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86"/>
  </p:notesMasterIdLst>
  <p:handoutMasterIdLst>
    <p:handoutMasterId r:id="rId87"/>
  </p:handoutMasterIdLst>
  <p:sldIdLst>
    <p:sldId id="339" r:id="rId2"/>
    <p:sldId id="341" r:id="rId3"/>
    <p:sldId id="257" r:id="rId4"/>
    <p:sldId id="258" r:id="rId5"/>
    <p:sldId id="259" r:id="rId6"/>
    <p:sldId id="260" r:id="rId7"/>
    <p:sldId id="340"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 id="315" r:id="rId62"/>
    <p:sldId id="316" r:id="rId63"/>
    <p:sldId id="317" r:id="rId64"/>
    <p:sldId id="318" r:id="rId65"/>
    <p:sldId id="319" r:id="rId66"/>
    <p:sldId id="320" r:id="rId67"/>
    <p:sldId id="321" r:id="rId68"/>
    <p:sldId id="322" r:id="rId69"/>
    <p:sldId id="323" r:id="rId70"/>
    <p:sldId id="324" r:id="rId71"/>
    <p:sldId id="325" r:id="rId72"/>
    <p:sldId id="326" r:id="rId73"/>
    <p:sldId id="327" r:id="rId74"/>
    <p:sldId id="328" r:id="rId75"/>
    <p:sldId id="329" r:id="rId76"/>
    <p:sldId id="330" r:id="rId77"/>
    <p:sldId id="342" r:id="rId78"/>
    <p:sldId id="332" r:id="rId79"/>
    <p:sldId id="333" r:id="rId80"/>
    <p:sldId id="334" r:id="rId81"/>
    <p:sldId id="335" r:id="rId82"/>
    <p:sldId id="336" r:id="rId83"/>
    <p:sldId id="337" r:id="rId84"/>
    <p:sldId id="338" r:id="rId8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08">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3613" autoAdjust="0"/>
  </p:normalViewPr>
  <p:slideViewPr>
    <p:cSldViewPr>
      <p:cViewPr varScale="1">
        <p:scale>
          <a:sx n="70" d="100"/>
          <a:sy n="70" d="100"/>
        </p:scale>
        <p:origin x="450" y="48"/>
      </p:cViewPr>
      <p:guideLst>
        <p:guide orient="horz" pos="2208"/>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Header Placeholder 1"/>
          <p:cNvSpPr txBox="1">
            <a:spLocks noGrp="1"/>
          </p:cNvSpPr>
          <p:nvPr>
            <p:ph type="hdr" sz="quarter"/>
          </p:nvPr>
        </p:nvSpPr>
        <p:spPr>
          <a:xfrm>
            <a:off x="0" y="0"/>
            <a:ext cx="2976173" cy="456900"/>
          </a:xfrm>
          <a:prstGeom prst="rect">
            <a:avLst/>
          </a:prstGeom>
          <a:noFill/>
          <a:ln>
            <a:noFill/>
          </a:ln>
        </p:spPr>
        <p:txBody>
          <a:bodyPr vert="horz" wrap="none" lIns="78903" tIns="39452" rIns="78903" bIns="39452" compatLnSpc="0"/>
          <a:lstStyle/>
          <a:p>
            <a:pPr hangingPunct="0">
              <a:defRPr sz="1400"/>
            </a:pPr>
            <a:endParaRPr lang="en-IN" sz="1200">
              <a:latin typeface="Arial" pitchFamily="18"/>
              <a:ea typeface="Microsoft YaHei" pitchFamily="2"/>
              <a:cs typeface="Mangal" pitchFamily="2"/>
            </a:endParaRPr>
          </a:p>
        </p:txBody>
      </p:sp>
      <p:sp>
        <p:nvSpPr>
          <p:cNvPr id="3" name="Date Placeholder 2"/>
          <p:cNvSpPr txBox="1">
            <a:spLocks noGrp="1"/>
          </p:cNvSpPr>
          <p:nvPr>
            <p:ph type="dt" sz="quarter" idx="1"/>
          </p:nvPr>
        </p:nvSpPr>
        <p:spPr>
          <a:xfrm>
            <a:off x="3881795" y="0"/>
            <a:ext cx="2976173" cy="456900"/>
          </a:xfrm>
          <a:prstGeom prst="rect">
            <a:avLst/>
          </a:prstGeom>
          <a:noFill/>
          <a:ln>
            <a:noFill/>
          </a:ln>
        </p:spPr>
        <p:txBody>
          <a:bodyPr vert="horz" wrap="none" lIns="78903" tIns="39452" rIns="78903" bIns="39452" compatLnSpc="0"/>
          <a:lstStyle/>
          <a:p>
            <a:pPr algn="r" hangingPunct="0">
              <a:defRPr sz="1400"/>
            </a:pPr>
            <a:endParaRPr lang="en-IN" sz="1200">
              <a:latin typeface="Arial" pitchFamily="18"/>
              <a:ea typeface="Microsoft YaHei" pitchFamily="2"/>
              <a:cs typeface="Mangal" pitchFamily="2"/>
            </a:endParaRPr>
          </a:p>
        </p:txBody>
      </p:sp>
      <p:sp>
        <p:nvSpPr>
          <p:cNvPr id="4" name="Footer Placeholder 3"/>
          <p:cNvSpPr txBox="1">
            <a:spLocks noGrp="1"/>
          </p:cNvSpPr>
          <p:nvPr>
            <p:ph type="ftr" sz="quarter" idx="2"/>
          </p:nvPr>
        </p:nvSpPr>
        <p:spPr>
          <a:xfrm>
            <a:off x="0" y="8686952"/>
            <a:ext cx="2976173" cy="456900"/>
          </a:xfrm>
          <a:prstGeom prst="rect">
            <a:avLst/>
          </a:prstGeom>
          <a:noFill/>
          <a:ln>
            <a:noFill/>
          </a:ln>
        </p:spPr>
        <p:txBody>
          <a:bodyPr vert="horz" wrap="none" lIns="78903" tIns="39452" rIns="78903" bIns="39452" anchor="b" compatLnSpc="0"/>
          <a:lstStyle/>
          <a:p>
            <a:pPr hangingPunct="0">
              <a:defRPr sz="1400"/>
            </a:pPr>
            <a:endParaRPr lang="en-IN" sz="1200">
              <a:latin typeface="Arial" pitchFamily="18"/>
              <a:ea typeface="Microsoft YaHei" pitchFamily="2"/>
              <a:cs typeface="Mangal" pitchFamily="2"/>
            </a:endParaRPr>
          </a:p>
        </p:txBody>
      </p:sp>
      <p:sp>
        <p:nvSpPr>
          <p:cNvPr id="5" name="Slide Number Placeholder 4"/>
          <p:cNvSpPr txBox="1">
            <a:spLocks noGrp="1"/>
          </p:cNvSpPr>
          <p:nvPr>
            <p:ph type="sldNum" sz="quarter" idx="3"/>
          </p:nvPr>
        </p:nvSpPr>
        <p:spPr>
          <a:xfrm>
            <a:off x="3881795" y="8686952"/>
            <a:ext cx="2976173" cy="456900"/>
          </a:xfrm>
          <a:prstGeom prst="rect">
            <a:avLst/>
          </a:prstGeom>
          <a:noFill/>
          <a:ln>
            <a:noFill/>
          </a:ln>
        </p:spPr>
        <p:txBody>
          <a:bodyPr vert="horz" wrap="none" lIns="78903" tIns="39452" rIns="78903" bIns="39452" anchor="b" compatLnSpc="0"/>
          <a:lstStyle/>
          <a:p>
            <a:pPr algn="r" hangingPunct="0">
              <a:defRPr sz="1400"/>
            </a:pPr>
            <a:fld id="{7A60557D-3B95-4021-B581-F908A4347AA2}" type="slidenum">
              <a:rPr/>
              <a:pPr algn="r" hangingPunct="0">
                <a:defRPr sz="1400"/>
              </a:pPr>
              <a:t>‹#›</a:t>
            </a:fld>
            <a:endParaRPr lang="en-IN" sz="1200">
              <a:latin typeface="Arial" pitchFamily="18"/>
              <a:ea typeface="Microsoft YaHei" pitchFamily="2"/>
              <a:cs typeface="Mangal" pitchFamily="2"/>
            </a:endParaRPr>
          </a:p>
        </p:txBody>
      </p:sp>
    </p:spTree>
    <p:extLst>
      <p:ext uri="{BB962C8B-B14F-4D97-AF65-F5344CB8AC3E}">
        <p14:creationId xmlns:p14="http://schemas.microsoft.com/office/powerpoint/2010/main" val="35335061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1107000" y="812520"/>
            <a:ext cx="5345280" cy="4008959"/>
          </a:xfrm>
          <a:prstGeom prst="rect">
            <a:avLst/>
          </a:prstGeom>
          <a:noFill/>
          <a:ln>
            <a:noFill/>
            <a:prstDash val="solid"/>
          </a:ln>
        </p:spPr>
      </p:sp>
      <p:sp>
        <p:nvSpPr>
          <p:cNvPr id="3" name="Notes Placeholder 2"/>
          <p:cNvSpPr txBox="1">
            <a:spLocks noGrp="1"/>
          </p:cNvSpPr>
          <p:nvPr>
            <p:ph type="body" sz="quarter" idx="3"/>
          </p:nvPr>
        </p:nvSpPr>
        <p:spPr>
          <a:xfrm>
            <a:off x="756000" y="5078520"/>
            <a:ext cx="6047640" cy="4811040"/>
          </a:xfrm>
          <a:prstGeom prst="rect">
            <a:avLst/>
          </a:prstGeom>
          <a:noFill/>
          <a:ln>
            <a:noFill/>
          </a:ln>
        </p:spPr>
        <p:txBody>
          <a:bodyPr lIns="0" tIns="0" rIns="0" bIns="0"/>
          <a:lstStyle/>
          <a:p>
            <a:endParaRPr lang="en-IN"/>
          </a:p>
        </p:txBody>
      </p:sp>
      <p:sp>
        <p:nvSpPr>
          <p:cNvPr id="4" name="Header Placeholder 3"/>
          <p:cNvSpPr txBox="1">
            <a:spLocks noGrp="1"/>
          </p:cNvSpPr>
          <p:nvPr>
            <p:ph type="hdr" sz="quarter"/>
          </p:nvPr>
        </p:nvSpPr>
        <p:spPr>
          <a:xfrm>
            <a:off x="0" y="0"/>
            <a:ext cx="3280680" cy="534240"/>
          </a:xfrm>
          <a:prstGeom prst="rect">
            <a:avLst/>
          </a:prstGeom>
          <a:noFill/>
          <a:ln>
            <a:noFill/>
          </a:ln>
        </p:spPr>
        <p:txBody>
          <a:bodyPr lIns="0" tIns="0" rIns="0" bIns="0"/>
          <a:lstStyle>
            <a:lvl1pPr lvl="0" rtl="0" hangingPunct="0">
              <a:buNone/>
              <a:tabLst/>
              <a:defRPr lang="en-IN" sz="1400" kern="1200">
                <a:latin typeface="Times New Roman" pitchFamily="18"/>
                <a:ea typeface="Arial Unicode MS" pitchFamily="2"/>
                <a:cs typeface="Tahoma" pitchFamily="2"/>
              </a:defRPr>
            </a:lvl1pPr>
          </a:lstStyle>
          <a:p>
            <a:pPr lvl="0"/>
            <a:endParaRPr lang="en-IN"/>
          </a:p>
        </p:txBody>
      </p:sp>
      <p:sp>
        <p:nvSpPr>
          <p:cNvPr id="5" name="Date Placeholder 4"/>
          <p:cNvSpPr txBox="1">
            <a:spLocks noGrp="1"/>
          </p:cNvSpPr>
          <p:nvPr>
            <p:ph type="dt" idx="1"/>
          </p:nvPr>
        </p:nvSpPr>
        <p:spPr>
          <a:xfrm>
            <a:off x="4278960" y="0"/>
            <a:ext cx="3280680" cy="534240"/>
          </a:xfrm>
          <a:prstGeom prst="rect">
            <a:avLst/>
          </a:prstGeom>
          <a:noFill/>
          <a:ln>
            <a:noFill/>
          </a:ln>
        </p:spPr>
        <p:txBody>
          <a:bodyPr lIns="0" tIns="0" rIns="0" bIns="0"/>
          <a:lstStyle>
            <a:lvl1pPr lvl="0" algn="r" rtl="0" hangingPunct="0">
              <a:buNone/>
              <a:tabLst/>
              <a:defRPr lang="en-IN" sz="1400" kern="1200">
                <a:latin typeface="Times New Roman" pitchFamily="18"/>
                <a:ea typeface="Arial Unicode MS" pitchFamily="2"/>
                <a:cs typeface="Tahoma" pitchFamily="2"/>
              </a:defRPr>
            </a:lvl1pPr>
          </a:lstStyle>
          <a:p>
            <a:pPr lvl="0"/>
            <a:endParaRPr lang="en-IN"/>
          </a:p>
        </p:txBody>
      </p:sp>
      <p:sp>
        <p:nvSpPr>
          <p:cNvPr id="6" name="Footer Placeholder 5"/>
          <p:cNvSpPr txBox="1">
            <a:spLocks noGrp="1"/>
          </p:cNvSpPr>
          <p:nvPr>
            <p:ph type="ftr" sz="quarter" idx="4"/>
          </p:nvPr>
        </p:nvSpPr>
        <p:spPr>
          <a:xfrm>
            <a:off x="0" y="10157400"/>
            <a:ext cx="3280680" cy="534240"/>
          </a:xfrm>
          <a:prstGeom prst="rect">
            <a:avLst/>
          </a:prstGeom>
          <a:noFill/>
          <a:ln>
            <a:noFill/>
          </a:ln>
        </p:spPr>
        <p:txBody>
          <a:bodyPr lIns="0" tIns="0" rIns="0" bIns="0" anchor="b"/>
          <a:lstStyle>
            <a:lvl1pPr lvl="0" rtl="0" hangingPunct="0">
              <a:buNone/>
              <a:tabLst/>
              <a:defRPr lang="en-IN" sz="1400" kern="1200">
                <a:latin typeface="Times New Roman" pitchFamily="18"/>
                <a:ea typeface="Arial Unicode MS" pitchFamily="2"/>
                <a:cs typeface="Tahoma" pitchFamily="2"/>
              </a:defRPr>
            </a:lvl1pPr>
          </a:lstStyle>
          <a:p>
            <a:pPr lvl="0"/>
            <a:endParaRPr lang="en-IN"/>
          </a:p>
        </p:txBody>
      </p:sp>
      <p:sp>
        <p:nvSpPr>
          <p:cNvPr id="7" name="Slide Number Placeholder 6"/>
          <p:cNvSpPr txBox="1">
            <a:spLocks noGrp="1"/>
          </p:cNvSpPr>
          <p:nvPr>
            <p:ph type="sldNum" sz="quarter" idx="5"/>
          </p:nvPr>
        </p:nvSpPr>
        <p:spPr>
          <a:xfrm>
            <a:off x="4278960" y="10157400"/>
            <a:ext cx="3280680" cy="534240"/>
          </a:xfrm>
          <a:prstGeom prst="rect">
            <a:avLst/>
          </a:prstGeom>
          <a:noFill/>
          <a:ln>
            <a:noFill/>
          </a:ln>
        </p:spPr>
        <p:txBody>
          <a:bodyPr lIns="0" tIns="0" rIns="0" bIns="0" anchor="b"/>
          <a:lstStyle>
            <a:lvl1pPr lvl="0" algn="r" rtl="0" hangingPunct="0">
              <a:buNone/>
              <a:tabLst/>
              <a:defRPr lang="en-IN" sz="1400" kern="1200">
                <a:latin typeface="Times New Roman" pitchFamily="18"/>
                <a:ea typeface="Arial Unicode MS" pitchFamily="2"/>
                <a:cs typeface="Tahoma" pitchFamily="2"/>
              </a:defRPr>
            </a:lvl1pPr>
          </a:lstStyle>
          <a:p>
            <a:pPr lvl="0"/>
            <a:fld id="{71BFEE88-DB52-4756-A38A-7AADAB8D8234}" type="slidenum">
              <a:rPr/>
              <a:pPr lvl="0"/>
              <a:t>‹#›</a:t>
            </a:fld>
            <a:endParaRPr lang="en-IN"/>
          </a:p>
        </p:txBody>
      </p:sp>
    </p:spTree>
    <p:extLst>
      <p:ext uri="{BB962C8B-B14F-4D97-AF65-F5344CB8AC3E}">
        <p14:creationId xmlns:p14="http://schemas.microsoft.com/office/powerpoint/2010/main" val="1305951749"/>
      </p:ext>
    </p:extLst>
  </p:cSld>
  <p:clrMap bg1="lt1" tx1="dk1" bg2="lt2" tx2="dk2" accent1="accent1" accent2="accent2" accent3="accent3" accent4="accent4" accent5="accent5" accent6="accent6" hlink="hlink" folHlink="folHlink"/>
  <p:notesStyle>
    <a:lvl1pPr marL="216000" marR="0" indent="-216000" rtl="0" hangingPunct="0">
      <a:tabLst/>
      <a:defRPr lang="en-IN" sz="2000" b="0" i="0" u="none" strike="noStrike" kern="1200">
        <a:ln>
          <a:noFill/>
        </a:ln>
        <a:latin typeface="Arial" pitchFamily="18"/>
        <a:ea typeface="Microsoft YaHei" pitchFamily="2"/>
        <a:cs typeface="Mangal" pitchFamily="2"/>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spAutoFit/>
          </a:bodyPr>
          <a:lstStyle/>
          <a:p>
            <a:endParaRPr lang="en-IN"/>
          </a:p>
        </p:txBody>
      </p:sp>
    </p:spTree>
    <p:extLst>
      <p:ext uri="{BB962C8B-B14F-4D97-AF65-F5344CB8AC3E}">
        <p14:creationId xmlns:p14="http://schemas.microsoft.com/office/powerpoint/2010/main" val="27941909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450875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3540887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14634022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13315800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24792537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26556763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2553734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691523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2209120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17082911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lvl="0"/>
            <a:fld id="{71BFEE88-DB52-4756-A38A-7AADAB8D8234}" type="slidenum">
              <a:rPr lang="en-US" smtClean="0"/>
              <a:pPr lvl="0"/>
              <a:t>2</a:t>
            </a:fld>
            <a:endParaRPr lang="en-US"/>
          </a:p>
        </p:txBody>
      </p:sp>
    </p:spTree>
    <p:extLst>
      <p:ext uri="{BB962C8B-B14F-4D97-AF65-F5344CB8AC3E}">
        <p14:creationId xmlns:p14="http://schemas.microsoft.com/office/powerpoint/2010/main" val="45284761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40396105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27904561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12449645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146735806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02204957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183111125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145749978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55893517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06933485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9298192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spAutoFit/>
          </a:bodyPr>
          <a:lstStyle/>
          <a:p>
            <a:endParaRPr lang="en-IN"/>
          </a:p>
        </p:txBody>
      </p:sp>
    </p:spTree>
    <p:extLst>
      <p:ext uri="{BB962C8B-B14F-4D97-AF65-F5344CB8AC3E}">
        <p14:creationId xmlns:p14="http://schemas.microsoft.com/office/powerpoint/2010/main" val="342411686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20303984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07293310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97791280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20632704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61824971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221686758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122264710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170284260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286776876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9430682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15758786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419749926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208500852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265965621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92742192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169797438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24674381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spAutoFit/>
          </a:bodyPr>
          <a:lstStyle/>
          <a:p>
            <a:endParaRPr lang="en-IN"/>
          </a:p>
        </p:txBody>
      </p:sp>
    </p:spTree>
    <p:extLst>
      <p:ext uri="{BB962C8B-B14F-4D97-AF65-F5344CB8AC3E}">
        <p14:creationId xmlns:p14="http://schemas.microsoft.com/office/powerpoint/2010/main" val="314062835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49681820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424269427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5682789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291745986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272979896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400881009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273625574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247886734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4449172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46411952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146202667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175426642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69017819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18572003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428989966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264119867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295940173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168667148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2448232959"/>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56099196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1625474047"/>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1889633492"/>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47399965"/>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86653865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22840178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lvl="0"/>
            <a:fld id="{71BFEE88-DB52-4756-A38A-7AADAB8D8234}" type="slidenum">
              <a:rPr lang="en-US" smtClean="0"/>
              <a:pPr lvl="0"/>
              <a:t>7</a:t>
            </a:fld>
            <a:endParaRPr lang="en-US"/>
          </a:p>
        </p:txBody>
      </p:sp>
    </p:spTree>
    <p:extLst>
      <p:ext uri="{BB962C8B-B14F-4D97-AF65-F5344CB8AC3E}">
        <p14:creationId xmlns:p14="http://schemas.microsoft.com/office/powerpoint/2010/main" val="2371607247"/>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299575207"/>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4273116896"/>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521648407"/>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215082055"/>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926457451"/>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11602815"/>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324188878"/>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1777763224"/>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2011436394"/>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3829087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496125774"/>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809495148"/>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581931894"/>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2904837956"/>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spAutoFit/>
          </a:bodyPr>
          <a:lstStyle/>
          <a:p>
            <a:endParaRPr lang="en-IN"/>
          </a:p>
        </p:txBody>
      </p:sp>
    </p:spTree>
    <p:extLst>
      <p:ext uri="{BB962C8B-B14F-4D97-AF65-F5344CB8AC3E}">
        <p14:creationId xmlns:p14="http://schemas.microsoft.com/office/powerpoint/2010/main" val="3341769218"/>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1193384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82018384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pic>
        <p:nvPicPr>
          <p:cNvPr id="17" name="Picture 9" descr="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Slide Number Placeholder 1"/>
          <p:cNvSpPr txBox="1">
            <a:spLocks/>
          </p:cNvSpPr>
          <p:nvPr userDrawn="1"/>
        </p:nvSpPr>
        <p:spPr>
          <a:xfrm>
            <a:off x="8810625" y="662940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a:t>
            </a:fld>
            <a:endParaRPr lang="en-US" sz="1000" dirty="0">
              <a:latin typeface="Calibri" panose="020F050202020403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14" name="Picture 9" descr="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Slide Number Placeholder 1"/>
          <p:cNvSpPr txBox="1">
            <a:spLocks/>
          </p:cNvSpPr>
          <p:nvPr userDrawn="1"/>
        </p:nvSpPr>
        <p:spPr>
          <a:xfrm>
            <a:off x="8810625" y="662940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a:t>
            </a:fld>
            <a:endParaRPr lang="en-US" sz="1000" dirty="0">
              <a:latin typeface="Calibri" panose="020F050202020403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pic>
        <p:nvPicPr>
          <p:cNvPr id="15" name="Picture 9" descr="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Slide Number Placeholder 1"/>
          <p:cNvSpPr txBox="1">
            <a:spLocks/>
          </p:cNvSpPr>
          <p:nvPr userDrawn="1"/>
        </p:nvSpPr>
        <p:spPr>
          <a:xfrm>
            <a:off x="8810625" y="662940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a:t>
            </a:fld>
            <a:endParaRPr lang="en-US" sz="1000" dirty="0">
              <a:latin typeface="Calibri" panose="020F050202020403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3"/>
          </p:nvPr>
        </p:nvSpPr>
        <p:spPr>
          <a:xfrm>
            <a:off x="676655"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pic>
        <p:nvPicPr>
          <p:cNvPr id="13" name="Picture 9" descr="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Slide Number Placeholder 1"/>
          <p:cNvSpPr txBox="1">
            <a:spLocks/>
          </p:cNvSpPr>
          <p:nvPr userDrawn="1"/>
        </p:nvSpPr>
        <p:spPr>
          <a:xfrm>
            <a:off x="8810625" y="662940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a:t>
            </a:fld>
            <a:endParaRPr lang="en-US" sz="1000" dirty="0">
              <a:latin typeface="Calibri" panose="020F0502020204030204" pitchFamily="34" charset="0"/>
            </a:endParaRPr>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16" name="Picture 9" descr="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Slide Number Placeholder 1"/>
          <p:cNvSpPr txBox="1">
            <a:spLocks/>
          </p:cNvSpPr>
          <p:nvPr userDrawn="1"/>
        </p:nvSpPr>
        <p:spPr>
          <a:xfrm>
            <a:off x="8810625" y="662940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a:t>
            </a:fld>
            <a:endParaRPr lang="en-US" sz="1000" dirty="0">
              <a:latin typeface="Calibri" panose="020F050202020403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pic>
        <p:nvPicPr>
          <p:cNvPr id="16" name="Picture 9" descr="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Slide Number Placeholder 1"/>
          <p:cNvSpPr txBox="1">
            <a:spLocks/>
          </p:cNvSpPr>
          <p:nvPr userDrawn="1"/>
        </p:nvSpPr>
        <p:spPr>
          <a:xfrm>
            <a:off x="8810625" y="662940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a:t>
            </a:fld>
            <a:endParaRPr lang="en-US" sz="1000" dirty="0">
              <a:latin typeface="Calibri" panose="020F050202020403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15" name="Picture 9" descr="1"/>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Slide Number Placeholder 1"/>
          <p:cNvSpPr txBox="1">
            <a:spLocks/>
          </p:cNvSpPr>
          <p:nvPr userDrawn="1"/>
        </p:nvSpPr>
        <p:spPr>
          <a:xfrm>
            <a:off x="8810625" y="662940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a:t>
            </a:fld>
            <a:endParaRPr lang="en-US" sz="1000" dirty="0">
              <a:latin typeface="Calibri" panose="020F0502020204030204" pitchFamily="34" charset="0"/>
            </a:endParaRP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hyperlink" Target="http://www.cse.iitd.ernet.in/~srsarangi/archbooksoft.html"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5.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7.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1.xml"/><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17.png"/></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12.emf"/><Relationship Id="rId7" Type="http://schemas.openxmlformats.org/officeDocument/2006/relationships/image" Target="../media/image24.png"/><Relationship Id="rId2" Type="http://schemas.openxmlformats.org/officeDocument/2006/relationships/notesSlide" Target="../notesSlides/notesSlide33.xml"/><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5.xml"/><Relationship Id="rId1" Type="http://schemas.openxmlformats.org/officeDocument/2006/relationships/slideLayout" Target="../slideLayouts/slideLayout7.xml"/><Relationship Id="rId4" Type="http://schemas.openxmlformats.org/officeDocument/2006/relationships/image" Target="../media/image27.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1.xml"/><Relationship Id="rId1" Type="http://schemas.openxmlformats.org/officeDocument/2006/relationships/slideLayout" Target="../slideLayouts/slideLayout7.xml"/><Relationship Id="rId4" Type="http://schemas.openxmlformats.org/officeDocument/2006/relationships/image" Target="../media/image29.png"/></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9.xml"/><Relationship Id="rId1" Type="http://schemas.openxmlformats.org/officeDocument/2006/relationships/slideLayout" Target="../slideLayouts/slideLayout7.xml"/><Relationship Id="rId6" Type="http://schemas.openxmlformats.org/officeDocument/2006/relationships/image" Target="../media/image31.png"/><Relationship Id="rId5" Type="http://schemas.openxmlformats.org/officeDocument/2006/relationships/image" Target="../media/image3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3" Type="http://schemas.openxmlformats.org/officeDocument/2006/relationships/image" Target="../media/image34.png"/><Relationship Id="rId7" Type="http://schemas.openxmlformats.org/officeDocument/2006/relationships/image" Target="../../clipboard/media/image5.png"/><Relationship Id="rId2" Type="http://schemas.openxmlformats.org/officeDocument/2006/relationships/notesSlide" Target="../notesSlides/notesSlide77.xml"/><Relationship Id="rId1" Type="http://schemas.openxmlformats.org/officeDocument/2006/relationships/slideLayout" Target="../slideLayouts/slideLayout7.xml"/><Relationship Id="rId6" Type="http://schemas.openxmlformats.org/officeDocument/2006/relationships/image" Target="../../clipboard/media/image4.png"/><Relationship Id="rId5" Type="http://schemas.openxmlformats.org/officeDocument/2006/relationships/image" Target="../../clipboard/media/image3.png"/><Relationship Id="rId4" Type="http://schemas.openxmlformats.org/officeDocument/2006/relationships/image" Target="../../clipboard/media/image2.png"/></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3.xml"/><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p:cNvSpPr txBox="1">
            <a:spLocks/>
          </p:cNvSpPr>
          <p:nvPr/>
        </p:nvSpPr>
        <p:spPr>
          <a:xfrm>
            <a:off x="226176" y="4344888"/>
            <a:ext cx="8686800" cy="492443"/>
          </a:xfrm>
          <a:prstGeom prst="rect">
            <a:avLst/>
          </a:prstGeom>
          <a:noFill/>
          <a:ln>
            <a:noFill/>
          </a:ln>
        </p:spPr>
        <p:txBody>
          <a:bodyPr wrap="square" lIns="0" tIns="0" rIns="0" bIns="0" anchor="ctr">
            <a:spAutoFit/>
          </a:bodyPr>
          <a:lstStyle>
            <a:defPPr lvl="0">
              <a:buSzPct val="45000"/>
              <a:buFont typeface="StarSymbol"/>
              <a:buNone/>
              <a:defRPr/>
            </a:defPPr>
            <a:lvl1pPr lvl="0" algn="ctr" rtl="0" hangingPunct="1">
              <a:spcBef>
                <a:spcPts val="0"/>
              </a:spcBef>
              <a:spcAft>
                <a:spcPts val="0"/>
              </a:spcAft>
              <a:buSzPct val="45000"/>
              <a:buFont typeface="StarSymbol"/>
              <a:buChar char="●"/>
              <a:tabLst/>
              <a:defRPr lang="en-US" sz="3200" b="1" i="0" u="none" strike="noStrike" kern="1200" spc="0">
                <a:ln>
                  <a:noFill/>
                </a:ln>
                <a:solidFill>
                  <a:srgbClr val="FFFFFF"/>
                </a:solidFill>
                <a:effectLst>
                  <a:outerShdw dist="17961" dir="2700000">
                    <a:scrgbClr r="0" g="0" b="0"/>
                  </a:outerShdw>
                </a:effectLst>
                <a:latin typeface="Helvetica" pitchFamily="34"/>
                <a:ea typeface="Helvetica" pitchFamily="2"/>
                <a:cs typeface="Helvetica" pitchFamily="2"/>
              </a:defRPr>
            </a:lvl1pPr>
            <a:lvl2pPr lvl="1">
              <a:buSzPct val="45000"/>
              <a:buFont typeface="StarSymbol"/>
              <a:buChar char="●"/>
              <a:defRPr/>
            </a:lvl2pPr>
            <a:lvl3pPr lvl="2">
              <a:buSzPct val="45000"/>
              <a:buFont typeface="StarSymbol"/>
              <a:buChar char="●"/>
              <a:defRPr/>
            </a:lvl3pPr>
            <a:lvl4pPr lvl="3">
              <a:buSzPct val="45000"/>
              <a:buFont typeface="StarSymbol"/>
              <a:buChar char="●"/>
              <a:defRPr/>
            </a:lvl4pPr>
            <a:lvl5pPr lvl="4">
              <a:buSzPct val="45000"/>
              <a:buFont typeface="StarSymbol"/>
              <a:buChar char="●"/>
              <a:defRPr/>
            </a:lvl5pPr>
            <a:lvl6pPr lvl="5">
              <a:buSzPct val="45000"/>
              <a:buFont typeface="StarSymbol"/>
              <a:buChar char="●"/>
              <a:defRPr/>
            </a:lvl6pPr>
            <a:lvl7pPr lvl="6">
              <a:buSzPct val="45000"/>
              <a:buFont typeface="StarSymbol"/>
              <a:buChar char="●"/>
              <a:defRPr/>
            </a:lvl7pPr>
            <a:lvl8pPr lvl="7">
              <a:buSzPct val="45000"/>
              <a:buFont typeface="StarSymbol"/>
              <a:buChar char="●"/>
              <a:defRPr/>
            </a:lvl8pPr>
            <a:lvl9pPr lvl="8">
              <a:buSzPct val="45000"/>
              <a:buFont typeface="StarSymbol"/>
              <a:buChar char="●"/>
              <a:defRPr/>
            </a:lvl9pPr>
          </a:lstStyle>
          <a:p>
            <a:pPr>
              <a:buNone/>
            </a:pPr>
            <a:r>
              <a:rPr lang="en-US" dirty="0" smtClean="0">
                <a:solidFill>
                  <a:schemeClr val="tx1"/>
                </a:solidFill>
                <a:effectLst/>
                <a:latin typeface="Arial" panose="020B0604020202020204" pitchFamily="34" charset="0"/>
                <a:cs typeface="Arial" panose="020B0604020202020204" pitchFamily="34" charset="0"/>
              </a:rPr>
              <a:t>Chapter  7  Computer </a:t>
            </a:r>
            <a:r>
              <a:rPr lang="en-US" dirty="0">
                <a:solidFill>
                  <a:schemeClr val="tx1"/>
                </a:solidFill>
                <a:effectLst/>
                <a:latin typeface="Arial" panose="020B0604020202020204" pitchFamily="34" charset="0"/>
                <a:cs typeface="Arial" panose="020B0604020202020204" pitchFamily="34" charset="0"/>
              </a:rPr>
              <a:t>Arithmetic </a:t>
            </a:r>
          </a:p>
        </p:txBody>
      </p:sp>
      <p:sp>
        <p:nvSpPr>
          <p:cNvPr id="29" name="TextBox 1"/>
          <p:cNvSpPr txBox="1">
            <a:spLocks noChangeArrowheads="1"/>
          </p:cNvSpPr>
          <p:nvPr/>
        </p:nvSpPr>
        <p:spPr bwMode="auto">
          <a:xfrm>
            <a:off x="2512176" y="3221256"/>
            <a:ext cx="38862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tabLst>
                <a:tab pos="1085850" algn="l"/>
              </a:tabLst>
              <a:defRPr>
                <a:solidFill>
                  <a:schemeClr val="tx1"/>
                </a:solidFill>
                <a:latin typeface="Arial" pitchFamily="34" charset="0"/>
              </a:defRPr>
            </a:lvl1pPr>
            <a:lvl2pPr marL="742950" indent="-285750" eaLnBrk="0" hangingPunct="0">
              <a:tabLst>
                <a:tab pos="1085850" algn="l"/>
              </a:tabLst>
              <a:defRPr>
                <a:solidFill>
                  <a:schemeClr val="tx1"/>
                </a:solidFill>
                <a:latin typeface="Arial" pitchFamily="34" charset="0"/>
              </a:defRPr>
            </a:lvl2pPr>
            <a:lvl3pPr marL="1143000" indent="-228600" eaLnBrk="0" hangingPunct="0">
              <a:tabLst>
                <a:tab pos="1085850" algn="l"/>
              </a:tabLst>
              <a:defRPr>
                <a:solidFill>
                  <a:schemeClr val="tx1"/>
                </a:solidFill>
                <a:latin typeface="Arial" pitchFamily="34" charset="0"/>
              </a:defRPr>
            </a:lvl3pPr>
            <a:lvl4pPr marL="1600200" indent="-228600" eaLnBrk="0" hangingPunct="0">
              <a:tabLst>
                <a:tab pos="1085850" algn="l"/>
              </a:tabLst>
              <a:defRPr>
                <a:solidFill>
                  <a:schemeClr val="tx1"/>
                </a:solidFill>
                <a:latin typeface="Arial" pitchFamily="34" charset="0"/>
              </a:defRPr>
            </a:lvl4pPr>
            <a:lvl5pPr marL="2057400" indent="-228600" eaLnBrk="0" hangingPunct="0">
              <a:tabLst>
                <a:tab pos="1085850" algn="l"/>
              </a:tabLst>
              <a:defRPr>
                <a:solidFill>
                  <a:schemeClr val="tx1"/>
                </a:solidFill>
                <a:latin typeface="Arial" pitchFamily="34" charset="0"/>
              </a:defRPr>
            </a:lvl5pPr>
            <a:lvl6pPr marL="2514600" indent="-228600" eaLnBrk="0" fontAlgn="base" hangingPunct="0">
              <a:spcBef>
                <a:spcPct val="0"/>
              </a:spcBef>
              <a:spcAft>
                <a:spcPct val="0"/>
              </a:spcAft>
              <a:tabLst>
                <a:tab pos="1085850" algn="l"/>
              </a:tabLst>
              <a:defRPr>
                <a:solidFill>
                  <a:schemeClr val="tx1"/>
                </a:solidFill>
                <a:latin typeface="Arial" pitchFamily="34" charset="0"/>
              </a:defRPr>
            </a:lvl6pPr>
            <a:lvl7pPr marL="2971800" indent="-228600" eaLnBrk="0" fontAlgn="base" hangingPunct="0">
              <a:spcBef>
                <a:spcPct val="0"/>
              </a:spcBef>
              <a:spcAft>
                <a:spcPct val="0"/>
              </a:spcAft>
              <a:tabLst>
                <a:tab pos="1085850" algn="l"/>
              </a:tabLst>
              <a:defRPr>
                <a:solidFill>
                  <a:schemeClr val="tx1"/>
                </a:solidFill>
                <a:latin typeface="Arial" pitchFamily="34" charset="0"/>
              </a:defRPr>
            </a:lvl7pPr>
            <a:lvl8pPr marL="3429000" indent="-228600" eaLnBrk="0" fontAlgn="base" hangingPunct="0">
              <a:spcBef>
                <a:spcPct val="0"/>
              </a:spcBef>
              <a:spcAft>
                <a:spcPct val="0"/>
              </a:spcAft>
              <a:tabLst>
                <a:tab pos="1085850" algn="l"/>
              </a:tabLst>
              <a:defRPr>
                <a:solidFill>
                  <a:schemeClr val="tx1"/>
                </a:solidFill>
                <a:latin typeface="Arial" pitchFamily="34" charset="0"/>
              </a:defRPr>
            </a:lvl8pPr>
            <a:lvl9pPr marL="3886200" indent="-228600" eaLnBrk="0" fontAlgn="base" hangingPunct="0">
              <a:spcBef>
                <a:spcPct val="0"/>
              </a:spcBef>
              <a:spcAft>
                <a:spcPct val="0"/>
              </a:spcAft>
              <a:tabLst>
                <a:tab pos="1085850" algn="l"/>
              </a:tabLst>
              <a:defRPr>
                <a:solidFill>
                  <a:schemeClr val="tx1"/>
                </a:solidFill>
                <a:latin typeface="Arial" pitchFamily="34" charset="0"/>
              </a:defRPr>
            </a:lvl9pPr>
          </a:lstStyle>
          <a:p>
            <a:pPr algn="ctr" eaLnBrk="1" hangingPunct="1"/>
            <a:r>
              <a:rPr lang="fi-FI" sz="2400" b="1" dirty="0">
                <a:cs typeface="Arial" panose="020B0604020202020204" pitchFamily="34" charset="0"/>
              </a:rPr>
              <a:t>Smruti </a:t>
            </a:r>
            <a:r>
              <a:rPr lang="fi-FI" sz="2400" b="1">
                <a:cs typeface="Arial" panose="020B0604020202020204" pitchFamily="34" charset="0"/>
              </a:rPr>
              <a:t>Ranjan </a:t>
            </a:r>
            <a:r>
              <a:rPr lang="fi-FI" sz="2400" b="1" smtClean="0">
                <a:cs typeface="Arial" panose="020B0604020202020204" pitchFamily="34" charset="0"/>
              </a:rPr>
              <a:t>Sarangi, IIT Delhi</a:t>
            </a:r>
            <a:endParaRPr lang="fi-FI" sz="2400" b="1" dirty="0" smtClean="0">
              <a:cs typeface="Arial" panose="020B0604020202020204" pitchFamily="34" charset="0"/>
            </a:endParaRPr>
          </a:p>
        </p:txBody>
      </p:sp>
      <p:sp>
        <p:nvSpPr>
          <p:cNvPr id="30" name="Rectangle 29"/>
          <p:cNvSpPr/>
          <p:nvPr/>
        </p:nvSpPr>
        <p:spPr>
          <a:xfrm>
            <a:off x="25285" y="2362200"/>
            <a:ext cx="9118715" cy="646331"/>
          </a:xfrm>
          <a:prstGeom prst="rect">
            <a:avLst/>
          </a:prstGeom>
        </p:spPr>
        <p:txBody>
          <a:bodyPr wrap="none">
            <a:spAutoFit/>
          </a:bodyPr>
          <a:lstStyle/>
          <a:p>
            <a:r>
              <a:rPr lang="en-US" sz="3600" b="1" dirty="0">
                <a:latin typeface="Arial" panose="020B0604020202020204" pitchFamily="34" charset="0"/>
                <a:cs typeface="Arial" panose="020B0604020202020204" pitchFamily="34" charset="0"/>
              </a:rPr>
              <a:t>Computer Organisation and </a:t>
            </a:r>
            <a:r>
              <a:rPr lang="en-US" sz="3600" b="1" dirty="0" smtClean="0">
                <a:latin typeface="Arial" panose="020B0604020202020204" pitchFamily="34" charset="0"/>
                <a:cs typeface="Arial" panose="020B0604020202020204" pitchFamily="34" charset="0"/>
              </a:rPr>
              <a:t>Architecture</a:t>
            </a:r>
            <a:endParaRPr lang="en-US" sz="3600" dirty="0">
              <a:latin typeface="Arial" panose="020B0604020202020204" pitchFamily="34" charset="0"/>
              <a:cs typeface="Arial" panose="020B0604020202020204" pitchFamily="34" charset="0"/>
            </a:endParaRPr>
          </a:p>
        </p:txBody>
      </p:sp>
      <p:sp>
        <p:nvSpPr>
          <p:cNvPr id="31" name="Text Box 4"/>
          <p:cNvSpPr txBox="1">
            <a:spLocks noChangeArrowheads="1"/>
          </p:cNvSpPr>
          <p:nvPr/>
        </p:nvSpPr>
        <p:spPr bwMode="auto">
          <a:xfrm>
            <a:off x="6438900" y="530165"/>
            <a:ext cx="2400300" cy="40011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altLang="en-US" sz="2000" b="1" dirty="0" smtClean="0">
                <a:cs typeface="Arial" panose="020B0604020202020204" pitchFamily="34" charset="0"/>
              </a:rPr>
              <a:t>PowerPoint Slides</a:t>
            </a:r>
          </a:p>
        </p:txBody>
      </p:sp>
      <p:pic>
        <p:nvPicPr>
          <p:cNvPr id="32"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905254"/>
            <a:ext cx="838200"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3" name="Group 32"/>
          <p:cNvGrpSpPr/>
          <p:nvPr/>
        </p:nvGrpSpPr>
        <p:grpSpPr>
          <a:xfrm>
            <a:off x="0" y="5476875"/>
            <a:ext cx="9144000" cy="1304925"/>
            <a:chOff x="0" y="5537200"/>
            <a:chExt cx="9144000" cy="1320800"/>
          </a:xfrm>
        </p:grpSpPr>
        <p:sp>
          <p:nvSpPr>
            <p:cNvPr id="34" name="Rectangle 33"/>
            <p:cNvSpPr/>
            <p:nvPr/>
          </p:nvSpPr>
          <p:spPr>
            <a:xfrm>
              <a:off x="0" y="5537200"/>
              <a:ext cx="9066046" cy="1320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 Box 2"/>
            <p:cNvSpPr txBox="1">
              <a:spLocks noChangeArrowheads="1"/>
            </p:cNvSpPr>
            <p:nvPr/>
          </p:nvSpPr>
          <p:spPr bwMode="auto">
            <a:xfrm>
              <a:off x="0" y="6096000"/>
              <a:ext cx="9144000" cy="703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just" eaLnBrk="1" hangingPunct="1"/>
              <a:r>
                <a:rPr lang="en-US" altLang="en-US" sz="800" b="1" dirty="0">
                  <a:latin typeface="TimesNewRoman,Bold" charset="0"/>
                </a:rPr>
                <a:t>PROPRIETARY MATERIAL</a:t>
              </a:r>
              <a:r>
                <a:rPr lang="en-US" altLang="en-US" sz="800" dirty="0">
                  <a:latin typeface="TimesNewRoman" charset="0"/>
                </a:rPr>
                <a:t>. ©  2014 The McGraw-Hill Companies, Inc. All rights reserved. No part of this PowerPoint slide  may be displayed, reproduced or distributed in any form or by any means, without the prior written permission of the publisher, or used beyond the limited distribution to teachers and educators permitted by McGraw-Hill for their individual course preparation. PowerPoint Slides are being provided only to authorized professors and instructors for use in preparing for classes using the affiliated textbook. No other use or distribution of   this PowerPoint slide  is permitted.  The PowerPoint slide may not be sold and may not be distributed or be  used by any student or   any other third party. No part of the slide may be reproduced, displayed or distributed in any form or by any means, electronic or otherwise, without the prior written permission of  McGraw Hill Education (India) Private Limited.     </a:t>
              </a:r>
            </a:p>
          </p:txBody>
        </p:sp>
      </p:grpSp>
    </p:spTree>
    <p:extLst>
      <p:ext uri="{BB962C8B-B14F-4D97-AF65-F5344CB8AC3E}">
        <p14:creationId xmlns:p14="http://schemas.microsoft.com/office/powerpoint/2010/main" val="9548304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name="page9">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89000" y="282575"/>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a:solidFill>
                  <a:schemeClr val="tx1"/>
                </a:solidFill>
              </a:rPr>
              <a:t>Addition of two </a:t>
            </a:r>
            <a:r>
              <a:rPr lang="fr-FR" i="1">
                <a:solidFill>
                  <a:schemeClr val="tx1"/>
                </a:solidFill>
              </a:rPr>
              <a:t>n </a:t>
            </a:r>
            <a:r>
              <a:rPr lang="fr-FR">
                <a:solidFill>
                  <a:schemeClr val="tx1"/>
                </a:solidFill>
              </a:rPr>
              <a:t>bit numbers</a:t>
            </a:r>
          </a:p>
        </p:txBody>
      </p:sp>
      <p:sp>
        <p:nvSpPr>
          <p:cNvPr id="3" name="Text Placeholder 2"/>
          <p:cNvSpPr txBox="1">
            <a:spLocks noGrp="1"/>
          </p:cNvSpPr>
          <p:nvPr>
            <p:ph type="body" idx="4294967295"/>
          </p:nvPr>
        </p:nvSpPr>
        <p:spPr>
          <a:xfrm>
            <a:off x="1219200" y="4267200"/>
            <a:ext cx="7924800" cy="1752600"/>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sz="2600" dirty="0">
                <a:latin typeface="Calibri" panose="020F0502020204030204" pitchFamily="34" charset="0"/>
              </a:rPr>
              <a:t>We start from the</a:t>
            </a:r>
            <a:r>
              <a:rPr lang="en-US" sz="2600" dirty="0">
                <a:solidFill>
                  <a:srgbClr val="00AE00"/>
                </a:solidFill>
                <a:latin typeface="Calibri" panose="020F0502020204030204" pitchFamily="34" charset="0"/>
              </a:rPr>
              <a:t> </a:t>
            </a:r>
            <a:r>
              <a:rPr lang="en-US" sz="2600" dirty="0" err="1">
                <a:solidFill>
                  <a:srgbClr val="00AE00"/>
                </a:solidFill>
                <a:latin typeface="Calibri" panose="020F0502020204030204" pitchFamily="34" charset="0"/>
              </a:rPr>
              <a:t>lsb</a:t>
            </a:r>
            <a:endParaRPr lang="en-US" sz="2600" dirty="0">
              <a:solidFill>
                <a:srgbClr val="00AE00"/>
              </a:solidFill>
              <a:latin typeface="Calibri" panose="020F0502020204030204" pitchFamily="34" charset="0"/>
            </a:endParaRPr>
          </a:p>
          <a:p>
            <a:pPr lvl="0">
              <a:buSzPct val="100000"/>
              <a:buFont typeface="Symbol" panose="05050102010706020507" pitchFamily="18" charset="2"/>
              <a:buChar char="*"/>
            </a:pPr>
            <a:r>
              <a:rPr lang="en-US" sz="2600" dirty="0">
                <a:latin typeface="Calibri" panose="020F0502020204030204" pitchFamily="34" charset="0"/>
              </a:rPr>
              <a:t>Add the corresponding pair of bits and the </a:t>
            </a:r>
            <a:r>
              <a:rPr lang="en-US" sz="2600" dirty="0">
                <a:solidFill>
                  <a:srgbClr val="0000FF"/>
                </a:solidFill>
                <a:latin typeface="Calibri" panose="020F0502020204030204" pitchFamily="34" charset="0"/>
              </a:rPr>
              <a:t>carry in</a:t>
            </a:r>
          </a:p>
          <a:p>
            <a:pPr lvl="0">
              <a:buSzPct val="100000"/>
              <a:buFont typeface="Symbol" panose="05050102010706020507" pitchFamily="18" charset="2"/>
              <a:buChar char="*"/>
            </a:pPr>
            <a:r>
              <a:rPr lang="en-US" sz="2600" dirty="0">
                <a:latin typeface="Calibri" panose="020F0502020204030204" pitchFamily="34" charset="0"/>
              </a:rPr>
              <a:t>Produce a </a:t>
            </a:r>
            <a:r>
              <a:rPr lang="en-US" sz="2600" dirty="0">
                <a:solidFill>
                  <a:srgbClr val="0000FF"/>
                </a:solidFill>
                <a:latin typeface="Calibri" panose="020F0502020204030204" pitchFamily="34" charset="0"/>
              </a:rPr>
              <a:t>sum bit</a:t>
            </a:r>
            <a:r>
              <a:rPr lang="en-US" sz="2600" dirty="0">
                <a:latin typeface="Calibri" panose="020F0502020204030204" pitchFamily="34" charset="0"/>
              </a:rPr>
              <a:t> and a </a:t>
            </a:r>
            <a:r>
              <a:rPr lang="en-US" sz="2600" dirty="0">
                <a:solidFill>
                  <a:srgbClr val="FF0000"/>
                </a:solidFill>
                <a:latin typeface="Calibri" panose="020F0502020204030204" pitchFamily="34" charset="0"/>
              </a:rPr>
              <a:t>carry out</a:t>
            </a:r>
          </a:p>
        </p:txBody>
      </p:sp>
      <p:grpSp>
        <p:nvGrpSpPr>
          <p:cNvPr id="8" name="Group 4"/>
          <p:cNvGrpSpPr>
            <a:grpSpLocks noChangeAspect="1"/>
          </p:cNvGrpSpPr>
          <p:nvPr/>
        </p:nvGrpSpPr>
        <p:grpSpPr bwMode="auto">
          <a:xfrm>
            <a:off x="3111500" y="1371600"/>
            <a:ext cx="2816225" cy="2706687"/>
            <a:chOff x="1960" y="955"/>
            <a:chExt cx="1774" cy="1705"/>
          </a:xfrm>
        </p:grpSpPr>
        <p:sp>
          <p:nvSpPr>
            <p:cNvPr id="9" name="AutoShape 3"/>
            <p:cNvSpPr>
              <a:spLocks noChangeAspect="1" noChangeArrowheads="1" noTextEdit="1"/>
            </p:cNvSpPr>
            <p:nvPr/>
          </p:nvSpPr>
          <p:spPr bwMode="auto">
            <a:xfrm>
              <a:off x="2026" y="955"/>
              <a:ext cx="1708" cy="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Rectangle 5"/>
            <p:cNvSpPr>
              <a:spLocks noChangeArrowheads="1"/>
            </p:cNvSpPr>
            <p:nvPr/>
          </p:nvSpPr>
          <p:spPr bwMode="auto">
            <a:xfrm>
              <a:off x="2533" y="1611"/>
              <a:ext cx="952" cy="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3300" b="0" i="0" u="none" strike="noStrike" cap="none" normalizeH="0" baseline="0" smtClean="0">
                  <a:ln>
                    <a:noFill/>
                  </a:ln>
                  <a:solidFill>
                    <a:srgbClr val="000000"/>
                  </a:solidFill>
                  <a:effectLst/>
                  <a:latin typeface="Bitstream Vera Sans"/>
                  <a:cs typeface="Arial" pitchFamily="34" charset="0"/>
                </a:rPr>
                <a:t>1 0 1 1</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1" name="Rectangle 6"/>
            <p:cNvSpPr>
              <a:spLocks noChangeArrowheads="1"/>
            </p:cNvSpPr>
            <p:nvPr/>
          </p:nvSpPr>
          <p:spPr bwMode="auto">
            <a:xfrm>
              <a:off x="2533" y="1955"/>
              <a:ext cx="952" cy="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3300" b="0" i="0" u="none" strike="noStrike" cap="none" normalizeH="0" baseline="0" dirty="0" smtClean="0">
                  <a:ln>
                    <a:noFill/>
                  </a:ln>
                  <a:solidFill>
                    <a:srgbClr val="000000"/>
                  </a:solidFill>
                  <a:effectLst/>
                  <a:latin typeface="Bitstream Vera Sans"/>
                  <a:cs typeface="Arial" pitchFamily="34" charset="0"/>
                </a:rPr>
                <a:t>0 1 0 1</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2" name="Line 7"/>
            <p:cNvSpPr>
              <a:spLocks noChangeShapeType="1"/>
            </p:cNvSpPr>
            <p:nvPr/>
          </p:nvSpPr>
          <p:spPr bwMode="auto">
            <a:xfrm>
              <a:off x="2401" y="2278"/>
              <a:ext cx="1265" cy="0"/>
            </a:xfrm>
            <a:prstGeom prst="line">
              <a:avLst/>
            </a:prstGeom>
            <a:noFill/>
            <a:ln w="11113"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Freeform 8"/>
            <p:cNvSpPr>
              <a:spLocks/>
            </p:cNvSpPr>
            <p:nvPr/>
          </p:nvSpPr>
          <p:spPr bwMode="auto">
            <a:xfrm>
              <a:off x="2103" y="1881"/>
              <a:ext cx="319" cy="7"/>
            </a:xfrm>
            <a:custGeom>
              <a:avLst/>
              <a:gdLst>
                <a:gd name="T0" fmla="*/ 0 w 1311"/>
                <a:gd name="T1" fmla="*/ 29 h 29"/>
                <a:gd name="T2" fmla="*/ 1311 w 1311"/>
                <a:gd name="T3" fmla="*/ 29 h 29"/>
                <a:gd name="T4" fmla="*/ 1311 w 1311"/>
                <a:gd name="T5" fmla="*/ 0 h 29"/>
              </a:gdLst>
              <a:ahLst/>
              <a:cxnLst>
                <a:cxn ang="0">
                  <a:pos x="T0" y="T1"/>
                </a:cxn>
                <a:cxn ang="0">
                  <a:pos x="T2" y="T3"/>
                </a:cxn>
                <a:cxn ang="0">
                  <a:pos x="T4" y="T5"/>
                </a:cxn>
              </a:cxnLst>
              <a:rect l="0" t="0" r="r" b="b"/>
              <a:pathLst>
                <a:path w="1311" h="29">
                  <a:moveTo>
                    <a:pt x="0" y="29"/>
                  </a:moveTo>
                  <a:lnTo>
                    <a:pt x="1311" y="29"/>
                  </a:lnTo>
                  <a:lnTo>
                    <a:pt x="1311" y="0"/>
                  </a:lnTo>
                </a:path>
              </a:pathLst>
            </a:custGeom>
            <a:noFill/>
            <a:ln w="11113"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Line 9"/>
            <p:cNvSpPr>
              <a:spLocks noChangeShapeType="1"/>
            </p:cNvSpPr>
            <p:nvPr/>
          </p:nvSpPr>
          <p:spPr bwMode="auto">
            <a:xfrm>
              <a:off x="2283" y="1721"/>
              <a:ext cx="0" cy="313"/>
            </a:xfrm>
            <a:prstGeom prst="line">
              <a:avLst/>
            </a:prstGeom>
            <a:noFill/>
            <a:ln w="11113"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Rectangle 10"/>
            <p:cNvSpPr>
              <a:spLocks noChangeArrowheads="1"/>
            </p:cNvSpPr>
            <p:nvPr/>
          </p:nvSpPr>
          <p:spPr bwMode="auto">
            <a:xfrm>
              <a:off x="1960" y="2298"/>
              <a:ext cx="1559" cy="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3300" b="0" i="0" u="none" strike="noStrike" cap="none" normalizeH="0" baseline="0" dirty="0" smtClean="0">
                  <a:ln>
                    <a:noFill/>
                  </a:ln>
                  <a:solidFill>
                    <a:srgbClr val="000000"/>
                  </a:solidFill>
                  <a:effectLst/>
                  <a:latin typeface="Bitstream Vera Sans"/>
                  <a:cs typeface="Arial" pitchFamily="34" charset="0"/>
                </a:rPr>
                <a:t>     1 0 0 0 0</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6" name="Freeform 11"/>
            <p:cNvSpPr>
              <a:spLocks/>
            </p:cNvSpPr>
            <p:nvPr/>
          </p:nvSpPr>
          <p:spPr bwMode="auto">
            <a:xfrm>
              <a:off x="3172" y="1428"/>
              <a:ext cx="216" cy="147"/>
            </a:xfrm>
            <a:custGeom>
              <a:avLst/>
              <a:gdLst>
                <a:gd name="T0" fmla="*/ 886 w 886"/>
                <a:gd name="T1" fmla="*/ 515 h 601"/>
                <a:gd name="T2" fmla="*/ 690 w 886"/>
                <a:gd name="T3" fmla="*/ 0 h 601"/>
                <a:gd name="T4" fmla="*/ 143 w 886"/>
                <a:gd name="T5" fmla="*/ 0 h 601"/>
                <a:gd name="T6" fmla="*/ 0 w 886"/>
                <a:gd name="T7" fmla="*/ 601 h 601"/>
              </a:gdLst>
              <a:ahLst/>
              <a:cxnLst>
                <a:cxn ang="0">
                  <a:pos x="T0" y="T1"/>
                </a:cxn>
                <a:cxn ang="0">
                  <a:pos x="T2" y="T3"/>
                </a:cxn>
                <a:cxn ang="0">
                  <a:pos x="T4" y="T5"/>
                </a:cxn>
                <a:cxn ang="0">
                  <a:pos x="T6" y="T7"/>
                </a:cxn>
              </a:cxnLst>
              <a:rect l="0" t="0" r="r" b="b"/>
              <a:pathLst>
                <a:path w="886" h="601">
                  <a:moveTo>
                    <a:pt x="886" y="515"/>
                  </a:moveTo>
                  <a:lnTo>
                    <a:pt x="690" y="0"/>
                  </a:lnTo>
                  <a:lnTo>
                    <a:pt x="143" y="0"/>
                  </a:lnTo>
                  <a:lnTo>
                    <a:pt x="0" y="601"/>
                  </a:lnTo>
                </a:path>
              </a:pathLst>
            </a:custGeom>
            <a:noFill/>
            <a:ln w="952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Freeform 12"/>
            <p:cNvSpPr>
              <a:spLocks/>
            </p:cNvSpPr>
            <p:nvPr/>
          </p:nvSpPr>
          <p:spPr bwMode="auto">
            <a:xfrm>
              <a:off x="3168" y="1483"/>
              <a:ext cx="49" cy="92"/>
            </a:xfrm>
            <a:custGeom>
              <a:avLst/>
              <a:gdLst>
                <a:gd name="T0" fmla="*/ 19 w 49"/>
                <a:gd name="T1" fmla="*/ 31 h 92"/>
                <a:gd name="T2" fmla="*/ 0 w 49"/>
                <a:gd name="T3" fmla="*/ 0 h 92"/>
                <a:gd name="T4" fmla="*/ 4 w 49"/>
                <a:gd name="T5" fmla="*/ 92 h 92"/>
                <a:gd name="T6" fmla="*/ 49 w 49"/>
                <a:gd name="T7" fmla="*/ 12 h 92"/>
                <a:gd name="T8" fmla="*/ 19 w 49"/>
                <a:gd name="T9" fmla="*/ 31 h 92"/>
              </a:gdLst>
              <a:ahLst/>
              <a:cxnLst>
                <a:cxn ang="0">
                  <a:pos x="T0" y="T1"/>
                </a:cxn>
                <a:cxn ang="0">
                  <a:pos x="T2" y="T3"/>
                </a:cxn>
                <a:cxn ang="0">
                  <a:pos x="T4" y="T5"/>
                </a:cxn>
                <a:cxn ang="0">
                  <a:pos x="T6" y="T7"/>
                </a:cxn>
                <a:cxn ang="0">
                  <a:pos x="T8" y="T9"/>
                </a:cxn>
              </a:cxnLst>
              <a:rect l="0" t="0" r="r" b="b"/>
              <a:pathLst>
                <a:path w="49" h="92">
                  <a:moveTo>
                    <a:pt x="19" y="31"/>
                  </a:moveTo>
                  <a:lnTo>
                    <a:pt x="0" y="0"/>
                  </a:lnTo>
                  <a:lnTo>
                    <a:pt x="4" y="92"/>
                  </a:lnTo>
                  <a:lnTo>
                    <a:pt x="49" y="12"/>
                  </a:lnTo>
                  <a:lnTo>
                    <a:pt x="19" y="31"/>
                  </a:lnTo>
                  <a:close/>
                </a:path>
              </a:pathLst>
            </a:custGeom>
            <a:solidFill>
              <a:srgbClr val="000000"/>
            </a:solidFill>
            <a:ln w="952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3"/>
            <p:cNvSpPr>
              <a:spLocks/>
            </p:cNvSpPr>
            <p:nvPr/>
          </p:nvSpPr>
          <p:spPr bwMode="auto">
            <a:xfrm>
              <a:off x="2877" y="1439"/>
              <a:ext cx="195" cy="147"/>
            </a:xfrm>
            <a:custGeom>
              <a:avLst/>
              <a:gdLst>
                <a:gd name="T0" fmla="*/ 801 w 801"/>
                <a:gd name="T1" fmla="*/ 516 h 602"/>
                <a:gd name="T2" fmla="*/ 650 w 801"/>
                <a:gd name="T3" fmla="*/ 0 h 602"/>
                <a:gd name="T4" fmla="*/ 130 w 801"/>
                <a:gd name="T5" fmla="*/ 0 h 602"/>
                <a:gd name="T6" fmla="*/ 0 w 801"/>
                <a:gd name="T7" fmla="*/ 602 h 602"/>
              </a:gdLst>
              <a:ahLst/>
              <a:cxnLst>
                <a:cxn ang="0">
                  <a:pos x="T0" y="T1"/>
                </a:cxn>
                <a:cxn ang="0">
                  <a:pos x="T2" y="T3"/>
                </a:cxn>
                <a:cxn ang="0">
                  <a:pos x="T4" y="T5"/>
                </a:cxn>
                <a:cxn ang="0">
                  <a:pos x="T6" y="T7"/>
                </a:cxn>
              </a:cxnLst>
              <a:rect l="0" t="0" r="r" b="b"/>
              <a:pathLst>
                <a:path w="801" h="602">
                  <a:moveTo>
                    <a:pt x="801" y="516"/>
                  </a:moveTo>
                  <a:lnTo>
                    <a:pt x="650" y="0"/>
                  </a:lnTo>
                  <a:lnTo>
                    <a:pt x="130" y="0"/>
                  </a:lnTo>
                  <a:lnTo>
                    <a:pt x="0" y="602"/>
                  </a:lnTo>
                </a:path>
              </a:pathLst>
            </a:custGeom>
            <a:noFill/>
            <a:ln w="952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Freeform 14"/>
            <p:cNvSpPr>
              <a:spLocks/>
            </p:cNvSpPr>
            <p:nvPr/>
          </p:nvSpPr>
          <p:spPr bwMode="auto">
            <a:xfrm>
              <a:off x="2871" y="1498"/>
              <a:ext cx="47" cy="88"/>
            </a:xfrm>
            <a:custGeom>
              <a:avLst/>
              <a:gdLst>
                <a:gd name="T0" fmla="*/ 18 w 47"/>
                <a:gd name="T1" fmla="*/ 29 h 88"/>
                <a:gd name="T2" fmla="*/ 0 w 47"/>
                <a:gd name="T3" fmla="*/ 0 h 88"/>
                <a:gd name="T4" fmla="*/ 6 w 47"/>
                <a:gd name="T5" fmla="*/ 88 h 88"/>
                <a:gd name="T6" fmla="*/ 47 w 47"/>
                <a:gd name="T7" fmla="*/ 10 h 88"/>
                <a:gd name="T8" fmla="*/ 18 w 47"/>
                <a:gd name="T9" fmla="*/ 29 h 88"/>
              </a:gdLst>
              <a:ahLst/>
              <a:cxnLst>
                <a:cxn ang="0">
                  <a:pos x="T0" y="T1"/>
                </a:cxn>
                <a:cxn ang="0">
                  <a:pos x="T2" y="T3"/>
                </a:cxn>
                <a:cxn ang="0">
                  <a:pos x="T4" y="T5"/>
                </a:cxn>
                <a:cxn ang="0">
                  <a:pos x="T6" y="T7"/>
                </a:cxn>
                <a:cxn ang="0">
                  <a:pos x="T8" y="T9"/>
                </a:cxn>
              </a:cxnLst>
              <a:rect l="0" t="0" r="r" b="b"/>
              <a:pathLst>
                <a:path w="47" h="88">
                  <a:moveTo>
                    <a:pt x="18" y="29"/>
                  </a:moveTo>
                  <a:lnTo>
                    <a:pt x="0" y="0"/>
                  </a:lnTo>
                  <a:lnTo>
                    <a:pt x="6" y="88"/>
                  </a:lnTo>
                  <a:lnTo>
                    <a:pt x="47" y="10"/>
                  </a:lnTo>
                  <a:lnTo>
                    <a:pt x="18" y="29"/>
                  </a:lnTo>
                  <a:close/>
                </a:path>
              </a:pathLst>
            </a:custGeom>
            <a:solidFill>
              <a:srgbClr val="000000"/>
            </a:solidFill>
            <a:ln w="952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15"/>
            <p:cNvSpPr>
              <a:spLocks/>
            </p:cNvSpPr>
            <p:nvPr/>
          </p:nvSpPr>
          <p:spPr bwMode="auto">
            <a:xfrm>
              <a:off x="2592" y="1445"/>
              <a:ext cx="188" cy="148"/>
            </a:xfrm>
            <a:custGeom>
              <a:avLst/>
              <a:gdLst>
                <a:gd name="T0" fmla="*/ 774 w 774"/>
                <a:gd name="T1" fmla="*/ 517 h 603"/>
                <a:gd name="T2" fmla="*/ 656 w 774"/>
                <a:gd name="T3" fmla="*/ 1 h 603"/>
                <a:gd name="T4" fmla="*/ 126 w 774"/>
                <a:gd name="T5" fmla="*/ 0 h 603"/>
                <a:gd name="T6" fmla="*/ 0 w 774"/>
                <a:gd name="T7" fmla="*/ 603 h 603"/>
              </a:gdLst>
              <a:ahLst/>
              <a:cxnLst>
                <a:cxn ang="0">
                  <a:pos x="T0" y="T1"/>
                </a:cxn>
                <a:cxn ang="0">
                  <a:pos x="T2" y="T3"/>
                </a:cxn>
                <a:cxn ang="0">
                  <a:pos x="T4" y="T5"/>
                </a:cxn>
                <a:cxn ang="0">
                  <a:pos x="T6" y="T7"/>
                </a:cxn>
              </a:cxnLst>
              <a:rect l="0" t="0" r="r" b="b"/>
              <a:pathLst>
                <a:path w="774" h="603">
                  <a:moveTo>
                    <a:pt x="774" y="517"/>
                  </a:moveTo>
                  <a:lnTo>
                    <a:pt x="656" y="1"/>
                  </a:lnTo>
                  <a:lnTo>
                    <a:pt x="126" y="0"/>
                  </a:lnTo>
                  <a:lnTo>
                    <a:pt x="0" y="603"/>
                  </a:lnTo>
                </a:path>
              </a:pathLst>
            </a:custGeom>
            <a:noFill/>
            <a:ln w="952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Freeform 16"/>
            <p:cNvSpPr>
              <a:spLocks/>
            </p:cNvSpPr>
            <p:nvPr/>
          </p:nvSpPr>
          <p:spPr bwMode="auto">
            <a:xfrm>
              <a:off x="2586" y="1507"/>
              <a:ext cx="46" cy="86"/>
            </a:xfrm>
            <a:custGeom>
              <a:avLst/>
              <a:gdLst>
                <a:gd name="T0" fmla="*/ 18 w 46"/>
                <a:gd name="T1" fmla="*/ 28 h 86"/>
                <a:gd name="T2" fmla="*/ 0 w 46"/>
                <a:gd name="T3" fmla="*/ 0 h 86"/>
                <a:gd name="T4" fmla="*/ 6 w 46"/>
                <a:gd name="T5" fmla="*/ 86 h 86"/>
                <a:gd name="T6" fmla="*/ 46 w 46"/>
                <a:gd name="T7" fmla="*/ 9 h 86"/>
                <a:gd name="T8" fmla="*/ 18 w 46"/>
                <a:gd name="T9" fmla="*/ 28 h 86"/>
              </a:gdLst>
              <a:ahLst/>
              <a:cxnLst>
                <a:cxn ang="0">
                  <a:pos x="T0" y="T1"/>
                </a:cxn>
                <a:cxn ang="0">
                  <a:pos x="T2" y="T3"/>
                </a:cxn>
                <a:cxn ang="0">
                  <a:pos x="T4" y="T5"/>
                </a:cxn>
                <a:cxn ang="0">
                  <a:pos x="T6" y="T7"/>
                </a:cxn>
                <a:cxn ang="0">
                  <a:pos x="T8" y="T9"/>
                </a:cxn>
              </a:cxnLst>
              <a:rect l="0" t="0" r="r" b="b"/>
              <a:pathLst>
                <a:path w="46" h="86">
                  <a:moveTo>
                    <a:pt x="18" y="28"/>
                  </a:moveTo>
                  <a:lnTo>
                    <a:pt x="0" y="0"/>
                  </a:lnTo>
                  <a:lnTo>
                    <a:pt x="6" y="86"/>
                  </a:lnTo>
                  <a:lnTo>
                    <a:pt x="46" y="9"/>
                  </a:lnTo>
                  <a:lnTo>
                    <a:pt x="18" y="28"/>
                  </a:lnTo>
                  <a:close/>
                </a:path>
              </a:pathLst>
            </a:custGeom>
            <a:solidFill>
              <a:srgbClr val="000000"/>
            </a:solidFill>
            <a:ln w="952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2" name="Freeform 17"/>
            <p:cNvSpPr>
              <a:spLocks/>
            </p:cNvSpPr>
            <p:nvPr/>
          </p:nvSpPr>
          <p:spPr bwMode="auto">
            <a:xfrm>
              <a:off x="2331" y="1453"/>
              <a:ext cx="189" cy="147"/>
            </a:xfrm>
            <a:custGeom>
              <a:avLst/>
              <a:gdLst>
                <a:gd name="T0" fmla="*/ 774 w 774"/>
                <a:gd name="T1" fmla="*/ 516 h 603"/>
                <a:gd name="T2" fmla="*/ 656 w 774"/>
                <a:gd name="T3" fmla="*/ 0 h 603"/>
                <a:gd name="T4" fmla="*/ 125 w 774"/>
                <a:gd name="T5" fmla="*/ 0 h 603"/>
                <a:gd name="T6" fmla="*/ 0 w 774"/>
                <a:gd name="T7" fmla="*/ 603 h 603"/>
              </a:gdLst>
              <a:ahLst/>
              <a:cxnLst>
                <a:cxn ang="0">
                  <a:pos x="T0" y="T1"/>
                </a:cxn>
                <a:cxn ang="0">
                  <a:pos x="T2" y="T3"/>
                </a:cxn>
                <a:cxn ang="0">
                  <a:pos x="T4" y="T5"/>
                </a:cxn>
                <a:cxn ang="0">
                  <a:pos x="T6" y="T7"/>
                </a:cxn>
              </a:cxnLst>
              <a:rect l="0" t="0" r="r" b="b"/>
              <a:pathLst>
                <a:path w="774" h="603">
                  <a:moveTo>
                    <a:pt x="774" y="516"/>
                  </a:moveTo>
                  <a:lnTo>
                    <a:pt x="656" y="0"/>
                  </a:lnTo>
                  <a:lnTo>
                    <a:pt x="125" y="0"/>
                  </a:lnTo>
                  <a:lnTo>
                    <a:pt x="0" y="603"/>
                  </a:lnTo>
                </a:path>
              </a:pathLst>
            </a:custGeom>
            <a:noFill/>
            <a:ln w="952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Freeform 18"/>
            <p:cNvSpPr>
              <a:spLocks/>
            </p:cNvSpPr>
            <p:nvPr/>
          </p:nvSpPr>
          <p:spPr bwMode="auto">
            <a:xfrm>
              <a:off x="2325" y="1514"/>
              <a:ext cx="46" cy="86"/>
            </a:xfrm>
            <a:custGeom>
              <a:avLst/>
              <a:gdLst>
                <a:gd name="T0" fmla="*/ 18 w 46"/>
                <a:gd name="T1" fmla="*/ 28 h 86"/>
                <a:gd name="T2" fmla="*/ 0 w 46"/>
                <a:gd name="T3" fmla="*/ 0 h 86"/>
                <a:gd name="T4" fmla="*/ 6 w 46"/>
                <a:gd name="T5" fmla="*/ 86 h 86"/>
                <a:gd name="T6" fmla="*/ 46 w 46"/>
                <a:gd name="T7" fmla="*/ 9 h 86"/>
                <a:gd name="T8" fmla="*/ 18 w 46"/>
                <a:gd name="T9" fmla="*/ 28 h 86"/>
              </a:gdLst>
              <a:ahLst/>
              <a:cxnLst>
                <a:cxn ang="0">
                  <a:pos x="T0" y="T1"/>
                </a:cxn>
                <a:cxn ang="0">
                  <a:pos x="T2" y="T3"/>
                </a:cxn>
                <a:cxn ang="0">
                  <a:pos x="T4" y="T5"/>
                </a:cxn>
                <a:cxn ang="0">
                  <a:pos x="T6" y="T7"/>
                </a:cxn>
                <a:cxn ang="0">
                  <a:pos x="T8" y="T9"/>
                </a:cxn>
              </a:cxnLst>
              <a:rect l="0" t="0" r="r" b="b"/>
              <a:pathLst>
                <a:path w="46" h="86">
                  <a:moveTo>
                    <a:pt x="18" y="28"/>
                  </a:moveTo>
                  <a:lnTo>
                    <a:pt x="0" y="0"/>
                  </a:lnTo>
                  <a:lnTo>
                    <a:pt x="6" y="86"/>
                  </a:lnTo>
                  <a:lnTo>
                    <a:pt x="46" y="9"/>
                  </a:lnTo>
                  <a:lnTo>
                    <a:pt x="18" y="28"/>
                  </a:lnTo>
                  <a:close/>
                </a:path>
              </a:pathLst>
            </a:custGeom>
            <a:solidFill>
              <a:srgbClr val="000000"/>
            </a:solidFill>
            <a:ln w="952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 name="Rectangle 19"/>
            <p:cNvSpPr>
              <a:spLocks noChangeArrowheads="1"/>
            </p:cNvSpPr>
            <p:nvPr/>
          </p:nvSpPr>
          <p:spPr bwMode="auto">
            <a:xfrm>
              <a:off x="3209" y="1177"/>
              <a:ext cx="211" cy="225"/>
            </a:xfrm>
            <a:prstGeom prst="rect">
              <a:avLst/>
            </a:prstGeom>
            <a:solidFill>
              <a:srgbClr val="BDC1EA"/>
            </a:solidFill>
            <a:ln w="14288"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Rectangle 20"/>
            <p:cNvSpPr>
              <a:spLocks noChangeArrowheads="1"/>
            </p:cNvSpPr>
            <p:nvPr/>
          </p:nvSpPr>
          <p:spPr bwMode="auto">
            <a:xfrm>
              <a:off x="3260" y="1206"/>
              <a:ext cx="176"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200" b="0" i="0" u="none" strike="noStrike" cap="none" normalizeH="0" baseline="0" smtClean="0">
                  <a:ln>
                    <a:noFill/>
                  </a:ln>
                  <a:solidFill>
                    <a:srgbClr val="000000"/>
                  </a:solidFill>
                  <a:effectLst/>
                  <a:latin typeface="Bitstream Vera Sans"/>
                  <a:cs typeface="Arial" pitchFamily="34" charset="0"/>
                </a:rPr>
                <a:t>1</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6" name="Rectangle 21"/>
            <p:cNvSpPr>
              <a:spLocks noChangeArrowheads="1"/>
            </p:cNvSpPr>
            <p:nvPr/>
          </p:nvSpPr>
          <p:spPr bwMode="auto">
            <a:xfrm>
              <a:off x="2601" y="1177"/>
              <a:ext cx="211" cy="225"/>
            </a:xfrm>
            <a:prstGeom prst="rect">
              <a:avLst/>
            </a:prstGeom>
            <a:solidFill>
              <a:srgbClr val="BDC1EA"/>
            </a:solidFill>
            <a:ln w="14288"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Rectangle 22"/>
            <p:cNvSpPr>
              <a:spLocks noChangeArrowheads="1"/>
            </p:cNvSpPr>
            <p:nvPr/>
          </p:nvSpPr>
          <p:spPr bwMode="auto">
            <a:xfrm>
              <a:off x="2652" y="1206"/>
              <a:ext cx="176"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200" b="0" i="0" u="none" strike="noStrike" cap="none" normalizeH="0" baseline="0" smtClean="0">
                  <a:ln>
                    <a:noFill/>
                  </a:ln>
                  <a:solidFill>
                    <a:srgbClr val="000000"/>
                  </a:solidFill>
                  <a:effectLst/>
                  <a:latin typeface="Bitstream Vera Sans"/>
                  <a:cs typeface="Arial" pitchFamily="34" charset="0"/>
                </a:rPr>
                <a:t>1</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8" name="Rectangle 23"/>
            <p:cNvSpPr>
              <a:spLocks noChangeArrowheads="1"/>
            </p:cNvSpPr>
            <p:nvPr/>
          </p:nvSpPr>
          <p:spPr bwMode="auto">
            <a:xfrm>
              <a:off x="2893" y="1177"/>
              <a:ext cx="211" cy="225"/>
            </a:xfrm>
            <a:prstGeom prst="rect">
              <a:avLst/>
            </a:prstGeom>
            <a:solidFill>
              <a:srgbClr val="BDC1EA"/>
            </a:solidFill>
            <a:ln w="14288"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Rectangle 24"/>
            <p:cNvSpPr>
              <a:spLocks noChangeArrowheads="1"/>
            </p:cNvSpPr>
            <p:nvPr/>
          </p:nvSpPr>
          <p:spPr bwMode="auto">
            <a:xfrm>
              <a:off x="2944" y="1206"/>
              <a:ext cx="176"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200" b="0" i="0" u="none" strike="noStrike" cap="none" normalizeH="0" baseline="0" dirty="0" smtClean="0">
                  <a:ln>
                    <a:noFill/>
                  </a:ln>
                  <a:solidFill>
                    <a:srgbClr val="000000"/>
                  </a:solidFill>
                  <a:effectLst/>
                  <a:latin typeface="Bitstream Vera Sans"/>
                  <a:cs typeface="Arial" pitchFamily="34" charset="0"/>
                </a:rPr>
                <a:t>1</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30" name="Rectangle 25"/>
            <p:cNvSpPr>
              <a:spLocks noChangeArrowheads="1"/>
            </p:cNvSpPr>
            <p:nvPr/>
          </p:nvSpPr>
          <p:spPr bwMode="auto">
            <a:xfrm>
              <a:off x="2317" y="1177"/>
              <a:ext cx="210" cy="225"/>
            </a:xfrm>
            <a:prstGeom prst="rect">
              <a:avLst/>
            </a:prstGeom>
            <a:solidFill>
              <a:srgbClr val="BDC1EA"/>
            </a:solidFill>
            <a:ln w="14288"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Rectangle 26"/>
            <p:cNvSpPr>
              <a:spLocks noChangeArrowheads="1"/>
            </p:cNvSpPr>
            <p:nvPr/>
          </p:nvSpPr>
          <p:spPr bwMode="auto">
            <a:xfrm>
              <a:off x="2367" y="1206"/>
              <a:ext cx="176"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200" b="0" i="0" u="none" strike="noStrike" cap="none" normalizeH="0" baseline="0" smtClean="0">
                  <a:ln>
                    <a:noFill/>
                  </a:ln>
                  <a:solidFill>
                    <a:srgbClr val="000000"/>
                  </a:solidFill>
                  <a:effectLst/>
                  <a:latin typeface="Bitstream Vera Sans"/>
                  <a:cs typeface="Arial" pitchFamily="34" charset="0"/>
                </a:rPr>
                <a:t>1</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name="page10">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12800" y="2286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Observations</a:t>
            </a:r>
          </a:p>
        </p:txBody>
      </p:sp>
      <p:sp>
        <p:nvSpPr>
          <p:cNvPr id="3" name="Text Placeholder 2"/>
          <p:cNvSpPr txBox="1">
            <a:spLocks noGrp="1"/>
          </p:cNvSpPr>
          <p:nvPr>
            <p:ph type="body" idx="4294967295"/>
          </p:nvPr>
        </p:nvSpPr>
        <p:spPr>
          <a:xfrm>
            <a:off x="889000" y="1676400"/>
            <a:ext cx="7416800" cy="3581400"/>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marL="569913" lvl="0" indent="-403225">
              <a:buSzPct val="100000"/>
              <a:buFont typeface="Symbol" panose="05050102010706020507" pitchFamily="18" charset="2"/>
              <a:buChar char="*"/>
            </a:pPr>
            <a:r>
              <a:rPr lang="en-US" sz="2800" dirty="0">
                <a:latin typeface="Calibri" panose="020F0502020204030204" pitchFamily="34" charset="0"/>
              </a:rPr>
              <a:t>We keep adding pairs of bits, and proceed from the </a:t>
            </a:r>
            <a:r>
              <a:rPr lang="en-US" sz="2800" dirty="0" err="1">
                <a:solidFill>
                  <a:srgbClr val="0000FF"/>
                </a:solidFill>
                <a:latin typeface="Calibri" panose="020F0502020204030204" pitchFamily="34" charset="0"/>
              </a:rPr>
              <a:t>lsb</a:t>
            </a:r>
            <a:r>
              <a:rPr lang="en-US" sz="2800" dirty="0">
                <a:solidFill>
                  <a:srgbClr val="0000FF"/>
                </a:solidFill>
                <a:latin typeface="Calibri" panose="020F0502020204030204" pitchFamily="34" charset="0"/>
              </a:rPr>
              <a:t> to the </a:t>
            </a:r>
            <a:r>
              <a:rPr lang="en-US" sz="2800" dirty="0" err="1">
                <a:solidFill>
                  <a:srgbClr val="0000FF"/>
                </a:solidFill>
                <a:latin typeface="Calibri" panose="020F0502020204030204" pitchFamily="34" charset="0"/>
              </a:rPr>
              <a:t>msb</a:t>
            </a:r>
            <a:endParaRPr lang="en-US" sz="2800" dirty="0">
              <a:solidFill>
                <a:srgbClr val="0000FF"/>
              </a:solidFill>
              <a:latin typeface="Calibri" panose="020F0502020204030204" pitchFamily="34" charset="0"/>
            </a:endParaRPr>
          </a:p>
          <a:p>
            <a:pPr marL="569913" lvl="0" indent="-403225">
              <a:buSzPct val="100000"/>
              <a:buFont typeface="Symbol" panose="05050102010706020507" pitchFamily="18" charset="2"/>
              <a:buChar char="*"/>
            </a:pPr>
            <a:r>
              <a:rPr lang="en-US" sz="2800" dirty="0">
                <a:latin typeface="Calibri" panose="020F0502020204030204" pitchFamily="34" charset="0"/>
              </a:rPr>
              <a:t>If a </a:t>
            </a:r>
            <a:r>
              <a:rPr lang="en-US" sz="2800" dirty="0">
                <a:solidFill>
                  <a:srgbClr val="FF00FF"/>
                </a:solidFill>
                <a:latin typeface="Calibri" panose="020F0502020204030204" pitchFamily="34" charset="0"/>
              </a:rPr>
              <a:t>carry is generated</a:t>
            </a:r>
            <a:r>
              <a:rPr lang="en-US" sz="2800" dirty="0">
                <a:latin typeface="Calibri" panose="020F0502020204030204" pitchFamily="34" charset="0"/>
              </a:rPr>
              <a:t>, we add it to the next pair of bits</a:t>
            </a:r>
          </a:p>
          <a:p>
            <a:pPr marL="569913" lvl="0" indent="-403225">
              <a:buSzPct val="100000"/>
              <a:buFont typeface="Symbol" panose="05050102010706020507" pitchFamily="18" charset="2"/>
              <a:buChar char="*"/>
            </a:pPr>
            <a:r>
              <a:rPr lang="en-US" sz="2800" dirty="0">
                <a:latin typeface="Calibri" panose="020F0502020204030204" pitchFamily="34" charset="0"/>
              </a:rPr>
              <a:t>At the last step, if a carry is </a:t>
            </a:r>
            <a:r>
              <a:rPr lang="en-US" sz="2800" dirty="0">
                <a:solidFill>
                  <a:srgbClr val="DC2300"/>
                </a:solidFill>
                <a:latin typeface="Calibri" panose="020F0502020204030204" pitchFamily="34" charset="0"/>
              </a:rPr>
              <a:t>generated</a:t>
            </a:r>
            <a:r>
              <a:rPr lang="en-US" sz="2800" dirty="0">
                <a:latin typeface="Calibri" panose="020F0502020204030204" pitchFamily="34" charset="0"/>
              </a:rPr>
              <a:t>, then it becomes the </a:t>
            </a:r>
            <a:r>
              <a:rPr lang="en-US" sz="2800" dirty="0" err="1">
                <a:solidFill>
                  <a:srgbClr val="94006B"/>
                </a:solidFill>
                <a:latin typeface="Calibri" panose="020F0502020204030204" pitchFamily="34" charset="0"/>
              </a:rPr>
              <a:t>msb</a:t>
            </a:r>
            <a:r>
              <a:rPr lang="en-US" sz="2800" dirty="0">
                <a:solidFill>
                  <a:srgbClr val="94006B"/>
                </a:solidFill>
                <a:latin typeface="Calibri" panose="020F0502020204030204" pitchFamily="34" charset="0"/>
              </a:rPr>
              <a:t> of the result</a:t>
            </a:r>
          </a:p>
          <a:p>
            <a:pPr marL="569913" lvl="0" indent="-403225">
              <a:buSzPct val="100000"/>
              <a:buFont typeface="Symbol" panose="05050102010706020507" pitchFamily="18" charset="2"/>
              <a:buChar char="*"/>
            </a:pPr>
            <a:r>
              <a:rPr lang="en-US" sz="2800" dirty="0">
                <a:latin typeface="Calibri" panose="020F0502020204030204" pitchFamily="34" charset="0"/>
              </a:rPr>
              <a:t>The carry effectively </a:t>
            </a:r>
            <a:r>
              <a:rPr lang="en-US" sz="2800" dirty="0">
                <a:solidFill>
                  <a:srgbClr val="2300DC"/>
                </a:solidFill>
                <a:effectLst>
                  <a:outerShdw dist="17961" dir="2700000">
                    <a:scrgbClr r="0" g="0" b="0"/>
                  </a:outerShdw>
                </a:effectLst>
                <a:latin typeface="Calibri" panose="020F0502020204030204" pitchFamily="34" charset="0"/>
              </a:rPr>
              <a:t>ripples</a:t>
            </a:r>
            <a:r>
              <a:rPr lang="en-US" sz="2800" dirty="0">
                <a:latin typeface="Calibri" panose="020F0502020204030204" pitchFamily="34" charset="0"/>
              </a:rPr>
              <a:t> through the bits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name="page11">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89000" y="282575"/>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Ripple</a:t>
            </a:r>
            <a:r>
              <a:rPr lang="fr-FR" dirty="0">
                <a:solidFill>
                  <a:schemeClr val="tx1"/>
                </a:solidFill>
              </a:rPr>
              <a:t> Carry </a:t>
            </a:r>
            <a:r>
              <a:rPr lang="fr-FR" dirty="0" err="1">
                <a:solidFill>
                  <a:schemeClr val="tx1"/>
                </a:solidFill>
              </a:rPr>
              <a:t>Adder</a:t>
            </a:r>
            <a:endParaRPr lang="fr-FR" dirty="0">
              <a:solidFill>
                <a:schemeClr val="tx1"/>
              </a:solidFill>
            </a:endParaRPr>
          </a:p>
        </p:txBody>
      </p:sp>
      <p:grpSp>
        <p:nvGrpSpPr>
          <p:cNvPr id="7" name="Group 4"/>
          <p:cNvGrpSpPr>
            <a:grpSpLocks noChangeAspect="1"/>
          </p:cNvGrpSpPr>
          <p:nvPr/>
        </p:nvGrpSpPr>
        <p:grpSpPr bwMode="auto">
          <a:xfrm>
            <a:off x="1524000" y="2057400"/>
            <a:ext cx="7038975" cy="3657600"/>
            <a:chOff x="1008" y="1344"/>
            <a:chExt cx="4434" cy="2304"/>
          </a:xfrm>
        </p:grpSpPr>
        <p:sp>
          <p:nvSpPr>
            <p:cNvPr id="8" name="AutoShape 3"/>
            <p:cNvSpPr>
              <a:spLocks noChangeAspect="1" noChangeArrowheads="1" noTextEdit="1"/>
            </p:cNvSpPr>
            <p:nvPr/>
          </p:nvSpPr>
          <p:spPr bwMode="auto">
            <a:xfrm>
              <a:off x="1008" y="1344"/>
              <a:ext cx="4434" cy="2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Rectangle 5"/>
            <p:cNvSpPr>
              <a:spLocks noChangeArrowheads="1"/>
            </p:cNvSpPr>
            <p:nvPr/>
          </p:nvSpPr>
          <p:spPr bwMode="auto">
            <a:xfrm>
              <a:off x="3860" y="2562"/>
              <a:ext cx="443" cy="413"/>
            </a:xfrm>
            <a:prstGeom prst="rect">
              <a:avLst/>
            </a:prstGeom>
            <a:solidFill>
              <a:srgbClr val="A2D0D9"/>
            </a:solidFill>
            <a:ln w="11113"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Rectangle 6"/>
            <p:cNvSpPr>
              <a:spLocks noChangeArrowheads="1"/>
            </p:cNvSpPr>
            <p:nvPr/>
          </p:nvSpPr>
          <p:spPr bwMode="auto">
            <a:xfrm>
              <a:off x="4619" y="2559"/>
              <a:ext cx="460" cy="424"/>
            </a:xfrm>
            <a:prstGeom prst="rect">
              <a:avLst/>
            </a:prstGeom>
            <a:solidFill>
              <a:srgbClr val="FFE6D5"/>
            </a:solidFill>
            <a:ln w="11113"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7"/>
            <p:cNvSpPr>
              <a:spLocks/>
            </p:cNvSpPr>
            <p:nvPr/>
          </p:nvSpPr>
          <p:spPr bwMode="auto">
            <a:xfrm>
              <a:off x="1497" y="1449"/>
              <a:ext cx="1140" cy="314"/>
            </a:xfrm>
            <a:custGeom>
              <a:avLst/>
              <a:gdLst>
                <a:gd name="T0" fmla="*/ 274 w 1979"/>
                <a:gd name="T1" fmla="*/ 0 h 548"/>
                <a:gd name="T2" fmla="*/ 1705 w 1979"/>
                <a:gd name="T3" fmla="*/ 0 h 548"/>
                <a:gd name="T4" fmla="*/ 1979 w 1979"/>
                <a:gd name="T5" fmla="*/ 274 h 548"/>
                <a:gd name="T6" fmla="*/ 1705 w 1979"/>
                <a:gd name="T7" fmla="*/ 548 h 548"/>
                <a:gd name="T8" fmla="*/ 274 w 1979"/>
                <a:gd name="T9" fmla="*/ 548 h 548"/>
                <a:gd name="T10" fmla="*/ 0 w 1979"/>
                <a:gd name="T11" fmla="*/ 274 h 548"/>
                <a:gd name="T12" fmla="*/ 274 w 1979"/>
                <a:gd name="T13" fmla="*/ 0 h 548"/>
              </a:gdLst>
              <a:ahLst/>
              <a:cxnLst>
                <a:cxn ang="0">
                  <a:pos x="T0" y="T1"/>
                </a:cxn>
                <a:cxn ang="0">
                  <a:pos x="T2" y="T3"/>
                </a:cxn>
                <a:cxn ang="0">
                  <a:pos x="T4" y="T5"/>
                </a:cxn>
                <a:cxn ang="0">
                  <a:pos x="T6" y="T7"/>
                </a:cxn>
                <a:cxn ang="0">
                  <a:pos x="T8" y="T9"/>
                </a:cxn>
                <a:cxn ang="0">
                  <a:pos x="T10" y="T11"/>
                </a:cxn>
                <a:cxn ang="0">
                  <a:pos x="T12" y="T13"/>
                </a:cxn>
              </a:cxnLst>
              <a:rect l="0" t="0" r="r" b="b"/>
              <a:pathLst>
                <a:path w="1979" h="548">
                  <a:moveTo>
                    <a:pt x="274" y="0"/>
                  </a:moveTo>
                  <a:lnTo>
                    <a:pt x="1705" y="0"/>
                  </a:lnTo>
                  <a:cubicBezTo>
                    <a:pt x="1856" y="0"/>
                    <a:pt x="1979" y="122"/>
                    <a:pt x="1979" y="274"/>
                  </a:cubicBezTo>
                  <a:cubicBezTo>
                    <a:pt x="1979" y="426"/>
                    <a:pt x="1856" y="548"/>
                    <a:pt x="1705" y="548"/>
                  </a:cubicBezTo>
                  <a:lnTo>
                    <a:pt x="274" y="548"/>
                  </a:lnTo>
                  <a:cubicBezTo>
                    <a:pt x="122" y="548"/>
                    <a:pt x="0" y="426"/>
                    <a:pt x="0" y="274"/>
                  </a:cubicBezTo>
                  <a:cubicBezTo>
                    <a:pt x="0" y="122"/>
                    <a:pt x="122" y="0"/>
                    <a:pt x="274" y="0"/>
                  </a:cubicBezTo>
                  <a:close/>
                </a:path>
              </a:pathLst>
            </a:custGeom>
            <a:solidFill>
              <a:srgbClr val="D5F6FF"/>
            </a:solidFill>
            <a:ln w="11113"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8"/>
            <p:cNvSpPr>
              <a:spLocks/>
            </p:cNvSpPr>
            <p:nvPr/>
          </p:nvSpPr>
          <p:spPr bwMode="auto">
            <a:xfrm>
              <a:off x="1026" y="3344"/>
              <a:ext cx="4101" cy="224"/>
            </a:xfrm>
            <a:custGeom>
              <a:avLst/>
              <a:gdLst>
                <a:gd name="T0" fmla="*/ 195 w 7123"/>
                <a:gd name="T1" fmla="*/ 0 h 391"/>
                <a:gd name="T2" fmla="*/ 6928 w 7123"/>
                <a:gd name="T3" fmla="*/ 0 h 391"/>
                <a:gd name="T4" fmla="*/ 7123 w 7123"/>
                <a:gd name="T5" fmla="*/ 196 h 391"/>
                <a:gd name="T6" fmla="*/ 6928 w 7123"/>
                <a:gd name="T7" fmla="*/ 391 h 391"/>
                <a:gd name="T8" fmla="*/ 195 w 7123"/>
                <a:gd name="T9" fmla="*/ 391 h 391"/>
                <a:gd name="T10" fmla="*/ 0 w 7123"/>
                <a:gd name="T11" fmla="*/ 196 h 391"/>
                <a:gd name="T12" fmla="*/ 195 w 7123"/>
                <a:gd name="T13" fmla="*/ 0 h 391"/>
              </a:gdLst>
              <a:ahLst/>
              <a:cxnLst>
                <a:cxn ang="0">
                  <a:pos x="T0" y="T1"/>
                </a:cxn>
                <a:cxn ang="0">
                  <a:pos x="T2" y="T3"/>
                </a:cxn>
                <a:cxn ang="0">
                  <a:pos x="T4" y="T5"/>
                </a:cxn>
                <a:cxn ang="0">
                  <a:pos x="T6" y="T7"/>
                </a:cxn>
                <a:cxn ang="0">
                  <a:pos x="T8" y="T9"/>
                </a:cxn>
                <a:cxn ang="0">
                  <a:pos x="T10" y="T11"/>
                </a:cxn>
                <a:cxn ang="0">
                  <a:pos x="T12" y="T13"/>
                </a:cxn>
              </a:cxnLst>
              <a:rect l="0" t="0" r="r" b="b"/>
              <a:pathLst>
                <a:path w="7123" h="391">
                  <a:moveTo>
                    <a:pt x="195" y="0"/>
                  </a:moveTo>
                  <a:lnTo>
                    <a:pt x="6928" y="0"/>
                  </a:lnTo>
                  <a:cubicBezTo>
                    <a:pt x="7036" y="0"/>
                    <a:pt x="7123" y="87"/>
                    <a:pt x="7123" y="196"/>
                  </a:cubicBezTo>
                  <a:cubicBezTo>
                    <a:pt x="7123" y="304"/>
                    <a:pt x="7036" y="391"/>
                    <a:pt x="6928" y="391"/>
                  </a:cubicBezTo>
                  <a:lnTo>
                    <a:pt x="195" y="391"/>
                  </a:lnTo>
                  <a:cubicBezTo>
                    <a:pt x="87" y="391"/>
                    <a:pt x="0" y="304"/>
                    <a:pt x="0" y="196"/>
                  </a:cubicBezTo>
                  <a:cubicBezTo>
                    <a:pt x="0" y="87"/>
                    <a:pt x="87" y="0"/>
                    <a:pt x="195" y="0"/>
                  </a:cubicBezTo>
                  <a:close/>
                </a:path>
              </a:pathLst>
            </a:custGeom>
            <a:solidFill>
              <a:srgbClr val="F4D7E3"/>
            </a:solidFill>
            <a:ln w="14288"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Rectangle 9"/>
            <p:cNvSpPr>
              <a:spLocks noChangeArrowheads="1"/>
            </p:cNvSpPr>
            <p:nvPr/>
          </p:nvSpPr>
          <p:spPr bwMode="auto">
            <a:xfrm>
              <a:off x="4881" y="1380"/>
              <a:ext cx="427" cy="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300" b="0" i="0" u="none" strike="noStrike" cap="none" normalizeH="0" baseline="0" smtClean="0">
                  <a:ln>
                    <a:noFill/>
                  </a:ln>
                  <a:solidFill>
                    <a:srgbClr val="000000"/>
                  </a:solidFill>
                  <a:effectLst/>
                  <a:latin typeface="Sans"/>
                  <a:cs typeface="Arial" pitchFamily="34" charset="0"/>
                </a:rPr>
                <a:t>Half</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4" name="Rectangle 10"/>
            <p:cNvSpPr>
              <a:spLocks noChangeArrowheads="1"/>
            </p:cNvSpPr>
            <p:nvPr/>
          </p:nvSpPr>
          <p:spPr bwMode="auto">
            <a:xfrm>
              <a:off x="4796" y="1590"/>
              <a:ext cx="577" cy="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300" b="0" i="0" u="none" strike="noStrike" cap="none" normalizeH="0" baseline="0" smtClean="0">
                  <a:ln>
                    <a:noFill/>
                  </a:ln>
                  <a:solidFill>
                    <a:srgbClr val="000000"/>
                  </a:solidFill>
                  <a:effectLst/>
                  <a:latin typeface="Sans"/>
                  <a:cs typeface="Arial" pitchFamily="34" charset="0"/>
                </a:rPr>
                <a:t>adder</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5" name="Line 11"/>
            <p:cNvSpPr>
              <a:spLocks noChangeShapeType="1"/>
            </p:cNvSpPr>
            <p:nvPr/>
          </p:nvSpPr>
          <p:spPr bwMode="auto">
            <a:xfrm>
              <a:off x="4705" y="2228"/>
              <a:ext cx="0" cy="323"/>
            </a:xfrm>
            <a:prstGeom prst="line">
              <a:avLst/>
            </a:prstGeom>
            <a:noFill/>
            <a:ln w="12700"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Freeform 12"/>
            <p:cNvSpPr>
              <a:spLocks/>
            </p:cNvSpPr>
            <p:nvPr/>
          </p:nvSpPr>
          <p:spPr bwMode="auto">
            <a:xfrm>
              <a:off x="4672" y="2438"/>
              <a:ext cx="65" cy="113"/>
            </a:xfrm>
            <a:custGeom>
              <a:avLst/>
              <a:gdLst>
                <a:gd name="T0" fmla="*/ 33 w 65"/>
                <a:gd name="T1" fmla="*/ 33 h 113"/>
                <a:gd name="T2" fmla="*/ 0 w 65"/>
                <a:gd name="T3" fmla="*/ 0 h 113"/>
                <a:gd name="T4" fmla="*/ 33 w 65"/>
                <a:gd name="T5" fmla="*/ 113 h 113"/>
                <a:gd name="T6" fmla="*/ 65 w 65"/>
                <a:gd name="T7" fmla="*/ 0 h 113"/>
                <a:gd name="T8" fmla="*/ 33 w 65"/>
                <a:gd name="T9" fmla="*/ 33 h 113"/>
              </a:gdLst>
              <a:ahLst/>
              <a:cxnLst>
                <a:cxn ang="0">
                  <a:pos x="T0" y="T1"/>
                </a:cxn>
                <a:cxn ang="0">
                  <a:pos x="T2" y="T3"/>
                </a:cxn>
                <a:cxn ang="0">
                  <a:pos x="T4" y="T5"/>
                </a:cxn>
                <a:cxn ang="0">
                  <a:pos x="T6" y="T7"/>
                </a:cxn>
                <a:cxn ang="0">
                  <a:pos x="T8" y="T9"/>
                </a:cxn>
              </a:cxnLst>
              <a:rect l="0" t="0" r="r" b="b"/>
              <a:pathLst>
                <a:path w="65" h="113">
                  <a:moveTo>
                    <a:pt x="33" y="33"/>
                  </a:moveTo>
                  <a:lnTo>
                    <a:pt x="0" y="0"/>
                  </a:lnTo>
                  <a:lnTo>
                    <a:pt x="33" y="113"/>
                  </a:lnTo>
                  <a:lnTo>
                    <a:pt x="65" y="0"/>
                  </a:lnTo>
                  <a:lnTo>
                    <a:pt x="33" y="33"/>
                  </a:lnTo>
                  <a:close/>
                </a:path>
              </a:pathLst>
            </a:custGeom>
            <a:solidFill>
              <a:srgbClr val="000000"/>
            </a:solidFill>
            <a:ln w="1270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 name="Line 13"/>
            <p:cNvSpPr>
              <a:spLocks noChangeShapeType="1"/>
            </p:cNvSpPr>
            <p:nvPr/>
          </p:nvSpPr>
          <p:spPr bwMode="auto">
            <a:xfrm>
              <a:off x="4977" y="2228"/>
              <a:ext cx="0" cy="323"/>
            </a:xfrm>
            <a:prstGeom prst="line">
              <a:avLst/>
            </a:prstGeom>
            <a:noFill/>
            <a:ln w="12700"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Freeform 14"/>
            <p:cNvSpPr>
              <a:spLocks/>
            </p:cNvSpPr>
            <p:nvPr/>
          </p:nvSpPr>
          <p:spPr bwMode="auto">
            <a:xfrm>
              <a:off x="4945" y="2438"/>
              <a:ext cx="65" cy="113"/>
            </a:xfrm>
            <a:custGeom>
              <a:avLst/>
              <a:gdLst>
                <a:gd name="T0" fmla="*/ 32 w 65"/>
                <a:gd name="T1" fmla="*/ 33 h 113"/>
                <a:gd name="T2" fmla="*/ 0 w 65"/>
                <a:gd name="T3" fmla="*/ 0 h 113"/>
                <a:gd name="T4" fmla="*/ 32 w 65"/>
                <a:gd name="T5" fmla="*/ 113 h 113"/>
                <a:gd name="T6" fmla="*/ 65 w 65"/>
                <a:gd name="T7" fmla="*/ 0 h 113"/>
                <a:gd name="T8" fmla="*/ 32 w 65"/>
                <a:gd name="T9" fmla="*/ 33 h 113"/>
              </a:gdLst>
              <a:ahLst/>
              <a:cxnLst>
                <a:cxn ang="0">
                  <a:pos x="T0" y="T1"/>
                </a:cxn>
                <a:cxn ang="0">
                  <a:pos x="T2" y="T3"/>
                </a:cxn>
                <a:cxn ang="0">
                  <a:pos x="T4" y="T5"/>
                </a:cxn>
                <a:cxn ang="0">
                  <a:pos x="T6" y="T7"/>
                </a:cxn>
                <a:cxn ang="0">
                  <a:pos x="T8" y="T9"/>
                </a:cxn>
              </a:cxnLst>
              <a:rect l="0" t="0" r="r" b="b"/>
              <a:pathLst>
                <a:path w="65" h="113">
                  <a:moveTo>
                    <a:pt x="32" y="33"/>
                  </a:moveTo>
                  <a:lnTo>
                    <a:pt x="0" y="0"/>
                  </a:lnTo>
                  <a:lnTo>
                    <a:pt x="32" y="113"/>
                  </a:lnTo>
                  <a:lnTo>
                    <a:pt x="65" y="0"/>
                  </a:lnTo>
                  <a:lnTo>
                    <a:pt x="32" y="33"/>
                  </a:lnTo>
                  <a:close/>
                </a:path>
              </a:pathLst>
            </a:custGeom>
            <a:solidFill>
              <a:srgbClr val="000000"/>
            </a:solidFill>
            <a:ln w="1270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 name="Rectangle 15"/>
            <p:cNvSpPr>
              <a:spLocks noChangeArrowheads="1"/>
            </p:cNvSpPr>
            <p:nvPr/>
          </p:nvSpPr>
          <p:spPr bwMode="auto">
            <a:xfrm>
              <a:off x="4638" y="2003"/>
              <a:ext cx="230" cy="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600" b="0" i="0" u="none" strike="noStrike" cap="none" normalizeH="0" baseline="0" smtClean="0">
                  <a:ln>
                    <a:noFill/>
                  </a:ln>
                  <a:solidFill>
                    <a:srgbClr val="000000"/>
                  </a:solidFill>
                  <a:effectLst/>
                  <a:latin typeface="Sans"/>
                  <a:cs typeface="Arial" pitchFamily="34" charset="0"/>
                </a:rPr>
                <a:t>A</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 name="Rectangle 16"/>
            <p:cNvSpPr>
              <a:spLocks noChangeArrowheads="1"/>
            </p:cNvSpPr>
            <p:nvPr/>
          </p:nvSpPr>
          <p:spPr bwMode="auto">
            <a:xfrm>
              <a:off x="4771" y="2127"/>
              <a:ext cx="136"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rgbClr val="000000"/>
                  </a:solidFill>
                  <a:effectLst/>
                  <a:latin typeface="Sans"/>
                  <a:cs typeface="Arial" pitchFamily="34" charset="0"/>
                </a:rPr>
                <a:t>1</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1" name="Rectangle 17"/>
            <p:cNvSpPr>
              <a:spLocks noChangeArrowheads="1"/>
            </p:cNvSpPr>
            <p:nvPr/>
          </p:nvSpPr>
          <p:spPr bwMode="auto">
            <a:xfrm>
              <a:off x="4918" y="2016"/>
              <a:ext cx="230" cy="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600" b="0" i="0" u="none" strike="noStrike" cap="none" normalizeH="0" baseline="0" smtClean="0">
                  <a:ln>
                    <a:noFill/>
                  </a:ln>
                  <a:solidFill>
                    <a:srgbClr val="000000"/>
                  </a:solidFill>
                  <a:effectLst/>
                  <a:latin typeface="Sans"/>
                  <a:cs typeface="Arial" pitchFamily="34" charset="0"/>
                </a:rPr>
                <a:t>B</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2" name="Rectangle 18"/>
            <p:cNvSpPr>
              <a:spLocks noChangeArrowheads="1"/>
            </p:cNvSpPr>
            <p:nvPr/>
          </p:nvSpPr>
          <p:spPr bwMode="auto">
            <a:xfrm>
              <a:off x="5050" y="2140"/>
              <a:ext cx="136"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rgbClr val="000000"/>
                  </a:solidFill>
                  <a:effectLst/>
                  <a:latin typeface="Sans"/>
                  <a:cs typeface="Arial" pitchFamily="34" charset="0"/>
                </a:rPr>
                <a:t>1</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3" name="Line 19"/>
            <p:cNvSpPr>
              <a:spLocks noChangeShapeType="1"/>
            </p:cNvSpPr>
            <p:nvPr/>
          </p:nvSpPr>
          <p:spPr bwMode="auto">
            <a:xfrm>
              <a:off x="4835" y="2997"/>
              <a:ext cx="0" cy="324"/>
            </a:xfrm>
            <a:prstGeom prst="line">
              <a:avLst/>
            </a:prstGeom>
            <a:noFill/>
            <a:ln w="12700"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Freeform 20"/>
            <p:cNvSpPr>
              <a:spLocks/>
            </p:cNvSpPr>
            <p:nvPr/>
          </p:nvSpPr>
          <p:spPr bwMode="auto">
            <a:xfrm>
              <a:off x="4802" y="3207"/>
              <a:ext cx="66" cy="114"/>
            </a:xfrm>
            <a:custGeom>
              <a:avLst/>
              <a:gdLst>
                <a:gd name="T0" fmla="*/ 33 w 66"/>
                <a:gd name="T1" fmla="*/ 33 h 114"/>
                <a:gd name="T2" fmla="*/ 0 w 66"/>
                <a:gd name="T3" fmla="*/ 0 h 114"/>
                <a:gd name="T4" fmla="*/ 33 w 66"/>
                <a:gd name="T5" fmla="*/ 114 h 114"/>
                <a:gd name="T6" fmla="*/ 66 w 66"/>
                <a:gd name="T7" fmla="*/ 0 h 114"/>
                <a:gd name="T8" fmla="*/ 33 w 66"/>
                <a:gd name="T9" fmla="*/ 33 h 114"/>
              </a:gdLst>
              <a:ahLst/>
              <a:cxnLst>
                <a:cxn ang="0">
                  <a:pos x="T0" y="T1"/>
                </a:cxn>
                <a:cxn ang="0">
                  <a:pos x="T2" y="T3"/>
                </a:cxn>
                <a:cxn ang="0">
                  <a:pos x="T4" y="T5"/>
                </a:cxn>
                <a:cxn ang="0">
                  <a:pos x="T6" y="T7"/>
                </a:cxn>
                <a:cxn ang="0">
                  <a:pos x="T8" y="T9"/>
                </a:cxn>
              </a:cxnLst>
              <a:rect l="0" t="0" r="r" b="b"/>
              <a:pathLst>
                <a:path w="66" h="114">
                  <a:moveTo>
                    <a:pt x="33" y="33"/>
                  </a:moveTo>
                  <a:lnTo>
                    <a:pt x="0" y="0"/>
                  </a:lnTo>
                  <a:lnTo>
                    <a:pt x="33" y="114"/>
                  </a:lnTo>
                  <a:lnTo>
                    <a:pt x="66" y="0"/>
                  </a:lnTo>
                  <a:lnTo>
                    <a:pt x="33" y="33"/>
                  </a:lnTo>
                  <a:close/>
                </a:path>
              </a:pathLst>
            </a:custGeom>
            <a:solidFill>
              <a:srgbClr val="000000"/>
            </a:solidFill>
            <a:ln w="1270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5" name="Line 21"/>
            <p:cNvSpPr>
              <a:spLocks noChangeShapeType="1"/>
            </p:cNvSpPr>
            <p:nvPr/>
          </p:nvSpPr>
          <p:spPr bwMode="auto">
            <a:xfrm>
              <a:off x="3910" y="2230"/>
              <a:ext cx="0" cy="324"/>
            </a:xfrm>
            <a:prstGeom prst="line">
              <a:avLst/>
            </a:prstGeom>
            <a:noFill/>
            <a:ln w="12700"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Freeform 22"/>
            <p:cNvSpPr>
              <a:spLocks/>
            </p:cNvSpPr>
            <p:nvPr/>
          </p:nvSpPr>
          <p:spPr bwMode="auto">
            <a:xfrm>
              <a:off x="3877" y="2441"/>
              <a:ext cx="65" cy="113"/>
            </a:xfrm>
            <a:custGeom>
              <a:avLst/>
              <a:gdLst>
                <a:gd name="T0" fmla="*/ 33 w 65"/>
                <a:gd name="T1" fmla="*/ 32 h 113"/>
                <a:gd name="T2" fmla="*/ 0 w 65"/>
                <a:gd name="T3" fmla="*/ 0 h 113"/>
                <a:gd name="T4" fmla="*/ 33 w 65"/>
                <a:gd name="T5" fmla="*/ 113 h 113"/>
                <a:gd name="T6" fmla="*/ 65 w 65"/>
                <a:gd name="T7" fmla="*/ 0 h 113"/>
                <a:gd name="T8" fmla="*/ 33 w 65"/>
                <a:gd name="T9" fmla="*/ 32 h 113"/>
              </a:gdLst>
              <a:ahLst/>
              <a:cxnLst>
                <a:cxn ang="0">
                  <a:pos x="T0" y="T1"/>
                </a:cxn>
                <a:cxn ang="0">
                  <a:pos x="T2" y="T3"/>
                </a:cxn>
                <a:cxn ang="0">
                  <a:pos x="T4" y="T5"/>
                </a:cxn>
                <a:cxn ang="0">
                  <a:pos x="T6" y="T7"/>
                </a:cxn>
                <a:cxn ang="0">
                  <a:pos x="T8" y="T9"/>
                </a:cxn>
              </a:cxnLst>
              <a:rect l="0" t="0" r="r" b="b"/>
              <a:pathLst>
                <a:path w="65" h="113">
                  <a:moveTo>
                    <a:pt x="33" y="32"/>
                  </a:moveTo>
                  <a:lnTo>
                    <a:pt x="0" y="0"/>
                  </a:lnTo>
                  <a:lnTo>
                    <a:pt x="33" y="113"/>
                  </a:lnTo>
                  <a:lnTo>
                    <a:pt x="65" y="0"/>
                  </a:lnTo>
                  <a:lnTo>
                    <a:pt x="33" y="32"/>
                  </a:lnTo>
                  <a:close/>
                </a:path>
              </a:pathLst>
            </a:custGeom>
            <a:solidFill>
              <a:srgbClr val="000000"/>
            </a:solidFill>
            <a:ln w="1270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7" name="Line 23"/>
            <p:cNvSpPr>
              <a:spLocks noChangeShapeType="1"/>
            </p:cNvSpPr>
            <p:nvPr/>
          </p:nvSpPr>
          <p:spPr bwMode="auto">
            <a:xfrm>
              <a:off x="4113" y="2230"/>
              <a:ext cx="0" cy="324"/>
            </a:xfrm>
            <a:prstGeom prst="line">
              <a:avLst/>
            </a:prstGeom>
            <a:noFill/>
            <a:ln w="12700"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Freeform 24"/>
            <p:cNvSpPr>
              <a:spLocks/>
            </p:cNvSpPr>
            <p:nvPr/>
          </p:nvSpPr>
          <p:spPr bwMode="auto">
            <a:xfrm>
              <a:off x="4081" y="2441"/>
              <a:ext cx="64" cy="113"/>
            </a:xfrm>
            <a:custGeom>
              <a:avLst/>
              <a:gdLst>
                <a:gd name="T0" fmla="*/ 32 w 64"/>
                <a:gd name="T1" fmla="*/ 32 h 113"/>
                <a:gd name="T2" fmla="*/ 0 w 64"/>
                <a:gd name="T3" fmla="*/ 0 h 113"/>
                <a:gd name="T4" fmla="*/ 32 w 64"/>
                <a:gd name="T5" fmla="*/ 113 h 113"/>
                <a:gd name="T6" fmla="*/ 64 w 64"/>
                <a:gd name="T7" fmla="*/ 0 h 113"/>
                <a:gd name="T8" fmla="*/ 32 w 64"/>
                <a:gd name="T9" fmla="*/ 32 h 113"/>
              </a:gdLst>
              <a:ahLst/>
              <a:cxnLst>
                <a:cxn ang="0">
                  <a:pos x="T0" y="T1"/>
                </a:cxn>
                <a:cxn ang="0">
                  <a:pos x="T2" y="T3"/>
                </a:cxn>
                <a:cxn ang="0">
                  <a:pos x="T4" y="T5"/>
                </a:cxn>
                <a:cxn ang="0">
                  <a:pos x="T6" y="T7"/>
                </a:cxn>
                <a:cxn ang="0">
                  <a:pos x="T8" y="T9"/>
                </a:cxn>
              </a:cxnLst>
              <a:rect l="0" t="0" r="r" b="b"/>
              <a:pathLst>
                <a:path w="64" h="113">
                  <a:moveTo>
                    <a:pt x="32" y="32"/>
                  </a:moveTo>
                  <a:lnTo>
                    <a:pt x="0" y="0"/>
                  </a:lnTo>
                  <a:lnTo>
                    <a:pt x="32" y="113"/>
                  </a:lnTo>
                  <a:lnTo>
                    <a:pt x="64" y="0"/>
                  </a:lnTo>
                  <a:lnTo>
                    <a:pt x="32" y="32"/>
                  </a:lnTo>
                  <a:close/>
                </a:path>
              </a:pathLst>
            </a:custGeom>
            <a:solidFill>
              <a:srgbClr val="000000"/>
            </a:solidFill>
            <a:ln w="1270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9" name="Rectangle 25"/>
            <p:cNvSpPr>
              <a:spLocks noChangeArrowheads="1"/>
            </p:cNvSpPr>
            <p:nvPr/>
          </p:nvSpPr>
          <p:spPr bwMode="auto">
            <a:xfrm>
              <a:off x="3843" y="2005"/>
              <a:ext cx="230" cy="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600" b="0" i="0" u="none" strike="noStrike" cap="none" normalizeH="0" baseline="0" smtClean="0">
                  <a:ln>
                    <a:noFill/>
                  </a:ln>
                  <a:solidFill>
                    <a:srgbClr val="000000"/>
                  </a:solidFill>
                  <a:effectLst/>
                  <a:latin typeface="Sans"/>
                  <a:cs typeface="Arial" pitchFamily="34" charset="0"/>
                </a:rPr>
                <a:t>A</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0" name="Rectangle 26"/>
            <p:cNvSpPr>
              <a:spLocks noChangeArrowheads="1"/>
            </p:cNvSpPr>
            <p:nvPr/>
          </p:nvSpPr>
          <p:spPr bwMode="auto">
            <a:xfrm>
              <a:off x="3976" y="2129"/>
              <a:ext cx="136"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Sans"/>
                  <a:cs typeface="Arial" pitchFamily="34" charset="0"/>
                </a:rPr>
                <a:t>2</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31" name="Rectangle 27"/>
            <p:cNvSpPr>
              <a:spLocks noChangeArrowheads="1"/>
            </p:cNvSpPr>
            <p:nvPr/>
          </p:nvSpPr>
          <p:spPr bwMode="auto">
            <a:xfrm>
              <a:off x="4053" y="2019"/>
              <a:ext cx="230" cy="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600" b="0" i="0" u="none" strike="noStrike" cap="none" normalizeH="0" baseline="0" smtClean="0">
                  <a:ln>
                    <a:noFill/>
                  </a:ln>
                  <a:solidFill>
                    <a:srgbClr val="000000"/>
                  </a:solidFill>
                  <a:effectLst/>
                  <a:latin typeface="Sans"/>
                  <a:cs typeface="Arial" pitchFamily="34" charset="0"/>
                </a:rPr>
                <a:t>B</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2" name="Rectangle 28"/>
            <p:cNvSpPr>
              <a:spLocks noChangeArrowheads="1"/>
            </p:cNvSpPr>
            <p:nvPr/>
          </p:nvSpPr>
          <p:spPr bwMode="auto">
            <a:xfrm>
              <a:off x="4185" y="2143"/>
              <a:ext cx="136"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rgbClr val="000000"/>
                  </a:solidFill>
                  <a:effectLst/>
                  <a:latin typeface="Sans"/>
                  <a:cs typeface="Arial" pitchFamily="34" charset="0"/>
                </a:rPr>
                <a:t>2</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3" name="Line 29"/>
            <p:cNvSpPr>
              <a:spLocks noChangeShapeType="1"/>
            </p:cNvSpPr>
            <p:nvPr/>
          </p:nvSpPr>
          <p:spPr bwMode="auto">
            <a:xfrm>
              <a:off x="4095" y="2979"/>
              <a:ext cx="0" cy="324"/>
            </a:xfrm>
            <a:prstGeom prst="line">
              <a:avLst/>
            </a:prstGeom>
            <a:noFill/>
            <a:ln w="12700"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Freeform 30"/>
            <p:cNvSpPr>
              <a:spLocks/>
            </p:cNvSpPr>
            <p:nvPr/>
          </p:nvSpPr>
          <p:spPr bwMode="auto">
            <a:xfrm>
              <a:off x="4063" y="3190"/>
              <a:ext cx="65" cy="113"/>
            </a:xfrm>
            <a:custGeom>
              <a:avLst/>
              <a:gdLst>
                <a:gd name="T0" fmla="*/ 32 w 65"/>
                <a:gd name="T1" fmla="*/ 32 h 113"/>
                <a:gd name="T2" fmla="*/ 0 w 65"/>
                <a:gd name="T3" fmla="*/ 0 h 113"/>
                <a:gd name="T4" fmla="*/ 32 w 65"/>
                <a:gd name="T5" fmla="*/ 113 h 113"/>
                <a:gd name="T6" fmla="*/ 65 w 65"/>
                <a:gd name="T7" fmla="*/ 0 h 113"/>
                <a:gd name="T8" fmla="*/ 32 w 65"/>
                <a:gd name="T9" fmla="*/ 32 h 113"/>
              </a:gdLst>
              <a:ahLst/>
              <a:cxnLst>
                <a:cxn ang="0">
                  <a:pos x="T0" y="T1"/>
                </a:cxn>
                <a:cxn ang="0">
                  <a:pos x="T2" y="T3"/>
                </a:cxn>
                <a:cxn ang="0">
                  <a:pos x="T4" y="T5"/>
                </a:cxn>
                <a:cxn ang="0">
                  <a:pos x="T6" y="T7"/>
                </a:cxn>
                <a:cxn ang="0">
                  <a:pos x="T8" y="T9"/>
                </a:cxn>
              </a:cxnLst>
              <a:rect l="0" t="0" r="r" b="b"/>
              <a:pathLst>
                <a:path w="65" h="113">
                  <a:moveTo>
                    <a:pt x="32" y="32"/>
                  </a:moveTo>
                  <a:lnTo>
                    <a:pt x="0" y="0"/>
                  </a:lnTo>
                  <a:lnTo>
                    <a:pt x="32" y="113"/>
                  </a:lnTo>
                  <a:lnTo>
                    <a:pt x="65" y="0"/>
                  </a:lnTo>
                  <a:lnTo>
                    <a:pt x="32" y="32"/>
                  </a:lnTo>
                  <a:close/>
                </a:path>
              </a:pathLst>
            </a:custGeom>
            <a:solidFill>
              <a:srgbClr val="000000"/>
            </a:solidFill>
            <a:ln w="1270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5" name="Freeform 31"/>
            <p:cNvSpPr>
              <a:spLocks/>
            </p:cNvSpPr>
            <p:nvPr/>
          </p:nvSpPr>
          <p:spPr bwMode="auto">
            <a:xfrm>
              <a:off x="4281" y="2332"/>
              <a:ext cx="325" cy="433"/>
            </a:xfrm>
            <a:custGeom>
              <a:avLst/>
              <a:gdLst>
                <a:gd name="T0" fmla="*/ 564 w 564"/>
                <a:gd name="T1" fmla="*/ 756 h 756"/>
                <a:gd name="T2" fmla="*/ 282 w 564"/>
                <a:gd name="T3" fmla="*/ 756 h 756"/>
                <a:gd name="T4" fmla="*/ 282 w 564"/>
                <a:gd name="T5" fmla="*/ 0 h 756"/>
                <a:gd name="T6" fmla="*/ 0 w 564"/>
                <a:gd name="T7" fmla="*/ 0 h 756"/>
                <a:gd name="T8" fmla="*/ 0 w 564"/>
                <a:gd name="T9" fmla="*/ 393 h 756"/>
              </a:gdLst>
              <a:ahLst/>
              <a:cxnLst>
                <a:cxn ang="0">
                  <a:pos x="T0" y="T1"/>
                </a:cxn>
                <a:cxn ang="0">
                  <a:pos x="T2" y="T3"/>
                </a:cxn>
                <a:cxn ang="0">
                  <a:pos x="T4" y="T5"/>
                </a:cxn>
                <a:cxn ang="0">
                  <a:pos x="T6" y="T7"/>
                </a:cxn>
                <a:cxn ang="0">
                  <a:pos x="T8" y="T9"/>
                </a:cxn>
              </a:cxnLst>
              <a:rect l="0" t="0" r="r" b="b"/>
              <a:pathLst>
                <a:path w="564" h="756">
                  <a:moveTo>
                    <a:pt x="564" y="756"/>
                  </a:moveTo>
                  <a:lnTo>
                    <a:pt x="282" y="756"/>
                  </a:lnTo>
                  <a:lnTo>
                    <a:pt x="282" y="0"/>
                  </a:lnTo>
                  <a:lnTo>
                    <a:pt x="0" y="0"/>
                  </a:lnTo>
                  <a:lnTo>
                    <a:pt x="0" y="393"/>
                  </a:lnTo>
                </a:path>
              </a:pathLst>
            </a:custGeom>
            <a:noFill/>
            <a:ln w="14288"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 name="Freeform 32"/>
            <p:cNvSpPr>
              <a:spLocks/>
            </p:cNvSpPr>
            <p:nvPr/>
          </p:nvSpPr>
          <p:spPr bwMode="auto">
            <a:xfrm>
              <a:off x="4242" y="2421"/>
              <a:ext cx="77" cy="136"/>
            </a:xfrm>
            <a:custGeom>
              <a:avLst/>
              <a:gdLst>
                <a:gd name="T0" fmla="*/ 39 w 77"/>
                <a:gd name="T1" fmla="*/ 39 h 136"/>
                <a:gd name="T2" fmla="*/ 0 w 77"/>
                <a:gd name="T3" fmla="*/ 0 h 136"/>
                <a:gd name="T4" fmla="*/ 39 w 77"/>
                <a:gd name="T5" fmla="*/ 136 h 136"/>
                <a:gd name="T6" fmla="*/ 77 w 77"/>
                <a:gd name="T7" fmla="*/ 0 h 136"/>
                <a:gd name="T8" fmla="*/ 39 w 77"/>
                <a:gd name="T9" fmla="*/ 39 h 136"/>
              </a:gdLst>
              <a:ahLst/>
              <a:cxnLst>
                <a:cxn ang="0">
                  <a:pos x="T0" y="T1"/>
                </a:cxn>
                <a:cxn ang="0">
                  <a:pos x="T2" y="T3"/>
                </a:cxn>
                <a:cxn ang="0">
                  <a:pos x="T4" y="T5"/>
                </a:cxn>
                <a:cxn ang="0">
                  <a:pos x="T6" y="T7"/>
                </a:cxn>
                <a:cxn ang="0">
                  <a:pos x="T8" y="T9"/>
                </a:cxn>
              </a:cxnLst>
              <a:rect l="0" t="0" r="r" b="b"/>
              <a:pathLst>
                <a:path w="77" h="136">
                  <a:moveTo>
                    <a:pt x="39" y="39"/>
                  </a:moveTo>
                  <a:lnTo>
                    <a:pt x="0" y="0"/>
                  </a:lnTo>
                  <a:lnTo>
                    <a:pt x="39" y="136"/>
                  </a:lnTo>
                  <a:lnTo>
                    <a:pt x="77" y="0"/>
                  </a:lnTo>
                  <a:lnTo>
                    <a:pt x="39" y="39"/>
                  </a:lnTo>
                  <a:close/>
                </a:path>
              </a:pathLst>
            </a:custGeom>
            <a:solidFill>
              <a:srgbClr val="000000"/>
            </a:solidFill>
            <a:ln w="14288"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7" name="Rectangle 33"/>
            <p:cNvSpPr>
              <a:spLocks noChangeArrowheads="1"/>
            </p:cNvSpPr>
            <p:nvPr/>
          </p:nvSpPr>
          <p:spPr bwMode="auto">
            <a:xfrm>
              <a:off x="4366" y="2102"/>
              <a:ext cx="218"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900" b="0" i="0" u="none" strike="noStrike" cap="none" normalizeH="0" baseline="0" smtClean="0">
                  <a:ln>
                    <a:noFill/>
                  </a:ln>
                  <a:solidFill>
                    <a:srgbClr val="000000"/>
                  </a:solidFill>
                  <a:effectLst/>
                  <a:latin typeface="Sans"/>
                  <a:cs typeface="Arial" pitchFamily="34" charset="0"/>
                </a:rPr>
                <a:t>c</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8" name="Rectangle 34"/>
            <p:cNvSpPr>
              <a:spLocks noChangeArrowheads="1"/>
            </p:cNvSpPr>
            <p:nvPr/>
          </p:nvSpPr>
          <p:spPr bwMode="auto">
            <a:xfrm>
              <a:off x="3101" y="2578"/>
              <a:ext cx="442" cy="413"/>
            </a:xfrm>
            <a:prstGeom prst="rect">
              <a:avLst/>
            </a:prstGeom>
            <a:solidFill>
              <a:srgbClr val="A2D0D9"/>
            </a:solidFill>
            <a:ln w="11113"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 name="Line 35"/>
            <p:cNvSpPr>
              <a:spLocks noChangeShapeType="1"/>
            </p:cNvSpPr>
            <p:nvPr/>
          </p:nvSpPr>
          <p:spPr bwMode="auto">
            <a:xfrm>
              <a:off x="3150" y="2247"/>
              <a:ext cx="0" cy="323"/>
            </a:xfrm>
            <a:prstGeom prst="line">
              <a:avLst/>
            </a:prstGeom>
            <a:noFill/>
            <a:ln w="12700"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 name="Freeform 36"/>
            <p:cNvSpPr>
              <a:spLocks/>
            </p:cNvSpPr>
            <p:nvPr/>
          </p:nvSpPr>
          <p:spPr bwMode="auto">
            <a:xfrm>
              <a:off x="3118" y="2457"/>
              <a:ext cx="64" cy="113"/>
            </a:xfrm>
            <a:custGeom>
              <a:avLst/>
              <a:gdLst>
                <a:gd name="T0" fmla="*/ 32 w 64"/>
                <a:gd name="T1" fmla="*/ 32 h 113"/>
                <a:gd name="T2" fmla="*/ 0 w 64"/>
                <a:gd name="T3" fmla="*/ 0 h 113"/>
                <a:gd name="T4" fmla="*/ 32 w 64"/>
                <a:gd name="T5" fmla="*/ 113 h 113"/>
                <a:gd name="T6" fmla="*/ 64 w 64"/>
                <a:gd name="T7" fmla="*/ 0 h 113"/>
                <a:gd name="T8" fmla="*/ 32 w 64"/>
                <a:gd name="T9" fmla="*/ 32 h 113"/>
              </a:gdLst>
              <a:ahLst/>
              <a:cxnLst>
                <a:cxn ang="0">
                  <a:pos x="T0" y="T1"/>
                </a:cxn>
                <a:cxn ang="0">
                  <a:pos x="T2" y="T3"/>
                </a:cxn>
                <a:cxn ang="0">
                  <a:pos x="T4" y="T5"/>
                </a:cxn>
                <a:cxn ang="0">
                  <a:pos x="T6" y="T7"/>
                </a:cxn>
                <a:cxn ang="0">
                  <a:pos x="T8" y="T9"/>
                </a:cxn>
              </a:cxnLst>
              <a:rect l="0" t="0" r="r" b="b"/>
              <a:pathLst>
                <a:path w="64" h="113">
                  <a:moveTo>
                    <a:pt x="32" y="32"/>
                  </a:moveTo>
                  <a:lnTo>
                    <a:pt x="0" y="0"/>
                  </a:lnTo>
                  <a:lnTo>
                    <a:pt x="32" y="113"/>
                  </a:lnTo>
                  <a:lnTo>
                    <a:pt x="64" y="0"/>
                  </a:lnTo>
                  <a:lnTo>
                    <a:pt x="32" y="32"/>
                  </a:lnTo>
                  <a:close/>
                </a:path>
              </a:pathLst>
            </a:custGeom>
            <a:solidFill>
              <a:srgbClr val="000000"/>
            </a:solidFill>
            <a:ln w="1270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1" name="Line 37"/>
            <p:cNvSpPr>
              <a:spLocks noChangeShapeType="1"/>
            </p:cNvSpPr>
            <p:nvPr/>
          </p:nvSpPr>
          <p:spPr bwMode="auto">
            <a:xfrm>
              <a:off x="3353" y="2247"/>
              <a:ext cx="0" cy="323"/>
            </a:xfrm>
            <a:prstGeom prst="line">
              <a:avLst/>
            </a:prstGeom>
            <a:noFill/>
            <a:ln w="12700"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 name="Freeform 38"/>
            <p:cNvSpPr>
              <a:spLocks/>
            </p:cNvSpPr>
            <p:nvPr/>
          </p:nvSpPr>
          <p:spPr bwMode="auto">
            <a:xfrm>
              <a:off x="3321" y="2457"/>
              <a:ext cx="65" cy="113"/>
            </a:xfrm>
            <a:custGeom>
              <a:avLst/>
              <a:gdLst>
                <a:gd name="T0" fmla="*/ 32 w 65"/>
                <a:gd name="T1" fmla="*/ 32 h 113"/>
                <a:gd name="T2" fmla="*/ 0 w 65"/>
                <a:gd name="T3" fmla="*/ 0 h 113"/>
                <a:gd name="T4" fmla="*/ 32 w 65"/>
                <a:gd name="T5" fmla="*/ 113 h 113"/>
                <a:gd name="T6" fmla="*/ 65 w 65"/>
                <a:gd name="T7" fmla="*/ 0 h 113"/>
                <a:gd name="T8" fmla="*/ 32 w 65"/>
                <a:gd name="T9" fmla="*/ 32 h 113"/>
              </a:gdLst>
              <a:ahLst/>
              <a:cxnLst>
                <a:cxn ang="0">
                  <a:pos x="T0" y="T1"/>
                </a:cxn>
                <a:cxn ang="0">
                  <a:pos x="T2" y="T3"/>
                </a:cxn>
                <a:cxn ang="0">
                  <a:pos x="T4" y="T5"/>
                </a:cxn>
                <a:cxn ang="0">
                  <a:pos x="T6" y="T7"/>
                </a:cxn>
                <a:cxn ang="0">
                  <a:pos x="T8" y="T9"/>
                </a:cxn>
              </a:cxnLst>
              <a:rect l="0" t="0" r="r" b="b"/>
              <a:pathLst>
                <a:path w="65" h="113">
                  <a:moveTo>
                    <a:pt x="32" y="32"/>
                  </a:moveTo>
                  <a:lnTo>
                    <a:pt x="0" y="0"/>
                  </a:lnTo>
                  <a:lnTo>
                    <a:pt x="32" y="113"/>
                  </a:lnTo>
                  <a:lnTo>
                    <a:pt x="65" y="0"/>
                  </a:lnTo>
                  <a:lnTo>
                    <a:pt x="32" y="32"/>
                  </a:lnTo>
                  <a:close/>
                </a:path>
              </a:pathLst>
            </a:custGeom>
            <a:solidFill>
              <a:srgbClr val="000000"/>
            </a:solidFill>
            <a:ln w="1270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3" name="Rectangle 39"/>
            <p:cNvSpPr>
              <a:spLocks noChangeArrowheads="1"/>
            </p:cNvSpPr>
            <p:nvPr/>
          </p:nvSpPr>
          <p:spPr bwMode="auto">
            <a:xfrm>
              <a:off x="3084" y="2022"/>
              <a:ext cx="230" cy="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600" b="0" i="0" u="none" strike="noStrike" cap="none" normalizeH="0" baseline="0" smtClean="0">
                  <a:ln>
                    <a:noFill/>
                  </a:ln>
                  <a:solidFill>
                    <a:srgbClr val="000000"/>
                  </a:solidFill>
                  <a:effectLst/>
                  <a:latin typeface="Sans"/>
                  <a:cs typeface="Arial" pitchFamily="34" charset="0"/>
                </a:rPr>
                <a:t>A</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4" name="Rectangle 40"/>
            <p:cNvSpPr>
              <a:spLocks noChangeArrowheads="1"/>
            </p:cNvSpPr>
            <p:nvPr/>
          </p:nvSpPr>
          <p:spPr bwMode="auto">
            <a:xfrm>
              <a:off x="3216" y="2146"/>
              <a:ext cx="136"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rgbClr val="000000"/>
                  </a:solidFill>
                  <a:effectLst/>
                  <a:latin typeface="Sans"/>
                  <a:cs typeface="Arial" pitchFamily="34" charset="0"/>
                </a:rPr>
                <a:t>3</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5" name="Rectangle 41"/>
            <p:cNvSpPr>
              <a:spLocks noChangeArrowheads="1"/>
            </p:cNvSpPr>
            <p:nvPr/>
          </p:nvSpPr>
          <p:spPr bwMode="auto">
            <a:xfrm>
              <a:off x="3294" y="2035"/>
              <a:ext cx="230" cy="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600" b="0" i="0" u="none" strike="noStrike" cap="none" normalizeH="0" baseline="0" smtClean="0">
                  <a:ln>
                    <a:noFill/>
                  </a:ln>
                  <a:solidFill>
                    <a:srgbClr val="000000"/>
                  </a:solidFill>
                  <a:effectLst/>
                  <a:latin typeface="Sans"/>
                  <a:cs typeface="Arial" pitchFamily="34" charset="0"/>
                </a:rPr>
                <a:t>B</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6" name="Rectangle 42"/>
            <p:cNvSpPr>
              <a:spLocks noChangeArrowheads="1"/>
            </p:cNvSpPr>
            <p:nvPr/>
          </p:nvSpPr>
          <p:spPr bwMode="auto">
            <a:xfrm>
              <a:off x="3426" y="2159"/>
              <a:ext cx="136"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rgbClr val="000000"/>
                  </a:solidFill>
                  <a:effectLst/>
                  <a:latin typeface="Sans"/>
                  <a:cs typeface="Arial" pitchFamily="34" charset="0"/>
                </a:rPr>
                <a:t>3</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7" name="Line 43"/>
            <p:cNvSpPr>
              <a:spLocks noChangeShapeType="1"/>
            </p:cNvSpPr>
            <p:nvPr/>
          </p:nvSpPr>
          <p:spPr bwMode="auto">
            <a:xfrm>
              <a:off x="3336" y="2996"/>
              <a:ext cx="0" cy="323"/>
            </a:xfrm>
            <a:prstGeom prst="line">
              <a:avLst/>
            </a:prstGeom>
            <a:noFill/>
            <a:ln w="12700"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 name="Freeform 44"/>
            <p:cNvSpPr>
              <a:spLocks/>
            </p:cNvSpPr>
            <p:nvPr/>
          </p:nvSpPr>
          <p:spPr bwMode="auto">
            <a:xfrm>
              <a:off x="3303" y="3206"/>
              <a:ext cx="65" cy="113"/>
            </a:xfrm>
            <a:custGeom>
              <a:avLst/>
              <a:gdLst>
                <a:gd name="T0" fmla="*/ 33 w 65"/>
                <a:gd name="T1" fmla="*/ 33 h 113"/>
                <a:gd name="T2" fmla="*/ 0 w 65"/>
                <a:gd name="T3" fmla="*/ 0 h 113"/>
                <a:gd name="T4" fmla="*/ 33 w 65"/>
                <a:gd name="T5" fmla="*/ 113 h 113"/>
                <a:gd name="T6" fmla="*/ 65 w 65"/>
                <a:gd name="T7" fmla="*/ 0 h 113"/>
                <a:gd name="T8" fmla="*/ 33 w 65"/>
                <a:gd name="T9" fmla="*/ 33 h 113"/>
              </a:gdLst>
              <a:ahLst/>
              <a:cxnLst>
                <a:cxn ang="0">
                  <a:pos x="T0" y="T1"/>
                </a:cxn>
                <a:cxn ang="0">
                  <a:pos x="T2" y="T3"/>
                </a:cxn>
                <a:cxn ang="0">
                  <a:pos x="T4" y="T5"/>
                </a:cxn>
                <a:cxn ang="0">
                  <a:pos x="T6" y="T7"/>
                </a:cxn>
                <a:cxn ang="0">
                  <a:pos x="T8" y="T9"/>
                </a:cxn>
              </a:cxnLst>
              <a:rect l="0" t="0" r="r" b="b"/>
              <a:pathLst>
                <a:path w="65" h="113">
                  <a:moveTo>
                    <a:pt x="33" y="33"/>
                  </a:moveTo>
                  <a:lnTo>
                    <a:pt x="0" y="0"/>
                  </a:lnTo>
                  <a:lnTo>
                    <a:pt x="33" y="113"/>
                  </a:lnTo>
                  <a:lnTo>
                    <a:pt x="65" y="0"/>
                  </a:lnTo>
                  <a:lnTo>
                    <a:pt x="33" y="33"/>
                  </a:lnTo>
                  <a:close/>
                </a:path>
              </a:pathLst>
            </a:custGeom>
            <a:solidFill>
              <a:srgbClr val="000000"/>
            </a:solidFill>
            <a:ln w="1270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9" name="Freeform 45"/>
            <p:cNvSpPr>
              <a:spLocks/>
            </p:cNvSpPr>
            <p:nvPr/>
          </p:nvSpPr>
          <p:spPr bwMode="auto">
            <a:xfrm>
              <a:off x="3522" y="2348"/>
              <a:ext cx="324" cy="434"/>
            </a:xfrm>
            <a:custGeom>
              <a:avLst/>
              <a:gdLst>
                <a:gd name="T0" fmla="*/ 564 w 564"/>
                <a:gd name="T1" fmla="*/ 756 h 756"/>
                <a:gd name="T2" fmla="*/ 282 w 564"/>
                <a:gd name="T3" fmla="*/ 756 h 756"/>
                <a:gd name="T4" fmla="*/ 282 w 564"/>
                <a:gd name="T5" fmla="*/ 0 h 756"/>
                <a:gd name="T6" fmla="*/ 0 w 564"/>
                <a:gd name="T7" fmla="*/ 0 h 756"/>
                <a:gd name="T8" fmla="*/ 0 w 564"/>
                <a:gd name="T9" fmla="*/ 393 h 756"/>
              </a:gdLst>
              <a:ahLst/>
              <a:cxnLst>
                <a:cxn ang="0">
                  <a:pos x="T0" y="T1"/>
                </a:cxn>
                <a:cxn ang="0">
                  <a:pos x="T2" y="T3"/>
                </a:cxn>
                <a:cxn ang="0">
                  <a:pos x="T4" y="T5"/>
                </a:cxn>
                <a:cxn ang="0">
                  <a:pos x="T6" y="T7"/>
                </a:cxn>
                <a:cxn ang="0">
                  <a:pos x="T8" y="T9"/>
                </a:cxn>
              </a:cxnLst>
              <a:rect l="0" t="0" r="r" b="b"/>
              <a:pathLst>
                <a:path w="564" h="756">
                  <a:moveTo>
                    <a:pt x="564" y="756"/>
                  </a:moveTo>
                  <a:lnTo>
                    <a:pt x="282" y="756"/>
                  </a:lnTo>
                  <a:lnTo>
                    <a:pt x="282" y="0"/>
                  </a:lnTo>
                  <a:lnTo>
                    <a:pt x="0" y="0"/>
                  </a:lnTo>
                  <a:lnTo>
                    <a:pt x="0" y="393"/>
                  </a:lnTo>
                </a:path>
              </a:pathLst>
            </a:custGeom>
            <a:noFill/>
            <a:ln w="14288"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 name="Freeform 46"/>
            <p:cNvSpPr>
              <a:spLocks/>
            </p:cNvSpPr>
            <p:nvPr/>
          </p:nvSpPr>
          <p:spPr bwMode="auto">
            <a:xfrm>
              <a:off x="3482" y="2438"/>
              <a:ext cx="78" cy="136"/>
            </a:xfrm>
            <a:custGeom>
              <a:avLst/>
              <a:gdLst>
                <a:gd name="T0" fmla="*/ 40 w 78"/>
                <a:gd name="T1" fmla="*/ 38 h 136"/>
                <a:gd name="T2" fmla="*/ 0 w 78"/>
                <a:gd name="T3" fmla="*/ 0 h 136"/>
                <a:gd name="T4" fmla="*/ 40 w 78"/>
                <a:gd name="T5" fmla="*/ 136 h 136"/>
                <a:gd name="T6" fmla="*/ 78 w 78"/>
                <a:gd name="T7" fmla="*/ 0 h 136"/>
                <a:gd name="T8" fmla="*/ 40 w 78"/>
                <a:gd name="T9" fmla="*/ 38 h 136"/>
              </a:gdLst>
              <a:ahLst/>
              <a:cxnLst>
                <a:cxn ang="0">
                  <a:pos x="T0" y="T1"/>
                </a:cxn>
                <a:cxn ang="0">
                  <a:pos x="T2" y="T3"/>
                </a:cxn>
                <a:cxn ang="0">
                  <a:pos x="T4" y="T5"/>
                </a:cxn>
                <a:cxn ang="0">
                  <a:pos x="T6" y="T7"/>
                </a:cxn>
                <a:cxn ang="0">
                  <a:pos x="T8" y="T9"/>
                </a:cxn>
              </a:cxnLst>
              <a:rect l="0" t="0" r="r" b="b"/>
              <a:pathLst>
                <a:path w="78" h="136">
                  <a:moveTo>
                    <a:pt x="40" y="38"/>
                  </a:moveTo>
                  <a:lnTo>
                    <a:pt x="0" y="0"/>
                  </a:lnTo>
                  <a:lnTo>
                    <a:pt x="40" y="136"/>
                  </a:lnTo>
                  <a:lnTo>
                    <a:pt x="78" y="0"/>
                  </a:lnTo>
                  <a:lnTo>
                    <a:pt x="40" y="38"/>
                  </a:lnTo>
                  <a:close/>
                </a:path>
              </a:pathLst>
            </a:custGeom>
            <a:solidFill>
              <a:srgbClr val="000000"/>
            </a:solidFill>
            <a:ln w="14288"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1" name="Rectangle 47"/>
            <p:cNvSpPr>
              <a:spLocks noChangeArrowheads="1"/>
            </p:cNvSpPr>
            <p:nvPr/>
          </p:nvSpPr>
          <p:spPr bwMode="auto">
            <a:xfrm>
              <a:off x="3607" y="2118"/>
              <a:ext cx="218"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900" b="0" i="0" u="none" strike="noStrike" cap="none" normalizeH="0" baseline="0" smtClean="0">
                  <a:ln>
                    <a:noFill/>
                  </a:ln>
                  <a:solidFill>
                    <a:srgbClr val="000000"/>
                  </a:solidFill>
                  <a:effectLst/>
                  <a:latin typeface="Sans"/>
                  <a:cs typeface="Arial" pitchFamily="34" charset="0"/>
                </a:rPr>
                <a:t>c</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2" name="Rectangle 48"/>
            <p:cNvSpPr>
              <a:spLocks noChangeArrowheads="1"/>
            </p:cNvSpPr>
            <p:nvPr/>
          </p:nvSpPr>
          <p:spPr bwMode="auto">
            <a:xfrm>
              <a:off x="1580" y="2575"/>
              <a:ext cx="443" cy="413"/>
            </a:xfrm>
            <a:prstGeom prst="rect">
              <a:avLst/>
            </a:prstGeom>
            <a:solidFill>
              <a:srgbClr val="A2D0D9"/>
            </a:solidFill>
            <a:ln w="11113"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3" name="Line 49"/>
            <p:cNvSpPr>
              <a:spLocks noChangeShapeType="1"/>
            </p:cNvSpPr>
            <p:nvPr/>
          </p:nvSpPr>
          <p:spPr bwMode="auto">
            <a:xfrm>
              <a:off x="1630" y="2243"/>
              <a:ext cx="0" cy="324"/>
            </a:xfrm>
            <a:prstGeom prst="line">
              <a:avLst/>
            </a:prstGeom>
            <a:noFill/>
            <a:ln w="12700"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 name="Freeform 50"/>
            <p:cNvSpPr>
              <a:spLocks/>
            </p:cNvSpPr>
            <p:nvPr/>
          </p:nvSpPr>
          <p:spPr bwMode="auto">
            <a:xfrm>
              <a:off x="1598" y="2454"/>
              <a:ext cx="65" cy="113"/>
            </a:xfrm>
            <a:custGeom>
              <a:avLst/>
              <a:gdLst>
                <a:gd name="T0" fmla="*/ 32 w 65"/>
                <a:gd name="T1" fmla="*/ 32 h 113"/>
                <a:gd name="T2" fmla="*/ 0 w 65"/>
                <a:gd name="T3" fmla="*/ 0 h 113"/>
                <a:gd name="T4" fmla="*/ 32 w 65"/>
                <a:gd name="T5" fmla="*/ 113 h 113"/>
                <a:gd name="T6" fmla="*/ 65 w 65"/>
                <a:gd name="T7" fmla="*/ 0 h 113"/>
                <a:gd name="T8" fmla="*/ 32 w 65"/>
                <a:gd name="T9" fmla="*/ 32 h 113"/>
              </a:gdLst>
              <a:ahLst/>
              <a:cxnLst>
                <a:cxn ang="0">
                  <a:pos x="T0" y="T1"/>
                </a:cxn>
                <a:cxn ang="0">
                  <a:pos x="T2" y="T3"/>
                </a:cxn>
                <a:cxn ang="0">
                  <a:pos x="T4" y="T5"/>
                </a:cxn>
                <a:cxn ang="0">
                  <a:pos x="T6" y="T7"/>
                </a:cxn>
                <a:cxn ang="0">
                  <a:pos x="T8" y="T9"/>
                </a:cxn>
              </a:cxnLst>
              <a:rect l="0" t="0" r="r" b="b"/>
              <a:pathLst>
                <a:path w="65" h="113">
                  <a:moveTo>
                    <a:pt x="32" y="32"/>
                  </a:moveTo>
                  <a:lnTo>
                    <a:pt x="0" y="0"/>
                  </a:lnTo>
                  <a:lnTo>
                    <a:pt x="32" y="113"/>
                  </a:lnTo>
                  <a:lnTo>
                    <a:pt x="65" y="0"/>
                  </a:lnTo>
                  <a:lnTo>
                    <a:pt x="32" y="32"/>
                  </a:lnTo>
                  <a:close/>
                </a:path>
              </a:pathLst>
            </a:custGeom>
            <a:solidFill>
              <a:srgbClr val="000000"/>
            </a:solidFill>
            <a:ln w="1270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5" name="Line 51"/>
            <p:cNvSpPr>
              <a:spLocks noChangeShapeType="1"/>
            </p:cNvSpPr>
            <p:nvPr/>
          </p:nvSpPr>
          <p:spPr bwMode="auto">
            <a:xfrm>
              <a:off x="1833" y="2243"/>
              <a:ext cx="0" cy="324"/>
            </a:xfrm>
            <a:prstGeom prst="line">
              <a:avLst/>
            </a:prstGeom>
            <a:noFill/>
            <a:ln w="12700"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 name="Freeform 52"/>
            <p:cNvSpPr>
              <a:spLocks/>
            </p:cNvSpPr>
            <p:nvPr/>
          </p:nvSpPr>
          <p:spPr bwMode="auto">
            <a:xfrm>
              <a:off x="1801" y="2454"/>
              <a:ext cx="64" cy="113"/>
            </a:xfrm>
            <a:custGeom>
              <a:avLst/>
              <a:gdLst>
                <a:gd name="T0" fmla="*/ 32 w 64"/>
                <a:gd name="T1" fmla="*/ 32 h 113"/>
                <a:gd name="T2" fmla="*/ 0 w 64"/>
                <a:gd name="T3" fmla="*/ 0 h 113"/>
                <a:gd name="T4" fmla="*/ 32 w 64"/>
                <a:gd name="T5" fmla="*/ 113 h 113"/>
                <a:gd name="T6" fmla="*/ 64 w 64"/>
                <a:gd name="T7" fmla="*/ 0 h 113"/>
                <a:gd name="T8" fmla="*/ 32 w 64"/>
                <a:gd name="T9" fmla="*/ 32 h 113"/>
              </a:gdLst>
              <a:ahLst/>
              <a:cxnLst>
                <a:cxn ang="0">
                  <a:pos x="T0" y="T1"/>
                </a:cxn>
                <a:cxn ang="0">
                  <a:pos x="T2" y="T3"/>
                </a:cxn>
                <a:cxn ang="0">
                  <a:pos x="T4" y="T5"/>
                </a:cxn>
                <a:cxn ang="0">
                  <a:pos x="T6" y="T7"/>
                </a:cxn>
                <a:cxn ang="0">
                  <a:pos x="T8" y="T9"/>
                </a:cxn>
              </a:cxnLst>
              <a:rect l="0" t="0" r="r" b="b"/>
              <a:pathLst>
                <a:path w="64" h="113">
                  <a:moveTo>
                    <a:pt x="32" y="32"/>
                  </a:moveTo>
                  <a:lnTo>
                    <a:pt x="0" y="0"/>
                  </a:lnTo>
                  <a:lnTo>
                    <a:pt x="32" y="113"/>
                  </a:lnTo>
                  <a:lnTo>
                    <a:pt x="64" y="0"/>
                  </a:lnTo>
                  <a:lnTo>
                    <a:pt x="32" y="32"/>
                  </a:lnTo>
                  <a:close/>
                </a:path>
              </a:pathLst>
            </a:custGeom>
            <a:solidFill>
              <a:srgbClr val="000000"/>
            </a:solidFill>
            <a:ln w="1270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7" name="Rectangle 53"/>
            <p:cNvSpPr>
              <a:spLocks noChangeArrowheads="1"/>
            </p:cNvSpPr>
            <p:nvPr/>
          </p:nvSpPr>
          <p:spPr bwMode="auto">
            <a:xfrm>
              <a:off x="1564" y="2019"/>
              <a:ext cx="230" cy="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600" b="0" i="0" u="none" strike="noStrike" cap="none" normalizeH="0" baseline="0" smtClean="0">
                  <a:ln>
                    <a:noFill/>
                  </a:ln>
                  <a:solidFill>
                    <a:srgbClr val="000000"/>
                  </a:solidFill>
                  <a:effectLst/>
                  <a:latin typeface="Sans"/>
                  <a:cs typeface="Arial" pitchFamily="34" charset="0"/>
                </a:rPr>
                <a:t>A</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8" name="Rectangle 54"/>
            <p:cNvSpPr>
              <a:spLocks noChangeArrowheads="1"/>
            </p:cNvSpPr>
            <p:nvPr/>
          </p:nvSpPr>
          <p:spPr bwMode="auto">
            <a:xfrm>
              <a:off x="1696" y="2142"/>
              <a:ext cx="136"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rgbClr val="000000"/>
                  </a:solidFill>
                  <a:effectLst/>
                  <a:latin typeface="Sans"/>
                  <a:cs typeface="Arial" pitchFamily="34" charset="0"/>
                </a:rPr>
                <a:t>n</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9" name="Rectangle 55"/>
            <p:cNvSpPr>
              <a:spLocks noChangeArrowheads="1"/>
            </p:cNvSpPr>
            <p:nvPr/>
          </p:nvSpPr>
          <p:spPr bwMode="auto">
            <a:xfrm>
              <a:off x="1773" y="2032"/>
              <a:ext cx="230" cy="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600" b="0" i="0" u="none" strike="noStrike" cap="none" normalizeH="0" baseline="0" smtClean="0">
                  <a:ln>
                    <a:noFill/>
                  </a:ln>
                  <a:solidFill>
                    <a:srgbClr val="000000"/>
                  </a:solidFill>
                  <a:effectLst/>
                  <a:latin typeface="Sans"/>
                  <a:cs typeface="Arial" pitchFamily="34" charset="0"/>
                </a:rPr>
                <a:t>B</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60" name="Rectangle 56"/>
            <p:cNvSpPr>
              <a:spLocks noChangeArrowheads="1"/>
            </p:cNvSpPr>
            <p:nvPr/>
          </p:nvSpPr>
          <p:spPr bwMode="auto">
            <a:xfrm>
              <a:off x="1906" y="2155"/>
              <a:ext cx="136"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rgbClr val="000000"/>
                  </a:solidFill>
                  <a:effectLst/>
                  <a:latin typeface="Sans"/>
                  <a:cs typeface="Arial" pitchFamily="34" charset="0"/>
                </a:rPr>
                <a:t>n</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61" name="Line 57"/>
            <p:cNvSpPr>
              <a:spLocks noChangeShapeType="1"/>
            </p:cNvSpPr>
            <p:nvPr/>
          </p:nvSpPr>
          <p:spPr bwMode="auto">
            <a:xfrm>
              <a:off x="1815" y="2992"/>
              <a:ext cx="0" cy="324"/>
            </a:xfrm>
            <a:prstGeom prst="line">
              <a:avLst/>
            </a:prstGeom>
            <a:noFill/>
            <a:ln w="12700"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 name="Freeform 58"/>
            <p:cNvSpPr>
              <a:spLocks/>
            </p:cNvSpPr>
            <p:nvPr/>
          </p:nvSpPr>
          <p:spPr bwMode="auto">
            <a:xfrm>
              <a:off x="1783" y="3202"/>
              <a:ext cx="65" cy="114"/>
            </a:xfrm>
            <a:custGeom>
              <a:avLst/>
              <a:gdLst>
                <a:gd name="T0" fmla="*/ 32 w 65"/>
                <a:gd name="T1" fmla="*/ 33 h 114"/>
                <a:gd name="T2" fmla="*/ 0 w 65"/>
                <a:gd name="T3" fmla="*/ 0 h 114"/>
                <a:gd name="T4" fmla="*/ 32 w 65"/>
                <a:gd name="T5" fmla="*/ 114 h 114"/>
                <a:gd name="T6" fmla="*/ 65 w 65"/>
                <a:gd name="T7" fmla="*/ 0 h 114"/>
                <a:gd name="T8" fmla="*/ 32 w 65"/>
                <a:gd name="T9" fmla="*/ 33 h 114"/>
              </a:gdLst>
              <a:ahLst/>
              <a:cxnLst>
                <a:cxn ang="0">
                  <a:pos x="T0" y="T1"/>
                </a:cxn>
                <a:cxn ang="0">
                  <a:pos x="T2" y="T3"/>
                </a:cxn>
                <a:cxn ang="0">
                  <a:pos x="T4" y="T5"/>
                </a:cxn>
                <a:cxn ang="0">
                  <a:pos x="T6" y="T7"/>
                </a:cxn>
                <a:cxn ang="0">
                  <a:pos x="T8" y="T9"/>
                </a:cxn>
              </a:cxnLst>
              <a:rect l="0" t="0" r="r" b="b"/>
              <a:pathLst>
                <a:path w="65" h="114">
                  <a:moveTo>
                    <a:pt x="32" y="33"/>
                  </a:moveTo>
                  <a:lnTo>
                    <a:pt x="0" y="0"/>
                  </a:lnTo>
                  <a:lnTo>
                    <a:pt x="32" y="114"/>
                  </a:lnTo>
                  <a:lnTo>
                    <a:pt x="65" y="0"/>
                  </a:lnTo>
                  <a:lnTo>
                    <a:pt x="32" y="33"/>
                  </a:lnTo>
                  <a:close/>
                </a:path>
              </a:pathLst>
            </a:custGeom>
            <a:solidFill>
              <a:srgbClr val="000000"/>
            </a:solidFill>
            <a:ln w="1270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3" name="Freeform 59"/>
            <p:cNvSpPr>
              <a:spLocks/>
            </p:cNvSpPr>
            <p:nvPr/>
          </p:nvSpPr>
          <p:spPr bwMode="auto">
            <a:xfrm>
              <a:off x="2001" y="2345"/>
              <a:ext cx="325" cy="434"/>
            </a:xfrm>
            <a:custGeom>
              <a:avLst/>
              <a:gdLst>
                <a:gd name="T0" fmla="*/ 564 w 564"/>
                <a:gd name="T1" fmla="*/ 756 h 756"/>
                <a:gd name="T2" fmla="*/ 282 w 564"/>
                <a:gd name="T3" fmla="*/ 756 h 756"/>
                <a:gd name="T4" fmla="*/ 282 w 564"/>
                <a:gd name="T5" fmla="*/ 0 h 756"/>
                <a:gd name="T6" fmla="*/ 0 w 564"/>
                <a:gd name="T7" fmla="*/ 0 h 756"/>
                <a:gd name="T8" fmla="*/ 0 w 564"/>
                <a:gd name="T9" fmla="*/ 393 h 756"/>
              </a:gdLst>
              <a:ahLst/>
              <a:cxnLst>
                <a:cxn ang="0">
                  <a:pos x="T0" y="T1"/>
                </a:cxn>
                <a:cxn ang="0">
                  <a:pos x="T2" y="T3"/>
                </a:cxn>
                <a:cxn ang="0">
                  <a:pos x="T4" y="T5"/>
                </a:cxn>
                <a:cxn ang="0">
                  <a:pos x="T6" y="T7"/>
                </a:cxn>
                <a:cxn ang="0">
                  <a:pos x="T8" y="T9"/>
                </a:cxn>
              </a:cxnLst>
              <a:rect l="0" t="0" r="r" b="b"/>
              <a:pathLst>
                <a:path w="564" h="756">
                  <a:moveTo>
                    <a:pt x="564" y="756"/>
                  </a:moveTo>
                  <a:lnTo>
                    <a:pt x="282" y="756"/>
                  </a:lnTo>
                  <a:lnTo>
                    <a:pt x="282" y="0"/>
                  </a:lnTo>
                  <a:lnTo>
                    <a:pt x="0" y="0"/>
                  </a:lnTo>
                  <a:lnTo>
                    <a:pt x="0" y="393"/>
                  </a:lnTo>
                </a:path>
              </a:pathLst>
            </a:custGeom>
            <a:noFill/>
            <a:ln w="14288"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 name="Freeform 60"/>
            <p:cNvSpPr>
              <a:spLocks/>
            </p:cNvSpPr>
            <p:nvPr/>
          </p:nvSpPr>
          <p:spPr bwMode="auto">
            <a:xfrm>
              <a:off x="1962" y="2434"/>
              <a:ext cx="78" cy="136"/>
            </a:xfrm>
            <a:custGeom>
              <a:avLst/>
              <a:gdLst>
                <a:gd name="T0" fmla="*/ 39 w 78"/>
                <a:gd name="T1" fmla="*/ 39 h 136"/>
                <a:gd name="T2" fmla="*/ 0 w 78"/>
                <a:gd name="T3" fmla="*/ 0 h 136"/>
                <a:gd name="T4" fmla="*/ 39 w 78"/>
                <a:gd name="T5" fmla="*/ 136 h 136"/>
                <a:gd name="T6" fmla="*/ 78 w 78"/>
                <a:gd name="T7" fmla="*/ 0 h 136"/>
                <a:gd name="T8" fmla="*/ 39 w 78"/>
                <a:gd name="T9" fmla="*/ 39 h 136"/>
              </a:gdLst>
              <a:ahLst/>
              <a:cxnLst>
                <a:cxn ang="0">
                  <a:pos x="T0" y="T1"/>
                </a:cxn>
                <a:cxn ang="0">
                  <a:pos x="T2" y="T3"/>
                </a:cxn>
                <a:cxn ang="0">
                  <a:pos x="T4" y="T5"/>
                </a:cxn>
                <a:cxn ang="0">
                  <a:pos x="T6" y="T7"/>
                </a:cxn>
                <a:cxn ang="0">
                  <a:pos x="T8" y="T9"/>
                </a:cxn>
              </a:cxnLst>
              <a:rect l="0" t="0" r="r" b="b"/>
              <a:pathLst>
                <a:path w="78" h="136">
                  <a:moveTo>
                    <a:pt x="39" y="39"/>
                  </a:moveTo>
                  <a:lnTo>
                    <a:pt x="0" y="0"/>
                  </a:lnTo>
                  <a:lnTo>
                    <a:pt x="39" y="136"/>
                  </a:lnTo>
                  <a:lnTo>
                    <a:pt x="78" y="0"/>
                  </a:lnTo>
                  <a:lnTo>
                    <a:pt x="39" y="39"/>
                  </a:lnTo>
                  <a:close/>
                </a:path>
              </a:pathLst>
            </a:custGeom>
            <a:solidFill>
              <a:srgbClr val="000000"/>
            </a:solidFill>
            <a:ln w="14288"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5" name="Rectangle 61"/>
            <p:cNvSpPr>
              <a:spLocks noChangeArrowheads="1"/>
            </p:cNvSpPr>
            <p:nvPr/>
          </p:nvSpPr>
          <p:spPr bwMode="auto">
            <a:xfrm>
              <a:off x="2086" y="2115"/>
              <a:ext cx="218"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900" b="0" i="0" u="none" strike="noStrike" cap="none" normalizeH="0" baseline="0" smtClean="0">
                  <a:ln>
                    <a:noFill/>
                  </a:ln>
                  <a:solidFill>
                    <a:srgbClr val="000000"/>
                  </a:solidFill>
                  <a:effectLst/>
                  <a:latin typeface="Sans"/>
                  <a:cs typeface="Arial" pitchFamily="34" charset="0"/>
                </a:rPr>
                <a:t>c</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66" name="Oval 62"/>
            <p:cNvSpPr>
              <a:spLocks noChangeArrowheads="1"/>
            </p:cNvSpPr>
            <p:nvPr/>
          </p:nvSpPr>
          <p:spPr bwMode="auto">
            <a:xfrm>
              <a:off x="2482" y="2761"/>
              <a:ext cx="26" cy="34"/>
            </a:xfrm>
            <a:prstGeom prst="ellipse">
              <a:avLst/>
            </a:prstGeom>
            <a:solidFill>
              <a:srgbClr val="000000"/>
            </a:solidFill>
            <a:ln w="14288" cap="flat">
              <a:solidFill>
                <a:srgbClr val="351717"/>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7" name="Oval 63"/>
            <p:cNvSpPr>
              <a:spLocks noChangeArrowheads="1"/>
            </p:cNvSpPr>
            <p:nvPr/>
          </p:nvSpPr>
          <p:spPr bwMode="auto">
            <a:xfrm>
              <a:off x="2697" y="2761"/>
              <a:ext cx="25" cy="34"/>
            </a:xfrm>
            <a:prstGeom prst="ellipse">
              <a:avLst/>
            </a:prstGeom>
            <a:solidFill>
              <a:srgbClr val="000000"/>
            </a:solidFill>
            <a:ln w="14288" cap="flat">
              <a:solidFill>
                <a:srgbClr val="351717"/>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8" name="Oval 64"/>
            <p:cNvSpPr>
              <a:spLocks noChangeArrowheads="1"/>
            </p:cNvSpPr>
            <p:nvPr/>
          </p:nvSpPr>
          <p:spPr bwMode="auto">
            <a:xfrm>
              <a:off x="2912" y="2761"/>
              <a:ext cx="25" cy="34"/>
            </a:xfrm>
            <a:prstGeom prst="ellipse">
              <a:avLst/>
            </a:prstGeom>
            <a:solidFill>
              <a:srgbClr val="000000"/>
            </a:solidFill>
            <a:ln w="14288" cap="flat">
              <a:solidFill>
                <a:srgbClr val="351717"/>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9" name="Rectangle 65"/>
            <p:cNvSpPr>
              <a:spLocks noChangeArrowheads="1"/>
            </p:cNvSpPr>
            <p:nvPr/>
          </p:nvSpPr>
          <p:spPr bwMode="auto">
            <a:xfrm>
              <a:off x="4225" y="1403"/>
              <a:ext cx="460" cy="424"/>
            </a:xfrm>
            <a:prstGeom prst="rect">
              <a:avLst/>
            </a:prstGeom>
            <a:solidFill>
              <a:srgbClr val="FFE6D5"/>
            </a:solidFill>
            <a:ln w="11113"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0" name="Rectangle 66"/>
            <p:cNvSpPr>
              <a:spLocks noChangeArrowheads="1"/>
            </p:cNvSpPr>
            <p:nvPr/>
          </p:nvSpPr>
          <p:spPr bwMode="auto">
            <a:xfrm>
              <a:off x="2887" y="1414"/>
              <a:ext cx="443" cy="413"/>
            </a:xfrm>
            <a:prstGeom prst="rect">
              <a:avLst/>
            </a:prstGeom>
            <a:solidFill>
              <a:srgbClr val="A2D0D9"/>
            </a:solidFill>
            <a:ln w="11113"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1" name="Rectangle 67"/>
            <p:cNvSpPr>
              <a:spLocks noChangeArrowheads="1"/>
            </p:cNvSpPr>
            <p:nvPr/>
          </p:nvSpPr>
          <p:spPr bwMode="auto">
            <a:xfrm>
              <a:off x="3546" y="1408"/>
              <a:ext cx="394" cy="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300" b="0" i="0" u="none" strike="noStrike" cap="none" normalizeH="0" baseline="0" smtClean="0">
                  <a:ln>
                    <a:noFill/>
                  </a:ln>
                  <a:solidFill>
                    <a:srgbClr val="000000"/>
                  </a:solidFill>
                  <a:effectLst/>
                  <a:latin typeface="Sans"/>
                  <a:cs typeface="Arial" pitchFamily="34" charset="0"/>
                </a:rPr>
                <a:t>Full</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72" name="Rectangle 68"/>
            <p:cNvSpPr>
              <a:spLocks noChangeArrowheads="1"/>
            </p:cNvSpPr>
            <p:nvPr/>
          </p:nvSpPr>
          <p:spPr bwMode="auto">
            <a:xfrm>
              <a:off x="3442" y="1618"/>
              <a:ext cx="577" cy="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300" b="0" i="0" u="none" strike="noStrike" cap="none" normalizeH="0" baseline="0" smtClean="0">
                  <a:ln>
                    <a:noFill/>
                  </a:ln>
                  <a:solidFill>
                    <a:srgbClr val="000000"/>
                  </a:solidFill>
                  <a:effectLst/>
                  <a:latin typeface="Sans"/>
                  <a:cs typeface="Arial" pitchFamily="34" charset="0"/>
                </a:rPr>
                <a:t>adder</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73" name="Freeform 69"/>
            <p:cNvSpPr>
              <a:spLocks/>
            </p:cNvSpPr>
            <p:nvPr/>
          </p:nvSpPr>
          <p:spPr bwMode="auto">
            <a:xfrm>
              <a:off x="1281" y="2771"/>
              <a:ext cx="307" cy="561"/>
            </a:xfrm>
            <a:custGeom>
              <a:avLst/>
              <a:gdLst>
                <a:gd name="T0" fmla="*/ 534 w 534"/>
                <a:gd name="T1" fmla="*/ 0 h 978"/>
                <a:gd name="T2" fmla="*/ 0 w 534"/>
                <a:gd name="T3" fmla="*/ 0 h 978"/>
                <a:gd name="T4" fmla="*/ 0 w 534"/>
                <a:gd name="T5" fmla="*/ 978 h 978"/>
              </a:gdLst>
              <a:ahLst/>
              <a:cxnLst>
                <a:cxn ang="0">
                  <a:pos x="T0" y="T1"/>
                </a:cxn>
                <a:cxn ang="0">
                  <a:pos x="T2" y="T3"/>
                </a:cxn>
                <a:cxn ang="0">
                  <a:pos x="T4" y="T5"/>
                </a:cxn>
              </a:cxnLst>
              <a:rect l="0" t="0" r="r" b="b"/>
              <a:pathLst>
                <a:path w="534" h="978">
                  <a:moveTo>
                    <a:pt x="534" y="0"/>
                  </a:moveTo>
                  <a:lnTo>
                    <a:pt x="0" y="0"/>
                  </a:lnTo>
                  <a:lnTo>
                    <a:pt x="0" y="978"/>
                  </a:lnTo>
                </a:path>
              </a:pathLst>
            </a:custGeom>
            <a:noFill/>
            <a:ln w="1270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4" name="Freeform 70"/>
            <p:cNvSpPr>
              <a:spLocks/>
            </p:cNvSpPr>
            <p:nvPr/>
          </p:nvSpPr>
          <p:spPr bwMode="auto">
            <a:xfrm>
              <a:off x="1248" y="3218"/>
              <a:ext cx="65" cy="114"/>
            </a:xfrm>
            <a:custGeom>
              <a:avLst/>
              <a:gdLst>
                <a:gd name="T0" fmla="*/ 33 w 65"/>
                <a:gd name="T1" fmla="*/ 33 h 114"/>
                <a:gd name="T2" fmla="*/ 0 w 65"/>
                <a:gd name="T3" fmla="*/ 0 h 114"/>
                <a:gd name="T4" fmla="*/ 33 w 65"/>
                <a:gd name="T5" fmla="*/ 114 h 114"/>
                <a:gd name="T6" fmla="*/ 65 w 65"/>
                <a:gd name="T7" fmla="*/ 0 h 114"/>
                <a:gd name="T8" fmla="*/ 33 w 65"/>
                <a:gd name="T9" fmla="*/ 33 h 114"/>
              </a:gdLst>
              <a:ahLst/>
              <a:cxnLst>
                <a:cxn ang="0">
                  <a:pos x="T0" y="T1"/>
                </a:cxn>
                <a:cxn ang="0">
                  <a:pos x="T2" y="T3"/>
                </a:cxn>
                <a:cxn ang="0">
                  <a:pos x="T4" y="T5"/>
                </a:cxn>
                <a:cxn ang="0">
                  <a:pos x="T6" y="T7"/>
                </a:cxn>
                <a:cxn ang="0">
                  <a:pos x="T8" y="T9"/>
                </a:cxn>
              </a:cxnLst>
              <a:rect l="0" t="0" r="r" b="b"/>
              <a:pathLst>
                <a:path w="65" h="114">
                  <a:moveTo>
                    <a:pt x="33" y="33"/>
                  </a:moveTo>
                  <a:lnTo>
                    <a:pt x="0" y="0"/>
                  </a:lnTo>
                  <a:lnTo>
                    <a:pt x="33" y="114"/>
                  </a:lnTo>
                  <a:lnTo>
                    <a:pt x="65" y="0"/>
                  </a:lnTo>
                  <a:lnTo>
                    <a:pt x="33" y="33"/>
                  </a:lnTo>
                  <a:close/>
                </a:path>
              </a:pathLst>
            </a:custGeom>
            <a:solidFill>
              <a:srgbClr val="000000"/>
            </a:solidFill>
            <a:ln w="1270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5" name="Rectangle 71"/>
            <p:cNvSpPr>
              <a:spLocks noChangeArrowheads="1"/>
            </p:cNvSpPr>
            <p:nvPr/>
          </p:nvSpPr>
          <p:spPr bwMode="auto">
            <a:xfrm>
              <a:off x="2611" y="3314"/>
              <a:ext cx="865" cy="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3200" b="0" i="0" u="none" strike="noStrike" cap="none" normalizeH="0" baseline="0" smtClean="0">
                  <a:ln>
                    <a:noFill/>
                  </a:ln>
                  <a:solidFill>
                    <a:srgbClr val="000000"/>
                  </a:solidFill>
                  <a:effectLst/>
                  <a:latin typeface="Sans"/>
                  <a:cs typeface="Arial" pitchFamily="34" charset="0"/>
                </a:rPr>
                <a:t>Result</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76" name="Rectangle 72"/>
            <p:cNvSpPr>
              <a:spLocks noChangeArrowheads="1"/>
            </p:cNvSpPr>
            <p:nvPr/>
          </p:nvSpPr>
          <p:spPr bwMode="auto">
            <a:xfrm>
              <a:off x="1541" y="1472"/>
              <a:ext cx="218"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900" b="0" i="0" u="none" strike="noStrike" cap="none" normalizeH="0" baseline="0" smtClean="0">
                  <a:ln>
                    <a:noFill/>
                  </a:ln>
                  <a:solidFill>
                    <a:srgbClr val="000000"/>
                  </a:solidFill>
                  <a:effectLst/>
                  <a:latin typeface="Sans"/>
                  <a:cs typeface="Arial" pitchFamily="34" charset="0"/>
                </a:rPr>
                <a:t>c</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77" name="Rectangle 73"/>
            <p:cNvSpPr>
              <a:spLocks noChangeArrowheads="1"/>
            </p:cNvSpPr>
            <p:nvPr/>
          </p:nvSpPr>
          <p:spPr bwMode="auto">
            <a:xfrm>
              <a:off x="1941" y="1483"/>
              <a:ext cx="618"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900" b="0" i="0" u="none" strike="noStrike" cap="none" normalizeH="0" baseline="0" smtClean="0">
                  <a:ln>
                    <a:noFill/>
                  </a:ln>
                  <a:solidFill>
                    <a:srgbClr val="000000"/>
                  </a:solidFill>
                  <a:effectLst/>
                  <a:latin typeface="Sans"/>
                  <a:cs typeface="Arial" pitchFamily="34" charset="0"/>
                </a:rPr>
                <a:t>carry</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78" name="Line 74"/>
            <p:cNvSpPr>
              <a:spLocks noChangeShapeType="1"/>
            </p:cNvSpPr>
            <p:nvPr/>
          </p:nvSpPr>
          <p:spPr bwMode="auto">
            <a:xfrm>
              <a:off x="1739" y="1598"/>
              <a:ext cx="174" cy="0"/>
            </a:xfrm>
            <a:prstGeom prst="line">
              <a:avLst/>
            </a:prstGeom>
            <a:noFill/>
            <a:ln w="7938"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9" name="Freeform 75"/>
            <p:cNvSpPr>
              <a:spLocks/>
            </p:cNvSpPr>
            <p:nvPr/>
          </p:nvSpPr>
          <p:spPr bwMode="auto">
            <a:xfrm>
              <a:off x="1845" y="1578"/>
              <a:ext cx="68" cy="39"/>
            </a:xfrm>
            <a:custGeom>
              <a:avLst/>
              <a:gdLst>
                <a:gd name="T0" fmla="*/ 20 w 68"/>
                <a:gd name="T1" fmla="*/ 20 h 39"/>
                <a:gd name="T2" fmla="*/ 0 w 68"/>
                <a:gd name="T3" fmla="*/ 39 h 39"/>
                <a:gd name="T4" fmla="*/ 68 w 68"/>
                <a:gd name="T5" fmla="*/ 20 h 39"/>
                <a:gd name="T6" fmla="*/ 0 w 68"/>
                <a:gd name="T7" fmla="*/ 0 h 39"/>
                <a:gd name="T8" fmla="*/ 20 w 68"/>
                <a:gd name="T9" fmla="*/ 20 h 39"/>
              </a:gdLst>
              <a:ahLst/>
              <a:cxnLst>
                <a:cxn ang="0">
                  <a:pos x="T0" y="T1"/>
                </a:cxn>
                <a:cxn ang="0">
                  <a:pos x="T2" y="T3"/>
                </a:cxn>
                <a:cxn ang="0">
                  <a:pos x="T4" y="T5"/>
                </a:cxn>
                <a:cxn ang="0">
                  <a:pos x="T6" y="T7"/>
                </a:cxn>
                <a:cxn ang="0">
                  <a:pos x="T8" y="T9"/>
                </a:cxn>
              </a:cxnLst>
              <a:rect l="0" t="0" r="r" b="b"/>
              <a:pathLst>
                <a:path w="68" h="39">
                  <a:moveTo>
                    <a:pt x="20" y="20"/>
                  </a:moveTo>
                  <a:lnTo>
                    <a:pt x="0" y="39"/>
                  </a:lnTo>
                  <a:lnTo>
                    <a:pt x="68" y="20"/>
                  </a:lnTo>
                  <a:lnTo>
                    <a:pt x="0" y="0"/>
                  </a:lnTo>
                  <a:lnTo>
                    <a:pt x="20" y="20"/>
                  </a:lnTo>
                  <a:close/>
                </a:path>
              </a:pathLst>
            </a:custGeom>
            <a:solidFill>
              <a:srgbClr val="000000"/>
            </a:solidFill>
            <a:ln w="7938"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name="page12">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914400" y="381000"/>
            <a:ext cx="7416800" cy="936625"/>
          </a:xfrm>
        </p:spPr>
        <p:txBody>
          <a:bodyPr lIns="0" tIns="0" rIns="0" bIns="0" anchor="ctr">
            <a:normAutofit fontScale="90000"/>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Operation</a:t>
            </a:r>
            <a:r>
              <a:rPr lang="fr-FR" dirty="0">
                <a:solidFill>
                  <a:schemeClr val="tx1"/>
                </a:solidFill>
              </a:rPr>
              <a:t> of the </a:t>
            </a:r>
            <a:r>
              <a:rPr lang="fr-FR" dirty="0" err="1">
                <a:solidFill>
                  <a:schemeClr val="tx1"/>
                </a:solidFill>
              </a:rPr>
              <a:t>Ripple</a:t>
            </a:r>
            <a:r>
              <a:rPr lang="fr-FR" dirty="0">
                <a:solidFill>
                  <a:schemeClr val="tx1"/>
                </a:solidFill>
              </a:rPr>
              <a:t> Carry </a:t>
            </a:r>
            <a:r>
              <a:rPr lang="fr-FR" dirty="0" err="1">
                <a:solidFill>
                  <a:schemeClr val="tx1"/>
                </a:solidFill>
              </a:rPr>
              <a:t>Adder</a:t>
            </a:r>
            <a:endParaRPr lang="fr-FR" dirty="0">
              <a:solidFill>
                <a:schemeClr val="tx1"/>
              </a:solidFill>
            </a:endParaRPr>
          </a:p>
        </p:txBody>
      </p:sp>
      <p:sp>
        <p:nvSpPr>
          <p:cNvPr id="3" name="Text Placeholder 2"/>
          <p:cNvSpPr txBox="1">
            <a:spLocks noGrp="1"/>
          </p:cNvSpPr>
          <p:nvPr>
            <p:ph type="body" idx="4294967295"/>
          </p:nvPr>
        </p:nvSpPr>
        <p:spPr>
          <a:xfrm>
            <a:off x="889000" y="1752600"/>
            <a:ext cx="7416800" cy="4114800"/>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lgn="just">
              <a:buSzPct val="100000"/>
              <a:buFont typeface="Symbol" panose="05050102010706020507" pitchFamily="18" charset="2"/>
              <a:buChar char="*"/>
            </a:pPr>
            <a:r>
              <a:rPr lang="en-US" sz="2600" dirty="0">
                <a:solidFill>
                  <a:srgbClr val="FF3333"/>
                </a:solidFill>
                <a:latin typeface="Calibri" panose="020F0502020204030204" pitchFamily="34" charset="0"/>
              </a:rPr>
              <a:t>Problem : Add A + B</a:t>
            </a:r>
          </a:p>
          <a:p>
            <a:pPr lvl="0" algn="just">
              <a:buSzPct val="100000"/>
              <a:buFont typeface="Symbol" panose="05050102010706020507" pitchFamily="18" charset="2"/>
              <a:buChar char="*"/>
            </a:pPr>
            <a:r>
              <a:rPr lang="en-US" sz="2600" dirty="0">
                <a:latin typeface="Calibri" panose="020F0502020204030204" pitchFamily="34" charset="0"/>
              </a:rPr>
              <a:t>Number the bits : A</a:t>
            </a:r>
            <a:r>
              <a:rPr lang="en-US" sz="2600" baseline="-33000" dirty="0">
                <a:latin typeface="Calibri" panose="020F0502020204030204" pitchFamily="34" charset="0"/>
              </a:rPr>
              <a:t>1</a:t>
            </a:r>
            <a:r>
              <a:rPr lang="en-US" sz="2600" dirty="0">
                <a:latin typeface="Calibri" panose="020F0502020204030204" pitchFamily="34" charset="0"/>
              </a:rPr>
              <a:t> to A</a:t>
            </a:r>
            <a:r>
              <a:rPr lang="en-US" sz="2600" baseline="-33000" dirty="0">
                <a:latin typeface="Calibri" panose="020F0502020204030204" pitchFamily="34" charset="0"/>
              </a:rPr>
              <a:t>n </a:t>
            </a:r>
            <a:r>
              <a:rPr lang="en-US" sz="2600" dirty="0">
                <a:latin typeface="Calibri" panose="020F0502020204030204" pitchFamily="34" charset="0"/>
              </a:rPr>
              <a:t>and B</a:t>
            </a:r>
            <a:r>
              <a:rPr lang="en-US" sz="2600" baseline="-33000" dirty="0">
                <a:latin typeface="Calibri" panose="020F0502020204030204" pitchFamily="34" charset="0"/>
              </a:rPr>
              <a:t>1</a:t>
            </a:r>
            <a:r>
              <a:rPr lang="en-US" sz="2600" dirty="0">
                <a:latin typeface="Calibri" panose="020F0502020204030204" pitchFamily="34" charset="0"/>
              </a:rPr>
              <a:t> to </a:t>
            </a:r>
            <a:r>
              <a:rPr lang="en-US" sz="2600" dirty="0" err="1">
                <a:latin typeface="Calibri" panose="020F0502020204030204" pitchFamily="34" charset="0"/>
              </a:rPr>
              <a:t>B</a:t>
            </a:r>
            <a:r>
              <a:rPr lang="en-US" sz="2600" baseline="-33000" dirty="0" err="1">
                <a:latin typeface="Calibri" panose="020F0502020204030204" pitchFamily="34" charset="0"/>
              </a:rPr>
              <a:t>n</a:t>
            </a:r>
            <a:endParaRPr lang="en-US" sz="2600" baseline="-33000" dirty="0">
              <a:latin typeface="Calibri" panose="020F0502020204030204" pitchFamily="34" charset="0"/>
            </a:endParaRPr>
          </a:p>
          <a:p>
            <a:pPr lvl="1" algn="just">
              <a:buSzPct val="100000"/>
              <a:buFont typeface="Symbol" panose="05050102010706020507" pitchFamily="18" charset="2"/>
              <a:buChar char="*"/>
            </a:pPr>
            <a:r>
              <a:rPr lang="en-US" sz="2000" dirty="0" err="1">
                <a:solidFill>
                  <a:srgbClr val="008000"/>
                </a:solidFill>
                <a:latin typeface="Calibri" panose="020F0502020204030204" pitchFamily="34" charset="0"/>
              </a:rPr>
              <a:t>lsb</a:t>
            </a:r>
            <a:r>
              <a:rPr lang="en-US" sz="2000" dirty="0">
                <a:latin typeface="Calibri" panose="020F0502020204030204" pitchFamily="34" charset="0"/>
              </a:rPr>
              <a:t> → A</a:t>
            </a:r>
            <a:r>
              <a:rPr lang="en-US" sz="2000" baseline="-33000" dirty="0">
                <a:latin typeface="Calibri" panose="020F0502020204030204" pitchFamily="34" charset="0"/>
              </a:rPr>
              <a:t>1</a:t>
            </a:r>
            <a:r>
              <a:rPr lang="en-US" sz="2000" dirty="0">
                <a:latin typeface="Calibri" panose="020F0502020204030204" pitchFamily="34" charset="0"/>
              </a:rPr>
              <a:t> and B</a:t>
            </a:r>
            <a:r>
              <a:rPr lang="en-US" sz="2000" baseline="-33000" dirty="0">
                <a:latin typeface="Calibri" panose="020F0502020204030204" pitchFamily="34" charset="0"/>
              </a:rPr>
              <a:t>1</a:t>
            </a:r>
          </a:p>
          <a:p>
            <a:pPr lvl="1" algn="just">
              <a:buSzPct val="100000"/>
              <a:buFont typeface="Symbol" panose="05050102010706020507" pitchFamily="18" charset="2"/>
              <a:buChar char="*"/>
            </a:pPr>
            <a:r>
              <a:rPr lang="en-US" sz="2000" dirty="0" err="1">
                <a:solidFill>
                  <a:srgbClr val="0000FF"/>
                </a:solidFill>
                <a:latin typeface="Calibri" panose="020F0502020204030204" pitchFamily="34" charset="0"/>
              </a:rPr>
              <a:t>msb</a:t>
            </a:r>
            <a:r>
              <a:rPr lang="en-US" sz="2000" dirty="0">
                <a:latin typeface="Calibri" panose="020F0502020204030204" pitchFamily="34" charset="0"/>
              </a:rPr>
              <a:t> → A</a:t>
            </a:r>
            <a:r>
              <a:rPr lang="en-US" sz="2000" baseline="-33000" dirty="0">
                <a:latin typeface="Calibri" panose="020F0502020204030204" pitchFamily="34" charset="0"/>
              </a:rPr>
              <a:t>n</a:t>
            </a:r>
            <a:r>
              <a:rPr lang="en-US" sz="2000" dirty="0">
                <a:latin typeface="Calibri" panose="020F0502020204030204" pitchFamily="34" charset="0"/>
              </a:rPr>
              <a:t> and </a:t>
            </a:r>
            <a:r>
              <a:rPr lang="en-US" sz="2000" dirty="0" err="1">
                <a:latin typeface="Calibri" panose="020F0502020204030204" pitchFamily="34" charset="0"/>
              </a:rPr>
              <a:t>B</a:t>
            </a:r>
            <a:r>
              <a:rPr lang="en-US" sz="2000" baseline="-33000" dirty="0" err="1">
                <a:latin typeface="Calibri" panose="020F0502020204030204" pitchFamily="34" charset="0"/>
              </a:rPr>
              <a:t>n</a:t>
            </a:r>
            <a:endParaRPr lang="en-US" sz="2000" baseline="-33000" dirty="0">
              <a:latin typeface="Calibri" panose="020F0502020204030204" pitchFamily="34" charset="0"/>
            </a:endParaRPr>
          </a:p>
          <a:p>
            <a:pPr lvl="0" algn="just">
              <a:buSzPct val="100000"/>
              <a:buFont typeface="Symbol" panose="05050102010706020507" pitchFamily="18" charset="2"/>
              <a:buChar char="*"/>
            </a:pPr>
            <a:r>
              <a:rPr lang="en-US" sz="2600" dirty="0">
                <a:latin typeface="Calibri" panose="020F0502020204030204" pitchFamily="34" charset="0"/>
              </a:rPr>
              <a:t>Use a </a:t>
            </a:r>
            <a:r>
              <a:rPr lang="en-US" sz="2600" dirty="0">
                <a:solidFill>
                  <a:srgbClr val="4700B8"/>
                </a:solidFill>
                <a:latin typeface="Calibri" panose="020F0502020204030204" pitchFamily="34" charset="0"/>
              </a:rPr>
              <a:t>half adder to add A</a:t>
            </a:r>
            <a:r>
              <a:rPr lang="en-US" sz="2600" baseline="-33000" dirty="0">
                <a:solidFill>
                  <a:srgbClr val="4700B8"/>
                </a:solidFill>
                <a:latin typeface="Calibri" panose="020F0502020204030204" pitchFamily="34" charset="0"/>
              </a:rPr>
              <a:t>1</a:t>
            </a:r>
            <a:r>
              <a:rPr lang="en-US" sz="2600" dirty="0">
                <a:solidFill>
                  <a:srgbClr val="4700B8"/>
                </a:solidFill>
                <a:latin typeface="Calibri" panose="020F0502020204030204" pitchFamily="34" charset="0"/>
              </a:rPr>
              <a:t> and B</a:t>
            </a:r>
            <a:r>
              <a:rPr lang="en-US" sz="2600" baseline="-33000" dirty="0">
                <a:solidFill>
                  <a:srgbClr val="4700B8"/>
                </a:solidFill>
                <a:latin typeface="Calibri" panose="020F0502020204030204" pitchFamily="34" charset="0"/>
              </a:rPr>
              <a:t>1</a:t>
            </a:r>
          </a:p>
          <a:p>
            <a:pPr lvl="0" algn="just">
              <a:buSzPct val="100000"/>
              <a:buFont typeface="Symbol" panose="05050102010706020507" pitchFamily="18" charset="2"/>
              <a:buChar char="*"/>
            </a:pPr>
            <a:r>
              <a:rPr lang="en-US" sz="2600" dirty="0">
                <a:latin typeface="Calibri" panose="020F0502020204030204" pitchFamily="34" charset="0"/>
              </a:rPr>
              <a:t>Send the carry(c) to a </a:t>
            </a:r>
            <a:r>
              <a:rPr lang="en-US" sz="2600" dirty="0">
                <a:solidFill>
                  <a:srgbClr val="0000FF"/>
                </a:solidFill>
                <a:latin typeface="Calibri" panose="020F0502020204030204" pitchFamily="34" charset="0"/>
              </a:rPr>
              <a:t>full adder</a:t>
            </a:r>
            <a:r>
              <a:rPr lang="en-US" sz="2600" dirty="0">
                <a:latin typeface="Calibri" panose="020F0502020204030204" pitchFamily="34" charset="0"/>
              </a:rPr>
              <a:t> that adds : </a:t>
            </a:r>
            <a:br>
              <a:rPr lang="en-US" sz="2600" dirty="0">
                <a:latin typeface="Calibri" panose="020F0502020204030204" pitchFamily="34" charset="0"/>
              </a:rPr>
            </a:br>
            <a:r>
              <a:rPr lang="en-US" sz="2600" dirty="0">
                <a:latin typeface="Calibri" panose="020F0502020204030204" pitchFamily="34" charset="0"/>
              </a:rPr>
              <a:t>   A</a:t>
            </a:r>
            <a:r>
              <a:rPr lang="en-US" sz="2600" baseline="-33000" dirty="0">
                <a:latin typeface="Calibri" panose="020F0502020204030204" pitchFamily="34" charset="0"/>
              </a:rPr>
              <a:t>2</a:t>
            </a:r>
            <a:r>
              <a:rPr lang="en-US" sz="2600" dirty="0">
                <a:latin typeface="Calibri" panose="020F0502020204030204" pitchFamily="34" charset="0"/>
              </a:rPr>
              <a:t> + B</a:t>
            </a:r>
            <a:r>
              <a:rPr lang="en-US" sz="2600" baseline="-33000" dirty="0">
                <a:latin typeface="Calibri" panose="020F0502020204030204" pitchFamily="34" charset="0"/>
              </a:rPr>
              <a:t>2</a:t>
            </a:r>
            <a:r>
              <a:rPr lang="en-US" sz="2600" dirty="0">
                <a:latin typeface="Calibri" panose="020F0502020204030204" pitchFamily="34" charset="0"/>
              </a:rPr>
              <a:t> + c</a:t>
            </a:r>
          </a:p>
          <a:p>
            <a:pPr lvl="0" algn="just">
              <a:buSzPct val="100000"/>
              <a:buFont typeface="Symbol" panose="05050102010706020507" pitchFamily="18" charset="2"/>
              <a:buChar char="*"/>
            </a:pPr>
            <a:r>
              <a:rPr lang="en-US" sz="2600" dirty="0">
                <a:latin typeface="Calibri" panose="020F0502020204030204" pitchFamily="34" charset="0"/>
              </a:rPr>
              <a:t>Proceed in a similar manner </a:t>
            </a:r>
            <a:r>
              <a:rPr lang="en-US" sz="2600" dirty="0">
                <a:solidFill>
                  <a:srgbClr val="993366"/>
                </a:solidFill>
                <a:latin typeface="Calibri" panose="020F0502020204030204" pitchFamily="34" charset="0"/>
              </a:rPr>
              <a:t>till the </a:t>
            </a:r>
            <a:r>
              <a:rPr lang="en-US" sz="2600" dirty="0" err="1">
                <a:solidFill>
                  <a:srgbClr val="993366"/>
                </a:solidFill>
                <a:latin typeface="Calibri" panose="020F0502020204030204" pitchFamily="34" charset="0"/>
              </a:rPr>
              <a:t>msb</a:t>
            </a:r>
            <a:endParaRPr lang="en-US" sz="2600" dirty="0">
              <a:solidFill>
                <a:srgbClr val="993366"/>
              </a:solidFill>
              <a:latin typeface="Calibri" panose="020F050202020403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name="page13">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38200" y="434975"/>
            <a:ext cx="7416800" cy="936625"/>
          </a:xfrm>
        </p:spPr>
        <p:txBody>
          <a:bodyPr lIns="0" tIns="0" rIns="0" bIns="0" anchor="ctr">
            <a:normAutofit fontScale="90000"/>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How long </a:t>
            </a:r>
            <a:r>
              <a:rPr lang="fr-FR" dirty="0" err="1">
                <a:solidFill>
                  <a:schemeClr val="tx1"/>
                </a:solidFill>
              </a:rPr>
              <a:t>does</a:t>
            </a:r>
            <a:r>
              <a:rPr lang="fr-FR" dirty="0">
                <a:solidFill>
                  <a:schemeClr val="tx1"/>
                </a:solidFill>
              </a:rPr>
              <a:t> the </a:t>
            </a:r>
            <a:r>
              <a:rPr lang="fr-FR" dirty="0" err="1">
                <a:solidFill>
                  <a:schemeClr val="tx1"/>
                </a:solidFill>
              </a:rPr>
              <a:t>Ripple</a:t>
            </a:r>
            <a:r>
              <a:rPr lang="fr-FR" dirty="0">
                <a:solidFill>
                  <a:schemeClr val="tx1"/>
                </a:solidFill>
              </a:rPr>
              <a:t> Carry </a:t>
            </a:r>
            <a:r>
              <a:rPr lang="fr-FR" dirty="0" err="1">
                <a:solidFill>
                  <a:schemeClr val="tx1"/>
                </a:solidFill>
              </a:rPr>
              <a:t>Adder</a:t>
            </a:r>
            <a:r>
              <a:rPr lang="fr-FR" dirty="0">
                <a:solidFill>
                  <a:schemeClr val="tx1"/>
                </a:solidFill>
              </a:rPr>
              <a:t> </a:t>
            </a:r>
            <a:r>
              <a:rPr lang="fr-FR" dirty="0" err="1">
                <a:solidFill>
                  <a:schemeClr val="tx1"/>
                </a:solidFill>
              </a:rPr>
              <a:t>take</a:t>
            </a:r>
            <a:r>
              <a:rPr lang="fr-FR" dirty="0">
                <a:solidFill>
                  <a:schemeClr val="tx1"/>
                </a:solidFill>
              </a:rPr>
              <a:t> ?</a:t>
            </a:r>
          </a:p>
        </p:txBody>
      </p:sp>
      <p:sp>
        <p:nvSpPr>
          <p:cNvPr id="3" name="Text Placeholder 2"/>
          <p:cNvSpPr txBox="1">
            <a:spLocks noGrp="1"/>
          </p:cNvSpPr>
          <p:nvPr>
            <p:ph type="body" idx="4294967295"/>
          </p:nvPr>
        </p:nvSpPr>
        <p:spPr>
          <a:xfrm>
            <a:off x="1727200" y="1905000"/>
            <a:ext cx="7416800" cy="2438400"/>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latin typeface="Calibri" panose="020F0502020204030204" pitchFamily="34" charset="0"/>
              </a:rPr>
              <a:t>Time :</a:t>
            </a:r>
          </a:p>
          <a:p>
            <a:pPr lvl="1">
              <a:buSzPct val="100000"/>
              <a:buFont typeface="Symbol" panose="05050102010706020507" pitchFamily="18" charset="2"/>
              <a:buChar char="*"/>
            </a:pPr>
            <a:r>
              <a:rPr lang="en-US" dirty="0">
                <a:latin typeface="Calibri" panose="020F0502020204030204" pitchFamily="34" charset="0"/>
              </a:rPr>
              <a:t>Time of half adder : </a:t>
            </a:r>
            <a:r>
              <a:rPr lang="en-US" dirty="0" err="1">
                <a:latin typeface="Calibri" panose="020F0502020204030204" pitchFamily="34" charset="0"/>
              </a:rPr>
              <a:t>t</a:t>
            </a:r>
            <a:r>
              <a:rPr lang="en-US" b="1" baseline="-33000" dirty="0" err="1">
                <a:latin typeface="Calibri" panose="020F0502020204030204" pitchFamily="34" charset="0"/>
              </a:rPr>
              <a:t>h</a:t>
            </a:r>
            <a:endParaRPr lang="en-US" b="1" baseline="-33000" dirty="0">
              <a:latin typeface="Calibri" panose="020F0502020204030204" pitchFamily="34" charset="0"/>
            </a:endParaRPr>
          </a:p>
          <a:p>
            <a:pPr lvl="1">
              <a:buSzPct val="100000"/>
              <a:buFont typeface="Symbol" panose="05050102010706020507" pitchFamily="18" charset="2"/>
              <a:buChar char="*"/>
            </a:pPr>
            <a:r>
              <a:rPr lang="en-US" dirty="0">
                <a:latin typeface="Calibri" panose="020F0502020204030204" pitchFamily="34" charset="0"/>
              </a:rPr>
              <a:t>Time of full adder : </a:t>
            </a:r>
            <a:r>
              <a:rPr lang="en-US" dirty="0" err="1">
                <a:latin typeface="Calibri" panose="020F0502020204030204" pitchFamily="34" charset="0"/>
              </a:rPr>
              <a:t>t</a:t>
            </a:r>
            <a:r>
              <a:rPr lang="en-US" baseline="-33000" dirty="0" err="1">
                <a:latin typeface="Calibri" panose="020F0502020204030204" pitchFamily="34" charset="0"/>
              </a:rPr>
              <a:t>f</a:t>
            </a:r>
            <a:endParaRPr lang="en-US" baseline="-33000" dirty="0">
              <a:latin typeface="Calibri" panose="020F0502020204030204" pitchFamily="34" charset="0"/>
            </a:endParaRPr>
          </a:p>
          <a:p>
            <a:pPr lvl="1">
              <a:buSzPct val="100000"/>
              <a:buFont typeface="Symbol" panose="05050102010706020507" pitchFamily="18" charset="2"/>
              <a:buChar char="*"/>
            </a:pPr>
            <a:r>
              <a:rPr lang="en-US" dirty="0">
                <a:latin typeface="Calibri" panose="020F0502020204030204" pitchFamily="34" charset="0"/>
              </a:rPr>
              <a:t>Total Time : </a:t>
            </a:r>
            <a:r>
              <a:rPr lang="en-US" dirty="0" err="1">
                <a:latin typeface="Calibri" panose="020F0502020204030204" pitchFamily="34" charset="0"/>
              </a:rPr>
              <a:t>t</a:t>
            </a:r>
            <a:r>
              <a:rPr lang="en-US" baseline="-33000" dirty="0" err="1">
                <a:latin typeface="Calibri" panose="020F0502020204030204" pitchFamily="34" charset="0"/>
              </a:rPr>
              <a:t>h</a:t>
            </a:r>
            <a:r>
              <a:rPr lang="en-US" dirty="0">
                <a:latin typeface="Calibri" panose="020F0502020204030204" pitchFamily="34" charset="0"/>
              </a:rPr>
              <a:t> + (n-1)</a:t>
            </a:r>
            <a:r>
              <a:rPr lang="en-US" dirty="0" err="1">
                <a:latin typeface="Calibri" panose="020F0502020204030204" pitchFamily="34" charset="0"/>
              </a:rPr>
              <a:t>t</a:t>
            </a:r>
            <a:r>
              <a:rPr lang="en-US" baseline="-33000" dirty="0" err="1">
                <a:latin typeface="Calibri" panose="020F0502020204030204" pitchFamily="34" charset="0"/>
              </a:rPr>
              <a:t>f</a:t>
            </a:r>
            <a:endParaRPr lang="en-US" baseline="-33000" dirty="0">
              <a:latin typeface="Calibri" panose="020F0502020204030204" pitchFamily="34" charset="0"/>
            </a:endParaRPr>
          </a:p>
          <a:p>
            <a:pPr lvl="0">
              <a:buSzPct val="100000"/>
              <a:buFont typeface="Symbol" panose="05050102010706020507" pitchFamily="18" charset="2"/>
              <a:buChar char="*"/>
            </a:pPr>
            <a:endParaRPr lang="en-US" dirty="0">
              <a:latin typeface="Calibri" panose="020F050202020403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name="page14">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89000" y="2286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Asymptotic</a:t>
            </a:r>
            <a:r>
              <a:rPr lang="fr-FR" dirty="0">
                <a:solidFill>
                  <a:schemeClr val="tx1"/>
                </a:solidFill>
              </a:rPr>
              <a:t> Time </a:t>
            </a:r>
            <a:r>
              <a:rPr lang="fr-FR" dirty="0" err="1">
                <a:solidFill>
                  <a:schemeClr val="tx1"/>
                </a:solidFill>
              </a:rPr>
              <a:t>Complexity</a:t>
            </a:r>
            <a:endParaRPr lang="fr-FR" dirty="0">
              <a:solidFill>
                <a:schemeClr val="tx1"/>
              </a:solidFill>
            </a:endParaRPr>
          </a:p>
        </p:txBody>
      </p:sp>
      <p:sp>
        <p:nvSpPr>
          <p:cNvPr id="3" name="Text Placeholder 2"/>
          <p:cNvSpPr txBox="1">
            <a:spLocks noGrp="1"/>
          </p:cNvSpPr>
          <p:nvPr>
            <p:ph type="body" idx="4294967295"/>
          </p:nvPr>
        </p:nvSpPr>
        <p:spPr>
          <a:xfrm>
            <a:off x="990600" y="1524000"/>
            <a:ext cx="7416800" cy="4792663"/>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lgn="just">
              <a:buSzPct val="100000"/>
              <a:buFont typeface="Symbol" panose="05050102010706020507" pitchFamily="18" charset="2"/>
              <a:buChar char="*"/>
            </a:pPr>
            <a:r>
              <a:rPr lang="en-US" sz="2800" dirty="0">
                <a:latin typeface="Calibri" panose="020F0502020204030204" pitchFamily="34" charset="0"/>
              </a:rPr>
              <a:t>Most of the time, we are primarily interested in the </a:t>
            </a:r>
            <a:r>
              <a:rPr lang="en-US" sz="2800" dirty="0">
                <a:solidFill>
                  <a:srgbClr val="FF00FF"/>
                </a:solidFill>
                <a:latin typeface="Calibri" panose="020F0502020204030204" pitchFamily="34" charset="0"/>
              </a:rPr>
              <a:t>order of the function</a:t>
            </a:r>
          </a:p>
          <a:p>
            <a:pPr lvl="0" algn="just">
              <a:buSzPct val="100000"/>
              <a:buFont typeface="Symbol" panose="05050102010706020507" pitchFamily="18" charset="2"/>
              <a:buChar char="*"/>
            </a:pPr>
            <a:r>
              <a:rPr lang="en-US" sz="2800" dirty="0">
                <a:latin typeface="Calibri" panose="020F0502020204030204" pitchFamily="34" charset="0"/>
              </a:rPr>
              <a:t>For example : we are only interested in the n</a:t>
            </a:r>
            <a:r>
              <a:rPr lang="en-US" sz="2800" baseline="33000" dirty="0">
                <a:latin typeface="Calibri" panose="020F0502020204030204" pitchFamily="34" charset="0"/>
              </a:rPr>
              <a:t>2 </a:t>
            </a:r>
            <a:r>
              <a:rPr lang="en-US" sz="2800" dirty="0">
                <a:latin typeface="Calibri" panose="020F0502020204030204" pitchFamily="34" charset="0"/>
              </a:rPr>
              <a:t>term in </a:t>
            </a:r>
            <a:r>
              <a:rPr lang="en-US" sz="2800" dirty="0">
                <a:solidFill>
                  <a:srgbClr val="DC2300"/>
                </a:solidFill>
                <a:latin typeface="Calibri" panose="020F0502020204030204" pitchFamily="34" charset="0"/>
              </a:rPr>
              <a:t>(2n</a:t>
            </a:r>
            <a:r>
              <a:rPr lang="en-US" sz="2800" baseline="33000" dirty="0">
                <a:solidFill>
                  <a:srgbClr val="DC2300"/>
                </a:solidFill>
                <a:latin typeface="Calibri" panose="020F0502020204030204" pitchFamily="34" charset="0"/>
              </a:rPr>
              <a:t>2</a:t>
            </a:r>
            <a:r>
              <a:rPr lang="en-US" sz="2800" dirty="0">
                <a:solidFill>
                  <a:srgbClr val="DC2300"/>
                </a:solidFill>
                <a:latin typeface="Calibri" panose="020F0502020204030204" pitchFamily="34" charset="0"/>
              </a:rPr>
              <a:t> + 3n + 4)</a:t>
            </a:r>
          </a:p>
          <a:p>
            <a:pPr lvl="0" algn="just">
              <a:buSzPct val="100000"/>
              <a:buFont typeface="Symbol" panose="05050102010706020507" pitchFamily="18" charset="2"/>
              <a:buChar char="*"/>
            </a:pPr>
            <a:r>
              <a:rPr lang="en-US" sz="2800" dirty="0">
                <a:latin typeface="Calibri" panose="020F0502020204030204" pitchFamily="34" charset="0"/>
              </a:rPr>
              <a:t>We do not care about the</a:t>
            </a:r>
            <a:r>
              <a:rPr lang="en-US" sz="2800" dirty="0">
                <a:solidFill>
                  <a:srgbClr val="DC2300"/>
                </a:solidFill>
                <a:latin typeface="Calibri" panose="020F0502020204030204" pitchFamily="34" charset="0"/>
              </a:rPr>
              <a:t> constants</a:t>
            </a:r>
            <a:r>
              <a:rPr lang="en-US" sz="2800" dirty="0">
                <a:latin typeface="Calibri" panose="020F0502020204030204" pitchFamily="34" charset="0"/>
              </a:rPr>
              <a:t>, and terms with</a:t>
            </a:r>
            <a:r>
              <a:rPr lang="en-US" sz="2800" dirty="0">
                <a:solidFill>
                  <a:srgbClr val="0084D1"/>
                </a:solidFill>
                <a:latin typeface="Calibri" panose="020F0502020204030204" pitchFamily="34" charset="0"/>
              </a:rPr>
              <a:t> smaller exponents</a:t>
            </a:r>
          </a:p>
          <a:p>
            <a:pPr lvl="1" algn="just">
              <a:buSzPct val="100000"/>
              <a:buFont typeface="Symbol" panose="05050102010706020507" pitchFamily="18" charset="2"/>
              <a:buChar char="*"/>
            </a:pPr>
            <a:r>
              <a:rPr lang="en-US" sz="2200" dirty="0">
                <a:latin typeface="Calibri" panose="020F0502020204030204" pitchFamily="34" charset="0"/>
              </a:rPr>
              <a:t>3n and 4</a:t>
            </a:r>
          </a:p>
          <a:p>
            <a:pPr lvl="0" algn="just">
              <a:buSzPct val="100000"/>
              <a:buFont typeface="Symbol" panose="05050102010706020507" pitchFamily="18" charset="2"/>
              <a:buChar char="*"/>
            </a:pPr>
            <a:r>
              <a:rPr lang="en-US" sz="2800" dirty="0">
                <a:latin typeface="Calibri" panose="020F0502020204030204" pitchFamily="34" charset="0"/>
              </a:rPr>
              <a:t>We can thus say that :</a:t>
            </a:r>
          </a:p>
          <a:p>
            <a:pPr lvl="1" algn="just">
              <a:buSzPct val="100000"/>
              <a:buFont typeface="Symbol" panose="05050102010706020507" pitchFamily="18" charset="2"/>
              <a:buChar char="*"/>
            </a:pPr>
            <a:r>
              <a:rPr lang="en-US" sz="2200" dirty="0">
                <a:latin typeface="Calibri" panose="020F0502020204030204" pitchFamily="34" charset="0"/>
              </a:rPr>
              <a:t> </a:t>
            </a:r>
            <a:r>
              <a:rPr lang="en-US" sz="2800" dirty="0">
                <a:latin typeface="Calibri" panose="020F0502020204030204" pitchFamily="34" charset="0"/>
              </a:rPr>
              <a:t> 2n</a:t>
            </a:r>
            <a:r>
              <a:rPr lang="en-US" sz="2800" baseline="32000" dirty="0">
                <a:latin typeface="Calibri" panose="020F0502020204030204" pitchFamily="34" charset="0"/>
              </a:rPr>
              <a:t>2</a:t>
            </a:r>
            <a:r>
              <a:rPr lang="en-US" sz="2800" dirty="0">
                <a:latin typeface="Calibri" panose="020F0502020204030204" pitchFamily="34" charset="0"/>
              </a:rPr>
              <a:t>  + 3n + 4 is order of (n</a:t>
            </a:r>
            <a:r>
              <a:rPr lang="en-US" sz="2800" baseline="33000" dirty="0">
                <a:latin typeface="Calibri" panose="020F0502020204030204" pitchFamily="34" charset="0"/>
              </a:rPr>
              <a:t>2</a:t>
            </a:r>
            <a:r>
              <a:rPr lang="en-US" sz="2800" dirty="0">
                <a:latin typeface="Calibri" panose="020F0502020204030204" pitchFamily="34" charset="0"/>
              </a:rPr>
              <a: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name="page15">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12800" y="3048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The O notation</a:t>
            </a:r>
          </a:p>
        </p:txBody>
      </p:sp>
      <mc:AlternateContent xmlns:mc="http://schemas.openxmlformats.org/markup-compatibility/2006" xmlns:a14="http://schemas.microsoft.com/office/drawing/2010/main">
        <mc:Choice Requires="a14">
          <p:sp>
            <p:nvSpPr>
              <p:cNvPr id="3" name="Text Placeholder 2"/>
              <p:cNvSpPr txBox="1">
                <a:spLocks noGrp="1"/>
              </p:cNvSpPr>
              <p:nvPr>
                <p:ph type="body" idx="4294967295"/>
              </p:nvPr>
            </p:nvSpPr>
            <p:spPr>
              <a:xfrm>
                <a:off x="990600" y="1450975"/>
                <a:ext cx="7416800" cy="4524375"/>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smtClean="0">
                    <a:latin typeface="Calibri" panose="020F0502020204030204" pitchFamily="34" charset="0"/>
                  </a:rPr>
                  <a:t>Formally :</a:t>
                </a:r>
              </a:p>
              <a:p>
                <a:pPr lvl="1">
                  <a:buSzPct val="100000"/>
                  <a:buFont typeface="Symbol" panose="05050102010706020507" pitchFamily="18" charset="2"/>
                  <a:buChar char="*"/>
                </a:pPr>
                <a:r>
                  <a:rPr lang="en-US" dirty="0" smtClean="0">
                    <a:latin typeface="Calibri" panose="020F0502020204030204" pitchFamily="34" charset="0"/>
                  </a:rPr>
                  <a:t>We say that: f(n) = O(g(n))</a:t>
                </a:r>
              </a:p>
              <a:p>
                <a:pPr lvl="1">
                  <a:buSzPct val="100000"/>
                  <a:buFont typeface="Symbol" panose="05050102010706020507" pitchFamily="18" charset="2"/>
                  <a:buChar char="*"/>
                </a:pPr>
                <a:r>
                  <a:rPr lang="en-US" dirty="0" smtClean="0">
                    <a:latin typeface="Calibri" panose="020F0502020204030204" pitchFamily="34" charset="0"/>
                  </a:rPr>
                  <a:t>if,  </a:t>
                </a:r>
                <a14:m>
                  <m:oMath xmlns:m="http://schemas.openxmlformats.org/officeDocument/2006/math">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e>
                    </m:d>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𝑐</m:t>
                    </m:r>
                    <m:d>
                      <m:dPr>
                        <m:begChr m:val="|"/>
                        <m:endChr m:val="|"/>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𝑔</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𝑛</m:t>
                            </m:r>
                          </m:e>
                        </m:d>
                      </m:e>
                    </m:d>
                  </m:oMath>
                </a14:m>
                <a:r>
                  <a:rPr lang="en-US" dirty="0" smtClean="0">
                    <a:latin typeface="Calibri" panose="020F0502020204030204" pitchFamily="34" charset="0"/>
                  </a:rPr>
                  <a:t>, for all </a:t>
                </a:r>
                <a14:m>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rPr>
                      <m:t>&gt;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0</m:t>
                        </m:r>
                      </m:sub>
                    </m:sSub>
                  </m:oMath>
                </a14:m>
                <a:r>
                  <a:rPr lang="en-US" dirty="0" smtClean="0">
                    <a:latin typeface="Calibri" panose="020F0502020204030204" pitchFamily="34" charset="0"/>
                  </a:rPr>
                  <a:t>. Here </a:t>
                </a:r>
                <a:r>
                  <a:rPr lang="en-US" i="1" dirty="0" smtClean="0">
                    <a:latin typeface="Calibri" panose="020F0502020204030204" pitchFamily="34" charset="0"/>
                  </a:rPr>
                  <a:t>c</a:t>
                </a:r>
                <a:r>
                  <a:rPr lang="en-US" dirty="0" smtClean="0">
                    <a:latin typeface="Calibri" panose="020F0502020204030204" pitchFamily="34" charset="0"/>
                  </a:rPr>
                  <a:t> is a positive constant.</a:t>
                </a:r>
              </a:p>
              <a:p>
                <a:pPr>
                  <a:buSzPct val="100000"/>
                  <a:buFont typeface="Symbol" panose="05050102010706020507" pitchFamily="18" charset="2"/>
                  <a:buChar char="*"/>
                </a:pPr>
                <a:r>
                  <a:rPr lang="en-US" dirty="0" smtClean="0">
                    <a:latin typeface="Calibri" panose="020F0502020204030204" pitchFamily="34" charset="0"/>
                  </a:rPr>
                  <a:t>In simple terms:</a:t>
                </a:r>
              </a:p>
              <a:p>
                <a:pPr lvl="1">
                  <a:buSzPct val="100000"/>
                  <a:buFont typeface="Symbol" panose="05050102010706020507" pitchFamily="18" charset="2"/>
                  <a:buChar char="*"/>
                </a:pPr>
                <a:r>
                  <a:rPr lang="en-US" dirty="0" smtClean="0">
                    <a:latin typeface="Calibri" panose="020F0502020204030204" pitchFamily="34" charset="0"/>
                  </a:rPr>
                  <a:t>Beyond a certain </a:t>
                </a:r>
                <a:r>
                  <a:rPr lang="en-US" i="1" dirty="0" smtClean="0">
                    <a:latin typeface="Calibri" panose="020F0502020204030204" pitchFamily="34" charset="0"/>
                  </a:rPr>
                  <a:t>n </a:t>
                </a:r>
                <a:r>
                  <a:rPr lang="en-US" dirty="0" smtClean="0">
                    <a:latin typeface="Calibri" panose="020F0502020204030204" pitchFamily="34" charset="0"/>
                  </a:rPr>
                  <a:t>, g(n) is greater-than-equal to a certain constant times f(n)</a:t>
                </a:r>
              </a:p>
              <a:p>
                <a:pPr lvl="2">
                  <a:buSzPct val="100000"/>
                  <a:buFont typeface="Symbol" panose="05050102010706020507" pitchFamily="18" charset="2"/>
                  <a:buChar char="*"/>
                </a:pPr>
                <a:r>
                  <a:rPr lang="en-US" i="1" dirty="0" smtClean="0">
                    <a:latin typeface="Calibri" panose="020F0502020204030204" pitchFamily="34" charset="0"/>
                  </a:rPr>
                  <a:t>For example, beyond 15, (n</a:t>
                </a:r>
                <a:r>
                  <a:rPr lang="en-US" i="1" baseline="30000" dirty="0" smtClean="0">
                    <a:latin typeface="Calibri" panose="020F0502020204030204" pitchFamily="34" charset="0"/>
                  </a:rPr>
                  <a:t>2</a:t>
                </a:r>
                <a:r>
                  <a:rPr lang="en-US" i="1" dirty="0" smtClean="0">
                    <a:latin typeface="Calibri" panose="020F0502020204030204" pitchFamily="34" charset="0"/>
                  </a:rPr>
                  <a:t> + 10n + 16) ≤ 2n</a:t>
                </a:r>
                <a:r>
                  <a:rPr lang="en-US" i="1" baseline="30000" dirty="0" smtClean="0">
                    <a:latin typeface="Calibri" panose="020F0502020204030204" pitchFamily="34" charset="0"/>
                  </a:rPr>
                  <a:t>2</a:t>
                </a:r>
                <a:r>
                  <a:rPr lang="en-US" i="1" dirty="0" smtClean="0">
                    <a:latin typeface="Calibri" panose="020F0502020204030204" pitchFamily="34" charset="0"/>
                  </a:rPr>
                  <a:t>   </a:t>
                </a:r>
                <a:endParaRPr lang="en-US" i="1" dirty="0">
                  <a:latin typeface="Calibri" panose="020F0502020204030204" pitchFamily="34" charset="0"/>
                </a:endParaRPr>
              </a:p>
              <a:p>
                <a:pPr lvl="0">
                  <a:buSzPct val="100000"/>
                  <a:buFont typeface="Symbol" panose="05050102010706020507" pitchFamily="18" charset="2"/>
                  <a:buChar char="*"/>
                </a:pPr>
                <a:endParaRPr lang="en-US" dirty="0">
                  <a:latin typeface="Calibri" panose="020F0502020204030204" pitchFamily="34" charset="0"/>
                </a:endParaRPr>
              </a:p>
              <a:p>
                <a:pPr lvl="0">
                  <a:buSzPct val="100000"/>
                  <a:buFont typeface="Symbol" panose="05050102010706020507" pitchFamily="18" charset="2"/>
                  <a:buChar char="*"/>
                </a:pPr>
                <a:endParaRPr lang="en-US" dirty="0">
                  <a:latin typeface="Calibri" panose="020F0502020204030204" pitchFamily="34" charset="0"/>
                </a:endParaRPr>
              </a:p>
              <a:p>
                <a:pPr lvl="0">
                  <a:buSzPct val="100000"/>
                  <a:buFont typeface="Symbol" panose="05050102010706020507" pitchFamily="18" charset="2"/>
                  <a:buChar char="*"/>
                </a:pPr>
                <a:endParaRPr lang="en-US" dirty="0">
                  <a:latin typeface="Calibri" panose="020F0502020204030204" pitchFamily="34" charset="0"/>
                </a:endParaRPr>
              </a:p>
            </p:txBody>
          </p:sp>
        </mc:Choice>
        <mc:Fallback xmlns="">
          <p:sp>
            <p:nvSpPr>
              <p:cNvPr id="3" name="Text Placeholder 2"/>
              <p:cNvSpPr txBox="1">
                <a:spLocks noGrp="1" noRot="1" noChangeAspect="1" noMove="1" noResize="1" noEditPoints="1" noAdjustHandles="1" noChangeArrowheads="1" noChangeShapeType="1" noTextEdit="1"/>
              </p:cNvSpPr>
              <p:nvPr>
                <p:ph type="body" idx="4294967295"/>
              </p:nvPr>
            </p:nvSpPr>
            <p:spPr>
              <a:xfrm>
                <a:off x="990600" y="1450975"/>
                <a:ext cx="7416800" cy="4524375"/>
              </a:xfrm>
              <a:blipFill rotWithShape="0">
                <a:blip r:embed="rId3"/>
                <a:stretch>
                  <a:fillRect l="-1974" t="-3504"/>
                </a:stretch>
              </a:blipFill>
            </p:spPr>
            <p:txBody>
              <a:bodyPr/>
              <a:lstStyle/>
              <a:p>
                <a:r>
                  <a:rPr lang="en-US">
                    <a:noFill/>
                  </a:rPr>
                  <a:t> </a:t>
                </a:r>
              </a:p>
            </p:txBody>
          </p:sp>
        </mc:Fallback>
      </mc:AlternateContent>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name="page16">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89000" y="282575"/>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Example</a:t>
            </a:r>
            <a:r>
              <a:rPr lang="fr-FR" dirty="0">
                <a:solidFill>
                  <a:schemeClr val="tx1"/>
                </a:solidFill>
              </a:rPr>
              <a:t> of the </a:t>
            </a:r>
            <a:r>
              <a:rPr lang="fr-FR" dirty="0" err="1">
                <a:solidFill>
                  <a:schemeClr val="tx1"/>
                </a:solidFill>
              </a:rPr>
              <a:t>big</a:t>
            </a:r>
            <a:r>
              <a:rPr lang="fr-FR" dirty="0">
                <a:solidFill>
                  <a:schemeClr val="tx1"/>
                </a:solidFill>
              </a:rPr>
              <a:t> O Notation</a:t>
            </a:r>
          </a:p>
        </p:txBody>
      </p:sp>
      <p:sp>
        <p:nvSpPr>
          <p:cNvPr id="6" name="Rectangle 5"/>
          <p:cNvSpPr/>
          <p:nvPr/>
        </p:nvSpPr>
        <p:spPr>
          <a:xfrm>
            <a:off x="2705049" y="1600200"/>
            <a:ext cx="4572000" cy="1384995"/>
          </a:xfrm>
          <a:prstGeom prst="rect">
            <a:avLst/>
          </a:prstGeom>
        </p:spPr>
        <p:txBody>
          <a:bodyPr wrap="square">
            <a:spAutoFit/>
          </a:bodyPr>
          <a:lstStyle/>
          <a:p>
            <a:r>
              <a:rPr lang="en-US" sz="1400" i="1" dirty="0" smtClean="0">
                <a:latin typeface="Times New Roman" pitchFamily="18" charset="0"/>
                <a:cs typeface="Times New Roman" pitchFamily="18" charset="0"/>
              </a:rPr>
              <a:t>f</a:t>
            </a:r>
            <a:r>
              <a:rPr lang="en-US" sz="1400" dirty="0" smtClean="0">
                <a:latin typeface="Times New Roman" pitchFamily="18" charset="0"/>
                <a:cs typeface="Times New Roman" pitchFamily="18" charset="0"/>
              </a:rPr>
              <a:t>(</a:t>
            </a:r>
            <a:r>
              <a:rPr lang="en-US" sz="1400" i="1" dirty="0" smtClean="0">
                <a:latin typeface="Times New Roman" pitchFamily="18" charset="0"/>
                <a:cs typeface="Times New Roman" pitchFamily="18" charset="0"/>
              </a:rPr>
              <a:t>n</a:t>
            </a:r>
            <a:r>
              <a:rPr lang="en-US" sz="1400" dirty="0">
                <a:latin typeface="Times New Roman" pitchFamily="18" charset="0"/>
                <a:cs typeface="Times New Roman" pitchFamily="18" charset="0"/>
              </a:rPr>
              <a:t>) = 3</a:t>
            </a:r>
            <a:r>
              <a:rPr lang="en-US" sz="1400" i="1" dirty="0">
                <a:latin typeface="Times New Roman" pitchFamily="18" charset="0"/>
                <a:cs typeface="Times New Roman" pitchFamily="18" charset="0"/>
              </a:rPr>
              <a:t>n</a:t>
            </a:r>
            <a:r>
              <a:rPr lang="en-US" sz="1400" baseline="30000" dirty="0">
                <a:latin typeface="Times New Roman" pitchFamily="18" charset="0"/>
                <a:cs typeface="Times New Roman" pitchFamily="18" charset="0"/>
              </a:rPr>
              <a:t>2</a:t>
            </a:r>
            <a:r>
              <a:rPr lang="en-US" sz="1400" dirty="0">
                <a:latin typeface="Times New Roman" pitchFamily="18" charset="0"/>
                <a:cs typeface="Times New Roman" pitchFamily="18" charset="0"/>
              </a:rPr>
              <a:t> + 2</a:t>
            </a:r>
            <a:r>
              <a:rPr lang="en-US" sz="1400" i="1" dirty="0">
                <a:latin typeface="Times New Roman" pitchFamily="18" charset="0"/>
                <a:cs typeface="Times New Roman" pitchFamily="18" charset="0"/>
              </a:rPr>
              <a:t>n </a:t>
            </a:r>
            <a:r>
              <a:rPr lang="en-US" sz="1400" dirty="0">
                <a:latin typeface="Times New Roman" pitchFamily="18" charset="0"/>
                <a:cs typeface="Times New Roman" pitchFamily="18" charset="0"/>
              </a:rPr>
              <a:t>+ 3</a:t>
            </a:r>
            <a:r>
              <a:rPr lang="en-US" sz="1400" i="1" dirty="0">
                <a:latin typeface="Times New Roman" pitchFamily="18" charset="0"/>
                <a:cs typeface="Times New Roman" pitchFamily="18" charset="0"/>
              </a:rPr>
              <a:t>. Find its asymptotic time complexity.</a:t>
            </a:r>
          </a:p>
          <a:p>
            <a:r>
              <a:rPr lang="en-US" sz="1400" b="1" i="1" dirty="0">
                <a:latin typeface="Times New Roman" pitchFamily="18" charset="0"/>
                <a:cs typeface="Times New Roman" pitchFamily="18" charset="0"/>
              </a:rPr>
              <a:t>Answer:</a:t>
            </a:r>
          </a:p>
          <a:p>
            <a:pPr>
              <a:tabLst>
                <a:tab pos="1427163" algn="l"/>
              </a:tabLst>
            </a:pPr>
            <a:r>
              <a:rPr lang="en-US" sz="1400" i="1" dirty="0" smtClean="0">
                <a:latin typeface="Times New Roman" pitchFamily="18" charset="0"/>
                <a:cs typeface="Times New Roman" pitchFamily="18" charset="0"/>
              </a:rPr>
              <a:t>	f</a:t>
            </a:r>
            <a:r>
              <a:rPr lang="en-US" sz="1400" dirty="0" smtClean="0">
                <a:latin typeface="Times New Roman" pitchFamily="18" charset="0"/>
                <a:cs typeface="Times New Roman" pitchFamily="18" charset="0"/>
              </a:rPr>
              <a:t>(</a:t>
            </a:r>
            <a:r>
              <a:rPr lang="en-US" sz="1400" i="1" dirty="0" smtClean="0">
                <a:latin typeface="Times New Roman" pitchFamily="18" charset="0"/>
                <a:cs typeface="Times New Roman" pitchFamily="18" charset="0"/>
              </a:rPr>
              <a:t>n</a:t>
            </a:r>
            <a:r>
              <a:rPr lang="en-US" sz="1400" dirty="0">
                <a:latin typeface="Times New Roman" pitchFamily="18" charset="0"/>
                <a:cs typeface="Times New Roman" pitchFamily="18" charset="0"/>
              </a:rPr>
              <a:t>) = 3</a:t>
            </a:r>
            <a:r>
              <a:rPr lang="en-US" sz="1400" i="1" dirty="0">
                <a:latin typeface="Times New Roman" pitchFamily="18" charset="0"/>
                <a:cs typeface="Times New Roman" pitchFamily="18" charset="0"/>
              </a:rPr>
              <a:t>n</a:t>
            </a:r>
            <a:r>
              <a:rPr lang="en-US" sz="1400" baseline="30000" dirty="0">
                <a:latin typeface="Times New Roman" pitchFamily="18" charset="0"/>
                <a:cs typeface="Times New Roman" pitchFamily="18" charset="0"/>
              </a:rPr>
              <a:t>2</a:t>
            </a:r>
            <a:r>
              <a:rPr lang="en-US" sz="1400" dirty="0">
                <a:latin typeface="Times New Roman" pitchFamily="18" charset="0"/>
                <a:cs typeface="Times New Roman" pitchFamily="18" charset="0"/>
              </a:rPr>
              <a:t> + 2</a:t>
            </a:r>
            <a:r>
              <a:rPr lang="en-US" sz="1400" i="1" dirty="0">
                <a:latin typeface="Times New Roman" pitchFamily="18" charset="0"/>
                <a:cs typeface="Times New Roman" pitchFamily="18" charset="0"/>
              </a:rPr>
              <a:t>n </a:t>
            </a:r>
            <a:r>
              <a:rPr lang="en-US" sz="1400" dirty="0">
                <a:latin typeface="Times New Roman" pitchFamily="18" charset="0"/>
                <a:cs typeface="Times New Roman" pitchFamily="18" charset="0"/>
              </a:rPr>
              <a:t>+ 3</a:t>
            </a:r>
          </a:p>
          <a:p>
            <a:pPr>
              <a:tabLst>
                <a:tab pos="1427163" algn="l"/>
              </a:tabLst>
            </a:pPr>
            <a:r>
              <a:rPr lang="pt-BR" sz="1400" i="1" dirty="0" smtClean="0">
                <a:latin typeface="Times New Roman" pitchFamily="18" charset="0"/>
                <a:cs typeface="Times New Roman" pitchFamily="18" charset="0"/>
              </a:rPr>
              <a:t>		≤ </a:t>
            </a:r>
            <a:r>
              <a:rPr lang="pt-BR" sz="1400" dirty="0">
                <a:latin typeface="Times New Roman" pitchFamily="18" charset="0"/>
                <a:cs typeface="Times New Roman" pitchFamily="18" charset="0"/>
              </a:rPr>
              <a:t>3</a:t>
            </a:r>
            <a:r>
              <a:rPr lang="pt-BR" sz="1400" i="1" dirty="0">
                <a:latin typeface="Times New Roman" pitchFamily="18" charset="0"/>
                <a:cs typeface="Times New Roman" pitchFamily="18" charset="0"/>
              </a:rPr>
              <a:t>n</a:t>
            </a:r>
            <a:r>
              <a:rPr lang="pt-BR" sz="1400" baseline="30000" dirty="0">
                <a:latin typeface="Times New Roman" pitchFamily="18" charset="0"/>
                <a:cs typeface="Times New Roman" pitchFamily="18" charset="0"/>
              </a:rPr>
              <a:t>2</a:t>
            </a:r>
            <a:r>
              <a:rPr lang="pt-BR" sz="1400" dirty="0">
                <a:latin typeface="Times New Roman" pitchFamily="18" charset="0"/>
                <a:cs typeface="Times New Roman" pitchFamily="18" charset="0"/>
              </a:rPr>
              <a:t> + 2</a:t>
            </a:r>
            <a:r>
              <a:rPr lang="pt-BR" sz="1400" i="1" dirty="0">
                <a:latin typeface="Times New Roman" pitchFamily="18" charset="0"/>
                <a:cs typeface="Times New Roman" pitchFamily="18" charset="0"/>
              </a:rPr>
              <a:t>n</a:t>
            </a:r>
            <a:r>
              <a:rPr lang="pt-BR" sz="1400" baseline="30000" dirty="0">
                <a:latin typeface="Times New Roman" pitchFamily="18" charset="0"/>
                <a:cs typeface="Times New Roman" pitchFamily="18" charset="0"/>
              </a:rPr>
              <a:t>2</a:t>
            </a:r>
            <a:r>
              <a:rPr lang="pt-BR" sz="1400" dirty="0">
                <a:latin typeface="Times New Roman" pitchFamily="18" charset="0"/>
                <a:cs typeface="Times New Roman" pitchFamily="18" charset="0"/>
              </a:rPr>
              <a:t> + 3</a:t>
            </a:r>
            <a:r>
              <a:rPr lang="pt-BR" sz="1400" i="1" dirty="0">
                <a:latin typeface="Times New Roman" pitchFamily="18" charset="0"/>
                <a:cs typeface="Times New Roman" pitchFamily="18" charset="0"/>
              </a:rPr>
              <a:t>n</a:t>
            </a:r>
            <a:r>
              <a:rPr lang="pt-BR" sz="1400" baseline="30000" dirty="0">
                <a:latin typeface="Times New Roman" pitchFamily="18" charset="0"/>
                <a:cs typeface="Times New Roman" pitchFamily="18" charset="0"/>
              </a:rPr>
              <a:t>2</a:t>
            </a:r>
            <a:r>
              <a:rPr lang="pt-BR" sz="1400" dirty="0">
                <a:latin typeface="Times New Roman" pitchFamily="18" charset="0"/>
                <a:cs typeface="Times New Roman" pitchFamily="18" charset="0"/>
              </a:rPr>
              <a:t> (</a:t>
            </a:r>
            <a:r>
              <a:rPr lang="pt-BR" sz="1400" i="1" dirty="0">
                <a:latin typeface="Times New Roman" pitchFamily="18" charset="0"/>
                <a:cs typeface="Times New Roman" pitchFamily="18" charset="0"/>
              </a:rPr>
              <a:t>n &gt; </a:t>
            </a:r>
            <a:r>
              <a:rPr lang="pt-BR" sz="1400" dirty="0">
                <a:latin typeface="Times New Roman" pitchFamily="18" charset="0"/>
                <a:cs typeface="Times New Roman" pitchFamily="18" charset="0"/>
              </a:rPr>
              <a:t>1</a:t>
            </a:r>
            <a:r>
              <a:rPr lang="pt-BR" sz="1400" dirty="0" smtClean="0">
                <a:latin typeface="Times New Roman" pitchFamily="18" charset="0"/>
                <a:cs typeface="Times New Roman" pitchFamily="18" charset="0"/>
              </a:rPr>
              <a:t>)</a:t>
            </a:r>
            <a:endParaRPr lang="pt-BR" sz="1400" dirty="0">
              <a:latin typeface="Times New Roman" pitchFamily="18" charset="0"/>
              <a:cs typeface="Times New Roman" pitchFamily="18" charset="0"/>
            </a:endParaRPr>
          </a:p>
          <a:p>
            <a:pPr>
              <a:tabLst>
                <a:tab pos="1427163" algn="l"/>
              </a:tabLst>
            </a:pPr>
            <a:r>
              <a:rPr lang="en-US" sz="1400" i="1" dirty="0" smtClean="0">
                <a:latin typeface="Times New Roman" pitchFamily="18" charset="0"/>
                <a:cs typeface="Times New Roman" pitchFamily="18" charset="0"/>
              </a:rPr>
              <a:t>		≤ </a:t>
            </a:r>
            <a:r>
              <a:rPr lang="en-US" sz="1400" dirty="0">
                <a:latin typeface="Times New Roman" pitchFamily="18" charset="0"/>
                <a:cs typeface="Times New Roman" pitchFamily="18" charset="0"/>
              </a:rPr>
              <a:t>8(</a:t>
            </a:r>
            <a:r>
              <a:rPr lang="en-US" sz="1400" i="1" dirty="0">
                <a:latin typeface="Times New Roman" pitchFamily="18" charset="0"/>
                <a:cs typeface="Times New Roman" pitchFamily="18" charset="0"/>
              </a:rPr>
              <a:t>n</a:t>
            </a:r>
            <a:r>
              <a:rPr lang="en-US" sz="1400" baseline="30000" dirty="0">
                <a:latin typeface="Times New Roman" pitchFamily="18" charset="0"/>
                <a:cs typeface="Times New Roman" pitchFamily="18" charset="0"/>
              </a:rPr>
              <a:t>2</a:t>
            </a:r>
            <a:r>
              <a:rPr lang="en-US" sz="1400" dirty="0">
                <a:latin typeface="Times New Roman" pitchFamily="18" charset="0"/>
                <a:cs typeface="Times New Roman" pitchFamily="18" charset="0"/>
              </a:rPr>
              <a:t>)</a:t>
            </a:r>
          </a:p>
          <a:p>
            <a:pPr>
              <a:tabLst>
                <a:tab pos="1427163" algn="l"/>
              </a:tabLst>
            </a:pPr>
            <a:r>
              <a:rPr lang="en-US" sz="1400" i="1" dirty="0">
                <a:latin typeface="Times New Roman" pitchFamily="18" charset="0"/>
                <a:cs typeface="Times New Roman" pitchFamily="18" charset="0"/>
              </a:rPr>
              <a:t>Hence, f</a:t>
            </a:r>
            <a:r>
              <a:rPr lang="en-US" sz="1400" dirty="0">
                <a:latin typeface="Times New Roman" pitchFamily="18" charset="0"/>
                <a:cs typeface="Times New Roman" pitchFamily="18" charset="0"/>
              </a:rPr>
              <a:t>(</a:t>
            </a:r>
            <a:r>
              <a:rPr lang="en-US" sz="1400" i="1" dirty="0">
                <a:latin typeface="Times New Roman" pitchFamily="18" charset="0"/>
                <a:cs typeface="Times New Roman" pitchFamily="18" charset="0"/>
              </a:rPr>
              <a:t>n</a:t>
            </a:r>
            <a:r>
              <a:rPr lang="en-US" sz="1400" dirty="0">
                <a:latin typeface="Times New Roman" pitchFamily="18" charset="0"/>
                <a:cs typeface="Times New Roman" pitchFamily="18" charset="0"/>
              </a:rPr>
              <a:t>) = </a:t>
            </a:r>
            <a:r>
              <a:rPr lang="en-US" sz="1400" i="1" dirty="0">
                <a:latin typeface="Times New Roman" pitchFamily="18" charset="0"/>
                <a:cs typeface="Times New Roman" pitchFamily="18" charset="0"/>
              </a:rPr>
              <a:t>O</a:t>
            </a:r>
            <a:r>
              <a:rPr lang="en-US" sz="1400" dirty="0">
                <a:latin typeface="Times New Roman" pitchFamily="18" charset="0"/>
                <a:cs typeface="Times New Roman" pitchFamily="18" charset="0"/>
              </a:rPr>
              <a:t>(</a:t>
            </a:r>
            <a:r>
              <a:rPr lang="en-US" sz="1400" i="1" dirty="0">
                <a:latin typeface="Times New Roman" pitchFamily="18" charset="0"/>
                <a:cs typeface="Times New Roman" pitchFamily="18" charset="0"/>
              </a:rPr>
              <a:t>n</a:t>
            </a:r>
            <a:r>
              <a:rPr lang="en-US" sz="1400" baseline="30000" dirty="0">
                <a:latin typeface="Times New Roman" pitchFamily="18" charset="0"/>
                <a:cs typeface="Times New Roman" pitchFamily="18" charset="0"/>
              </a:rPr>
              <a:t>2</a:t>
            </a:r>
            <a:r>
              <a:rPr lang="en-US" sz="1400" dirty="0">
                <a:latin typeface="Times New Roman" pitchFamily="18" charset="0"/>
                <a:cs typeface="Times New Roman" pitchFamily="18" charset="0"/>
              </a:rPr>
              <a:t>)</a:t>
            </a:r>
            <a:r>
              <a:rPr lang="en-US" sz="1400" i="1" dirty="0">
                <a:latin typeface="Times New Roman" pitchFamily="18" charset="0"/>
                <a:cs typeface="Times New Roman" pitchFamily="18" charset="0"/>
              </a:rPr>
              <a:t>.</a:t>
            </a:r>
            <a:endParaRPr lang="en-US" sz="1400" dirty="0">
              <a:latin typeface="Times New Roman" pitchFamily="18" charset="0"/>
              <a:cs typeface="Times New Roman" pitchFamily="18" charset="0"/>
            </a:endParaRPr>
          </a:p>
        </p:txBody>
      </p:sp>
      <p:grpSp>
        <p:nvGrpSpPr>
          <p:cNvPr id="1095" name="Group 1094"/>
          <p:cNvGrpSpPr/>
          <p:nvPr/>
        </p:nvGrpSpPr>
        <p:grpSpPr>
          <a:xfrm>
            <a:off x="4119561" y="3421857"/>
            <a:ext cx="2793900" cy="2052638"/>
            <a:chOff x="5872261" y="3552826"/>
            <a:chExt cx="2793900" cy="2052638"/>
          </a:xfrm>
        </p:grpSpPr>
        <p:sp>
          <p:nvSpPr>
            <p:cNvPr id="9" name="Freeform 7"/>
            <p:cNvSpPr>
              <a:spLocks noEditPoints="1"/>
            </p:cNvSpPr>
            <p:nvPr/>
          </p:nvSpPr>
          <p:spPr bwMode="auto">
            <a:xfrm>
              <a:off x="6329362" y="5267326"/>
              <a:ext cx="2181224" cy="0"/>
            </a:xfrm>
            <a:custGeom>
              <a:avLst/>
              <a:gdLst>
                <a:gd name="T0" fmla="*/ 0 w 229"/>
                <a:gd name="T1" fmla="*/ 6 w 229"/>
                <a:gd name="T2" fmla="*/ 229 w 229"/>
                <a:gd name="T3" fmla="*/ 223 w 229"/>
              </a:gdLst>
              <a:ahLst/>
              <a:cxnLst>
                <a:cxn ang="0">
                  <a:pos x="T0" y="0"/>
                </a:cxn>
                <a:cxn ang="0">
                  <a:pos x="T1" y="0"/>
                </a:cxn>
                <a:cxn ang="0">
                  <a:pos x="T2" y="0"/>
                </a:cxn>
                <a:cxn ang="0">
                  <a:pos x="T3" y="0"/>
                </a:cxn>
              </a:cxnLst>
              <a:rect l="0" t="0" r="r" b="b"/>
              <a:pathLst>
                <a:path w="229">
                  <a:moveTo>
                    <a:pt x="0" y="0"/>
                  </a:moveTo>
                  <a:lnTo>
                    <a:pt x="6" y="0"/>
                  </a:lnTo>
                  <a:moveTo>
                    <a:pt x="229" y="0"/>
                  </a:moveTo>
                  <a:lnTo>
                    <a:pt x="223" y="0"/>
                  </a:lnTo>
                </a:path>
              </a:pathLst>
            </a:custGeom>
            <a:noFill/>
            <a:ln w="6" cap="flat">
              <a:solidFill>
                <a:srgbClr val="24282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Rectangle 8"/>
            <p:cNvSpPr>
              <a:spLocks noChangeArrowheads="1"/>
            </p:cNvSpPr>
            <p:nvPr/>
          </p:nvSpPr>
          <p:spPr bwMode="auto">
            <a:xfrm>
              <a:off x="6159499" y="5194301"/>
              <a:ext cx="171450" cy="17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24282B"/>
                  </a:solidFill>
                  <a:effectLst/>
                  <a:latin typeface="Helvetica" pitchFamily="34" charset="0"/>
                </a:rPr>
                <a:t> 0</a:t>
              </a:r>
              <a:endParaRPr kumimoji="0" lang="en-US" sz="1800" b="0" i="0" u="none" strike="noStrike" cap="none" normalizeH="0" baseline="0" smtClean="0">
                <a:ln>
                  <a:noFill/>
                </a:ln>
                <a:solidFill>
                  <a:schemeClr val="tx1"/>
                </a:solidFill>
                <a:effectLst/>
                <a:latin typeface="Arial" pitchFamily="34" charset="0"/>
              </a:endParaRPr>
            </a:p>
          </p:txBody>
        </p:sp>
        <p:sp>
          <p:nvSpPr>
            <p:cNvPr id="11" name="Freeform 9"/>
            <p:cNvSpPr>
              <a:spLocks noEditPoints="1"/>
            </p:cNvSpPr>
            <p:nvPr/>
          </p:nvSpPr>
          <p:spPr bwMode="auto">
            <a:xfrm>
              <a:off x="6329362" y="5067301"/>
              <a:ext cx="2181224" cy="0"/>
            </a:xfrm>
            <a:custGeom>
              <a:avLst/>
              <a:gdLst>
                <a:gd name="T0" fmla="*/ 0 w 229"/>
                <a:gd name="T1" fmla="*/ 6 w 229"/>
                <a:gd name="T2" fmla="*/ 229 w 229"/>
                <a:gd name="T3" fmla="*/ 223 w 229"/>
              </a:gdLst>
              <a:ahLst/>
              <a:cxnLst>
                <a:cxn ang="0">
                  <a:pos x="T0" y="0"/>
                </a:cxn>
                <a:cxn ang="0">
                  <a:pos x="T1" y="0"/>
                </a:cxn>
                <a:cxn ang="0">
                  <a:pos x="T2" y="0"/>
                </a:cxn>
                <a:cxn ang="0">
                  <a:pos x="T3" y="0"/>
                </a:cxn>
              </a:cxnLst>
              <a:rect l="0" t="0" r="r" b="b"/>
              <a:pathLst>
                <a:path w="229">
                  <a:moveTo>
                    <a:pt x="0" y="0"/>
                  </a:moveTo>
                  <a:lnTo>
                    <a:pt x="6" y="0"/>
                  </a:lnTo>
                  <a:moveTo>
                    <a:pt x="229" y="0"/>
                  </a:moveTo>
                  <a:lnTo>
                    <a:pt x="223" y="0"/>
                  </a:lnTo>
                </a:path>
              </a:pathLst>
            </a:custGeom>
            <a:noFill/>
            <a:ln w="6" cap="flat">
              <a:solidFill>
                <a:srgbClr val="24282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Rectangle 10"/>
            <p:cNvSpPr>
              <a:spLocks noChangeArrowheads="1"/>
            </p:cNvSpPr>
            <p:nvPr/>
          </p:nvSpPr>
          <p:spPr bwMode="auto">
            <a:xfrm>
              <a:off x="6026149" y="4987926"/>
              <a:ext cx="304800" cy="17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24282B"/>
                  </a:solidFill>
                  <a:effectLst/>
                  <a:latin typeface="Helvetica" pitchFamily="34" charset="0"/>
                </a:rPr>
                <a:t> 100</a:t>
              </a:r>
              <a:endParaRPr kumimoji="0" lang="en-US" sz="1800" b="0" i="0" u="none" strike="noStrike" cap="none" normalizeH="0" baseline="0" smtClean="0">
                <a:ln>
                  <a:noFill/>
                </a:ln>
                <a:solidFill>
                  <a:schemeClr val="tx1"/>
                </a:solidFill>
                <a:effectLst/>
                <a:latin typeface="Arial" pitchFamily="34" charset="0"/>
              </a:endParaRPr>
            </a:p>
          </p:txBody>
        </p:sp>
        <p:sp>
          <p:nvSpPr>
            <p:cNvPr id="13" name="Freeform 11"/>
            <p:cNvSpPr>
              <a:spLocks noEditPoints="1"/>
            </p:cNvSpPr>
            <p:nvPr/>
          </p:nvSpPr>
          <p:spPr bwMode="auto">
            <a:xfrm>
              <a:off x="6329362" y="4857751"/>
              <a:ext cx="2181224" cy="0"/>
            </a:xfrm>
            <a:custGeom>
              <a:avLst/>
              <a:gdLst>
                <a:gd name="T0" fmla="*/ 0 w 229"/>
                <a:gd name="T1" fmla="*/ 6 w 229"/>
                <a:gd name="T2" fmla="*/ 229 w 229"/>
                <a:gd name="T3" fmla="*/ 223 w 229"/>
              </a:gdLst>
              <a:ahLst/>
              <a:cxnLst>
                <a:cxn ang="0">
                  <a:pos x="T0" y="0"/>
                </a:cxn>
                <a:cxn ang="0">
                  <a:pos x="T1" y="0"/>
                </a:cxn>
                <a:cxn ang="0">
                  <a:pos x="T2" y="0"/>
                </a:cxn>
                <a:cxn ang="0">
                  <a:pos x="T3" y="0"/>
                </a:cxn>
              </a:cxnLst>
              <a:rect l="0" t="0" r="r" b="b"/>
              <a:pathLst>
                <a:path w="229">
                  <a:moveTo>
                    <a:pt x="0" y="0"/>
                  </a:moveTo>
                  <a:lnTo>
                    <a:pt x="6" y="0"/>
                  </a:lnTo>
                  <a:moveTo>
                    <a:pt x="229" y="0"/>
                  </a:moveTo>
                  <a:lnTo>
                    <a:pt x="223" y="0"/>
                  </a:lnTo>
                </a:path>
              </a:pathLst>
            </a:custGeom>
            <a:noFill/>
            <a:ln w="6" cap="flat">
              <a:solidFill>
                <a:srgbClr val="24282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Rectangle 12"/>
            <p:cNvSpPr>
              <a:spLocks noChangeArrowheads="1"/>
            </p:cNvSpPr>
            <p:nvPr/>
          </p:nvSpPr>
          <p:spPr bwMode="auto">
            <a:xfrm>
              <a:off x="6026149" y="4783139"/>
              <a:ext cx="304800" cy="17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24282B"/>
                  </a:solidFill>
                  <a:effectLst/>
                  <a:latin typeface="Helvetica" pitchFamily="34" charset="0"/>
                </a:rPr>
                <a:t> 200</a:t>
              </a:r>
              <a:endParaRPr kumimoji="0" lang="en-US" sz="1800" b="0" i="0" u="none" strike="noStrike" cap="none" normalizeH="0" baseline="0" smtClean="0">
                <a:ln>
                  <a:noFill/>
                </a:ln>
                <a:solidFill>
                  <a:schemeClr val="tx1"/>
                </a:solidFill>
                <a:effectLst/>
                <a:latin typeface="Arial" pitchFamily="34" charset="0"/>
              </a:endParaRPr>
            </a:p>
          </p:txBody>
        </p:sp>
        <p:sp>
          <p:nvSpPr>
            <p:cNvPr id="15" name="Freeform 13"/>
            <p:cNvSpPr>
              <a:spLocks noEditPoints="1"/>
            </p:cNvSpPr>
            <p:nvPr/>
          </p:nvSpPr>
          <p:spPr bwMode="auto">
            <a:xfrm>
              <a:off x="6329362" y="4648201"/>
              <a:ext cx="2181224" cy="0"/>
            </a:xfrm>
            <a:custGeom>
              <a:avLst/>
              <a:gdLst>
                <a:gd name="T0" fmla="*/ 0 w 229"/>
                <a:gd name="T1" fmla="*/ 6 w 229"/>
                <a:gd name="T2" fmla="*/ 229 w 229"/>
                <a:gd name="T3" fmla="*/ 223 w 229"/>
              </a:gdLst>
              <a:ahLst/>
              <a:cxnLst>
                <a:cxn ang="0">
                  <a:pos x="T0" y="0"/>
                </a:cxn>
                <a:cxn ang="0">
                  <a:pos x="T1" y="0"/>
                </a:cxn>
                <a:cxn ang="0">
                  <a:pos x="T2" y="0"/>
                </a:cxn>
                <a:cxn ang="0">
                  <a:pos x="T3" y="0"/>
                </a:cxn>
              </a:cxnLst>
              <a:rect l="0" t="0" r="r" b="b"/>
              <a:pathLst>
                <a:path w="229">
                  <a:moveTo>
                    <a:pt x="0" y="0"/>
                  </a:moveTo>
                  <a:lnTo>
                    <a:pt x="6" y="0"/>
                  </a:lnTo>
                  <a:moveTo>
                    <a:pt x="229" y="0"/>
                  </a:moveTo>
                  <a:lnTo>
                    <a:pt x="223" y="0"/>
                  </a:lnTo>
                </a:path>
              </a:pathLst>
            </a:custGeom>
            <a:noFill/>
            <a:ln w="6" cap="flat">
              <a:solidFill>
                <a:srgbClr val="24282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Rectangle 14"/>
            <p:cNvSpPr>
              <a:spLocks noChangeArrowheads="1"/>
            </p:cNvSpPr>
            <p:nvPr/>
          </p:nvSpPr>
          <p:spPr bwMode="auto">
            <a:xfrm>
              <a:off x="6026149" y="4578351"/>
              <a:ext cx="304800" cy="17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24282B"/>
                  </a:solidFill>
                  <a:effectLst/>
                  <a:latin typeface="Helvetica" pitchFamily="34" charset="0"/>
                </a:rPr>
                <a:t> 300</a:t>
              </a:r>
              <a:endParaRPr kumimoji="0" lang="en-US" sz="1800" b="0" i="0" u="none" strike="noStrike" cap="none" normalizeH="0" baseline="0" smtClean="0">
                <a:ln>
                  <a:noFill/>
                </a:ln>
                <a:solidFill>
                  <a:schemeClr val="tx1"/>
                </a:solidFill>
                <a:effectLst/>
                <a:latin typeface="Arial" pitchFamily="34" charset="0"/>
              </a:endParaRPr>
            </a:p>
          </p:txBody>
        </p:sp>
        <p:sp>
          <p:nvSpPr>
            <p:cNvPr id="17" name="Freeform 15"/>
            <p:cNvSpPr>
              <a:spLocks noEditPoints="1"/>
            </p:cNvSpPr>
            <p:nvPr/>
          </p:nvSpPr>
          <p:spPr bwMode="auto">
            <a:xfrm>
              <a:off x="6329362" y="4448176"/>
              <a:ext cx="2181224" cy="0"/>
            </a:xfrm>
            <a:custGeom>
              <a:avLst/>
              <a:gdLst>
                <a:gd name="T0" fmla="*/ 0 w 229"/>
                <a:gd name="T1" fmla="*/ 6 w 229"/>
                <a:gd name="T2" fmla="*/ 229 w 229"/>
                <a:gd name="T3" fmla="*/ 223 w 229"/>
              </a:gdLst>
              <a:ahLst/>
              <a:cxnLst>
                <a:cxn ang="0">
                  <a:pos x="T0" y="0"/>
                </a:cxn>
                <a:cxn ang="0">
                  <a:pos x="T1" y="0"/>
                </a:cxn>
                <a:cxn ang="0">
                  <a:pos x="T2" y="0"/>
                </a:cxn>
                <a:cxn ang="0">
                  <a:pos x="T3" y="0"/>
                </a:cxn>
              </a:cxnLst>
              <a:rect l="0" t="0" r="r" b="b"/>
              <a:pathLst>
                <a:path w="229">
                  <a:moveTo>
                    <a:pt x="0" y="0"/>
                  </a:moveTo>
                  <a:lnTo>
                    <a:pt x="6" y="0"/>
                  </a:lnTo>
                  <a:moveTo>
                    <a:pt x="229" y="0"/>
                  </a:moveTo>
                  <a:lnTo>
                    <a:pt x="223" y="0"/>
                  </a:lnTo>
                </a:path>
              </a:pathLst>
            </a:custGeom>
            <a:noFill/>
            <a:ln w="6" cap="flat">
              <a:solidFill>
                <a:srgbClr val="24282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Rectangle 16"/>
            <p:cNvSpPr>
              <a:spLocks noChangeArrowheads="1"/>
            </p:cNvSpPr>
            <p:nvPr/>
          </p:nvSpPr>
          <p:spPr bwMode="auto">
            <a:xfrm>
              <a:off x="6026149" y="4373564"/>
              <a:ext cx="304800" cy="17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24282B"/>
                  </a:solidFill>
                  <a:effectLst/>
                  <a:latin typeface="Helvetica" pitchFamily="34" charset="0"/>
                </a:rPr>
                <a:t> 400</a:t>
              </a:r>
              <a:endParaRPr kumimoji="0" lang="en-US" sz="1800" b="0" i="0" u="none" strike="noStrike" cap="none" normalizeH="0" baseline="0" smtClean="0">
                <a:ln>
                  <a:noFill/>
                </a:ln>
                <a:solidFill>
                  <a:schemeClr val="tx1"/>
                </a:solidFill>
                <a:effectLst/>
                <a:latin typeface="Arial" pitchFamily="34" charset="0"/>
              </a:endParaRPr>
            </a:p>
          </p:txBody>
        </p:sp>
        <p:sp>
          <p:nvSpPr>
            <p:cNvPr id="19" name="Freeform 17"/>
            <p:cNvSpPr>
              <a:spLocks noEditPoints="1"/>
            </p:cNvSpPr>
            <p:nvPr/>
          </p:nvSpPr>
          <p:spPr bwMode="auto">
            <a:xfrm>
              <a:off x="6329362" y="4238626"/>
              <a:ext cx="2181224" cy="0"/>
            </a:xfrm>
            <a:custGeom>
              <a:avLst/>
              <a:gdLst>
                <a:gd name="T0" fmla="*/ 0 w 229"/>
                <a:gd name="T1" fmla="*/ 6 w 229"/>
                <a:gd name="T2" fmla="*/ 229 w 229"/>
                <a:gd name="T3" fmla="*/ 223 w 229"/>
              </a:gdLst>
              <a:ahLst/>
              <a:cxnLst>
                <a:cxn ang="0">
                  <a:pos x="T0" y="0"/>
                </a:cxn>
                <a:cxn ang="0">
                  <a:pos x="T1" y="0"/>
                </a:cxn>
                <a:cxn ang="0">
                  <a:pos x="T2" y="0"/>
                </a:cxn>
                <a:cxn ang="0">
                  <a:pos x="T3" y="0"/>
                </a:cxn>
              </a:cxnLst>
              <a:rect l="0" t="0" r="r" b="b"/>
              <a:pathLst>
                <a:path w="229">
                  <a:moveTo>
                    <a:pt x="0" y="0"/>
                  </a:moveTo>
                  <a:lnTo>
                    <a:pt x="6" y="0"/>
                  </a:lnTo>
                  <a:moveTo>
                    <a:pt x="229" y="0"/>
                  </a:moveTo>
                  <a:lnTo>
                    <a:pt x="223" y="0"/>
                  </a:lnTo>
                </a:path>
              </a:pathLst>
            </a:custGeom>
            <a:noFill/>
            <a:ln w="6" cap="flat">
              <a:solidFill>
                <a:srgbClr val="24282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Rectangle 18"/>
            <p:cNvSpPr>
              <a:spLocks noChangeArrowheads="1"/>
            </p:cNvSpPr>
            <p:nvPr/>
          </p:nvSpPr>
          <p:spPr bwMode="auto">
            <a:xfrm>
              <a:off x="6026149" y="4167189"/>
              <a:ext cx="304800" cy="17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24282B"/>
                  </a:solidFill>
                  <a:effectLst/>
                  <a:latin typeface="Helvetica" pitchFamily="34" charset="0"/>
                </a:rPr>
                <a:t> 500</a:t>
              </a:r>
              <a:endParaRPr kumimoji="0" lang="en-US" sz="1800" b="0" i="0" u="none" strike="noStrike" cap="none" normalizeH="0" baseline="0" smtClean="0">
                <a:ln>
                  <a:noFill/>
                </a:ln>
                <a:solidFill>
                  <a:schemeClr val="tx1"/>
                </a:solidFill>
                <a:effectLst/>
                <a:latin typeface="Arial" pitchFamily="34" charset="0"/>
              </a:endParaRPr>
            </a:p>
          </p:txBody>
        </p:sp>
        <p:sp>
          <p:nvSpPr>
            <p:cNvPr id="21" name="Freeform 19"/>
            <p:cNvSpPr>
              <a:spLocks noEditPoints="1"/>
            </p:cNvSpPr>
            <p:nvPr/>
          </p:nvSpPr>
          <p:spPr bwMode="auto">
            <a:xfrm>
              <a:off x="6329362" y="4038601"/>
              <a:ext cx="2181224" cy="0"/>
            </a:xfrm>
            <a:custGeom>
              <a:avLst/>
              <a:gdLst>
                <a:gd name="T0" fmla="*/ 0 w 229"/>
                <a:gd name="T1" fmla="*/ 6 w 229"/>
                <a:gd name="T2" fmla="*/ 229 w 229"/>
                <a:gd name="T3" fmla="*/ 223 w 229"/>
              </a:gdLst>
              <a:ahLst/>
              <a:cxnLst>
                <a:cxn ang="0">
                  <a:pos x="T0" y="0"/>
                </a:cxn>
                <a:cxn ang="0">
                  <a:pos x="T1" y="0"/>
                </a:cxn>
                <a:cxn ang="0">
                  <a:pos x="T2" y="0"/>
                </a:cxn>
                <a:cxn ang="0">
                  <a:pos x="T3" y="0"/>
                </a:cxn>
              </a:cxnLst>
              <a:rect l="0" t="0" r="r" b="b"/>
              <a:pathLst>
                <a:path w="229">
                  <a:moveTo>
                    <a:pt x="0" y="0"/>
                  </a:moveTo>
                  <a:lnTo>
                    <a:pt x="6" y="0"/>
                  </a:lnTo>
                  <a:moveTo>
                    <a:pt x="229" y="0"/>
                  </a:moveTo>
                  <a:lnTo>
                    <a:pt x="223" y="0"/>
                  </a:lnTo>
                </a:path>
              </a:pathLst>
            </a:custGeom>
            <a:noFill/>
            <a:ln w="6" cap="flat">
              <a:solidFill>
                <a:srgbClr val="24282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Rectangle 20"/>
            <p:cNvSpPr>
              <a:spLocks noChangeArrowheads="1"/>
            </p:cNvSpPr>
            <p:nvPr/>
          </p:nvSpPr>
          <p:spPr bwMode="auto">
            <a:xfrm>
              <a:off x="6026149" y="3962401"/>
              <a:ext cx="304800" cy="17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24282B"/>
                  </a:solidFill>
                  <a:effectLst/>
                  <a:latin typeface="Helvetica" pitchFamily="34" charset="0"/>
                </a:rPr>
                <a:t> 600</a:t>
              </a:r>
              <a:endParaRPr kumimoji="0" lang="en-US" sz="1800" b="0" i="0" u="none" strike="noStrike" cap="none" normalizeH="0" baseline="0" dirty="0" smtClean="0">
                <a:ln>
                  <a:noFill/>
                </a:ln>
                <a:solidFill>
                  <a:schemeClr val="tx1"/>
                </a:solidFill>
                <a:effectLst/>
                <a:latin typeface="Arial" pitchFamily="34" charset="0"/>
              </a:endParaRPr>
            </a:p>
          </p:txBody>
        </p:sp>
        <p:sp>
          <p:nvSpPr>
            <p:cNvPr id="23" name="Freeform 21"/>
            <p:cNvSpPr>
              <a:spLocks noEditPoints="1"/>
            </p:cNvSpPr>
            <p:nvPr/>
          </p:nvSpPr>
          <p:spPr bwMode="auto">
            <a:xfrm>
              <a:off x="6329362" y="3829051"/>
              <a:ext cx="2181224" cy="0"/>
            </a:xfrm>
            <a:custGeom>
              <a:avLst/>
              <a:gdLst>
                <a:gd name="T0" fmla="*/ 0 w 229"/>
                <a:gd name="T1" fmla="*/ 6 w 229"/>
                <a:gd name="T2" fmla="*/ 229 w 229"/>
                <a:gd name="T3" fmla="*/ 223 w 229"/>
              </a:gdLst>
              <a:ahLst/>
              <a:cxnLst>
                <a:cxn ang="0">
                  <a:pos x="T0" y="0"/>
                </a:cxn>
                <a:cxn ang="0">
                  <a:pos x="T1" y="0"/>
                </a:cxn>
                <a:cxn ang="0">
                  <a:pos x="T2" y="0"/>
                </a:cxn>
                <a:cxn ang="0">
                  <a:pos x="T3" y="0"/>
                </a:cxn>
              </a:cxnLst>
              <a:rect l="0" t="0" r="r" b="b"/>
              <a:pathLst>
                <a:path w="229">
                  <a:moveTo>
                    <a:pt x="0" y="0"/>
                  </a:moveTo>
                  <a:lnTo>
                    <a:pt x="6" y="0"/>
                  </a:lnTo>
                  <a:moveTo>
                    <a:pt x="229" y="0"/>
                  </a:moveTo>
                  <a:lnTo>
                    <a:pt x="223" y="0"/>
                  </a:lnTo>
                </a:path>
              </a:pathLst>
            </a:custGeom>
            <a:noFill/>
            <a:ln w="6" cap="flat">
              <a:solidFill>
                <a:srgbClr val="24282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Rectangle 22"/>
            <p:cNvSpPr>
              <a:spLocks noChangeArrowheads="1"/>
            </p:cNvSpPr>
            <p:nvPr/>
          </p:nvSpPr>
          <p:spPr bwMode="auto">
            <a:xfrm>
              <a:off x="6026149" y="3757614"/>
              <a:ext cx="304800" cy="17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24282B"/>
                  </a:solidFill>
                  <a:effectLst/>
                  <a:latin typeface="Helvetica" pitchFamily="34" charset="0"/>
                </a:rPr>
                <a:t> 700</a:t>
              </a:r>
              <a:endParaRPr kumimoji="0" lang="en-US" sz="1800" b="0" i="0" u="none" strike="noStrike" cap="none" normalizeH="0" baseline="0" smtClean="0">
                <a:ln>
                  <a:noFill/>
                </a:ln>
                <a:solidFill>
                  <a:schemeClr val="tx1"/>
                </a:solidFill>
                <a:effectLst/>
                <a:latin typeface="Arial" pitchFamily="34" charset="0"/>
              </a:endParaRPr>
            </a:p>
          </p:txBody>
        </p:sp>
        <p:sp>
          <p:nvSpPr>
            <p:cNvPr id="25" name="Freeform 23"/>
            <p:cNvSpPr>
              <a:spLocks noEditPoints="1"/>
            </p:cNvSpPr>
            <p:nvPr/>
          </p:nvSpPr>
          <p:spPr bwMode="auto">
            <a:xfrm>
              <a:off x="6329362" y="3629026"/>
              <a:ext cx="2181224" cy="0"/>
            </a:xfrm>
            <a:custGeom>
              <a:avLst/>
              <a:gdLst>
                <a:gd name="T0" fmla="*/ 0 w 229"/>
                <a:gd name="T1" fmla="*/ 6 w 229"/>
                <a:gd name="T2" fmla="*/ 229 w 229"/>
                <a:gd name="T3" fmla="*/ 223 w 229"/>
              </a:gdLst>
              <a:ahLst/>
              <a:cxnLst>
                <a:cxn ang="0">
                  <a:pos x="T0" y="0"/>
                </a:cxn>
                <a:cxn ang="0">
                  <a:pos x="T1" y="0"/>
                </a:cxn>
                <a:cxn ang="0">
                  <a:pos x="T2" y="0"/>
                </a:cxn>
                <a:cxn ang="0">
                  <a:pos x="T3" y="0"/>
                </a:cxn>
              </a:cxnLst>
              <a:rect l="0" t="0" r="r" b="b"/>
              <a:pathLst>
                <a:path w="229">
                  <a:moveTo>
                    <a:pt x="0" y="0"/>
                  </a:moveTo>
                  <a:lnTo>
                    <a:pt x="6" y="0"/>
                  </a:lnTo>
                  <a:moveTo>
                    <a:pt x="229" y="0"/>
                  </a:moveTo>
                  <a:lnTo>
                    <a:pt x="223" y="0"/>
                  </a:lnTo>
                </a:path>
              </a:pathLst>
            </a:custGeom>
            <a:noFill/>
            <a:ln w="6" cap="flat">
              <a:solidFill>
                <a:srgbClr val="24282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Rectangle 24"/>
            <p:cNvSpPr>
              <a:spLocks noChangeArrowheads="1"/>
            </p:cNvSpPr>
            <p:nvPr/>
          </p:nvSpPr>
          <p:spPr bwMode="auto">
            <a:xfrm>
              <a:off x="6026149" y="3552826"/>
              <a:ext cx="304800" cy="17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24282B"/>
                  </a:solidFill>
                  <a:effectLst/>
                  <a:latin typeface="Helvetica" pitchFamily="34" charset="0"/>
                </a:rPr>
                <a:t> 800</a:t>
              </a:r>
              <a:endParaRPr kumimoji="0" lang="en-US" sz="1800" b="0" i="0" u="none" strike="noStrike" cap="none" normalizeH="0" baseline="0" smtClean="0">
                <a:ln>
                  <a:noFill/>
                </a:ln>
                <a:solidFill>
                  <a:schemeClr val="tx1"/>
                </a:solidFill>
                <a:effectLst/>
                <a:latin typeface="Arial" pitchFamily="34" charset="0"/>
              </a:endParaRPr>
            </a:p>
          </p:txBody>
        </p:sp>
        <p:sp>
          <p:nvSpPr>
            <p:cNvPr id="27" name="Freeform 25"/>
            <p:cNvSpPr>
              <a:spLocks noEditPoints="1"/>
            </p:cNvSpPr>
            <p:nvPr/>
          </p:nvSpPr>
          <p:spPr bwMode="auto">
            <a:xfrm>
              <a:off x="6329362" y="3629026"/>
              <a:ext cx="0" cy="1638300"/>
            </a:xfrm>
            <a:custGeom>
              <a:avLst/>
              <a:gdLst>
                <a:gd name="T0" fmla="*/ 172 h 172"/>
                <a:gd name="T1" fmla="*/ 166 h 172"/>
                <a:gd name="T2" fmla="*/ 0 h 172"/>
                <a:gd name="T3" fmla="*/ 5 h 172"/>
              </a:gdLst>
              <a:ahLst/>
              <a:cxnLst>
                <a:cxn ang="0">
                  <a:pos x="0" y="T0"/>
                </a:cxn>
                <a:cxn ang="0">
                  <a:pos x="0" y="T1"/>
                </a:cxn>
                <a:cxn ang="0">
                  <a:pos x="0" y="T2"/>
                </a:cxn>
                <a:cxn ang="0">
                  <a:pos x="0" y="T3"/>
                </a:cxn>
              </a:cxnLst>
              <a:rect l="0" t="0" r="r" b="b"/>
              <a:pathLst>
                <a:path h="172">
                  <a:moveTo>
                    <a:pt x="0" y="172"/>
                  </a:moveTo>
                  <a:lnTo>
                    <a:pt x="0" y="166"/>
                  </a:lnTo>
                  <a:moveTo>
                    <a:pt x="0" y="0"/>
                  </a:moveTo>
                  <a:lnTo>
                    <a:pt x="0" y="5"/>
                  </a:lnTo>
                </a:path>
              </a:pathLst>
            </a:custGeom>
            <a:noFill/>
            <a:ln w="6" cap="flat">
              <a:solidFill>
                <a:srgbClr val="24282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Rectangle 26"/>
            <p:cNvSpPr>
              <a:spLocks noChangeArrowheads="1"/>
            </p:cNvSpPr>
            <p:nvPr/>
          </p:nvSpPr>
          <p:spPr bwMode="auto">
            <a:xfrm>
              <a:off x="6281737" y="5314951"/>
              <a:ext cx="171450" cy="17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24282B"/>
                  </a:solidFill>
                  <a:effectLst/>
                  <a:latin typeface="Helvetica" pitchFamily="34" charset="0"/>
                </a:rPr>
                <a:t> 0</a:t>
              </a:r>
              <a:endParaRPr kumimoji="0" lang="en-US" sz="1800" b="0" i="0" u="none" strike="noStrike" cap="none" normalizeH="0" baseline="0" smtClean="0">
                <a:ln>
                  <a:noFill/>
                </a:ln>
                <a:solidFill>
                  <a:schemeClr val="tx1"/>
                </a:solidFill>
                <a:effectLst/>
                <a:latin typeface="Arial" pitchFamily="34" charset="0"/>
              </a:endParaRPr>
            </a:p>
          </p:txBody>
        </p:sp>
        <p:sp>
          <p:nvSpPr>
            <p:cNvPr id="29" name="Freeform 27"/>
            <p:cNvSpPr>
              <a:spLocks noEditPoints="1"/>
            </p:cNvSpPr>
            <p:nvPr/>
          </p:nvSpPr>
          <p:spPr bwMode="auto">
            <a:xfrm>
              <a:off x="6767512" y="3629026"/>
              <a:ext cx="0" cy="1638300"/>
            </a:xfrm>
            <a:custGeom>
              <a:avLst/>
              <a:gdLst>
                <a:gd name="T0" fmla="*/ 172 h 172"/>
                <a:gd name="T1" fmla="*/ 166 h 172"/>
                <a:gd name="T2" fmla="*/ 0 h 172"/>
                <a:gd name="T3" fmla="*/ 5 h 172"/>
              </a:gdLst>
              <a:ahLst/>
              <a:cxnLst>
                <a:cxn ang="0">
                  <a:pos x="0" y="T0"/>
                </a:cxn>
                <a:cxn ang="0">
                  <a:pos x="0" y="T1"/>
                </a:cxn>
                <a:cxn ang="0">
                  <a:pos x="0" y="T2"/>
                </a:cxn>
                <a:cxn ang="0">
                  <a:pos x="0" y="T3"/>
                </a:cxn>
              </a:cxnLst>
              <a:rect l="0" t="0" r="r" b="b"/>
              <a:pathLst>
                <a:path h="172">
                  <a:moveTo>
                    <a:pt x="0" y="172"/>
                  </a:moveTo>
                  <a:lnTo>
                    <a:pt x="0" y="166"/>
                  </a:lnTo>
                  <a:moveTo>
                    <a:pt x="0" y="0"/>
                  </a:moveTo>
                  <a:lnTo>
                    <a:pt x="0" y="5"/>
                  </a:lnTo>
                </a:path>
              </a:pathLst>
            </a:custGeom>
            <a:noFill/>
            <a:ln w="6" cap="flat">
              <a:solidFill>
                <a:srgbClr val="24282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Rectangle 28"/>
            <p:cNvSpPr>
              <a:spLocks noChangeArrowheads="1"/>
            </p:cNvSpPr>
            <p:nvPr/>
          </p:nvSpPr>
          <p:spPr bwMode="auto">
            <a:xfrm>
              <a:off x="6718299" y="5314951"/>
              <a:ext cx="171450" cy="17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24282B"/>
                  </a:solidFill>
                  <a:effectLst/>
                  <a:latin typeface="Helvetica" pitchFamily="34" charset="0"/>
                </a:rPr>
                <a:t> 2</a:t>
              </a:r>
              <a:endParaRPr kumimoji="0" lang="en-US" sz="1800" b="0" i="0" u="none" strike="noStrike" cap="none" normalizeH="0" baseline="0" smtClean="0">
                <a:ln>
                  <a:noFill/>
                </a:ln>
                <a:solidFill>
                  <a:schemeClr val="tx1"/>
                </a:solidFill>
                <a:effectLst/>
                <a:latin typeface="Arial" pitchFamily="34" charset="0"/>
              </a:endParaRPr>
            </a:p>
          </p:txBody>
        </p:sp>
        <p:sp>
          <p:nvSpPr>
            <p:cNvPr id="31" name="Freeform 29"/>
            <p:cNvSpPr>
              <a:spLocks noEditPoints="1"/>
            </p:cNvSpPr>
            <p:nvPr/>
          </p:nvSpPr>
          <p:spPr bwMode="auto">
            <a:xfrm>
              <a:off x="7205662" y="3629026"/>
              <a:ext cx="0" cy="1638300"/>
            </a:xfrm>
            <a:custGeom>
              <a:avLst/>
              <a:gdLst>
                <a:gd name="T0" fmla="*/ 172 h 172"/>
                <a:gd name="T1" fmla="*/ 166 h 172"/>
                <a:gd name="T2" fmla="*/ 0 h 172"/>
                <a:gd name="T3" fmla="*/ 5 h 172"/>
              </a:gdLst>
              <a:ahLst/>
              <a:cxnLst>
                <a:cxn ang="0">
                  <a:pos x="0" y="T0"/>
                </a:cxn>
                <a:cxn ang="0">
                  <a:pos x="0" y="T1"/>
                </a:cxn>
                <a:cxn ang="0">
                  <a:pos x="0" y="T2"/>
                </a:cxn>
                <a:cxn ang="0">
                  <a:pos x="0" y="T3"/>
                </a:cxn>
              </a:cxnLst>
              <a:rect l="0" t="0" r="r" b="b"/>
              <a:pathLst>
                <a:path h="172">
                  <a:moveTo>
                    <a:pt x="0" y="172"/>
                  </a:moveTo>
                  <a:lnTo>
                    <a:pt x="0" y="166"/>
                  </a:lnTo>
                  <a:moveTo>
                    <a:pt x="0" y="0"/>
                  </a:moveTo>
                  <a:lnTo>
                    <a:pt x="0" y="5"/>
                  </a:lnTo>
                </a:path>
              </a:pathLst>
            </a:custGeom>
            <a:noFill/>
            <a:ln w="6" cap="flat">
              <a:solidFill>
                <a:srgbClr val="24282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4" name="Rectangle 30"/>
            <p:cNvSpPr>
              <a:spLocks noChangeArrowheads="1"/>
            </p:cNvSpPr>
            <p:nvPr/>
          </p:nvSpPr>
          <p:spPr bwMode="auto">
            <a:xfrm>
              <a:off x="7153274" y="5314951"/>
              <a:ext cx="171450" cy="17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24282B"/>
                  </a:solidFill>
                  <a:effectLst/>
                  <a:latin typeface="Helvetica" pitchFamily="34" charset="0"/>
                </a:rPr>
                <a:t> 4</a:t>
              </a:r>
              <a:endParaRPr kumimoji="0" lang="en-US" sz="1800" b="0" i="0" u="none" strike="noStrike" cap="none" normalizeH="0" baseline="0" smtClean="0">
                <a:ln>
                  <a:noFill/>
                </a:ln>
                <a:solidFill>
                  <a:schemeClr val="tx1"/>
                </a:solidFill>
                <a:effectLst/>
                <a:latin typeface="Arial" pitchFamily="34" charset="0"/>
              </a:endParaRPr>
            </a:p>
          </p:txBody>
        </p:sp>
        <p:sp>
          <p:nvSpPr>
            <p:cNvPr id="1025" name="Freeform 31"/>
            <p:cNvSpPr>
              <a:spLocks noEditPoints="1"/>
            </p:cNvSpPr>
            <p:nvPr/>
          </p:nvSpPr>
          <p:spPr bwMode="auto">
            <a:xfrm>
              <a:off x="7643811" y="3629026"/>
              <a:ext cx="0" cy="1638300"/>
            </a:xfrm>
            <a:custGeom>
              <a:avLst/>
              <a:gdLst>
                <a:gd name="T0" fmla="*/ 172 h 172"/>
                <a:gd name="T1" fmla="*/ 166 h 172"/>
                <a:gd name="T2" fmla="*/ 0 h 172"/>
                <a:gd name="T3" fmla="*/ 5 h 172"/>
              </a:gdLst>
              <a:ahLst/>
              <a:cxnLst>
                <a:cxn ang="0">
                  <a:pos x="0" y="T0"/>
                </a:cxn>
                <a:cxn ang="0">
                  <a:pos x="0" y="T1"/>
                </a:cxn>
                <a:cxn ang="0">
                  <a:pos x="0" y="T2"/>
                </a:cxn>
                <a:cxn ang="0">
                  <a:pos x="0" y="T3"/>
                </a:cxn>
              </a:cxnLst>
              <a:rect l="0" t="0" r="r" b="b"/>
              <a:pathLst>
                <a:path h="172">
                  <a:moveTo>
                    <a:pt x="0" y="172"/>
                  </a:moveTo>
                  <a:lnTo>
                    <a:pt x="0" y="166"/>
                  </a:lnTo>
                  <a:moveTo>
                    <a:pt x="0" y="0"/>
                  </a:moveTo>
                  <a:lnTo>
                    <a:pt x="0" y="5"/>
                  </a:lnTo>
                </a:path>
              </a:pathLst>
            </a:custGeom>
            <a:noFill/>
            <a:ln w="6" cap="flat">
              <a:solidFill>
                <a:srgbClr val="24282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8" name="Rectangle 32"/>
            <p:cNvSpPr>
              <a:spLocks noChangeArrowheads="1"/>
            </p:cNvSpPr>
            <p:nvPr/>
          </p:nvSpPr>
          <p:spPr bwMode="auto">
            <a:xfrm>
              <a:off x="7589836" y="5314951"/>
              <a:ext cx="171450" cy="17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24282B"/>
                  </a:solidFill>
                  <a:effectLst/>
                  <a:latin typeface="Helvetica" pitchFamily="34" charset="0"/>
                </a:rPr>
                <a:t> 6</a:t>
              </a:r>
              <a:endParaRPr kumimoji="0" lang="en-US" sz="1800" b="0" i="0" u="none" strike="noStrike" cap="none" normalizeH="0" baseline="0" smtClean="0">
                <a:ln>
                  <a:noFill/>
                </a:ln>
                <a:solidFill>
                  <a:schemeClr val="tx1"/>
                </a:solidFill>
                <a:effectLst/>
                <a:latin typeface="Arial" pitchFamily="34" charset="0"/>
              </a:endParaRPr>
            </a:p>
          </p:txBody>
        </p:sp>
        <p:sp>
          <p:nvSpPr>
            <p:cNvPr id="1029" name="Freeform 33"/>
            <p:cNvSpPr>
              <a:spLocks noEditPoints="1"/>
            </p:cNvSpPr>
            <p:nvPr/>
          </p:nvSpPr>
          <p:spPr bwMode="auto">
            <a:xfrm>
              <a:off x="8072436" y="3629026"/>
              <a:ext cx="0" cy="1638300"/>
            </a:xfrm>
            <a:custGeom>
              <a:avLst/>
              <a:gdLst>
                <a:gd name="T0" fmla="*/ 172 h 172"/>
                <a:gd name="T1" fmla="*/ 166 h 172"/>
                <a:gd name="T2" fmla="*/ 0 h 172"/>
                <a:gd name="T3" fmla="*/ 5 h 172"/>
              </a:gdLst>
              <a:ahLst/>
              <a:cxnLst>
                <a:cxn ang="0">
                  <a:pos x="0" y="T0"/>
                </a:cxn>
                <a:cxn ang="0">
                  <a:pos x="0" y="T1"/>
                </a:cxn>
                <a:cxn ang="0">
                  <a:pos x="0" y="T2"/>
                </a:cxn>
                <a:cxn ang="0">
                  <a:pos x="0" y="T3"/>
                </a:cxn>
              </a:cxnLst>
              <a:rect l="0" t="0" r="r" b="b"/>
              <a:pathLst>
                <a:path h="172">
                  <a:moveTo>
                    <a:pt x="0" y="172"/>
                  </a:moveTo>
                  <a:lnTo>
                    <a:pt x="0" y="166"/>
                  </a:lnTo>
                  <a:moveTo>
                    <a:pt x="0" y="0"/>
                  </a:moveTo>
                  <a:lnTo>
                    <a:pt x="0" y="5"/>
                  </a:lnTo>
                </a:path>
              </a:pathLst>
            </a:custGeom>
            <a:noFill/>
            <a:ln w="6" cap="flat">
              <a:solidFill>
                <a:srgbClr val="24282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30" name="Rectangle 34"/>
            <p:cNvSpPr>
              <a:spLocks noChangeArrowheads="1"/>
            </p:cNvSpPr>
            <p:nvPr/>
          </p:nvSpPr>
          <p:spPr bwMode="auto">
            <a:xfrm>
              <a:off x="8024811" y="5314951"/>
              <a:ext cx="171450" cy="17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24282B"/>
                  </a:solidFill>
                  <a:effectLst/>
                  <a:latin typeface="Helvetica" pitchFamily="34" charset="0"/>
                </a:rPr>
                <a:t> 8</a:t>
              </a:r>
              <a:endParaRPr kumimoji="0" lang="en-US" sz="1800" b="0" i="0" u="none" strike="noStrike" cap="none" normalizeH="0" baseline="0" smtClean="0">
                <a:ln>
                  <a:noFill/>
                </a:ln>
                <a:solidFill>
                  <a:schemeClr val="tx1"/>
                </a:solidFill>
                <a:effectLst/>
                <a:latin typeface="Arial" pitchFamily="34" charset="0"/>
              </a:endParaRPr>
            </a:p>
          </p:txBody>
        </p:sp>
        <p:sp>
          <p:nvSpPr>
            <p:cNvPr id="1031" name="Freeform 35"/>
            <p:cNvSpPr>
              <a:spLocks noEditPoints="1"/>
            </p:cNvSpPr>
            <p:nvPr/>
          </p:nvSpPr>
          <p:spPr bwMode="auto">
            <a:xfrm>
              <a:off x="8510586" y="3629026"/>
              <a:ext cx="0" cy="1638300"/>
            </a:xfrm>
            <a:custGeom>
              <a:avLst/>
              <a:gdLst>
                <a:gd name="T0" fmla="*/ 172 h 172"/>
                <a:gd name="T1" fmla="*/ 166 h 172"/>
                <a:gd name="T2" fmla="*/ 0 h 172"/>
                <a:gd name="T3" fmla="*/ 5 h 172"/>
              </a:gdLst>
              <a:ahLst/>
              <a:cxnLst>
                <a:cxn ang="0">
                  <a:pos x="0" y="T0"/>
                </a:cxn>
                <a:cxn ang="0">
                  <a:pos x="0" y="T1"/>
                </a:cxn>
                <a:cxn ang="0">
                  <a:pos x="0" y="T2"/>
                </a:cxn>
                <a:cxn ang="0">
                  <a:pos x="0" y="T3"/>
                </a:cxn>
              </a:cxnLst>
              <a:rect l="0" t="0" r="r" b="b"/>
              <a:pathLst>
                <a:path h="172">
                  <a:moveTo>
                    <a:pt x="0" y="172"/>
                  </a:moveTo>
                  <a:lnTo>
                    <a:pt x="0" y="166"/>
                  </a:lnTo>
                  <a:moveTo>
                    <a:pt x="0" y="0"/>
                  </a:moveTo>
                  <a:lnTo>
                    <a:pt x="0" y="5"/>
                  </a:lnTo>
                </a:path>
              </a:pathLst>
            </a:custGeom>
            <a:noFill/>
            <a:ln w="6" cap="flat">
              <a:solidFill>
                <a:srgbClr val="24282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32" name="Rectangle 36"/>
            <p:cNvSpPr>
              <a:spLocks noChangeArrowheads="1"/>
            </p:cNvSpPr>
            <p:nvPr/>
          </p:nvSpPr>
          <p:spPr bwMode="auto">
            <a:xfrm>
              <a:off x="8428036" y="5314951"/>
              <a:ext cx="238125" cy="17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24282B"/>
                  </a:solidFill>
                  <a:effectLst/>
                  <a:latin typeface="Helvetica" pitchFamily="34" charset="0"/>
                </a:rPr>
                <a:t> 10</a:t>
              </a:r>
              <a:endParaRPr kumimoji="0" lang="en-US" sz="1800" b="0" i="0" u="none" strike="noStrike" cap="none" normalizeH="0" baseline="0" smtClean="0">
                <a:ln>
                  <a:noFill/>
                </a:ln>
                <a:solidFill>
                  <a:schemeClr val="tx1"/>
                </a:solidFill>
                <a:effectLst/>
                <a:latin typeface="Arial" pitchFamily="34" charset="0"/>
              </a:endParaRPr>
            </a:p>
          </p:txBody>
        </p:sp>
        <p:sp>
          <p:nvSpPr>
            <p:cNvPr id="1033" name="Rectangle 37"/>
            <p:cNvSpPr>
              <a:spLocks noChangeArrowheads="1"/>
            </p:cNvSpPr>
            <p:nvPr/>
          </p:nvSpPr>
          <p:spPr bwMode="auto">
            <a:xfrm>
              <a:off x="6329362" y="3629026"/>
              <a:ext cx="2181224" cy="1638300"/>
            </a:xfrm>
            <a:prstGeom prst="rect">
              <a:avLst/>
            </a:prstGeom>
            <a:noFill/>
            <a:ln w="6" cap="flat">
              <a:solidFill>
                <a:srgbClr val="24282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34" name="Rectangle 38"/>
            <p:cNvSpPr>
              <a:spLocks noChangeArrowheads="1"/>
            </p:cNvSpPr>
            <p:nvPr/>
          </p:nvSpPr>
          <p:spPr bwMode="auto">
            <a:xfrm rot="16200000" flipH="1">
              <a:off x="5828178" y="4456957"/>
              <a:ext cx="242054"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pitchFamily="34" charset="0"/>
                </a:rPr>
                <a:t>time</a:t>
              </a:r>
            </a:p>
          </p:txBody>
        </p:sp>
        <p:sp>
          <p:nvSpPr>
            <p:cNvPr id="1036" name="Rectangle 40"/>
            <p:cNvSpPr>
              <a:spLocks noChangeArrowheads="1"/>
            </p:cNvSpPr>
            <p:nvPr/>
          </p:nvSpPr>
          <p:spPr bwMode="auto">
            <a:xfrm>
              <a:off x="7772399" y="3667126"/>
              <a:ext cx="247650" cy="17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24282B"/>
                  </a:solidFill>
                  <a:effectLst/>
                  <a:latin typeface="Helvetica" pitchFamily="34" charset="0"/>
                </a:rPr>
                <a:t>f(n)</a:t>
              </a:r>
              <a:endParaRPr kumimoji="0" lang="en-US" sz="1800" b="0" i="0" u="none" strike="noStrike" cap="none" normalizeH="0" baseline="0" smtClean="0">
                <a:ln>
                  <a:noFill/>
                </a:ln>
                <a:solidFill>
                  <a:schemeClr val="tx1"/>
                </a:solidFill>
                <a:effectLst/>
                <a:latin typeface="Arial" pitchFamily="34" charset="0"/>
              </a:endParaRPr>
            </a:p>
          </p:txBody>
        </p:sp>
        <p:sp>
          <p:nvSpPr>
            <p:cNvPr id="1037" name="Freeform 41"/>
            <p:cNvSpPr>
              <a:spLocks noEditPoints="1"/>
            </p:cNvSpPr>
            <p:nvPr/>
          </p:nvSpPr>
          <p:spPr bwMode="auto">
            <a:xfrm>
              <a:off x="6329362" y="3743326"/>
              <a:ext cx="2181224" cy="1514475"/>
            </a:xfrm>
            <a:custGeom>
              <a:avLst/>
              <a:gdLst>
                <a:gd name="T0" fmla="*/ 214 w 229"/>
                <a:gd name="T1" fmla="*/ 0 h 159"/>
                <a:gd name="T2" fmla="*/ 3 w 229"/>
                <a:gd name="T3" fmla="*/ 159 h 159"/>
                <a:gd name="T4" fmla="*/ 7 w 229"/>
                <a:gd name="T5" fmla="*/ 159 h 159"/>
                <a:gd name="T6" fmla="*/ 12 w 229"/>
                <a:gd name="T7" fmla="*/ 159 h 159"/>
                <a:gd name="T8" fmla="*/ 16 w 229"/>
                <a:gd name="T9" fmla="*/ 159 h 159"/>
                <a:gd name="T10" fmla="*/ 21 w 229"/>
                <a:gd name="T11" fmla="*/ 159 h 159"/>
                <a:gd name="T12" fmla="*/ 26 w 229"/>
                <a:gd name="T13" fmla="*/ 158 h 159"/>
                <a:gd name="T14" fmla="*/ 30 w 229"/>
                <a:gd name="T15" fmla="*/ 158 h 159"/>
                <a:gd name="T16" fmla="*/ 35 w 229"/>
                <a:gd name="T17" fmla="*/ 157 h 159"/>
                <a:gd name="T18" fmla="*/ 40 w 229"/>
                <a:gd name="T19" fmla="*/ 157 h 159"/>
                <a:gd name="T20" fmla="*/ 44 w 229"/>
                <a:gd name="T21" fmla="*/ 156 h 159"/>
                <a:gd name="T22" fmla="*/ 49 w 229"/>
                <a:gd name="T23" fmla="*/ 156 h 159"/>
                <a:gd name="T24" fmla="*/ 53 w 229"/>
                <a:gd name="T25" fmla="*/ 155 h 159"/>
                <a:gd name="T26" fmla="*/ 58 w 229"/>
                <a:gd name="T27" fmla="*/ 154 h 159"/>
                <a:gd name="T28" fmla="*/ 65 w 229"/>
                <a:gd name="T29" fmla="*/ 153 h 159"/>
                <a:gd name="T30" fmla="*/ 70 w 229"/>
                <a:gd name="T31" fmla="*/ 152 h 159"/>
                <a:gd name="T32" fmla="*/ 77 w 229"/>
                <a:gd name="T33" fmla="*/ 151 h 159"/>
                <a:gd name="T34" fmla="*/ 81 w 229"/>
                <a:gd name="T35" fmla="*/ 150 h 159"/>
                <a:gd name="T36" fmla="*/ 86 w 229"/>
                <a:gd name="T37" fmla="*/ 149 h 159"/>
                <a:gd name="T38" fmla="*/ 93 w 229"/>
                <a:gd name="T39" fmla="*/ 147 h 159"/>
                <a:gd name="T40" fmla="*/ 97 w 229"/>
                <a:gd name="T41" fmla="*/ 146 h 159"/>
                <a:gd name="T42" fmla="*/ 102 w 229"/>
                <a:gd name="T43" fmla="*/ 145 h 159"/>
                <a:gd name="T44" fmla="*/ 107 w 229"/>
                <a:gd name="T45" fmla="*/ 143 h 159"/>
                <a:gd name="T46" fmla="*/ 111 w 229"/>
                <a:gd name="T47" fmla="*/ 142 h 159"/>
                <a:gd name="T48" fmla="*/ 116 w 229"/>
                <a:gd name="T49" fmla="*/ 141 h 159"/>
                <a:gd name="T50" fmla="*/ 123 w 229"/>
                <a:gd name="T51" fmla="*/ 139 h 159"/>
                <a:gd name="T52" fmla="*/ 127 w 229"/>
                <a:gd name="T53" fmla="*/ 137 h 159"/>
                <a:gd name="T54" fmla="*/ 132 w 229"/>
                <a:gd name="T55" fmla="*/ 136 h 159"/>
                <a:gd name="T56" fmla="*/ 137 w 229"/>
                <a:gd name="T57" fmla="*/ 134 h 159"/>
                <a:gd name="T58" fmla="*/ 141 w 229"/>
                <a:gd name="T59" fmla="*/ 132 h 159"/>
                <a:gd name="T60" fmla="*/ 146 w 229"/>
                <a:gd name="T61" fmla="*/ 130 h 159"/>
                <a:gd name="T62" fmla="*/ 153 w 229"/>
                <a:gd name="T63" fmla="*/ 128 h 159"/>
                <a:gd name="T64" fmla="*/ 157 w 229"/>
                <a:gd name="T65" fmla="*/ 126 h 159"/>
                <a:gd name="T66" fmla="*/ 162 w 229"/>
                <a:gd name="T67" fmla="*/ 124 h 159"/>
                <a:gd name="T68" fmla="*/ 167 w 229"/>
                <a:gd name="T69" fmla="*/ 122 h 159"/>
                <a:gd name="T70" fmla="*/ 171 w 229"/>
                <a:gd name="T71" fmla="*/ 120 h 159"/>
                <a:gd name="T72" fmla="*/ 176 w 229"/>
                <a:gd name="T73" fmla="*/ 118 h 159"/>
                <a:gd name="T74" fmla="*/ 183 w 229"/>
                <a:gd name="T75" fmla="*/ 115 h 159"/>
                <a:gd name="T76" fmla="*/ 190 w 229"/>
                <a:gd name="T77" fmla="*/ 112 h 159"/>
                <a:gd name="T78" fmla="*/ 194 w 229"/>
                <a:gd name="T79" fmla="*/ 109 h 159"/>
                <a:gd name="T80" fmla="*/ 201 w 229"/>
                <a:gd name="T81" fmla="*/ 106 h 159"/>
                <a:gd name="T82" fmla="*/ 206 w 229"/>
                <a:gd name="T83" fmla="*/ 103 h 159"/>
                <a:gd name="T84" fmla="*/ 213 w 229"/>
                <a:gd name="T85" fmla="*/ 100 h 159"/>
                <a:gd name="T86" fmla="*/ 220 w 229"/>
                <a:gd name="T87" fmla="*/ 96 h 159"/>
                <a:gd name="T88" fmla="*/ 224 w 229"/>
                <a:gd name="T89" fmla="*/ 93 h 159"/>
                <a:gd name="T90" fmla="*/ 229 w 229"/>
                <a:gd name="T91" fmla="*/ 9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29" h="159">
                  <a:moveTo>
                    <a:pt x="178" y="0"/>
                  </a:moveTo>
                  <a:lnTo>
                    <a:pt x="214" y="0"/>
                  </a:lnTo>
                  <a:moveTo>
                    <a:pt x="0" y="159"/>
                  </a:moveTo>
                  <a:lnTo>
                    <a:pt x="3" y="159"/>
                  </a:lnTo>
                  <a:lnTo>
                    <a:pt x="5" y="159"/>
                  </a:lnTo>
                  <a:lnTo>
                    <a:pt x="7" y="159"/>
                  </a:lnTo>
                  <a:lnTo>
                    <a:pt x="10" y="159"/>
                  </a:lnTo>
                  <a:lnTo>
                    <a:pt x="12" y="159"/>
                  </a:lnTo>
                  <a:lnTo>
                    <a:pt x="14" y="159"/>
                  </a:lnTo>
                  <a:lnTo>
                    <a:pt x="16" y="159"/>
                  </a:lnTo>
                  <a:lnTo>
                    <a:pt x="19" y="159"/>
                  </a:lnTo>
                  <a:lnTo>
                    <a:pt x="21" y="159"/>
                  </a:lnTo>
                  <a:lnTo>
                    <a:pt x="23" y="158"/>
                  </a:lnTo>
                  <a:lnTo>
                    <a:pt x="26" y="158"/>
                  </a:lnTo>
                  <a:lnTo>
                    <a:pt x="28" y="158"/>
                  </a:lnTo>
                  <a:lnTo>
                    <a:pt x="30" y="158"/>
                  </a:lnTo>
                  <a:lnTo>
                    <a:pt x="33" y="158"/>
                  </a:lnTo>
                  <a:lnTo>
                    <a:pt x="35" y="157"/>
                  </a:lnTo>
                  <a:lnTo>
                    <a:pt x="37" y="157"/>
                  </a:lnTo>
                  <a:lnTo>
                    <a:pt x="40" y="157"/>
                  </a:lnTo>
                  <a:lnTo>
                    <a:pt x="42" y="157"/>
                  </a:lnTo>
                  <a:lnTo>
                    <a:pt x="44" y="156"/>
                  </a:lnTo>
                  <a:lnTo>
                    <a:pt x="46" y="156"/>
                  </a:lnTo>
                  <a:lnTo>
                    <a:pt x="49" y="156"/>
                  </a:lnTo>
                  <a:lnTo>
                    <a:pt x="51" y="155"/>
                  </a:lnTo>
                  <a:lnTo>
                    <a:pt x="53" y="155"/>
                  </a:lnTo>
                  <a:lnTo>
                    <a:pt x="56" y="155"/>
                  </a:lnTo>
                  <a:lnTo>
                    <a:pt x="58" y="154"/>
                  </a:lnTo>
                  <a:lnTo>
                    <a:pt x="63" y="153"/>
                  </a:lnTo>
                  <a:lnTo>
                    <a:pt x="65" y="153"/>
                  </a:lnTo>
                  <a:lnTo>
                    <a:pt x="67" y="153"/>
                  </a:lnTo>
                  <a:lnTo>
                    <a:pt x="70" y="152"/>
                  </a:lnTo>
                  <a:lnTo>
                    <a:pt x="74" y="151"/>
                  </a:lnTo>
                  <a:lnTo>
                    <a:pt x="77" y="151"/>
                  </a:lnTo>
                  <a:lnTo>
                    <a:pt x="79" y="150"/>
                  </a:lnTo>
                  <a:lnTo>
                    <a:pt x="81" y="150"/>
                  </a:lnTo>
                  <a:lnTo>
                    <a:pt x="83" y="149"/>
                  </a:lnTo>
                  <a:lnTo>
                    <a:pt x="86" y="149"/>
                  </a:lnTo>
                  <a:lnTo>
                    <a:pt x="88" y="148"/>
                  </a:lnTo>
                  <a:lnTo>
                    <a:pt x="93" y="147"/>
                  </a:lnTo>
                  <a:lnTo>
                    <a:pt x="95" y="147"/>
                  </a:lnTo>
                  <a:lnTo>
                    <a:pt x="97" y="146"/>
                  </a:lnTo>
                  <a:lnTo>
                    <a:pt x="100" y="145"/>
                  </a:lnTo>
                  <a:lnTo>
                    <a:pt x="102" y="145"/>
                  </a:lnTo>
                  <a:lnTo>
                    <a:pt x="104" y="144"/>
                  </a:lnTo>
                  <a:lnTo>
                    <a:pt x="107" y="143"/>
                  </a:lnTo>
                  <a:lnTo>
                    <a:pt x="109" y="143"/>
                  </a:lnTo>
                  <a:lnTo>
                    <a:pt x="111" y="142"/>
                  </a:lnTo>
                  <a:lnTo>
                    <a:pt x="114" y="141"/>
                  </a:lnTo>
                  <a:lnTo>
                    <a:pt x="116" y="141"/>
                  </a:lnTo>
                  <a:lnTo>
                    <a:pt x="118" y="140"/>
                  </a:lnTo>
                  <a:lnTo>
                    <a:pt x="123" y="139"/>
                  </a:lnTo>
                  <a:lnTo>
                    <a:pt x="125" y="138"/>
                  </a:lnTo>
                  <a:lnTo>
                    <a:pt x="127" y="137"/>
                  </a:lnTo>
                  <a:lnTo>
                    <a:pt x="130" y="136"/>
                  </a:lnTo>
                  <a:lnTo>
                    <a:pt x="132" y="136"/>
                  </a:lnTo>
                  <a:lnTo>
                    <a:pt x="134" y="135"/>
                  </a:lnTo>
                  <a:lnTo>
                    <a:pt x="137" y="134"/>
                  </a:lnTo>
                  <a:lnTo>
                    <a:pt x="139" y="133"/>
                  </a:lnTo>
                  <a:lnTo>
                    <a:pt x="141" y="132"/>
                  </a:lnTo>
                  <a:lnTo>
                    <a:pt x="144" y="131"/>
                  </a:lnTo>
                  <a:lnTo>
                    <a:pt x="146" y="130"/>
                  </a:lnTo>
                  <a:lnTo>
                    <a:pt x="148" y="130"/>
                  </a:lnTo>
                  <a:lnTo>
                    <a:pt x="153" y="128"/>
                  </a:lnTo>
                  <a:lnTo>
                    <a:pt x="155" y="127"/>
                  </a:lnTo>
                  <a:lnTo>
                    <a:pt x="157" y="126"/>
                  </a:lnTo>
                  <a:lnTo>
                    <a:pt x="160" y="125"/>
                  </a:lnTo>
                  <a:lnTo>
                    <a:pt x="162" y="124"/>
                  </a:lnTo>
                  <a:lnTo>
                    <a:pt x="164" y="123"/>
                  </a:lnTo>
                  <a:lnTo>
                    <a:pt x="167" y="122"/>
                  </a:lnTo>
                  <a:lnTo>
                    <a:pt x="169" y="121"/>
                  </a:lnTo>
                  <a:lnTo>
                    <a:pt x="171" y="120"/>
                  </a:lnTo>
                  <a:lnTo>
                    <a:pt x="174" y="119"/>
                  </a:lnTo>
                  <a:lnTo>
                    <a:pt x="176" y="118"/>
                  </a:lnTo>
                  <a:lnTo>
                    <a:pt x="178" y="117"/>
                  </a:lnTo>
                  <a:lnTo>
                    <a:pt x="183" y="115"/>
                  </a:lnTo>
                  <a:lnTo>
                    <a:pt x="185" y="114"/>
                  </a:lnTo>
                  <a:lnTo>
                    <a:pt x="190" y="112"/>
                  </a:lnTo>
                  <a:lnTo>
                    <a:pt x="192" y="110"/>
                  </a:lnTo>
                  <a:lnTo>
                    <a:pt x="194" y="109"/>
                  </a:lnTo>
                  <a:lnTo>
                    <a:pt x="197" y="108"/>
                  </a:lnTo>
                  <a:lnTo>
                    <a:pt x="201" y="106"/>
                  </a:lnTo>
                  <a:lnTo>
                    <a:pt x="204" y="104"/>
                  </a:lnTo>
                  <a:lnTo>
                    <a:pt x="206" y="103"/>
                  </a:lnTo>
                  <a:lnTo>
                    <a:pt x="208" y="102"/>
                  </a:lnTo>
                  <a:lnTo>
                    <a:pt x="213" y="100"/>
                  </a:lnTo>
                  <a:lnTo>
                    <a:pt x="215" y="98"/>
                  </a:lnTo>
                  <a:lnTo>
                    <a:pt x="220" y="96"/>
                  </a:lnTo>
                  <a:lnTo>
                    <a:pt x="222" y="94"/>
                  </a:lnTo>
                  <a:lnTo>
                    <a:pt x="224" y="93"/>
                  </a:lnTo>
                  <a:lnTo>
                    <a:pt x="227" y="92"/>
                  </a:lnTo>
                  <a:lnTo>
                    <a:pt x="229" y="90"/>
                  </a:lnTo>
                </a:path>
              </a:pathLst>
            </a:custGeom>
            <a:noFill/>
            <a:ln w="12700" cap="flat">
              <a:solidFill>
                <a:srgbClr val="E542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38" name="Rectangle 42"/>
            <p:cNvSpPr>
              <a:spLocks noChangeArrowheads="1"/>
            </p:cNvSpPr>
            <p:nvPr/>
          </p:nvSpPr>
          <p:spPr bwMode="auto">
            <a:xfrm>
              <a:off x="7694611" y="3787776"/>
              <a:ext cx="333375" cy="17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24282B"/>
                  </a:solidFill>
                  <a:effectLst/>
                  <a:latin typeface="Helvetica" pitchFamily="34" charset="0"/>
                </a:rPr>
                <a:t>8n^2</a:t>
              </a:r>
              <a:endParaRPr kumimoji="0" lang="en-US" sz="1800" b="0" i="0" u="none" strike="noStrike" cap="none" normalizeH="0" baseline="0" smtClean="0">
                <a:ln>
                  <a:noFill/>
                </a:ln>
                <a:solidFill>
                  <a:schemeClr val="tx1"/>
                </a:solidFill>
                <a:effectLst/>
                <a:latin typeface="Arial" pitchFamily="34" charset="0"/>
              </a:endParaRPr>
            </a:p>
          </p:txBody>
        </p:sp>
        <p:sp>
          <p:nvSpPr>
            <p:cNvPr id="1039" name="Line 43"/>
            <p:cNvSpPr>
              <a:spLocks noChangeShapeType="1"/>
            </p:cNvSpPr>
            <p:nvPr/>
          </p:nvSpPr>
          <p:spPr bwMode="auto">
            <a:xfrm>
              <a:off x="8024811" y="3857626"/>
              <a:ext cx="38100" cy="0"/>
            </a:xfrm>
            <a:prstGeom prst="line">
              <a:avLst/>
            </a:prstGeom>
            <a:noFill/>
            <a:ln w="0">
              <a:solidFill>
                <a:srgbClr val="009C4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0" name="Line 44"/>
            <p:cNvSpPr>
              <a:spLocks noChangeShapeType="1"/>
            </p:cNvSpPr>
            <p:nvPr/>
          </p:nvSpPr>
          <p:spPr bwMode="auto">
            <a:xfrm>
              <a:off x="8091486" y="3857626"/>
              <a:ext cx="38100" cy="0"/>
            </a:xfrm>
            <a:prstGeom prst="line">
              <a:avLst/>
            </a:prstGeom>
            <a:noFill/>
            <a:ln w="0">
              <a:solidFill>
                <a:srgbClr val="009C4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1" name="Line 45"/>
            <p:cNvSpPr>
              <a:spLocks noChangeShapeType="1"/>
            </p:cNvSpPr>
            <p:nvPr/>
          </p:nvSpPr>
          <p:spPr bwMode="auto">
            <a:xfrm>
              <a:off x="8158161" y="3857626"/>
              <a:ext cx="38100" cy="0"/>
            </a:xfrm>
            <a:prstGeom prst="line">
              <a:avLst/>
            </a:prstGeom>
            <a:noFill/>
            <a:ln w="0">
              <a:solidFill>
                <a:srgbClr val="009C4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2" name="Line 46"/>
            <p:cNvSpPr>
              <a:spLocks noChangeShapeType="1"/>
            </p:cNvSpPr>
            <p:nvPr/>
          </p:nvSpPr>
          <p:spPr bwMode="auto">
            <a:xfrm>
              <a:off x="8234361" y="3857626"/>
              <a:ext cx="28575" cy="0"/>
            </a:xfrm>
            <a:prstGeom prst="line">
              <a:avLst/>
            </a:prstGeom>
            <a:noFill/>
            <a:ln w="0">
              <a:solidFill>
                <a:srgbClr val="009C4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3" name="Line 47"/>
            <p:cNvSpPr>
              <a:spLocks noChangeShapeType="1"/>
            </p:cNvSpPr>
            <p:nvPr/>
          </p:nvSpPr>
          <p:spPr bwMode="auto">
            <a:xfrm>
              <a:off x="8301036" y="3857626"/>
              <a:ext cx="28575" cy="0"/>
            </a:xfrm>
            <a:prstGeom prst="line">
              <a:avLst/>
            </a:prstGeom>
            <a:noFill/>
            <a:ln w="0">
              <a:solidFill>
                <a:srgbClr val="009C4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4" name="Freeform 48"/>
            <p:cNvSpPr>
              <a:spLocks/>
            </p:cNvSpPr>
            <p:nvPr/>
          </p:nvSpPr>
          <p:spPr bwMode="auto">
            <a:xfrm>
              <a:off x="6329362" y="5267326"/>
              <a:ext cx="66675" cy="0"/>
            </a:xfrm>
            <a:custGeom>
              <a:avLst/>
              <a:gdLst>
                <a:gd name="T0" fmla="*/ 0 w 42"/>
                <a:gd name="T1" fmla="*/ 18 w 42"/>
                <a:gd name="T2" fmla="*/ 18 w 42"/>
                <a:gd name="T3" fmla="*/ 30 w 42"/>
                <a:gd name="T4" fmla="*/ 30 w 42"/>
                <a:gd name="T5" fmla="*/ 42 w 42"/>
              </a:gdLst>
              <a:ahLst/>
              <a:cxnLst>
                <a:cxn ang="0">
                  <a:pos x="T0" y="0"/>
                </a:cxn>
                <a:cxn ang="0">
                  <a:pos x="T1" y="0"/>
                </a:cxn>
                <a:cxn ang="0">
                  <a:pos x="T2" y="0"/>
                </a:cxn>
                <a:cxn ang="0">
                  <a:pos x="T3" y="0"/>
                </a:cxn>
                <a:cxn ang="0">
                  <a:pos x="T4" y="0"/>
                </a:cxn>
                <a:cxn ang="0">
                  <a:pos x="T5" y="0"/>
                </a:cxn>
              </a:cxnLst>
              <a:rect l="0" t="0" r="r" b="b"/>
              <a:pathLst>
                <a:path w="42">
                  <a:moveTo>
                    <a:pt x="0" y="0"/>
                  </a:moveTo>
                  <a:lnTo>
                    <a:pt x="18" y="0"/>
                  </a:lnTo>
                  <a:lnTo>
                    <a:pt x="18" y="0"/>
                  </a:lnTo>
                  <a:lnTo>
                    <a:pt x="30" y="0"/>
                  </a:lnTo>
                  <a:lnTo>
                    <a:pt x="30" y="0"/>
                  </a:lnTo>
                  <a:lnTo>
                    <a:pt x="42" y="0"/>
                  </a:lnTo>
                </a:path>
              </a:pathLst>
            </a:custGeom>
            <a:noFill/>
            <a:ln w="0">
              <a:solidFill>
                <a:srgbClr val="009C48"/>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5" name="Freeform 49"/>
            <p:cNvSpPr>
              <a:spLocks/>
            </p:cNvSpPr>
            <p:nvPr/>
          </p:nvSpPr>
          <p:spPr bwMode="auto">
            <a:xfrm>
              <a:off x="6396037" y="5267326"/>
              <a:ext cx="47625" cy="0"/>
            </a:xfrm>
            <a:custGeom>
              <a:avLst/>
              <a:gdLst>
                <a:gd name="T0" fmla="*/ 0 w 30"/>
                <a:gd name="T1" fmla="*/ 18 w 30"/>
                <a:gd name="T2" fmla="*/ 18 w 30"/>
                <a:gd name="T3" fmla="*/ 30 w 30"/>
              </a:gdLst>
              <a:ahLst/>
              <a:cxnLst>
                <a:cxn ang="0">
                  <a:pos x="T0" y="0"/>
                </a:cxn>
                <a:cxn ang="0">
                  <a:pos x="T1" y="0"/>
                </a:cxn>
                <a:cxn ang="0">
                  <a:pos x="T2" y="0"/>
                </a:cxn>
                <a:cxn ang="0">
                  <a:pos x="T3" y="0"/>
                </a:cxn>
              </a:cxnLst>
              <a:rect l="0" t="0" r="r" b="b"/>
              <a:pathLst>
                <a:path w="30">
                  <a:moveTo>
                    <a:pt x="0" y="0"/>
                  </a:moveTo>
                  <a:lnTo>
                    <a:pt x="18" y="0"/>
                  </a:lnTo>
                  <a:lnTo>
                    <a:pt x="18" y="0"/>
                  </a:lnTo>
                  <a:lnTo>
                    <a:pt x="30" y="0"/>
                  </a:lnTo>
                </a:path>
              </a:pathLst>
            </a:custGeom>
            <a:noFill/>
            <a:ln w="0">
              <a:solidFill>
                <a:srgbClr val="009C48"/>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6" name="Freeform 50"/>
            <p:cNvSpPr>
              <a:spLocks/>
            </p:cNvSpPr>
            <p:nvPr/>
          </p:nvSpPr>
          <p:spPr bwMode="auto">
            <a:xfrm>
              <a:off x="6443662" y="5257801"/>
              <a:ext cx="38100" cy="9525"/>
            </a:xfrm>
            <a:custGeom>
              <a:avLst/>
              <a:gdLst>
                <a:gd name="T0" fmla="*/ 0 w 24"/>
                <a:gd name="T1" fmla="*/ 6 h 6"/>
                <a:gd name="T2" fmla="*/ 12 w 24"/>
                <a:gd name="T3" fmla="*/ 0 h 6"/>
                <a:gd name="T4" fmla="*/ 12 w 24"/>
                <a:gd name="T5" fmla="*/ 0 h 6"/>
                <a:gd name="T6" fmla="*/ 24 w 24"/>
                <a:gd name="T7" fmla="*/ 0 h 6"/>
              </a:gdLst>
              <a:ahLst/>
              <a:cxnLst>
                <a:cxn ang="0">
                  <a:pos x="T0" y="T1"/>
                </a:cxn>
                <a:cxn ang="0">
                  <a:pos x="T2" y="T3"/>
                </a:cxn>
                <a:cxn ang="0">
                  <a:pos x="T4" y="T5"/>
                </a:cxn>
                <a:cxn ang="0">
                  <a:pos x="T6" y="T7"/>
                </a:cxn>
              </a:cxnLst>
              <a:rect l="0" t="0" r="r" b="b"/>
              <a:pathLst>
                <a:path w="24" h="6">
                  <a:moveTo>
                    <a:pt x="0" y="6"/>
                  </a:moveTo>
                  <a:lnTo>
                    <a:pt x="12" y="0"/>
                  </a:lnTo>
                  <a:lnTo>
                    <a:pt x="12" y="0"/>
                  </a:lnTo>
                  <a:lnTo>
                    <a:pt x="24" y="0"/>
                  </a:lnTo>
                </a:path>
              </a:pathLst>
            </a:custGeom>
            <a:noFill/>
            <a:ln w="0">
              <a:solidFill>
                <a:srgbClr val="009C48"/>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7" name="Freeform 51"/>
            <p:cNvSpPr>
              <a:spLocks/>
            </p:cNvSpPr>
            <p:nvPr/>
          </p:nvSpPr>
          <p:spPr bwMode="auto">
            <a:xfrm>
              <a:off x="6491287" y="5257801"/>
              <a:ext cx="38100" cy="0"/>
            </a:xfrm>
            <a:custGeom>
              <a:avLst/>
              <a:gdLst>
                <a:gd name="T0" fmla="*/ 0 w 24"/>
                <a:gd name="T1" fmla="*/ 12 w 24"/>
                <a:gd name="T2" fmla="*/ 12 w 24"/>
                <a:gd name="T3" fmla="*/ 24 w 24"/>
              </a:gdLst>
              <a:ahLst/>
              <a:cxnLst>
                <a:cxn ang="0">
                  <a:pos x="T0" y="0"/>
                </a:cxn>
                <a:cxn ang="0">
                  <a:pos x="T1" y="0"/>
                </a:cxn>
                <a:cxn ang="0">
                  <a:pos x="T2" y="0"/>
                </a:cxn>
                <a:cxn ang="0">
                  <a:pos x="T3" y="0"/>
                </a:cxn>
              </a:cxnLst>
              <a:rect l="0" t="0" r="r" b="b"/>
              <a:pathLst>
                <a:path w="24">
                  <a:moveTo>
                    <a:pt x="0" y="0"/>
                  </a:moveTo>
                  <a:lnTo>
                    <a:pt x="12" y="0"/>
                  </a:lnTo>
                  <a:lnTo>
                    <a:pt x="12" y="0"/>
                  </a:lnTo>
                  <a:lnTo>
                    <a:pt x="24" y="0"/>
                  </a:lnTo>
                </a:path>
              </a:pathLst>
            </a:custGeom>
            <a:noFill/>
            <a:ln w="0">
              <a:solidFill>
                <a:srgbClr val="009C48"/>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8" name="Freeform 52"/>
            <p:cNvSpPr>
              <a:spLocks/>
            </p:cNvSpPr>
            <p:nvPr/>
          </p:nvSpPr>
          <p:spPr bwMode="auto">
            <a:xfrm>
              <a:off x="6529387" y="5248276"/>
              <a:ext cx="47625" cy="9525"/>
            </a:xfrm>
            <a:custGeom>
              <a:avLst/>
              <a:gdLst>
                <a:gd name="T0" fmla="*/ 0 w 30"/>
                <a:gd name="T1" fmla="*/ 6 h 6"/>
                <a:gd name="T2" fmla="*/ 12 w 30"/>
                <a:gd name="T3" fmla="*/ 0 h 6"/>
                <a:gd name="T4" fmla="*/ 12 w 30"/>
                <a:gd name="T5" fmla="*/ 0 h 6"/>
                <a:gd name="T6" fmla="*/ 30 w 30"/>
                <a:gd name="T7" fmla="*/ 0 h 6"/>
              </a:gdLst>
              <a:ahLst/>
              <a:cxnLst>
                <a:cxn ang="0">
                  <a:pos x="T0" y="T1"/>
                </a:cxn>
                <a:cxn ang="0">
                  <a:pos x="T2" y="T3"/>
                </a:cxn>
                <a:cxn ang="0">
                  <a:pos x="T4" y="T5"/>
                </a:cxn>
                <a:cxn ang="0">
                  <a:pos x="T6" y="T7"/>
                </a:cxn>
              </a:cxnLst>
              <a:rect l="0" t="0" r="r" b="b"/>
              <a:pathLst>
                <a:path w="30" h="6">
                  <a:moveTo>
                    <a:pt x="0" y="6"/>
                  </a:moveTo>
                  <a:lnTo>
                    <a:pt x="12" y="0"/>
                  </a:lnTo>
                  <a:lnTo>
                    <a:pt x="12" y="0"/>
                  </a:lnTo>
                  <a:lnTo>
                    <a:pt x="30" y="0"/>
                  </a:lnTo>
                </a:path>
              </a:pathLst>
            </a:custGeom>
            <a:noFill/>
            <a:ln w="0">
              <a:solidFill>
                <a:srgbClr val="009C48"/>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9" name="Freeform 53"/>
            <p:cNvSpPr>
              <a:spLocks/>
            </p:cNvSpPr>
            <p:nvPr/>
          </p:nvSpPr>
          <p:spPr bwMode="auto">
            <a:xfrm>
              <a:off x="6577012" y="5238751"/>
              <a:ext cx="38100" cy="9525"/>
            </a:xfrm>
            <a:custGeom>
              <a:avLst/>
              <a:gdLst>
                <a:gd name="T0" fmla="*/ 0 w 24"/>
                <a:gd name="T1" fmla="*/ 6 h 6"/>
                <a:gd name="T2" fmla="*/ 12 w 24"/>
                <a:gd name="T3" fmla="*/ 6 h 6"/>
                <a:gd name="T4" fmla="*/ 12 w 24"/>
                <a:gd name="T5" fmla="*/ 6 h 6"/>
                <a:gd name="T6" fmla="*/ 24 w 24"/>
                <a:gd name="T7" fmla="*/ 0 h 6"/>
              </a:gdLst>
              <a:ahLst/>
              <a:cxnLst>
                <a:cxn ang="0">
                  <a:pos x="T0" y="T1"/>
                </a:cxn>
                <a:cxn ang="0">
                  <a:pos x="T2" y="T3"/>
                </a:cxn>
                <a:cxn ang="0">
                  <a:pos x="T4" y="T5"/>
                </a:cxn>
                <a:cxn ang="0">
                  <a:pos x="T6" y="T7"/>
                </a:cxn>
              </a:cxnLst>
              <a:rect l="0" t="0" r="r" b="b"/>
              <a:pathLst>
                <a:path w="24" h="6">
                  <a:moveTo>
                    <a:pt x="0" y="6"/>
                  </a:moveTo>
                  <a:lnTo>
                    <a:pt x="12" y="6"/>
                  </a:lnTo>
                  <a:lnTo>
                    <a:pt x="12" y="6"/>
                  </a:lnTo>
                  <a:lnTo>
                    <a:pt x="24" y="0"/>
                  </a:lnTo>
                </a:path>
              </a:pathLst>
            </a:custGeom>
            <a:noFill/>
            <a:ln w="0">
              <a:solidFill>
                <a:srgbClr val="009C48"/>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50" name="Freeform 54"/>
            <p:cNvSpPr>
              <a:spLocks/>
            </p:cNvSpPr>
            <p:nvPr/>
          </p:nvSpPr>
          <p:spPr bwMode="auto">
            <a:xfrm>
              <a:off x="6624637" y="5229226"/>
              <a:ext cx="38100" cy="9525"/>
            </a:xfrm>
            <a:custGeom>
              <a:avLst/>
              <a:gdLst>
                <a:gd name="T0" fmla="*/ 0 w 24"/>
                <a:gd name="T1" fmla="*/ 6 h 6"/>
                <a:gd name="T2" fmla="*/ 12 w 24"/>
                <a:gd name="T3" fmla="*/ 6 h 6"/>
                <a:gd name="T4" fmla="*/ 12 w 24"/>
                <a:gd name="T5" fmla="*/ 6 h 6"/>
                <a:gd name="T6" fmla="*/ 24 w 24"/>
                <a:gd name="T7" fmla="*/ 0 h 6"/>
              </a:gdLst>
              <a:ahLst/>
              <a:cxnLst>
                <a:cxn ang="0">
                  <a:pos x="T0" y="T1"/>
                </a:cxn>
                <a:cxn ang="0">
                  <a:pos x="T2" y="T3"/>
                </a:cxn>
                <a:cxn ang="0">
                  <a:pos x="T4" y="T5"/>
                </a:cxn>
                <a:cxn ang="0">
                  <a:pos x="T6" y="T7"/>
                </a:cxn>
              </a:cxnLst>
              <a:rect l="0" t="0" r="r" b="b"/>
              <a:pathLst>
                <a:path w="24" h="6">
                  <a:moveTo>
                    <a:pt x="0" y="6"/>
                  </a:moveTo>
                  <a:lnTo>
                    <a:pt x="12" y="6"/>
                  </a:lnTo>
                  <a:lnTo>
                    <a:pt x="12" y="6"/>
                  </a:lnTo>
                  <a:lnTo>
                    <a:pt x="24" y="0"/>
                  </a:lnTo>
                </a:path>
              </a:pathLst>
            </a:custGeom>
            <a:noFill/>
            <a:ln w="0">
              <a:solidFill>
                <a:srgbClr val="009C48"/>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51" name="Freeform 55"/>
            <p:cNvSpPr>
              <a:spLocks/>
            </p:cNvSpPr>
            <p:nvPr/>
          </p:nvSpPr>
          <p:spPr bwMode="auto">
            <a:xfrm>
              <a:off x="6662737" y="5219701"/>
              <a:ext cx="38100" cy="9525"/>
            </a:xfrm>
            <a:custGeom>
              <a:avLst/>
              <a:gdLst>
                <a:gd name="T0" fmla="*/ 0 w 24"/>
                <a:gd name="T1" fmla="*/ 6 h 6"/>
                <a:gd name="T2" fmla="*/ 12 w 24"/>
                <a:gd name="T3" fmla="*/ 6 h 6"/>
                <a:gd name="T4" fmla="*/ 12 w 24"/>
                <a:gd name="T5" fmla="*/ 6 h 6"/>
                <a:gd name="T6" fmla="*/ 24 w 24"/>
                <a:gd name="T7" fmla="*/ 0 h 6"/>
              </a:gdLst>
              <a:ahLst/>
              <a:cxnLst>
                <a:cxn ang="0">
                  <a:pos x="T0" y="T1"/>
                </a:cxn>
                <a:cxn ang="0">
                  <a:pos x="T2" y="T3"/>
                </a:cxn>
                <a:cxn ang="0">
                  <a:pos x="T4" y="T5"/>
                </a:cxn>
                <a:cxn ang="0">
                  <a:pos x="T6" y="T7"/>
                </a:cxn>
              </a:cxnLst>
              <a:rect l="0" t="0" r="r" b="b"/>
              <a:pathLst>
                <a:path w="24" h="6">
                  <a:moveTo>
                    <a:pt x="0" y="6"/>
                  </a:moveTo>
                  <a:lnTo>
                    <a:pt x="12" y="6"/>
                  </a:lnTo>
                  <a:lnTo>
                    <a:pt x="12" y="6"/>
                  </a:lnTo>
                  <a:lnTo>
                    <a:pt x="24" y="0"/>
                  </a:lnTo>
                </a:path>
              </a:pathLst>
            </a:custGeom>
            <a:noFill/>
            <a:ln w="0">
              <a:solidFill>
                <a:srgbClr val="009C48"/>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52" name="Freeform 56"/>
            <p:cNvSpPr>
              <a:spLocks/>
            </p:cNvSpPr>
            <p:nvPr/>
          </p:nvSpPr>
          <p:spPr bwMode="auto">
            <a:xfrm>
              <a:off x="6710362" y="5210176"/>
              <a:ext cx="38100" cy="9525"/>
            </a:xfrm>
            <a:custGeom>
              <a:avLst/>
              <a:gdLst>
                <a:gd name="T0" fmla="*/ 0 w 24"/>
                <a:gd name="T1" fmla="*/ 6 h 6"/>
                <a:gd name="T2" fmla="*/ 12 w 24"/>
                <a:gd name="T3" fmla="*/ 0 h 6"/>
                <a:gd name="T4" fmla="*/ 12 w 24"/>
                <a:gd name="T5" fmla="*/ 0 h 6"/>
                <a:gd name="T6" fmla="*/ 24 w 24"/>
                <a:gd name="T7" fmla="*/ 0 h 6"/>
              </a:gdLst>
              <a:ahLst/>
              <a:cxnLst>
                <a:cxn ang="0">
                  <a:pos x="T0" y="T1"/>
                </a:cxn>
                <a:cxn ang="0">
                  <a:pos x="T2" y="T3"/>
                </a:cxn>
                <a:cxn ang="0">
                  <a:pos x="T4" y="T5"/>
                </a:cxn>
                <a:cxn ang="0">
                  <a:pos x="T6" y="T7"/>
                </a:cxn>
              </a:cxnLst>
              <a:rect l="0" t="0" r="r" b="b"/>
              <a:pathLst>
                <a:path w="24" h="6">
                  <a:moveTo>
                    <a:pt x="0" y="6"/>
                  </a:moveTo>
                  <a:lnTo>
                    <a:pt x="12" y="0"/>
                  </a:lnTo>
                  <a:lnTo>
                    <a:pt x="12" y="0"/>
                  </a:lnTo>
                  <a:lnTo>
                    <a:pt x="24" y="0"/>
                  </a:lnTo>
                </a:path>
              </a:pathLst>
            </a:custGeom>
            <a:noFill/>
            <a:ln w="0">
              <a:solidFill>
                <a:srgbClr val="009C48"/>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53" name="Freeform 57"/>
            <p:cNvSpPr>
              <a:spLocks/>
            </p:cNvSpPr>
            <p:nvPr/>
          </p:nvSpPr>
          <p:spPr bwMode="auto">
            <a:xfrm>
              <a:off x="6748462" y="5191126"/>
              <a:ext cx="47625" cy="19050"/>
            </a:xfrm>
            <a:custGeom>
              <a:avLst/>
              <a:gdLst>
                <a:gd name="T0" fmla="*/ 0 w 30"/>
                <a:gd name="T1" fmla="*/ 12 h 12"/>
                <a:gd name="T2" fmla="*/ 12 w 30"/>
                <a:gd name="T3" fmla="*/ 6 h 12"/>
                <a:gd name="T4" fmla="*/ 12 w 30"/>
                <a:gd name="T5" fmla="*/ 6 h 12"/>
                <a:gd name="T6" fmla="*/ 30 w 30"/>
                <a:gd name="T7" fmla="*/ 0 h 12"/>
              </a:gdLst>
              <a:ahLst/>
              <a:cxnLst>
                <a:cxn ang="0">
                  <a:pos x="T0" y="T1"/>
                </a:cxn>
                <a:cxn ang="0">
                  <a:pos x="T2" y="T3"/>
                </a:cxn>
                <a:cxn ang="0">
                  <a:pos x="T4" y="T5"/>
                </a:cxn>
                <a:cxn ang="0">
                  <a:pos x="T6" y="T7"/>
                </a:cxn>
              </a:cxnLst>
              <a:rect l="0" t="0" r="r" b="b"/>
              <a:pathLst>
                <a:path w="30" h="12">
                  <a:moveTo>
                    <a:pt x="0" y="12"/>
                  </a:moveTo>
                  <a:lnTo>
                    <a:pt x="12" y="6"/>
                  </a:lnTo>
                  <a:lnTo>
                    <a:pt x="12" y="6"/>
                  </a:lnTo>
                  <a:lnTo>
                    <a:pt x="30" y="0"/>
                  </a:lnTo>
                </a:path>
              </a:pathLst>
            </a:custGeom>
            <a:noFill/>
            <a:ln w="0">
              <a:solidFill>
                <a:srgbClr val="009C48"/>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54" name="Freeform 58"/>
            <p:cNvSpPr>
              <a:spLocks/>
            </p:cNvSpPr>
            <p:nvPr/>
          </p:nvSpPr>
          <p:spPr bwMode="auto">
            <a:xfrm>
              <a:off x="6796087" y="5181601"/>
              <a:ext cx="38100" cy="9525"/>
            </a:xfrm>
            <a:custGeom>
              <a:avLst/>
              <a:gdLst>
                <a:gd name="T0" fmla="*/ 0 w 24"/>
                <a:gd name="T1" fmla="*/ 6 h 6"/>
                <a:gd name="T2" fmla="*/ 12 w 24"/>
                <a:gd name="T3" fmla="*/ 6 h 6"/>
                <a:gd name="T4" fmla="*/ 12 w 24"/>
                <a:gd name="T5" fmla="*/ 6 h 6"/>
                <a:gd name="T6" fmla="*/ 24 w 24"/>
                <a:gd name="T7" fmla="*/ 0 h 6"/>
              </a:gdLst>
              <a:ahLst/>
              <a:cxnLst>
                <a:cxn ang="0">
                  <a:pos x="T0" y="T1"/>
                </a:cxn>
                <a:cxn ang="0">
                  <a:pos x="T2" y="T3"/>
                </a:cxn>
                <a:cxn ang="0">
                  <a:pos x="T4" y="T5"/>
                </a:cxn>
                <a:cxn ang="0">
                  <a:pos x="T6" y="T7"/>
                </a:cxn>
              </a:cxnLst>
              <a:rect l="0" t="0" r="r" b="b"/>
              <a:pathLst>
                <a:path w="24" h="6">
                  <a:moveTo>
                    <a:pt x="0" y="6"/>
                  </a:moveTo>
                  <a:lnTo>
                    <a:pt x="12" y="6"/>
                  </a:lnTo>
                  <a:lnTo>
                    <a:pt x="12" y="6"/>
                  </a:lnTo>
                  <a:lnTo>
                    <a:pt x="24" y="0"/>
                  </a:lnTo>
                </a:path>
              </a:pathLst>
            </a:custGeom>
            <a:noFill/>
            <a:ln w="0">
              <a:solidFill>
                <a:srgbClr val="009C48"/>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55" name="Freeform 59"/>
            <p:cNvSpPr>
              <a:spLocks/>
            </p:cNvSpPr>
            <p:nvPr/>
          </p:nvSpPr>
          <p:spPr bwMode="auto">
            <a:xfrm>
              <a:off x="6843712" y="5162551"/>
              <a:ext cx="38100" cy="19050"/>
            </a:xfrm>
            <a:custGeom>
              <a:avLst/>
              <a:gdLst>
                <a:gd name="T0" fmla="*/ 0 w 24"/>
                <a:gd name="T1" fmla="*/ 12 h 12"/>
                <a:gd name="T2" fmla="*/ 12 w 24"/>
                <a:gd name="T3" fmla="*/ 6 h 12"/>
                <a:gd name="T4" fmla="*/ 12 w 24"/>
                <a:gd name="T5" fmla="*/ 6 h 12"/>
                <a:gd name="T6" fmla="*/ 24 w 24"/>
                <a:gd name="T7" fmla="*/ 0 h 12"/>
              </a:gdLst>
              <a:ahLst/>
              <a:cxnLst>
                <a:cxn ang="0">
                  <a:pos x="T0" y="T1"/>
                </a:cxn>
                <a:cxn ang="0">
                  <a:pos x="T2" y="T3"/>
                </a:cxn>
                <a:cxn ang="0">
                  <a:pos x="T4" y="T5"/>
                </a:cxn>
                <a:cxn ang="0">
                  <a:pos x="T6" y="T7"/>
                </a:cxn>
              </a:cxnLst>
              <a:rect l="0" t="0" r="r" b="b"/>
              <a:pathLst>
                <a:path w="24" h="12">
                  <a:moveTo>
                    <a:pt x="0" y="12"/>
                  </a:moveTo>
                  <a:lnTo>
                    <a:pt x="12" y="6"/>
                  </a:lnTo>
                  <a:lnTo>
                    <a:pt x="12" y="6"/>
                  </a:lnTo>
                  <a:lnTo>
                    <a:pt x="24" y="0"/>
                  </a:lnTo>
                </a:path>
              </a:pathLst>
            </a:custGeom>
            <a:noFill/>
            <a:ln w="0">
              <a:solidFill>
                <a:srgbClr val="009C48"/>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56" name="Freeform 60"/>
            <p:cNvSpPr>
              <a:spLocks/>
            </p:cNvSpPr>
            <p:nvPr/>
          </p:nvSpPr>
          <p:spPr bwMode="auto">
            <a:xfrm>
              <a:off x="6881812" y="5143501"/>
              <a:ext cx="47625" cy="19050"/>
            </a:xfrm>
            <a:custGeom>
              <a:avLst/>
              <a:gdLst>
                <a:gd name="T0" fmla="*/ 0 w 30"/>
                <a:gd name="T1" fmla="*/ 12 h 12"/>
                <a:gd name="T2" fmla="*/ 12 w 30"/>
                <a:gd name="T3" fmla="*/ 6 h 12"/>
                <a:gd name="T4" fmla="*/ 12 w 30"/>
                <a:gd name="T5" fmla="*/ 6 h 12"/>
                <a:gd name="T6" fmla="*/ 30 w 30"/>
                <a:gd name="T7" fmla="*/ 0 h 12"/>
              </a:gdLst>
              <a:ahLst/>
              <a:cxnLst>
                <a:cxn ang="0">
                  <a:pos x="T0" y="T1"/>
                </a:cxn>
                <a:cxn ang="0">
                  <a:pos x="T2" y="T3"/>
                </a:cxn>
                <a:cxn ang="0">
                  <a:pos x="T4" y="T5"/>
                </a:cxn>
                <a:cxn ang="0">
                  <a:pos x="T6" y="T7"/>
                </a:cxn>
              </a:cxnLst>
              <a:rect l="0" t="0" r="r" b="b"/>
              <a:pathLst>
                <a:path w="30" h="12">
                  <a:moveTo>
                    <a:pt x="0" y="12"/>
                  </a:moveTo>
                  <a:lnTo>
                    <a:pt x="12" y="6"/>
                  </a:lnTo>
                  <a:lnTo>
                    <a:pt x="12" y="6"/>
                  </a:lnTo>
                  <a:lnTo>
                    <a:pt x="30" y="0"/>
                  </a:lnTo>
                </a:path>
              </a:pathLst>
            </a:custGeom>
            <a:noFill/>
            <a:ln w="0">
              <a:solidFill>
                <a:srgbClr val="009C48"/>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57" name="Freeform 61"/>
            <p:cNvSpPr>
              <a:spLocks/>
            </p:cNvSpPr>
            <p:nvPr/>
          </p:nvSpPr>
          <p:spPr bwMode="auto">
            <a:xfrm>
              <a:off x="6929437" y="5124451"/>
              <a:ext cx="38100" cy="19050"/>
            </a:xfrm>
            <a:custGeom>
              <a:avLst/>
              <a:gdLst>
                <a:gd name="T0" fmla="*/ 0 w 24"/>
                <a:gd name="T1" fmla="*/ 12 h 12"/>
                <a:gd name="T2" fmla="*/ 12 w 24"/>
                <a:gd name="T3" fmla="*/ 6 h 12"/>
                <a:gd name="T4" fmla="*/ 12 w 24"/>
                <a:gd name="T5" fmla="*/ 6 h 12"/>
                <a:gd name="T6" fmla="*/ 24 w 24"/>
                <a:gd name="T7" fmla="*/ 0 h 12"/>
              </a:gdLst>
              <a:ahLst/>
              <a:cxnLst>
                <a:cxn ang="0">
                  <a:pos x="T0" y="T1"/>
                </a:cxn>
                <a:cxn ang="0">
                  <a:pos x="T2" y="T3"/>
                </a:cxn>
                <a:cxn ang="0">
                  <a:pos x="T4" y="T5"/>
                </a:cxn>
                <a:cxn ang="0">
                  <a:pos x="T6" y="T7"/>
                </a:cxn>
              </a:cxnLst>
              <a:rect l="0" t="0" r="r" b="b"/>
              <a:pathLst>
                <a:path w="24" h="12">
                  <a:moveTo>
                    <a:pt x="0" y="12"/>
                  </a:moveTo>
                  <a:lnTo>
                    <a:pt x="12" y="6"/>
                  </a:lnTo>
                  <a:lnTo>
                    <a:pt x="12" y="6"/>
                  </a:lnTo>
                  <a:lnTo>
                    <a:pt x="24" y="0"/>
                  </a:lnTo>
                </a:path>
              </a:pathLst>
            </a:custGeom>
            <a:noFill/>
            <a:ln w="0">
              <a:solidFill>
                <a:srgbClr val="009C48"/>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58" name="Freeform 62"/>
            <p:cNvSpPr>
              <a:spLocks/>
            </p:cNvSpPr>
            <p:nvPr/>
          </p:nvSpPr>
          <p:spPr bwMode="auto">
            <a:xfrm>
              <a:off x="6977062" y="5105401"/>
              <a:ext cx="38100" cy="19050"/>
            </a:xfrm>
            <a:custGeom>
              <a:avLst/>
              <a:gdLst>
                <a:gd name="T0" fmla="*/ 0 w 24"/>
                <a:gd name="T1" fmla="*/ 12 h 12"/>
                <a:gd name="T2" fmla="*/ 12 w 24"/>
                <a:gd name="T3" fmla="*/ 6 h 12"/>
                <a:gd name="T4" fmla="*/ 12 w 24"/>
                <a:gd name="T5" fmla="*/ 6 h 12"/>
                <a:gd name="T6" fmla="*/ 24 w 24"/>
                <a:gd name="T7" fmla="*/ 0 h 12"/>
              </a:gdLst>
              <a:ahLst/>
              <a:cxnLst>
                <a:cxn ang="0">
                  <a:pos x="T0" y="T1"/>
                </a:cxn>
                <a:cxn ang="0">
                  <a:pos x="T2" y="T3"/>
                </a:cxn>
                <a:cxn ang="0">
                  <a:pos x="T4" y="T5"/>
                </a:cxn>
                <a:cxn ang="0">
                  <a:pos x="T6" y="T7"/>
                </a:cxn>
              </a:cxnLst>
              <a:rect l="0" t="0" r="r" b="b"/>
              <a:pathLst>
                <a:path w="24" h="12">
                  <a:moveTo>
                    <a:pt x="0" y="12"/>
                  </a:moveTo>
                  <a:lnTo>
                    <a:pt x="12" y="6"/>
                  </a:lnTo>
                  <a:lnTo>
                    <a:pt x="12" y="6"/>
                  </a:lnTo>
                  <a:lnTo>
                    <a:pt x="24" y="0"/>
                  </a:lnTo>
                </a:path>
              </a:pathLst>
            </a:custGeom>
            <a:noFill/>
            <a:ln w="0">
              <a:solidFill>
                <a:srgbClr val="009C48"/>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59" name="Freeform 63"/>
            <p:cNvSpPr>
              <a:spLocks/>
            </p:cNvSpPr>
            <p:nvPr/>
          </p:nvSpPr>
          <p:spPr bwMode="auto">
            <a:xfrm>
              <a:off x="7015162" y="5086351"/>
              <a:ext cx="38100" cy="19050"/>
            </a:xfrm>
            <a:custGeom>
              <a:avLst/>
              <a:gdLst>
                <a:gd name="T0" fmla="*/ 0 w 24"/>
                <a:gd name="T1" fmla="*/ 12 h 12"/>
                <a:gd name="T2" fmla="*/ 12 w 24"/>
                <a:gd name="T3" fmla="*/ 6 h 12"/>
                <a:gd name="T4" fmla="*/ 12 w 24"/>
                <a:gd name="T5" fmla="*/ 6 h 12"/>
                <a:gd name="T6" fmla="*/ 24 w 24"/>
                <a:gd name="T7" fmla="*/ 0 h 12"/>
              </a:gdLst>
              <a:ahLst/>
              <a:cxnLst>
                <a:cxn ang="0">
                  <a:pos x="T0" y="T1"/>
                </a:cxn>
                <a:cxn ang="0">
                  <a:pos x="T2" y="T3"/>
                </a:cxn>
                <a:cxn ang="0">
                  <a:pos x="T4" y="T5"/>
                </a:cxn>
                <a:cxn ang="0">
                  <a:pos x="T6" y="T7"/>
                </a:cxn>
              </a:cxnLst>
              <a:rect l="0" t="0" r="r" b="b"/>
              <a:pathLst>
                <a:path w="24" h="12">
                  <a:moveTo>
                    <a:pt x="0" y="12"/>
                  </a:moveTo>
                  <a:lnTo>
                    <a:pt x="12" y="6"/>
                  </a:lnTo>
                  <a:lnTo>
                    <a:pt x="12" y="6"/>
                  </a:lnTo>
                  <a:lnTo>
                    <a:pt x="24" y="0"/>
                  </a:lnTo>
                </a:path>
              </a:pathLst>
            </a:custGeom>
            <a:noFill/>
            <a:ln w="0">
              <a:solidFill>
                <a:srgbClr val="009C48"/>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60" name="Freeform 64"/>
            <p:cNvSpPr>
              <a:spLocks/>
            </p:cNvSpPr>
            <p:nvPr/>
          </p:nvSpPr>
          <p:spPr bwMode="auto">
            <a:xfrm>
              <a:off x="7062787" y="5067301"/>
              <a:ext cx="38100" cy="19050"/>
            </a:xfrm>
            <a:custGeom>
              <a:avLst/>
              <a:gdLst>
                <a:gd name="T0" fmla="*/ 0 w 24"/>
                <a:gd name="T1" fmla="*/ 12 h 12"/>
                <a:gd name="T2" fmla="*/ 12 w 24"/>
                <a:gd name="T3" fmla="*/ 6 h 12"/>
                <a:gd name="T4" fmla="*/ 12 w 24"/>
                <a:gd name="T5" fmla="*/ 6 h 12"/>
                <a:gd name="T6" fmla="*/ 24 w 24"/>
                <a:gd name="T7" fmla="*/ 0 h 12"/>
              </a:gdLst>
              <a:ahLst/>
              <a:cxnLst>
                <a:cxn ang="0">
                  <a:pos x="T0" y="T1"/>
                </a:cxn>
                <a:cxn ang="0">
                  <a:pos x="T2" y="T3"/>
                </a:cxn>
                <a:cxn ang="0">
                  <a:pos x="T4" y="T5"/>
                </a:cxn>
                <a:cxn ang="0">
                  <a:pos x="T6" y="T7"/>
                </a:cxn>
              </a:cxnLst>
              <a:rect l="0" t="0" r="r" b="b"/>
              <a:pathLst>
                <a:path w="24" h="12">
                  <a:moveTo>
                    <a:pt x="0" y="12"/>
                  </a:moveTo>
                  <a:lnTo>
                    <a:pt x="12" y="6"/>
                  </a:lnTo>
                  <a:lnTo>
                    <a:pt x="12" y="6"/>
                  </a:lnTo>
                  <a:lnTo>
                    <a:pt x="24" y="0"/>
                  </a:lnTo>
                </a:path>
              </a:pathLst>
            </a:custGeom>
            <a:noFill/>
            <a:ln w="0">
              <a:solidFill>
                <a:srgbClr val="009C48"/>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61" name="Freeform 65"/>
            <p:cNvSpPr>
              <a:spLocks/>
            </p:cNvSpPr>
            <p:nvPr/>
          </p:nvSpPr>
          <p:spPr bwMode="auto">
            <a:xfrm>
              <a:off x="7110412" y="5038726"/>
              <a:ext cx="28575" cy="19050"/>
            </a:xfrm>
            <a:custGeom>
              <a:avLst/>
              <a:gdLst>
                <a:gd name="T0" fmla="*/ 0 w 18"/>
                <a:gd name="T1" fmla="*/ 12 h 12"/>
                <a:gd name="T2" fmla="*/ 6 w 18"/>
                <a:gd name="T3" fmla="*/ 6 h 12"/>
                <a:gd name="T4" fmla="*/ 6 w 18"/>
                <a:gd name="T5" fmla="*/ 6 h 12"/>
                <a:gd name="T6" fmla="*/ 18 w 18"/>
                <a:gd name="T7" fmla="*/ 0 h 12"/>
              </a:gdLst>
              <a:ahLst/>
              <a:cxnLst>
                <a:cxn ang="0">
                  <a:pos x="T0" y="T1"/>
                </a:cxn>
                <a:cxn ang="0">
                  <a:pos x="T2" y="T3"/>
                </a:cxn>
                <a:cxn ang="0">
                  <a:pos x="T4" y="T5"/>
                </a:cxn>
                <a:cxn ang="0">
                  <a:pos x="T6" y="T7"/>
                </a:cxn>
              </a:cxnLst>
              <a:rect l="0" t="0" r="r" b="b"/>
              <a:pathLst>
                <a:path w="18" h="12">
                  <a:moveTo>
                    <a:pt x="0" y="12"/>
                  </a:moveTo>
                  <a:lnTo>
                    <a:pt x="6" y="6"/>
                  </a:lnTo>
                  <a:lnTo>
                    <a:pt x="6" y="6"/>
                  </a:lnTo>
                  <a:lnTo>
                    <a:pt x="18" y="0"/>
                  </a:lnTo>
                </a:path>
              </a:pathLst>
            </a:custGeom>
            <a:noFill/>
            <a:ln w="0">
              <a:solidFill>
                <a:srgbClr val="009C48"/>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62" name="Freeform 66"/>
            <p:cNvSpPr>
              <a:spLocks/>
            </p:cNvSpPr>
            <p:nvPr/>
          </p:nvSpPr>
          <p:spPr bwMode="auto">
            <a:xfrm>
              <a:off x="7148512" y="5019676"/>
              <a:ext cx="38100" cy="19050"/>
            </a:xfrm>
            <a:custGeom>
              <a:avLst/>
              <a:gdLst>
                <a:gd name="T0" fmla="*/ 0 w 24"/>
                <a:gd name="T1" fmla="*/ 12 h 12"/>
                <a:gd name="T2" fmla="*/ 12 w 24"/>
                <a:gd name="T3" fmla="*/ 6 h 12"/>
                <a:gd name="T4" fmla="*/ 12 w 24"/>
                <a:gd name="T5" fmla="*/ 6 h 12"/>
                <a:gd name="T6" fmla="*/ 24 w 24"/>
                <a:gd name="T7" fmla="*/ 0 h 12"/>
              </a:gdLst>
              <a:ahLst/>
              <a:cxnLst>
                <a:cxn ang="0">
                  <a:pos x="T0" y="T1"/>
                </a:cxn>
                <a:cxn ang="0">
                  <a:pos x="T2" y="T3"/>
                </a:cxn>
                <a:cxn ang="0">
                  <a:pos x="T4" y="T5"/>
                </a:cxn>
                <a:cxn ang="0">
                  <a:pos x="T6" y="T7"/>
                </a:cxn>
              </a:cxnLst>
              <a:rect l="0" t="0" r="r" b="b"/>
              <a:pathLst>
                <a:path w="24" h="12">
                  <a:moveTo>
                    <a:pt x="0" y="12"/>
                  </a:moveTo>
                  <a:lnTo>
                    <a:pt x="12" y="6"/>
                  </a:lnTo>
                  <a:lnTo>
                    <a:pt x="12" y="6"/>
                  </a:lnTo>
                  <a:lnTo>
                    <a:pt x="24" y="0"/>
                  </a:lnTo>
                </a:path>
              </a:pathLst>
            </a:custGeom>
            <a:noFill/>
            <a:ln w="0">
              <a:solidFill>
                <a:srgbClr val="009C48"/>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63" name="Freeform 67"/>
            <p:cNvSpPr>
              <a:spLocks/>
            </p:cNvSpPr>
            <p:nvPr/>
          </p:nvSpPr>
          <p:spPr bwMode="auto">
            <a:xfrm>
              <a:off x="7196137" y="4991101"/>
              <a:ext cx="38100" cy="19050"/>
            </a:xfrm>
            <a:custGeom>
              <a:avLst/>
              <a:gdLst>
                <a:gd name="T0" fmla="*/ 0 w 24"/>
                <a:gd name="T1" fmla="*/ 12 h 12"/>
                <a:gd name="T2" fmla="*/ 12 w 24"/>
                <a:gd name="T3" fmla="*/ 6 h 12"/>
                <a:gd name="T4" fmla="*/ 12 w 24"/>
                <a:gd name="T5" fmla="*/ 6 h 12"/>
                <a:gd name="T6" fmla="*/ 24 w 24"/>
                <a:gd name="T7" fmla="*/ 0 h 12"/>
              </a:gdLst>
              <a:ahLst/>
              <a:cxnLst>
                <a:cxn ang="0">
                  <a:pos x="T0" y="T1"/>
                </a:cxn>
                <a:cxn ang="0">
                  <a:pos x="T2" y="T3"/>
                </a:cxn>
                <a:cxn ang="0">
                  <a:pos x="T4" y="T5"/>
                </a:cxn>
                <a:cxn ang="0">
                  <a:pos x="T6" y="T7"/>
                </a:cxn>
              </a:cxnLst>
              <a:rect l="0" t="0" r="r" b="b"/>
              <a:pathLst>
                <a:path w="24" h="12">
                  <a:moveTo>
                    <a:pt x="0" y="12"/>
                  </a:moveTo>
                  <a:lnTo>
                    <a:pt x="12" y="6"/>
                  </a:lnTo>
                  <a:lnTo>
                    <a:pt x="12" y="6"/>
                  </a:lnTo>
                  <a:lnTo>
                    <a:pt x="24" y="0"/>
                  </a:lnTo>
                </a:path>
              </a:pathLst>
            </a:custGeom>
            <a:noFill/>
            <a:ln w="0">
              <a:solidFill>
                <a:srgbClr val="009C48"/>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64" name="Freeform 68"/>
            <p:cNvSpPr>
              <a:spLocks/>
            </p:cNvSpPr>
            <p:nvPr/>
          </p:nvSpPr>
          <p:spPr bwMode="auto">
            <a:xfrm>
              <a:off x="7234236" y="4962526"/>
              <a:ext cx="38100" cy="19050"/>
            </a:xfrm>
            <a:custGeom>
              <a:avLst/>
              <a:gdLst>
                <a:gd name="T0" fmla="*/ 0 w 24"/>
                <a:gd name="T1" fmla="*/ 12 h 12"/>
                <a:gd name="T2" fmla="*/ 12 w 24"/>
                <a:gd name="T3" fmla="*/ 6 h 12"/>
                <a:gd name="T4" fmla="*/ 12 w 24"/>
                <a:gd name="T5" fmla="*/ 6 h 12"/>
                <a:gd name="T6" fmla="*/ 24 w 24"/>
                <a:gd name="T7" fmla="*/ 0 h 12"/>
              </a:gdLst>
              <a:ahLst/>
              <a:cxnLst>
                <a:cxn ang="0">
                  <a:pos x="T0" y="T1"/>
                </a:cxn>
                <a:cxn ang="0">
                  <a:pos x="T2" y="T3"/>
                </a:cxn>
                <a:cxn ang="0">
                  <a:pos x="T4" y="T5"/>
                </a:cxn>
                <a:cxn ang="0">
                  <a:pos x="T6" y="T7"/>
                </a:cxn>
              </a:cxnLst>
              <a:rect l="0" t="0" r="r" b="b"/>
              <a:pathLst>
                <a:path w="24" h="12">
                  <a:moveTo>
                    <a:pt x="0" y="12"/>
                  </a:moveTo>
                  <a:lnTo>
                    <a:pt x="12" y="6"/>
                  </a:lnTo>
                  <a:lnTo>
                    <a:pt x="12" y="6"/>
                  </a:lnTo>
                  <a:lnTo>
                    <a:pt x="24" y="0"/>
                  </a:lnTo>
                </a:path>
              </a:pathLst>
            </a:custGeom>
            <a:noFill/>
            <a:ln w="0">
              <a:solidFill>
                <a:srgbClr val="009C48"/>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65" name="Freeform 69"/>
            <p:cNvSpPr>
              <a:spLocks/>
            </p:cNvSpPr>
            <p:nvPr/>
          </p:nvSpPr>
          <p:spPr bwMode="auto">
            <a:xfrm>
              <a:off x="7281861" y="4933951"/>
              <a:ext cx="38100" cy="19050"/>
            </a:xfrm>
            <a:custGeom>
              <a:avLst/>
              <a:gdLst>
                <a:gd name="T0" fmla="*/ 0 w 24"/>
                <a:gd name="T1" fmla="*/ 12 h 12"/>
                <a:gd name="T2" fmla="*/ 12 w 24"/>
                <a:gd name="T3" fmla="*/ 6 h 12"/>
                <a:gd name="T4" fmla="*/ 12 w 24"/>
                <a:gd name="T5" fmla="*/ 6 h 12"/>
                <a:gd name="T6" fmla="*/ 24 w 24"/>
                <a:gd name="T7" fmla="*/ 0 h 12"/>
              </a:gdLst>
              <a:ahLst/>
              <a:cxnLst>
                <a:cxn ang="0">
                  <a:pos x="T0" y="T1"/>
                </a:cxn>
                <a:cxn ang="0">
                  <a:pos x="T2" y="T3"/>
                </a:cxn>
                <a:cxn ang="0">
                  <a:pos x="T4" y="T5"/>
                </a:cxn>
                <a:cxn ang="0">
                  <a:pos x="T6" y="T7"/>
                </a:cxn>
              </a:cxnLst>
              <a:rect l="0" t="0" r="r" b="b"/>
              <a:pathLst>
                <a:path w="24" h="12">
                  <a:moveTo>
                    <a:pt x="0" y="12"/>
                  </a:moveTo>
                  <a:lnTo>
                    <a:pt x="12" y="6"/>
                  </a:lnTo>
                  <a:lnTo>
                    <a:pt x="12" y="6"/>
                  </a:lnTo>
                  <a:lnTo>
                    <a:pt x="24" y="0"/>
                  </a:lnTo>
                </a:path>
              </a:pathLst>
            </a:custGeom>
            <a:noFill/>
            <a:ln w="0">
              <a:solidFill>
                <a:srgbClr val="009C48"/>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66" name="Freeform 70"/>
            <p:cNvSpPr>
              <a:spLocks/>
            </p:cNvSpPr>
            <p:nvPr/>
          </p:nvSpPr>
          <p:spPr bwMode="auto">
            <a:xfrm>
              <a:off x="7329486" y="4895851"/>
              <a:ext cx="38100" cy="28575"/>
            </a:xfrm>
            <a:custGeom>
              <a:avLst/>
              <a:gdLst>
                <a:gd name="T0" fmla="*/ 0 w 24"/>
                <a:gd name="T1" fmla="*/ 18 h 18"/>
                <a:gd name="T2" fmla="*/ 12 w 24"/>
                <a:gd name="T3" fmla="*/ 12 h 18"/>
                <a:gd name="T4" fmla="*/ 12 w 24"/>
                <a:gd name="T5" fmla="*/ 12 h 18"/>
                <a:gd name="T6" fmla="*/ 24 w 24"/>
                <a:gd name="T7" fmla="*/ 0 h 18"/>
              </a:gdLst>
              <a:ahLst/>
              <a:cxnLst>
                <a:cxn ang="0">
                  <a:pos x="T0" y="T1"/>
                </a:cxn>
                <a:cxn ang="0">
                  <a:pos x="T2" y="T3"/>
                </a:cxn>
                <a:cxn ang="0">
                  <a:pos x="T4" y="T5"/>
                </a:cxn>
                <a:cxn ang="0">
                  <a:pos x="T6" y="T7"/>
                </a:cxn>
              </a:cxnLst>
              <a:rect l="0" t="0" r="r" b="b"/>
              <a:pathLst>
                <a:path w="24" h="18">
                  <a:moveTo>
                    <a:pt x="0" y="18"/>
                  </a:moveTo>
                  <a:lnTo>
                    <a:pt x="12" y="12"/>
                  </a:lnTo>
                  <a:lnTo>
                    <a:pt x="12" y="12"/>
                  </a:lnTo>
                  <a:lnTo>
                    <a:pt x="24" y="0"/>
                  </a:lnTo>
                </a:path>
              </a:pathLst>
            </a:custGeom>
            <a:noFill/>
            <a:ln w="0">
              <a:solidFill>
                <a:srgbClr val="009C48"/>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67" name="Freeform 71"/>
            <p:cNvSpPr>
              <a:spLocks/>
            </p:cNvSpPr>
            <p:nvPr/>
          </p:nvSpPr>
          <p:spPr bwMode="auto">
            <a:xfrm>
              <a:off x="7367586" y="4867276"/>
              <a:ext cx="38100" cy="28575"/>
            </a:xfrm>
            <a:custGeom>
              <a:avLst/>
              <a:gdLst>
                <a:gd name="T0" fmla="*/ 0 w 24"/>
                <a:gd name="T1" fmla="*/ 18 h 18"/>
                <a:gd name="T2" fmla="*/ 12 w 24"/>
                <a:gd name="T3" fmla="*/ 12 h 18"/>
                <a:gd name="T4" fmla="*/ 12 w 24"/>
                <a:gd name="T5" fmla="*/ 12 h 18"/>
                <a:gd name="T6" fmla="*/ 24 w 24"/>
                <a:gd name="T7" fmla="*/ 0 h 18"/>
              </a:gdLst>
              <a:ahLst/>
              <a:cxnLst>
                <a:cxn ang="0">
                  <a:pos x="T0" y="T1"/>
                </a:cxn>
                <a:cxn ang="0">
                  <a:pos x="T2" y="T3"/>
                </a:cxn>
                <a:cxn ang="0">
                  <a:pos x="T4" y="T5"/>
                </a:cxn>
                <a:cxn ang="0">
                  <a:pos x="T6" y="T7"/>
                </a:cxn>
              </a:cxnLst>
              <a:rect l="0" t="0" r="r" b="b"/>
              <a:pathLst>
                <a:path w="24" h="18">
                  <a:moveTo>
                    <a:pt x="0" y="18"/>
                  </a:moveTo>
                  <a:lnTo>
                    <a:pt x="12" y="12"/>
                  </a:lnTo>
                  <a:lnTo>
                    <a:pt x="12" y="12"/>
                  </a:lnTo>
                  <a:lnTo>
                    <a:pt x="24" y="0"/>
                  </a:lnTo>
                </a:path>
              </a:pathLst>
            </a:custGeom>
            <a:noFill/>
            <a:ln w="0">
              <a:solidFill>
                <a:srgbClr val="009C48"/>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68" name="Freeform 72"/>
            <p:cNvSpPr>
              <a:spLocks/>
            </p:cNvSpPr>
            <p:nvPr/>
          </p:nvSpPr>
          <p:spPr bwMode="auto">
            <a:xfrm>
              <a:off x="7415211" y="4829176"/>
              <a:ext cx="38100" cy="38100"/>
            </a:xfrm>
            <a:custGeom>
              <a:avLst/>
              <a:gdLst>
                <a:gd name="T0" fmla="*/ 0 w 24"/>
                <a:gd name="T1" fmla="*/ 24 h 24"/>
                <a:gd name="T2" fmla="*/ 12 w 24"/>
                <a:gd name="T3" fmla="*/ 12 h 24"/>
                <a:gd name="T4" fmla="*/ 12 w 24"/>
                <a:gd name="T5" fmla="*/ 12 h 24"/>
                <a:gd name="T6" fmla="*/ 24 w 24"/>
                <a:gd name="T7" fmla="*/ 0 h 24"/>
              </a:gdLst>
              <a:ahLst/>
              <a:cxnLst>
                <a:cxn ang="0">
                  <a:pos x="T0" y="T1"/>
                </a:cxn>
                <a:cxn ang="0">
                  <a:pos x="T2" y="T3"/>
                </a:cxn>
                <a:cxn ang="0">
                  <a:pos x="T4" y="T5"/>
                </a:cxn>
                <a:cxn ang="0">
                  <a:pos x="T6" y="T7"/>
                </a:cxn>
              </a:cxnLst>
              <a:rect l="0" t="0" r="r" b="b"/>
              <a:pathLst>
                <a:path w="24" h="24">
                  <a:moveTo>
                    <a:pt x="0" y="24"/>
                  </a:moveTo>
                  <a:lnTo>
                    <a:pt x="12" y="12"/>
                  </a:lnTo>
                  <a:lnTo>
                    <a:pt x="12" y="12"/>
                  </a:lnTo>
                  <a:lnTo>
                    <a:pt x="24" y="0"/>
                  </a:lnTo>
                </a:path>
              </a:pathLst>
            </a:custGeom>
            <a:noFill/>
            <a:ln w="0">
              <a:solidFill>
                <a:srgbClr val="009C48"/>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69" name="Freeform 73"/>
            <p:cNvSpPr>
              <a:spLocks/>
            </p:cNvSpPr>
            <p:nvPr/>
          </p:nvSpPr>
          <p:spPr bwMode="auto">
            <a:xfrm>
              <a:off x="7453311" y="4800601"/>
              <a:ext cx="47625" cy="28575"/>
            </a:xfrm>
            <a:custGeom>
              <a:avLst/>
              <a:gdLst>
                <a:gd name="T0" fmla="*/ 0 w 30"/>
                <a:gd name="T1" fmla="*/ 18 h 18"/>
                <a:gd name="T2" fmla="*/ 12 w 30"/>
                <a:gd name="T3" fmla="*/ 12 h 18"/>
                <a:gd name="T4" fmla="*/ 12 w 30"/>
                <a:gd name="T5" fmla="*/ 12 h 18"/>
                <a:gd name="T6" fmla="*/ 30 w 30"/>
                <a:gd name="T7" fmla="*/ 0 h 18"/>
              </a:gdLst>
              <a:ahLst/>
              <a:cxnLst>
                <a:cxn ang="0">
                  <a:pos x="T0" y="T1"/>
                </a:cxn>
                <a:cxn ang="0">
                  <a:pos x="T2" y="T3"/>
                </a:cxn>
                <a:cxn ang="0">
                  <a:pos x="T4" y="T5"/>
                </a:cxn>
                <a:cxn ang="0">
                  <a:pos x="T6" y="T7"/>
                </a:cxn>
              </a:cxnLst>
              <a:rect l="0" t="0" r="r" b="b"/>
              <a:pathLst>
                <a:path w="30" h="18">
                  <a:moveTo>
                    <a:pt x="0" y="18"/>
                  </a:moveTo>
                  <a:lnTo>
                    <a:pt x="12" y="12"/>
                  </a:lnTo>
                  <a:lnTo>
                    <a:pt x="12" y="12"/>
                  </a:lnTo>
                  <a:lnTo>
                    <a:pt x="30" y="0"/>
                  </a:lnTo>
                </a:path>
              </a:pathLst>
            </a:custGeom>
            <a:noFill/>
            <a:ln w="0">
              <a:solidFill>
                <a:srgbClr val="009C48"/>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70" name="Freeform 74"/>
            <p:cNvSpPr>
              <a:spLocks/>
            </p:cNvSpPr>
            <p:nvPr/>
          </p:nvSpPr>
          <p:spPr bwMode="auto">
            <a:xfrm>
              <a:off x="7500936" y="4762501"/>
              <a:ext cx="38100" cy="38100"/>
            </a:xfrm>
            <a:custGeom>
              <a:avLst/>
              <a:gdLst>
                <a:gd name="T0" fmla="*/ 0 w 24"/>
                <a:gd name="T1" fmla="*/ 24 h 24"/>
                <a:gd name="T2" fmla="*/ 12 w 24"/>
                <a:gd name="T3" fmla="*/ 12 h 24"/>
                <a:gd name="T4" fmla="*/ 12 w 24"/>
                <a:gd name="T5" fmla="*/ 12 h 24"/>
                <a:gd name="T6" fmla="*/ 24 w 24"/>
                <a:gd name="T7" fmla="*/ 0 h 24"/>
              </a:gdLst>
              <a:ahLst/>
              <a:cxnLst>
                <a:cxn ang="0">
                  <a:pos x="T0" y="T1"/>
                </a:cxn>
                <a:cxn ang="0">
                  <a:pos x="T2" y="T3"/>
                </a:cxn>
                <a:cxn ang="0">
                  <a:pos x="T4" y="T5"/>
                </a:cxn>
                <a:cxn ang="0">
                  <a:pos x="T6" y="T7"/>
                </a:cxn>
              </a:cxnLst>
              <a:rect l="0" t="0" r="r" b="b"/>
              <a:pathLst>
                <a:path w="24" h="24">
                  <a:moveTo>
                    <a:pt x="0" y="24"/>
                  </a:moveTo>
                  <a:lnTo>
                    <a:pt x="12" y="12"/>
                  </a:lnTo>
                  <a:lnTo>
                    <a:pt x="12" y="12"/>
                  </a:lnTo>
                  <a:lnTo>
                    <a:pt x="24" y="0"/>
                  </a:lnTo>
                </a:path>
              </a:pathLst>
            </a:custGeom>
            <a:noFill/>
            <a:ln w="0">
              <a:solidFill>
                <a:srgbClr val="009C48"/>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71" name="Freeform 75"/>
            <p:cNvSpPr>
              <a:spLocks/>
            </p:cNvSpPr>
            <p:nvPr/>
          </p:nvSpPr>
          <p:spPr bwMode="auto">
            <a:xfrm>
              <a:off x="7548561" y="4724401"/>
              <a:ext cx="38100" cy="38100"/>
            </a:xfrm>
            <a:custGeom>
              <a:avLst/>
              <a:gdLst>
                <a:gd name="T0" fmla="*/ 0 w 24"/>
                <a:gd name="T1" fmla="*/ 24 h 24"/>
                <a:gd name="T2" fmla="*/ 12 w 24"/>
                <a:gd name="T3" fmla="*/ 12 h 24"/>
                <a:gd name="T4" fmla="*/ 12 w 24"/>
                <a:gd name="T5" fmla="*/ 12 h 24"/>
                <a:gd name="T6" fmla="*/ 24 w 24"/>
                <a:gd name="T7" fmla="*/ 0 h 24"/>
              </a:gdLst>
              <a:ahLst/>
              <a:cxnLst>
                <a:cxn ang="0">
                  <a:pos x="T0" y="T1"/>
                </a:cxn>
                <a:cxn ang="0">
                  <a:pos x="T2" y="T3"/>
                </a:cxn>
                <a:cxn ang="0">
                  <a:pos x="T4" y="T5"/>
                </a:cxn>
                <a:cxn ang="0">
                  <a:pos x="T6" y="T7"/>
                </a:cxn>
              </a:cxnLst>
              <a:rect l="0" t="0" r="r" b="b"/>
              <a:pathLst>
                <a:path w="24" h="24">
                  <a:moveTo>
                    <a:pt x="0" y="24"/>
                  </a:moveTo>
                  <a:lnTo>
                    <a:pt x="12" y="12"/>
                  </a:lnTo>
                  <a:lnTo>
                    <a:pt x="12" y="12"/>
                  </a:lnTo>
                  <a:lnTo>
                    <a:pt x="24" y="0"/>
                  </a:lnTo>
                </a:path>
              </a:pathLst>
            </a:custGeom>
            <a:noFill/>
            <a:ln w="0">
              <a:solidFill>
                <a:srgbClr val="009C48"/>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72" name="Freeform 76"/>
            <p:cNvSpPr>
              <a:spLocks/>
            </p:cNvSpPr>
            <p:nvPr/>
          </p:nvSpPr>
          <p:spPr bwMode="auto">
            <a:xfrm>
              <a:off x="7586661" y="4686301"/>
              <a:ext cx="38100" cy="38100"/>
            </a:xfrm>
            <a:custGeom>
              <a:avLst/>
              <a:gdLst>
                <a:gd name="T0" fmla="*/ 0 w 24"/>
                <a:gd name="T1" fmla="*/ 24 h 24"/>
                <a:gd name="T2" fmla="*/ 12 w 24"/>
                <a:gd name="T3" fmla="*/ 12 h 24"/>
                <a:gd name="T4" fmla="*/ 12 w 24"/>
                <a:gd name="T5" fmla="*/ 12 h 24"/>
                <a:gd name="T6" fmla="*/ 24 w 24"/>
                <a:gd name="T7" fmla="*/ 0 h 24"/>
              </a:gdLst>
              <a:ahLst/>
              <a:cxnLst>
                <a:cxn ang="0">
                  <a:pos x="T0" y="T1"/>
                </a:cxn>
                <a:cxn ang="0">
                  <a:pos x="T2" y="T3"/>
                </a:cxn>
                <a:cxn ang="0">
                  <a:pos x="T4" y="T5"/>
                </a:cxn>
                <a:cxn ang="0">
                  <a:pos x="T6" y="T7"/>
                </a:cxn>
              </a:cxnLst>
              <a:rect l="0" t="0" r="r" b="b"/>
              <a:pathLst>
                <a:path w="24" h="24">
                  <a:moveTo>
                    <a:pt x="0" y="24"/>
                  </a:moveTo>
                  <a:lnTo>
                    <a:pt x="12" y="12"/>
                  </a:lnTo>
                  <a:lnTo>
                    <a:pt x="12" y="12"/>
                  </a:lnTo>
                  <a:lnTo>
                    <a:pt x="24" y="0"/>
                  </a:lnTo>
                </a:path>
              </a:pathLst>
            </a:custGeom>
            <a:noFill/>
            <a:ln w="0">
              <a:solidFill>
                <a:srgbClr val="009C48"/>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73" name="Freeform 77"/>
            <p:cNvSpPr>
              <a:spLocks/>
            </p:cNvSpPr>
            <p:nvPr/>
          </p:nvSpPr>
          <p:spPr bwMode="auto">
            <a:xfrm>
              <a:off x="7634286" y="4648201"/>
              <a:ext cx="38100" cy="38100"/>
            </a:xfrm>
            <a:custGeom>
              <a:avLst/>
              <a:gdLst>
                <a:gd name="T0" fmla="*/ 0 w 24"/>
                <a:gd name="T1" fmla="*/ 24 h 24"/>
                <a:gd name="T2" fmla="*/ 12 w 24"/>
                <a:gd name="T3" fmla="*/ 12 h 24"/>
                <a:gd name="T4" fmla="*/ 12 w 24"/>
                <a:gd name="T5" fmla="*/ 12 h 24"/>
                <a:gd name="T6" fmla="*/ 24 w 24"/>
                <a:gd name="T7" fmla="*/ 0 h 24"/>
              </a:gdLst>
              <a:ahLst/>
              <a:cxnLst>
                <a:cxn ang="0">
                  <a:pos x="T0" y="T1"/>
                </a:cxn>
                <a:cxn ang="0">
                  <a:pos x="T2" y="T3"/>
                </a:cxn>
                <a:cxn ang="0">
                  <a:pos x="T4" y="T5"/>
                </a:cxn>
                <a:cxn ang="0">
                  <a:pos x="T6" y="T7"/>
                </a:cxn>
              </a:cxnLst>
              <a:rect l="0" t="0" r="r" b="b"/>
              <a:pathLst>
                <a:path w="24" h="24">
                  <a:moveTo>
                    <a:pt x="0" y="24"/>
                  </a:moveTo>
                  <a:lnTo>
                    <a:pt x="12" y="12"/>
                  </a:lnTo>
                  <a:lnTo>
                    <a:pt x="12" y="12"/>
                  </a:lnTo>
                  <a:lnTo>
                    <a:pt x="24" y="0"/>
                  </a:lnTo>
                </a:path>
              </a:pathLst>
            </a:custGeom>
            <a:noFill/>
            <a:ln w="0">
              <a:solidFill>
                <a:srgbClr val="009C48"/>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74" name="Freeform 78"/>
            <p:cNvSpPr>
              <a:spLocks/>
            </p:cNvSpPr>
            <p:nvPr/>
          </p:nvSpPr>
          <p:spPr bwMode="auto">
            <a:xfrm>
              <a:off x="7672386" y="4610101"/>
              <a:ext cx="47625" cy="28575"/>
            </a:xfrm>
            <a:custGeom>
              <a:avLst/>
              <a:gdLst>
                <a:gd name="T0" fmla="*/ 0 w 30"/>
                <a:gd name="T1" fmla="*/ 18 h 18"/>
                <a:gd name="T2" fmla="*/ 18 w 30"/>
                <a:gd name="T3" fmla="*/ 6 h 18"/>
                <a:gd name="T4" fmla="*/ 18 w 30"/>
                <a:gd name="T5" fmla="*/ 6 h 18"/>
                <a:gd name="T6" fmla="*/ 30 w 30"/>
                <a:gd name="T7" fmla="*/ 0 h 18"/>
              </a:gdLst>
              <a:ahLst/>
              <a:cxnLst>
                <a:cxn ang="0">
                  <a:pos x="T0" y="T1"/>
                </a:cxn>
                <a:cxn ang="0">
                  <a:pos x="T2" y="T3"/>
                </a:cxn>
                <a:cxn ang="0">
                  <a:pos x="T4" y="T5"/>
                </a:cxn>
                <a:cxn ang="0">
                  <a:pos x="T6" y="T7"/>
                </a:cxn>
              </a:cxnLst>
              <a:rect l="0" t="0" r="r" b="b"/>
              <a:pathLst>
                <a:path w="30" h="18">
                  <a:moveTo>
                    <a:pt x="0" y="18"/>
                  </a:moveTo>
                  <a:lnTo>
                    <a:pt x="18" y="6"/>
                  </a:lnTo>
                  <a:lnTo>
                    <a:pt x="18" y="6"/>
                  </a:lnTo>
                  <a:lnTo>
                    <a:pt x="30" y="0"/>
                  </a:lnTo>
                </a:path>
              </a:pathLst>
            </a:custGeom>
            <a:noFill/>
            <a:ln w="0">
              <a:solidFill>
                <a:srgbClr val="009C48"/>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75" name="Freeform 79"/>
            <p:cNvSpPr>
              <a:spLocks/>
            </p:cNvSpPr>
            <p:nvPr/>
          </p:nvSpPr>
          <p:spPr bwMode="auto">
            <a:xfrm>
              <a:off x="7720011" y="4562476"/>
              <a:ext cx="38100" cy="38100"/>
            </a:xfrm>
            <a:custGeom>
              <a:avLst/>
              <a:gdLst>
                <a:gd name="T0" fmla="*/ 0 w 24"/>
                <a:gd name="T1" fmla="*/ 24 h 24"/>
                <a:gd name="T2" fmla="*/ 12 w 24"/>
                <a:gd name="T3" fmla="*/ 12 h 24"/>
                <a:gd name="T4" fmla="*/ 12 w 24"/>
                <a:gd name="T5" fmla="*/ 12 h 24"/>
                <a:gd name="T6" fmla="*/ 24 w 24"/>
                <a:gd name="T7" fmla="*/ 0 h 24"/>
              </a:gdLst>
              <a:ahLst/>
              <a:cxnLst>
                <a:cxn ang="0">
                  <a:pos x="T0" y="T1"/>
                </a:cxn>
                <a:cxn ang="0">
                  <a:pos x="T2" y="T3"/>
                </a:cxn>
                <a:cxn ang="0">
                  <a:pos x="T4" y="T5"/>
                </a:cxn>
                <a:cxn ang="0">
                  <a:pos x="T6" y="T7"/>
                </a:cxn>
              </a:cxnLst>
              <a:rect l="0" t="0" r="r" b="b"/>
              <a:pathLst>
                <a:path w="24" h="24">
                  <a:moveTo>
                    <a:pt x="0" y="24"/>
                  </a:moveTo>
                  <a:lnTo>
                    <a:pt x="12" y="12"/>
                  </a:lnTo>
                  <a:lnTo>
                    <a:pt x="12" y="12"/>
                  </a:lnTo>
                  <a:lnTo>
                    <a:pt x="24" y="0"/>
                  </a:lnTo>
                </a:path>
              </a:pathLst>
            </a:custGeom>
            <a:noFill/>
            <a:ln w="0">
              <a:solidFill>
                <a:srgbClr val="009C48"/>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76" name="Freeform 80"/>
            <p:cNvSpPr>
              <a:spLocks/>
            </p:cNvSpPr>
            <p:nvPr/>
          </p:nvSpPr>
          <p:spPr bwMode="auto">
            <a:xfrm>
              <a:off x="7767636" y="4514851"/>
              <a:ext cx="38100" cy="38100"/>
            </a:xfrm>
            <a:custGeom>
              <a:avLst/>
              <a:gdLst>
                <a:gd name="T0" fmla="*/ 0 w 24"/>
                <a:gd name="T1" fmla="*/ 24 h 24"/>
                <a:gd name="T2" fmla="*/ 12 w 24"/>
                <a:gd name="T3" fmla="*/ 12 h 24"/>
                <a:gd name="T4" fmla="*/ 12 w 24"/>
                <a:gd name="T5" fmla="*/ 12 h 24"/>
                <a:gd name="T6" fmla="*/ 24 w 24"/>
                <a:gd name="T7" fmla="*/ 0 h 24"/>
              </a:gdLst>
              <a:ahLst/>
              <a:cxnLst>
                <a:cxn ang="0">
                  <a:pos x="T0" y="T1"/>
                </a:cxn>
                <a:cxn ang="0">
                  <a:pos x="T2" y="T3"/>
                </a:cxn>
                <a:cxn ang="0">
                  <a:pos x="T4" y="T5"/>
                </a:cxn>
                <a:cxn ang="0">
                  <a:pos x="T6" y="T7"/>
                </a:cxn>
              </a:cxnLst>
              <a:rect l="0" t="0" r="r" b="b"/>
              <a:pathLst>
                <a:path w="24" h="24">
                  <a:moveTo>
                    <a:pt x="0" y="24"/>
                  </a:moveTo>
                  <a:lnTo>
                    <a:pt x="12" y="12"/>
                  </a:lnTo>
                  <a:lnTo>
                    <a:pt x="12" y="12"/>
                  </a:lnTo>
                  <a:lnTo>
                    <a:pt x="24" y="0"/>
                  </a:lnTo>
                </a:path>
              </a:pathLst>
            </a:custGeom>
            <a:noFill/>
            <a:ln w="0">
              <a:solidFill>
                <a:srgbClr val="009C48"/>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77" name="Freeform 81"/>
            <p:cNvSpPr>
              <a:spLocks/>
            </p:cNvSpPr>
            <p:nvPr/>
          </p:nvSpPr>
          <p:spPr bwMode="auto">
            <a:xfrm>
              <a:off x="7805736" y="4476751"/>
              <a:ext cx="38100" cy="38100"/>
            </a:xfrm>
            <a:custGeom>
              <a:avLst/>
              <a:gdLst>
                <a:gd name="T0" fmla="*/ 0 w 24"/>
                <a:gd name="T1" fmla="*/ 24 h 24"/>
                <a:gd name="T2" fmla="*/ 12 w 24"/>
                <a:gd name="T3" fmla="*/ 12 h 24"/>
                <a:gd name="T4" fmla="*/ 12 w 24"/>
                <a:gd name="T5" fmla="*/ 12 h 24"/>
                <a:gd name="T6" fmla="*/ 24 w 24"/>
                <a:gd name="T7" fmla="*/ 0 h 24"/>
              </a:gdLst>
              <a:ahLst/>
              <a:cxnLst>
                <a:cxn ang="0">
                  <a:pos x="T0" y="T1"/>
                </a:cxn>
                <a:cxn ang="0">
                  <a:pos x="T2" y="T3"/>
                </a:cxn>
                <a:cxn ang="0">
                  <a:pos x="T4" y="T5"/>
                </a:cxn>
                <a:cxn ang="0">
                  <a:pos x="T6" y="T7"/>
                </a:cxn>
              </a:cxnLst>
              <a:rect l="0" t="0" r="r" b="b"/>
              <a:pathLst>
                <a:path w="24" h="24">
                  <a:moveTo>
                    <a:pt x="0" y="24"/>
                  </a:moveTo>
                  <a:lnTo>
                    <a:pt x="12" y="12"/>
                  </a:lnTo>
                  <a:lnTo>
                    <a:pt x="12" y="12"/>
                  </a:lnTo>
                  <a:lnTo>
                    <a:pt x="24" y="0"/>
                  </a:lnTo>
                </a:path>
              </a:pathLst>
            </a:custGeom>
            <a:noFill/>
            <a:ln w="0">
              <a:solidFill>
                <a:srgbClr val="009C48"/>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78" name="Freeform 82"/>
            <p:cNvSpPr>
              <a:spLocks/>
            </p:cNvSpPr>
            <p:nvPr/>
          </p:nvSpPr>
          <p:spPr bwMode="auto">
            <a:xfrm>
              <a:off x="7853361" y="4429126"/>
              <a:ext cx="38100" cy="38100"/>
            </a:xfrm>
            <a:custGeom>
              <a:avLst/>
              <a:gdLst>
                <a:gd name="T0" fmla="*/ 0 w 24"/>
                <a:gd name="T1" fmla="*/ 24 h 24"/>
                <a:gd name="T2" fmla="*/ 12 w 24"/>
                <a:gd name="T3" fmla="*/ 12 h 24"/>
                <a:gd name="T4" fmla="*/ 12 w 24"/>
                <a:gd name="T5" fmla="*/ 12 h 24"/>
                <a:gd name="T6" fmla="*/ 24 w 24"/>
                <a:gd name="T7" fmla="*/ 0 h 24"/>
              </a:gdLst>
              <a:ahLst/>
              <a:cxnLst>
                <a:cxn ang="0">
                  <a:pos x="T0" y="T1"/>
                </a:cxn>
                <a:cxn ang="0">
                  <a:pos x="T2" y="T3"/>
                </a:cxn>
                <a:cxn ang="0">
                  <a:pos x="T4" y="T5"/>
                </a:cxn>
                <a:cxn ang="0">
                  <a:pos x="T6" y="T7"/>
                </a:cxn>
              </a:cxnLst>
              <a:rect l="0" t="0" r="r" b="b"/>
              <a:pathLst>
                <a:path w="24" h="24">
                  <a:moveTo>
                    <a:pt x="0" y="24"/>
                  </a:moveTo>
                  <a:lnTo>
                    <a:pt x="12" y="12"/>
                  </a:lnTo>
                  <a:lnTo>
                    <a:pt x="12" y="12"/>
                  </a:lnTo>
                  <a:lnTo>
                    <a:pt x="24" y="0"/>
                  </a:lnTo>
                </a:path>
              </a:pathLst>
            </a:custGeom>
            <a:noFill/>
            <a:ln w="0">
              <a:solidFill>
                <a:srgbClr val="009C48"/>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79" name="Freeform 83"/>
            <p:cNvSpPr>
              <a:spLocks/>
            </p:cNvSpPr>
            <p:nvPr/>
          </p:nvSpPr>
          <p:spPr bwMode="auto">
            <a:xfrm>
              <a:off x="7900986" y="4381501"/>
              <a:ext cx="38100" cy="38100"/>
            </a:xfrm>
            <a:custGeom>
              <a:avLst/>
              <a:gdLst>
                <a:gd name="T0" fmla="*/ 0 w 24"/>
                <a:gd name="T1" fmla="*/ 24 h 24"/>
                <a:gd name="T2" fmla="*/ 12 w 24"/>
                <a:gd name="T3" fmla="*/ 12 h 24"/>
                <a:gd name="T4" fmla="*/ 12 w 24"/>
                <a:gd name="T5" fmla="*/ 12 h 24"/>
                <a:gd name="T6" fmla="*/ 24 w 24"/>
                <a:gd name="T7" fmla="*/ 0 h 24"/>
              </a:gdLst>
              <a:ahLst/>
              <a:cxnLst>
                <a:cxn ang="0">
                  <a:pos x="T0" y="T1"/>
                </a:cxn>
                <a:cxn ang="0">
                  <a:pos x="T2" y="T3"/>
                </a:cxn>
                <a:cxn ang="0">
                  <a:pos x="T4" y="T5"/>
                </a:cxn>
                <a:cxn ang="0">
                  <a:pos x="T6" y="T7"/>
                </a:cxn>
              </a:cxnLst>
              <a:rect l="0" t="0" r="r" b="b"/>
              <a:pathLst>
                <a:path w="24" h="24">
                  <a:moveTo>
                    <a:pt x="0" y="24"/>
                  </a:moveTo>
                  <a:lnTo>
                    <a:pt x="12" y="12"/>
                  </a:lnTo>
                  <a:lnTo>
                    <a:pt x="12" y="12"/>
                  </a:lnTo>
                  <a:lnTo>
                    <a:pt x="24" y="0"/>
                  </a:lnTo>
                </a:path>
              </a:pathLst>
            </a:custGeom>
            <a:noFill/>
            <a:ln w="0">
              <a:solidFill>
                <a:srgbClr val="009C48"/>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80" name="Freeform 84"/>
            <p:cNvSpPr>
              <a:spLocks/>
            </p:cNvSpPr>
            <p:nvPr/>
          </p:nvSpPr>
          <p:spPr bwMode="auto">
            <a:xfrm>
              <a:off x="7939086" y="4333876"/>
              <a:ext cx="38100" cy="38100"/>
            </a:xfrm>
            <a:custGeom>
              <a:avLst/>
              <a:gdLst>
                <a:gd name="T0" fmla="*/ 0 w 24"/>
                <a:gd name="T1" fmla="*/ 24 h 24"/>
                <a:gd name="T2" fmla="*/ 12 w 24"/>
                <a:gd name="T3" fmla="*/ 12 h 24"/>
                <a:gd name="T4" fmla="*/ 12 w 24"/>
                <a:gd name="T5" fmla="*/ 12 h 24"/>
                <a:gd name="T6" fmla="*/ 24 w 24"/>
                <a:gd name="T7" fmla="*/ 0 h 24"/>
              </a:gdLst>
              <a:ahLst/>
              <a:cxnLst>
                <a:cxn ang="0">
                  <a:pos x="T0" y="T1"/>
                </a:cxn>
                <a:cxn ang="0">
                  <a:pos x="T2" y="T3"/>
                </a:cxn>
                <a:cxn ang="0">
                  <a:pos x="T4" y="T5"/>
                </a:cxn>
                <a:cxn ang="0">
                  <a:pos x="T6" y="T7"/>
                </a:cxn>
              </a:cxnLst>
              <a:rect l="0" t="0" r="r" b="b"/>
              <a:pathLst>
                <a:path w="24" h="24">
                  <a:moveTo>
                    <a:pt x="0" y="24"/>
                  </a:moveTo>
                  <a:lnTo>
                    <a:pt x="12" y="12"/>
                  </a:lnTo>
                  <a:lnTo>
                    <a:pt x="12" y="12"/>
                  </a:lnTo>
                  <a:lnTo>
                    <a:pt x="24" y="0"/>
                  </a:lnTo>
                </a:path>
              </a:pathLst>
            </a:custGeom>
            <a:noFill/>
            <a:ln w="0">
              <a:solidFill>
                <a:srgbClr val="009C48"/>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81" name="Freeform 85"/>
            <p:cNvSpPr>
              <a:spLocks/>
            </p:cNvSpPr>
            <p:nvPr/>
          </p:nvSpPr>
          <p:spPr bwMode="auto">
            <a:xfrm>
              <a:off x="7986711" y="4276726"/>
              <a:ext cx="38100" cy="47625"/>
            </a:xfrm>
            <a:custGeom>
              <a:avLst/>
              <a:gdLst>
                <a:gd name="T0" fmla="*/ 0 w 24"/>
                <a:gd name="T1" fmla="*/ 30 h 30"/>
                <a:gd name="T2" fmla="*/ 12 w 24"/>
                <a:gd name="T3" fmla="*/ 18 h 30"/>
                <a:gd name="T4" fmla="*/ 12 w 24"/>
                <a:gd name="T5" fmla="*/ 18 h 30"/>
                <a:gd name="T6" fmla="*/ 24 w 24"/>
                <a:gd name="T7" fmla="*/ 0 h 30"/>
              </a:gdLst>
              <a:ahLst/>
              <a:cxnLst>
                <a:cxn ang="0">
                  <a:pos x="T0" y="T1"/>
                </a:cxn>
                <a:cxn ang="0">
                  <a:pos x="T2" y="T3"/>
                </a:cxn>
                <a:cxn ang="0">
                  <a:pos x="T4" y="T5"/>
                </a:cxn>
                <a:cxn ang="0">
                  <a:pos x="T6" y="T7"/>
                </a:cxn>
              </a:cxnLst>
              <a:rect l="0" t="0" r="r" b="b"/>
              <a:pathLst>
                <a:path w="24" h="30">
                  <a:moveTo>
                    <a:pt x="0" y="30"/>
                  </a:moveTo>
                  <a:lnTo>
                    <a:pt x="12" y="18"/>
                  </a:lnTo>
                  <a:lnTo>
                    <a:pt x="12" y="18"/>
                  </a:lnTo>
                  <a:lnTo>
                    <a:pt x="24" y="0"/>
                  </a:lnTo>
                </a:path>
              </a:pathLst>
            </a:custGeom>
            <a:noFill/>
            <a:ln w="0">
              <a:solidFill>
                <a:srgbClr val="009C48"/>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82" name="Freeform 86"/>
            <p:cNvSpPr>
              <a:spLocks/>
            </p:cNvSpPr>
            <p:nvPr/>
          </p:nvSpPr>
          <p:spPr bwMode="auto">
            <a:xfrm>
              <a:off x="8034336" y="4229101"/>
              <a:ext cx="38100" cy="38100"/>
            </a:xfrm>
            <a:custGeom>
              <a:avLst/>
              <a:gdLst>
                <a:gd name="T0" fmla="*/ 0 w 24"/>
                <a:gd name="T1" fmla="*/ 24 h 24"/>
                <a:gd name="T2" fmla="*/ 12 w 24"/>
                <a:gd name="T3" fmla="*/ 12 h 24"/>
                <a:gd name="T4" fmla="*/ 12 w 24"/>
                <a:gd name="T5" fmla="*/ 12 h 24"/>
                <a:gd name="T6" fmla="*/ 24 w 24"/>
                <a:gd name="T7" fmla="*/ 0 h 24"/>
              </a:gdLst>
              <a:ahLst/>
              <a:cxnLst>
                <a:cxn ang="0">
                  <a:pos x="T0" y="T1"/>
                </a:cxn>
                <a:cxn ang="0">
                  <a:pos x="T2" y="T3"/>
                </a:cxn>
                <a:cxn ang="0">
                  <a:pos x="T4" y="T5"/>
                </a:cxn>
                <a:cxn ang="0">
                  <a:pos x="T6" y="T7"/>
                </a:cxn>
              </a:cxnLst>
              <a:rect l="0" t="0" r="r" b="b"/>
              <a:pathLst>
                <a:path w="24" h="24">
                  <a:moveTo>
                    <a:pt x="0" y="24"/>
                  </a:moveTo>
                  <a:lnTo>
                    <a:pt x="12" y="12"/>
                  </a:lnTo>
                  <a:lnTo>
                    <a:pt x="12" y="12"/>
                  </a:lnTo>
                  <a:lnTo>
                    <a:pt x="24" y="0"/>
                  </a:lnTo>
                </a:path>
              </a:pathLst>
            </a:custGeom>
            <a:noFill/>
            <a:ln w="0">
              <a:solidFill>
                <a:srgbClr val="009C48"/>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83" name="Freeform 87"/>
            <p:cNvSpPr>
              <a:spLocks/>
            </p:cNvSpPr>
            <p:nvPr/>
          </p:nvSpPr>
          <p:spPr bwMode="auto">
            <a:xfrm>
              <a:off x="8072436" y="4171951"/>
              <a:ext cx="38100" cy="47625"/>
            </a:xfrm>
            <a:custGeom>
              <a:avLst/>
              <a:gdLst>
                <a:gd name="T0" fmla="*/ 0 w 24"/>
                <a:gd name="T1" fmla="*/ 30 h 30"/>
                <a:gd name="T2" fmla="*/ 12 w 24"/>
                <a:gd name="T3" fmla="*/ 18 h 30"/>
                <a:gd name="T4" fmla="*/ 12 w 24"/>
                <a:gd name="T5" fmla="*/ 18 h 30"/>
                <a:gd name="T6" fmla="*/ 24 w 24"/>
                <a:gd name="T7" fmla="*/ 0 h 30"/>
              </a:gdLst>
              <a:ahLst/>
              <a:cxnLst>
                <a:cxn ang="0">
                  <a:pos x="T0" y="T1"/>
                </a:cxn>
                <a:cxn ang="0">
                  <a:pos x="T2" y="T3"/>
                </a:cxn>
                <a:cxn ang="0">
                  <a:pos x="T4" y="T5"/>
                </a:cxn>
                <a:cxn ang="0">
                  <a:pos x="T6" y="T7"/>
                </a:cxn>
              </a:cxnLst>
              <a:rect l="0" t="0" r="r" b="b"/>
              <a:pathLst>
                <a:path w="24" h="30">
                  <a:moveTo>
                    <a:pt x="0" y="30"/>
                  </a:moveTo>
                  <a:lnTo>
                    <a:pt x="12" y="18"/>
                  </a:lnTo>
                  <a:lnTo>
                    <a:pt x="12" y="18"/>
                  </a:lnTo>
                  <a:lnTo>
                    <a:pt x="24" y="0"/>
                  </a:lnTo>
                </a:path>
              </a:pathLst>
            </a:custGeom>
            <a:noFill/>
            <a:ln w="0">
              <a:solidFill>
                <a:srgbClr val="009C48"/>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84" name="Freeform 88"/>
            <p:cNvSpPr>
              <a:spLocks/>
            </p:cNvSpPr>
            <p:nvPr/>
          </p:nvSpPr>
          <p:spPr bwMode="auto">
            <a:xfrm>
              <a:off x="8120061" y="4114801"/>
              <a:ext cx="38100" cy="47625"/>
            </a:xfrm>
            <a:custGeom>
              <a:avLst/>
              <a:gdLst>
                <a:gd name="T0" fmla="*/ 0 w 24"/>
                <a:gd name="T1" fmla="*/ 30 h 30"/>
                <a:gd name="T2" fmla="*/ 12 w 24"/>
                <a:gd name="T3" fmla="*/ 18 h 30"/>
                <a:gd name="T4" fmla="*/ 12 w 24"/>
                <a:gd name="T5" fmla="*/ 18 h 30"/>
                <a:gd name="T6" fmla="*/ 24 w 24"/>
                <a:gd name="T7" fmla="*/ 0 h 30"/>
              </a:gdLst>
              <a:ahLst/>
              <a:cxnLst>
                <a:cxn ang="0">
                  <a:pos x="T0" y="T1"/>
                </a:cxn>
                <a:cxn ang="0">
                  <a:pos x="T2" y="T3"/>
                </a:cxn>
                <a:cxn ang="0">
                  <a:pos x="T4" y="T5"/>
                </a:cxn>
                <a:cxn ang="0">
                  <a:pos x="T6" y="T7"/>
                </a:cxn>
              </a:cxnLst>
              <a:rect l="0" t="0" r="r" b="b"/>
              <a:pathLst>
                <a:path w="24" h="30">
                  <a:moveTo>
                    <a:pt x="0" y="30"/>
                  </a:moveTo>
                  <a:lnTo>
                    <a:pt x="12" y="18"/>
                  </a:lnTo>
                  <a:lnTo>
                    <a:pt x="12" y="18"/>
                  </a:lnTo>
                  <a:lnTo>
                    <a:pt x="24" y="0"/>
                  </a:lnTo>
                </a:path>
              </a:pathLst>
            </a:custGeom>
            <a:noFill/>
            <a:ln w="0">
              <a:solidFill>
                <a:srgbClr val="009C48"/>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85" name="Freeform 89"/>
            <p:cNvSpPr>
              <a:spLocks/>
            </p:cNvSpPr>
            <p:nvPr/>
          </p:nvSpPr>
          <p:spPr bwMode="auto">
            <a:xfrm>
              <a:off x="8167686" y="4057651"/>
              <a:ext cx="28575" cy="47625"/>
            </a:xfrm>
            <a:custGeom>
              <a:avLst/>
              <a:gdLst>
                <a:gd name="T0" fmla="*/ 0 w 18"/>
                <a:gd name="T1" fmla="*/ 30 h 30"/>
                <a:gd name="T2" fmla="*/ 6 w 18"/>
                <a:gd name="T3" fmla="*/ 18 h 30"/>
                <a:gd name="T4" fmla="*/ 6 w 18"/>
                <a:gd name="T5" fmla="*/ 18 h 30"/>
                <a:gd name="T6" fmla="*/ 18 w 18"/>
                <a:gd name="T7" fmla="*/ 0 h 30"/>
              </a:gdLst>
              <a:ahLst/>
              <a:cxnLst>
                <a:cxn ang="0">
                  <a:pos x="T0" y="T1"/>
                </a:cxn>
                <a:cxn ang="0">
                  <a:pos x="T2" y="T3"/>
                </a:cxn>
                <a:cxn ang="0">
                  <a:pos x="T4" y="T5"/>
                </a:cxn>
                <a:cxn ang="0">
                  <a:pos x="T6" y="T7"/>
                </a:cxn>
              </a:cxnLst>
              <a:rect l="0" t="0" r="r" b="b"/>
              <a:pathLst>
                <a:path w="18" h="30">
                  <a:moveTo>
                    <a:pt x="0" y="30"/>
                  </a:moveTo>
                  <a:lnTo>
                    <a:pt x="6" y="18"/>
                  </a:lnTo>
                  <a:lnTo>
                    <a:pt x="6" y="18"/>
                  </a:lnTo>
                  <a:lnTo>
                    <a:pt x="18" y="0"/>
                  </a:lnTo>
                </a:path>
              </a:pathLst>
            </a:custGeom>
            <a:noFill/>
            <a:ln w="0">
              <a:solidFill>
                <a:srgbClr val="009C48"/>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86" name="Freeform 90"/>
            <p:cNvSpPr>
              <a:spLocks/>
            </p:cNvSpPr>
            <p:nvPr/>
          </p:nvSpPr>
          <p:spPr bwMode="auto">
            <a:xfrm>
              <a:off x="8205786" y="4010026"/>
              <a:ext cx="38100" cy="38100"/>
            </a:xfrm>
            <a:custGeom>
              <a:avLst/>
              <a:gdLst>
                <a:gd name="T0" fmla="*/ 0 w 24"/>
                <a:gd name="T1" fmla="*/ 24 h 24"/>
                <a:gd name="T2" fmla="*/ 12 w 24"/>
                <a:gd name="T3" fmla="*/ 12 h 24"/>
                <a:gd name="T4" fmla="*/ 12 w 24"/>
                <a:gd name="T5" fmla="*/ 12 h 24"/>
                <a:gd name="T6" fmla="*/ 24 w 24"/>
                <a:gd name="T7" fmla="*/ 0 h 24"/>
              </a:gdLst>
              <a:ahLst/>
              <a:cxnLst>
                <a:cxn ang="0">
                  <a:pos x="T0" y="T1"/>
                </a:cxn>
                <a:cxn ang="0">
                  <a:pos x="T2" y="T3"/>
                </a:cxn>
                <a:cxn ang="0">
                  <a:pos x="T4" y="T5"/>
                </a:cxn>
                <a:cxn ang="0">
                  <a:pos x="T6" y="T7"/>
                </a:cxn>
              </a:cxnLst>
              <a:rect l="0" t="0" r="r" b="b"/>
              <a:pathLst>
                <a:path w="24" h="24">
                  <a:moveTo>
                    <a:pt x="0" y="24"/>
                  </a:moveTo>
                  <a:lnTo>
                    <a:pt x="12" y="12"/>
                  </a:lnTo>
                  <a:lnTo>
                    <a:pt x="12" y="12"/>
                  </a:lnTo>
                  <a:lnTo>
                    <a:pt x="24" y="0"/>
                  </a:lnTo>
                </a:path>
              </a:pathLst>
            </a:custGeom>
            <a:noFill/>
            <a:ln w="0">
              <a:solidFill>
                <a:srgbClr val="009C48"/>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87" name="Freeform 91"/>
            <p:cNvSpPr>
              <a:spLocks/>
            </p:cNvSpPr>
            <p:nvPr/>
          </p:nvSpPr>
          <p:spPr bwMode="auto">
            <a:xfrm>
              <a:off x="8253411" y="3943351"/>
              <a:ext cx="38100" cy="57150"/>
            </a:xfrm>
            <a:custGeom>
              <a:avLst/>
              <a:gdLst>
                <a:gd name="T0" fmla="*/ 0 w 24"/>
                <a:gd name="T1" fmla="*/ 36 h 36"/>
                <a:gd name="T2" fmla="*/ 12 w 24"/>
                <a:gd name="T3" fmla="*/ 18 h 36"/>
                <a:gd name="T4" fmla="*/ 12 w 24"/>
                <a:gd name="T5" fmla="*/ 18 h 36"/>
                <a:gd name="T6" fmla="*/ 24 w 24"/>
                <a:gd name="T7" fmla="*/ 0 h 36"/>
              </a:gdLst>
              <a:ahLst/>
              <a:cxnLst>
                <a:cxn ang="0">
                  <a:pos x="T0" y="T1"/>
                </a:cxn>
                <a:cxn ang="0">
                  <a:pos x="T2" y="T3"/>
                </a:cxn>
                <a:cxn ang="0">
                  <a:pos x="T4" y="T5"/>
                </a:cxn>
                <a:cxn ang="0">
                  <a:pos x="T6" y="T7"/>
                </a:cxn>
              </a:cxnLst>
              <a:rect l="0" t="0" r="r" b="b"/>
              <a:pathLst>
                <a:path w="24" h="36">
                  <a:moveTo>
                    <a:pt x="0" y="36"/>
                  </a:moveTo>
                  <a:lnTo>
                    <a:pt x="12" y="18"/>
                  </a:lnTo>
                  <a:lnTo>
                    <a:pt x="12" y="18"/>
                  </a:lnTo>
                  <a:lnTo>
                    <a:pt x="24" y="0"/>
                  </a:lnTo>
                </a:path>
              </a:pathLst>
            </a:custGeom>
            <a:noFill/>
            <a:ln w="0">
              <a:solidFill>
                <a:srgbClr val="009C48"/>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88" name="Freeform 92"/>
            <p:cNvSpPr>
              <a:spLocks/>
            </p:cNvSpPr>
            <p:nvPr/>
          </p:nvSpPr>
          <p:spPr bwMode="auto">
            <a:xfrm>
              <a:off x="8291511" y="3886201"/>
              <a:ext cx="38100" cy="47625"/>
            </a:xfrm>
            <a:custGeom>
              <a:avLst/>
              <a:gdLst>
                <a:gd name="T0" fmla="*/ 0 w 24"/>
                <a:gd name="T1" fmla="*/ 30 h 30"/>
                <a:gd name="T2" fmla="*/ 12 w 24"/>
                <a:gd name="T3" fmla="*/ 18 h 30"/>
                <a:gd name="T4" fmla="*/ 12 w 24"/>
                <a:gd name="T5" fmla="*/ 18 h 30"/>
                <a:gd name="T6" fmla="*/ 24 w 24"/>
                <a:gd name="T7" fmla="*/ 0 h 30"/>
              </a:gdLst>
              <a:ahLst/>
              <a:cxnLst>
                <a:cxn ang="0">
                  <a:pos x="T0" y="T1"/>
                </a:cxn>
                <a:cxn ang="0">
                  <a:pos x="T2" y="T3"/>
                </a:cxn>
                <a:cxn ang="0">
                  <a:pos x="T4" y="T5"/>
                </a:cxn>
                <a:cxn ang="0">
                  <a:pos x="T6" y="T7"/>
                </a:cxn>
              </a:cxnLst>
              <a:rect l="0" t="0" r="r" b="b"/>
              <a:pathLst>
                <a:path w="24" h="30">
                  <a:moveTo>
                    <a:pt x="0" y="30"/>
                  </a:moveTo>
                  <a:lnTo>
                    <a:pt x="12" y="18"/>
                  </a:lnTo>
                  <a:lnTo>
                    <a:pt x="12" y="18"/>
                  </a:lnTo>
                  <a:lnTo>
                    <a:pt x="24" y="0"/>
                  </a:lnTo>
                </a:path>
              </a:pathLst>
            </a:custGeom>
            <a:noFill/>
            <a:ln w="0">
              <a:solidFill>
                <a:srgbClr val="009C48"/>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89" name="Freeform 93"/>
            <p:cNvSpPr>
              <a:spLocks/>
            </p:cNvSpPr>
            <p:nvPr/>
          </p:nvSpPr>
          <p:spPr bwMode="auto">
            <a:xfrm>
              <a:off x="8339136" y="3829051"/>
              <a:ext cx="38100" cy="47625"/>
            </a:xfrm>
            <a:custGeom>
              <a:avLst/>
              <a:gdLst>
                <a:gd name="T0" fmla="*/ 0 w 24"/>
                <a:gd name="T1" fmla="*/ 30 h 30"/>
                <a:gd name="T2" fmla="*/ 12 w 24"/>
                <a:gd name="T3" fmla="*/ 12 h 30"/>
                <a:gd name="T4" fmla="*/ 12 w 24"/>
                <a:gd name="T5" fmla="*/ 12 h 30"/>
                <a:gd name="T6" fmla="*/ 24 w 24"/>
                <a:gd name="T7" fmla="*/ 0 h 30"/>
              </a:gdLst>
              <a:ahLst/>
              <a:cxnLst>
                <a:cxn ang="0">
                  <a:pos x="T0" y="T1"/>
                </a:cxn>
                <a:cxn ang="0">
                  <a:pos x="T2" y="T3"/>
                </a:cxn>
                <a:cxn ang="0">
                  <a:pos x="T4" y="T5"/>
                </a:cxn>
                <a:cxn ang="0">
                  <a:pos x="T6" y="T7"/>
                </a:cxn>
              </a:cxnLst>
              <a:rect l="0" t="0" r="r" b="b"/>
              <a:pathLst>
                <a:path w="24" h="30">
                  <a:moveTo>
                    <a:pt x="0" y="30"/>
                  </a:moveTo>
                  <a:lnTo>
                    <a:pt x="12" y="12"/>
                  </a:lnTo>
                  <a:lnTo>
                    <a:pt x="12" y="12"/>
                  </a:lnTo>
                  <a:lnTo>
                    <a:pt x="24" y="0"/>
                  </a:lnTo>
                </a:path>
              </a:pathLst>
            </a:custGeom>
            <a:noFill/>
            <a:ln w="0">
              <a:solidFill>
                <a:srgbClr val="009C48"/>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90" name="Freeform 94"/>
            <p:cNvSpPr>
              <a:spLocks/>
            </p:cNvSpPr>
            <p:nvPr/>
          </p:nvSpPr>
          <p:spPr bwMode="auto">
            <a:xfrm>
              <a:off x="8386761" y="3762376"/>
              <a:ext cx="28575" cy="47625"/>
            </a:xfrm>
            <a:custGeom>
              <a:avLst/>
              <a:gdLst>
                <a:gd name="T0" fmla="*/ 0 w 18"/>
                <a:gd name="T1" fmla="*/ 30 h 30"/>
                <a:gd name="T2" fmla="*/ 12 w 18"/>
                <a:gd name="T3" fmla="*/ 18 h 30"/>
                <a:gd name="T4" fmla="*/ 12 w 18"/>
                <a:gd name="T5" fmla="*/ 18 h 30"/>
                <a:gd name="T6" fmla="*/ 18 w 18"/>
                <a:gd name="T7" fmla="*/ 0 h 30"/>
              </a:gdLst>
              <a:ahLst/>
              <a:cxnLst>
                <a:cxn ang="0">
                  <a:pos x="T0" y="T1"/>
                </a:cxn>
                <a:cxn ang="0">
                  <a:pos x="T2" y="T3"/>
                </a:cxn>
                <a:cxn ang="0">
                  <a:pos x="T4" y="T5"/>
                </a:cxn>
                <a:cxn ang="0">
                  <a:pos x="T6" y="T7"/>
                </a:cxn>
              </a:cxnLst>
              <a:rect l="0" t="0" r="r" b="b"/>
              <a:pathLst>
                <a:path w="18" h="30">
                  <a:moveTo>
                    <a:pt x="0" y="30"/>
                  </a:moveTo>
                  <a:lnTo>
                    <a:pt x="12" y="18"/>
                  </a:lnTo>
                  <a:lnTo>
                    <a:pt x="12" y="18"/>
                  </a:lnTo>
                  <a:lnTo>
                    <a:pt x="18" y="0"/>
                  </a:lnTo>
                </a:path>
              </a:pathLst>
            </a:custGeom>
            <a:noFill/>
            <a:ln w="0">
              <a:solidFill>
                <a:srgbClr val="009C48"/>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91" name="Freeform 95"/>
            <p:cNvSpPr>
              <a:spLocks/>
            </p:cNvSpPr>
            <p:nvPr/>
          </p:nvSpPr>
          <p:spPr bwMode="auto">
            <a:xfrm>
              <a:off x="8424861" y="3695701"/>
              <a:ext cx="38100" cy="57150"/>
            </a:xfrm>
            <a:custGeom>
              <a:avLst/>
              <a:gdLst>
                <a:gd name="T0" fmla="*/ 0 w 24"/>
                <a:gd name="T1" fmla="*/ 36 h 36"/>
                <a:gd name="T2" fmla="*/ 12 w 24"/>
                <a:gd name="T3" fmla="*/ 18 h 36"/>
                <a:gd name="T4" fmla="*/ 12 w 24"/>
                <a:gd name="T5" fmla="*/ 18 h 36"/>
                <a:gd name="T6" fmla="*/ 24 w 24"/>
                <a:gd name="T7" fmla="*/ 0 h 36"/>
              </a:gdLst>
              <a:ahLst/>
              <a:cxnLst>
                <a:cxn ang="0">
                  <a:pos x="T0" y="T1"/>
                </a:cxn>
                <a:cxn ang="0">
                  <a:pos x="T2" y="T3"/>
                </a:cxn>
                <a:cxn ang="0">
                  <a:pos x="T4" y="T5"/>
                </a:cxn>
                <a:cxn ang="0">
                  <a:pos x="T6" y="T7"/>
                </a:cxn>
              </a:cxnLst>
              <a:rect l="0" t="0" r="r" b="b"/>
              <a:pathLst>
                <a:path w="24" h="36">
                  <a:moveTo>
                    <a:pt x="0" y="36"/>
                  </a:moveTo>
                  <a:lnTo>
                    <a:pt x="12" y="18"/>
                  </a:lnTo>
                  <a:lnTo>
                    <a:pt x="12" y="18"/>
                  </a:lnTo>
                  <a:lnTo>
                    <a:pt x="24" y="0"/>
                  </a:lnTo>
                </a:path>
              </a:pathLst>
            </a:custGeom>
            <a:noFill/>
            <a:ln w="0">
              <a:solidFill>
                <a:srgbClr val="009C48"/>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92" name="Freeform 96"/>
            <p:cNvSpPr>
              <a:spLocks/>
            </p:cNvSpPr>
            <p:nvPr/>
          </p:nvSpPr>
          <p:spPr bwMode="auto">
            <a:xfrm>
              <a:off x="8472486" y="3629026"/>
              <a:ext cx="38100" cy="57150"/>
            </a:xfrm>
            <a:custGeom>
              <a:avLst/>
              <a:gdLst>
                <a:gd name="T0" fmla="*/ 0 w 24"/>
                <a:gd name="T1" fmla="*/ 36 h 36"/>
                <a:gd name="T2" fmla="*/ 12 w 24"/>
                <a:gd name="T3" fmla="*/ 18 h 36"/>
                <a:gd name="T4" fmla="*/ 12 w 24"/>
                <a:gd name="T5" fmla="*/ 18 h 36"/>
                <a:gd name="T6" fmla="*/ 24 w 24"/>
                <a:gd name="T7" fmla="*/ 0 h 36"/>
              </a:gdLst>
              <a:ahLst/>
              <a:cxnLst>
                <a:cxn ang="0">
                  <a:pos x="T0" y="T1"/>
                </a:cxn>
                <a:cxn ang="0">
                  <a:pos x="T2" y="T3"/>
                </a:cxn>
                <a:cxn ang="0">
                  <a:pos x="T4" y="T5"/>
                </a:cxn>
                <a:cxn ang="0">
                  <a:pos x="T6" y="T7"/>
                </a:cxn>
              </a:cxnLst>
              <a:rect l="0" t="0" r="r" b="b"/>
              <a:pathLst>
                <a:path w="24" h="36">
                  <a:moveTo>
                    <a:pt x="0" y="36"/>
                  </a:moveTo>
                  <a:lnTo>
                    <a:pt x="12" y="18"/>
                  </a:lnTo>
                  <a:lnTo>
                    <a:pt x="12" y="18"/>
                  </a:lnTo>
                  <a:lnTo>
                    <a:pt x="24" y="0"/>
                  </a:lnTo>
                </a:path>
              </a:pathLst>
            </a:custGeom>
            <a:noFill/>
            <a:ln w="0">
              <a:solidFill>
                <a:srgbClr val="009C48"/>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93" name="Rectangle 97"/>
            <p:cNvSpPr>
              <a:spLocks noChangeArrowheads="1"/>
            </p:cNvSpPr>
            <p:nvPr/>
          </p:nvSpPr>
          <p:spPr bwMode="auto">
            <a:xfrm>
              <a:off x="6329362" y="3629026"/>
              <a:ext cx="2181224" cy="1638300"/>
            </a:xfrm>
            <a:prstGeom prst="rect">
              <a:avLst/>
            </a:prstGeom>
            <a:noFill/>
            <a:ln w="6" cap="flat">
              <a:solidFill>
                <a:srgbClr val="24282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94" name="Rectangle 98"/>
            <p:cNvSpPr>
              <a:spLocks noChangeArrowheads="1"/>
            </p:cNvSpPr>
            <p:nvPr/>
          </p:nvSpPr>
          <p:spPr bwMode="auto">
            <a:xfrm>
              <a:off x="7354886" y="5434014"/>
              <a:ext cx="171450" cy="17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24282B"/>
                  </a:solidFill>
                  <a:effectLst/>
                  <a:latin typeface="Helvetica" pitchFamily="34" charset="0"/>
                </a:rPr>
                <a:t> n</a:t>
              </a:r>
              <a:endParaRPr kumimoji="0" lang="en-US" sz="1800" b="0" i="0" u="none" strike="noStrike" cap="none" normalizeH="0" baseline="0" smtClean="0">
                <a:ln>
                  <a:noFill/>
                </a:ln>
                <a:solidFill>
                  <a:schemeClr val="tx1"/>
                </a:solidFill>
                <a:effectLst/>
                <a:latin typeface="Arial" pitchFamily="34" charset="0"/>
              </a:endParaRPr>
            </a:p>
          </p:txBody>
        </p:sp>
      </p:grpSp>
      <p:sp>
        <p:nvSpPr>
          <p:cNvPr id="1096" name="Rectangle 1095"/>
          <p:cNvSpPr/>
          <p:nvPr/>
        </p:nvSpPr>
        <p:spPr>
          <a:xfrm>
            <a:off x="2733574" y="5474495"/>
            <a:ext cx="4314876" cy="307777"/>
          </a:xfrm>
          <a:prstGeom prst="rect">
            <a:avLst/>
          </a:prstGeom>
        </p:spPr>
        <p:txBody>
          <a:bodyPr wrap="square">
            <a:spAutoFit/>
          </a:bodyPr>
          <a:lstStyle/>
          <a:p>
            <a:r>
              <a:rPr lang="en-US" sz="1400" dirty="0">
                <a:latin typeface="Times New Roman" pitchFamily="18" charset="0"/>
                <a:cs typeface="Times New Roman" pitchFamily="18" charset="0"/>
              </a:rPr>
              <a:t>8</a:t>
            </a:r>
            <a:r>
              <a:rPr lang="en-US" sz="1400" i="1" dirty="0">
                <a:latin typeface="Times New Roman" pitchFamily="18" charset="0"/>
                <a:cs typeface="Times New Roman" pitchFamily="18" charset="0"/>
              </a:rPr>
              <a:t>n</a:t>
            </a:r>
            <a:r>
              <a:rPr lang="en-US" sz="1400" baseline="30000" dirty="0">
                <a:latin typeface="Times New Roman" pitchFamily="18" charset="0"/>
                <a:cs typeface="Times New Roman" pitchFamily="18" charset="0"/>
              </a:rPr>
              <a:t>2</a:t>
            </a:r>
            <a:r>
              <a:rPr lang="en-US" sz="1400" dirty="0">
                <a:latin typeface="Times New Roman" pitchFamily="18" charset="0"/>
                <a:cs typeface="Times New Roman" pitchFamily="18" charset="0"/>
              </a:rPr>
              <a:t> </a:t>
            </a:r>
            <a:r>
              <a:rPr lang="en-US" sz="1400" i="1" dirty="0">
                <a:latin typeface="Times New Roman" pitchFamily="18" charset="0"/>
                <a:cs typeface="Times New Roman" pitchFamily="18" charset="0"/>
              </a:rPr>
              <a:t>is a strict upper bound on f</a:t>
            </a:r>
            <a:r>
              <a:rPr lang="en-US" sz="1400" dirty="0">
                <a:latin typeface="Times New Roman" pitchFamily="18" charset="0"/>
                <a:cs typeface="Times New Roman" pitchFamily="18" charset="0"/>
              </a:rPr>
              <a:t>(</a:t>
            </a:r>
            <a:r>
              <a:rPr lang="en-US" sz="1400" i="1" dirty="0">
                <a:latin typeface="Times New Roman" pitchFamily="18" charset="0"/>
                <a:cs typeface="Times New Roman" pitchFamily="18" charset="0"/>
              </a:rPr>
              <a:t>n</a:t>
            </a:r>
            <a:r>
              <a:rPr lang="en-US" sz="1400" dirty="0">
                <a:latin typeface="Times New Roman" pitchFamily="18" charset="0"/>
                <a:cs typeface="Times New Roman" pitchFamily="18" charset="0"/>
              </a:rPr>
              <a:t>) </a:t>
            </a:r>
            <a:r>
              <a:rPr lang="en-US" sz="1400" i="1" dirty="0">
                <a:latin typeface="Times New Roman" pitchFamily="18" charset="0"/>
                <a:cs typeface="Times New Roman" pitchFamily="18" charset="0"/>
              </a:rPr>
              <a:t>as shown in the figure.</a:t>
            </a:r>
            <a:endParaRPr lang="en-US" sz="1400" dirty="0">
              <a:latin typeface="Times New Roman" pitchFamily="18" charset="0"/>
              <a:cs typeface="Times New Roman"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name="page17">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12800" y="206375"/>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Big</a:t>
            </a:r>
            <a:r>
              <a:rPr lang="fr-FR" dirty="0">
                <a:solidFill>
                  <a:schemeClr val="tx1"/>
                </a:solidFill>
              </a:rPr>
              <a:t> O Notation - II</a:t>
            </a:r>
          </a:p>
        </p:txBody>
      </p:sp>
      <p:sp>
        <p:nvSpPr>
          <p:cNvPr id="3" name="Text Placeholder 2"/>
          <p:cNvSpPr txBox="1">
            <a:spLocks noGrp="1"/>
          </p:cNvSpPr>
          <p:nvPr>
            <p:ph type="body" idx="4294967295"/>
          </p:nvPr>
        </p:nvSpPr>
        <p:spPr>
          <a:xfrm>
            <a:off x="890588" y="3581400"/>
            <a:ext cx="7415212" cy="2128837"/>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lgn="just">
              <a:buSzPct val="100000"/>
              <a:buFont typeface="Symbol" panose="05050102010706020507" pitchFamily="18" charset="2"/>
              <a:buChar char="*"/>
            </a:pPr>
            <a:r>
              <a:rPr lang="en-US" dirty="0">
                <a:latin typeface="Calibri" panose="020F0502020204030204" pitchFamily="34" charset="0"/>
              </a:rPr>
              <a:t>We shall use the asymptotic time complexity metric (big O notation) to characterize the </a:t>
            </a:r>
            <a:r>
              <a:rPr lang="en-US" dirty="0">
                <a:solidFill>
                  <a:srgbClr val="DC2300"/>
                </a:solidFill>
                <a:latin typeface="Calibri" panose="020F0502020204030204" pitchFamily="34" charset="0"/>
              </a:rPr>
              <a:t>time taken by different adders</a:t>
            </a:r>
          </a:p>
        </p:txBody>
      </p:sp>
      <p:sp>
        <p:nvSpPr>
          <p:cNvPr id="5" name="TextBox 4"/>
          <p:cNvSpPr txBox="1"/>
          <p:nvPr/>
        </p:nvSpPr>
        <p:spPr>
          <a:xfrm>
            <a:off x="1219200" y="1334868"/>
            <a:ext cx="7515199" cy="1200329"/>
          </a:xfrm>
          <a:prstGeom prst="rect">
            <a:avLst/>
          </a:prstGeom>
          <a:noFill/>
        </p:spPr>
        <p:txBody>
          <a:bodyPr wrap="none" rtlCol="0">
            <a:spAutoFit/>
          </a:bodyPr>
          <a:lstStyle/>
          <a:p>
            <a:r>
              <a:rPr lang="en-US" b="1" dirty="0" smtClean="0"/>
              <a:t>Example: </a:t>
            </a:r>
          </a:p>
          <a:p>
            <a:r>
              <a:rPr lang="en-US" dirty="0" smtClean="0"/>
              <a:t>f(n) = 0.00001n</a:t>
            </a:r>
            <a:r>
              <a:rPr lang="en-US" baseline="30000" dirty="0" smtClean="0"/>
              <a:t>100</a:t>
            </a:r>
            <a:r>
              <a:rPr lang="en-US" dirty="0" smtClean="0"/>
              <a:t> + 10000n</a:t>
            </a:r>
            <a:r>
              <a:rPr lang="en-US" baseline="30000" dirty="0" smtClean="0"/>
              <a:t>99</a:t>
            </a:r>
            <a:r>
              <a:rPr lang="en-US" dirty="0" smtClean="0"/>
              <a:t> + 234344. Find its asymptotic time complexity.</a:t>
            </a:r>
          </a:p>
          <a:p>
            <a:endParaRPr lang="en-US" dirty="0" smtClean="0"/>
          </a:p>
          <a:p>
            <a:r>
              <a:rPr lang="en-US" b="1" dirty="0" smtClean="0"/>
              <a:t>Answer</a:t>
            </a:r>
            <a:r>
              <a:rPr lang="en-US" dirty="0" smtClean="0"/>
              <a:t>: </a:t>
            </a:r>
            <a:r>
              <a:rPr lang="en-US" i="1" dirty="0" smtClean="0"/>
              <a:t>f(n) = O(n</a:t>
            </a:r>
            <a:r>
              <a:rPr lang="en-US" i="1" baseline="30000" dirty="0" smtClean="0"/>
              <a:t>100</a:t>
            </a:r>
            <a:r>
              <a:rPr lang="en-US" i="1" dirty="0" smtClean="0"/>
              <a:t>)</a:t>
            </a:r>
            <a:endParaRPr lang="en-US" i="1"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name="page18">
    <p:spTree>
      <p:nvGrpSpPr>
        <p:cNvPr id="1" name=""/>
        <p:cNvGrpSpPr/>
        <p:nvPr/>
      </p:nvGrpSpPr>
      <p:grpSpPr>
        <a:xfrm>
          <a:off x="0" y="0"/>
          <a:ext cx="0" cy="0"/>
          <a:chOff x="0" y="0"/>
          <a:chExt cx="0" cy="0"/>
        </a:xfrm>
      </p:grpSpPr>
      <p:pic>
        <p:nvPicPr>
          <p:cNvPr id="4" name="Picture 3"/>
          <p:cNvPicPr>
            <a:picLocks noChangeAspect="1"/>
          </p:cNvPicPr>
          <p:nvPr/>
        </p:nvPicPr>
        <p:blipFill>
          <a:blip r:embed="rId3">
            <a:lum/>
            <a:alphaModFix/>
          </a:blip>
          <a:srcRect/>
          <a:stretch>
            <a:fillRect/>
          </a:stretch>
        </p:blipFill>
        <p:spPr>
          <a:xfrm>
            <a:off x="1416120" y="3464782"/>
            <a:ext cx="2088000" cy="1800000"/>
          </a:xfrm>
          <a:prstGeom prst="rect">
            <a:avLst/>
          </a:prstGeom>
          <a:noFill/>
          <a:ln>
            <a:noFill/>
          </a:ln>
        </p:spPr>
      </p:pic>
      <p:sp>
        <p:nvSpPr>
          <p:cNvPr id="2" name="Title 1"/>
          <p:cNvSpPr txBox="1">
            <a:spLocks noGrp="1"/>
          </p:cNvSpPr>
          <p:nvPr>
            <p:ph type="title" idx="4294967295"/>
          </p:nvPr>
        </p:nvSpPr>
        <p:spPr>
          <a:xfrm>
            <a:off x="889000" y="206375"/>
            <a:ext cx="7416800" cy="936625"/>
          </a:xfrm>
        </p:spPr>
        <p:txBody>
          <a:bodyPr lIns="0" tIns="0" rIns="0" bIns="0" anchor="ctr">
            <a:normAutofit fontScale="90000"/>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Ripple</a:t>
            </a:r>
            <a:r>
              <a:rPr lang="fr-FR" dirty="0">
                <a:solidFill>
                  <a:schemeClr val="tx1"/>
                </a:solidFill>
              </a:rPr>
              <a:t> Carry </a:t>
            </a:r>
            <a:r>
              <a:rPr lang="fr-FR" dirty="0" err="1">
                <a:solidFill>
                  <a:schemeClr val="tx1"/>
                </a:solidFill>
              </a:rPr>
              <a:t>Adders</a:t>
            </a:r>
            <a:r>
              <a:rPr lang="fr-FR" dirty="0">
                <a:solidFill>
                  <a:schemeClr val="tx1"/>
                </a:solidFill>
              </a:rPr>
              <a:t> and Beyond</a:t>
            </a:r>
          </a:p>
        </p:txBody>
      </p:sp>
      <p:sp>
        <p:nvSpPr>
          <p:cNvPr id="3" name="Text Placeholder 2"/>
          <p:cNvSpPr txBox="1">
            <a:spLocks noGrp="1"/>
          </p:cNvSpPr>
          <p:nvPr>
            <p:ph type="body" idx="4294967295"/>
          </p:nvPr>
        </p:nvSpPr>
        <p:spPr>
          <a:xfrm>
            <a:off x="1143000" y="1524000"/>
            <a:ext cx="7893050" cy="4525963"/>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latin typeface="Calibri" panose="020F0502020204030204" pitchFamily="34" charset="0"/>
              </a:rPr>
              <a:t>Time complexity of a ripple carry adder :</a:t>
            </a:r>
          </a:p>
          <a:p>
            <a:pPr lvl="1">
              <a:buSzPct val="100000"/>
              <a:buFont typeface="Symbol" panose="05050102010706020507" pitchFamily="18" charset="2"/>
              <a:buChar char="*"/>
            </a:pPr>
            <a:r>
              <a:rPr lang="en-US" dirty="0">
                <a:latin typeface="Calibri" panose="020F0502020204030204" pitchFamily="34" charset="0"/>
              </a:rPr>
              <a:t>O(n)</a:t>
            </a:r>
          </a:p>
          <a:p>
            <a:pPr lvl="0">
              <a:buSzPct val="100000"/>
              <a:buFont typeface="Symbol" panose="05050102010706020507" pitchFamily="18" charset="2"/>
              <a:buChar char="*"/>
            </a:pPr>
            <a:endParaRPr lang="en-US" dirty="0">
              <a:latin typeface="Calibri" panose="020F0502020204030204" pitchFamily="34" charset="0"/>
            </a:endParaRPr>
          </a:p>
          <a:p>
            <a:pPr lvl="0">
              <a:buSzPct val="100000"/>
              <a:buFont typeface="Symbol" panose="05050102010706020507" pitchFamily="18" charset="2"/>
              <a:buChar char="*"/>
            </a:pPr>
            <a:endParaRPr lang="en-US" dirty="0">
              <a:latin typeface="Calibri" panose="020F0502020204030204" pitchFamily="34" charset="0"/>
            </a:endParaRPr>
          </a:p>
          <a:p>
            <a:pPr lvl="0">
              <a:buSzPct val="100000"/>
              <a:buFont typeface="Symbol" panose="05050102010706020507" pitchFamily="18" charset="2"/>
              <a:buChar char="*"/>
            </a:pPr>
            <a:r>
              <a:rPr lang="en-US" dirty="0">
                <a:latin typeface="Calibri" panose="020F0502020204030204" pitchFamily="34" charset="0"/>
              </a:rPr>
              <a:t>              </a:t>
            </a:r>
            <a:r>
              <a:rPr lang="en-US" dirty="0" smtClean="0">
                <a:latin typeface="Calibri" panose="020F0502020204030204" pitchFamily="34" charset="0"/>
              </a:rPr>
              <a:t>       </a:t>
            </a:r>
            <a:r>
              <a:rPr lang="en-US" dirty="0">
                <a:latin typeface="Calibri" panose="020F0502020204030204" pitchFamily="34" charset="0"/>
              </a:rPr>
              <a:t>Can we do better than O(n) ?</a:t>
            </a:r>
          </a:p>
        </p:txBody>
      </p:sp>
      <p:pic>
        <p:nvPicPr>
          <p:cNvPr id="5" name="Picture 4"/>
          <p:cNvPicPr>
            <a:picLocks noChangeAspect="1"/>
          </p:cNvPicPr>
          <p:nvPr/>
        </p:nvPicPr>
        <p:blipFill>
          <a:blip r:embed="rId4" cstate="print">
            <a:lum/>
            <a:alphaModFix/>
          </a:blip>
          <a:srcRect/>
          <a:stretch>
            <a:fillRect/>
          </a:stretch>
        </p:blipFill>
        <p:spPr>
          <a:xfrm>
            <a:off x="7355519" y="5472000"/>
            <a:ext cx="1716480" cy="864000"/>
          </a:xfrm>
          <a:prstGeom prst="rect">
            <a:avLst/>
          </a:prstGeom>
          <a:noFill/>
          <a:ln>
            <a:noFill/>
          </a:ln>
        </p:spPr>
      </p:pic>
      <p:sp>
        <p:nvSpPr>
          <p:cNvPr id="6" name="Freeform 5"/>
          <p:cNvSpPr/>
          <p:nvPr/>
        </p:nvSpPr>
        <p:spPr>
          <a:xfrm>
            <a:off x="4063920" y="4891800"/>
            <a:ext cx="2304000" cy="1007999"/>
          </a:xfrm>
          <a:custGeom>
            <a:avLst>
              <a:gd name="f0" fmla="val 28602"/>
              <a:gd name="f1" fmla="val 21299"/>
            </a:avLst>
            <a:gdLst>
              <a:gd name="f2" fmla="val 21600000"/>
              <a:gd name="f3" fmla="val 10800000"/>
              <a:gd name="f4" fmla="val 5400000"/>
              <a:gd name="f5" fmla="val 180"/>
              <a:gd name="f6" fmla="val w"/>
              <a:gd name="f7" fmla="val h"/>
              <a:gd name="f8" fmla="*/ 5419351 1 1725033"/>
              <a:gd name="f9" fmla="val -2147483647"/>
              <a:gd name="f10" fmla="val 2147483647"/>
              <a:gd name="f11" fmla="min 0 21600"/>
              <a:gd name="f12" fmla="max 0 21600"/>
              <a:gd name="f13" fmla="+- 0 0 0"/>
              <a:gd name="f14" fmla="*/ f6 1 21600"/>
              <a:gd name="f15" fmla="*/ f7 1 21600"/>
              <a:gd name="f16" fmla="*/ f8 1 180"/>
              <a:gd name="f17" fmla="pin -2147483647 f0 2147483647"/>
              <a:gd name="f18" fmla="pin -2147483647 f1 2147483647"/>
              <a:gd name="f19" fmla="+- f12 0 f11"/>
              <a:gd name="f20" fmla="*/ f13 f3 1"/>
              <a:gd name="f21" fmla="+- f17 0 10800"/>
              <a:gd name="f22" fmla="+- f18 0 10800"/>
              <a:gd name="f23" fmla="*/ f17 f14 1"/>
              <a:gd name="f24" fmla="*/ f18 f15 1"/>
              <a:gd name="f25" fmla="*/ 3200 f14 1"/>
              <a:gd name="f26" fmla="*/ 18400 f14 1"/>
              <a:gd name="f27" fmla="*/ 18400 f15 1"/>
              <a:gd name="f28" fmla="*/ 3200 f15 1"/>
              <a:gd name="f29" fmla="*/ f19 1 2"/>
              <a:gd name="f30" fmla="*/ 10800 f14 1"/>
              <a:gd name="f31" fmla="*/ 0 f15 1"/>
              <a:gd name="f32" fmla="*/ f20 1 f5"/>
              <a:gd name="f33" fmla="*/ 3160 f14 1"/>
              <a:gd name="f34" fmla="*/ 3160 f15 1"/>
              <a:gd name="f35" fmla="*/ 0 f14 1"/>
              <a:gd name="f36" fmla="*/ 10800 f15 1"/>
              <a:gd name="f37" fmla="*/ 18440 f15 1"/>
              <a:gd name="f38" fmla="*/ 21600 f15 1"/>
              <a:gd name="f39" fmla="*/ 18440 f14 1"/>
              <a:gd name="f40" fmla="*/ 21600 f14 1"/>
              <a:gd name="f41" fmla="*/ f21 f21 1"/>
              <a:gd name="f42" fmla="*/ f22 f22 1"/>
              <a:gd name="f43" fmla="+- 0 0 f22"/>
              <a:gd name="f44" fmla="+- 0 0 f21"/>
              <a:gd name="f45" fmla="+- f11 f29 0"/>
              <a:gd name="f46" fmla="*/ f29 f29 1"/>
              <a:gd name="f47" fmla="+- f32 0 f4"/>
              <a:gd name="f48" fmla="+- f41 f42 0"/>
              <a:gd name="f49" fmla="at2 f43 f44"/>
              <a:gd name="f50" fmla="sqrt f48"/>
              <a:gd name="f51" fmla="+- f49 f4 0"/>
              <a:gd name="f52" fmla="+- f50 0 10800"/>
              <a:gd name="f53" fmla="*/ f51 f8 1"/>
              <a:gd name="f54" fmla="*/ f53 1 f3"/>
              <a:gd name="f55" fmla="+- 0 0 f54"/>
              <a:gd name="f56" fmla="val f55"/>
              <a:gd name="f57" fmla="*/ f56 1 f16"/>
              <a:gd name="f58" fmla="+- f57 0 10"/>
              <a:gd name="f59" fmla="+- f57 10 0"/>
              <a:gd name="f60" fmla="*/ f57 f16 1"/>
              <a:gd name="f61" fmla="+- 0 0 f60"/>
              <a:gd name="f62" fmla="*/ f58 f16 1"/>
              <a:gd name="f63" fmla="*/ f59 f16 1"/>
              <a:gd name="f64" fmla="*/ f61 f3 1"/>
              <a:gd name="f65" fmla="+- 0 0 f62"/>
              <a:gd name="f66" fmla="+- 0 0 f63"/>
              <a:gd name="f67" fmla="*/ f64 1 f8"/>
              <a:gd name="f68" fmla="*/ f65 f3 1"/>
              <a:gd name="f69" fmla="*/ f66 f3 1"/>
              <a:gd name="f70" fmla="+- f67 0 f4"/>
              <a:gd name="f71" fmla="*/ f68 1 f8"/>
              <a:gd name="f72" fmla="*/ f69 1 f8"/>
              <a:gd name="f73" fmla="sin 1 f70"/>
              <a:gd name="f74" fmla="cos 1 f70"/>
              <a:gd name="f75" fmla="+- f71 0 f4"/>
              <a:gd name="f76" fmla="+- f72 0 f4"/>
              <a:gd name="f77" fmla="+- 0 0 f73"/>
              <a:gd name="f78" fmla="+- 0 0 f74"/>
              <a:gd name="f79" fmla="sin 1 f75"/>
              <a:gd name="f80" fmla="cos 1 f75"/>
              <a:gd name="f81" fmla="sin 1 f76"/>
              <a:gd name="f82" fmla="cos 1 f76"/>
              <a:gd name="f83" fmla="*/ 10800 f77 1"/>
              <a:gd name="f84" fmla="*/ 10800 f78 1"/>
              <a:gd name="f85" fmla="+- 0 0 f79"/>
              <a:gd name="f86" fmla="+- 0 0 f80"/>
              <a:gd name="f87" fmla="+- 0 0 f81"/>
              <a:gd name="f88" fmla="+- 0 0 f82"/>
              <a:gd name="f89" fmla="+- f83 10800 0"/>
              <a:gd name="f90" fmla="+- f84 10800 0"/>
              <a:gd name="f91" fmla="*/ 10800 f85 1"/>
              <a:gd name="f92" fmla="*/ 10800 f86 1"/>
              <a:gd name="f93" fmla="*/ 10800 f87 1"/>
              <a:gd name="f94" fmla="*/ 10800 f88 1"/>
              <a:gd name="f95" fmla="?: f52 f17 f89"/>
              <a:gd name="f96" fmla="?: f52 f18 f90"/>
              <a:gd name="f97" fmla="+- f91 10800 0"/>
              <a:gd name="f98" fmla="+- f92 10800 0"/>
              <a:gd name="f99" fmla="+- f93 10800 0"/>
              <a:gd name="f100" fmla="+- f94 10800 0"/>
              <a:gd name="f101" fmla="+- f99 0 f45"/>
              <a:gd name="f102" fmla="+- f100 0 f45"/>
              <a:gd name="f103" fmla="+- f97 0 f45"/>
              <a:gd name="f104" fmla="+- f98 0 f45"/>
              <a:gd name="f105" fmla="*/ f95 f14 1"/>
              <a:gd name="f106" fmla="*/ f96 f15 1"/>
              <a:gd name="f107" fmla="at2 f101 f102"/>
              <a:gd name="f108" fmla="at2 f103 f104"/>
              <a:gd name="f109" fmla="+- f107 f4 0"/>
              <a:gd name="f110" fmla="+- f108 f4 0"/>
              <a:gd name="f111" fmla="*/ f109 f8 1"/>
              <a:gd name="f112" fmla="*/ f110 f8 1"/>
              <a:gd name="f113" fmla="*/ f111 1 f3"/>
              <a:gd name="f114" fmla="*/ f112 1 f3"/>
              <a:gd name="f115" fmla="+- 0 0 f113"/>
              <a:gd name="f116" fmla="+- 0 0 f114"/>
              <a:gd name="f117" fmla="+- 0 0 f115"/>
              <a:gd name="f118" fmla="+- 0 0 f116"/>
              <a:gd name="f119" fmla="*/ f117 f3 1"/>
              <a:gd name="f120" fmla="*/ f118 f3 1"/>
              <a:gd name="f121" fmla="*/ f119 1 f8"/>
              <a:gd name="f122" fmla="*/ f120 1 f8"/>
              <a:gd name="f123" fmla="+- f121 0 f4"/>
              <a:gd name="f124" fmla="+- f122 0 f4"/>
              <a:gd name="f125" fmla="cos 1 f123"/>
              <a:gd name="f126" fmla="sin 1 f123"/>
              <a:gd name="f127" fmla="+- f124 0 f123"/>
              <a:gd name="f128" fmla="+- 0 0 f125"/>
              <a:gd name="f129" fmla="+- 0 0 f126"/>
              <a:gd name="f130" fmla="+- f127 f2 0"/>
              <a:gd name="f131" fmla="*/ f29 f128 1"/>
              <a:gd name="f132" fmla="*/ f29 f129 1"/>
              <a:gd name="f133" fmla="?: f127 f127 f130"/>
              <a:gd name="f134" fmla="*/ f131 f131 1"/>
              <a:gd name="f135" fmla="*/ f132 f132 1"/>
              <a:gd name="f136" fmla="+- f134 f135 0"/>
              <a:gd name="f137" fmla="sqrt f136"/>
              <a:gd name="f138" fmla="*/ f46 1 f137"/>
              <a:gd name="f139" fmla="*/ f128 f138 1"/>
              <a:gd name="f140" fmla="*/ f129 f138 1"/>
              <a:gd name="f141" fmla="+- f45 0 f139"/>
              <a:gd name="f142" fmla="+- f45 0 f140"/>
            </a:gdLst>
            <a:ahLst>
              <a:ahXY gdRefX="f0" minX="f9" maxX="f10" gdRefY="f1" minY="f9" maxY="f10">
                <a:pos x="f23" y="f24"/>
              </a:ahXY>
            </a:ahLst>
            <a:cxnLst>
              <a:cxn ang="3cd4">
                <a:pos x="hc" y="t"/>
              </a:cxn>
              <a:cxn ang="0">
                <a:pos x="r" y="vc"/>
              </a:cxn>
              <a:cxn ang="cd4">
                <a:pos x="hc" y="b"/>
              </a:cxn>
              <a:cxn ang="cd2">
                <a:pos x="l" y="vc"/>
              </a:cxn>
              <a:cxn ang="f47">
                <a:pos x="f30" y="f31"/>
              </a:cxn>
              <a:cxn ang="f47">
                <a:pos x="f33" y="f34"/>
              </a:cxn>
              <a:cxn ang="f47">
                <a:pos x="f35" y="f36"/>
              </a:cxn>
              <a:cxn ang="f47">
                <a:pos x="f33" y="f37"/>
              </a:cxn>
              <a:cxn ang="f47">
                <a:pos x="f30" y="f38"/>
              </a:cxn>
              <a:cxn ang="f47">
                <a:pos x="f39" y="f37"/>
              </a:cxn>
              <a:cxn ang="f47">
                <a:pos x="f40" y="f36"/>
              </a:cxn>
              <a:cxn ang="f47">
                <a:pos x="f39" y="f34"/>
              </a:cxn>
              <a:cxn ang="f47">
                <a:pos x="f105" y="f106"/>
              </a:cxn>
            </a:cxnLst>
            <a:rect l="f25" t="f28" r="f26" b="f27"/>
            <a:pathLst>
              <a:path w="21600" h="21600">
                <a:moveTo>
                  <a:pt x="f141" y="f142"/>
                </a:moveTo>
                <a:arcTo wR="f29" hR="f29" stAng="f123" swAng="f133"/>
                <a:lnTo>
                  <a:pt x="f95" y="f96"/>
                </a:lnTo>
                <a:close/>
              </a:path>
            </a:pathLst>
          </a:custGeom>
          <a:solidFill>
            <a:srgbClr val="99CCFF"/>
          </a:solidFill>
          <a:ln w="0">
            <a:solidFill>
              <a:srgbClr val="000000"/>
            </a:solidFill>
            <a:prstDash val="solid"/>
          </a:ln>
        </p:spPr>
        <p:txBody>
          <a:bodyPr vert="horz" wrap="none" lIns="90000" tIns="45000" rIns="90000" bIns="45000" anchor="ctr" anchorCtr="0" compatLnSpc="0"/>
          <a:lstStyle/>
          <a:p>
            <a:pPr marL="0" marR="0" lvl="0" indent="0" algn="ctr" rtl="0" hangingPunct="0">
              <a:lnSpc>
                <a:spcPct val="100000"/>
              </a:lnSpc>
              <a:spcBef>
                <a:spcPts val="0"/>
              </a:spcBef>
              <a:spcAft>
                <a:spcPts val="0"/>
              </a:spcAft>
              <a:buNone/>
              <a:tabLst/>
            </a:pPr>
            <a:r>
              <a:rPr lang="en-IN" sz="1800" b="0" i="0" u="none" strike="noStrike" kern="1200">
                <a:ln>
                  <a:noFill/>
                </a:ln>
                <a:latin typeface="Arial" pitchFamily="18"/>
                <a:ea typeface="Microsoft YaHei" pitchFamily="2"/>
                <a:cs typeface="Mangal" pitchFamily="2"/>
              </a:rPr>
              <a:t>Yes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Class="entr"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Class="entr"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Class="entr"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71800" y="228600"/>
            <a:ext cx="3942174" cy="5181600"/>
          </a:xfrm>
          <a:prstGeom prst="rect">
            <a:avLst/>
          </a:prstGeom>
          <a:effectLst>
            <a:outerShdw blurRad="50800" dist="38100" dir="5400000" algn="t" rotWithShape="0">
              <a:prstClr val="black">
                <a:alpha val="40000"/>
              </a:prstClr>
            </a:outerShdw>
          </a:effectLst>
        </p:spPr>
      </p:pic>
      <p:sp>
        <p:nvSpPr>
          <p:cNvPr id="3" name="Rounded Rectangle 2"/>
          <p:cNvSpPr/>
          <p:nvPr/>
        </p:nvSpPr>
        <p:spPr>
          <a:xfrm>
            <a:off x="1524000" y="5715000"/>
            <a:ext cx="7315200" cy="99060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smtClean="0"/>
              <a:t>These slides are meant to be used along with the book: Computer </a:t>
            </a:r>
            <a:r>
              <a:rPr lang="en-US" dirty="0" err="1" smtClean="0"/>
              <a:t>Organisation</a:t>
            </a:r>
            <a:r>
              <a:rPr lang="en-US" dirty="0" smtClean="0"/>
              <a:t> and Architecture, Smruti </a:t>
            </a:r>
            <a:r>
              <a:rPr lang="en-US" dirty="0" err="1" smtClean="0"/>
              <a:t>Ranjan</a:t>
            </a:r>
            <a:r>
              <a:rPr lang="en-US" dirty="0" smtClean="0"/>
              <a:t> Sarangi, McGrawHill 2015</a:t>
            </a:r>
          </a:p>
          <a:p>
            <a:pPr algn="ctr"/>
            <a:r>
              <a:rPr lang="en-US" dirty="0"/>
              <a:t>Visit: </a:t>
            </a:r>
            <a:r>
              <a:rPr lang="en-US" dirty="0">
                <a:hlinkClick r:id="rId4"/>
              </a:rPr>
              <a:t>http://www.cse.iitd.ernet.in/~srsarangi/archbooksoft.html</a:t>
            </a:r>
            <a:endParaRPr lang="en-IN" dirty="0"/>
          </a:p>
        </p:txBody>
      </p:sp>
    </p:spTree>
    <p:extLst>
      <p:ext uri="{BB962C8B-B14F-4D97-AF65-F5344CB8AC3E}">
        <p14:creationId xmlns:p14="http://schemas.microsoft.com/office/powerpoint/2010/main" val="200431977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name="page19">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89000" y="206375"/>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Carry Select </a:t>
            </a:r>
            <a:r>
              <a:rPr lang="fr-FR" dirty="0" err="1">
                <a:solidFill>
                  <a:schemeClr val="tx1"/>
                </a:solidFill>
              </a:rPr>
              <a:t>Adder</a:t>
            </a:r>
            <a:r>
              <a:rPr lang="fr-FR" dirty="0">
                <a:solidFill>
                  <a:schemeClr val="tx1"/>
                </a:solidFill>
              </a:rPr>
              <a:t> O(</a:t>
            </a:r>
            <a:r>
              <a:rPr lang="fr-FR" dirty="0">
                <a:solidFill>
                  <a:schemeClr val="tx1"/>
                </a:solidFill>
                <a:cs typeface="Helvetica" pitchFamily="34"/>
              </a:rPr>
              <a:t>√n</a:t>
            </a:r>
            <a:r>
              <a:rPr lang="fr-FR" dirty="0">
                <a:solidFill>
                  <a:schemeClr val="tx1"/>
                </a:solidFill>
              </a:rPr>
              <a:t>) time</a:t>
            </a:r>
          </a:p>
        </p:txBody>
      </p:sp>
      <p:sp>
        <p:nvSpPr>
          <p:cNvPr id="3" name="Text Placeholder 2"/>
          <p:cNvSpPr txBox="1">
            <a:spLocks noGrp="1"/>
          </p:cNvSpPr>
          <p:nvPr>
            <p:ph type="body" idx="4294967295"/>
          </p:nvPr>
        </p:nvSpPr>
        <p:spPr>
          <a:xfrm>
            <a:off x="1143000" y="1524000"/>
            <a:ext cx="7416800" cy="4560888"/>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sz="2800" dirty="0">
                <a:latin typeface="Calibri" panose="020F0502020204030204" pitchFamily="34" charset="0"/>
              </a:rPr>
              <a:t>Group bits into blocks of size (k)</a:t>
            </a:r>
          </a:p>
          <a:p>
            <a:pPr lvl="0">
              <a:buSzPct val="100000"/>
              <a:buFont typeface="Symbol" panose="05050102010706020507" pitchFamily="18" charset="2"/>
              <a:buChar char="*"/>
            </a:pPr>
            <a:r>
              <a:rPr lang="en-US" sz="2800" dirty="0">
                <a:latin typeface="Calibri" panose="020F0502020204030204" pitchFamily="34" charset="0"/>
              </a:rPr>
              <a:t>If we are adding two 32 bit numbers A and B, and k = 4, then the blocks are :</a:t>
            </a:r>
          </a:p>
          <a:p>
            <a:pPr lvl="0">
              <a:buSzPct val="100000"/>
              <a:buFont typeface="Symbol" panose="05050102010706020507" pitchFamily="18" charset="2"/>
              <a:buChar char="*"/>
            </a:pPr>
            <a:endParaRPr lang="en-US" dirty="0">
              <a:latin typeface="Calibri" panose="020F0502020204030204" pitchFamily="34" charset="0"/>
            </a:endParaRPr>
          </a:p>
          <a:p>
            <a:pPr lvl="0">
              <a:buSzPct val="100000"/>
              <a:buFont typeface="Symbol" panose="05050102010706020507" pitchFamily="18" charset="2"/>
              <a:buChar char="*"/>
            </a:pPr>
            <a:endParaRPr lang="en-US" dirty="0">
              <a:latin typeface="Calibri" panose="020F0502020204030204" pitchFamily="34" charset="0"/>
            </a:endParaRPr>
          </a:p>
          <a:p>
            <a:pPr lvl="0">
              <a:buSzPct val="100000"/>
              <a:buFont typeface="Symbol" panose="05050102010706020507" pitchFamily="18" charset="2"/>
              <a:buChar char="*"/>
            </a:pPr>
            <a:endParaRPr lang="en-US" dirty="0">
              <a:latin typeface="Calibri" panose="020F0502020204030204" pitchFamily="34" charset="0"/>
            </a:endParaRPr>
          </a:p>
          <a:p>
            <a:pPr lvl="0">
              <a:buSzPct val="100000"/>
              <a:buFont typeface="Symbol" panose="05050102010706020507" pitchFamily="18" charset="2"/>
              <a:buChar char="*"/>
            </a:pPr>
            <a:r>
              <a:rPr lang="en-US" sz="2800" dirty="0">
                <a:latin typeface="Calibri" panose="020F0502020204030204" pitchFamily="34" charset="0"/>
              </a:rPr>
              <a:t>Produce the result of each block with a</a:t>
            </a:r>
            <a:r>
              <a:rPr lang="en-US" sz="2800" dirty="0">
                <a:solidFill>
                  <a:srgbClr val="0000FF"/>
                </a:solidFill>
                <a:latin typeface="Calibri" panose="020F0502020204030204" pitchFamily="34" charset="0"/>
              </a:rPr>
              <a:t> small ripple carry adder</a:t>
            </a:r>
          </a:p>
        </p:txBody>
      </p:sp>
      <p:grpSp>
        <p:nvGrpSpPr>
          <p:cNvPr id="8" name="Group 4"/>
          <p:cNvGrpSpPr>
            <a:grpSpLocks noChangeAspect="1"/>
          </p:cNvGrpSpPr>
          <p:nvPr/>
        </p:nvGrpSpPr>
        <p:grpSpPr bwMode="auto">
          <a:xfrm>
            <a:off x="1752600" y="3200401"/>
            <a:ext cx="6280150" cy="1709738"/>
            <a:chOff x="1104" y="2016"/>
            <a:chExt cx="3956" cy="1077"/>
          </a:xfrm>
        </p:grpSpPr>
        <p:sp>
          <p:nvSpPr>
            <p:cNvPr id="9" name="AutoShape 3"/>
            <p:cNvSpPr>
              <a:spLocks noChangeAspect="1" noChangeArrowheads="1" noTextEdit="1"/>
            </p:cNvSpPr>
            <p:nvPr/>
          </p:nvSpPr>
          <p:spPr bwMode="auto">
            <a:xfrm>
              <a:off x="1104" y="2016"/>
              <a:ext cx="3956" cy="10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Rectangle 5"/>
            <p:cNvSpPr>
              <a:spLocks noChangeArrowheads="1"/>
            </p:cNvSpPr>
            <p:nvPr/>
          </p:nvSpPr>
          <p:spPr bwMode="auto">
            <a:xfrm>
              <a:off x="4119" y="2458"/>
              <a:ext cx="852" cy="553"/>
            </a:xfrm>
            <a:prstGeom prst="rect">
              <a:avLst/>
            </a:prstGeom>
            <a:solidFill>
              <a:srgbClr val="A2D0D9"/>
            </a:solidFill>
            <a:ln w="11"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Rectangle 9"/>
            <p:cNvSpPr>
              <a:spLocks noChangeArrowheads="1"/>
            </p:cNvSpPr>
            <p:nvPr/>
          </p:nvSpPr>
          <p:spPr bwMode="auto">
            <a:xfrm>
              <a:off x="1471" y="2463"/>
              <a:ext cx="1041" cy="562"/>
            </a:xfrm>
            <a:prstGeom prst="rect">
              <a:avLst/>
            </a:prstGeom>
            <a:solidFill>
              <a:srgbClr val="A2D0D9"/>
            </a:solidFill>
            <a:ln w="11"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Rectangle 10"/>
            <p:cNvSpPr>
              <a:spLocks noChangeArrowheads="1"/>
            </p:cNvSpPr>
            <p:nvPr/>
          </p:nvSpPr>
          <p:spPr bwMode="auto">
            <a:xfrm>
              <a:off x="1519" y="2475"/>
              <a:ext cx="17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Sans"/>
                </a:rPr>
                <a:t>A</a:t>
              </a:r>
              <a:endParaRPr kumimoji="0" lang="en-US" sz="1800" b="0" i="0" u="none" strike="noStrike" cap="none" normalizeH="0" baseline="0" smtClean="0">
                <a:ln>
                  <a:noFill/>
                </a:ln>
                <a:solidFill>
                  <a:schemeClr val="tx1"/>
                </a:solidFill>
                <a:effectLst/>
                <a:latin typeface="Arial" pitchFamily="34" charset="0"/>
              </a:endParaRPr>
            </a:p>
          </p:txBody>
        </p:sp>
        <p:sp>
          <p:nvSpPr>
            <p:cNvPr id="16" name="Rectangle 11"/>
            <p:cNvSpPr>
              <a:spLocks noChangeArrowheads="1"/>
            </p:cNvSpPr>
            <p:nvPr/>
          </p:nvSpPr>
          <p:spPr bwMode="auto">
            <a:xfrm>
              <a:off x="1619" y="2562"/>
              <a:ext cx="162" cy="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Sans"/>
                </a:rPr>
                <a:t>32</a:t>
              </a:r>
              <a:endParaRPr kumimoji="0" lang="en-US" sz="1800" b="0" i="0" u="none" strike="noStrike" cap="none" normalizeH="0" baseline="0" smtClean="0">
                <a:ln>
                  <a:noFill/>
                </a:ln>
                <a:solidFill>
                  <a:schemeClr val="tx1"/>
                </a:solidFill>
                <a:effectLst/>
                <a:latin typeface="Arial" pitchFamily="34" charset="0"/>
              </a:endParaRPr>
            </a:p>
          </p:txBody>
        </p:sp>
        <p:sp>
          <p:nvSpPr>
            <p:cNvPr id="17" name="Rectangle 12"/>
            <p:cNvSpPr>
              <a:spLocks noChangeArrowheads="1"/>
            </p:cNvSpPr>
            <p:nvPr/>
          </p:nvSpPr>
          <p:spPr bwMode="auto">
            <a:xfrm>
              <a:off x="4779" y="2469"/>
              <a:ext cx="17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Sans"/>
                </a:rPr>
                <a:t>A</a:t>
              </a:r>
              <a:endParaRPr kumimoji="0" lang="en-US" sz="1800" b="0" i="0" u="none" strike="noStrike" cap="none" normalizeH="0" baseline="0" smtClean="0">
                <a:ln>
                  <a:noFill/>
                </a:ln>
                <a:solidFill>
                  <a:schemeClr val="tx1"/>
                </a:solidFill>
                <a:effectLst/>
                <a:latin typeface="Arial" pitchFamily="34" charset="0"/>
              </a:endParaRPr>
            </a:p>
          </p:txBody>
        </p:sp>
        <p:sp>
          <p:nvSpPr>
            <p:cNvPr id="18" name="Rectangle 13"/>
            <p:cNvSpPr>
              <a:spLocks noChangeArrowheads="1"/>
            </p:cNvSpPr>
            <p:nvPr/>
          </p:nvSpPr>
          <p:spPr bwMode="auto">
            <a:xfrm>
              <a:off x="4879" y="2557"/>
              <a:ext cx="104" cy="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Sans"/>
                </a:rPr>
                <a:t>1</a:t>
              </a:r>
              <a:endParaRPr kumimoji="0" lang="en-US" sz="1800" b="0" i="0" u="none" strike="noStrike" cap="none" normalizeH="0" baseline="0" smtClean="0">
                <a:ln>
                  <a:noFill/>
                </a:ln>
                <a:solidFill>
                  <a:schemeClr val="tx1"/>
                </a:solidFill>
                <a:effectLst/>
                <a:latin typeface="Arial" pitchFamily="34" charset="0"/>
              </a:endParaRPr>
            </a:p>
          </p:txBody>
        </p:sp>
        <p:sp>
          <p:nvSpPr>
            <p:cNvPr id="19" name="Rectangle 14"/>
            <p:cNvSpPr>
              <a:spLocks noChangeArrowheads="1"/>
            </p:cNvSpPr>
            <p:nvPr/>
          </p:nvSpPr>
          <p:spPr bwMode="auto">
            <a:xfrm>
              <a:off x="4594" y="2482"/>
              <a:ext cx="17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Sans"/>
                </a:rPr>
                <a:t>A</a:t>
              </a:r>
              <a:endParaRPr kumimoji="0" lang="en-US" sz="1800" b="0" i="0" u="none" strike="noStrike" cap="none" normalizeH="0" baseline="0" smtClean="0">
                <a:ln>
                  <a:noFill/>
                </a:ln>
                <a:solidFill>
                  <a:schemeClr val="tx1"/>
                </a:solidFill>
                <a:effectLst/>
                <a:latin typeface="Arial" pitchFamily="34" charset="0"/>
              </a:endParaRPr>
            </a:p>
          </p:txBody>
        </p:sp>
        <p:sp>
          <p:nvSpPr>
            <p:cNvPr id="20" name="Rectangle 15"/>
            <p:cNvSpPr>
              <a:spLocks noChangeArrowheads="1"/>
            </p:cNvSpPr>
            <p:nvPr/>
          </p:nvSpPr>
          <p:spPr bwMode="auto">
            <a:xfrm>
              <a:off x="4694" y="2570"/>
              <a:ext cx="104" cy="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Sans"/>
                </a:rPr>
                <a:t>2</a:t>
              </a:r>
              <a:endParaRPr kumimoji="0" lang="en-US" sz="1800" b="0" i="0" u="none" strike="noStrike" cap="none" normalizeH="0" baseline="0" smtClean="0">
                <a:ln>
                  <a:noFill/>
                </a:ln>
                <a:solidFill>
                  <a:schemeClr val="tx1"/>
                </a:solidFill>
                <a:effectLst/>
                <a:latin typeface="Arial" pitchFamily="34" charset="0"/>
              </a:endParaRPr>
            </a:p>
          </p:txBody>
        </p:sp>
        <p:sp>
          <p:nvSpPr>
            <p:cNvPr id="21" name="Rectangle 16"/>
            <p:cNvSpPr>
              <a:spLocks noChangeArrowheads="1"/>
            </p:cNvSpPr>
            <p:nvPr/>
          </p:nvSpPr>
          <p:spPr bwMode="auto">
            <a:xfrm>
              <a:off x="4406" y="2477"/>
              <a:ext cx="17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Sans"/>
                </a:rPr>
                <a:t>A</a:t>
              </a:r>
              <a:endParaRPr kumimoji="0" lang="en-US" sz="1800" b="0" i="0" u="none" strike="noStrike" cap="none" normalizeH="0" baseline="0" smtClean="0">
                <a:ln>
                  <a:noFill/>
                </a:ln>
                <a:solidFill>
                  <a:schemeClr val="tx1"/>
                </a:solidFill>
                <a:effectLst/>
                <a:latin typeface="Arial" pitchFamily="34" charset="0"/>
              </a:endParaRPr>
            </a:p>
          </p:txBody>
        </p:sp>
        <p:sp>
          <p:nvSpPr>
            <p:cNvPr id="22" name="Rectangle 17"/>
            <p:cNvSpPr>
              <a:spLocks noChangeArrowheads="1"/>
            </p:cNvSpPr>
            <p:nvPr/>
          </p:nvSpPr>
          <p:spPr bwMode="auto">
            <a:xfrm>
              <a:off x="4506" y="2565"/>
              <a:ext cx="104" cy="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Sans"/>
                </a:rPr>
                <a:t>3</a:t>
              </a:r>
              <a:endParaRPr kumimoji="0" lang="en-US" sz="1800" b="0" i="0" u="none" strike="noStrike" cap="none" normalizeH="0" baseline="0" smtClean="0">
                <a:ln>
                  <a:noFill/>
                </a:ln>
                <a:solidFill>
                  <a:schemeClr val="tx1"/>
                </a:solidFill>
                <a:effectLst/>
                <a:latin typeface="Arial" pitchFamily="34" charset="0"/>
              </a:endParaRPr>
            </a:p>
          </p:txBody>
        </p:sp>
        <p:sp>
          <p:nvSpPr>
            <p:cNvPr id="23" name="Rectangle 18"/>
            <p:cNvSpPr>
              <a:spLocks noChangeArrowheads="1"/>
            </p:cNvSpPr>
            <p:nvPr/>
          </p:nvSpPr>
          <p:spPr bwMode="auto">
            <a:xfrm>
              <a:off x="4222" y="2486"/>
              <a:ext cx="17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Sans"/>
                </a:rPr>
                <a:t>A</a:t>
              </a:r>
              <a:endParaRPr kumimoji="0" lang="en-US" sz="1800" b="0" i="0" u="none" strike="noStrike" cap="none" normalizeH="0" baseline="0" smtClean="0">
                <a:ln>
                  <a:noFill/>
                </a:ln>
                <a:solidFill>
                  <a:schemeClr val="tx1"/>
                </a:solidFill>
                <a:effectLst/>
                <a:latin typeface="Arial" pitchFamily="34" charset="0"/>
              </a:endParaRPr>
            </a:p>
          </p:txBody>
        </p:sp>
        <p:sp>
          <p:nvSpPr>
            <p:cNvPr id="24" name="Rectangle 19"/>
            <p:cNvSpPr>
              <a:spLocks noChangeArrowheads="1"/>
            </p:cNvSpPr>
            <p:nvPr/>
          </p:nvSpPr>
          <p:spPr bwMode="auto">
            <a:xfrm>
              <a:off x="4322" y="2574"/>
              <a:ext cx="104" cy="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Sans"/>
                </a:rPr>
                <a:t>4</a:t>
              </a:r>
              <a:endParaRPr kumimoji="0" lang="en-US" sz="1800" b="0" i="0" u="none" strike="noStrike" cap="none" normalizeH="0" baseline="0" smtClean="0">
                <a:ln>
                  <a:noFill/>
                </a:ln>
                <a:solidFill>
                  <a:schemeClr val="tx1"/>
                </a:solidFill>
                <a:effectLst/>
                <a:latin typeface="Arial" pitchFamily="34" charset="0"/>
              </a:endParaRPr>
            </a:p>
          </p:txBody>
        </p:sp>
        <p:sp>
          <p:nvSpPr>
            <p:cNvPr id="25" name="Rectangle 20"/>
            <p:cNvSpPr>
              <a:spLocks noChangeArrowheads="1"/>
            </p:cNvSpPr>
            <p:nvPr/>
          </p:nvSpPr>
          <p:spPr bwMode="auto">
            <a:xfrm>
              <a:off x="1774" y="2479"/>
              <a:ext cx="17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Sans"/>
                </a:rPr>
                <a:t>A</a:t>
              </a:r>
              <a:endParaRPr kumimoji="0" lang="en-US" sz="1800" b="0" i="0" u="none" strike="noStrike" cap="none" normalizeH="0" baseline="0" smtClean="0">
                <a:ln>
                  <a:noFill/>
                </a:ln>
                <a:solidFill>
                  <a:schemeClr val="tx1"/>
                </a:solidFill>
                <a:effectLst/>
                <a:latin typeface="Arial" pitchFamily="34" charset="0"/>
              </a:endParaRPr>
            </a:p>
          </p:txBody>
        </p:sp>
        <p:sp>
          <p:nvSpPr>
            <p:cNvPr id="26" name="Rectangle 21"/>
            <p:cNvSpPr>
              <a:spLocks noChangeArrowheads="1"/>
            </p:cNvSpPr>
            <p:nvPr/>
          </p:nvSpPr>
          <p:spPr bwMode="auto">
            <a:xfrm>
              <a:off x="1874" y="2567"/>
              <a:ext cx="162" cy="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Sans"/>
                </a:rPr>
                <a:t>31</a:t>
              </a:r>
              <a:endParaRPr kumimoji="0" lang="en-US" sz="1800" b="0" i="0" u="none" strike="noStrike" cap="none" normalizeH="0" baseline="0" smtClean="0">
                <a:ln>
                  <a:noFill/>
                </a:ln>
                <a:solidFill>
                  <a:schemeClr val="tx1"/>
                </a:solidFill>
                <a:effectLst/>
                <a:latin typeface="Arial" pitchFamily="34" charset="0"/>
              </a:endParaRPr>
            </a:p>
          </p:txBody>
        </p:sp>
        <p:sp>
          <p:nvSpPr>
            <p:cNvPr id="27" name="Rectangle 22"/>
            <p:cNvSpPr>
              <a:spLocks noChangeArrowheads="1"/>
            </p:cNvSpPr>
            <p:nvPr/>
          </p:nvSpPr>
          <p:spPr bwMode="auto">
            <a:xfrm>
              <a:off x="2024" y="2475"/>
              <a:ext cx="17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Sans"/>
                </a:rPr>
                <a:t>A</a:t>
              </a:r>
              <a:endParaRPr kumimoji="0" lang="en-US" sz="1800" b="0" i="0" u="none" strike="noStrike" cap="none" normalizeH="0" baseline="0" smtClean="0">
                <a:ln>
                  <a:noFill/>
                </a:ln>
                <a:solidFill>
                  <a:schemeClr val="tx1"/>
                </a:solidFill>
                <a:effectLst/>
                <a:latin typeface="Arial" pitchFamily="34" charset="0"/>
              </a:endParaRPr>
            </a:p>
          </p:txBody>
        </p:sp>
        <p:sp>
          <p:nvSpPr>
            <p:cNvPr id="28" name="Rectangle 23"/>
            <p:cNvSpPr>
              <a:spLocks noChangeArrowheads="1"/>
            </p:cNvSpPr>
            <p:nvPr/>
          </p:nvSpPr>
          <p:spPr bwMode="auto">
            <a:xfrm>
              <a:off x="2124" y="2563"/>
              <a:ext cx="162" cy="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Sans"/>
                </a:rPr>
                <a:t>30</a:t>
              </a:r>
              <a:endParaRPr kumimoji="0" lang="en-US" sz="1800" b="0" i="0" u="none" strike="noStrike" cap="none" normalizeH="0" baseline="0" smtClean="0">
                <a:ln>
                  <a:noFill/>
                </a:ln>
                <a:solidFill>
                  <a:schemeClr val="tx1"/>
                </a:solidFill>
                <a:effectLst/>
                <a:latin typeface="Arial" pitchFamily="34" charset="0"/>
              </a:endParaRPr>
            </a:p>
          </p:txBody>
        </p:sp>
        <p:sp>
          <p:nvSpPr>
            <p:cNvPr id="29" name="Rectangle 24"/>
            <p:cNvSpPr>
              <a:spLocks noChangeArrowheads="1"/>
            </p:cNvSpPr>
            <p:nvPr/>
          </p:nvSpPr>
          <p:spPr bwMode="auto">
            <a:xfrm>
              <a:off x="2271" y="2475"/>
              <a:ext cx="17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Sans"/>
                </a:rPr>
                <a:t>A</a:t>
              </a:r>
              <a:endParaRPr kumimoji="0" lang="en-US" sz="1800" b="0" i="0" u="none" strike="noStrike" cap="none" normalizeH="0" baseline="0" smtClean="0">
                <a:ln>
                  <a:noFill/>
                </a:ln>
                <a:solidFill>
                  <a:schemeClr val="tx1"/>
                </a:solidFill>
                <a:effectLst/>
                <a:latin typeface="Arial" pitchFamily="34" charset="0"/>
              </a:endParaRPr>
            </a:p>
          </p:txBody>
        </p:sp>
        <p:sp>
          <p:nvSpPr>
            <p:cNvPr id="30" name="Rectangle 25"/>
            <p:cNvSpPr>
              <a:spLocks noChangeArrowheads="1"/>
            </p:cNvSpPr>
            <p:nvPr/>
          </p:nvSpPr>
          <p:spPr bwMode="auto">
            <a:xfrm>
              <a:off x="2371" y="2563"/>
              <a:ext cx="162" cy="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Sans"/>
                </a:rPr>
                <a:t>29</a:t>
              </a:r>
              <a:endParaRPr kumimoji="0" lang="en-US" sz="1800" b="0" i="0" u="none" strike="noStrike" cap="none" normalizeH="0" baseline="0" smtClean="0">
                <a:ln>
                  <a:noFill/>
                </a:ln>
                <a:solidFill>
                  <a:schemeClr val="tx1"/>
                </a:solidFill>
                <a:effectLst/>
                <a:latin typeface="Arial" pitchFamily="34" charset="0"/>
              </a:endParaRPr>
            </a:p>
          </p:txBody>
        </p:sp>
        <p:sp>
          <p:nvSpPr>
            <p:cNvPr id="31" name="Oval 26"/>
            <p:cNvSpPr>
              <a:spLocks noChangeArrowheads="1"/>
            </p:cNvSpPr>
            <p:nvPr/>
          </p:nvSpPr>
          <p:spPr bwMode="auto">
            <a:xfrm>
              <a:off x="2654" y="2549"/>
              <a:ext cx="25" cy="29"/>
            </a:xfrm>
            <a:prstGeom prst="ellipse">
              <a:avLst/>
            </a:prstGeom>
            <a:solidFill>
              <a:srgbClr val="000000"/>
            </a:solidFill>
            <a:ln w="4" cap="flat">
              <a:solidFill>
                <a:srgbClr val="351717"/>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2" name="Oval 27"/>
            <p:cNvSpPr>
              <a:spLocks noChangeArrowheads="1"/>
            </p:cNvSpPr>
            <p:nvPr/>
          </p:nvSpPr>
          <p:spPr bwMode="auto">
            <a:xfrm>
              <a:off x="2826" y="2549"/>
              <a:ext cx="24" cy="29"/>
            </a:xfrm>
            <a:prstGeom prst="ellipse">
              <a:avLst/>
            </a:prstGeom>
            <a:solidFill>
              <a:srgbClr val="000000"/>
            </a:solidFill>
            <a:ln w="4" cap="flat">
              <a:solidFill>
                <a:srgbClr val="351717"/>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3" name="Oval 28"/>
            <p:cNvSpPr>
              <a:spLocks noChangeArrowheads="1"/>
            </p:cNvSpPr>
            <p:nvPr/>
          </p:nvSpPr>
          <p:spPr bwMode="auto">
            <a:xfrm>
              <a:off x="2996" y="2549"/>
              <a:ext cx="25" cy="29"/>
            </a:xfrm>
            <a:prstGeom prst="ellipse">
              <a:avLst/>
            </a:prstGeom>
            <a:solidFill>
              <a:srgbClr val="000000"/>
            </a:solidFill>
            <a:ln w="4" cap="flat">
              <a:solidFill>
                <a:srgbClr val="351717"/>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4" name="Rectangle 29"/>
            <p:cNvSpPr>
              <a:spLocks noChangeArrowheads="1"/>
            </p:cNvSpPr>
            <p:nvPr/>
          </p:nvSpPr>
          <p:spPr bwMode="auto">
            <a:xfrm>
              <a:off x="1505" y="2795"/>
              <a:ext cx="17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Sans"/>
                </a:rPr>
                <a:t>B</a:t>
              </a:r>
              <a:endParaRPr kumimoji="0" lang="en-US" sz="1800" b="0" i="0" u="none" strike="noStrike" cap="none" normalizeH="0" baseline="0" smtClean="0">
                <a:ln>
                  <a:noFill/>
                </a:ln>
                <a:solidFill>
                  <a:schemeClr val="tx1"/>
                </a:solidFill>
                <a:effectLst/>
                <a:latin typeface="Arial" pitchFamily="34" charset="0"/>
              </a:endParaRPr>
            </a:p>
          </p:txBody>
        </p:sp>
        <p:sp>
          <p:nvSpPr>
            <p:cNvPr id="35" name="Rectangle 30"/>
            <p:cNvSpPr>
              <a:spLocks noChangeArrowheads="1"/>
            </p:cNvSpPr>
            <p:nvPr/>
          </p:nvSpPr>
          <p:spPr bwMode="auto">
            <a:xfrm>
              <a:off x="1605" y="2884"/>
              <a:ext cx="162" cy="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Sans"/>
                </a:rPr>
                <a:t>32</a:t>
              </a:r>
              <a:endParaRPr kumimoji="0" lang="en-US" sz="1800" b="0" i="0" u="none" strike="noStrike" cap="none" normalizeH="0" baseline="0" smtClean="0">
                <a:ln>
                  <a:noFill/>
                </a:ln>
                <a:solidFill>
                  <a:schemeClr val="tx1"/>
                </a:solidFill>
                <a:effectLst/>
                <a:latin typeface="Arial" pitchFamily="34" charset="0"/>
              </a:endParaRPr>
            </a:p>
          </p:txBody>
        </p:sp>
        <p:sp>
          <p:nvSpPr>
            <p:cNvPr id="36" name="Rectangle 31"/>
            <p:cNvSpPr>
              <a:spLocks noChangeArrowheads="1"/>
            </p:cNvSpPr>
            <p:nvPr/>
          </p:nvSpPr>
          <p:spPr bwMode="auto">
            <a:xfrm>
              <a:off x="4766" y="2791"/>
              <a:ext cx="17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Sans"/>
                </a:rPr>
                <a:t>B</a:t>
              </a:r>
              <a:endParaRPr kumimoji="0" lang="en-US" sz="1800" b="0" i="0" u="none" strike="noStrike" cap="none" normalizeH="0" baseline="0" smtClean="0">
                <a:ln>
                  <a:noFill/>
                </a:ln>
                <a:solidFill>
                  <a:schemeClr val="tx1"/>
                </a:solidFill>
                <a:effectLst/>
                <a:latin typeface="Arial" pitchFamily="34" charset="0"/>
              </a:endParaRPr>
            </a:p>
          </p:txBody>
        </p:sp>
        <p:sp>
          <p:nvSpPr>
            <p:cNvPr id="37" name="Rectangle 32"/>
            <p:cNvSpPr>
              <a:spLocks noChangeArrowheads="1"/>
            </p:cNvSpPr>
            <p:nvPr/>
          </p:nvSpPr>
          <p:spPr bwMode="auto">
            <a:xfrm>
              <a:off x="4866" y="2878"/>
              <a:ext cx="104" cy="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Sans"/>
                </a:rPr>
                <a:t>1</a:t>
              </a:r>
              <a:endParaRPr kumimoji="0" lang="en-US" sz="1800" b="0" i="0" u="none" strike="noStrike" cap="none" normalizeH="0" baseline="0" smtClean="0">
                <a:ln>
                  <a:noFill/>
                </a:ln>
                <a:solidFill>
                  <a:schemeClr val="tx1"/>
                </a:solidFill>
                <a:effectLst/>
                <a:latin typeface="Arial" pitchFamily="34" charset="0"/>
              </a:endParaRPr>
            </a:p>
          </p:txBody>
        </p:sp>
        <p:sp>
          <p:nvSpPr>
            <p:cNvPr id="38" name="Rectangle 33"/>
            <p:cNvSpPr>
              <a:spLocks noChangeArrowheads="1"/>
            </p:cNvSpPr>
            <p:nvPr/>
          </p:nvSpPr>
          <p:spPr bwMode="auto">
            <a:xfrm>
              <a:off x="4580" y="2803"/>
              <a:ext cx="17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Sans"/>
                </a:rPr>
                <a:t>B</a:t>
              </a:r>
              <a:endParaRPr kumimoji="0" lang="en-US" sz="1800" b="0" i="0" u="none" strike="noStrike" cap="none" normalizeH="0" baseline="0" smtClean="0">
                <a:ln>
                  <a:noFill/>
                </a:ln>
                <a:solidFill>
                  <a:schemeClr val="tx1"/>
                </a:solidFill>
                <a:effectLst/>
                <a:latin typeface="Arial" pitchFamily="34" charset="0"/>
              </a:endParaRPr>
            </a:p>
          </p:txBody>
        </p:sp>
        <p:sp>
          <p:nvSpPr>
            <p:cNvPr id="39" name="Rectangle 34"/>
            <p:cNvSpPr>
              <a:spLocks noChangeArrowheads="1"/>
            </p:cNvSpPr>
            <p:nvPr/>
          </p:nvSpPr>
          <p:spPr bwMode="auto">
            <a:xfrm>
              <a:off x="4680" y="2891"/>
              <a:ext cx="104" cy="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Sans"/>
                </a:rPr>
                <a:t>2</a:t>
              </a:r>
              <a:endParaRPr kumimoji="0" lang="en-US" sz="1800" b="0" i="0" u="none" strike="noStrike" cap="none" normalizeH="0" baseline="0" smtClean="0">
                <a:ln>
                  <a:noFill/>
                </a:ln>
                <a:solidFill>
                  <a:schemeClr val="tx1"/>
                </a:solidFill>
                <a:effectLst/>
                <a:latin typeface="Arial" pitchFamily="34" charset="0"/>
              </a:endParaRPr>
            </a:p>
          </p:txBody>
        </p:sp>
        <p:sp>
          <p:nvSpPr>
            <p:cNvPr id="40" name="Rectangle 35"/>
            <p:cNvSpPr>
              <a:spLocks noChangeArrowheads="1"/>
            </p:cNvSpPr>
            <p:nvPr/>
          </p:nvSpPr>
          <p:spPr bwMode="auto">
            <a:xfrm>
              <a:off x="4392" y="2799"/>
              <a:ext cx="17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Sans"/>
                </a:rPr>
                <a:t>B</a:t>
              </a:r>
              <a:endParaRPr kumimoji="0" lang="en-US" sz="1800" b="0" i="0" u="none" strike="noStrike" cap="none" normalizeH="0" baseline="0" smtClean="0">
                <a:ln>
                  <a:noFill/>
                </a:ln>
                <a:solidFill>
                  <a:schemeClr val="tx1"/>
                </a:solidFill>
                <a:effectLst/>
                <a:latin typeface="Arial" pitchFamily="34" charset="0"/>
              </a:endParaRPr>
            </a:p>
          </p:txBody>
        </p:sp>
        <p:sp>
          <p:nvSpPr>
            <p:cNvPr id="41" name="Rectangle 36"/>
            <p:cNvSpPr>
              <a:spLocks noChangeArrowheads="1"/>
            </p:cNvSpPr>
            <p:nvPr/>
          </p:nvSpPr>
          <p:spPr bwMode="auto">
            <a:xfrm>
              <a:off x="4492" y="2886"/>
              <a:ext cx="104" cy="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Sans"/>
                </a:rPr>
                <a:t>3</a:t>
              </a:r>
              <a:endParaRPr kumimoji="0" lang="en-US" sz="1800" b="0" i="0" u="none" strike="noStrike" cap="none" normalizeH="0" baseline="0" smtClean="0">
                <a:ln>
                  <a:noFill/>
                </a:ln>
                <a:solidFill>
                  <a:schemeClr val="tx1"/>
                </a:solidFill>
                <a:effectLst/>
                <a:latin typeface="Arial" pitchFamily="34" charset="0"/>
              </a:endParaRPr>
            </a:p>
          </p:txBody>
        </p:sp>
        <p:sp>
          <p:nvSpPr>
            <p:cNvPr id="42" name="Rectangle 37"/>
            <p:cNvSpPr>
              <a:spLocks noChangeArrowheads="1"/>
            </p:cNvSpPr>
            <p:nvPr/>
          </p:nvSpPr>
          <p:spPr bwMode="auto">
            <a:xfrm>
              <a:off x="4208" y="2808"/>
              <a:ext cx="17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Sans"/>
                </a:rPr>
                <a:t>B</a:t>
              </a:r>
              <a:endParaRPr kumimoji="0" lang="en-US" sz="1800" b="0" i="0" u="none" strike="noStrike" cap="none" normalizeH="0" baseline="0" smtClean="0">
                <a:ln>
                  <a:noFill/>
                </a:ln>
                <a:solidFill>
                  <a:schemeClr val="tx1"/>
                </a:solidFill>
                <a:effectLst/>
                <a:latin typeface="Arial" pitchFamily="34" charset="0"/>
              </a:endParaRPr>
            </a:p>
          </p:txBody>
        </p:sp>
        <p:sp>
          <p:nvSpPr>
            <p:cNvPr id="43" name="Rectangle 38"/>
            <p:cNvSpPr>
              <a:spLocks noChangeArrowheads="1"/>
            </p:cNvSpPr>
            <p:nvPr/>
          </p:nvSpPr>
          <p:spPr bwMode="auto">
            <a:xfrm>
              <a:off x="4309" y="2895"/>
              <a:ext cx="104" cy="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Sans"/>
                </a:rPr>
                <a:t>4</a:t>
              </a:r>
              <a:endParaRPr kumimoji="0" lang="en-US" sz="1800" b="0" i="0" u="none" strike="noStrike" cap="none" normalizeH="0" baseline="0" smtClean="0">
                <a:ln>
                  <a:noFill/>
                </a:ln>
                <a:solidFill>
                  <a:schemeClr val="tx1"/>
                </a:solidFill>
                <a:effectLst/>
                <a:latin typeface="Arial" pitchFamily="34" charset="0"/>
              </a:endParaRPr>
            </a:p>
          </p:txBody>
        </p:sp>
        <p:sp>
          <p:nvSpPr>
            <p:cNvPr id="44" name="Rectangle 39"/>
            <p:cNvSpPr>
              <a:spLocks noChangeArrowheads="1"/>
            </p:cNvSpPr>
            <p:nvPr/>
          </p:nvSpPr>
          <p:spPr bwMode="auto">
            <a:xfrm>
              <a:off x="1760" y="2800"/>
              <a:ext cx="17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Sans"/>
                </a:rPr>
                <a:t>B</a:t>
              </a:r>
              <a:endParaRPr kumimoji="0" lang="en-US" sz="1800" b="0" i="0" u="none" strike="noStrike" cap="none" normalizeH="0" baseline="0" dirty="0" smtClean="0">
                <a:ln>
                  <a:noFill/>
                </a:ln>
                <a:solidFill>
                  <a:schemeClr val="tx1"/>
                </a:solidFill>
                <a:effectLst/>
                <a:latin typeface="Arial" pitchFamily="34" charset="0"/>
              </a:endParaRPr>
            </a:p>
          </p:txBody>
        </p:sp>
        <p:sp>
          <p:nvSpPr>
            <p:cNvPr id="45" name="Rectangle 40"/>
            <p:cNvSpPr>
              <a:spLocks noChangeArrowheads="1"/>
            </p:cNvSpPr>
            <p:nvPr/>
          </p:nvSpPr>
          <p:spPr bwMode="auto">
            <a:xfrm>
              <a:off x="1860" y="2889"/>
              <a:ext cx="162" cy="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Sans"/>
                </a:rPr>
                <a:t>31</a:t>
              </a:r>
              <a:endParaRPr kumimoji="0" lang="en-US" sz="1800" b="0" i="0" u="none" strike="noStrike" cap="none" normalizeH="0" baseline="0" smtClean="0">
                <a:ln>
                  <a:noFill/>
                </a:ln>
                <a:solidFill>
                  <a:schemeClr val="tx1"/>
                </a:solidFill>
                <a:effectLst/>
                <a:latin typeface="Arial" pitchFamily="34" charset="0"/>
              </a:endParaRPr>
            </a:p>
          </p:txBody>
        </p:sp>
        <p:sp>
          <p:nvSpPr>
            <p:cNvPr id="46" name="Rectangle 41"/>
            <p:cNvSpPr>
              <a:spLocks noChangeArrowheads="1"/>
            </p:cNvSpPr>
            <p:nvPr/>
          </p:nvSpPr>
          <p:spPr bwMode="auto">
            <a:xfrm>
              <a:off x="2011" y="2796"/>
              <a:ext cx="17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Sans"/>
                </a:rPr>
                <a:t>B</a:t>
              </a:r>
              <a:endParaRPr kumimoji="0" lang="en-US" sz="1800" b="0" i="0" u="none" strike="noStrike" cap="none" normalizeH="0" baseline="0" smtClean="0">
                <a:ln>
                  <a:noFill/>
                </a:ln>
                <a:solidFill>
                  <a:schemeClr val="tx1"/>
                </a:solidFill>
                <a:effectLst/>
                <a:latin typeface="Arial" pitchFamily="34" charset="0"/>
              </a:endParaRPr>
            </a:p>
          </p:txBody>
        </p:sp>
        <p:sp>
          <p:nvSpPr>
            <p:cNvPr id="47" name="Rectangle 42"/>
            <p:cNvSpPr>
              <a:spLocks noChangeArrowheads="1"/>
            </p:cNvSpPr>
            <p:nvPr/>
          </p:nvSpPr>
          <p:spPr bwMode="auto">
            <a:xfrm>
              <a:off x="2111" y="2884"/>
              <a:ext cx="162" cy="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Sans"/>
                </a:rPr>
                <a:t>30</a:t>
              </a:r>
              <a:endParaRPr kumimoji="0" lang="en-US" sz="1800" b="0" i="0" u="none" strike="noStrike" cap="none" normalizeH="0" baseline="0" smtClean="0">
                <a:ln>
                  <a:noFill/>
                </a:ln>
                <a:solidFill>
                  <a:schemeClr val="tx1"/>
                </a:solidFill>
                <a:effectLst/>
                <a:latin typeface="Arial" pitchFamily="34" charset="0"/>
              </a:endParaRPr>
            </a:p>
          </p:txBody>
        </p:sp>
        <p:sp>
          <p:nvSpPr>
            <p:cNvPr id="48" name="Rectangle 43"/>
            <p:cNvSpPr>
              <a:spLocks noChangeArrowheads="1"/>
            </p:cNvSpPr>
            <p:nvPr/>
          </p:nvSpPr>
          <p:spPr bwMode="auto">
            <a:xfrm>
              <a:off x="2257" y="2796"/>
              <a:ext cx="17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Sans"/>
                </a:rPr>
                <a:t>B</a:t>
              </a:r>
              <a:endParaRPr kumimoji="0" lang="en-US" sz="1800" b="0" i="0" u="none" strike="noStrike" cap="none" normalizeH="0" baseline="0" smtClean="0">
                <a:ln>
                  <a:noFill/>
                </a:ln>
                <a:solidFill>
                  <a:schemeClr val="tx1"/>
                </a:solidFill>
                <a:effectLst/>
                <a:latin typeface="Arial" pitchFamily="34" charset="0"/>
              </a:endParaRPr>
            </a:p>
          </p:txBody>
        </p:sp>
        <p:sp>
          <p:nvSpPr>
            <p:cNvPr id="49" name="Rectangle 44"/>
            <p:cNvSpPr>
              <a:spLocks noChangeArrowheads="1"/>
            </p:cNvSpPr>
            <p:nvPr/>
          </p:nvSpPr>
          <p:spPr bwMode="auto">
            <a:xfrm>
              <a:off x="2358" y="2884"/>
              <a:ext cx="162" cy="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Sans"/>
                </a:rPr>
                <a:t>29</a:t>
              </a:r>
              <a:endParaRPr kumimoji="0" lang="en-US" sz="1800" b="0" i="0" u="none" strike="noStrike" cap="none" normalizeH="0" baseline="0" smtClean="0">
                <a:ln>
                  <a:noFill/>
                </a:ln>
                <a:solidFill>
                  <a:schemeClr val="tx1"/>
                </a:solidFill>
                <a:effectLst/>
                <a:latin typeface="Arial" pitchFamily="34" charset="0"/>
              </a:endParaRPr>
            </a:p>
          </p:txBody>
        </p:sp>
        <p:sp>
          <p:nvSpPr>
            <p:cNvPr id="50" name="Oval 45"/>
            <p:cNvSpPr>
              <a:spLocks noChangeArrowheads="1"/>
            </p:cNvSpPr>
            <p:nvPr/>
          </p:nvSpPr>
          <p:spPr bwMode="auto">
            <a:xfrm>
              <a:off x="2640" y="2871"/>
              <a:ext cx="25" cy="29"/>
            </a:xfrm>
            <a:prstGeom prst="ellipse">
              <a:avLst/>
            </a:prstGeom>
            <a:solidFill>
              <a:srgbClr val="000000"/>
            </a:solidFill>
            <a:ln w="4" cap="flat">
              <a:solidFill>
                <a:srgbClr val="351717"/>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1" name="Oval 46"/>
            <p:cNvSpPr>
              <a:spLocks noChangeArrowheads="1"/>
            </p:cNvSpPr>
            <p:nvPr/>
          </p:nvSpPr>
          <p:spPr bwMode="auto">
            <a:xfrm>
              <a:off x="2812" y="2871"/>
              <a:ext cx="24" cy="29"/>
            </a:xfrm>
            <a:prstGeom prst="ellipse">
              <a:avLst/>
            </a:prstGeom>
            <a:solidFill>
              <a:srgbClr val="000000"/>
            </a:solidFill>
            <a:ln w="4" cap="flat">
              <a:solidFill>
                <a:srgbClr val="351717"/>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2" name="Oval 47"/>
            <p:cNvSpPr>
              <a:spLocks noChangeArrowheads="1"/>
            </p:cNvSpPr>
            <p:nvPr/>
          </p:nvSpPr>
          <p:spPr bwMode="auto">
            <a:xfrm>
              <a:off x="2983" y="2871"/>
              <a:ext cx="25" cy="29"/>
            </a:xfrm>
            <a:prstGeom prst="ellipse">
              <a:avLst/>
            </a:prstGeom>
            <a:solidFill>
              <a:srgbClr val="000000"/>
            </a:solidFill>
            <a:ln w="4" cap="flat">
              <a:solidFill>
                <a:srgbClr val="351717"/>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3" name="Line 48"/>
            <p:cNvSpPr>
              <a:spLocks noChangeShapeType="1"/>
            </p:cNvSpPr>
            <p:nvPr/>
          </p:nvSpPr>
          <p:spPr bwMode="auto">
            <a:xfrm>
              <a:off x="1113" y="2739"/>
              <a:ext cx="278" cy="0"/>
            </a:xfrm>
            <a:prstGeom prst="line">
              <a:avLst/>
            </a:prstGeom>
            <a:noFill/>
            <a:ln w="12"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 name="Line 49"/>
            <p:cNvSpPr>
              <a:spLocks noChangeShapeType="1"/>
            </p:cNvSpPr>
            <p:nvPr/>
          </p:nvSpPr>
          <p:spPr bwMode="auto">
            <a:xfrm>
              <a:off x="1250" y="2603"/>
              <a:ext cx="0" cy="264"/>
            </a:xfrm>
            <a:prstGeom prst="line">
              <a:avLst/>
            </a:prstGeom>
            <a:noFill/>
            <a:ln w="9"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 name="Line 50"/>
            <p:cNvSpPr>
              <a:spLocks noChangeShapeType="1"/>
            </p:cNvSpPr>
            <p:nvPr/>
          </p:nvSpPr>
          <p:spPr bwMode="auto">
            <a:xfrm>
              <a:off x="1283" y="3065"/>
              <a:ext cx="3763" cy="0"/>
            </a:xfrm>
            <a:prstGeom prst="line">
              <a:avLst/>
            </a:prstGeom>
            <a:noFill/>
            <a:ln w="12"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 name="Rectangle 51"/>
            <p:cNvSpPr>
              <a:spLocks noChangeArrowheads="1"/>
            </p:cNvSpPr>
            <p:nvPr/>
          </p:nvSpPr>
          <p:spPr bwMode="auto">
            <a:xfrm>
              <a:off x="3141" y="2454"/>
              <a:ext cx="853" cy="552"/>
            </a:xfrm>
            <a:prstGeom prst="rect">
              <a:avLst/>
            </a:prstGeom>
            <a:solidFill>
              <a:srgbClr val="A2D0D9"/>
            </a:solidFill>
            <a:ln w="11"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7" name="Rectangle 52"/>
            <p:cNvSpPr>
              <a:spLocks noChangeArrowheads="1"/>
            </p:cNvSpPr>
            <p:nvPr/>
          </p:nvSpPr>
          <p:spPr bwMode="auto">
            <a:xfrm>
              <a:off x="3802" y="2465"/>
              <a:ext cx="17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Sans"/>
                </a:rPr>
                <a:t>A</a:t>
              </a:r>
              <a:endParaRPr kumimoji="0" lang="en-US" sz="1800" b="0" i="0" u="none" strike="noStrike" cap="none" normalizeH="0" baseline="0" smtClean="0">
                <a:ln>
                  <a:noFill/>
                </a:ln>
                <a:solidFill>
                  <a:schemeClr val="tx1"/>
                </a:solidFill>
                <a:effectLst/>
                <a:latin typeface="Arial" pitchFamily="34" charset="0"/>
              </a:endParaRPr>
            </a:p>
          </p:txBody>
        </p:sp>
        <p:sp>
          <p:nvSpPr>
            <p:cNvPr id="58" name="Rectangle 53"/>
            <p:cNvSpPr>
              <a:spLocks noChangeArrowheads="1"/>
            </p:cNvSpPr>
            <p:nvPr/>
          </p:nvSpPr>
          <p:spPr bwMode="auto">
            <a:xfrm>
              <a:off x="3902" y="2553"/>
              <a:ext cx="104" cy="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Sans"/>
                </a:rPr>
                <a:t>5</a:t>
              </a:r>
              <a:endParaRPr kumimoji="0" lang="en-US" sz="1800" b="0" i="0" u="none" strike="noStrike" cap="none" normalizeH="0" baseline="0" smtClean="0">
                <a:ln>
                  <a:noFill/>
                </a:ln>
                <a:solidFill>
                  <a:schemeClr val="tx1"/>
                </a:solidFill>
                <a:effectLst/>
                <a:latin typeface="Arial" pitchFamily="34" charset="0"/>
              </a:endParaRPr>
            </a:p>
          </p:txBody>
        </p:sp>
        <p:sp>
          <p:nvSpPr>
            <p:cNvPr id="59" name="Rectangle 54"/>
            <p:cNvSpPr>
              <a:spLocks noChangeArrowheads="1"/>
            </p:cNvSpPr>
            <p:nvPr/>
          </p:nvSpPr>
          <p:spPr bwMode="auto">
            <a:xfrm>
              <a:off x="3616" y="2477"/>
              <a:ext cx="17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Sans"/>
                </a:rPr>
                <a:t>A</a:t>
              </a:r>
              <a:endParaRPr kumimoji="0" lang="en-US" sz="1800" b="0" i="0" u="none" strike="noStrike" cap="none" normalizeH="0" baseline="0" smtClean="0">
                <a:ln>
                  <a:noFill/>
                </a:ln>
                <a:solidFill>
                  <a:schemeClr val="tx1"/>
                </a:solidFill>
                <a:effectLst/>
                <a:latin typeface="Arial" pitchFamily="34" charset="0"/>
              </a:endParaRPr>
            </a:p>
          </p:txBody>
        </p:sp>
        <p:sp>
          <p:nvSpPr>
            <p:cNvPr id="60" name="Rectangle 55"/>
            <p:cNvSpPr>
              <a:spLocks noChangeArrowheads="1"/>
            </p:cNvSpPr>
            <p:nvPr/>
          </p:nvSpPr>
          <p:spPr bwMode="auto">
            <a:xfrm>
              <a:off x="3716" y="2565"/>
              <a:ext cx="104" cy="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Sans"/>
                </a:rPr>
                <a:t>6</a:t>
              </a:r>
              <a:endParaRPr kumimoji="0" lang="en-US" sz="1800" b="0" i="0" u="none" strike="noStrike" cap="none" normalizeH="0" baseline="0" smtClean="0">
                <a:ln>
                  <a:noFill/>
                </a:ln>
                <a:solidFill>
                  <a:schemeClr val="tx1"/>
                </a:solidFill>
                <a:effectLst/>
                <a:latin typeface="Arial" pitchFamily="34" charset="0"/>
              </a:endParaRPr>
            </a:p>
          </p:txBody>
        </p:sp>
        <p:sp>
          <p:nvSpPr>
            <p:cNvPr id="61" name="Rectangle 56"/>
            <p:cNvSpPr>
              <a:spLocks noChangeArrowheads="1"/>
            </p:cNvSpPr>
            <p:nvPr/>
          </p:nvSpPr>
          <p:spPr bwMode="auto">
            <a:xfrm>
              <a:off x="3428" y="2473"/>
              <a:ext cx="17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Sans"/>
                </a:rPr>
                <a:t>A</a:t>
              </a:r>
              <a:endParaRPr kumimoji="0" lang="en-US" sz="1800" b="0" i="0" u="none" strike="noStrike" cap="none" normalizeH="0" baseline="0" smtClean="0">
                <a:ln>
                  <a:noFill/>
                </a:ln>
                <a:solidFill>
                  <a:schemeClr val="tx1"/>
                </a:solidFill>
                <a:effectLst/>
                <a:latin typeface="Arial" pitchFamily="34" charset="0"/>
              </a:endParaRPr>
            </a:p>
          </p:txBody>
        </p:sp>
        <p:sp>
          <p:nvSpPr>
            <p:cNvPr id="62" name="Rectangle 57"/>
            <p:cNvSpPr>
              <a:spLocks noChangeArrowheads="1"/>
            </p:cNvSpPr>
            <p:nvPr/>
          </p:nvSpPr>
          <p:spPr bwMode="auto">
            <a:xfrm>
              <a:off x="3528" y="2561"/>
              <a:ext cx="104" cy="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Sans"/>
                </a:rPr>
                <a:t>7</a:t>
              </a:r>
              <a:endParaRPr kumimoji="0" lang="en-US" sz="1800" b="0" i="0" u="none" strike="noStrike" cap="none" normalizeH="0" baseline="0" smtClean="0">
                <a:ln>
                  <a:noFill/>
                </a:ln>
                <a:solidFill>
                  <a:schemeClr val="tx1"/>
                </a:solidFill>
                <a:effectLst/>
                <a:latin typeface="Arial" pitchFamily="34" charset="0"/>
              </a:endParaRPr>
            </a:p>
          </p:txBody>
        </p:sp>
        <p:sp>
          <p:nvSpPr>
            <p:cNvPr id="63" name="Rectangle 58"/>
            <p:cNvSpPr>
              <a:spLocks noChangeArrowheads="1"/>
            </p:cNvSpPr>
            <p:nvPr/>
          </p:nvSpPr>
          <p:spPr bwMode="auto">
            <a:xfrm>
              <a:off x="3244" y="2482"/>
              <a:ext cx="17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Sans"/>
                </a:rPr>
                <a:t>A</a:t>
              </a:r>
              <a:endParaRPr kumimoji="0" lang="en-US" sz="1800" b="0" i="0" u="none" strike="noStrike" cap="none" normalizeH="0" baseline="0" smtClean="0">
                <a:ln>
                  <a:noFill/>
                </a:ln>
                <a:solidFill>
                  <a:schemeClr val="tx1"/>
                </a:solidFill>
                <a:effectLst/>
                <a:latin typeface="Arial" pitchFamily="34" charset="0"/>
              </a:endParaRPr>
            </a:p>
          </p:txBody>
        </p:sp>
        <p:sp>
          <p:nvSpPr>
            <p:cNvPr id="64" name="Rectangle 59"/>
            <p:cNvSpPr>
              <a:spLocks noChangeArrowheads="1"/>
            </p:cNvSpPr>
            <p:nvPr/>
          </p:nvSpPr>
          <p:spPr bwMode="auto">
            <a:xfrm>
              <a:off x="3345" y="2570"/>
              <a:ext cx="104" cy="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Sans"/>
                </a:rPr>
                <a:t>8</a:t>
              </a:r>
              <a:endParaRPr kumimoji="0" lang="en-US" sz="1800" b="0" i="0" u="none" strike="noStrike" cap="none" normalizeH="0" baseline="0" smtClean="0">
                <a:ln>
                  <a:noFill/>
                </a:ln>
                <a:solidFill>
                  <a:schemeClr val="tx1"/>
                </a:solidFill>
                <a:effectLst/>
                <a:latin typeface="Arial" pitchFamily="34" charset="0"/>
              </a:endParaRPr>
            </a:p>
          </p:txBody>
        </p:sp>
        <p:sp>
          <p:nvSpPr>
            <p:cNvPr id="65" name="Rectangle 60"/>
            <p:cNvSpPr>
              <a:spLocks noChangeArrowheads="1"/>
            </p:cNvSpPr>
            <p:nvPr/>
          </p:nvSpPr>
          <p:spPr bwMode="auto">
            <a:xfrm>
              <a:off x="3788" y="2786"/>
              <a:ext cx="17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Sans"/>
                </a:rPr>
                <a:t>B</a:t>
              </a:r>
              <a:endParaRPr kumimoji="0" lang="en-US" sz="1800" b="0" i="0" u="none" strike="noStrike" cap="none" normalizeH="0" baseline="0" smtClean="0">
                <a:ln>
                  <a:noFill/>
                </a:ln>
                <a:solidFill>
                  <a:schemeClr val="tx1"/>
                </a:solidFill>
                <a:effectLst/>
                <a:latin typeface="Arial" pitchFamily="34" charset="0"/>
              </a:endParaRPr>
            </a:p>
          </p:txBody>
        </p:sp>
        <p:sp>
          <p:nvSpPr>
            <p:cNvPr id="66" name="Rectangle 61"/>
            <p:cNvSpPr>
              <a:spLocks noChangeArrowheads="1"/>
            </p:cNvSpPr>
            <p:nvPr/>
          </p:nvSpPr>
          <p:spPr bwMode="auto">
            <a:xfrm>
              <a:off x="3889" y="2874"/>
              <a:ext cx="104" cy="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Sans"/>
                </a:rPr>
                <a:t>5</a:t>
              </a:r>
              <a:endParaRPr kumimoji="0" lang="en-US" sz="1800" b="0" i="0" u="none" strike="noStrike" cap="none" normalizeH="0" baseline="0" smtClean="0">
                <a:ln>
                  <a:noFill/>
                </a:ln>
                <a:solidFill>
                  <a:schemeClr val="tx1"/>
                </a:solidFill>
                <a:effectLst/>
                <a:latin typeface="Arial" pitchFamily="34" charset="0"/>
              </a:endParaRPr>
            </a:p>
          </p:txBody>
        </p:sp>
        <p:sp>
          <p:nvSpPr>
            <p:cNvPr id="67" name="Rectangle 62"/>
            <p:cNvSpPr>
              <a:spLocks noChangeArrowheads="1"/>
            </p:cNvSpPr>
            <p:nvPr/>
          </p:nvSpPr>
          <p:spPr bwMode="auto">
            <a:xfrm>
              <a:off x="3603" y="2799"/>
              <a:ext cx="17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Sans"/>
                </a:rPr>
                <a:t>B</a:t>
              </a:r>
              <a:endParaRPr kumimoji="0" lang="en-US" sz="1800" b="0" i="0" u="none" strike="noStrike" cap="none" normalizeH="0" baseline="0" smtClean="0">
                <a:ln>
                  <a:noFill/>
                </a:ln>
                <a:solidFill>
                  <a:schemeClr val="tx1"/>
                </a:solidFill>
                <a:effectLst/>
                <a:latin typeface="Arial" pitchFamily="34" charset="0"/>
              </a:endParaRPr>
            </a:p>
          </p:txBody>
        </p:sp>
        <p:sp>
          <p:nvSpPr>
            <p:cNvPr id="68" name="Rectangle 63"/>
            <p:cNvSpPr>
              <a:spLocks noChangeArrowheads="1"/>
            </p:cNvSpPr>
            <p:nvPr/>
          </p:nvSpPr>
          <p:spPr bwMode="auto">
            <a:xfrm>
              <a:off x="3703" y="2887"/>
              <a:ext cx="104" cy="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Sans"/>
                </a:rPr>
                <a:t>6</a:t>
              </a:r>
              <a:endParaRPr kumimoji="0" lang="en-US" sz="1800" b="0" i="0" u="none" strike="noStrike" cap="none" normalizeH="0" baseline="0" smtClean="0">
                <a:ln>
                  <a:noFill/>
                </a:ln>
                <a:solidFill>
                  <a:schemeClr val="tx1"/>
                </a:solidFill>
                <a:effectLst/>
                <a:latin typeface="Arial" pitchFamily="34" charset="0"/>
              </a:endParaRPr>
            </a:p>
          </p:txBody>
        </p:sp>
        <p:sp>
          <p:nvSpPr>
            <p:cNvPr id="69" name="Rectangle 64"/>
            <p:cNvSpPr>
              <a:spLocks noChangeArrowheads="1"/>
            </p:cNvSpPr>
            <p:nvPr/>
          </p:nvSpPr>
          <p:spPr bwMode="auto">
            <a:xfrm>
              <a:off x="3415" y="2794"/>
              <a:ext cx="17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Sans"/>
                </a:rPr>
                <a:t>B</a:t>
              </a:r>
              <a:endParaRPr kumimoji="0" lang="en-US" sz="1800" b="0" i="0" u="none" strike="noStrike" cap="none" normalizeH="0" baseline="0" smtClean="0">
                <a:ln>
                  <a:noFill/>
                </a:ln>
                <a:solidFill>
                  <a:schemeClr val="tx1"/>
                </a:solidFill>
                <a:effectLst/>
                <a:latin typeface="Arial" pitchFamily="34" charset="0"/>
              </a:endParaRPr>
            </a:p>
          </p:txBody>
        </p:sp>
        <p:sp>
          <p:nvSpPr>
            <p:cNvPr id="70" name="Rectangle 65"/>
            <p:cNvSpPr>
              <a:spLocks noChangeArrowheads="1"/>
            </p:cNvSpPr>
            <p:nvPr/>
          </p:nvSpPr>
          <p:spPr bwMode="auto">
            <a:xfrm>
              <a:off x="3515" y="2882"/>
              <a:ext cx="104" cy="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Sans"/>
                </a:rPr>
                <a:t>7</a:t>
              </a:r>
              <a:endParaRPr kumimoji="0" lang="en-US" sz="1800" b="0" i="0" u="none" strike="noStrike" cap="none" normalizeH="0" baseline="0" smtClean="0">
                <a:ln>
                  <a:noFill/>
                </a:ln>
                <a:solidFill>
                  <a:schemeClr val="tx1"/>
                </a:solidFill>
                <a:effectLst/>
                <a:latin typeface="Arial" pitchFamily="34" charset="0"/>
              </a:endParaRPr>
            </a:p>
          </p:txBody>
        </p:sp>
        <p:sp>
          <p:nvSpPr>
            <p:cNvPr id="71" name="Rectangle 66"/>
            <p:cNvSpPr>
              <a:spLocks noChangeArrowheads="1"/>
            </p:cNvSpPr>
            <p:nvPr/>
          </p:nvSpPr>
          <p:spPr bwMode="auto">
            <a:xfrm>
              <a:off x="3231" y="2803"/>
              <a:ext cx="17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Sans"/>
                </a:rPr>
                <a:t>B</a:t>
              </a:r>
              <a:endParaRPr kumimoji="0" lang="en-US" sz="1800" b="0" i="0" u="none" strike="noStrike" cap="none" normalizeH="0" baseline="0" smtClean="0">
                <a:ln>
                  <a:noFill/>
                </a:ln>
                <a:solidFill>
                  <a:schemeClr val="tx1"/>
                </a:solidFill>
                <a:effectLst/>
                <a:latin typeface="Arial" pitchFamily="34" charset="0"/>
              </a:endParaRPr>
            </a:p>
          </p:txBody>
        </p:sp>
        <p:sp>
          <p:nvSpPr>
            <p:cNvPr id="72" name="Rectangle 67"/>
            <p:cNvSpPr>
              <a:spLocks noChangeArrowheads="1"/>
            </p:cNvSpPr>
            <p:nvPr/>
          </p:nvSpPr>
          <p:spPr bwMode="auto">
            <a:xfrm>
              <a:off x="3331" y="2891"/>
              <a:ext cx="104" cy="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Sans"/>
                </a:rPr>
                <a:t>8</a:t>
              </a:r>
              <a:endParaRPr kumimoji="0" lang="en-US" sz="1800" b="0" i="0" u="none" strike="noStrike" cap="none" normalizeH="0" baseline="0" smtClean="0">
                <a:ln>
                  <a:noFill/>
                </a:ln>
                <a:solidFill>
                  <a:schemeClr val="tx1"/>
                </a:solidFill>
                <a:effectLst/>
                <a:latin typeface="Arial" pitchFamily="34" charset="0"/>
              </a:endParaRPr>
            </a:p>
          </p:txBody>
        </p:sp>
        <p:sp>
          <p:nvSpPr>
            <p:cNvPr id="73" name="Freeform 68"/>
            <p:cNvSpPr>
              <a:spLocks/>
            </p:cNvSpPr>
            <p:nvPr/>
          </p:nvSpPr>
          <p:spPr bwMode="auto">
            <a:xfrm>
              <a:off x="3917" y="2279"/>
              <a:ext cx="224" cy="148"/>
            </a:xfrm>
            <a:custGeom>
              <a:avLst/>
              <a:gdLst>
                <a:gd name="T0" fmla="*/ 504 w 504"/>
                <a:gd name="T1" fmla="*/ 332 h 332"/>
                <a:gd name="T2" fmla="*/ 504 w 504"/>
                <a:gd name="T3" fmla="*/ 0 h 332"/>
                <a:gd name="T4" fmla="*/ 0 w 504"/>
                <a:gd name="T5" fmla="*/ 0 h 332"/>
                <a:gd name="T6" fmla="*/ 0 w 504"/>
                <a:gd name="T7" fmla="*/ 332 h 332"/>
              </a:gdLst>
              <a:ahLst/>
              <a:cxnLst>
                <a:cxn ang="0">
                  <a:pos x="T0" y="T1"/>
                </a:cxn>
                <a:cxn ang="0">
                  <a:pos x="T2" y="T3"/>
                </a:cxn>
                <a:cxn ang="0">
                  <a:pos x="T4" y="T5"/>
                </a:cxn>
                <a:cxn ang="0">
                  <a:pos x="T6" y="T7"/>
                </a:cxn>
              </a:cxnLst>
              <a:rect l="0" t="0" r="r" b="b"/>
              <a:pathLst>
                <a:path w="504" h="332">
                  <a:moveTo>
                    <a:pt x="504" y="332"/>
                  </a:moveTo>
                  <a:lnTo>
                    <a:pt x="504" y="0"/>
                  </a:lnTo>
                  <a:lnTo>
                    <a:pt x="0" y="0"/>
                  </a:lnTo>
                  <a:lnTo>
                    <a:pt x="0" y="332"/>
                  </a:lnTo>
                </a:path>
              </a:pathLst>
            </a:custGeom>
            <a:noFill/>
            <a:ln w="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4" name="Freeform 69"/>
            <p:cNvSpPr>
              <a:spLocks/>
            </p:cNvSpPr>
            <p:nvPr/>
          </p:nvSpPr>
          <p:spPr bwMode="auto">
            <a:xfrm>
              <a:off x="3897" y="2357"/>
              <a:ext cx="40" cy="70"/>
            </a:xfrm>
            <a:custGeom>
              <a:avLst/>
              <a:gdLst>
                <a:gd name="T0" fmla="*/ 20 w 40"/>
                <a:gd name="T1" fmla="*/ 20 h 70"/>
                <a:gd name="T2" fmla="*/ 0 w 40"/>
                <a:gd name="T3" fmla="*/ 0 h 70"/>
                <a:gd name="T4" fmla="*/ 20 w 40"/>
                <a:gd name="T5" fmla="*/ 70 h 70"/>
                <a:gd name="T6" fmla="*/ 40 w 40"/>
                <a:gd name="T7" fmla="*/ 0 h 70"/>
                <a:gd name="T8" fmla="*/ 20 w 40"/>
                <a:gd name="T9" fmla="*/ 20 h 70"/>
              </a:gdLst>
              <a:ahLst/>
              <a:cxnLst>
                <a:cxn ang="0">
                  <a:pos x="T0" y="T1"/>
                </a:cxn>
                <a:cxn ang="0">
                  <a:pos x="T2" y="T3"/>
                </a:cxn>
                <a:cxn ang="0">
                  <a:pos x="T4" y="T5"/>
                </a:cxn>
                <a:cxn ang="0">
                  <a:pos x="T6" y="T7"/>
                </a:cxn>
                <a:cxn ang="0">
                  <a:pos x="T8" y="T9"/>
                </a:cxn>
              </a:cxnLst>
              <a:rect l="0" t="0" r="r" b="b"/>
              <a:pathLst>
                <a:path w="40" h="70">
                  <a:moveTo>
                    <a:pt x="20" y="20"/>
                  </a:moveTo>
                  <a:lnTo>
                    <a:pt x="0" y="0"/>
                  </a:lnTo>
                  <a:lnTo>
                    <a:pt x="20" y="70"/>
                  </a:lnTo>
                  <a:lnTo>
                    <a:pt x="40" y="0"/>
                  </a:lnTo>
                  <a:lnTo>
                    <a:pt x="20" y="20"/>
                  </a:lnTo>
                  <a:close/>
                </a:path>
              </a:pathLst>
            </a:custGeom>
            <a:solidFill>
              <a:srgbClr val="000000"/>
            </a:solidFill>
            <a:ln w="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5" name="Freeform 70"/>
            <p:cNvSpPr>
              <a:spLocks/>
            </p:cNvSpPr>
            <p:nvPr/>
          </p:nvSpPr>
          <p:spPr bwMode="auto">
            <a:xfrm>
              <a:off x="2973" y="2308"/>
              <a:ext cx="224" cy="149"/>
            </a:xfrm>
            <a:custGeom>
              <a:avLst/>
              <a:gdLst>
                <a:gd name="T0" fmla="*/ 503 w 503"/>
                <a:gd name="T1" fmla="*/ 333 h 333"/>
                <a:gd name="T2" fmla="*/ 503 w 503"/>
                <a:gd name="T3" fmla="*/ 0 h 333"/>
                <a:gd name="T4" fmla="*/ 0 w 503"/>
                <a:gd name="T5" fmla="*/ 0 h 333"/>
                <a:gd name="T6" fmla="*/ 0 w 503"/>
                <a:gd name="T7" fmla="*/ 333 h 333"/>
              </a:gdLst>
              <a:ahLst/>
              <a:cxnLst>
                <a:cxn ang="0">
                  <a:pos x="T0" y="T1"/>
                </a:cxn>
                <a:cxn ang="0">
                  <a:pos x="T2" y="T3"/>
                </a:cxn>
                <a:cxn ang="0">
                  <a:pos x="T4" y="T5"/>
                </a:cxn>
                <a:cxn ang="0">
                  <a:pos x="T6" y="T7"/>
                </a:cxn>
              </a:cxnLst>
              <a:rect l="0" t="0" r="r" b="b"/>
              <a:pathLst>
                <a:path w="503" h="333">
                  <a:moveTo>
                    <a:pt x="503" y="333"/>
                  </a:moveTo>
                  <a:lnTo>
                    <a:pt x="503" y="0"/>
                  </a:lnTo>
                  <a:lnTo>
                    <a:pt x="0" y="0"/>
                  </a:lnTo>
                  <a:lnTo>
                    <a:pt x="0" y="333"/>
                  </a:lnTo>
                </a:path>
              </a:pathLst>
            </a:custGeom>
            <a:noFill/>
            <a:ln w="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6" name="Freeform 71"/>
            <p:cNvSpPr>
              <a:spLocks/>
            </p:cNvSpPr>
            <p:nvPr/>
          </p:nvSpPr>
          <p:spPr bwMode="auto">
            <a:xfrm>
              <a:off x="2953" y="2386"/>
              <a:ext cx="40" cy="71"/>
            </a:xfrm>
            <a:custGeom>
              <a:avLst/>
              <a:gdLst>
                <a:gd name="T0" fmla="*/ 20 w 40"/>
                <a:gd name="T1" fmla="*/ 20 h 71"/>
                <a:gd name="T2" fmla="*/ 0 w 40"/>
                <a:gd name="T3" fmla="*/ 0 h 71"/>
                <a:gd name="T4" fmla="*/ 20 w 40"/>
                <a:gd name="T5" fmla="*/ 71 h 71"/>
                <a:gd name="T6" fmla="*/ 40 w 40"/>
                <a:gd name="T7" fmla="*/ 0 h 71"/>
                <a:gd name="T8" fmla="*/ 20 w 40"/>
                <a:gd name="T9" fmla="*/ 20 h 71"/>
              </a:gdLst>
              <a:ahLst/>
              <a:cxnLst>
                <a:cxn ang="0">
                  <a:pos x="T0" y="T1"/>
                </a:cxn>
                <a:cxn ang="0">
                  <a:pos x="T2" y="T3"/>
                </a:cxn>
                <a:cxn ang="0">
                  <a:pos x="T4" y="T5"/>
                </a:cxn>
                <a:cxn ang="0">
                  <a:pos x="T6" y="T7"/>
                </a:cxn>
                <a:cxn ang="0">
                  <a:pos x="T8" y="T9"/>
                </a:cxn>
              </a:cxnLst>
              <a:rect l="0" t="0" r="r" b="b"/>
              <a:pathLst>
                <a:path w="40" h="71">
                  <a:moveTo>
                    <a:pt x="20" y="20"/>
                  </a:moveTo>
                  <a:lnTo>
                    <a:pt x="0" y="0"/>
                  </a:lnTo>
                  <a:lnTo>
                    <a:pt x="20" y="71"/>
                  </a:lnTo>
                  <a:lnTo>
                    <a:pt x="40" y="0"/>
                  </a:lnTo>
                  <a:lnTo>
                    <a:pt x="20" y="20"/>
                  </a:lnTo>
                  <a:close/>
                </a:path>
              </a:pathLst>
            </a:custGeom>
            <a:solidFill>
              <a:srgbClr val="000000"/>
            </a:solidFill>
            <a:ln w="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7" name="Freeform 72"/>
            <p:cNvSpPr>
              <a:spLocks/>
            </p:cNvSpPr>
            <p:nvPr/>
          </p:nvSpPr>
          <p:spPr bwMode="auto">
            <a:xfrm>
              <a:off x="2449" y="2303"/>
              <a:ext cx="224" cy="150"/>
            </a:xfrm>
            <a:custGeom>
              <a:avLst/>
              <a:gdLst>
                <a:gd name="T0" fmla="*/ 504 w 504"/>
                <a:gd name="T1" fmla="*/ 333 h 333"/>
                <a:gd name="T2" fmla="*/ 504 w 504"/>
                <a:gd name="T3" fmla="*/ 0 h 333"/>
                <a:gd name="T4" fmla="*/ 0 w 504"/>
                <a:gd name="T5" fmla="*/ 0 h 333"/>
                <a:gd name="T6" fmla="*/ 0 w 504"/>
                <a:gd name="T7" fmla="*/ 333 h 333"/>
              </a:gdLst>
              <a:ahLst/>
              <a:cxnLst>
                <a:cxn ang="0">
                  <a:pos x="T0" y="T1"/>
                </a:cxn>
                <a:cxn ang="0">
                  <a:pos x="T2" y="T3"/>
                </a:cxn>
                <a:cxn ang="0">
                  <a:pos x="T4" y="T5"/>
                </a:cxn>
                <a:cxn ang="0">
                  <a:pos x="T6" y="T7"/>
                </a:cxn>
              </a:cxnLst>
              <a:rect l="0" t="0" r="r" b="b"/>
              <a:pathLst>
                <a:path w="504" h="333">
                  <a:moveTo>
                    <a:pt x="504" y="333"/>
                  </a:moveTo>
                  <a:lnTo>
                    <a:pt x="504" y="0"/>
                  </a:lnTo>
                  <a:lnTo>
                    <a:pt x="0" y="0"/>
                  </a:lnTo>
                  <a:lnTo>
                    <a:pt x="0" y="333"/>
                  </a:lnTo>
                </a:path>
              </a:pathLst>
            </a:custGeom>
            <a:noFill/>
            <a:ln w="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8" name="Freeform 73"/>
            <p:cNvSpPr>
              <a:spLocks/>
            </p:cNvSpPr>
            <p:nvPr/>
          </p:nvSpPr>
          <p:spPr bwMode="auto">
            <a:xfrm>
              <a:off x="2429" y="2382"/>
              <a:ext cx="40" cy="71"/>
            </a:xfrm>
            <a:custGeom>
              <a:avLst/>
              <a:gdLst>
                <a:gd name="T0" fmla="*/ 20 w 40"/>
                <a:gd name="T1" fmla="*/ 20 h 71"/>
                <a:gd name="T2" fmla="*/ 0 w 40"/>
                <a:gd name="T3" fmla="*/ 0 h 71"/>
                <a:gd name="T4" fmla="*/ 20 w 40"/>
                <a:gd name="T5" fmla="*/ 71 h 71"/>
                <a:gd name="T6" fmla="*/ 40 w 40"/>
                <a:gd name="T7" fmla="*/ 0 h 71"/>
                <a:gd name="T8" fmla="*/ 20 w 40"/>
                <a:gd name="T9" fmla="*/ 20 h 71"/>
              </a:gdLst>
              <a:ahLst/>
              <a:cxnLst>
                <a:cxn ang="0">
                  <a:pos x="T0" y="T1"/>
                </a:cxn>
                <a:cxn ang="0">
                  <a:pos x="T2" y="T3"/>
                </a:cxn>
                <a:cxn ang="0">
                  <a:pos x="T4" y="T5"/>
                </a:cxn>
                <a:cxn ang="0">
                  <a:pos x="T6" y="T7"/>
                </a:cxn>
                <a:cxn ang="0">
                  <a:pos x="T8" y="T9"/>
                </a:cxn>
              </a:cxnLst>
              <a:rect l="0" t="0" r="r" b="b"/>
              <a:pathLst>
                <a:path w="40" h="71">
                  <a:moveTo>
                    <a:pt x="20" y="20"/>
                  </a:moveTo>
                  <a:lnTo>
                    <a:pt x="0" y="0"/>
                  </a:lnTo>
                  <a:lnTo>
                    <a:pt x="20" y="71"/>
                  </a:lnTo>
                  <a:lnTo>
                    <a:pt x="40" y="0"/>
                  </a:lnTo>
                  <a:lnTo>
                    <a:pt x="20" y="20"/>
                  </a:lnTo>
                  <a:close/>
                </a:path>
              </a:pathLst>
            </a:custGeom>
            <a:solidFill>
              <a:srgbClr val="000000"/>
            </a:solidFill>
            <a:ln w="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9" name="Rectangle 74"/>
            <p:cNvSpPr>
              <a:spLocks noChangeArrowheads="1"/>
            </p:cNvSpPr>
            <p:nvPr/>
          </p:nvSpPr>
          <p:spPr bwMode="auto">
            <a:xfrm>
              <a:off x="3683" y="2022"/>
              <a:ext cx="940"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rgbClr val="000000"/>
                  </a:solidFill>
                  <a:effectLst/>
                  <a:latin typeface="Sans"/>
                </a:rPr>
                <a:t>Carry propagating</a:t>
              </a:r>
              <a:endParaRPr kumimoji="0" lang="en-US" sz="1800" b="0" i="0" u="none" strike="noStrike" cap="none" normalizeH="0" baseline="0" smtClean="0">
                <a:ln>
                  <a:noFill/>
                </a:ln>
                <a:solidFill>
                  <a:schemeClr val="tx1"/>
                </a:solidFill>
                <a:effectLst/>
                <a:latin typeface="Arial" pitchFamily="34" charset="0"/>
              </a:endParaRPr>
            </a:p>
          </p:txBody>
        </p:sp>
        <p:sp>
          <p:nvSpPr>
            <p:cNvPr id="80" name="Rectangle 75"/>
            <p:cNvSpPr>
              <a:spLocks noChangeArrowheads="1"/>
            </p:cNvSpPr>
            <p:nvPr/>
          </p:nvSpPr>
          <p:spPr bwMode="auto">
            <a:xfrm>
              <a:off x="3683" y="2161"/>
              <a:ext cx="726"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rgbClr val="000000"/>
                  </a:solidFill>
                  <a:effectLst/>
                  <a:latin typeface="Sans"/>
                </a:rPr>
                <a:t>across blocks</a:t>
              </a:r>
              <a:endParaRPr kumimoji="0" lang="en-US" sz="1800" b="0" i="0" u="none" strike="noStrike" cap="none" normalizeH="0" baseline="0" smtClean="0">
                <a:ln>
                  <a:noFill/>
                </a:ln>
                <a:solidFill>
                  <a:schemeClr val="tx1"/>
                </a:solidFill>
                <a:effectLst/>
                <a:latin typeface="Arial" pitchFamily="34" charset="0"/>
              </a:endParaRPr>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name="page20">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38200" y="2286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Carry Select </a:t>
            </a:r>
            <a:r>
              <a:rPr lang="fr-FR" dirty="0" err="1">
                <a:solidFill>
                  <a:schemeClr val="tx1"/>
                </a:solidFill>
              </a:rPr>
              <a:t>Adder</a:t>
            </a:r>
            <a:r>
              <a:rPr lang="fr-FR" dirty="0">
                <a:solidFill>
                  <a:schemeClr val="tx1"/>
                </a:solidFill>
              </a:rPr>
              <a:t> - II</a:t>
            </a:r>
          </a:p>
        </p:txBody>
      </p:sp>
      <p:sp>
        <p:nvSpPr>
          <p:cNvPr id="3" name="Text Placeholder 2"/>
          <p:cNvSpPr txBox="1">
            <a:spLocks noGrp="1"/>
          </p:cNvSpPr>
          <p:nvPr>
            <p:ph type="body" idx="4294967295"/>
          </p:nvPr>
        </p:nvSpPr>
        <p:spPr>
          <a:xfrm>
            <a:off x="1197400" y="1600200"/>
            <a:ext cx="7416800" cy="4525963"/>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Font typeface="Symbol" panose="05050102010706020507" pitchFamily="18" charset="2"/>
              <a:buChar char="*"/>
            </a:pPr>
            <a:r>
              <a:rPr lang="en-US" dirty="0">
                <a:latin typeface="Calibri" panose="020F0502020204030204" pitchFamily="34" charset="0"/>
              </a:rPr>
              <a:t>In this case, the </a:t>
            </a:r>
            <a:r>
              <a:rPr lang="en-US" dirty="0">
                <a:solidFill>
                  <a:srgbClr val="DC2300"/>
                </a:solidFill>
                <a:latin typeface="Calibri" panose="020F0502020204030204" pitchFamily="34" charset="0"/>
              </a:rPr>
              <a:t>carry propagates across blocks</a:t>
            </a:r>
          </a:p>
          <a:p>
            <a:pPr lvl="0">
              <a:buFont typeface="Symbol" panose="05050102010706020507" pitchFamily="18" charset="2"/>
              <a:buChar char="*"/>
            </a:pPr>
            <a:r>
              <a:rPr lang="en-US" dirty="0">
                <a:latin typeface="Calibri" panose="020F0502020204030204" pitchFamily="34" charset="0"/>
              </a:rPr>
              <a:t>Time complexity is </a:t>
            </a:r>
            <a:r>
              <a:rPr lang="en-US" dirty="0">
                <a:solidFill>
                  <a:srgbClr val="280099"/>
                </a:solidFill>
                <a:latin typeface="Calibri" panose="020F0502020204030204" pitchFamily="34" charset="0"/>
              </a:rPr>
              <a:t>O(n)</a:t>
            </a:r>
          </a:p>
          <a:p>
            <a:pPr lvl="0">
              <a:buFont typeface="Symbol" panose="05050102010706020507" pitchFamily="18" charset="2"/>
              <a:buChar char="*"/>
            </a:pPr>
            <a:r>
              <a:rPr lang="en-US" dirty="0">
                <a:latin typeface="Calibri" panose="020F0502020204030204" pitchFamily="34" charset="0"/>
              </a:rPr>
              <a:t>   Idea :</a:t>
            </a:r>
          </a:p>
          <a:p>
            <a:pPr lvl="1">
              <a:buFont typeface="Symbol" panose="05050102010706020507" pitchFamily="18" charset="2"/>
              <a:buChar char="*"/>
            </a:pPr>
            <a:r>
              <a:rPr lang="en-US" sz="2600" dirty="0">
                <a:latin typeface="Calibri" panose="020F0502020204030204" pitchFamily="34" charset="0"/>
              </a:rPr>
              <a:t>Add the numbers in each block in parallel</a:t>
            </a:r>
          </a:p>
          <a:p>
            <a:pPr lvl="1">
              <a:buFont typeface="Symbol" panose="05050102010706020507" pitchFamily="18" charset="2"/>
              <a:buChar char="*"/>
            </a:pPr>
            <a:r>
              <a:rPr lang="en-US" sz="2600" dirty="0">
                <a:latin typeface="Calibri" panose="020F0502020204030204" pitchFamily="34" charset="0"/>
              </a:rPr>
              <a:t>Stage I : For each </a:t>
            </a:r>
            <a:r>
              <a:rPr lang="en-US" sz="2600" dirty="0">
                <a:solidFill>
                  <a:srgbClr val="4700B8"/>
                </a:solidFill>
                <a:latin typeface="Calibri" panose="020F0502020204030204" pitchFamily="34" charset="0"/>
              </a:rPr>
              <a:t>block</a:t>
            </a:r>
            <a:r>
              <a:rPr lang="en-US" sz="2600" dirty="0">
                <a:latin typeface="Calibri" panose="020F0502020204030204" pitchFamily="34" charset="0"/>
              </a:rPr>
              <a:t>, produce </a:t>
            </a:r>
            <a:r>
              <a:rPr lang="en-US" sz="2600" dirty="0">
                <a:solidFill>
                  <a:srgbClr val="FF3333"/>
                </a:solidFill>
                <a:latin typeface="Calibri" panose="020F0502020204030204" pitchFamily="34" charset="0"/>
              </a:rPr>
              <a:t>two results</a:t>
            </a:r>
          </a:p>
          <a:p>
            <a:pPr lvl="2">
              <a:buFont typeface="Symbol" panose="05050102010706020507" pitchFamily="18" charset="2"/>
              <a:buChar char="*"/>
            </a:pPr>
            <a:r>
              <a:rPr lang="en-US" sz="2200" dirty="0">
                <a:latin typeface="Calibri" panose="020F0502020204030204" pitchFamily="34" charset="0"/>
              </a:rPr>
              <a:t>Assuming an </a:t>
            </a:r>
            <a:r>
              <a:rPr lang="en-US" sz="2200" dirty="0">
                <a:solidFill>
                  <a:srgbClr val="DC2300"/>
                </a:solidFill>
                <a:latin typeface="Calibri" panose="020F0502020204030204" pitchFamily="34" charset="0"/>
              </a:rPr>
              <a:t>input carry of 0</a:t>
            </a:r>
          </a:p>
          <a:p>
            <a:pPr lvl="2">
              <a:buFont typeface="Symbol" panose="05050102010706020507" pitchFamily="18" charset="2"/>
              <a:buChar char="*"/>
            </a:pPr>
            <a:r>
              <a:rPr lang="en-US" sz="2200" dirty="0">
                <a:latin typeface="Calibri" panose="020F0502020204030204" pitchFamily="34" charset="0"/>
              </a:rPr>
              <a:t>Assuming an </a:t>
            </a:r>
            <a:r>
              <a:rPr lang="en-US" sz="2200" dirty="0">
                <a:solidFill>
                  <a:srgbClr val="198A8A"/>
                </a:solidFill>
                <a:latin typeface="Calibri" panose="020F0502020204030204" pitchFamily="34" charset="0"/>
              </a:rPr>
              <a:t>input carry of 1</a:t>
            </a:r>
          </a:p>
        </p:txBody>
      </p:sp>
      <p:pic>
        <p:nvPicPr>
          <p:cNvPr id="4" name="Picture 3"/>
          <p:cNvPicPr>
            <a:picLocks noChangeAspect="1"/>
          </p:cNvPicPr>
          <p:nvPr/>
        </p:nvPicPr>
        <p:blipFill>
          <a:blip r:embed="rId3" cstate="print">
            <a:lum/>
            <a:alphaModFix/>
          </a:blip>
          <a:srcRect/>
          <a:stretch>
            <a:fillRect/>
          </a:stretch>
        </p:blipFill>
        <p:spPr>
          <a:xfrm>
            <a:off x="609600" y="3311999"/>
            <a:ext cx="948599" cy="111888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name="page21">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12800" y="206375"/>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Carry Select </a:t>
            </a:r>
            <a:r>
              <a:rPr lang="fr-FR" dirty="0" err="1">
                <a:solidFill>
                  <a:schemeClr val="tx1"/>
                </a:solidFill>
              </a:rPr>
              <a:t>Adder</a:t>
            </a:r>
            <a:r>
              <a:rPr lang="fr-FR" dirty="0">
                <a:solidFill>
                  <a:schemeClr val="tx1"/>
                </a:solidFill>
              </a:rPr>
              <a:t> – Stage II</a:t>
            </a:r>
          </a:p>
        </p:txBody>
      </p:sp>
      <p:sp>
        <p:nvSpPr>
          <p:cNvPr id="3" name="Text Placeholder 2"/>
          <p:cNvSpPr txBox="1">
            <a:spLocks noGrp="1"/>
          </p:cNvSpPr>
          <p:nvPr>
            <p:ph type="body" idx="4294967295"/>
          </p:nvPr>
        </p:nvSpPr>
        <p:spPr>
          <a:xfrm>
            <a:off x="990600" y="1439863"/>
            <a:ext cx="7775575" cy="4557712"/>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sz="2800" dirty="0">
                <a:latin typeface="Calibri" panose="020F0502020204030204" pitchFamily="34" charset="0"/>
              </a:rPr>
              <a:t>For each block we have two results available</a:t>
            </a:r>
          </a:p>
          <a:p>
            <a:pPr lvl="0">
              <a:buSzPct val="100000"/>
              <a:buFont typeface="Symbol" panose="05050102010706020507" pitchFamily="18" charset="2"/>
              <a:buChar char="*"/>
            </a:pPr>
            <a:r>
              <a:rPr lang="en-US" sz="2800" dirty="0">
                <a:latin typeface="Calibri" panose="020F0502020204030204" pitchFamily="34" charset="0"/>
              </a:rPr>
              <a:t>Result → (k </a:t>
            </a:r>
            <a:r>
              <a:rPr lang="en-US" sz="2800" dirty="0">
                <a:solidFill>
                  <a:srgbClr val="0000FF"/>
                </a:solidFill>
                <a:latin typeface="Calibri" panose="020F0502020204030204" pitchFamily="34" charset="0"/>
              </a:rPr>
              <a:t>sum</a:t>
            </a:r>
            <a:r>
              <a:rPr lang="en-US" sz="2800" dirty="0">
                <a:latin typeface="Calibri" panose="020F0502020204030204" pitchFamily="34" charset="0"/>
              </a:rPr>
              <a:t> bits), and 1 </a:t>
            </a:r>
            <a:r>
              <a:rPr lang="en-US" sz="2800" dirty="0">
                <a:solidFill>
                  <a:srgbClr val="DC2300"/>
                </a:solidFill>
                <a:latin typeface="Calibri" panose="020F0502020204030204" pitchFamily="34" charset="0"/>
              </a:rPr>
              <a:t>carry out</a:t>
            </a:r>
            <a:r>
              <a:rPr lang="en-US" sz="2800" dirty="0">
                <a:latin typeface="Calibri" panose="020F0502020204030204" pitchFamily="34" charset="0"/>
              </a:rPr>
              <a:t> bit</a:t>
            </a:r>
          </a:p>
          <a:p>
            <a:pPr lvl="0">
              <a:buSzPct val="100000"/>
              <a:buFont typeface="Symbol" panose="05050102010706020507" pitchFamily="18" charset="2"/>
              <a:buChar char="*"/>
            </a:pPr>
            <a:r>
              <a:rPr lang="en-US" sz="2800" dirty="0">
                <a:latin typeface="Calibri" panose="020F0502020204030204" pitchFamily="34" charset="0"/>
              </a:rPr>
              <a:t>Stage II</a:t>
            </a:r>
          </a:p>
          <a:p>
            <a:pPr lvl="1">
              <a:buSzPct val="100000"/>
              <a:buFont typeface="Symbol" panose="05050102010706020507" pitchFamily="18" charset="2"/>
              <a:buChar char="*"/>
            </a:pPr>
            <a:r>
              <a:rPr lang="en-US" dirty="0">
                <a:latin typeface="Calibri" panose="020F0502020204030204" pitchFamily="34" charset="0"/>
              </a:rPr>
              <a:t>Start at the </a:t>
            </a:r>
            <a:r>
              <a:rPr lang="en-US" dirty="0">
                <a:solidFill>
                  <a:srgbClr val="4700B8"/>
                </a:solidFill>
                <a:latin typeface="Calibri" panose="020F0502020204030204" pitchFamily="34" charset="0"/>
              </a:rPr>
              <a:t>least significant block</a:t>
            </a:r>
          </a:p>
          <a:p>
            <a:pPr lvl="2">
              <a:buFont typeface="Symbol" panose="05050102010706020507" pitchFamily="18" charset="2"/>
              <a:buChar char="*"/>
            </a:pPr>
            <a:r>
              <a:rPr lang="en-US" sz="2200" dirty="0">
                <a:latin typeface="Calibri" panose="020F0502020204030204" pitchFamily="34" charset="0"/>
              </a:rPr>
              <a:t>The input carry is 0</a:t>
            </a:r>
          </a:p>
          <a:p>
            <a:pPr lvl="2">
              <a:buFont typeface="Symbol" panose="05050102010706020507" pitchFamily="18" charset="2"/>
              <a:buChar char="*"/>
            </a:pPr>
            <a:r>
              <a:rPr lang="en-US" sz="2200" dirty="0">
                <a:latin typeface="Calibri" panose="020F0502020204030204" pitchFamily="34" charset="0"/>
              </a:rPr>
              <a:t>Choose the appropriate result from stage I</a:t>
            </a:r>
          </a:p>
          <a:p>
            <a:pPr lvl="1">
              <a:buSzPct val="100000"/>
              <a:buFont typeface="Symbol" panose="05050102010706020507" pitchFamily="18" charset="2"/>
              <a:buChar char="*"/>
            </a:pPr>
            <a:r>
              <a:rPr lang="en-US" dirty="0">
                <a:latin typeface="Calibri" panose="020F0502020204030204" pitchFamily="34" charset="0"/>
              </a:rPr>
              <a:t>We now know the input carry for the second block</a:t>
            </a:r>
          </a:p>
          <a:p>
            <a:pPr lvl="2">
              <a:buSzPct val="100000"/>
              <a:buFont typeface="Symbol" panose="05050102010706020507" pitchFamily="18" charset="2"/>
              <a:buChar char="*"/>
            </a:pPr>
            <a:r>
              <a:rPr lang="en-US" sz="2200" dirty="0">
                <a:latin typeface="Calibri" panose="020F0502020204030204" pitchFamily="34" charset="0"/>
              </a:rPr>
              <a:t>Choose the appropriate result</a:t>
            </a:r>
          </a:p>
          <a:p>
            <a:pPr lvl="2">
              <a:buSzPct val="100000"/>
              <a:buFont typeface="Symbol" panose="05050102010706020507" pitchFamily="18" charset="2"/>
              <a:buChar char="*"/>
            </a:pPr>
            <a:r>
              <a:rPr lang="en-US" sz="2200" dirty="0">
                <a:latin typeface="Calibri" panose="020F0502020204030204" pitchFamily="34" charset="0"/>
              </a:rPr>
              <a:t>Result contains the input carry for the third block</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name="page22">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89000" y="2286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Carry Select </a:t>
            </a:r>
            <a:r>
              <a:rPr lang="fr-FR" dirty="0" err="1">
                <a:solidFill>
                  <a:schemeClr val="tx1"/>
                </a:solidFill>
              </a:rPr>
              <a:t>Adder</a:t>
            </a:r>
            <a:r>
              <a:rPr lang="fr-FR" dirty="0">
                <a:solidFill>
                  <a:schemeClr val="tx1"/>
                </a:solidFill>
              </a:rPr>
              <a:t> – Stage II</a:t>
            </a:r>
          </a:p>
        </p:txBody>
      </p:sp>
      <p:sp>
        <p:nvSpPr>
          <p:cNvPr id="3" name="Text Placeholder 2"/>
          <p:cNvSpPr txBox="1">
            <a:spLocks noGrp="1"/>
          </p:cNvSpPr>
          <p:nvPr>
            <p:ph type="body" idx="4294967295"/>
          </p:nvPr>
        </p:nvSpPr>
        <p:spPr>
          <a:xfrm>
            <a:off x="965200" y="1600200"/>
            <a:ext cx="7416800" cy="4525963"/>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sz="2800" dirty="0">
                <a:latin typeface="Calibri" panose="020F0502020204030204" pitchFamily="34" charset="0"/>
              </a:rPr>
              <a:t>Given the result of the second block</a:t>
            </a:r>
          </a:p>
          <a:p>
            <a:pPr lvl="1">
              <a:buSzPct val="100000"/>
              <a:buFont typeface="Symbol" panose="05050102010706020507" pitchFamily="18" charset="2"/>
              <a:buChar char="*"/>
            </a:pPr>
            <a:r>
              <a:rPr lang="en-US" dirty="0">
                <a:latin typeface="Calibri" panose="020F0502020204030204" pitchFamily="34" charset="0"/>
              </a:rPr>
              <a:t>Compute </a:t>
            </a:r>
            <a:r>
              <a:rPr lang="en-US" dirty="0">
                <a:solidFill>
                  <a:srgbClr val="DC2300"/>
                </a:solidFill>
                <a:latin typeface="Calibri" panose="020F0502020204030204" pitchFamily="34" charset="0"/>
              </a:rPr>
              <a:t>the carry in for the third block</a:t>
            </a:r>
          </a:p>
          <a:p>
            <a:pPr lvl="1">
              <a:buSzPct val="100000"/>
              <a:buFont typeface="Symbol" panose="05050102010706020507" pitchFamily="18" charset="2"/>
              <a:buChar char="*"/>
            </a:pPr>
            <a:r>
              <a:rPr lang="en-US" dirty="0">
                <a:latin typeface="Calibri" panose="020F0502020204030204" pitchFamily="34" charset="0"/>
              </a:rPr>
              <a:t>Choose the </a:t>
            </a:r>
            <a:r>
              <a:rPr lang="en-US" dirty="0">
                <a:solidFill>
                  <a:srgbClr val="198A8A"/>
                </a:solidFill>
                <a:latin typeface="Calibri" panose="020F0502020204030204" pitchFamily="34" charset="0"/>
              </a:rPr>
              <a:t>appropriate result</a:t>
            </a:r>
          </a:p>
          <a:p>
            <a:pPr lvl="0">
              <a:buSzPct val="100000"/>
              <a:buFont typeface="Symbol" panose="05050102010706020507" pitchFamily="18" charset="2"/>
              <a:buChar char="*"/>
            </a:pPr>
            <a:r>
              <a:rPr lang="en-US" sz="2800" dirty="0">
                <a:latin typeface="Calibri" panose="020F0502020204030204" pitchFamily="34" charset="0"/>
              </a:rPr>
              <a:t>Proceed t</a:t>
            </a:r>
            <a:r>
              <a:rPr lang="en-US" sz="2800" dirty="0">
                <a:solidFill>
                  <a:srgbClr val="0000FF"/>
                </a:solidFill>
                <a:latin typeface="Calibri" panose="020F0502020204030204" pitchFamily="34" charset="0"/>
              </a:rPr>
              <a:t>ill the last block</a:t>
            </a:r>
          </a:p>
          <a:p>
            <a:pPr lvl="0">
              <a:buSzPct val="100000"/>
              <a:buFont typeface="Symbol" panose="05050102010706020507" pitchFamily="18" charset="2"/>
              <a:buChar char="*"/>
            </a:pPr>
            <a:r>
              <a:rPr lang="en-US" sz="2800" dirty="0">
                <a:latin typeface="Calibri" panose="020F0502020204030204" pitchFamily="34" charset="0"/>
              </a:rPr>
              <a:t>At the </a:t>
            </a:r>
            <a:r>
              <a:rPr lang="en-US" sz="2800" dirty="0">
                <a:solidFill>
                  <a:srgbClr val="008000"/>
                </a:solidFill>
                <a:latin typeface="Calibri" panose="020F0502020204030204" pitchFamily="34" charset="0"/>
              </a:rPr>
              <a:t>last block</a:t>
            </a:r>
            <a:r>
              <a:rPr lang="en-US" sz="2800" dirty="0">
                <a:latin typeface="Calibri" panose="020F0502020204030204" pitchFamily="34" charset="0"/>
              </a:rPr>
              <a:t> (most significant positions)</a:t>
            </a:r>
          </a:p>
          <a:p>
            <a:pPr lvl="1">
              <a:buSzPct val="100000"/>
              <a:buFont typeface="Symbol" panose="05050102010706020507" pitchFamily="18" charset="2"/>
              <a:buChar char="*"/>
            </a:pPr>
            <a:r>
              <a:rPr lang="en-US" dirty="0">
                <a:latin typeface="Calibri" panose="020F0502020204030204" pitchFamily="34" charset="0"/>
              </a:rPr>
              <a:t>Choose the </a:t>
            </a:r>
            <a:r>
              <a:rPr lang="en-US" dirty="0">
                <a:solidFill>
                  <a:srgbClr val="2323DC"/>
                </a:solidFill>
                <a:latin typeface="Calibri" panose="020F0502020204030204" pitchFamily="34" charset="0"/>
              </a:rPr>
              <a:t>correct result</a:t>
            </a:r>
          </a:p>
          <a:p>
            <a:pPr lvl="1">
              <a:buSzPct val="100000"/>
              <a:buFont typeface="Symbol" panose="05050102010706020507" pitchFamily="18" charset="2"/>
              <a:buChar char="*"/>
            </a:pPr>
            <a:r>
              <a:rPr lang="en-US" dirty="0">
                <a:latin typeface="Calibri" panose="020F0502020204030204" pitchFamily="34" charset="0"/>
              </a:rPr>
              <a:t>The carry out value, is equal to the </a:t>
            </a:r>
            <a:r>
              <a:rPr lang="en-US" dirty="0">
                <a:solidFill>
                  <a:srgbClr val="7E0021"/>
                </a:solidFill>
                <a:latin typeface="Calibri" panose="020F0502020204030204" pitchFamily="34" charset="0"/>
              </a:rPr>
              <a:t>carry out of the entire computation.</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name="page23">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89000" y="282575"/>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How </a:t>
            </a:r>
            <a:r>
              <a:rPr lang="fr-FR" dirty="0" err="1">
                <a:solidFill>
                  <a:schemeClr val="tx1"/>
                </a:solidFill>
              </a:rPr>
              <a:t>much</a:t>
            </a:r>
            <a:r>
              <a:rPr lang="fr-FR" dirty="0">
                <a:solidFill>
                  <a:schemeClr val="tx1"/>
                </a:solidFill>
              </a:rPr>
              <a:t> time </a:t>
            </a:r>
            <a:r>
              <a:rPr lang="fr-FR" dirty="0" err="1">
                <a:solidFill>
                  <a:schemeClr val="tx1"/>
                </a:solidFill>
              </a:rPr>
              <a:t>did</a:t>
            </a:r>
            <a:r>
              <a:rPr lang="fr-FR" dirty="0">
                <a:solidFill>
                  <a:schemeClr val="tx1"/>
                </a:solidFill>
              </a:rPr>
              <a:t> </a:t>
            </a:r>
            <a:r>
              <a:rPr lang="fr-FR" dirty="0" err="1">
                <a:solidFill>
                  <a:schemeClr val="tx1"/>
                </a:solidFill>
              </a:rPr>
              <a:t>we</a:t>
            </a:r>
            <a:r>
              <a:rPr lang="fr-FR" dirty="0">
                <a:solidFill>
                  <a:schemeClr val="tx1"/>
                </a:solidFill>
              </a:rPr>
              <a:t> </a:t>
            </a:r>
            <a:r>
              <a:rPr lang="fr-FR" dirty="0" err="1">
                <a:solidFill>
                  <a:schemeClr val="tx1"/>
                </a:solidFill>
              </a:rPr>
              <a:t>take</a:t>
            </a:r>
            <a:r>
              <a:rPr lang="fr-FR" dirty="0">
                <a:solidFill>
                  <a:schemeClr val="tx1"/>
                </a:solidFill>
              </a:rPr>
              <a:t> ?</a:t>
            </a:r>
          </a:p>
        </p:txBody>
      </p:sp>
      <p:sp>
        <p:nvSpPr>
          <p:cNvPr id="3" name="Text Placeholder 2"/>
          <p:cNvSpPr txBox="1">
            <a:spLocks noGrp="1"/>
          </p:cNvSpPr>
          <p:nvPr>
            <p:ph type="body" idx="4294967295"/>
          </p:nvPr>
        </p:nvSpPr>
        <p:spPr>
          <a:xfrm>
            <a:off x="1727200" y="1600200"/>
            <a:ext cx="7416800" cy="4525963"/>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latin typeface="Calibri" panose="020F0502020204030204" pitchFamily="34" charset="0"/>
              </a:rPr>
              <a:t>Our block size is </a:t>
            </a:r>
            <a:r>
              <a:rPr lang="en-US" dirty="0">
                <a:solidFill>
                  <a:srgbClr val="0000FF"/>
                </a:solidFill>
                <a:latin typeface="Calibri" panose="020F0502020204030204" pitchFamily="34" charset="0"/>
              </a:rPr>
              <a:t>k</a:t>
            </a:r>
          </a:p>
          <a:p>
            <a:pPr lvl="1">
              <a:buSzPct val="100000"/>
              <a:buFont typeface="Symbol" panose="05050102010706020507" pitchFamily="18" charset="2"/>
              <a:buChar char="*"/>
            </a:pPr>
            <a:r>
              <a:rPr lang="en-US" dirty="0">
                <a:latin typeface="Calibri" panose="020F0502020204030204" pitchFamily="34" charset="0"/>
              </a:rPr>
              <a:t>Stage I takes</a:t>
            </a:r>
            <a:r>
              <a:rPr lang="en-US" dirty="0">
                <a:solidFill>
                  <a:srgbClr val="0000FF"/>
                </a:solidFill>
                <a:latin typeface="Calibri" panose="020F0502020204030204" pitchFamily="34" charset="0"/>
              </a:rPr>
              <a:t> k units</a:t>
            </a:r>
            <a:r>
              <a:rPr lang="en-US" dirty="0">
                <a:latin typeface="Calibri" panose="020F0502020204030204" pitchFamily="34" charset="0"/>
              </a:rPr>
              <a:t> of time</a:t>
            </a:r>
          </a:p>
          <a:p>
            <a:pPr lvl="0">
              <a:buSzPct val="100000"/>
              <a:buFont typeface="Symbol" panose="05050102010706020507" pitchFamily="18" charset="2"/>
              <a:buChar char="*"/>
            </a:pPr>
            <a:r>
              <a:rPr lang="en-US" dirty="0">
                <a:latin typeface="Calibri" panose="020F0502020204030204" pitchFamily="34" charset="0"/>
              </a:rPr>
              <a:t>There are </a:t>
            </a:r>
            <a:r>
              <a:rPr lang="en-US" dirty="0">
                <a:solidFill>
                  <a:srgbClr val="DC2300"/>
                </a:solidFill>
                <a:latin typeface="Calibri" panose="020F0502020204030204" pitchFamily="34" charset="0"/>
              </a:rPr>
              <a:t>n/k</a:t>
            </a:r>
            <a:r>
              <a:rPr lang="en-US" dirty="0">
                <a:latin typeface="Calibri" panose="020F0502020204030204" pitchFamily="34" charset="0"/>
              </a:rPr>
              <a:t> blocks</a:t>
            </a:r>
          </a:p>
          <a:p>
            <a:pPr lvl="1">
              <a:buSzPct val="100000"/>
              <a:buFont typeface="Symbol" panose="05050102010706020507" pitchFamily="18" charset="2"/>
              <a:buChar char="*"/>
            </a:pPr>
            <a:r>
              <a:rPr lang="en-US" dirty="0">
                <a:latin typeface="Calibri" panose="020F0502020204030204" pitchFamily="34" charset="0"/>
              </a:rPr>
              <a:t>Stage II takes </a:t>
            </a:r>
            <a:r>
              <a:rPr lang="en-US" dirty="0">
                <a:solidFill>
                  <a:srgbClr val="DC2300"/>
                </a:solidFill>
                <a:latin typeface="Calibri" panose="020F0502020204030204" pitchFamily="34" charset="0"/>
              </a:rPr>
              <a:t>(n/k) </a:t>
            </a:r>
            <a:r>
              <a:rPr lang="en-US" dirty="0">
                <a:latin typeface="Calibri" panose="020F0502020204030204" pitchFamily="34" charset="0"/>
              </a:rPr>
              <a:t>units of time</a:t>
            </a:r>
          </a:p>
          <a:p>
            <a:pPr lvl="0">
              <a:buSzPct val="100000"/>
              <a:buFont typeface="Symbol" panose="05050102010706020507" pitchFamily="18" charset="2"/>
              <a:buChar char="*"/>
            </a:pPr>
            <a:r>
              <a:rPr lang="en-US" dirty="0">
                <a:latin typeface="Calibri" panose="020F0502020204030204" pitchFamily="34" charset="0"/>
              </a:rPr>
              <a:t>Total time : </a:t>
            </a:r>
            <a:r>
              <a:rPr lang="en-US" dirty="0">
                <a:solidFill>
                  <a:srgbClr val="0000FF"/>
                </a:solidFill>
                <a:latin typeface="Calibri" panose="020F0502020204030204" pitchFamily="34" charset="0"/>
              </a:rPr>
              <a:t>(k + n/k)</a:t>
            </a:r>
          </a:p>
          <a:p>
            <a:pPr lvl="1">
              <a:buSzPct val="100000"/>
              <a:buFont typeface="Symbol" panose="05050102010706020507" pitchFamily="18" charset="2"/>
              <a:buChar char="*"/>
            </a:pPr>
            <a:endParaRPr lang="en-US" dirty="0">
              <a:latin typeface="Calibri" panose="020F0502020204030204" pitchFamily="34" charset="0"/>
            </a:endParaRPr>
          </a:p>
        </p:txBody>
      </p:sp>
      <mc:AlternateContent xmlns:mc="http://schemas.openxmlformats.org/markup-compatibility/2006" xmlns:a14="http://schemas.microsoft.com/office/drawing/2010/main">
        <mc:Choice Requires="a14">
          <p:sp>
            <p:nvSpPr>
              <p:cNvPr id="5" name="TextBox 4"/>
              <p:cNvSpPr txBox="1"/>
              <p:nvPr/>
            </p:nvSpPr>
            <p:spPr>
              <a:xfrm>
                <a:off x="5435600" y="4564883"/>
                <a:ext cx="2565831" cy="242521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2800" i="1" smtClean="0">
                              <a:latin typeface="Cambria Math" panose="02040503050406030204" pitchFamily="18" charset="0"/>
                            </a:rPr>
                          </m:ctrlPr>
                        </m:fPr>
                        <m:num>
                          <m:r>
                            <a:rPr lang="en-US" sz="280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 (</m:t>
                          </m:r>
                          <m:r>
                            <a:rPr lang="en-US" sz="2800" b="0" i="1" smtClean="0">
                              <a:latin typeface="Cambria Math" panose="02040503050406030204" pitchFamily="18" charset="0"/>
                              <a:ea typeface="Cambria Math" panose="02040503050406030204" pitchFamily="18" charset="0"/>
                            </a:rPr>
                            <m:t>𝑘</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𝑛</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𝑘</m:t>
                          </m:r>
                          <m:r>
                            <a:rPr lang="en-US" sz="2800" b="0" i="1" smtClean="0">
                              <a:latin typeface="Cambria Math" panose="02040503050406030204" pitchFamily="18" charset="0"/>
                              <a:ea typeface="Cambria Math" panose="02040503050406030204" pitchFamily="18" charset="0"/>
                            </a:rPr>
                            <m:t>)</m:t>
                          </m:r>
                        </m:num>
                        <m:den>
                          <m:r>
                            <a:rPr lang="en-US" sz="280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𝑘</m:t>
                          </m:r>
                        </m:den>
                      </m:f>
                      <m:r>
                        <a:rPr lang="en-US" sz="2800" i="1" smtClean="0">
                          <a:latin typeface="Cambria Math" panose="02040503050406030204" pitchFamily="18" charset="0"/>
                        </a:rPr>
                        <m:t>=</m:t>
                      </m:r>
                      <m:r>
                        <a:rPr lang="en-US" sz="2800" b="0" i="1" smtClean="0">
                          <a:latin typeface="Cambria Math" panose="02040503050406030204" pitchFamily="18" charset="0"/>
                        </a:rPr>
                        <m:t>0</m:t>
                      </m:r>
                    </m:oMath>
                    <m:oMath xmlns:m="http://schemas.openxmlformats.org/officeDocument/2006/math">
                      <m:r>
                        <a:rPr lang="en-US" sz="2800" b="0" i="1" smtClean="0">
                          <a:latin typeface="Cambria Math" panose="02040503050406030204" pitchFamily="18" charset="0"/>
                          <a:ea typeface="Cambria Math" panose="02040503050406030204" pitchFamily="18" charset="0"/>
                        </a:rPr>
                        <m:t>⟹1 − </m:t>
                      </m:r>
                      <m:f>
                        <m:fPr>
                          <m:ctrlPr>
                            <a:rPr lang="en-US" sz="2800" b="0" i="1" smtClean="0">
                              <a:latin typeface="Cambria Math" panose="02040503050406030204" pitchFamily="18" charset="0"/>
                              <a:ea typeface="Cambria Math" panose="02040503050406030204" pitchFamily="18" charset="0"/>
                            </a:rPr>
                          </m:ctrlPr>
                        </m:fPr>
                        <m:num>
                          <m:r>
                            <a:rPr lang="en-US" sz="2800" b="0" i="1" smtClean="0">
                              <a:latin typeface="Cambria Math" panose="02040503050406030204" pitchFamily="18" charset="0"/>
                              <a:ea typeface="Cambria Math" panose="02040503050406030204" pitchFamily="18" charset="0"/>
                            </a:rPr>
                            <m:t>𝑛</m:t>
                          </m:r>
                        </m:num>
                        <m:den>
                          <m:sSup>
                            <m:sSupPr>
                              <m:ctrlPr>
                                <a:rPr lang="en-US" sz="2800" b="0" i="1" smtClean="0">
                                  <a:latin typeface="Cambria Math" panose="02040503050406030204" pitchFamily="18" charset="0"/>
                                  <a:ea typeface="Cambria Math" panose="02040503050406030204" pitchFamily="18" charset="0"/>
                                </a:rPr>
                              </m:ctrlPr>
                            </m:sSupPr>
                            <m:e>
                              <m:r>
                                <a:rPr lang="en-US" sz="2800" b="0" i="1" smtClean="0">
                                  <a:latin typeface="Cambria Math" panose="02040503050406030204" pitchFamily="18" charset="0"/>
                                  <a:ea typeface="Cambria Math" panose="02040503050406030204" pitchFamily="18" charset="0"/>
                                </a:rPr>
                                <m:t>𝑘</m:t>
                              </m:r>
                            </m:e>
                            <m:sup>
                              <m:r>
                                <a:rPr lang="en-US" sz="2800" b="0" i="1" smtClean="0">
                                  <a:latin typeface="Cambria Math" panose="02040503050406030204" pitchFamily="18" charset="0"/>
                                  <a:ea typeface="Cambria Math" panose="02040503050406030204" pitchFamily="18" charset="0"/>
                                </a:rPr>
                                <m:t>2</m:t>
                              </m:r>
                            </m:sup>
                          </m:sSup>
                        </m:den>
                      </m:f>
                      <m:r>
                        <a:rPr lang="en-US" sz="2800" b="0" i="1" smtClean="0">
                          <a:latin typeface="Cambria Math" panose="02040503050406030204" pitchFamily="18" charset="0"/>
                          <a:ea typeface="Cambria Math" panose="02040503050406030204" pitchFamily="18" charset="0"/>
                        </a:rPr>
                        <m:t>=0</m:t>
                      </m:r>
                    </m:oMath>
                  </m:oMathPara>
                </a14:m>
                <a:r>
                  <a:rPr lang="en-US" sz="2800" b="0" dirty="0" smtClean="0">
                    <a:ea typeface="Cambria Math" panose="02040503050406030204" pitchFamily="18" charset="0"/>
                  </a:rPr>
                  <a:t/>
                </a:r>
                <a:br>
                  <a:rPr lang="en-US" sz="2800" b="0" dirty="0" smtClean="0">
                    <a:ea typeface="Cambria Math" panose="02040503050406030204" pitchFamily="18" charset="0"/>
                  </a:rPr>
                </a:br>
                <a14:m>
                  <m:oMath xmlns:m="http://schemas.openxmlformats.org/officeDocument/2006/math">
                    <m:r>
                      <a:rPr lang="en-US" sz="2800" i="1">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𝑘</m:t>
                    </m:r>
                    <m:r>
                      <a:rPr lang="en-US" sz="2800" b="0" i="1" smtClean="0">
                        <a:latin typeface="Cambria Math" panose="02040503050406030204" pitchFamily="18" charset="0"/>
                        <a:ea typeface="Cambria Math" panose="02040503050406030204" pitchFamily="18" charset="0"/>
                      </a:rPr>
                      <m:t>= </m:t>
                    </m:r>
                    <m:rad>
                      <m:radPr>
                        <m:degHide m:val="on"/>
                        <m:ctrlPr>
                          <a:rPr lang="en-US" sz="2800" b="0" i="1" smtClean="0">
                            <a:latin typeface="Cambria Math" panose="02040503050406030204" pitchFamily="18" charset="0"/>
                            <a:ea typeface="Cambria Math" panose="02040503050406030204" pitchFamily="18" charset="0"/>
                          </a:rPr>
                        </m:ctrlPr>
                      </m:radPr>
                      <m:deg/>
                      <m:e>
                        <m:r>
                          <a:rPr lang="en-US" sz="2800" b="0" i="1" smtClean="0">
                            <a:latin typeface="Cambria Math" panose="02040503050406030204" pitchFamily="18" charset="0"/>
                            <a:ea typeface="Cambria Math" panose="02040503050406030204" pitchFamily="18" charset="0"/>
                          </a:rPr>
                          <m:t>𝑛</m:t>
                        </m:r>
                      </m:e>
                    </m:rad>
                    <m:r>
                      <a:rPr lang="en-US" sz="2800" b="0" i="1" smtClean="0">
                        <a:latin typeface="Cambria Math" panose="02040503050406030204" pitchFamily="18" charset="0"/>
                        <a:ea typeface="Cambria Math" panose="02040503050406030204" pitchFamily="18" charset="0"/>
                      </a:rPr>
                      <m:t> </m:t>
                    </m:r>
                  </m:oMath>
                </a14:m>
                <a:r>
                  <a:rPr lang="en-US" sz="2800" b="0" dirty="0" smtClean="0">
                    <a:ea typeface="Cambria Math" panose="02040503050406030204" pitchFamily="18" charset="0"/>
                  </a:rPr>
                  <a:t> </a:t>
                </a:r>
              </a:p>
              <a:p>
                <a:endParaRPr lang="en-US" sz="2800" dirty="0"/>
              </a:p>
            </p:txBody>
          </p:sp>
        </mc:Choice>
        <mc:Fallback xmlns="">
          <p:sp>
            <p:nvSpPr>
              <p:cNvPr id="5" name="TextBox 4"/>
              <p:cNvSpPr txBox="1">
                <a:spLocks noRot="1" noChangeAspect="1" noMove="1" noResize="1" noEditPoints="1" noAdjustHandles="1" noChangeArrowheads="1" noChangeShapeType="1" noTextEdit="1"/>
              </p:cNvSpPr>
              <p:nvPr/>
            </p:nvSpPr>
            <p:spPr>
              <a:xfrm>
                <a:off x="5435600" y="4564883"/>
                <a:ext cx="2565831" cy="2425216"/>
              </a:xfrm>
              <a:prstGeom prst="rect">
                <a:avLst/>
              </a:prstGeom>
              <a:blipFill rotWithShape="0">
                <a:blip r:embed="rId3"/>
                <a:stretch>
                  <a:fillRect/>
                </a:stretch>
              </a:blipFill>
            </p:spPr>
            <p:txBody>
              <a:bodyPr/>
              <a:lstStyle/>
              <a:p>
                <a:r>
                  <a:rPr lang="en-US">
                    <a:noFill/>
                  </a:rPr>
                  <a:t> </a:t>
                </a:r>
              </a:p>
            </p:txBody>
          </p:sp>
        </mc:Fallback>
      </mc:AlternateContent>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name="page24">
    <p:spTree>
      <p:nvGrpSpPr>
        <p:cNvPr id="1" name=""/>
        <p:cNvGrpSpPr/>
        <p:nvPr/>
      </p:nvGrpSpPr>
      <p:grpSpPr>
        <a:xfrm>
          <a:off x="0" y="0"/>
          <a:ext cx="0" cy="0"/>
          <a:chOff x="0" y="0"/>
          <a:chExt cx="0" cy="0"/>
        </a:xfrm>
      </p:grpSpPr>
      <p:pic>
        <p:nvPicPr>
          <p:cNvPr id="4" name="Picture 3"/>
          <p:cNvPicPr>
            <a:picLocks noChangeAspect="1"/>
          </p:cNvPicPr>
          <p:nvPr/>
        </p:nvPicPr>
        <p:blipFill>
          <a:blip r:embed="rId3">
            <a:lum/>
            <a:alphaModFix/>
          </a:blip>
          <a:srcRect/>
          <a:stretch>
            <a:fillRect/>
          </a:stretch>
        </p:blipFill>
        <p:spPr>
          <a:xfrm>
            <a:off x="1295400" y="3581400"/>
            <a:ext cx="2088000" cy="1800000"/>
          </a:xfrm>
          <a:prstGeom prst="rect">
            <a:avLst/>
          </a:prstGeom>
          <a:noFill/>
          <a:ln>
            <a:noFill/>
          </a:ln>
        </p:spPr>
      </p:pic>
      <p:sp>
        <p:nvSpPr>
          <p:cNvPr id="2" name="Title 1"/>
          <p:cNvSpPr txBox="1">
            <a:spLocks noGrp="1"/>
          </p:cNvSpPr>
          <p:nvPr>
            <p:ph type="title" idx="4294967295"/>
          </p:nvPr>
        </p:nvSpPr>
        <p:spPr>
          <a:xfrm>
            <a:off x="889000" y="349250"/>
            <a:ext cx="7416800" cy="936625"/>
          </a:xfrm>
        </p:spPr>
        <p:txBody>
          <a:bodyPr lIns="0" tIns="0" rIns="0" bIns="0" anchor="ctr">
            <a:normAutofit fontScale="90000"/>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Time </a:t>
            </a:r>
            <a:r>
              <a:rPr lang="fr-FR" dirty="0" err="1">
                <a:solidFill>
                  <a:schemeClr val="tx1"/>
                </a:solidFill>
              </a:rPr>
              <a:t>Complexity</a:t>
            </a:r>
            <a:r>
              <a:rPr lang="fr-FR" dirty="0">
                <a:solidFill>
                  <a:schemeClr val="tx1"/>
                </a:solidFill>
              </a:rPr>
              <a:t> of the Carry Select </a:t>
            </a:r>
            <a:r>
              <a:rPr lang="fr-FR" dirty="0" err="1">
                <a:solidFill>
                  <a:schemeClr val="tx1"/>
                </a:solidFill>
              </a:rPr>
              <a:t>Adder</a:t>
            </a:r>
            <a:endParaRPr lang="fr-FR" dirty="0">
              <a:solidFill>
                <a:schemeClr val="tx1"/>
              </a:solidFill>
            </a:endParaRPr>
          </a:p>
        </p:txBody>
      </p:sp>
      <p:sp>
        <p:nvSpPr>
          <p:cNvPr id="3" name="Text Placeholder 2"/>
          <p:cNvSpPr txBox="1">
            <a:spLocks noGrp="1"/>
          </p:cNvSpPr>
          <p:nvPr>
            <p:ph type="body" idx="4294967295"/>
          </p:nvPr>
        </p:nvSpPr>
        <p:spPr>
          <a:xfrm>
            <a:off x="1453000" y="1676400"/>
            <a:ext cx="7416800" cy="4525963"/>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latin typeface="Calibri" panose="020F0502020204030204" pitchFamily="34" charset="0"/>
              </a:rPr>
              <a:t>T = O(√n + √n) = O(√n)</a:t>
            </a:r>
          </a:p>
          <a:p>
            <a:pPr lvl="0">
              <a:buSzPct val="100000"/>
              <a:buFont typeface="Symbol" panose="05050102010706020507" pitchFamily="18" charset="2"/>
              <a:buChar char="*"/>
            </a:pPr>
            <a:r>
              <a:rPr lang="en-US" dirty="0">
                <a:latin typeface="Calibri" panose="020F0502020204030204" pitchFamily="34" charset="0"/>
              </a:rPr>
              <a:t>Thus, we have a </a:t>
            </a:r>
            <a:r>
              <a:rPr lang="en-US" dirty="0">
                <a:solidFill>
                  <a:srgbClr val="4700B8"/>
                </a:solidFill>
                <a:latin typeface="Calibri" panose="020F0502020204030204" pitchFamily="34" charset="0"/>
              </a:rPr>
              <a:t>√n time adder</a:t>
            </a:r>
          </a:p>
        </p:txBody>
      </p:sp>
      <p:sp>
        <p:nvSpPr>
          <p:cNvPr id="5" name="TextBox 4"/>
          <p:cNvSpPr txBox="1"/>
          <p:nvPr/>
        </p:nvSpPr>
        <p:spPr>
          <a:xfrm>
            <a:off x="3348840" y="4036200"/>
            <a:ext cx="4296960" cy="602280"/>
          </a:xfrm>
          <a:prstGeom prst="rect">
            <a:avLst/>
          </a:prstGeom>
          <a:noFill/>
          <a:ln>
            <a:noFill/>
          </a:ln>
        </p:spPr>
        <p:txBody>
          <a:bodyPr vert="horz" wrap="none" lIns="90000" tIns="45000" rIns="90000" bIns="45000" anchorCtr="0" compatLnSpc="0">
            <a:spAutoFit/>
          </a:bodyPr>
          <a:lstStyle/>
          <a:p>
            <a:pPr marL="0" marR="0" lvl="0" indent="0" rtl="0" hangingPunct="0">
              <a:lnSpc>
                <a:spcPct val="100000"/>
              </a:lnSpc>
              <a:spcBef>
                <a:spcPts val="0"/>
              </a:spcBef>
              <a:spcAft>
                <a:spcPts val="0"/>
              </a:spcAft>
              <a:buNone/>
              <a:tabLst/>
            </a:pPr>
            <a:r>
              <a:rPr lang="en-IN" sz="3600" b="0" i="0" u="none" strike="noStrike" kern="1200">
                <a:ln>
                  <a:noFill/>
                </a:ln>
                <a:latin typeface="Arial" pitchFamily="18"/>
                <a:ea typeface="Microsoft YaHei" pitchFamily="2"/>
                <a:cs typeface="Mangal" pitchFamily="2"/>
              </a:rPr>
              <a:t> Can we do better ?</a:t>
            </a:r>
          </a:p>
        </p:txBody>
      </p:sp>
      <p:pic>
        <p:nvPicPr>
          <p:cNvPr id="6" name="Picture 5"/>
          <p:cNvPicPr>
            <a:picLocks noChangeAspect="1"/>
          </p:cNvPicPr>
          <p:nvPr/>
        </p:nvPicPr>
        <p:blipFill>
          <a:blip r:embed="rId4" cstate="print">
            <a:lum/>
            <a:alphaModFix/>
          </a:blip>
          <a:srcRect/>
          <a:stretch>
            <a:fillRect/>
          </a:stretch>
        </p:blipFill>
        <p:spPr>
          <a:xfrm>
            <a:off x="7081319" y="5548200"/>
            <a:ext cx="1716480" cy="864000"/>
          </a:xfrm>
          <a:prstGeom prst="rect">
            <a:avLst/>
          </a:prstGeom>
          <a:noFill/>
          <a:ln>
            <a:noFill/>
          </a:ln>
        </p:spPr>
      </p:pic>
      <p:pic>
        <p:nvPicPr>
          <p:cNvPr id="7" name="Picture 6"/>
          <p:cNvPicPr>
            <a:picLocks noChangeAspect="1"/>
          </p:cNvPicPr>
          <p:nvPr/>
        </p:nvPicPr>
        <p:blipFill>
          <a:blip r:embed="rId4" cstate="print">
            <a:lum/>
            <a:alphaModFix/>
          </a:blip>
          <a:srcRect/>
          <a:stretch>
            <a:fillRect/>
          </a:stretch>
        </p:blipFill>
        <p:spPr>
          <a:xfrm>
            <a:off x="7081319" y="5548200"/>
            <a:ext cx="1716480" cy="864000"/>
          </a:xfrm>
          <a:prstGeom prst="rect">
            <a:avLst/>
          </a:prstGeom>
          <a:noFill/>
          <a:ln>
            <a:noFill/>
          </a:ln>
        </p:spPr>
      </p:pic>
      <p:sp>
        <p:nvSpPr>
          <p:cNvPr id="8" name="Freeform 7"/>
          <p:cNvSpPr/>
          <p:nvPr/>
        </p:nvSpPr>
        <p:spPr>
          <a:xfrm>
            <a:off x="4693800" y="4972200"/>
            <a:ext cx="2088000" cy="792000"/>
          </a:xfrm>
          <a:custGeom>
            <a:avLst>
              <a:gd name="f0" fmla="val 25911"/>
              <a:gd name="f1" fmla="val 27242"/>
            </a:avLst>
            <a:gdLst>
              <a:gd name="f2" fmla="val 10800000"/>
              <a:gd name="f3" fmla="val 5400000"/>
              <a:gd name="f4" fmla="val 180"/>
              <a:gd name="f5" fmla="val w"/>
              <a:gd name="f6" fmla="val h"/>
              <a:gd name="f7" fmla="val 0"/>
              <a:gd name="f8" fmla="val 21600"/>
              <a:gd name="f9" fmla="*/ 5419351 1 1725033"/>
              <a:gd name="f10" fmla="val -2147483647"/>
              <a:gd name="f11" fmla="val 2147483647"/>
              <a:gd name="f12" fmla="val 1930"/>
              <a:gd name="f13" fmla="val 7160"/>
              <a:gd name="f14" fmla="val 1530"/>
              <a:gd name="f15" fmla="val 4490"/>
              <a:gd name="f16" fmla="val 3400"/>
              <a:gd name="f17" fmla="val 1970"/>
              <a:gd name="f18" fmla="val 5270"/>
              <a:gd name="f19" fmla="val 5860"/>
              <a:gd name="f20" fmla="val 1950"/>
              <a:gd name="f21" fmla="val 6470"/>
              <a:gd name="f22" fmla="val 2210"/>
              <a:gd name="f23" fmla="val 6970"/>
              <a:gd name="f24" fmla="val 2600"/>
              <a:gd name="f25" fmla="val 7450"/>
              <a:gd name="f26" fmla="val 1390"/>
              <a:gd name="f27" fmla="val 8340"/>
              <a:gd name="f28" fmla="val 650"/>
              <a:gd name="f29" fmla="val 9340"/>
              <a:gd name="f30" fmla="val 10004"/>
              <a:gd name="f31" fmla="val 690"/>
              <a:gd name="f32" fmla="val 10710"/>
              <a:gd name="f33" fmla="val 1050"/>
              <a:gd name="f34" fmla="val 11210"/>
              <a:gd name="f35" fmla="val 1700"/>
              <a:gd name="f36" fmla="val 11570"/>
              <a:gd name="f37" fmla="val 630"/>
              <a:gd name="f38" fmla="val 12330"/>
              <a:gd name="f39" fmla="val 13150"/>
              <a:gd name="f40" fmla="val 13840"/>
              <a:gd name="f41" fmla="val 14470"/>
              <a:gd name="f42" fmla="val 460"/>
              <a:gd name="f43" fmla="val 14870"/>
              <a:gd name="f44" fmla="val 1160"/>
              <a:gd name="f45" fmla="val 15330"/>
              <a:gd name="f46" fmla="val 440"/>
              <a:gd name="f47" fmla="val 16020"/>
              <a:gd name="f48" fmla="val 16740"/>
              <a:gd name="f49" fmla="val 17910"/>
              <a:gd name="f50" fmla="val 18900"/>
              <a:gd name="f51" fmla="val 1130"/>
              <a:gd name="f52" fmla="val 19110"/>
              <a:gd name="f53" fmla="val 2710"/>
              <a:gd name="f54" fmla="val 20240"/>
              <a:gd name="f55" fmla="val 3150"/>
              <a:gd name="f56" fmla="val 21060"/>
              <a:gd name="f57" fmla="val 4580"/>
              <a:gd name="f58" fmla="val 6220"/>
              <a:gd name="f59" fmla="val 6720"/>
              <a:gd name="f60" fmla="val 21000"/>
              <a:gd name="f61" fmla="val 7200"/>
              <a:gd name="f62" fmla="val 20830"/>
              <a:gd name="f63" fmla="val 7660"/>
              <a:gd name="f64" fmla="val 21310"/>
              <a:gd name="f65" fmla="val 8460"/>
              <a:gd name="f66" fmla="val 9450"/>
              <a:gd name="f67" fmla="val 10460"/>
              <a:gd name="f68" fmla="val 12750"/>
              <a:gd name="f69" fmla="val 20310"/>
              <a:gd name="f70" fmla="val 14680"/>
              <a:gd name="f71" fmla="val 18650"/>
              <a:gd name="f72" fmla="val 15010"/>
              <a:gd name="f73" fmla="val 17200"/>
              <a:gd name="f74" fmla="val 17370"/>
              <a:gd name="f75" fmla="val 18920"/>
              <a:gd name="f76" fmla="val 15770"/>
              <a:gd name="f77" fmla="val 15220"/>
              <a:gd name="f78" fmla="val 14700"/>
              <a:gd name="f79" fmla="val 18710"/>
              <a:gd name="f80" fmla="val 14240"/>
              <a:gd name="f81" fmla="val 18310"/>
              <a:gd name="f82" fmla="val 13820"/>
              <a:gd name="f83" fmla="val 12490"/>
              <a:gd name="f84" fmla="val 11000"/>
              <a:gd name="f85" fmla="val 9890"/>
              <a:gd name="f86" fmla="val 8840"/>
              <a:gd name="f87" fmla="val 20790"/>
              <a:gd name="f88" fmla="val 8210"/>
              <a:gd name="f89" fmla="val 19510"/>
              <a:gd name="f90" fmla="val 7620"/>
              <a:gd name="f91" fmla="val 20000"/>
              <a:gd name="f92" fmla="val 7930"/>
              <a:gd name="f93" fmla="val 20290"/>
              <a:gd name="f94" fmla="val 6240"/>
              <a:gd name="f95" fmla="val 4850"/>
              <a:gd name="f96" fmla="val 3570"/>
              <a:gd name="f97" fmla="val 19280"/>
              <a:gd name="f98" fmla="val 2900"/>
              <a:gd name="f99" fmla="val 17640"/>
              <a:gd name="f100" fmla="val 1300"/>
              <a:gd name="f101" fmla="val 17600"/>
              <a:gd name="f102" fmla="val 480"/>
              <a:gd name="f103" fmla="val 16300"/>
              <a:gd name="f104" fmla="val 14660"/>
              <a:gd name="f105" fmla="val 13900"/>
              <a:gd name="f106" fmla="val 13210"/>
              <a:gd name="f107" fmla="val 1070"/>
              <a:gd name="f108" fmla="val 12640"/>
              <a:gd name="f109" fmla="val 380"/>
              <a:gd name="f110" fmla="val 12160"/>
              <a:gd name="f111" fmla="val 10120"/>
              <a:gd name="f112" fmla="val 8590"/>
              <a:gd name="f113" fmla="val 840"/>
              <a:gd name="f114" fmla="val 7330"/>
              <a:gd name="f115" fmla="val 7410"/>
              <a:gd name="f116" fmla="val 2040"/>
              <a:gd name="f117" fmla="val 7690"/>
              <a:gd name="f118" fmla="val 2090"/>
              <a:gd name="f119" fmla="val 7920"/>
              <a:gd name="f120" fmla="val 2790"/>
              <a:gd name="f121" fmla="val 7480"/>
              <a:gd name="f122" fmla="val 3050"/>
              <a:gd name="f123" fmla="val 7670"/>
              <a:gd name="f124" fmla="val 3310"/>
              <a:gd name="f125" fmla="val 11130"/>
              <a:gd name="f126" fmla="val 1910"/>
              <a:gd name="f127" fmla="val 11080"/>
              <a:gd name="f128" fmla="val 2160"/>
              <a:gd name="f129" fmla="val 11030"/>
              <a:gd name="f130" fmla="val 2400"/>
              <a:gd name="f131" fmla="val 14720"/>
              <a:gd name="f132" fmla="val 1400"/>
              <a:gd name="f133" fmla="val 14640"/>
              <a:gd name="f134" fmla="val 1720"/>
              <a:gd name="f135" fmla="val 14540"/>
              <a:gd name="f136" fmla="val 2010"/>
              <a:gd name="f137" fmla="val 19130"/>
              <a:gd name="f138" fmla="val 2890"/>
              <a:gd name="f139" fmla="val 19230"/>
              <a:gd name="f140" fmla="val 3290"/>
              <a:gd name="f141" fmla="val 19190"/>
              <a:gd name="f142" fmla="val 3380"/>
              <a:gd name="f143" fmla="val 20660"/>
              <a:gd name="f144" fmla="val 8170"/>
              <a:gd name="f145" fmla="val 20430"/>
              <a:gd name="f146" fmla="val 8620"/>
              <a:gd name="f147" fmla="val 20110"/>
              <a:gd name="f148" fmla="val 8990"/>
              <a:gd name="f149" fmla="val 18660"/>
              <a:gd name="f150" fmla="val 18740"/>
              <a:gd name="f151" fmla="val 14200"/>
              <a:gd name="f152" fmla="val 18280"/>
              <a:gd name="f153" fmla="val 12200"/>
              <a:gd name="f154" fmla="val 17000"/>
              <a:gd name="f155" fmla="val 11450"/>
              <a:gd name="f156" fmla="val 14320"/>
              <a:gd name="f157" fmla="val 17980"/>
              <a:gd name="f158" fmla="val 14350"/>
              <a:gd name="f159" fmla="val 17680"/>
              <a:gd name="f160" fmla="val 14370"/>
              <a:gd name="f161" fmla="val 17360"/>
              <a:gd name="f162" fmla="val 8220"/>
              <a:gd name="f163" fmla="val 8060"/>
              <a:gd name="f164" fmla="val 19250"/>
              <a:gd name="f165" fmla="val 7960"/>
              <a:gd name="f166" fmla="val 18950"/>
              <a:gd name="f167" fmla="val 7860"/>
              <a:gd name="f168" fmla="val 18640"/>
              <a:gd name="f169" fmla="val 3090"/>
              <a:gd name="f170" fmla="val 3280"/>
              <a:gd name="f171" fmla="val 17540"/>
              <a:gd name="f172" fmla="val 3460"/>
              <a:gd name="f173" fmla="val 17450"/>
              <a:gd name="f174" fmla="val 12900"/>
              <a:gd name="f175" fmla="val 1780"/>
              <a:gd name="f176" fmla="val 13130"/>
              <a:gd name="f177" fmla="val 2330"/>
              <a:gd name="f178" fmla="val 13040"/>
              <a:gd name="f179" fmla="*/ 1800 1800 1"/>
              <a:gd name="f180" fmla="+- 0 0 0"/>
              <a:gd name="f181" fmla="+- 0 0 23592960"/>
              <a:gd name="f182" fmla="val 1800"/>
              <a:gd name="f183" fmla="*/ 1200 1200 1"/>
              <a:gd name="f184" fmla="val 1200"/>
              <a:gd name="f185" fmla="*/ 700 700 1"/>
              <a:gd name="f186" fmla="val 700"/>
              <a:gd name="f187" fmla="*/ f5 1 21600"/>
              <a:gd name="f188" fmla="*/ f6 1 21600"/>
              <a:gd name="f189" fmla="*/ f9 1 180"/>
              <a:gd name="f190" fmla="pin -2147483647 f0 2147483647"/>
              <a:gd name="f191" fmla="pin -2147483647 f1 2147483647"/>
              <a:gd name="f192" fmla="*/ 0 f9 1"/>
              <a:gd name="f193" fmla="*/ f180 f2 1"/>
              <a:gd name="f194" fmla="*/ f181 f2 1"/>
              <a:gd name="f195" fmla="+- f190 0 10800"/>
              <a:gd name="f196" fmla="+- f191 0 10800"/>
              <a:gd name="f197" fmla="val f190"/>
              <a:gd name="f198" fmla="val f191"/>
              <a:gd name="f199" fmla="*/ f190 f187 1"/>
              <a:gd name="f200" fmla="*/ f191 f188 1"/>
              <a:gd name="f201" fmla="*/ 3000 f187 1"/>
              <a:gd name="f202" fmla="*/ 17110 f187 1"/>
              <a:gd name="f203" fmla="*/ 17330 f188 1"/>
              <a:gd name="f204" fmla="*/ 3320 f188 1"/>
              <a:gd name="f205" fmla="*/ f192 1 f4"/>
              <a:gd name="f206" fmla="*/ f193 1 f4"/>
              <a:gd name="f207" fmla="*/ f194 1 f4"/>
              <a:gd name="f208" fmla="+- 0 0 f196"/>
              <a:gd name="f209" fmla="+- 0 0 f195"/>
              <a:gd name="f210" fmla="+- 0 0 f205"/>
              <a:gd name="f211" fmla="+- f206 0 f3"/>
              <a:gd name="f212" fmla="+- f207 0 f3"/>
              <a:gd name="f213" fmla="at2 f208 f209"/>
              <a:gd name="f214" fmla="*/ f210 f2 1"/>
              <a:gd name="f215" fmla="+- f212 0 f211"/>
              <a:gd name="f216" fmla="+- f213 f3 0"/>
              <a:gd name="f217" fmla="*/ f214 1 f9"/>
              <a:gd name="f218" fmla="*/ f216 f9 1"/>
              <a:gd name="f219" fmla="+- f217 0 f3"/>
              <a:gd name="f220" fmla="*/ f218 1 f2"/>
              <a:gd name="f221" fmla="cos 1 f219"/>
              <a:gd name="f222" fmla="sin 1 f219"/>
              <a:gd name="f223" fmla="+- 0 0 f220"/>
              <a:gd name="f224" fmla="+- 0 0 f221"/>
              <a:gd name="f225" fmla="+- 0 0 f222"/>
              <a:gd name="f226" fmla="val f223"/>
              <a:gd name="f227" fmla="*/ 1800 f224 1"/>
              <a:gd name="f228" fmla="*/ 1800 f225 1"/>
              <a:gd name="f229" fmla="*/ 1200 f224 1"/>
              <a:gd name="f230" fmla="*/ 1200 f225 1"/>
              <a:gd name="f231" fmla="*/ 700 f224 1"/>
              <a:gd name="f232" fmla="*/ 700 f225 1"/>
              <a:gd name="f233" fmla="*/ f226 1 f189"/>
              <a:gd name="f234" fmla="*/ f227 f227 1"/>
              <a:gd name="f235" fmla="*/ f228 f228 1"/>
              <a:gd name="f236" fmla="*/ f229 f229 1"/>
              <a:gd name="f237" fmla="*/ f230 f230 1"/>
              <a:gd name="f238" fmla="*/ f231 f231 1"/>
              <a:gd name="f239" fmla="*/ f232 f232 1"/>
              <a:gd name="f240" fmla="*/ f233 f189 1"/>
              <a:gd name="f241" fmla="+- f234 f235 0"/>
              <a:gd name="f242" fmla="+- f236 f237 0"/>
              <a:gd name="f243" fmla="+- f238 f239 0"/>
              <a:gd name="f244" fmla="+- 0 0 f240"/>
              <a:gd name="f245" fmla="sqrt f241"/>
              <a:gd name="f246" fmla="sqrt f242"/>
              <a:gd name="f247" fmla="sqrt f243"/>
              <a:gd name="f248" fmla="*/ f244 f2 1"/>
              <a:gd name="f249" fmla="*/ f179 1 f245"/>
              <a:gd name="f250" fmla="*/ f183 1 f246"/>
              <a:gd name="f251" fmla="*/ f185 1 f247"/>
              <a:gd name="f252" fmla="*/ f248 1 f9"/>
              <a:gd name="f253" fmla="*/ f224 f249 1"/>
              <a:gd name="f254" fmla="*/ f225 f249 1"/>
              <a:gd name="f255" fmla="*/ f224 f250 1"/>
              <a:gd name="f256" fmla="*/ f225 f250 1"/>
              <a:gd name="f257" fmla="*/ f224 f251 1"/>
              <a:gd name="f258" fmla="*/ f225 f251 1"/>
              <a:gd name="f259" fmla="+- f252 0 f3"/>
              <a:gd name="f260" fmla="+- f197 0 f257"/>
              <a:gd name="f261" fmla="+- f198 0 f258"/>
              <a:gd name="f262" fmla="sin 1 f259"/>
              <a:gd name="f263" fmla="cos 1 f259"/>
              <a:gd name="f264" fmla="+- 0 0 f262"/>
              <a:gd name="f265" fmla="+- 0 0 f263"/>
              <a:gd name="f266" fmla="*/ 10800 f264 1"/>
              <a:gd name="f267" fmla="*/ 10800 f265 1"/>
              <a:gd name="f268" fmla="+- f266 10800 0"/>
              <a:gd name="f269" fmla="+- f267 10800 0"/>
              <a:gd name="f270" fmla="*/ f266 1 12"/>
              <a:gd name="f271" fmla="*/ f267 1 12"/>
              <a:gd name="f272" fmla="+- f190 0 f268"/>
              <a:gd name="f273" fmla="+- f191 0 f269"/>
              <a:gd name="f274" fmla="*/ f272 1 3"/>
              <a:gd name="f275" fmla="*/ f273 1 3"/>
              <a:gd name="f276" fmla="*/ f272 2 1"/>
              <a:gd name="f277" fmla="*/ f273 2 1"/>
              <a:gd name="f278" fmla="*/ f276 1 3"/>
              <a:gd name="f279" fmla="*/ f277 1 3"/>
              <a:gd name="f280" fmla="+- f274 f268 0"/>
              <a:gd name="f281" fmla="+- f275 f269 0"/>
              <a:gd name="f282" fmla="+- f280 0 f270"/>
              <a:gd name="f283" fmla="+- f281 0 f271"/>
              <a:gd name="f284" fmla="+- f278 f268 0"/>
              <a:gd name="f285" fmla="+- f279 f269 0"/>
              <a:gd name="f286" fmla="+- f282 0 f253"/>
              <a:gd name="f287" fmla="+- f283 0 f254"/>
              <a:gd name="f288" fmla="+- f284 0 f255"/>
              <a:gd name="f289" fmla="+- f285 0 f256"/>
            </a:gdLst>
            <a:ahLst>
              <a:ahXY gdRefX="f0" minX="f10" maxX="f11" gdRefY="f1" minY="f10" maxY="f11">
                <a:pos x="f199" y="f200"/>
              </a:ahXY>
            </a:ahLst>
            <a:cxnLst>
              <a:cxn ang="3cd4">
                <a:pos x="hc" y="t"/>
              </a:cxn>
              <a:cxn ang="0">
                <a:pos x="r" y="vc"/>
              </a:cxn>
              <a:cxn ang="cd4">
                <a:pos x="hc" y="b"/>
              </a:cxn>
              <a:cxn ang="cd2">
                <a:pos x="l" y="vc"/>
              </a:cxn>
            </a:cxnLst>
            <a:rect l="f201" t="f204" r="f202" b="f203"/>
            <a:pathLst>
              <a:path w="21600" h="21600">
                <a:moveTo>
                  <a:pt x="f12" y="f13"/>
                </a:moveTo>
                <a:cubicBezTo>
                  <a:pt x="f14" y="f15"/>
                  <a:pt x="f16" y="f17"/>
                  <a:pt x="f18" y="f17"/>
                </a:cubicBezTo>
                <a:cubicBezTo>
                  <a:pt x="f19" y="f20"/>
                  <a:pt x="f21" y="f22"/>
                  <a:pt x="f23" y="f24"/>
                </a:cubicBezTo>
                <a:cubicBezTo>
                  <a:pt x="f25" y="f26"/>
                  <a:pt x="f27" y="f28"/>
                  <a:pt x="f29" y="f28"/>
                </a:cubicBezTo>
                <a:cubicBezTo>
                  <a:pt x="f30" y="f31"/>
                  <a:pt x="f32" y="f33"/>
                  <a:pt x="f34" y="f35"/>
                </a:cubicBezTo>
                <a:cubicBezTo>
                  <a:pt x="f36" y="f37"/>
                  <a:pt x="f38" y="f7"/>
                  <a:pt x="f39" y="f7"/>
                </a:cubicBezTo>
                <a:cubicBezTo>
                  <a:pt x="f40" y="f7"/>
                  <a:pt x="f41" y="f42"/>
                  <a:pt x="f43" y="f44"/>
                </a:cubicBezTo>
                <a:cubicBezTo>
                  <a:pt x="f45" y="f46"/>
                  <a:pt x="f47" y="f7"/>
                  <a:pt x="f48" y="f7"/>
                </a:cubicBezTo>
                <a:cubicBezTo>
                  <a:pt x="f49" y="f7"/>
                  <a:pt x="f50" y="f51"/>
                  <a:pt x="f52" y="f53"/>
                </a:cubicBezTo>
                <a:cubicBezTo>
                  <a:pt x="f54" y="f55"/>
                  <a:pt x="f56" y="f57"/>
                  <a:pt x="f56" y="f58"/>
                </a:cubicBezTo>
                <a:cubicBezTo>
                  <a:pt x="f56" y="f59"/>
                  <a:pt x="f60" y="f61"/>
                  <a:pt x="f62" y="f63"/>
                </a:cubicBezTo>
                <a:cubicBezTo>
                  <a:pt x="f64" y="f65"/>
                  <a:pt x="f8" y="f66"/>
                  <a:pt x="f8" y="f67"/>
                </a:cubicBezTo>
                <a:cubicBezTo>
                  <a:pt x="f8" y="f68"/>
                  <a:pt x="f69" y="f70"/>
                  <a:pt x="f71" y="f72"/>
                </a:cubicBezTo>
                <a:cubicBezTo>
                  <a:pt x="f71" y="f73"/>
                  <a:pt x="f74" y="f75"/>
                  <a:pt x="f76" y="f75"/>
                </a:cubicBezTo>
                <a:cubicBezTo>
                  <a:pt x="f77" y="f75"/>
                  <a:pt x="f78" y="f79"/>
                  <a:pt x="f80" y="f81"/>
                </a:cubicBezTo>
                <a:cubicBezTo>
                  <a:pt x="f82" y="f54"/>
                  <a:pt x="f83" y="f8"/>
                  <a:pt x="f84" y="f8"/>
                </a:cubicBezTo>
                <a:cubicBezTo>
                  <a:pt x="f85" y="f8"/>
                  <a:pt x="f86" y="f87"/>
                  <a:pt x="f88" y="f89"/>
                </a:cubicBezTo>
                <a:cubicBezTo>
                  <a:pt x="f90" y="f91"/>
                  <a:pt x="f92" y="f93"/>
                  <a:pt x="f94" y="f93"/>
                </a:cubicBezTo>
                <a:cubicBezTo>
                  <a:pt x="f95" y="f93"/>
                  <a:pt x="f96" y="f97"/>
                  <a:pt x="f98" y="f99"/>
                </a:cubicBezTo>
                <a:cubicBezTo>
                  <a:pt x="f100" y="f101"/>
                  <a:pt x="f102" y="f103"/>
                  <a:pt x="f102" y="f104"/>
                </a:cubicBezTo>
                <a:cubicBezTo>
                  <a:pt x="f102" y="f105"/>
                  <a:pt x="f31" y="f106"/>
                  <a:pt x="f107" y="f108"/>
                </a:cubicBezTo>
                <a:cubicBezTo>
                  <a:pt x="f109" y="f110"/>
                  <a:pt x="f7" y="f34"/>
                  <a:pt x="f7" y="f111"/>
                </a:cubicBezTo>
                <a:cubicBezTo>
                  <a:pt x="f7" y="f112"/>
                  <a:pt x="f113" y="f114"/>
                  <a:pt x="f12" y="f13"/>
                </a:cubicBezTo>
                <a:close/>
              </a:path>
              <a:path w="21600" h="21600" fill="none">
                <a:moveTo>
                  <a:pt x="f12" y="f13"/>
                </a:moveTo>
                <a:cubicBezTo>
                  <a:pt x="f20" y="f115"/>
                  <a:pt x="f116" y="f117"/>
                  <a:pt x="f118" y="f119"/>
                </a:cubicBezTo>
              </a:path>
              <a:path w="21600" h="21600" fill="none">
                <a:moveTo>
                  <a:pt x="f23" y="f24"/>
                </a:moveTo>
                <a:cubicBezTo>
                  <a:pt x="f61" y="f120"/>
                  <a:pt x="f121" y="f122"/>
                  <a:pt x="f123" y="f124"/>
                </a:cubicBezTo>
              </a:path>
              <a:path w="21600" h="21600" fill="none">
                <a:moveTo>
                  <a:pt x="f34" y="f35"/>
                </a:moveTo>
                <a:cubicBezTo>
                  <a:pt x="f125" y="f126"/>
                  <a:pt x="f127" y="f128"/>
                  <a:pt x="f129" y="f130"/>
                </a:cubicBezTo>
              </a:path>
              <a:path w="21600" h="21600" fill="none">
                <a:moveTo>
                  <a:pt x="f43" y="f44"/>
                </a:moveTo>
                <a:cubicBezTo>
                  <a:pt x="f131" y="f132"/>
                  <a:pt x="f133" y="f134"/>
                  <a:pt x="f135" y="f136"/>
                </a:cubicBezTo>
              </a:path>
              <a:path w="21600" h="21600" fill="none">
                <a:moveTo>
                  <a:pt x="f52" y="f53"/>
                </a:moveTo>
                <a:cubicBezTo>
                  <a:pt x="f137" y="f138"/>
                  <a:pt x="f139" y="f140"/>
                  <a:pt x="f141" y="f142"/>
                </a:cubicBezTo>
              </a:path>
              <a:path w="21600" h="21600" fill="none">
                <a:moveTo>
                  <a:pt x="f62" y="f63"/>
                </a:moveTo>
                <a:cubicBezTo>
                  <a:pt x="f143" y="f144"/>
                  <a:pt x="f145" y="f146"/>
                  <a:pt x="f147" y="f148"/>
                </a:cubicBezTo>
              </a:path>
              <a:path w="21600" h="21600" fill="none">
                <a:moveTo>
                  <a:pt x="f149" y="f72"/>
                </a:moveTo>
                <a:cubicBezTo>
                  <a:pt x="f150" y="f151"/>
                  <a:pt x="f152" y="f153"/>
                  <a:pt x="f154" y="f155"/>
                </a:cubicBezTo>
              </a:path>
              <a:path w="21600" h="21600" fill="none">
                <a:moveTo>
                  <a:pt x="f80" y="f81"/>
                </a:moveTo>
                <a:cubicBezTo>
                  <a:pt x="f156" y="f157"/>
                  <a:pt x="f158" y="f159"/>
                  <a:pt x="f160" y="f161"/>
                </a:cubicBezTo>
              </a:path>
              <a:path w="21600" h="21600" fill="none">
                <a:moveTo>
                  <a:pt x="f162" y="f89"/>
                </a:moveTo>
                <a:cubicBezTo>
                  <a:pt x="f163" y="f164"/>
                  <a:pt x="f165" y="f166"/>
                  <a:pt x="f167" y="f168"/>
                </a:cubicBezTo>
              </a:path>
              <a:path w="21600" h="21600" fill="none">
                <a:moveTo>
                  <a:pt x="f98" y="f99"/>
                </a:moveTo>
                <a:cubicBezTo>
                  <a:pt x="f169" y="f101"/>
                  <a:pt x="f170" y="f171"/>
                  <a:pt x="f172" y="f173"/>
                </a:cubicBezTo>
              </a:path>
              <a:path w="21600" h="21600" fill="none">
                <a:moveTo>
                  <a:pt x="f107" y="f108"/>
                </a:moveTo>
                <a:cubicBezTo>
                  <a:pt x="f132" y="f174"/>
                  <a:pt x="f175" y="f176"/>
                  <a:pt x="f177" y="f178"/>
                </a:cubicBezTo>
              </a:path>
              <a:path w="21600" h="21600">
                <a:moveTo>
                  <a:pt x="f286" y="f287"/>
                </a:moveTo>
                <a:arcTo wR="f182" hR="f182" stAng="f211" swAng="f215"/>
                <a:close/>
              </a:path>
              <a:path w="21600" h="21600">
                <a:moveTo>
                  <a:pt x="f288" y="f289"/>
                </a:moveTo>
                <a:arcTo wR="f184" hR="f184" stAng="f211" swAng="f215"/>
                <a:close/>
              </a:path>
              <a:path w="21600" h="21600">
                <a:moveTo>
                  <a:pt x="f260" y="f261"/>
                </a:moveTo>
                <a:arcTo wR="f186" hR="f186" stAng="f211" swAng="f215"/>
                <a:close/>
              </a:path>
            </a:pathLst>
          </a:custGeom>
          <a:solidFill>
            <a:srgbClr val="99CCFF"/>
          </a:solidFill>
          <a:ln w="0">
            <a:solidFill>
              <a:srgbClr val="000000"/>
            </a:solidFill>
            <a:prstDash val="solid"/>
          </a:ln>
        </p:spPr>
        <p:txBody>
          <a:bodyPr vert="horz" wrap="none" lIns="90000" tIns="45000" rIns="90000" bIns="45000" anchor="ctr" anchorCtr="0" compatLnSpc="0"/>
          <a:lstStyle/>
          <a:p>
            <a:pPr marL="0" marR="0" lvl="0" indent="0" algn="ctr" rtl="0" hangingPunct="0">
              <a:lnSpc>
                <a:spcPct val="100000"/>
              </a:lnSpc>
              <a:spcBef>
                <a:spcPts val="0"/>
              </a:spcBef>
              <a:spcAft>
                <a:spcPts val="0"/>
              </a:spcAft>
              <a:buNone/>
              <a:tabLst/>
            </a:pPr>
            <a:r>
              <a:rPr lang="en-IN" sz="1800" b="0" i="0" u="none" strike="noStrike" kern="1200">
                <a:ln>
                  <a:noFill/>
                </a:ln>
                <a:latin typeface="Arial" pitchFamily="18"/>
                <a:ea typeface="Microsoft YaHei" pitchFamily="2"/>
                <a:cs typeface="Mangal" pitchFamily="2"/>
              </a:rPr>
              <a:t>Yes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Class="entr"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Class="entr"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Class="entr" fill="hold"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name="page25">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914400" y="282575"/>
            <a:ext cx="7416800" cy="936625"/>
          </a:xfrm>
        </p:spPr>
        <p:txBody>
          <a:bodyPr lIns="0" tIns="0" rIns="0" bIns="0" anchor="ctr">
            <a:normAutofit fontScale="90000"/>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Carry </a:t>
            </a:r>
            <a:r>
              <a:rPr lang="fr-FR" dirty="0" err="1">
                <a:solidFill>
                  <a:schemeClr val="tx1"/>
                </a:solidFill>
              </a:rPr>
              <a:t>Lookahead</a:t>
            </a:r>
            <a:r>
              <a:rPr lang="fr-FR" dirty="0">
                <a:solidFill>
                  <a:schemeClr val="tx1"/>
                </a:solidFill>
              </a:rPr>
              <a:t> </a:t>
            </a:r>
            <a:r>
              <a:rPr lang="fr-FR" dirty="0" err="1">
                <a:solidFill>
                  <a:schemeClr val="tx1"/>
                </a:solidFill>
              </a:rPr>
              <a:t>Adder</a:t>
            </a:r>
            <a:r>
              <a:rPr lang="fr-FR" dirty="0">
                <a:solidFill>
                  <a:schemeClr val="tx1"/>
                </a:solidFill>
              </a:rPr>
              <a:t> (O(log n))</a:t>
            </a:r>
          </a:p>
        </p:txBody>
      </p:sp>
      <p:sp>
        <p:nvSpPr>
          <p:cNvPr id="3" name="Text Placeholder 2"/>
          <p:cNvSpPr txBox="1">
            <a:spLocks noGrp="1"/>
          </p:cNvSpPr>
          <p:nvPr>
            <p:ph type="body" idx="4294967295"/>
          </p:nvPr>
        </p:nvSpPr>
        <p:spPr>
          <a:xfrm>
            <a:off x="889000" y="1752600"/>
            <a:ext cx="7416800" cy="3352800"/>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latin typeface="Calibri" panose="020F0502020204030204" pitchFamily="34" charset="0"/>
              </a:rPr>
              <a:t>The main problem in addition is the </a:t>
            </a:r>
            <a:r>
              <a:rPr lang="en-US" dirty="0">
                <a:solidFill>
                  <a:srgbClr val="2323DC"/>
                </a:solidFill>
                <a:latin typeface="Calibri" panose="020F0502020204030204" pitchFamily="34" charset="0"/>
              </a:rPr>
              <a:t>carry</a:t>
            </a:r>
          </a:p>
          <a:p>
            <a:pPr lvl="0">
              <a:buSzPct val="100000"/>
              <a:buFont typeface="Symbol" panose="05050102010706020507" pitchFamily="18" charset="2"/>
              <a:buChar char="*"/>
            </a:pPr>
            <a:r>
              <a:rPr lang="en-US" dirty="0">
                <a:latin typeface="Calibri" panose="020F0502020204030204" pitchFamily="34" charset="0"/>
              </a:rPr>
              <a:t>If we have a mechanism to compute the </a:t>
            </a:r>
            <a:r>
              <a:rPr lang="en-US" dirty="0">
                <a:solidFill>
                  <a:srgbClr val="DC2300"/>
                </a:solidFill>
                <a:latin typeface="Calibri" panose="020F0502020204030204" pitchFamily="34" charset="0"/>
              </a:rPr>
              <a:t>carry quickly</a:t>
            </a:r>
            <a:r>
              <a:rPr lang="en-US" dirty="0">
                <a:latin typeface="Calibri" panose="020F0502020204030204" pitchFamily="34" charset="0"/>
              </a:rPr>
              <a:t>, we are done</a:t>
            </a:r>
          </a:p>
          <a:p>
            <a:pPr lvl="0">
              <a:buSzPct val="100000"/>
              <a:buFont typeface="Symbol" panose="05050102010706020507" pitchFamily="18" charset="2"/>
              <a:buChar char="*"/>
            </a:pPr>
            <a:r>
              <a:rPr lang="en-US" dirty="0">
                <a:latin typeface="Calibri" panose="020F0502020204030204" pitchFamily="34" charset="0"/>
              </a:rPr>
              <a:t>Let us thus focus on </a:t>
            </a:r>
            <a:r>
              <a:rPr lang="en-US" dirty="0">
                <a:solidFill>
                  <a:srgbClr val="DC2300"/>
                </a:solidFill>
                <a:latin typeface="Calibri" panose="020F0502020204030204" pitchFamily="34" charset="0"/>
              </a:rPr>
              <a:t>computing the carry</a:t>
            </a:r>
            <a:r>
              <a:rPr lang="en-US" dirty="0">
                <a:latin typeface="Calibri" panose="020F0502020204030204" pitchFamily="34" charset="0"/>
              </a:rPr>
              <a:t> without actually performing an addition</a:t>
            </a:r>
          </a:p>
          <a:p>
            <a:pPr lvl="0">
              <a:buSzPct val="100000"/>
              <a:buFont typeface="Symbol" panose="05050102010706020507" pitchFamily="18" charset="2"/>
              <a:buChar char="*"/>
            </a:pPr>
            <a:endParaRPr lang="en-US" dirty="0">
              <a:latin typeface="Calibri" panose="020F050202020403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name="page26">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89000" y="349250"/>
            <a:ext cx="7416800" cy="936625"/>
          </a:xfrm>
        </p:spPr>
        <p:txBody>
          <a:bodyPr lIns="0" tIns="0" rIns="0" bIns="0" anchor="ctr">
            <a:normAutofit fontScale="90000"/>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Generate</a:t>
            </a:r>
            <a:r>
              <a:rPr lang="fr-FR" dirty="0">
                <a:solidFill>
                  <a:schemeClr val="tx1"/>
                </a:solidFill>
              </a:rPr>
              <a:t> and </a:t>
            </a:r>
            <a:r>
              <a:rPr lang="fr-FR" dirty="0" err="1">
                <a:solidFill>
                  <a:schemeClr val="tx1"/>
                </a:solidFill>
              </a:rPr>
              <a:t>Propagate</a:t>
            </a:r>
            <a:r>
              <a:rPr lang="fr-FR" dirty="0">
                <a:solidFill>
                  <a:schemeClr val="tx1"/>
                </a:solidFill>
              </a:rPr>
              <a:t> </a:t>
            </a:r>
            <a:r>
              <a:rPr lang="fr-FR" dirty="0" err="1">
                <a:solidFill>
                  <a:schemeClr val="tx1"/>
                </a:solidFill>
              </a:rPr>
              <a:t>Functions</a:t>
            </a:r>
            <a:endParaRPr lang="fr-FR" dirty="0">
              <a:solidFill>
                <a:schemeClr val="tx1"/>
              </a:solidFill>
            </a:endParaRPr>
          </a:p>
        </p:txBody>
      </p:sp>
      <p:sp>
        <p:nvSpPr>
          <p:cNvPr id="3" name="Text Placeholder 2"/>
          <p:cNvSpPr txBox="1">
            <a:spLocks noGrp="1"/>
          </p:cNvSpPr>
          <p:nvPr>
            <p:ph type="body" idx="4294967295"/>
          </p:nvPr>
        </p:nvSpPr>
        <p:spPr>
          <a:xfrm>
            <a:off x="793750" y="1665563"/>
            <a:ext cx="7740650" cy="4524375"/>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sz="2800" dirty="0">
                <a:latin typeface="Calibri" panose="020F0502020204030204" pitchFamily="34" charset="0"/>
              </a:rPr>
              <a:t>Let us consider two corresponding bits of A and B</a:t>
            </a:r>
          </a:p>
          <a:p>
            <a:pPr lvl="1">
              <a:buSzPct val="100000"/>
              <a:buFont typeface="Symbol" panose="05050102010706020507" pitchFamily="18" charset="2"/>
              <a:buChar char="*"/>
            </a:pPr>
            <a:r>
              <a:rPr lang="en-US" dirty="0">
                <a:latin typeface="Calibri" panose="020F0502020204030204" pitchFamily="34" charset="0"/>
              </a:rPr>
              <a:t>A</a:t>
            </a:r>
            <a:r>
              <a:rPr lang="en-US" baseline="-33000" dirty="0">
                <a:latin typeface="Calibri" panose="020F0502020204030204" pitchFamily="34" charset="0"/>
              </a:rPr>
              <a:t>i</a:t>
            </a:r>
            <a:r>
              <a:rPr lang="en-US" dirty="0">
                <a:latin typeface="Calibri" panose="020F0502020204030204" pitchFamily="34" charset="0"/>
              </a:rPr>
              <a:t> and B</a:t>
            </a:r>
            <a:r>
              <a:rPr lang="en-US" baseline="-33000" dirty="0">
                <a:latin typeface="Calibri" panose="020F0502020204030204" pitchFamily="34" charset="0"/>
              </a:rPr>
              <a:t>i</a:t>
            </a:r>
          </a:p>
          <a:p>
            <a:pPr lvl="0">
              <a:buSzPct val="100000"/>
              <a:buFont typeface="Symbol" panose="05050102010706020507" pitchFamily="18" charset="2"/>
              <a:buChar char="*"/>
            </a:pPr>
            <a:r>
              <a:rPr lang="en-US" sz="2800" dirty="0">
                <a:solidFill>
                  <a:srgbClr val="2300DC"/>
                </a:solidFill>
                <a:latin typeface="Calibri" panose="020F0502020204030204" pitchFamily="34" charset="0"/>
              </a:rPr>
              <a:t>Generate function </a:t>
            </a:r>
            <a:r>
              <a:rPr lang="en-US" sz="2800" dirty="0">
                <a:latin typeface="Calibri" panose="020F0502020204030204" pitchFamily="34" charset="0"/>
              </a:rPr>
              <a:t>: A new carry is </a:t>
            </a:r>
            <a:r>
              <a:rPr lang="en-US" sz="2800" dirty="0">
                <a:solidFill>
                  <a:srgbClr val="0000FF"/>
                </a:solidFill>
                <a:latin typeface="Calibri" panose="020F0502020204030204" pitchFamily="34" charset="0"/>
              </a:rPr>
              <a:t>generated</a:t>
            </a:r>
            <a:r>
              <a:rPr lang="en-US" sz="2800" dirty="0">
                <a:latin typeface="Calibri" panose="020F0502020204030204" pitchFamily="34" charset="0"/>
              </a:rPr>
              <a:t> (</a:t>
            </a:r>
            <a:r>
              <a:rPr lang="en-US" sz="2800" dirty="0" err="1">
                <a:latin typeface="Calibri" panose="020F0502020204030204" pitchFamily="34" charset="0"/>
              </a:rPr>
              <a:t>C</a:t>
            </a:r>
            <a:r>
              <a:rPr lang="en-US" sz="2800" baseline="-33000" dirty="0" err="1">
                <a:latin typeface="Calibri" panose="020F0502020204030204" pitchFamily="34" charset="0"/>
              </a:rPr>
              <a:t>out</a:t>
            </a:r>
            <a:r>
              <a:rPr lang="en-US" sz="2800" dirty="0">
                <a:latin typeface="Calibri" panose="020F0502020204030204" pitchFamily="34" charset="0"/>
              </a:rPr>
              <a:t> = 1)</a:t>
            </a:r>
          </a:p>
          <a:p>
            <a:pPr lvl="0">
              <a:buSzPct val="100000"/>
              <a:buFont typeface="Symbol" panose="05050102010706020507" pitchFamily="18" charset="2"/>
              <a:buChar char="*"/>
            </a:pPr>
            <a:r>
              <a:rPr lang="en-US" sz="2800" dirty="0">
                <a:solidFill>
                  <a:srgbClr val="FF3333"/>
                </a:solidFill>
                <a:latin typeface="Calibri" panose="020F0502020204030204" pitchFamily="34" charset="0"/>
              </a:rPr>
              <a:t>Propagate function</a:t>
            </a:r>
            <a:r>
              <a:rPr lang="en-US" sz="2800" dirty="0">
                <a:latin typeface="Calibri" panose="020F0502020204030204" pitchFamily="34" charset="0"/>
              </a:rPr>
              <a:t> : </a:t>
            </a:r>
            <a:r>
              <a:rPr lang="en-US" sz="2800" dirty="0" err="1">
                <a:latin typeface="Calibri" panose="020F0502020204030204" pitchFamily="34" charset="0"/>
              </a:rPr>
              <a:t>C</a:t>
            </a:r>
            <a:r>
              <a:rPr lang="en-US" sz="2800" baseline="-33000" dirty="0" err="1">
                <a:latin typeface="Calibri" panose="020F0502020204030204" pitchFamily="34" charset="0"/>
              </a:rPr>
              <a:t>out</a:t>
            </a:r>
            <a:r>
              <a:rPr lang="en-US" sz="2800" dirty="0">
                <a:latin typeface="Calibri" panose="020F0502020204030204" pitchFamily="34" charset="0"/>
              </a:rPr>
              <a:t> = </a:t>
            </a:r>
            <a:r>
              <a:rPr lang="en-US" sz="2800" dirty="0" err="1">
                <a:latin typeface="Calibri" panose="020F0502020204030204" pitchFamily="34" charset="0"/>
              </a:rPr>
              <a:t>C</a:t>
            </a:r>
            <a:r>
              <a:rPr lang="en-US" sz="2800" baseline="-33000" dirty="0" err="1">
                <a:latin typeface="Calibri" panose="020F0502020204030204" pitchFamily="34" charset="0"/>
              </a:rPr>
              <a:t>in</a:t>
            </a:r>
            <a:endParaRPr lang="en-US" sz="2800" baseline="-33000" dirty="0">
              <a:latin typeface="Calibri" panose="020F0502020204030204" pitchFamily="34" charset="0"/>
            </a:endParaRPr>
          </a:p>
          <a:p>
            <a:pPr lvl="0">
              <a:buSzPct val="100000"/>
              <a:buFont typeface="Symbol" panose="05050102010706020507" pitchFamily="18" charset="2"/>
              <a:buChar char="*"/>
            </a:pPr>
            <a:r>
              <a:rPr lang="en-US" sz="2800" dirty="0">
                <a:latin typeface="Calibri" panose="020F0502020204030204" pitchFamily="34" charset="0"/>
              </a:rPr>
              <a:t>Generate and Propagate Functions </a:t>
            </a:r>
            <a:r>
              <a:rPr lang="en-US" sz="2800" dirty="0" smtClean="0">
                <a:latin typeface="Calibri" panose="020F0502020204030204" pitchFamily="34" charset="0"/>
              </a:rPr>
              <a:t>are</a:t>
            </a:r>
            <a:r>
              <a:rPr lang="en-US" sz="2800" dirty="0">
                <a:latin typeface="Calibri" panose="020F0502020204030204" pitchFamily="34" charset="0"/>
              </a:rPr>
              <a:t> : </a:t>
            </a:r>
            <a:r>
              <a:rPr lang="en-US" sz="2800" baseline="-33000" dirty="0">
                <a:latin typeface="Calibri" panose="020F0502020204030204" pitchFamily="34" charset="0"/>
              </a:rPr>
              <a:t> </a:t>
            </a:r>
          </a:p>
        </p:txBody>
      </p:sp>
      <mc:AlternateContent xmlns:mc="http://schemas.openxmlformats.org/markup-compatibility/2006" xmlns:a14="http://schemas.microsoft.com/office/drawing/2010/main">
        <mc:Choice Requires="a14">
          <p:sp>
            <p:nvSpPr>
              <p:cNvPr id="5" name="TextBox 4"/>
              <p:cNvSpPr txBox="1"/>
              <p:nvPr/>
            </p:nvSpPr>
            <p:spPr>
              <a:xfrm>
                <a:off x="4572000" y="5334000"/>
                <a:ext cx="157402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𝑔</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𝐴</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𝐵</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 </m:t>
                      </m:r>
                    </m:oMath>
                  </m:oMathPara>
                </a14:m>
                <a:endParaRPr lang="en-US" sz="2400" dirty="0"/>
              </a:p>
            </p:txBody>
          </p:sp>
        </mc:Choice>
        <mc:Fallback xmlns="">
          <p:sp>
            <p:nvSpPr>
              <p:cNvPr id="5" name="TextBox 4"/>
              <p:cNvSpPr txBox="1">
                <a:spLocks noRot="1" noChangeAspect="1" noMove="1" noResize="1" noEditPoints="1" noAdjustHandles="1" noChangeArrowheads="1" noChangeShapeType="1" noTextEdit="1"/>
              </p:cNvSpPr>
              <p:nvPr/>
            </p:nvSpPr>
            <p:spPr>
              <a:xfrm>
                <a:off x="4572000" y="5334000"/>
                <a:ext cx="1574021" cy="369332"/>
              </a:xfrm>
              <a:prstGeom prst="rect">
                <a:avLst/>
              </a:prstGeom>
              <a:blipFill rotWithShape="0">
                <a:blip r:embed="rId3"/>
                <a:stretch>
                  <a:fillRect l="-4264"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4570942" y="5713688"/>
                <a:ext cx="1645322"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𝑝</m:t>
                          </m:r>
                        </m:e>
                        <m:sub>
                          <m:r>
                            <a:rPr lang="en-US" sz="2400" b="0" i="1" smtClean="0">
                              <a:latin typeface="Cambria Math" panose="02040503050406030204" pitchFamily="18" charset="0"/>
                            </a:rPr>
                            <m:t>𝑖</m:t>
                          </m:r>
                        </m:sub>
                      </m:sSub>
                      <m:r>
                        <a:rPr lang="en-US" sz="2400" i="1" smtClean="0">
                          <a:latin typeface="Cambria Math" panose="02040503050406030204" pitchFamily="18" charset="0"/>
                        </a:rPr>
                        <m:t>=</m:t>
                      </m:r>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𝐴</m:t>
                          </m:r>
                        </m:e>
                        <m:sub>
                          <m:r>
                            <a:rPr lang="en-US" sz="2400" b="0" i="1" smtClean="0">
                              <a:latin typeface="Cambria Math" panose="02040503050406030204" pitchFamily="18" charset="0"/>
                            </a:rPr>
                            <m:t>𝑖</m:t>
                          </m:r>
                        </m:sub>
                      </m:sSub>
                      <m:r>
                        <a:rPr lang="en-US" sz="2400" b="0" i="1" smtClean="0">
                          <a:latin typeface="Cambria Math" panose="02040503050406030204" pitchFamily="18" charset="0"/>
                          <a:ea typeface="Cambria Math" panose="02040503050406030204" pitchFamily="18" charset="0"/>
                        </a:rPr>
                        <m:t>⨁</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𝐵</m:t>
                          </m:r>
                        </m:e>
                        <m:sub>
                          <m:r>
                            <a:rPr lang="en-US" sz="2400" b="0" i="1" smtClean="0">
                              <a:latin typeface="Cambria Math" panose="02040503050406030204" pitchFamily="18" charset="0"/>
                              <a:ea typeface="Cambria Math" panose="02040503050406030204" pitchFamily="18" charset="0"/>
                            </a:rPr>
                            <m:t>𝑖</m:t>
                          </m:r>
                        </m:sub>
                      </m:sSub>
                    </m:oMath>
                  </m:oMathPara>
                </a14:m>
                <a:endParaRPr lang="en-US" sz="2400" dirty="0"/>
              </a:p>
            </p:txBody>
          </p:sp>
        </mc:Choice>
        <mc:Fallback xmlns="">
          <p:sp>
            <p:nvSpPr>
              <p:cNvPr id="6" name="TextBox 5"/>
              <p:cNvSpPr txBox="1">
                <a:spLocks noRot="1" noChangeAspect="1" noMove="1" noResize="1" noEditPoints="1" noAdjustHandles="1" noChangeArrowheads="1" noChangeShapeType="1" noTextEdit="1"/>
              </p:cNvSpPr>
              <p:nvPr/>
            </p:nvSpPr>
            <p:spPr>
              <a:xfrm>
                <a:off x="4570942" y="5713688"/>
                <a:ext cx="1645322" cy="369332"/>
              </a:xfrm>
              <a:prstGeom prst="rect">
                <a:avLst/>
              </a:prstGeom>
              <a:blipFill rotWithShape="0">
                <a:blip r:embed="rId4"/>
                <a:stretch>
                  <a:fillRect l="-4074" r="-1481" b="-24590"/>
                </a:stretch>
              </a:blipFill>
            </p:spPr>
            <p:txBody>
              <a:bodyPr/>
              <a:lstStyle/>
              <a:p>
                <a:r>
                  <a:rPr lang="en-US">
                    <a:noFill/>
                  </a:rPr>
                  <a:t> </a:t>
                </a:r>
              </a:p>
            </p:txBody>
          </p:sp>
        </mc:Fallback>
      </mc:AlternateContent>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name="page27">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89000" y="34925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Using</a:t>
            </a:r>
            <a:r>
              <a:rPr lang="fr-FR" dirty="0">
                <a:solidFill>
                  <a:schemeClr val="tx1"/>
                </a:solidFill>
              </a:rPr>
              <a:t> the G and P </a:t>
            </a:r>
            <a:r>
              <a:rPr lang="fr-FR" dirty="0" err="1">
                <a:solidFill>
                  <a:schemeClr val="tx1"/>
                </a:solidFill>
              </a:rPr>
              <a:t>Functions</a:t>
            </a:r>
            <a:endParaRPr lang="fr-FR" dirty="0">
              <a:solidFill>
                <a:schemeClr val="tx1"/>
              </a:solidFill>
            </a:endParaRPr>
          </a:p>
        </p:txBody>
      </p:sp>
      <p:sp>
        <p:nvSpPr>
          <p:cNvPr id="3" name="Text Placeholder 2"/>
          <p:cNvSpPr txBox="1">
            <a:spLocks noGrp="1"/>
          </p:cNvSpPr>
          <p:nvPr>
            <p:ph type="body" idx="4294967295"/>
          </p:nvPr>
        </p:nvSpPr>
        <p:spPr>
          <a:xfrm>
            <a:off x="965200" y="1600200"/>
            <a:ext cx="7416800" cy="4525963"/>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latin typeface="Calibri" panose="020F0502020204030204" pitchFamily="34" charset="0"/>
              </a:rPr>
              <a:t>If we have the </a:t>
            </a:r>
            <a:r>
              <a:rPr lang="en-US" dirty="0">
                <a:solidFill>
                  <a:srgbClr val="2300DC"/>
                </a:solidFill>
                <a:latin typeface="Calibri" panose="020F0502020204030204" pitchFamily="34" charset="0"/>
              </a:rPr>
              <a:t>generate</a:t>
            </a:r>
            <a:r>
              <a:rPr lang="en-US" dirty="0">
                <a:latin typeface="Calibri" panose="020F0502020204030204" pitchFamily="34" charset="0"/>
              </a:rPr>
              <a:t> and </a:t>
            </a:r>
            <a:r>
              <a:rPr lang="en-US" dirty="0">
                <a:solidFill>
                  <a:srgbClr val="FF00FF"/>
                </a:solidFill>
                <a:latin typeface="Calibri" panose="020F0502020204030204" pitchFamily="34" charset="0"/>
              </a:rPr>
              <a:t>propagate</a:t>
            </a:r>
            <a:r>
              <a:rPr lang="en-US" dirty="0">
                <a:latin typeface="Calibri" panose="020F0502020204030204" pitchFamily="34" charset="0"/>
              </a:rPr>
              <a:t> values for a bit pair, we can determine the </a:t>
            </a:r>
            <a:r>
              <a:rPr lang="en-US" dirty="0">
                <a:solidFill>
                  <a:srgbClr val="FF0000"/>
                </a:solidFill>
                <a:latin typeface="Calibri" panose="020F0502020204030204" pitchFamily="34" charset="0"/>
              </a:rPr>
              <a:t>carry out</a:t>
            </a:r>
          </a:p>
          <a:p>
            <a:pPr lvl="0">
              <a:buSzPct val="100000"/>
              <a:buFont typeface="Symbol" panose="05050102010706020507" pitchFamily="18" charset="2"/>
              <a:buChar char="*"/>
            </a:pPr>
            <a:endParaRPr lang="en-US" dirty="0">
              <a:solidFill>
                <a:srgbClr val="FF0000"/>
              </a:solidFill>
              <a:latin typeface="Calibri" panose="020F0502020204030204" pitchFamily="34" charset="0"/>
            </a:endParaRPr>
          </a:p>
        </p:txBody>
      </p:sp>
      <p:sp>
        <p:nvSpPr>
          <p:cNvPr id="4" name="Freeform 3"/>
          <p:cNvSpPr/>
          <p:nvPr/>
        </p:nvSpPr>
        <p:spPr>
          <a:xfrm>
            <a:off x="2189999" y="3456000"/>
            <a:ext cx="4536000" cy="936000"/>
          </a:xfrm>
          <a:custGeom>
            <a:avLst/>
            <a:gdLst>
              <a:gd name="f0" fmla="val 10800000"/>
              <a:gd name="f1" fmla="val 5400000"/>
              <a:gd name="f2" fmla="val 16200000"/>
              <a:gd name="f3" fmla="val 180"/>
              <a:gd name="f4" fmla="val w"/>
              <a:gd name="f5" fmla="val h"/>
              <a:gd name="f6" fmla="val 0"/>
              <a:gd name="f7" fmla="val 21600"/>
              <a:gd name="f8" fmla="+- 0 0 0"/>
              <a:gd name="f9" fmla="*/ f4 1 21600"/>
              <a:gd name="f10" fmla="*/ f5 1 21600"/>
              <a:gd name="f11" fmla="+- f6 2540 0"/>
              <a:gd name="f12" fmla="+- f7 0 2540"/>
              <a:gd name="f13" fmla="+- f6 800 0"/>
              <a:gd name="f14" fmla="+- f7 0 800"/>
              <a:gd name="f15" fmla="+- 0 0 f1"/>
              <a:gd name="f16" fmla="*/ f8 f0 1"/>
              <a:gd name="f17" fmla="*/ f13 f9 1"/>
              <a:gd name="f18" fmla="*/ f14 f9 1"/>
              <a:gd name="f19" fmla="*/ f14 f10 1"/>
              <a:gd name="f20" fmla="*/ f13 f10 1"/>
              <a:gd name="f21" fmla="+- f11 0 f6"/>
              <a:gd name="f22" fmla="+- 0 0 f11"/>
              <a:gd name="f23" fmla="+- 21600 0 f12"/>
              <a:gd name="f24" fmla="+- f12 0 f7"/>
              <a:gd name="f25" fmla="*/ 10800 f9 1"/>
              <a:gd name="f26" fmla="*/ 0 f10 1"/>
              <a:gd name="f27" fmla="*/ f16 1 f3"/>
              <a:gd name="f28" fmla="*/ 0 f9 1"/>
              <a:gd name="f29" fmla="*/ 10800 f10 1"/>
              <a:gd name="f30" fmla="*/ 21600 f10 1"/>
              <a:gd name="f31" fmla="*/ 21600 f9 1"/>
              <a:gd name="f32" fmla="abs f21"/>
              <a:gd name="f33" fmla="abs f22"/>
              <a:gd name="f34" fmla="?: f21 f15 f1"/>
              <a:gd name="f35" fmla="?: f21 f1 f15"/>
              <a:gd name="f36" fmla="?: f22 0 f0"/>
              <a:gd name="f37" fmla="?: f22 f0 0"/>
              <a:gd name="f38" fmla="abs f23"/>
              <a:gd name="f39" fmla="?: f23 f15 f1"/>
              <a:gd name="f40" fmla="?: f23 f1 f15"/>
              <a:gd name="f41" fmla="?: f23 f2 f1"/>
              <a:gd name="f42" fmla="?: f23 f1 f2"/>
              <a:gd name="f43" fmla="abs f24"/>
              <a:gd name="f44" fmla="?: f24 f15 f1"/>
              <a:gd name="f45" fmla="?: f24 f1 f15"/>
              <a:gd name="f46" fmla="?: f23 0 f0"/>
              <a:gd name="f47" fmla="?: f23 f0 0"/>
              <a:gd name="f48" fmla="?: f22 f15 f1"/>
              <a:gd name="f49" fmla="?: f22 f1 f15"/>
              <a:gd name="f50" fmla="?: f22 f2 f1"/>
              <a:gd name="f51" fmla="?: f22 f1 f2"/>
              <a:gd name="f52" fmla="+- f27 0 f1"/>
              <a:gd name="f53" fmla="?: f21 f37 f36"/>
              <a:gd name="f54" fmla="?: f21 f36 f37"/>
              <a:gd name="f55" fmla="?: f22 f34 f35"/>
              <a:gd name="f56" fmla="?: f23 f42 f41"/>
              <a:gd name="f57" fmla="?: f23 f41 f42"/>
              <a:gd name="f58" fmla="?: f21 f40 f39"/>
              <a:gd name="f59" fmla="?: f24 f47 f46"/>
              <a:gd name="f60" fmla="?: f24 f46 f47"/>
              <a:gd name="f61" fmla="?: f23 f44 f45"/>
              <a:gd name="f62" fmla="?: f22 f51 f50"/>
              <a:gd name="f63" fmla="?: f22 f50 f51"/>
              <a:gd name="f64" fmla="?: f24 f49 f48"/>
              <a:gd name="f65" fmla="?: f22 f53 f54"/>
              <a:gd name="f66" fmla="?: f21 f57 f56"/>
              <a:gd name="f67" fmla="?: f23 f59 f60"/>
              <a:gd name="f68" fmla="?: f24 f63 f62"/>
            </a:gdLst>
            <a:ahLst/>
            <a:cxnLst>
              <a:cxn ang="3cd4">
                <a:pos x="hc" y="t"/>
              </a:cxn>
              <a:cxn ang="0">
                <a:pos x="r" y="vc"/>
              </a:cxn>
              <a:cxn ang="cd4">
                <a:pos x="hc" y="b"/>
              </a:cxn>
              <a:cxn ang="cd2">
                <a:pos x="l" y="vc"/>
              </a:cxn>
              <a:cxn ang="f52">
                <a:pos x="f25" y="f26"/>
              </a:cxn>
              <a:cxn ang="f52">
                <a:pos x="f28" y="f29"/>
              </a:cxn>
              <a:cxn ang="f52">
                <a:pos x="f25" y="f30"/>
              </a:cxn>
              <a:cxn ang="f52">
                <a:pos x="f31" y="f29"/>
              </a:cxn>
            </a:cxnLst>
            <a:rect l="f17" t="f20" r="f18" b="f19"/>
            <a:pathLst>
              <a:path w="21600" h="21600">
                <a:moveTo>
                  <a:pt x="f6" y="f11"/>
                </a:moveTo>
                <a:arcTo wR="f32" hR="f33" stAng="f65" swAng="f55"/>
                <a:lnTo>
                  <a:pt x="f12" y="f6"/>
                </a:lnTo>
                <a:arcTo wR="f38" hR="f32" stAng="f66" swAng="f58"/>
                <a:lnTo>
                  <a:pt x="f7" y="f12"/>
                </a:lnTo>
                <a:arcTo wR="f43" hR="f38" stAng="f67" swAng="f61"/>
                <a:lnTo>
                  <a:pt x="f11" y="f7"/>
                </a:lnTo>
                <a:arcTo wR="f33" hR="f43" stAng="f68" swAng="f64"/>
                <a:close/>
              </a:path>
            </a:pathLst>
          </a:custGeom>
          <a:solidFill>
            <a:srgbClr val="99CCFF"/>
          </a:solidFill>
          <a:ln w="0">
            <a:solidFill>
              <a:srgbClr val="000000"/>
            </a:solidFill>
            <a:prstDash val="solid"/>
          </a:ln>
        </p:spPr>
        <p:txBody>
          <a:bodyPr vert="horz" wrap="none" lIns="90000" tIns="45000" rIns="90000" bIns="45000" anchor="ctr" anchorCtr="0" compatLnSpc="0"/>
          <a:lstStyle/>
          <a:p>
            <a:pPr marL="0" marR="0" lvl="0" indent="0" algn="ctr" rtl="0" hangingPunct="0">
              <a:lnSpc>
                <a:spcPct val="100000"/>
              </a:lnSpc>
              <a:spcBef>
                <a:spcPts val="0"/>
              </a:spcBef>
              <a:spcAft>
                <a:spcPts val="0"/>
              </a:spcAft>
              <a:buNone/>
              <a:tabLst/>
            </a:pPr>
            <a:r>
              <a:rPr lang="en-IN" sz="2800" b="0" i="0" u="none" strike="noStrike" kern="1200" dirty="0" err="1">
                <a:ln>
                  <a:noFill/>
                </a:ln>
                <a:latin typeface="Arial" pitchFamily="18"/>
                <a:ea typeface="Microsoft YaHei" pitchFamily="2"/>
                <a:cs typeface="Mangal" pitchFamily="2"/>
              </a:rPr>
              <a:t>C</a:t>
            </a:r>
            <a:r>
              <a:rPr lang="en-IN" sz="2800" b="0" i="0" u="none" strike="noStrike" kern="1200" baseline="-33000" dirty="0" err="1">
                <a:ln>
                  <a:noFill/>
                </a:ln>
                <a:latin typeface="Arial" pitchFamily="18"/>
                <a:ea typeface="Microsoft YaHei" pitchFamily="2"/>
                <a:cs typeface="Mangal" pitchFamily="2"/>
              </a:rPr>
              <a:t>out</a:t>
            </a:r>
            <a:r>
              <a:rPr lang="en-IN" sz="2800" b="0" i="0" u="none" strike="noStrike" kern="1200" baseline="-33000" dirty="0">
                <a:ln>
                  <a:noFill/>
                </a:ln>
                <a:latin typeface="Arial" pitchFamily="18"/>
                <a:ea typeface="Microsoft YaHei" pitchFamily="2"/>
                <a:cs typeface="Mangal" pitchFamily="2"/>
              </a:rPr>
              <a:t> = </a:t>
            </a:r>
            <a:r>
              <a:rPr lang="en-IN" sz="2800" b="0" i="0" u="none" strike="noStrike" kern="1200" baseline="0" dirty="0" err="1">
                <a:ln>
                  <a:noFill/>
                </a:ln>
                <a:latin typeface="Arial" pitchFamily="18"/>
                <a:ea typeface="Microsoft YaHei" pitchFamily="2"/>
                <a:cs typeface="Mangal" pitchFamily="2"/>
              </a:rPr>
              <a:t>g</a:t>
            </a:r>
            <a:r>
              <a:rPr lang="en-IN" sz="2800" b="0" i="0" u="none" strike="noStrike" kern="1200" baseline="-33000" dirty="0" err="1">
                <a:ln>
                  <a:noFill/>
                </a:ln>
                <a:latin typeface="Arial" pitchFamily="18"/>
                <a:ea typeface="Microsoft YaHei" pitchFamily="2"/>
                <a:cs typeface="Mangal" pitchFamily="2"/>
              </a:rPr>
              <a:t>i</a:t>
            </a:r>
            <a:r>
              <a:rPr lang="en-IN" sz="2800" b="0" i="0" u="none" strike="noStrike" kern="1200" baseline="0" dirty="0">
                <a:ln>
                  <a:noFill/>
                </a:ln>
                <a:latin typeface="Arial" pitchFamily="18"/>
                <a:ea typeface="Microsoft YaHei" pitchFamily="2"/>
                <a:cs typeface="Mangal" pitchFamily="2"/>
              </a:rPr>
              <a:t> + </a:t>
            </a:r>
            <a:r>
              <a:rPr lang="en-IN" sz="2800" b="0" i="0" u="none" strike="noStrike" kern="1200" baseline="0" dirty="0" err="1">
                <a:ln>
                  <a:noFill/>
                </a:ln>
                <a:latin typeface="Arial" pitchFamily="18"/>
                <a:ea typeface="Microsoft YaHei" pitchFamily="2"/>
                <a:cs typeface="Mangal" pitchFamily="2"/>
              </a:rPr>
              <a:t>p</a:t>
            </a:r>
            <a:r>
              <a:rPr lang="en-IN" sz="2800" b="0" i="0" u="none" strike="noStrike" kern="1200" baseline="-33000" dirty="0" err="1">
                <a:ln>
                  <a:noFill/>
                </a:ln>
                <a:latin typeface="Arial" pitchFamily="18"/>
                <a:ea typeface="Microsoft YaHei" pitchFamily="2"/>
                <a:cs typeface="Mangal" pitchFamily="2"/>
              </a:rPr>
              <a:t>i</a:t>
            </a:r>
            <a:r>
              <a:rPr lang="en-IN" sz="2800" b="0" i="0" u="none" strike="noStrike" kern="1200" baseline="0" dirty="0" err="1">
                <a:ln>
                  <a:noFill/>
                </a:ln>
                <a:latin typeface="Arial" pitchFamily="18"/>
                <a:ea typeface="Microsoft YaHei" pitchFamily="2"/>
                <a:cs typeface="Mangal" pitchFamily="2"/>
              </a:rPr>
              <a:t>.C</a:t>
            </a:r>
            <a:r>
              <a:rPr lang="en-IN" sz="2800" b="0" i="0" u="none" strike="noStrike" kern="1200" baseline="-33000" dirty="0" err="1">
                <a:ln>
                  <a:noFill/>
                </a:ln>
                <a:latin typeface="Arial" pitchFamily="18"/>
                <a:ea typeface="Microsoft YaHei" pitchFamily="2"/>
                <a:cs typeface="Mangal" pitchFamily="2"/>
              </a:rPr>
              <a:t>in</a:t>
            </a:r>
            <a:endParaRPr lang="en-IN" sz="2800" b="0" i="0" u="none" strike="noStrike" kern="1200" baseline="-33000" dirty="0">
              <a:ln>
                <a:noFill/>
              </a:ln>
              <a:latin typeface="Arial" pitchFamily="18"/>
              <a:ea typeface="Microsoft YaHei" pitchFamily="2"/>
              <a:cs typeface="Mangal" pitchFamily="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name="page28">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914400" y="3048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Example</a:t>
            </a:r>
            <a:endParaRPr lang="fr-FR" dirty="0">
              <a:solidFill>
                <a:schemeClr val="tx1"/>
              </a:solidFill>
            </a:endParaRPr>
          </a:p>
        </p:txBody>
      </p:sp>
      <p:sp>
        <p:nvSpPr>
          <p:cNvPr id="4" name="Freeform 3"/>
          <p:cNvSpPr/>
          <p:nvPr/>
        </p:nvSpPr>
        <p:spPr>
          <a:xfrm>
            <a:off x="8280000" y="3960000"/>
            <a:ext cx="648000" cy="792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0">
            <a:solidFill>
              <a:srgbClr val="FFFFFF"/>
            </a:solidFill>
            <a:prstDash val="solid"/>
          </a:ln>
        </p:spPr>
        <p:txBody>
          <a:bodyPr vert="horz" wrap="none" lIns="90000" tIns="45000" rIns="90000" bIns="45000" anchor="ctr" anchorCtr="0"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Microsoft YaHei" pitchFamily="2"/>
              <a:cs typeface="Mangal" pitchFamily="2"/>
            </a:endParaRPr>
          </a:p>
        </p:txBody>
      </p:sp>
      <mc:AlternateContent xmlns:mc="http://schemas.openxmlformats.org/markup-compatibility/2006" xmlns:a14="http://schemas.microsoft.com/office/drawing/2010/main">
        <mc:Choice Requires="a14">
          <p:sp>
            <p:nvSpPr>
              <p:cNvPr id="5" name="TextBox 4"/>
              <p:cNvSpPr txBox="1"/>
              <p:nvPr/>
            </p:nvSpPr>
            <p:spPr>
              <a:xfrm>
                <a:off x="1066800" y="1676400"/>
                <a:ext cx="7792518" cy="3908762"/>
              </a:xfrm>
              <a:prstGeom prst="rect">
                <a:avLst/>
              </a:prstGeom>
              <a:noFill/>
            </p:spPr>
            <p:txBody>
              <a:bodyPr wrap="none" rtlCol="0">
                <a:spAutoFit/>
              </a:bodyPr>
              <a:lstStyle/>
              <a:p>
                <a:r>
                  <a:rPr lang="en-US" sz="2400" b="1" dirty="0" smtClean="0"/>
                  <a:t>Example: </a:t>
                </a:r>
              </a:p>
              <a:p>
                <a:r>
                  <a:rPr lang="en-US" sz="2800" dirty="0" smtClean="0"/>
                  <a:t>Let </a:t>
                </a:r>
                <a:r>
                  <a:rPr lang="en-US" sz="2800" i="1" dirty="0" smtClean="0"/>
                  <a:t>A</a:t>
                </a:r>
                <a:r>
                  <a:rPr lang="en-US" sz="2800" i="1" baseline="-25000" dirty="0" smtClean="0"/>
                  <a:t>i</a:t>
                </a:r>
                <a:r>
                  <a:rPr lang="en-US" sz="2800" i="1" dirty="0" smtClean="0"/>
                  <a:t> = 0, B</a:t>
                </a:r>
                <a:r>
                  <a:rPr lang="en-US" sz="2800" i="1" baseline="-25000" dirty="0" smtClean="0"/>
                  <a:t>i </a:t>
                </a:r>
                <a:r>
                  <a:rPr lang="en-US" sz="2800" i="1" dirty="0" smtClean="0"/>
                  <a:t>= 1</a:t>
                </a:r>
                <a:r>
                  <a:rPr lang="en-US" sz="2800" dirty="0" smtClean="0"/>
                  <a:t>. Let the input carry be </a:t>
                </a:r>
                <a:r>
                  <a:rPr lang="en-US" sz="2800" i="1" dirty="0" err="1" smtClean="0"/>
                  <a:t>C</a:t>
                </a:r>
                <a:r>
                  <a:rPr lang="en-US" sz="2800" i="1" baseline="-25000" dirty="0" err="1" smtClean="0"/>
                  <a:t>in</a:t>
                </a:r>
                <a:r>
                  <a:rPr lang="en-US" sz="2800" dirty="0" smtClean="0"/>
                  <a:t>. Compute</a:t>
                </a:r>
              </a:p>
              <a:p>
                <a:r>
                  <a:rPr lang="en-US" sz="2800" dirty="0" smtClean="0"/>
                  <a:t> </a:t>
                </a:r>
                <a:r>
                  <a:rPr lang="en-US" sz="2800" i="1" dirty="0" err="1" smtClean="0"/>
                  <a:t>g</a:t>
                </a:r>
                <a:r>
                  <a:rPr lang="en-US" sz="2800" i="1" baseline="-25000" dirty="0" err="1" smtClean="0"/>
                  <a:t>i</a:t>
                </a:r>
                <a:r>
                  <a:rPr lang="en-US" sz="2800" i="1" dirty="0" smtClean="0"/>
                  <a:t>, p</a:t>
                </a:r>
                <a:r>
                  <a:rPr lang="en-US" sz="2800" i="1" baseline="-25000" dirty="0" smtClean="0"/>
                  <a:t>i</a:t>
                </a:r>
                <a:r>
                  <a:rPr lang="en-US" sz="2800" dirty="0" smtClean="0"/>
                  <a:t>, and </a:t>
                </a:r>
                <a:r>
                  <a:rPr lang="en-US" sz="2800" dirty="0" err="1" smtClean="0"/>
                  <a:t>C</a:t>
                </a:r>
                <a:r>
                  <a:rPr lang="en-US" sz="2800" baseline="-25000" dirty="0" err="1" smtClean="0"/>
                  <a:t>out</a:t>
                </a:r>
                <a:r>
                  <a:rPr lang="en-US" sz="2800" dirty="0" smtClean="0"/>
                  <a:t>. </a:t>
                </a:r>
              </a:p>
              <a:p>
                <a:endParaRPr lang="en-US" sz="2800" dirty="0"/>
              </a:p>
              <a:p>
                <a:r>
                  <a:rPr lang="en-US" sz="2800" b="1" dirty="0" smtClean="0"/>
                  <a:t>Answer: </a:t>
                </a:r>
              </a:p>
              <a:p>
                <a:r>
                  <a:rPr lang="en-US" sz="2800" dirty="0"/>
                  <a:t> </a:t>
                </a:r>
                <a:r>
                  <a:rPr lang="en-US" sz="2800" dirty="0" smtClean="0"/>
                  <a:t>                 </a:t>
                </a:r>
                <a14:m>
                  <m:oMath xmlns:m="http://schemas.openxmlformats.org/officeDocument/2006/math">
                    <m:sSub>
                      <m:sSubPr>
                        <m:ctrlPr>
                          <a:rPr lang="en-US" sz="2800" i="1" smtClean="0">
                            <a:latin typeface="Cambria Math" panose="02040503050406030204" pitchFamily="18" charset="0"/>
                          </a:rPr>
                        </m:ctrlPr>
                      </m:sSubPr>
                      <m:e>
                        <m:r>
                          <a:rPr lang="en-US" sz="2800" b="0" i="1" smtClean="0">
                            <a:latin typeface="Cambria Math" panose="02040503050406030204" pitchFamily="18" charset="0"/>
                          </a:rPr>
                          <m:t>𝑔</m:t>
                        </m:r>
                      </m:e>
                      <m:sub>
                        <m:r>
                          <a:rPr lang="en-US" sz="2800" b="0" i="1" smtClean="0">
                            <a:latin typeface="Cambria Math" panose="02040503050406030204" pitchFamily="18" charset="0"/>
                          </a:rPr>
                          <m:t>𝑖</m:t>
                        </m:r>
                      </m:sub>
                    </m:sSub>
                    <m:r>
                      <a:rPr lang="en-US" sz="2800" i="1" smtClean="0">
                        <a:latin typeface="Cambria Math" panose="02040503050406030204" pitchFamily="18" charset="0"/>
                      </a:rPr>
                      <m:t>=</m:t>
                    </m:r>
                    <m:r>
                      <a:rPr lang="en-US" sz="2800" b="0" i="1" smtClean="0">
                        <a:latin typeface="Cambria Math" panose="02040503050406030204" pitchFamily="18" charset="0"/>
                      </a:rPr>
                      <m:t> </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𝐴</m:t>
                        </m:r>
                      </m:e>
                      <m:sub>
                        <m:r>
                          <a:rPr lang="en-US" sz="2800" b="0" i="1" smtClean="0">
                            <a:latin typeface="Cambria Math" panose="02040503050406030204" pitchFamily="18" charset="0"/>
                          </a:rPr>
                          <m:t>𝑖</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𝐵</m:t>
                        </m:r>
                      </m:e>
                      <m:sub>
                        <m:r>
                          <a:rPr lang="en-US" sz="2800" b="0" i="1" smtClean="0">
                            <a:latin typeface="Cambria Math" panose="02040503050406030204" pitchFamily="18" charset="0"/>
                          </a:rPr>
                          <m:t>𝑖</m:t>
                        </m:r>
                      </m:sub>
                    </m:sSub>
                    <m:r>
                      <a:rPr lang="en-US" sz="2800" b="0" i="1" smtClean="0">
                        <a:latin typeface="Cambria Math" panose="02040503050406030204" pitchFamily="18" charset="0"/>
                      </a:rPr>
                      <m:t>=0.1=0</m:t>
                    </m:r>
                  </m:oMath>
                </a14:m>
                <a:r>
                  <a:rPr lang="en-US" sz="2800" b="0" dirty="0" smtClean="0"/>
                  <a:t/>
                </a:r>
                <a:br>
                  <a:rPr lang="en-US" sz="2800" b="0" dirty="0" smtClean="0"/>
                </a:br>
                <a14:m>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                  </m:t>
                        </m:r>
                        <m:r>
                          <a:rPr lang="en-US" sz="2800" b="0" i="1" smtClean="0">
                            <a:latin typeface="Cambria Math" panose="02040503050406030204" pitchFamily="18" charset="0"/>
                          </a:rPr>
                          <m:t>𝑝</m:t>
                        </m:r>
                      </m:e>
                      <m:sub>
                        <m:r>
                          <a:rPr lang="en-US" sz="2800" b="0" i="1" smtClean="0">
                            <a:latin typeface="Cambria Math" panose="02040503050406030204" pitchFamily="18" charset="0"/>
                          </a:rPr>
                          <m:t>𝑖</m:t>
                        </m:r>
                      </m:sub>
                    </m:sSub>
                    <m:r>
                      <a:rPr lang="en-US" sz="2800" b="0" i="1" smtClean="0">
                        <a:latin typeface="Cambria Math" panose="02040503050406030204" pitchFamily="18" charset="0"/>
                      </a:rPr>
                      <m:t>= </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𝐴</m:t>
                        </m:r>
                      </m:e>
                      <m:sub>
                        <m:r>
                          <a:rPr lang="en-US" sz="2800" b="0" i="1" smtClean="0">
                            <a:latin typeface="Cambria Math" panose="02040503050406030204" pitchFamily="18" charset="0"/>
                          </a:rPr>
                          <m:t>𝑖</m:t>
                        </m:r>
                      </m:sub>
                    </m:sSub>
                    <m:r>
                      <a:rPr lang="en-US" sz="2800" b="0" i="1" smtClean="0">
                        <a:latin typeface="Cambria Math" panose="02040503050406030204" pitchFamily="18" charset="0"/>
                      </a:rPr>
                      <m:t> </m:t>
                    </m:r>
                    <m:r>
                      <a:rPr lang="en-US" sz="2800" b="0" i="1" smtClean="0">
                        <a:latin typeface="Cambria Math" panose="02040503050406030204" pitchFamily="18" charset="0"/>
                        <a:ea typeface="Cambria Math" panose="02040503050406030204" pitchFamily="18" charset="0"/>
                      </a:rPr>
                      <m:t>⊕ </m:t>
                    </m:r>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𝐵</m:t>
                        </m:r>
                      </m:e>
                      <m:sub>
                        <m:r>
                          <a:rPr lang="en-US" sz="2800" b="0" i="1" smtClean="0">
                            <a:latin typeface="Cambria Math" panose="02040503050406030204" pitchFamily="18" charset="0"/>
                            <a:ea typeface="Cambria Math" panose="02040503050406030204" pitchFamily="18" charset="0"/>
                          </a:rPr>
                          <m:t>𝑖</m:t>
                        </m:r>
                      </m:sub>
                    </m:sSub>
                    <m:r>
                      <a:rPr lang="en-US" sz="2800" b="0" i="1" smtClean="0">
                        <a:latin typeface="Cambria Math" panose="02040503050406030204" pitchFamily="18" charset="0"/>
                        <a:ea typeface="Cambria Math" panose="02040503050406030204" pitchFamily="18" charset="0"/>
                      </a:rPr>
                      <m:t>=0</m:t>
                    </m:r>
                  </m:oMath>
                </a14:m>
                <a:r>
                  <a:rPr lang="en-US" sz="2800" b="0" dirty="0" smtClean="0"/>
                  <a:t> </a:t>
                </a:r>
                <a14:m>
                  <m:oMath xmlns:m="http://schemas.openxmlformats.org/officeDocument/2006/math">
                    <m:r>
                      <a:rPr lang="en-US" sz="2800" i="1">
                        <a:latin typeface="Cambria Math" panose="02040503050406030204" pitchFamily="18" charset="0"/>
                        <a:ea typeface="Cambria Math" panose="02040503050406030204" pitchFamily="18" charset="0"/>
                      </a:rPr>
                      <m:t>⊕</m:t>
                    </m:r>
                    <m:r>
                      <a:rPr lang="en-US" sz="2800" b="0" i="0" smtClean="0">
                        <a:latin typeface="Cambria Math" panose="02040503050406030204" pitchFamily="18" charset="0"/>
                        <a:ea typeface="Cambria Math" panose="02040503050406030204" pitchFamily="18" charset="0"/>
                      </a:rPr>
                      <m:t>1=1</m:t>
                    </m:r>
                  </m:oMath>
                </a14:m>
                <a:r>
                  <a:rPr lang="en-US" sz="2800" b="0" i="0" dirty="0" smtClean="0">
                    <a:latin typeface="Cambria Math" panose="02040503050406030204" pitchFamily="18" charset="0"/>
                    <a:ea typeface="Cambria Math" panose="02040503050406030204" pitchFamily="18" charset="0"/>
                  </a:rPr>
                  <a:t/>
                </a:r>
                <a:br>
                  <a:rPr lang="en-US" sz="2800" b="0" i="0" dirty="0" smtClean="0">
                    <a:latin typeface="Cambria Math" panose="02040503050406030204" pitchFamily="18" charset="0"/>
                    <a:ea typeface="Cambria Math" panose="02040503050406030204" pitchFamily="18" charset="0"/>
                  </a:rPr>
                </a:br>
                <a:endParaRPr lang="en-US" sz="2800" b="0" i="0" dirty="0" smtClean="0">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𝐶</m:t>
                          </m:r>
                        </m:e>
                        <m:sub>
                          <m:r>
                            <a:rPr lang="en-US" sz="2800" b="0" i="1" smtClean="0">
                              <a:latin typeface="Cambria Math" panose="02040503050406030204" pitchFamily="18" charset="0"/>
                              <a:ea typeface="Cambria Math" panose="02040503050406030204" pitchFamily="18" charset="0"/>
                            </a:rPr>
                            <m:t>𝑜𝑢𝑡</m:t>
                          </m:r>
                        </m:sub>
                      </m:sSub>
                      <m:r>
                        <a:rPr lang="en-US" sz="2800" b="0" i="1" smtClean="0">
                          <a:latin typeface="Cambria Math" panose="02040503050406030204" pitchFamily="18" charset="0"/>
                          <a:ea typeface="Cambria Math" panose="02040503050406030204" pitchFamily="18" charset="0"/>
                        </a:rPr>
                        <m:t>= </m:t>
                      </m:r>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𝑔</m:t>
                          </m:r>
                        </m:e>
                        <m:sub>
                          <m:r>
                            <a:rPr lang="en-US" sz="2800" b="0" i="1" smtClean="0">
                              <a:latin typeface="Cambria Math" panose="02040503050406030204" pitchFamily="18" charset="0"/>
                              <a:ea typeface="Cambria Math" panose="02040503050406030204" pitchFamily="18" charset="0"/>
                            </a:rPr>
                            <m:t>𝑖</m:t>
                          </m:r>
                        </m:sub>
                      </m:sSub>
                      <m:r>
                        <a:rPr lang="en-US" sz="2800" b="0" i="1" smtClean="0">
                          <a:latin typeface="Cambria Math" panose="02040503050406030204" pitchFamily="18" charset="0"/>
                          <a:ea typeface="Cambria Math" panose="02040503050406030204" pitchFamily="18" charset="0"/>
                        </a:rPr>
                        <m:t>+ </m:t>
                      </m:r>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𝑝</m:t>
                          </m:r>
                        </m:e>
                        <m:sub>
                          <m:r>
                            <a:rPr lang="en-US" sz="2800" b="0" i="1" smtClean="0">
                              <a:latin typeface="Cambria Math" panose="02040503050406030204" pitchFamily="18" charset="0"/>
                              <a:ea typeface="Cambria Math" panose="02040503050406030204" pitchFamily="18" charset="0"/>
                            </a:rPr>
                            <m:t>𝑖</m:t>
                          </m:r>
                        </m:sub>
                      </m:sSub>
                      <m:r>
                        <a:rPr lang="en-US" sz="2800" b="0" i="1" smtClean="0">
                          <a:latin typeface="Cambria Math" panose="02040503050406030204" pitchFamily="18" charset="0"/>
                          <a:ea typeface="Cambria Math" panose="02040503050406030204" pitchFamily="18" charset="0"/>
                        </a:rPr>
                        <m:t>.</m:t>
                      </m:r>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𝐶</m:t>
                          </m:r>
                        </m:e>
                        <m:sub>
                          <m:r>
                            <a:rPr lang="en-US" sz="2800" b="0" i="1" smtClean="0">
                              <a:latin typeface="Cambria Math" panose="02040503050406030204" pitchFamily="18" charset="0"/>
                              <a:ea typeface="Cambria Math" panose="02040503050406030204" pitchFamily="18" charset="0"/>
                            </a:rPr>
                            <m:t>𝑖𝑛</m:t>
                          </m:r>
                        </m:sub>
                      </m:sSub>
                      <m:r>
                        <a:rPr lang="en-US" sz="2800" b="0" i="1" smtClean="0">
                          <a:latin typeface="Cambria Math" panose="02040503050406030204" pitchFamily="18" charset="0"/>
                          <a:ea typeface="Cambria Math" panose="02040503050406030204" pitchFamily="18" charset="0"/>
                        </a:rPr>
                        <m:t>= </m:t>
                      </m:r>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𝐶</m:t>
                          </m:r>
                        </m:e>
                        <m:sub>
                          <m:r>
                            <a:rPr lang="en-US" sz="2800" b="0" i="1" smtClean="0">
                              <a:latin typeface="Cambria Math" panose="02040503050406030204" pitchFamily="18" charset="0"/>
                              <a:ea typeface="Cambria Math" panose="02040503050406030204" pitchFamily="18" charset="0"/>
                            </a:rPr>
                            <m:t>𝑖𝑛</m:t>
                          </m:r>
                        </m:sub>
                      </m:sSub>
                    </m:oMath>
                  </m:oMathPara>
                </a14:m>
                <a:endParaRPr lang="en-US" sz="2800" b="0" dirty="0" smtClean="0"/>
              </a:p>
            </p:txBody>
          </p:sp>
        </mc:Choice>
        <mc:Fallback xmlns="">
          <p:sp>
            <p:nvSpPr>
              <p:cNvPr id="5" name="TextBox 4"/>
              <p:cNvSpPr txBox="1">
                <a:spLocks noRot="1" noChangeAspect="1" noMove="1" noResize="1" noEditPoints="1" noAdjustHandles="1" noChangeArrowheads="1" noChangeShapeType="1" noTextEdit="1"/>
              </p:cNvSpPr>
              <p:nvPr/>
            </p:nvSpPr>
            <p:spPr>
              <a:xfrm>
                <a:off x="1066800" y="1676400"/>
                <a:ext cx="7792518" cy="3908762"/>
              </a:xfrm>
              <a:prstGeom prst="rect">
                <a:avLst/>
              </a:prstGeom>
              <a:blipFill rotWithShape="0">
                <a:blip r:embed="rId3"/>
                <a:stretch>
                  <a:fillRect l="-1565" t="-1248" r="-548"/>
                </a:stretch>
              </a:blipFill>
            </p:spPr>
            <p:txBody>
              <a:bodyPr/>
              <a:lstStyle/>
              <a:p>
                <a:r>
                  <a:rPr lang="en-US">
                    <a:noFill/>
                  </a:rPr>
                  <a:t> </a:t>
                </a:r>
              </a:p>
            </p:txBody>
          </p:sp>
        </mc:Fallback>
      </mc:AlternateContent>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name="page2">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38200" y="358358"/>
            <a:ext cx="7416800" cy="677108"/>
          </a:xfrm>
        </p:spPr>
        <p:txBody>
          <a:bodyPr lIns="0" tIns="0" rIns="0" bIns="0" anchor="ct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Outline</a:t>
            </a:r>
            <a:endParaRPr lang="fr-FR" dirty="0">
              <a:solidFill>
                <a:schemeClr val="tx1"/>
              </a:solidFill>
            </a:endParaRPr>
          </a:p>
        </p:txBody>
      </p:sp>
      <p:sp>
        <p:nvSpPr>
          <p:cNvPr id="3" name="Text Placeholder 2"/>
          <p:cNvSpPr txBox="1">
            <a:spLocks noGrp="1"/>
          </p:cNvSpPr>
          <p:nvPr>
            <p:ph type="body" idx="4294967295"/>
          </p:nvPr>
        </p:nvSpPr>
        <p:spPr>
          <a:xfrm>
            <a:off x="1600200" y="1758950"/>
            <a:ext cx="5786437" cy="3879850"/>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marL="693738" lvl="0" indent="-458788">
              <a:buSzPct val="100000"/>
              <a:buFont typeface="Symbol" panose="05050102010706020507" pitchFamily="18" charset="2"/>
              <a:buChar char="*"/>
            </a:pPr>
            <a:r>
              <a:rPr lang="en-US" dirty="0">
                <a:latin typeface="Calibri" panose="020F0502020204030204" pitchFamily="34" charset="0"/>
              </a:rPr>
              <a:t>Addition</a:t>
            </a:r>
          </a:p>
          <a:p>
            <a:pPr marL="693738" lvl="0" indent="-458788">
              <a:buSzPct val="100000"/>
              <a:buFont typeface="Symbol" panose="05050102010706020507" pitchFamily="18" charset="2"/>
              <a:buChar char="*"/>
            </a:pPr>
            <a:r>
              <a:rPr lang="en-US" dirty="0">
                <a:latin typeface="Calibri" panose="020F0502020204030204" pitchFamily="34" charset="0"/>
              </a:rPr>
              <a:t>Multiplication</a:t>
            </a:r>
          </a:p>
          <a:p>
            <a:pPr marL="693738" lvl="0" indent="-458788">
              <a:buSzPct val="100000"/>
              <a:buFont typeface="Symbol" panose="05050102010706020507" pitchFamily="18" charset="2"/>
              <a:buChar char="*"/>
            </a:pPr>
            <a:r>
              <a:rPr lang="en-US" dirty="0">
                <a:latin typeface="Calibri" panose="020F0502020204030204" pitchFamily="34" charset="0"/>
              </a:rPr>
              <a:t>Division</a:t>
            </a:r>
          </a:p>
          <a:p>
            <a:pPr marL="693738" lvl="0" indent="-458788">
              <a:buSzPct val="100000"/>
              <a:buFont typeface="Symbol" panose="05050102010706020507" pitchFamily="18" charset="2"/>
              <a:buChar char="*"/>
            </a:pPr>
            <a:r>
              <a:rPr lang="en-US" dirty="0">
                <a:latin typeface="Calibri" panose="020F0502020204030204" pitchFamily="34" charset="0"/>
              </a:rPr>
              <a:t>Floating Point Addition</a:t>
            </a:r>
          </a:p>
          <a:p>
            <a:pPr marL="693738" lvl="0" indent="-458788">
              <a:buSzPct val="100000"/>
              <a:buFont typeface="Symbol" panose="05050102010706020507" pitchFamily="18" charset="2"/>
              <a:buChar char="*"/>
            </a:pPr>
            <a:r>
              <a:rPr lang="en-US" dirty="0">
                <a:latin typeface="Calibri" panose="020F0502020204030204" pitchFamily="34" charset="0"/>
              </a:rPr>
              <a:t>Floating Point Multiplication</a:t>
            </a:r>
          </a:p>
          <a:p>
            <a:pPr marL="693738" lvl="0" indent="-458788">
              <a:buSzPct val="100000"/>
              <a:buFont typeface="Symbol" panose="05050102010706020507" pitchFamily="18" charset="2"/>
              <a:buChar char="*"/>
            </a:pPr>
            <a:r>
              <a:rPr lang="en-US" dirty="0">
                <a:latin typeface="Calibri" panose="020F0502020204030204" pitchFamily="34" charset="0"/>
              </a:rPr>
              <a:t>Floating Point Division</a:t>
            </a:r>
          </a:p>
        </p:txBody>
      </p:sp>
      <p:pic>
        <p:nvPicPr>
          <p:cNvPr id="4" name="Picture 3"/>
          <p:cNvPicPr>
            <a:picLocks noChangeAspect="1"/>
          </p:cNvPicPr>
          <p:nvPr/>
        </p:nvPicPr>
        <p:blipFill>
          <a:blip r:embed="rId3">
            <a:lum/>
            <a:alphaModFix/>
          </a:blip>
          <a:srcRect/>
          <a:stretch>
            <a:fillRect/>
          </a:stretch>
        </p:blipFill>
        <p:spPr>
          <a:xfrm rot="10800000">
            <a:off x="5562600" y="1614587"/>
            <a:ext cx="1397160" cy="98136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name="page29">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89000" y="2286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G and P for Multi-bit </a:t>
            </a:r>
            <a:r>
              <a:rPr lang="fr-FR" dirty="0" err="1">
                <a:solidFill>
                  <a:schemeClr val="tx1"/>
                </a:solidFill>
              </a:rPr>
              <a:t>Systems</a:t>
            </a:r>
            <a:endParaRPr lang="fr-FR" dirty="0">
              <a:solidFill>
                <a:schemeClr val="tx1"/>
              </a:solidFill>
            </a:endParaRPr>
          </a:p>
        </p:txBody>
      </p:sp>
      <p:sp>
        <p:nvSpPr>
          <p:cNvPr id="3" name="Text Placeholder 2"/>
          <p:cNvSpPr txBox="1">
            <a:spLocks noGrp="1"/>
          </p:cNvSpPr>
          <p:nvPr>
            <p:ph type="body" idx="4294967295"/>
          </p:nvPr>
        </p:nvSpPr>
        <p:spPr>
          <a:xfrm>
            <a:off x="889000" y="1752600"/>
            <a:ext cx="7416800" cy="2819400"/>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marL="514350" lvl="0" indent="-458788">
              <a:buSzPct val="100000"/>
              <a:buFont typeface="Symbol" panose="05050102010706020507" pitchFamily="18" charset="2"/>
              <a:buChar char="*"/>
            </a:pPr>
            <a:r>
              <a:rPr lang="en-US" dirty="0" err="1">
                <a:latin typeface="Calibri" panose="020F0502020204030204" pitchFamily="34" charset="0"/>
              </a:rPr>
              <a:t>C</a:t>
            </a:r>
            <a:r>
              <a:rPr lang="en-US" baseline="-33000" dirty="0" err="1">
                <a:latin typeface="Calibri" panose="020F0502020204030204" pitchFamily="34" charset="0"/>
              </a:rPr>
              <a:t>out</a:t>
            </a:r>
            <a:r>
              <a:rPr lang="en-US" baseline="33000" dirty="0" err="1">
                <a:latin typeface="Calibri" panose="020F0502020204030204" pitchFamily="34" charset="0"/>
              </a:rPr>
              <a:t>i</a:t>
            </a:r>
            <a:r>
              <a:rPr lang="en-US" baseline="-33000" dirty="0">
                <a:latin typeface="Calibri" panose="020F0502020204030204" pitchFamily="34" charset="0"/>
              </a:rPr>
              <a:t> </a:t>
            </a:r>
            <a:r>
              <a:rPr lang="en-US" dirty="0">
                <a:latin typeface="Calibri" panose="020F0502020204030204" pitchFamily="34" charset="0"/>
              </a:rPr>
              <a:t> → </a:t>
            </a:r>
            <a:r>
              <a:rPr lang="en-US" dirty="0">
                <a:solidFill>
                  <a:srgbClr val="B84747"/>
                </a:solidFill>
                <a:latin typeface="Calibri" panose="020F0502020204030204" pitchFamily="34" charset="0"/>
              </a:rPr>
              <a:t>output carry </a:t>
            </a:r>
            <a:r>
              <a:rPr lang="en-US" dirty="0">
                <a:latin typeface="Calibri" panose="020F0502020204030204" pitchFamily="34" charset="0"/>
              </a:rPr>
              <a:t>for </a:t>
            </a:r>
            <a:r>
              <a:rPr lang="en-US" dirty="0" err="1">
                <a:latin typeface="Calibri" panose="020F0502020204030204" pitchFamily="34" charset="0"/>
              </a:rPr>
              <a:t>i</a:t>
            </a:r>
            <a:r>
              <a:rPr lang="en-US" baseline="33000" dirty="0" err="1">
                <a:latin typeface="Calibri" panose="020F0502020204030204" pitchFamily="34" charset="0"/>
              </a:rPr>
              <a:t>th</a:t>
            </a:r>
            <a:r>
              <a:rPr lang="en-US" baseline="-33000" dirty="0">
                <a:latin typeface="Calibri" panose="020F0502020204030204" pitchFamily="34" charset="0"/>
              </a:rPr>
              <a:t> </a:t>
            </a:r>
            <a:r>
              <a:rPr lang="en-US" dirty="0">
                <a:latin typeface="Calibri" panose="020F0502020204030204" pitchFamily="34" charset="0"/>
              </a:rPr>
              <a:t>bit pair</a:t>
            </a:r>
          </a:p>
          <a:p>
            <a:pPr marL="514350" lvl="0" indent="-458788">
              <a:buSzPct val="100000"/>
              <a:buFont typeface="Symbol" panose="05050102010706020507" pitchFamily="18" charset="2"/>
              <a:buChar char="*"/>
            </a:pPr>
            <a:r>
              <a:rPr lang="en-US" dirty="0" err="1">
                <a:latin typeface="Calibri" panose="020F0502020204030204" pitchFamily="34" charset="0"/>
              </a:rPr>
              <a:t>C</a:t>
            </a:r>
            <a:r>
              <a:rPr lang="en-US" baseline="-33000" dirty="0" err="1">
                <a:latin typeface="Calibri" panose="020F0502020204030204" pitchFamily="34" charset="0"/>
              </a:rPr>
              <a:t>in</a:t>
            </a:r>
            <a:r>
              <a:rPr lang="en-US" baseline="33000" dirty="0" err="1">
                <a:latin typeface="Calibri" panose="020F0502020204030204" pitchFamily="34" charset="0"/>
              </a:rPr>
              <a:t>i</a:t>
            </a:r>
            <a:r>
              <a:rPr lang="en-US" dirty="0">
                <a:latin typeface="Calibri" panose="020F0502020204030204" pitchFamily="34" charset="0"/>
              </a:rPr>
              <a:t> → </a:t>
            </a:r>
            <a:r>
              <a:rPr lang="en-US" dirty="0">
                <a:solidFill>
                  <a:srgbClr val="0000FF"/>
                </a:solidFill>
                <a:latin typeface="Calibri" panose="020F0502020204030204" pitchFamily="34" charset="0"/>
              </a:rPr>
              <a:t>input carry</a:t>
            </a:r>
            <a:r>
              <a:rPr lang="en-US" dirty="0">
                <a:latin typeface="Calibri" panose="020F0502020204030204" pitchFamily="34" charset="0"/>
              </a:rPr>
              <a:t> for </a:t>
            </a:r>
            <a:r>
              <a:rPr lang="en-US" dirty="0" err="1">
                <a:latin typeface="Calibri" panose="020F0502020204030204" pitchFamily="34" charset="0"/>
              </a:rPr>
              <a:t>i</a:t>
            </a:r>
            <a:r>
              <a:rPr lang="en-US" baseline="33000" dirty="0" err="1">
                <a:latin typeface="Calibri" panose="020F0502020204030204" pitchFamily="34" charset="0"/>
              </a:rPr>
              <a:t>th</a:t>
            </a:r>
            <a:r>
              <a:rPr lang="en-US" dirty="0">
                <a:latin typeface="Calibri" panose="020F0502020204030204" pitchFamily="34" charset="0"/>
              </a:rPr>
              <a:t> bit pair</a:t>
            </a:r>
          </a:p>
          <a:p>
            <a:pPr marL="514350" lvl="0" indent="-458788">
              <a:buSzPct val="100000"/>
              <a:buFont typeface="Symbol" panose="05050102010706020507" pitchFamily="18" charset="2"/>
              <a:buChar char="*"/>
            </a:pPr>
            <a:r>
              <a:rPr lang="en-US" dirty="0" err="1">
                <a:latin typeface="Calibri" panose="020F0502020204030204" pitchFamily="34" charset="0"/>
              </a:rPr>
              <a:t>g</a:t>
            </a:r>
            <a:r>
              <a:rPr lang="en-US" baseline="-33000" dirty="0" err="1">
                <a:latin typeface="Calibri" panose="020F0502020204030204" pitchFamily="34" charset="0"/>
              </a:rPr>
              <a:t>i</a:t>
            </a:r>
            <a:r>
              <a:rPr lang="en-US" baseline="-33000" dirty="0">
                <a:latin typeface="Calibri" panose="020F0502020204030204" pitchFamily="34" charset="0"/>
              </a:rPr>
              <a:t> </a:t>
            </a:r>
            <a:r>
              <a:rPr lang="en-US" dirty="0">
                <a:latin typeface="Calibri" panose="020F0502020204030204" pitchFamily="34" charset="0"/>
              </a:rPr>
              <a:t> → </a:t>
            </a:r>
            <a:r>
              <a:rPr lang="en-US" dirty="0">
                <a:solidFill>
                  <a:srgbClr val="FF0000"/>
                </a:solidFill>
                <a:latin typeface="Calibri" panose="020F0502020204030204" pitchFamily="34" charset="0"/>
              </a:rPr>
              <a:t>generate</a:t>
            </a:r>
            <a:r>
              <a:rPr lang="en-US" dirty="0">
                <a:latin typeface="Calibri" panose="020F0502020204030204" pitchFamily="34" charset="0"/>
              </a:rPr>
              <a:t> value for </a:t>
            </a:r>
            <a:r>
              <a:rPr lang="en-US" dirty="0" err="1">
                <a:latin typeface="Calibri" panose="020F0502020204030204" pitchFamily="34" charset="0"/>
              </a:rPr>
              <a:t>i</a:t>
            </a:r>
            <a:r>
              <a:rPr lang="en-US" baseline="33000" dirty="0" err="1">
                <a:latin typeface="Calibri" panose="020F0502020204030204" pitchFamily="34" charset="0"/>
              </a:rPr>
              <a:t>th</a:t>
            </a:r>
            <a:r>
              <a:rPr lang="en-US" dirty="0">
                <a:latin typeface="Calibri" panose="020F0502020204030204" pitchFamily="34" charset="0"/>
              </a:rPr>
              <a:t> bit pair</a:t>
            </a:r>
          </a:p>
          <a:p>
            <a:pPr marL="514350" lvl="0" indent="-458788">
              <a:buSzPct val="100000"/>
              <a:buFont typeface="Symbol" panose="05050102010706020507" pitchFamily="18" charset="2"/>
              <a:buChar char="*"/>
            </a:pPr>
            <a:r>
              <a:rPr lang="en-US" dirty="0">
                <a:latin typeface="Calibri" panose="020F0502020204030204" pitchFamily="34" charset="0"/>
              </a:rPr>
              <a:t>p</a:t>
            </a:r>
            <a:r>
              <a:rPr lang="en-US" baseline="-33000" dirty="0">
                <a:latin typeface="Calibri" panose="020F0502020204030204" pitchFamily="34" charset="0"/>
              </a:rPr>
              <a:t>i </a:t>
            </a:r>
            <a:r>
              <a:rPr lang="en-US" dirty="0">
                <a:latin typeface="Calibri" panose="020F0502020204030204" pitchFamily="34" charset="0"/>
              </a:rPr>
              <a:t>→  </a:t>
            </a:r>
            <a:r>
              <a:rPr lang="en-US" dirty="0">
                <a:solidFill>
                  <a:srgbClr val="008000"/>
                </a:solidFill>
                <a:latin typeface="Calibri" panose="020F0502020204030204" pitchFamily="34" charset="0"/>
              </a:rPr>
              <a:t>propagate </a:t>
            </a:r>
            <a:r>
              <a:rPr lang="en-US" dirty="0">
                <a:latin typeface="Calibri" panose="020F0502020204030204" pitchFamily="34" charset="0"/>
              </a:rPr>
              <a:t>value for </a:t>
            </a:r>
            <a:r>
              <a:rPr lang="en-US" dirty="0" err="1">
                <a:latin typeface="Calibri" panose="020F0502020204030204" pitchFamily="34" charset="0"/>
              </a:rPr>
              <a:t>i</a:t>
            </a:r>
            <a:r>
              <a:rPr lang="en-US" baseline="33000" dirty="0" err="1">
                <a:latin typeface="Calibri" panose="020F0502020204030204" pitchFamily="34" charset="0"/>
              </a:rPr>
              <a:t>th</a:t>
            </a:r>
            <a:r>
              <a:rPr lang="en-US" baseline="33000" dirty="0">
                <a:latin typeface="Calibri" panose="020F0502020204030204" pitchFamily="34" charset="0"/>
              </a:rPr>
              <a:t> </a:t>
            </a:r>
            <a:r>
              <a:rPr lang="en-US" dirty="0">
                <a:latin typeface="Calibri" panose="020F0502020204030204" pitchFamily="34" charset="0"/>
              </a:rPr>
              <a:t>bit pair</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name="page30">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89000" y="2286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G and P for </a:t>
            </a:r>
            <a:r>
              <a:rPr lang="fr-FR" dirty="0" err="1">
                <a:solidFill>
                  <a:schemeClr val="tx1"/>
                </a:solidFill>
              </a:rPr>
              <a:t>Multibit</a:t>
            </a:r>
            <a:r>
              <a:rPr lang="fr-FR" dirty="0">
                <a:solidFill>
                  <a:schemeClr val="tx1"/>
                </a:solidFill>
              </a:rPr>
              <a:t> </a:t>
            </a:r>
            <a:r>
              <a:rPr lang="fr-FR" dirty="0" err="1">
                <a:solidFill>
                  <a:schemeClr val="tx1"/>
                </a:solidFill>
              </a:rPr>
              <a:t>Systems</a:t>
            </a:r>
            <a:r>
              <a:rPr lang="fr-FR" dirty="0">
                <a:solidFill>
                  <a:schemeClr val="tx1"/>
                </a:solidFill>
              </a:rPr>
              <a:t> - II</a:t>
            </a:r>
          </a:p>
        </p:txBody>
      </p:sp>
      <p:sp>
        <p:nvSpPr>
          <p:cNvPr id="4" name="Freeform 3"/>
          <p:cNvSpPr/>
          <p:nvPr/>
        </p:nvSpPr>
        <p:spPr>
          <a:xfrm>
            <a:off x="2584200" y="1752600"/>
            <a:ext cx="3311999" cy="576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vert="horz" wrap="none" lIns="90000" tIns="45000" rIns="90000" bIns="45000" anchor="ctr" anchorCtr="0" compatLnSpc="0"/>
          <a:lstStyle/>
          <a:p>
            <a:pPr marL="0" marR="0" lvl="0" indent="0" algn="ctr" rtl="0" hangingPunct="0">
              <a:lnSpc>
                <a:spcPct val="100000"/>
              </a:lnSpc>
              <a:spcBef>
                <a:spcPts val="0"/>
              </a:spcBef>
              <a:spcAft>
                <a:spcPts val="0"/>
              </a:spcAft>
              <a:buNone/>
              <a:tabLst/>
            </a:pPr>
            <a:endParaRPr lang="en-IN" sz="2600" b="0" i="0" u="none" strike="noStrike" kern="1200" baseline="33000" dirty="0">
              <a:ln>
                <a:noFill/>
              </a:ln>
              <a:latin typeface="Arial" pitchFamily="18"/>
              <a:ea typeface="Microsoft YaHei" pitchFamily="2"/>
              <a:cs typeface="Mangal" pitchFamily="2"/>
            </a:endParaRPr>
          </a:p>
        </p:txBody>
      </p:sp>
      <mc:AlternateContent xmlns:mc="http://schemas.openxmlformats.org/markup-compatibility/2006" xmlns:a14="http://schemas.microsoft.com/office/drawing/2010/main">
        <mc:Choice Requires="a14">
          <p:sp>
            <p:nvSpPr>
              <p:cNvPr id="6" name="TextBox 5"/>
              <p:cNvSpPr txBox="1"/>
              <p:nvPr/>
            </p:nvSpPr>
            <p:spPr>
              <a:xfrm>
                <a:off x="2371107" y="4306466"/>
                <a:ext cx="5731504" cy="131311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sz="2400" i="1" smtClean="0">
                              <a:latin typeface="Cambria Math" panose="02040503050406030204" pitchFamily="18" charset="0"/>
                            </a:rPr>
                          </m:ctrlPr>
                        </m:sSubSupPr>
                        <m:e>
                          <m:r>
                            <a:rPr lang="en-US" sz="2400" b="0" i="1" smtClean="0">
                              <a:latin typeface="Cambria Math" panose="02040503050406030204" pitchFamily="18" charset="0"/>
                            </a:rPr>
                            <m:t>𝐶</m:t>
                          </m:r>
                        </m:e>
                        <m:sub>
                          <m:r>
                            <a:rPr lang="en-US" sz="2400" b="0" i="1" smtClean="0">
                              <a:latin typeface="Cambria Math" panose="02040503050406030204" pitchFamily="18" charset="0"/>
                            </a:rPr>
                            <m:t>𝑜𝑢𝑡</m:t>
                          </m:r>
                        </m:sub>
                        <m:sup>
                          <m:r>
                            <a:rPr lang="en-US" sz="2400" b="0" i="1" smtClean="0">
                              <a:latin typeface="Cambria Math" panose="02040503050406030204" pitchFamily="18" charset="0"/>
                            </a:rPr>
                            <m:t>3</m:t>
                          </m:r>
                        </m:sup>
                      </m:sSubSup>
                      <m:r>
                        <a:rPr lang="en-US" sz="2400" i="1" smtClean="0">
                          <a:latin typeface="Cambria Math" panose="02040503050406030204" pitchFamily="18" charset="0"/>
                        </a:rPr>
                        <m:t>=</m:t>
                      </m:r>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𝑔</m:t>
                          </m:r>
                        </m:e>
                        <m:sub>
                          <m:r>
                            <a:rPr lang="en-US" sz="2400" b="0" i="1" smtClean="0">
                              <a:latin typeface="Cambria Math" panose="02040503050406030204" pitchFamily="18" charset="0"/>
                            </a:rPr>
                            <m:t>3</m:t>
                          </m:r>
                        </m:sub>
                      </m:sSub>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𝑝</m:t>
                          </m:r>
                        </m:e>
                        <m:sub>
                          <m:r>
                            <a:rPr lang="en-US" sz="2400" b="0" i="1" smtClean="0">
                              <a:latin typeface="Cambria Math" panose="02040503050406030204" pitchFamily="18" charset="0"/>
                            </a:rPr>
                            <m:t>3</m:t>
                          </m:r>
                        </m:sub>
                      </m:sSub>
                      <m:r>
                        <a:rPr lang="en-US" sz="2400" b="0" i="1" smtClean="0">
                          <a:latin typeface="Cambria Math" panose="02040503050406030204" pitchFamily="18" charset="0"/>
                        </a:rPr>
                        <m:t>.</m:t>
                      </m:r>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𝐶</m:t>
                          </m:r>
                        </m:e>
                        <m:sub>
                          <m:r>
                            <a:rPr lang="en-US" sz="2400" b="0" i="1" smtClean="0">
                              <a:latin typeface="Cambria Math" panose="02040503050406030204" pitchFamily="18" charset="0"/>
                            </a:rPr>
                            <m:t>𝑜𝑢𝑡</m:t>
                          </m:r>
                        </m:sub>
                        <m:sup>
                          <m:r>
                            <a:rPr lang="en-US" sz="2400" b="0" i="1" smtClean="0">
                              <a:latin typeface="Cambria Math" panose="02040503050406030204" pitchFamily="18" charset="0"/>
                            </a:rPr>
                            <m:t>2</m:t>
                          </m:r>
                        </m:sup>
                      </m:sSubSup>
                    </m:oMath>
                    <m:oMath xmlns:m="http://schemas.openxmlformats.org/officeDocument/2006/math">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𝑔</m:t>
                          </m:r>
                        </m:e>
                        <m:sub>
                          <m:r>
                            <a:rPr lang="en-US" sz="2400" b="0" i="1" smtClean="0">
                              <a:latin typeface="Cambria Math" panose="02040503050406030204" pitchFamily="18" charset="0"/>
                            </a:rPr>
                            <m:t>3</m:t>
                          </m:r>
                        </m:sub>
                      </m:sSub>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𝑝</m:t>
                          </m:r>
                        </m:e>
                        <m:sub>
                          <m:r>
                            <a:rPr lang="en-US" sz="2400" b="0" i="1" smtClean="0">
                              <a:latin typeface="Cambria Math" panose="02040503050406030204" pitchFamily="18" charset="0"/>
                            </a:rPr>
                            <m:t>3</m:t>
                          </m:r>
                        </m:sub>
                      </m:sSub>
                      <m:r>
                        <a:rPr lang="en-US" sz="2400" b="0" i="1" smtClean="0">
                          <a:latin typeface="Cambria Math" panose="02040503050406030204" pitchFamily="18" charset="0"/>
                        </a:rPr>
                        <m:t>.  </m:t>
                      </m:r>
                      <m:d>
                        <m:dPr>
                          <m:ctrlPr>
                            <a:rPr lang="en-US" sz="2400" b="0" i="1" smtClean="0">
                              <a:latin typeface="Cambria Math" panose="02040503050406030204" pitchFamily="18" charset="0"/>
                            </a:rPr>
                          </m:ctrlPr>
                        </m:dPr>
                        <m:e>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𝑔</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𝑝</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𝑔</m:t>
                                  </m:r>
                                </m:e>
                                <m:sub>
                                  <m:r>
                                    <a:rPr lang="en-US" sz="2400" b="0" i="1" smtClean="0">
                                      <a:latin typeface="Cambria Math" panose="02040503050406030204" pitchFamily="18" charset="0"/>
                                    </a:rPr>
                                    <m:t>1</m:t>
                                  </m:r>
                                </m:sub>
                              </m:sSub>
                            </m:e>
                          </m:d>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𝑝</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𝑝</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𝐶</m:t>
                              </m:r>
                            </m:e>
                            <m:sub>
                              <m:r>
                                <a:rPr lang="en-US" sz="2400" b="0" i="1" smtClean="0">
                                  <a:latin typeface="Cambria Math" panose="02040503050406030204" pitchFamily="18" charset="0"/>
                                </a:rPr>
                                <m:t>𝑖𝑛</m:t>
                              </m:r>
                            </m:sub>
                            <m:sup>
                              <m:r>
                                <a:rPr lang="en-US" sz="2400" b="0" i="1" smtClean="0">
                                  <a:latin typeface="Cambria Math" panose="02040503050406030204" pitchFamily="18" charset="0"/>
                                </a:rPr>
                                <m:t>1</m:t>
                              </m:r>
                            </m:sup>
                          </m:sSubSup>
                        </m:e>
                      </m:d>
                      <m:r>
                        <a:rPr lang="en-US" sz="2400" b="0" i="1" smtClean="0">
                          <a:latin typeface="Cambria Math" panose="02040503050406030204" pitchFamily="18" charset="0"/>
                        </a:rPr>
                        <m:t> </m:t>
                      </m:r>
                    </m:oMath>
                    <m:oMath xmlns:m="http://schemas.openxmlformats.org/officeDocument/2006/math">
                      <m:r>
                        <a:rPr lang="en-US" sz="2400" b="0" i="1" smtClean="0">
                          <a:latin typeface="Cambria Math" panose="02040503050406030204" pitchFamily="18" charset="0"/>
                        </a:rPr>
                        <m:t>= </m:t>
                      </m:r>
                      <m:d>
                        <m:dPr>
                          <m:ctrlPr>
                            <a:rPr lang="en-US" sz="2400" b="0" i="1" smtClean="0">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𝑔</m:t>
                              </m:r>
                            </m:e>
                            <m:sub>
                              <m:r>
                                <a:rPr lang="en-US" sz="2400" b="0" i="1" smtClean="0">
                                  <a:latin typeface="Cambria Math" panose="02040503050406030204" pitchFamily="18" charset="0"/>
                                </a:rPr>
                                <m:t>3</m:t>
                              </m:r>
                            </m:sub>
                          </m:sSub>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𝑝</m:t>
                                  </m:r>
                                </m:e>
                                <m:sub>
                                  <m:r>
                                    <a:rPr lang="en-US" sz="2400" b="0" i="1" smtClean="0">
                                      <a:latin typeface="Cambria Math" panose="02040503050406030204" pitchFamily="18" charset="0"/>
                                    </a:rPr>
                                    <m:t>3</m:t>
                                  </m:r>
                                </m:sub>
                              </m:sSub>
                              <m:r>
                                <a:rPr lang="en-US" sz="2400" b="0" i="1" smtClean="0">
                                  <a:latin typeface="Cambria Math" panose="02040503050406030204" pitchFamily="18" charset="0"/>
                                </a:rPr>
                                <m:t>.</m:t>
                              </m:r>
                              <m:r>
                                <a:rPr lang="en-US" sz="2400" i="1">
                                  <a:latin typeface="Cambria Math" panose="02040503050406030204" pitchFamily="18" charset="0"/>
                                </a:rPr>
                                <m:t>𝑔</m:t>
                              </m:r>
                            </m:e>
                            <m:sub>
                              <m:r>
                                <a:rPr lang="en-US" sz="2400" b="0" i="1" smtClean="0">
                                  <a:latin typeface="Cambria Math" panose="02040503050406030204" pitchFamily="18" charset="0"/>
                                </a:rPr>
                                <m:t>2</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𝑝</m:t>
                              </m:r>
                            </m:e>
                            <m:sub>
                              <m:r>
                                <a:rPr lang="en-US" sz="2400" b="0" i="1" smtClean="0">
                                  <a:latin typeface="Cambria Math" panose="02040503050406030204" pitchFamily="18" charset="0"/>
                                </a:rPr>
                                <m:t>3</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𝑝</m:t>
                              </m:r>
                            </m:e>
                            <m:sub>
                              <m:r>
                                <a:rPr lang="en-US" sz="2400" b="0" i="1" smtClean="0">
                                  <a:latin typeface="Cambria Math" panose="02040503050406030204" pitchFamily="18" charset="0"/>
                                </a:rPr>
                                <m:t>2</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𝑔</m:t>
                              </m:r>
                            </m:e>
                            <m:sub>
                              <m:r>
                                <a:rPr lang="en-US" sz="2400" b="0" i="1" smtClean="0">
                                  <a:latin typeface="Cambria Math" panose="02040503050406030204" pitchFamily="18" charset="0"/>
                                </a:rPr>
                                <m:t>1</m:t>
                              </m:r>
                            </m:sub>
                          </m:sSub>
                        </m:e>
                      </m:d>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𝑝</m:t>
                          </m:r>
                        </m:e>
                        <m:sub>
                          <m:r>
                            <a:rPr lang="en-US" sz="2400" b="0" i="1" smtClean="0">
                              <a:latin typeface="Cambria Math" panose="02040503050406030204" pitchFamily="18" charset="0"/>
                            </a:rPr>
                            <m:t>3</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𝑝</m:t>
                          </m:r>
                        </m:e>
                        <m:sub>
                          <m:r>
                            <a:rPr lang="en-US" sz="2400" i="1">
                              <a:latin typeface="Cambria Math" panose="02040503050406030204" pitchFamily="18" charset="0"/>
                            </a:rPr>
                            <m:t>2</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𝑝</m:t>
                          </m:r>
                        </m:e>
                        <m:sub>
                          <m:r>
                            <a:rPr lang="en-US" sz="2400" i="1">
                              <a:latin typeface="Cambria Math" panose="02040503050406030204" pitchFamily="18" charset="0"/>
                            </a:rPr>
                            <m:t>1</m:t>
                          </m:r>
                        </m:sub>
                      </m:sSub>
                      <m:r>
                        <a:rPr lang="en-US" sz="2400" i="1">
                          <a:latin typeface="Cambria Math" panose="02040503050406030204" pitchFamily="18" charset="0"/>
                        </a:rPr>
                        <m:t>.</m:t>
                      </m:r>
                      <m:sSubSup>
                        <m:sSubSupPr>
                          <m:ctrlPr>
                            <a:rPr lang="en-US" sz="2400" i="1">
                              <a:latin typeface="Cambria Math" panose="02040503050406030204" pitchFamily="18" charset="0"/>
                            </a:rPr>
                          </m:ctrlPr>
                        </m:sSubSupPr>
                        <m:e>
                          <m:r>
                            <a:rPr lang="en-US" sz="2400" i="1">
                              <a:latin typeface="Cambria Math" panose="02040503050406030204" pitchFamily="18" charset="0"/>
                            </a:rPr>
                            <m:t>𝐶</m:t>
                          </m:r>
                        </m:e>
                        <m:sub>
                          <m:r>
                            <a:rPr lang="en-US" sz="2400" i="1">
                              <a:latin typeface="Cambria Math" panose="02040503050406030204" pitchFamily="18" charset="0"/>
                            </a:rPr>
                            <m:t>𝑖𝑛</m:t>
                          </m:r>
                        </m:sub>
                        <m:sup>
                          <m:r>
                            <a:rPr lang="en-US" sz="2400" i="1">
                              <a:latin typeface="Cambria Math" panose="02040503050406030204" pitchFamily="18" charset="0"/>
                            </a:rPr>
                            <m:t>1</m:t>
                          </m:r>
                        </m:sup>
                      </m:sSubSup>
                    </m:oMath>
                  </m:oMathPara>
                </a14:m>
                <a:endParaRPr lang="en-US" sz="2400" dirty="0" smtClean="0"/>
              </a:p>
            </p:txBody>
          </p:sp>
        </mc:Choice>
        <mc:Fallback xmlns="">
          <p:sp>
            <p:nvSpPr>
              <p:cNvPr id="6" name="TextBox 5"/>
              <p:cNvSpPr txBox="1">
                <a:spLocks noRot="1" noChangeAspect="1" noMove="1" noResize="1" noEditPoints="1" noAdjustHandles="1" noChangeArrowheads="1" noChangeShapeType="1" noTextEdit="1"/>
              </p:cNvSpPr>
              <p:nvPr/>
            </p:nvSpPr>
            <p:spPr>
              <a:xfrm>
                <a:off x="2371107" y="4306466"/>
                <a:ext cx="5731504" cy="1313116"/>
              </a:xfrm>
              <a:prstGeom prst="rect">
                <a:avLst/>
              </a:prstGeom>
              <a:blipFill rotWithShape="0">
                <a:blip r:embed="rId3"/>
                <a:stretch>
                  <a:fillRect l="-31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2389756" y="2590800"/>
                <a:ext cx="3700885" cy="117724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sz="2400" i="1" smtClean="0">
                              <a:latin typeface="Cambria Math" panose="02040503050406030204" pitchFamily="18" charset="0"/>
                            </a:rPr>
                          </m:ctrlPr>
                        </m:sSubSupPr>
                        <m:e>
                          <m:r>
                            <a:rPr lang="en-US" sz="2400" b="0" i="1" smtClean="0">
                              <a:latin typeface="Cambria Math" panose="02040503050406030204" pitchFamily="18" charset="0"/>
                            </a:rPr>
                            <m:t>𝐶</m:t>
                          </m:r>
                        </m:e>
                        <m:sub>
                          <m:r>
                            <a:rPr lang="en-US" sz="2400" b="0" i="1" smtClean="0">
                              <a:latin typeface="Cambria Math" panose="02040503050406030204" pitchFamily="18" charset="0"/>
                            </a:rPr>
                            <m:t>𝑜𝑢𝑡</m:t>
                          </m:r>
                        </m:sub>
                        <m:sup>
                          <m:r>
                            <a:rPr lang="en-US" sz="2400" b="0" i="1" smtClean="0">
                              <a:latin typeface="Cambria Math" panose="02040503050406030204" pitchFamily="18" charset="0"/>
                            </a:rPr>
                            <m:t>2</m:t>
                          </m:r>
                        </m:sup>
                      </m:sSubSup>
                      <m:r>
                        <a:rPr lang="en-US" sz="2400" i="1" smtClean="0">
                          <a:latin typeface="Cambria Math" panose="02040503050406030204" pitchFamily="18" charset="0"/>
                        </a:rPr>
                        <m:t>=</m:t>
                      </m:r>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𝑔</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𝑝</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𝐶</m:t>
                          </m:r>
                        </m:e>
                        <m:sub>
                          <m:r>
                            <a:rPr lang="en-US" sz="2400" b="0" i="1" smtClean="0">
                              <a:latin typeface="Cambria Math" panose="02040503050406030204" pitchFamily="18" charset="0"/>
                            </a:rPr>
                            <m:t>𝑜𝑢𝑡</m:t>
                          </m:r>
                        </m:sub>
                        <m:sup>
                          <m:r>
                            <a:rPr lang="en-US" sz="2400" b="0" i="1" smtClean="0">
                              <a:latin typeface="Cambria Math" panose="02040503050406030204" pitchFamily="18" charset="0"/>
                            </a:rPr>
                            <m:t>1</m:t>
                          </m:r>
                        </m:sup>
                      </m:sSubSup>
                    </m:oMath>
                    <m:oMath xmlns:m="http://schemas.openxmlformats.org/officeDocument/2006/math">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𝑔</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𝑝</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  </m:t>
                      </m:r>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𝑔</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𝑝</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𝐶</m:t>
                              </m:r>
                            </m:e>
                            <m:sub>
                              <m:r>
                                <a:rPr lang="en-US" sz="2400" b="0" i="1" smtClean="0">
                                  <a:latin typeface="Cambria Math" panose="02040503050406030204" pitchFamily="18" charset="0"/>
                                </a:rPr>
                                <m:t>𝑖𝑛</m:t>
                              </m:r>
                            </m:sub>
                            <m:sup>
                              <m:r>
                                <a:rPr lang="en-US" sz="2400" b="0" i="1" smtClean="0">
                                  <a:latin typeface="Cambria Math" panose="02040503050406030204" pitchFamily="18" charset="0"/>
                                </a:rPr>
                                <m:t>1</m:t>
                              </m:r>
                            </m:sup>
                          </m:sSubSup>
                        </m:e>
                      </m:d>
                      <m:r>
                        <a:rPr lang="en-US" sz="2400" b="0" i="1" smtClean="0">
                          <a:latin typeface="Cambria Math" panose="02040503050406030204" pitchFamily="18" charset="0"/>
                        </a:rPr>
                        <m:t> </m:t>
                      </m:r>
                    </m:oMath>
                    <m:oMath xmlns:m="http://schemas.openxmlformats.org/officeDocument/2006/math">
                      <m:r>
                        <a:rPr lang="en-US" sz="2400" b="0" i="1" smtClean="0">
                          <a:latin typeface="Cambria Math" panose="02040503050406030204" pitchFamily="18" charset="0"/>
                        </a:rPr>
                        <m:t>= </m:t>
                      </m:r>
                      <m:d>
                        <m:dPr>
                          <m:ctrlPr>
                            <a:rPr lang="en-US" sz="2400" b="0" i="1" smtClean="0">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𝑔</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𝑝</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r>
                                <a:rPr lang="en-US" sz="2400" i="1">
                                  <a:latin typeface="Cambria Math" panose="02040503050406030204" pitchFamily="18" charset="0"/>
                                </a:rPr>
                                <m:t>𝑔</m:t>
                              </m:r>
                            </m:e>
                            <m:sub>
                              <m:r>
                                <a:rPr lang="en-US" sz="2400" b="0" i="1" smtClean="0">
                                  <a:latin typeface="Cambria Math" panose="02040503050406030204" pitchFamily="18" charset="0"/>
                                </a:rPr>
                                <m:t>1</m:t>
                              </m:r>
                            </m:sub>
                          </m:sSub>
                        </m:e>
                      </m:d>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𝑝</m:t>
                          </m:r>
                        </m:e>
                        <m:sub>
                          <m:r>
                            <a:rPr lang="en-US" sz="2400" i="1">
                              <a:latin typeface="Cambria Math" panose="02040503050406030204" pitchFamily="18" charset="0"/>
                            </a:rPr>
                            <m:t>2</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𝑝</m:t>
                          </m:r>
                        </m:e>
                        <m:sub>
                          <m:r>
                            <a:rPr lang="en-US" sz="2400" i="1">
                              <a:latin typeface="Cambria Math" panose="02040503050406030204" pitchFamily="18" charset="0"/>
                            </a:rPr>
                            <m:t>1</m:t>
                          </m:r>
                        </m:sub>
                      </m:sSub>
                      <m:r>
                        <a:rPr lang="en-US" sz="2400" i="1">
                          <a:latin typeface="Cambria Math" panose="02040503050406030204" pitchFamily="18" charset="0"/>
                        </a:rPr>
                        <m:t>.</m:t>
                      </m:r>
                      <m:sSubSup>
                        <m:sSubSupPr>
                          <m:ctrlPr>
                            <a:rPr lang="en-US" sz="2400" i="1">
                              <a:latin typeface="Cambria Math" panose="02040503050406030204" pitchFamily="18" charset="0"/>
                            </a:rPr>
                          </m:ctrlPr>
                        </m:sSubSupPr>
                        <m:e>
                          <m:r>
                            <a:rPr lang="en-US" sz="2400" i="1">
                              <a:latin typeface="Cambria Math" panose="02040503050406030204" pitchFamily="18" charset="0"/>
                            </a:rPr>
                            <m:t>𝐶</m:t>
                          </m:r>
                        </m:e>
                        <m:sub>
                          <m:r>
                            <a:rPr lang="en-US" sz="2400" i="1">
                              <a:latin typeface="Cambria Math" panose="02040503050406030204" pitchFamily="18" charset="0"/>
                            </a:rPr>
                            <m:t>𝑖𝑛</m:t>
                          </m:r>
                        </m:sub>
                        <m:sup>
                          <m:r>
                            <a:rPr lang="en-US" sz="2400" i="1">
                              <a:latin typeface="Cambria Math" panose="02040503050406030204" pitchFamily="18" charset="0"/>
                            </a:rPr>
                            <m:t>1</m:t>
                          </m:r>
                        </m:sup>
                      </m:sSubSup>
                    </m:oMath>
                  </m:oMathPara>
                </a14:m>
                <a:endParaRPr lang="en-US" sz="2400" dirty="0" smtClean="0"/>
              </a:p>
            </p:txBody>
          </p:sp>
        </mc:Choice>
        <mc:Fallback xmlns="">
          <p:sp>
            <p:nvSpPr>
              <p:cNvPr id="7" name="TextBox 6"/>
              <p:cNvSpPr txBox="1">
                <a:spLocks noRot="1" noChangeAspect="1" noMove="1" noResize="1" noEditPoints="1" noAdjustHandles="1" noChangeArrowheads="1" noChangeShapeType="1" noTextEdit="1"/>
              </p:cNvSpPr>
              <p:nvPr/>
            </p:nvSpPr>
            <p:spPr>
              <a:xfrm>
                <a:off x="2389756" y="2590800"/>
                <a:ext cx="3700885" cy="1177245"/>
              </a:xfrm>
              <a:prstGeom prst="rect">
                <a:avLst/>
              </a:prstGeom>
              <a:blipFill rotWithShape="0">
                <a:blip r:embed="rId4"/>
                <a:stretch>
                  <a:fillRect l="-16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p:cNvSpPr/>
              <p:nvPr/>
            </p:nvSpPr>
            <p:spPr>
              <a:xfrm>
                <a:off x="2667000" y="1800149"/>
                <a:ext cx="2847254" cy="48090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sz="2400" i="1" smtClean="0">
                              <a:latin typeface="Cambria Math" panose="02040503050406030204" pitchFamily="18" charset="0"/>
                            </a:rPr>
                          </m:ctrlPr>
                        </m:sSubSupPr>
                        <m:e>
                          <m:r>
                            <a:rPr lang="en-US" sz="2400" i="1">
                              <a:latin typeface="Cambria Math" panose="02040503050406030204" pitchFamily="18" charset="0"/>
                            </a:rPr>
                            <m:t>𝐶</m:t>
                          </m:r>
                        </m:e>
                        <m:sub>
                          <m:r>
                            <a:rPr lang="en-US" sz="2400" i="1">
                              <a:latin typeface="Cambria Math" panose="02040503050406030204" pitchFamily="18" charset="0"/>
                            </a:rPr>
                            <m:t>𝑜𝑢𝑡</m:t>
                          </m:r>
                        </m:sub>
                        <m:sup>
                          <m:r>
                            <a:rPr lang="en-US" sz="2400" b="0" i="1" smtClean="0">
                              <a:latin typeface="Cambria Math" panose="02040503050406030204" pitchFamily="18" charset="0"/>
                            </a:rPr>
                            <m:t>1</m:t>
                          </m:r>
                        </m:sup>
                      </m:sSubSup>
                      <m:r>
                        <a:rPr lang="en-US" sz="2400" i="1">
                          <a:latin typeface="Cambria Math" panose="02040503050406030204" pitchFamily="18" charset="0"/>
                        </a:rPr>
                        <m:t>= </m:t>
                      </m:r>
                      <m:sSub>
                        <m:sSubPr>
                          <m:ctrlPr>
                            <a:rPr lang="en-US" sz="2400" i="1">
                              <a:latin typeface="Cambria Math" panose="02040503050406030204" pitchFamily="18" charset="0"/>
                            </a:rPr>
                          </m:ctrlPr>
                        </m:sSubPr>
                        <m:e>
                          <m:r>
                            <a:rPr lang="en-US" sz="2400" i="1">
                              <a:latin typeface="Cambria Math" panose="02040503050406030204" pitchFamily="18" charset="0"/>
                            </a:rPr>
                            <m:t>𝑔</m:t>
                          </m:r>
                        </m:e>
                        <m:sub>
                          <m:r>
                            <a:rPr lang="en-US" sz="2400" b="0" i="1" smtClean="0">
                              <a:latin typeface="Cambria Math" panose="02040503050406030204" pitchFamily="18" charset="0"/>
                            </a:rPr>
                            <m:t>1</m:t>
                          </m:r>
                        </m:sub>
                      </m:sSub>
                      <m:r>
                        <a:rPr lang="en-US" sz="2400" i="1">
                          <a:latin typeface="Cambria Math" panose="02040503050406030204" pitchFamily="18" charset="0"/>
                        </a:rPr>
                        <m:t>+ </m:t>
                      </m:r>
                      <m:sSub>
                        <m:sSubPr>
                          <m:ctrlPr>
                            <a:rPr lang="en-US" sz="2400" i="1">
                              <a:latin typeface="Cambria Math" panose="02040503050406030204" pitchFamily="18" charset="0"/>
                            </a:rPr>
                          </m:ctrlPr>
                        </m:sSubPr>
                        <m:e>
                          <m:r>
                            <a:rPr lang="en-US" sz="2400" i="1">
                              <a:latin typeface="Cambria Math" panose="02040503050406030204" pitchFamily="18" charset="0"/>
                            </a:rPr>
                            <m:t>𝑝</m:t>
                          </m:r>
                        </m:e>
                        <m:sub>
                          <m:r>
                            <a:rPr lang="en-US" sz="2400" b="0" i="1" smtClean="0">
                              <a:latin typeface="Cambria Math" panose="02040503050406030204" pitchFamily="18" charset="0"/>
                            </a:rPr>
                            <m:t>1</m:t>
                          </m:r>
                        </m:sub>
                      </m:sSub>
                      <m:r>
                        <a:rPr lang="en-US" sz="2400" i="1">
                          <a:latin typeface="Cambria Math" panose="02040503050406030204" pitchFamily="18" charset="0"/>
                        </a:rPr>
                        <m:t>.</m:t>
                      </m:r>
                      <m:sSubSup>
                        <m:sSubSupPr>
                          <m:ctrlPr>
                            <a:rPr lang="en-US" sz="2400" i="1">
                              <a:latin typeface="Cambria Math" panose="02040503050406030204" pitchFamily="18" charset="0"/>
                            </a:rPr>
                          </m:ctrlPr>
                        </m:sSubSupPr>
                        <m:e>
                          <m:r>
                            <a:rPr lang="en-US" sz="2400" i="1">
                              <a:latin typeface="Cambria Math" panose="02040503050406030204" pitchFamily="18" charset="0"/>
                            </a:rPr>
                            <m:t>𝐶</m:t>
                          </m:r>
                        </m:e>
                        <m:sub>
                          <m:r>
                            <a:rPr lang="en-US" sz="2400" b="0" i="1" smtClean="0">
                              <a:latin typeface="Cambria Math" panose="02040503050406030204" pitchFamily="18" charset="0"/>
                            </a:rPr>
                            <m:t>𝑖𝑛</m:t>
                          </m:r>
                        </m:sub>
                        <m:sup>
                          <m:r>
                            <a:rPr lang="en-US" sz="2400" i="1">
                              <a:latin typeface="Cambria Math" panose="02040503050406030204" pitchFamily="18" charset="0"/>
                            </a:rPr>
                            <m:t>1</m:t>
                          </m:r>
                        </m:sup>
                      </m:sSubSup>
                    </m:oMath>
                  </m:oMathPara>
                </a14:m>
                <a:endParaRPr lang="en-US" sz="2400" dirty="0"/>
              </a:p>
            </p:txBody>
          </p:sp>
        </mc:Choice>
        <mc:Fallback xmlns="">
          <p:sp>
            <p:nvSpPr>
              <p:cNvPr id="8" name="Rectangle 7"/>
              <p:cNvSpPr>
                <a:spLocks noRot="1" noChangeAspect="1" noMove="1" noResize="1" noEditPoints="1" noAdjustHandles="1" noChangeArrowheads="1" noChangeShapeType="1" noTextEdit="1"/>
              </p:cNvSpPr>
              <p:nvPr/>
            </p:nvSpPr>
            <p:spPr>
              <a:xfrm>
                <a:off x="2667000" y="1800149"/>
                <a:ext cx="2847254" cy="480901"/>
              </a:xfrm>
              <a:prstGeom prst="rect">
                <a:avLst/>
              </a:prstGeom>
              <a:blipFill rotWithShape="0">
                <a:blip r:embed="rId5"/>
                <a:stretch>
                  <a:fillRect/>
                </a:stretch>
              </a:blipFill>
            </p:spPr>
            <p:txBody>
              <a:bodyPr/>
              <a:lstStyle/>
              <a:p>
                <a:r>
                  <a:rPr lang="en-US">
                    <a:noFill/>
                  </a:rPr>
                  <a:t> </a:t>
                </a:r>
              </a:p>
            </p:txBody>
          </p:sp>
        </mc:Fallback>
      </mc:AlternateContent>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name="page31">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89000" y="152400"/>
            <a:ext cx="7416800" cy="936625"/>
          </a:xfrm>
        </p:spPr>
        <p:txBody>
          <a:bodyPr lIns="0" tIns="0" rIns="0" bIns="0" anchor="ctr">
            <a:normAutofit fontScale="90000"/>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a:solidFill>
                  <a:schemeClr val="tx1"/>
                </a:solidFill>
              </a:rPr>
              <a:t>G and P for multibit Systems - III</a:t>
            </a:r>
          </a:p>
        </p:txBody>
      </p:sp>
      <mc:AlternateContent xmlns:mc="http://schemas.openxmlformats.org/markup-compatibility/2006" xmlns:a14="http://schemas.microsoft.com/office/drawing/2010/main">
        <mc:Choice Requires="a14">
          <p:sp>
            <p:nvSpPr>
              <p:cNvPr id="3" name="TextBox 2"/>
              <p:cNvSpPr txBox="1"/>
              <p:nvPr/>
            </p:nvSpPr>
            <p:spPr>
              <a:xfrm>
                <a:off x="556902" y="1981200"/>
                <a:ext cx="8080995" cy="131497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sz="2400" i="1" smtClean="0">
                              <a:latin typeface="Cambria Math" panose="02040503050406030204" pitchFamily="18" charset="0"/>
                            </a:rPr>
                          </m:ctrlPr>
                        </m:sSubSupPr>
                        <m:e>
                          <m:r>
                            <a:rPr lang="en-US" sz="2400" b="0" i="1" smtClean="0">
                              <a:latin typeface="Cambria Math" panose="02040503050406030204" pitchFamily="18" charset="0"/>
                            </a:rPr>
                            <m:t>𝐶</m:t>
                          </m:r>
                        </m:e>
                        <m:sub>
                          <m:r>
                            <a:rPr lang="en-US" sz="2400" b="0" i="1" smtClean="0">
                              <a:latin typeface="Cambria Math" panose="02040503050406030204" pitchFamily="18" charset="0"/>
                            </a:rPr>
                            <m:t>𝑜𝑢𝑡</m:t>
                          </m:r>
                        </m:sub>
                        <m:sup>
                          <m:r>
                            <a:rPr lang="en-US" sz="2400" b="0" i="1" smtClean="0">
                              <a:latin typeface="Cambria Math" panose="02040503050406030204" pitchFamily="18" charset="0"/>
                            </a:rPr>
                            <m:t>4</m:t>
                          </m:r>
                        </m:sup>
                      </m:sSubSup>
                      <m:r>
                        <a:rPr lang="en-US" sz="2400" i="1" smtClean="0">
                          <a:latin typeface="Cambria Math" panose="02040503050406030204" pitchFamily="18" charset="0"/>
                        </a:rPr>
                        <m:t>=</m:t>
                      </m:r>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𝑔</m:t>
                          </m:r>
                        </m:e>
                        <m:sub>
                          <m:r>
                            <a:rPr lang="en-US" sz="2400" b="0" i="1" smtClean="0">
                              <a:latin typeface="Cambria Math" panose="02040503050406030204" pitchFamily="18" charset="0"/>
                            </a:rPr>
                            <m:t>4</m:t>
                          </m:r>
                        </m:sub>
                      </m:sSub>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𝑝</m:t>
                          </m:r>
                        </m:e>
                        <m:sub>
                          <m:r>
                            <a:rPr lang="en-US" sz="2400" b="0" i="1" smtClean="0">
                              <a:latin typeface="Cambria Math" panose="02040503050406030204" pitchFamily="18" charset="0"/>
                            </a:rPr>
                            <m:t>4</m:t>
                          </m:r>
                        </m:sub>
                      </m:sSub>
                      <m:r>
                        <a:rPr lang="en-US" sz="2400" b="0" i="1" smtClean="0">
                          <a:latin typeface="Cambria Math" panose="02040503050406030204" pitchFamily="18" charset="0"/>
                        </a:rPr>
                        <m:t>.</m:t>
                      </m:r>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𝐶</m:t>
                          </m:r>
                        </m:e>
                        <m:sub>
                          <m:r>
                            <a:rPr lang="en-US" sz="2400" b="0" i="1" smtClean="0">
                              <a:latin typeface="Cambria Math" panose="02040503050406030204" pitchFamily="18" charset="0"/>
                            </a:rPr>
                            <m:t>𝑜𝑢𝑡</m:t>
                          </m:r>
                        </m:sub>
                        <m:sup>
                          <m:r>
                            <a:rPr lang="en-US" sz="2400" b="0" i="1" smtClean="0">
                              <a:latin typeface="Cambria Math" panose="02040503050406030204" pitchFamily="18" charset="0"/>
                            </a:rPr>
                            <m:t>3</m:t>
                          </m:r>
                        </m:sup>
                      </m:sSubSup>
                    </m:oMath>
                    <m:oMath xmlns:m="http://schemas.openxmlformats.org/officeDocument/2006/math">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𝑔</m:t>
                          </m:r>
                        </m:e>
                        <m:sub>
                          <m:r>
                            <a:rPr lang="en-US" sz="2400" b="0" i="1" smtClean="0">
                              <a:latin typeface="Cambria Math" panose="02040503050406030204" pitchFamily="18" charset="0"/>
                            </a:rPr>
                            <m:t>4</m:t>
                          </m:r>
                        </m:sub>
                      </m:sSub>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𝑝</m:t>
                          </m:r>
                        </m:e>
                        <m:sub>
                          <m:r>
                            <a:rPr lang="en-US" sz="2400" b="0" i="1" smtClean="0">
                              <a:latin typeface="Cambria Math" panose="02040503050406030204" pitchFamily="18" charset="0"/>
                            </a:rPr>
                            <m:t>4</m:t>
                          </m:r>
                        </m:sub>
                      </m:sSub>
                      <m:r>
                        <a:rPr lang="en-US" sz="2400" b="0" i="1" smtClean="0">
                          <a:latin typeface="Cambria Math" panose="02040503050406030204" pitchFamily="18" charset="0"/>
                        </a:rPr>
                        <m:t>.  </m:t>
                      </m:r>
                      <m:d>
                        <m:dPr>
                          <m:ctrlPr>
                            <a:rPr lang="en-US" sz="2400" b="0" i="1" smtClean="0">
                              <a:latin typeface="Cambria Math" panose="02040503050406030204" pitchFamily="18" charset="0"/>
                            </a:rPr>
                          </m:ctrlPr>
                        </m:dPr>
                        <m:e>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𝑔</m:t>
                                  </m:r>
                                </m:e>
                                <m:sub>
                                  <m:r>
                                    <a:rPr lang="en-US" sz="2400" b="0" i="1" smtClean="0">
                                      <a:latin typeface="Cambria Math" panose="02040503050406030204" pitchFamily="18" charset="0"/>
                                    </a:rPr>
                                    <m:t>3</m:t>
                                  </m:r>
                                </m:sub>
                              </m:sSub>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𝑝</m:t>
                                  </m:r>
                                </m:e>
                                <m:sub>
                                  <m:r>
                                    <a:rPr lang="en-US" sz="2400" b="0" i="1" smtClean="0">
                                      <a:latin typeface="Cambria Math" panose="02040503050406030204" pitchFamily="18" charset="0"/>
                                    </a:rPr>
                                    <m:t>3</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𝑔</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𝑝</m:t>
                                  </m:r>
                                </m:e>
                                <m:sub>
                                  <m:r>
                                    <a:rPr lang="en-US" sz="2400" b="0" i="1" smtClean="0">
                                      <a:latin typeface="Cambria Math" panose="02040503050406030204" pitchFamily="18" charset="0"/>
                                    </a:rPr>
                                    <m:t>3</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𝑝</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𝑔</m:t>
                                  </m:r>
                                </m:e>
                                <m:sub>
                                  <m:r>
                                    <a:rPr lang="en-US" sz="2400" b="0" i="1" smtClean="0">
                                      <a:latin typeface="Cambria Math" panose="02040503050406030204" pitchFamily="18" charset="0"/>
                                    </a:rPr>
                                    <m:t>1</m:t>
                                  </m:r>
                                </m:sub>
                              </m:sSub>
                            </m:e>
                          </m:d>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𝑝</m:t>
                              </m:r>
                            </m:e>
                            <m:sub>
                              <m:r>
                                <a:rPr lang="en-US" sz="2400" b="0" i="1" smtClean="0">
                                  <a:latin typeface="Cambria Math" panose="02040503050406030204" pitchFamily="18" charset="0"/>
                                </a:rPr>
                                <m:t>3</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𝑝</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𝑝</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𝐶</m:t>
                              </m:r>
                            </m:e>
                            <m:sub>
                              <m:r>
                                <a:rPr lang="en-US" sz="2400" b="0" i="1" smtClean="0">
                                  <a:latin typeface="Cambria Math" panose="02040503050406030204" pitchFamily="18" charset="0"/>
                                </a:rPr>
                                <m:t>𝑖𝑛</m:t>
                              </m:r>
                            </m:sub>
                            <m:sup>
                              <m:r>
                                <a:rPr lang="en-US" sz="2400" b="0" i="1" smtClean="0">
                                  <a:latin typeface="Cambria Math" panose="02040503050406030204" pitchFamily="18" charset="0"/>
                                </a:rPr>
                                <m:t>1</m:t>
                              </m:r>
                            </m:sup>
                          </m:sSubSup>
                        </m:e>
                      </m:d>
                      <m:r>
                        <a:rPr lang="en-US" sz="2400" b="0" i="1" smtClean="0">
                          <a:latin typeface="Cambria Math" panose="02040503050406030204" pitchFamily="18" charset="0"/>
                        </a:rPr>
                        <m:t> </m:t>
                      </m:r>
                    </m:oMath>
                    <m:oMath xmlns:m="http://schemas.openxmlformats.org/officeDocument/2006/math">
                      <m:r>
                        <a:rPr lang="en-US" sz="2400" b="0" i="1" smtClean="0">
                          <a:latin typeface="Cambria Math" panose="02040503050406030204" pitchFamily="18" charset="0"/>
                        </a:rPr>
                        <m:t>= </m:t>
                      </m:r>
                      <m:d>
                        <m:dPr>
                          <m:ctrlPr>
                            <a:rPr lang="en-US" sz="2400" b="0" i="1" smtClean="0">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𝑔</m:t>
                              </m:r>
                            </m:e>
                            <m:sub>
                              <m:r>
                                <a:rPr lang="en-US" sz="2400" i="1">
                                  <a:latin typeface="Cambria Math" panose="02040503050406030204" pitchFamily="18" charset="0"/>
                                </a:rPr>
                                <m:t>4</m:t>
                              </m:r>
                            </m:sub>
                          </m:sSub>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𝑝</m:t>
                                  </m:r>
                                </m:e>
                                <m:sub>
                                  <m:r>
                                    <a:rPr lang="en-US" sz="2400" b="0" i="1" smtClean="0">
                                      <a:latin typeface="Cambria Math" panose="02040503050406030204" pitchFamily="18" charset="0"/>
                                    </a:rPr>
                                    <m:t>4</m:t>
                                  </m:r>
                                </m:sub>
                              </m:sSub>
                              <m:r>
                                <a:rPr lang="en-US" sz="2400" b="0" i="1" smtClean="0">
                                  <a:latin typeface="Cambria Math" panose="02040503050406030204" pitchFamily="18" charset="0"/>
                                </a:rPr>
                                <m:t>.</m:t>
                              </m:r>
                              <m:r>
                                <a:rPr lang="en-US" sz="2400" i="1">
                                  <a:latin typeface="Cambria Math" panose="02040503050406030204" pitchFamily="18" charset="0"/>
                                </a:rPr>
                                <m:t>𝑔</m:t>
                              </m:r>
                            </m:e>
                            <m:sub>
                              <m:r>
                                <a:rPr lang="en-US" sz="2400" i="1">
                                  <a:latin typeface="Cambria Math" panose="02040503050406030204" pitchFamily="18" charset="0"/>
                                </a:rPr>
                                <m:t>3</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𝑝</m:t>
                              </m:r>
                            </m:e>
                            <m:sub>
                              <m:r>
                                <a:rPr lang="en-US" sz="2400" i="1">
                                  <a:latin typeface="Cambria Math" panose="02040503050406030204" pitchFamily="18" charset="0"/>
                                </a:rPr>
                                <m:t>4</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𝑝</m:t>
                              </m:r>
                            </m:e>
                            <m:sub>
                              <m:r>
                                <a:rPr lang="en-US" sz="2400" i="1">
                                  <a:latin typeface="Cambria Math" panose="02040503050406030204" pitchFamily="18" charset="0"/>
                                </a:rPr>
                                <m:t>3</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𝑔</m:t>
                              </m:r>
                            </m:e>
                            <m:sub>
                              <m:r>
                                <a:rPr lang="en-US" sz="2400" i="1">
                                  <a:latin typeface="Cambria Math" panose="02040503050406030204" pitchFamily="18" charset="0"/>
                                </a:rPr>
                                <m:t>2</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𝑝</m:t>
                              </m:r>
                            </m:e>
                            <m:sub>
                              <m:r>
                                <a:rPr lang="en-US" sz="2400" i="1">
                                  <a:latin typeface="Cambria Math" panose="02040503050406030204" pitchFamily="18" charset="0"/>
                                </a:rPr>
                                <m:t>4</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𝑝</m:t>
                              </m:r>
                            </m:e>
                            <m:sub>
                              <m:r>
                                <a:rPr lang="en-US" sz="2400" i="1">
                                  <a:latin typeface="Cambria Math" panose="02040503050406030204" pitchFamily="18" charset="0"/>
                                </a:rPr>
                                <m:t>3</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𝑝</m:t>
                              </m:r>
                            </m:e>
                            <m:sub>
                              <m:r>
                                <a:rPr lang="en-US" sz="2400" i="1">
                                  <a:latin typeface="Cambria Math" panose="02040503050406030204" pitchFamily="18" charset="0"/>
                                </a:rPr>
                                <m:t>2</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𝑔</m:t>
                              </m:r>
                            </m:e>
                            <m:sub>
                              <m:r>
                                <a:rPr lang="en-US" sz="2400" i="1">
                                  <a:latin typeface="Cambria Math" panose="02040503050406030204" pitchFamily="18" charset="0"/>
                                </a:rPr>
                                <m:t>1</m:t>
                              </m:r>
                            </m:sub>
                          </m:sSub>
                        </m:e>
                      </m:d>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𝑝</m:t>
                          </m:r>
                        </m:e>
                        <m:sub>
                          <m:r>
                            <a:rPr lang="en-US" sz="2400" b="0" i="1" smtClean="0">
                              <a:latin typeface="Cambria Math" panose="02040503050406030204" pitchFamily="18" charset="0"/>
                            </a:rPr>
                            <m:t>4</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𝑝</m:t>
                          </m:r>
                        </m:e>
                        <m:sub>
                          <m:r>
                            <a:rPr lang="en-US" sz="2400" b="0" i="1" smtClean="0">
                              <a:latin typeface="Cambria Math" panose="02040503050406030204" pitchFamily="18" charset="0"/>
                            </a:rPr>
                            <m:t>3</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𝑝</m:t>
                          </m:r>
                        </m:e>
                        <m:sub>
                          <m:r>
                            <a:rPr lang="en-US" sz="2400" i="1">
                              <a:latin typeface="Cambria Math" panose="02040503050406030204" pitchFamily="18" charset="0"/>
                            </a:rPr>
                            <m:t>2</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𝑝</m:t>
                          </m:r>
                        </m:e>
                        <m:sub>
                          <m:r>
                            <a:rPr lang="en-US" sz="2400" i="1">
                              <a:latin typeface="Cambria Math" panose="02040503050406030204" pitchFamily="18" charset="0"/>
                            </a:rPr>
                            <m:t>1</m:t>
                          </m:r>
                        </m:sub>
                      </m:sSub>
                      <m:r>
                        <a:rPr lang="en-US" sz="2400" i="1">
                          <a:latin typeface="Cambria Math" panose="02040503050406030204" pitchFamily="18" charset="0"/>
                        </a:rPr>
                        <m:t>.</m:t>
                      </m:r>
                      <m:sSubSup>
                        <m:sSubSupPr>
                          <m:ctrlPr>
                            <a:rPr lang="en-US" sz="2400" i="1">
                              <a:latin typeface="Cambria Math" panose="02040503050406030204" pitchFamily="18" charset="0"/>
                            </a:rPr>
                          </m:ctrlPr>
                        </m:sSubSupPr>
                        <m:e>
                          <m:r>
                            <a:rPr lang="en-US" sz="2400" i="1">
                              <a:latin typeface="Cambria Math" panose="02040503050406030204" pitchFamily="18" charset="0"/>
                            </a:rPr>
                            <m:t>𝐶</m:t>
                          </m:r>
                        </m:e>
                        <m:sub>
                          <m:r>
                            <a:rPr lang="en-US" sz="2400" i="1">
                              <a:latin typeface="Cambria Math" panose="02040503050406030204" pitchFamily="18" charset="0"/>
                            </a:rPr>
                            <m:t>𝑖𝑛</m:t>
                          </m:r>
                        </m:sub>
                        <m:sup>
                          <m:r>
                            <a:rPr lang="en-US" sz="2400" i="1">
                              <a:latin typeface="Cambria Math" panose="02040503050406030204" pitchFamily="18" charset="0"/>
                            </a:rPr>
                            <m:t>1</m:t>
                          </m:r>
                        </m:sup>
                      </m:sSubSup>
                    </m:oMath>
                  </m:oMathPara>
                </a14:m>
                <a:endParaRPr lang="en-US" sz="2400" dirty="0" smtClean="0"/>
              </a:p>
            </p:txBody>
          </p:sp>
        </mc:Choice>
        <mc:Fallback xmlns="">
          <p:sp>
            <p:nvSpPr>
              <p:cNvPr id="3" name="TextBox 2"/>
              <p:cNvSpPr txBox="1">
                <a:spLocks noRot="1" noChangeAspect="1" noMove="1" noResize="1" noEditPoints="1" noAdjustHandles="1" noChangeArrowheads="1" noChangeShapeType="1" noTextEdit="1"/>
              </p:cNvSpPr>
              <p:nvPr/>
            </p:nvSpPr>
            <p:spPr>
              <a:xfrm>
                <a:off x="556902" y="1981200"/>
                <a:ext cx="8080995" cy="1314975"/>
              </a:xfrm>
              <a:prstGeom prst="rect">
                <a:avLst/>
              </a:prstGeom>
              <a:blipFill rotWithShape="0">
                <a:blip r:embed="rId3"/>
                <a:stretch>
                  <a:fillRect l="-377"/>
                </a:stretch>
              </a:blipFill>
            </p:spPr>
            <p:txBody>
              <a:bodyPr/>
              <a:lstStyle/>
              <a:p>
                <a:r>
                  <a:rPr lang="en-US">
                    <a:noFill/>
                  </a:rPr>
                  <a:t> </a:t>
                </a:r>
              </a:p>
            </p:txBody>
          </p:sp>
        </mc:Fallback>
      </mc:AlternateContent>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name="page32">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89000" y="3048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Patterns</a:t>
            </a:r>
          </a:p>
        </p:txBody>
      </p:sp>
      <p:grpSp>
        <p:nvGrpSpPr>
          <p:cNvPr id="6" name="Group 5"/>
          <p:cNvGrpSpPr>
            <a:grpSpLocks noChangeAspect="1"/>
          </p:cNvGrpSpPr>
          <p:nvPr/>
        </p:nvGrpSpPr>
        <p:grpSpPr bwMode="auto">
          <a:xfrm>
            <a:off x="838200" y="2057400"/>
            <a:ext cx="7696200" cy="2947988"/>
            <a:chOff x="903" y="1824"/>
            <a:chExt cx="4699" cy="1857"/>
          </a:xfrm>
        </p:grpSpPr>
        <p:sp>
          <p:nvSpPr>
            <p:cNvPr id="7" name="AutoShape 4"/>
            <p:cNvSpPr>
              <a:spLocks noChangeAspect="1" noChangeArrowheads="1" noTextEdit="1"/>
            </p:cNvSpPr>
            <p:nvPr/>
          </p:nvSpPr>
          <p:spPr bwMode="auto">
            <a:xfrm>
              <a:off x="903" y="1824"/>
              <a:ext cx="4699" cy="18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6"/>
            <p:cNvSpPr>
              <a:spLocks noEditPoints="1"/>
            </p:cNvSpPr>
            <p:nvPr/>
          </p:nvSpPr>
          <p:spPr bwMode="auto">
            <a:xfrm>
              <a:off x="922" y="1843"/>
              <a:ext cx="4657" cy="417"/>
            </a:xfrm>
            <a:custGeom>
              <a:avLst/>
              <a:gdLst>
                <a:gd name="T0" fmla="*/ 0 w 480"/>
                <a:gd name="T1" fmla="*/ 0 h 43"/>
                <a:gd name="T2" fmla="*/ 480 w 480"/>
                <a:gd name="T3" fmla="*/ 0 h 43"/>
                <a:gd name="T4" fmla="*/ 0 w 480"/>
                <a:gd name="T5" fmla="*/ 4 h 43"/>
                <a:gd name="T6" fmla="*/ 480 w 480"/>
                <a:gd name="T7" fmla="*/ 4 h 43"/>
                <a:gd name="T8" fmla="*/ 0 w 480"/>
                <a:gd name="T9" fmla="*/ 43 h 43"/>
                <a:gd name="T10" fmla="*/ 0 w 480"/>
                <a:gd name="T11" fmla="*/ 4 h 43"/>
                <a:gd name="T12" fmla="*/ 4 w 480"/>
                <a:gd name="T13" fmla="*/ 43 h 43"/>
                <a:gd name="T14" fmla="*/ 4 w 480"/>
                <a:gd name="T15" fmla="*/ 4 h 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0" h="43">
                  <a:moveTo>
                    <a:pt x="0" y="0"/>
                  </a:moveTo>
                  <a:lnTo>
                    <a:pt x="480" y="0"/>
                  </a:lnTo>
                  <a:moveTo>
                    <a:pt x="0" y="4"/>
                  </a:moveTo>
                  <a:lnTo>
                    <a:pt x="480" y="4"/>
                  </a:lnTo>
                  <a:moveTo>
                    <a:pt x="0" y="43"/>
                  </a:moveTo>
                  <a:lnTo>
                    <a:pt x="0" y="4"/>
                  </a:lnTo>
                  <a:moveTo>
                    <a:pt x="4" y="43"/>
                  </a:moveTo>
                  <a:lnTo>
                    <a:pt x="4" y="4"/>
                  </a:lnTo>
                </a:path>
              </a:pathLst>
            </a:custGeom>
            <a:noFill/>
            <a:ln w="10"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Rectangle 7"/>
            <p:cNvSpPr>
              <a:spLocks noChangeArrowheads="1"/>
            </p:cNvSpPr>
            <p:nvPr/>
          </p:nvSpPr>
          <p:spPr bwMode="auto">
            <a:xfrm>
              <a:off x="1049" y="1873"/>
              <a:ext cx="263"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1A1B1C"/>
                  </a:solidFill>
                  <a:effectLst/>
                  <a:latin typeface="Times New Roman" pitchFamily="18" charset="0"/>
                </a:rPr>
                <a:t>1 bit</a:t>
              </a:r>
              <a:endParaRPr kumimoji="0" lang="en-US" sz="1800" b="0" i="0" u="none" strike="noStrike" cap="none" normalizeH="0" baseline="0" dirty="0" smtClean="0">
                <a:ln>
                  <a:noFill/>
                </a:ln>
                <a:solidFill>
                  <a:schemeClr val="tx1"/>
                </a:solidFill>
                <a:effectLst/>
                <a:latin typeface="Arial" pitchFamily="34" charset="0"/>
              </a:endParaRPr>
            </a:p>
          </p:txBody>
        </p:sp>
        <p:sp>
          <p:nvSpPr>
            <p:cNvPr id="10" name="Line 8"/>
            <p:cNvSpPr>
              <a:spLocks noChangeShapeType="1"/>
            </p:cNvSpPr>
            <p:nvPr/>
          </p:nvSpPr>
          <p:spPr bwMode="auto">
            <a:xfrm flipV="1">
              <a:off x="1446" y="1882"/>
              <a:ext cx="0" cy="378"/>
            </a:xfrm>
            <a:prstGeom prst="line">
              <a:avLst/>
            </a:prstGeom>
            <a:noFill/>
            <a:ln w="10"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Freeform 9"/>
            <p:cNvSpPr>
              <a:spLocks noEditPoints="1"/>
            </p:cNvSpPr>
            <p:nvPr/>
          </p:nvSpPr>
          <p:spPr bwMode="auto">
            <a:xfrm>
              <a:off x="922" y="1882"/>
              <a:ext cx="4657" cy="766"/>
            </a:xfrm>
            <a:custGeom>
              <a:avLst/>
              <a:gdLst>
                <a:gd name="T0" fmla="*/ 476 w 480"/>
                <a:gd name="T1" fmla="*/ 39 h 79"/>
                <a:gd name="T2" fmla="*/ 476 w 480"/>
                <a:gd name="T3" fmla="*/ 0 h 79"/>
                <a:gd name="T4" fmla="*/ 480 w 480"/>
                <a:gd name="T5" fmla="*/ 39 h 79"/>
                <a:gd name="T6" fmla="*/ 480 w 480"/>
                <a:gd name="T7" fmla="*/ 0 h 79"/>
                <a:gd name="T8" fmla="*/ 0 w 480"/>
                <a:gd name="T9" fmla="*/ 39 h 79"/>
                <a:gd name="T10" fmla="*/ 480 w 480"/>
                <a:gd name="T11" fmla="*/ 39 h 79"/>
                <a:gd name="T12" fmla="*/ 0 w 480"/>
                <a:gd name="T13" fmla="*/ 79 h 79"/>
                <a:gd name="T14" fmla="*/ 0 w 480"/>
                <a:gd name="T15" fmla="*/ 40 h 79"/>
                <a:gd name="T16" fmla="*/ 4 w 480"/>
                <a:gd name="T17" fmla="*/ 79 h 79"/>
                <a:gd name="T18" fmla="*/ 4 w 480"/>
                <a:gd name="T19" fmla="*/ 40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0" h="79">
                  <a:moveTo>
                    <a:pt x="476" y="39"/>
                  </a:moveTo>
                  <a:lnTo>
                    <a:pt x="476" y="0"/>
                  </a:lnTo>
                  <a:moveTo>
                    <a:pt x="480" y="39"/>
                  </a:moveTo>
                  <a:lnTo>
                    <a:pt x="480" y="0"/>
                  </a:lnTo>
                  <a:moveTo>
                    <a:pt x="0" y="39"/>
                  </a:moveTo>
                  <a:lnTo>
                    <a:pt x="480" y="39"/>
                  </a:lnTo>
                  <a:moveTo>
                    <a:pt x="0" y="79"/>
                  </a:moveTo>
                  <a:lnTo>
                    <a:pt x="0" y="40"/>
                  </a:lnTo>
                  <a:moveTo>
                    <a:pt x="4" y="79"/>
                  </a:moveTo>
                  <a:lnTo>
                    <a:pt x="4" y="40"/>
                  </a:lnTo>
                </a:path>
              </a:pathLst>
            </a:custGeom>
            <a:noFill/>
            <a:ln w="10"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Rectangle 10"/>
            <p:cNvSpPr>
              <a:spLocks noChangeArrowheads="1"/>
            </p:cNvSpPr>
            <p:nvPr/>
          </p:nvSpPr>
          <p:spPr bwMode="auto">
            <a:xfrm>
              <a:off x="1049" y="2260"/>
              <a:ext cx="263"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1A1B1C"/>
                  </a:solidFill>
                  <a:effectLst/>
                  <a:latin typeface="Times New Roman" pitchFamily="18" charset="0"/>
                </a:rPr>
                <a:t>2 bit</a:t>
              </a:r>
              <a:endParaRPr kumimoji="0" lang="en-US" sz="1800" b="0" i="0" u="none" strike="noStrike" cap="none" normalizeH="0" baseline="0" dirty="0" smtClean="0">
                <a:ln>
                  <a:noFill/>
                </a:ln>
                <a:solidFill>
                  <a:schemeClr val="tx1"/>
                </a:solidFill>
                <a:effectLst/>
                <a:latin typeface="Arial" pitchFamily="34" charset="0"/>
              </a:endParaRPr>
            </a:p>
          </p:txBody>
        </p:sp>
        <p:sp>
          <p:nvSpPr>
            <p:cNvPr id="13" name="Line 11"/>
            <p:cNvSpPr>
              <a:spLocks noChangeShapeType="1"/>
            </p:cNvSpPr>
            <p:nvPr/>
          </p:nvSpPr>
          <p:spPr bwMode="auto">
            <a:xfrm flipV="1">
              <a:off x="1446" y="2270"/>
              <a:ext cx="0" cy="378"/>
            </a:xfrm>
            <a:prstGeom prst="line">
              <a:avLst/>
            </a:prstGeom>
            <a:noFill/>
            <a:ln w="10"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Freeform 12"/>
            <p:cNvSpPr>
              <a:spLocks noEditPoints="1"/>
            </p:cNvSpPr>
            <p:nvPr/>
          </p:nvSpPr>
          <p:spPr bwMode="auto">
            <a:xfrm>
              <a:off x="922" y="2270"/>
              <a:ext cx="4657" cy="776"/>
            </a:xfrm>
            <a:custGeom>
              <a:avLst/>
              <a:gdLst>
                <a:gd name="T0" fmla="*/ 476 w 480"/>
                <a:gd name="T1" fmla="*/ 39 h 80"/>
                <a:gd name="T2" fmla="*/ 476 w 480"/>
                <a:gd name="T3" fmla="*/ 0 h 80"/>
                <a:gd name="T4" fmla="*/ 480 w 480"/>
                <a:gd name="T5" fmla="*/ 39 h 80"/>
                <a:gd name="T6" fmla="*/ 480 w 480"/>
                <a:gd name="T7" fmla="*/ 0 h 80"/>
                <a:gd name="T8" fmla="*/ 0 w 480"/>
                <a:gd name="T9" fmla="*/ 40 h 80"/>
                <a:gd name="T10" fmla="*/ 480 w 480"/>
                <a:gd name="T11" fmla="*/ 40 h 80"/>
                <a:gd name="T12" fmla="*/ 0 w 480"/>
                <a:gd name="T13" fmla="*/ 80 h 80"/>
                <a:gd name="T14" fmla="*/ 0 w 480"/>
                <a:gd name="T15" fmla="*/ 40 h 80"/>
                <a:gd name="T16" fmla="*/ 4 w 480"/>
                <a:gd name="T17" fmla="*/ 80 h 80"/>
                <a:gd name="T18" fmla="*/ 4 w 480"/>
                <a:gd name="T19" fmla="*/ 4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0" h="80">
                  <a:moveTo>
                    <a:pt x="476" y="39"/>
                  </a:moveTo>
                  <a:lnTo>
                    <a:pt x="476" y="0"/>
                  </a:lnTo>
                  <a:moveTo>
                    <a:pt x="480" y="39"/>
                  </a:moveTo>
                  <a:lnTo>
                    <a:pt x="480" y="0"/>
                  </a:lnTo>
                  <a:moveTo>
                    <a:pt x="0" y="40"/>
                  </a:moveTo>
                  <a:lnTo>
                    <a:pt x="480" y="40"/>
                  </a:lnTo>
                  <a:moveTo>
                    <a:pt x="0" y="80"/>
                  </a:moveTo>
                  <a:lnTo>
                    <a:pt x="0" y="40"/>
                  </a:lnTo>
                  <a:moveTo>
                    <a:pt x="4" y="80"/>
                  </a:moveTo>
                  <a:lnTo>
                    <a:pt x="4" y="40"/>
                  </a:lnTo>
                </a:path>
              </a:pathLst>
            </a:custGeom>
            <a:noFill/>
            <a:ln w="10"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Rectangle 13"/>
            <p:cNvSpPr>
              <a:spLocks noChangeArrowheads="1"/>
            </p:cNvSpPr>
            <p:nvPr/>
          </p:nvSpPr>
          <p:spPr bwMode="auto">
            <a:xfrm>
              <a:off x="1049" y="2658"/>
              <a:ext cx="263"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1A1B1C"/>
                  </a:solidFill>
                  <a:effectLst/>
                  <a:latin typeface="Times New Roman" pitchFamily="18" charset="0"/>
                </a:rPr>
                <a:t>3 bit</a:t>
              </a:r>
              <a:endParaRPr kumimoji="0" lang="en-US" sz="1800" b="0" i="0" u="none" strike="noStrike" cap="none" normalizeH="0" baseline="0" dirty="0" smtClean="0">
                <a:ln>
                  <a:noFill/>
                </a:ln>
                <a:solidFill>
                  <a:schemeClr val="tx1"/>
                </a:solidFill>
                <a:effectLst/>
                <a:latin typeface="Arial" pitchFamily="34" charset="0"/>
              </a:endParaRPr>
            </a:p>
          </p:txBody>
        </p:sp>
        <p:sp>
          <p:nvSpPr>
            <p:cNvPr id="16" name="Line 14"/>
            <p:cNvSpPr>
              <a:spLocks noChangeShapeType="1"/>
            </p:cNvSpPr>
            <p:nvPr/>
          </p:nvSpPr>
          <p:spPr bwMode="auto">
            <a:xfrm flipV="1">
              <a:off x="1446" y="2658"/>
              <a:ext cx="0" cy="388"/>
            </a:xfrm>
            <a:prstGeom prst="line">
              <a:avLst/>
            </a:prstGeom>
            <a:noFill/>
            <a:ln w="10"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Freeform 15"/>
            <p:cNvSpPr>
              <a:spLocks noEditPoints="1"/>
            </p:cNvSpPr>
            <p:nvPr/>
          </p:nvSpPr>
          <p:spPr bwMode="auto">
            <a:xfrm>
              <a:off x="922" y="2658"/>
              <a:ext cx="4657" cy="786"/>
            </a:xfrm>
            <a:custGeom>
              <a:avLst/>
              <a:gdLst>
                <a:gd name="T0" fmla="*/ 476 w 480"/>
                <a:gd name="T1" fmla="*/ 40 h 81"/>
                <a:gd name="T2" fmla="*/ 476 w 480"/>
                <a:gd name="T3" fmla="*/ 0 h 81"/>
                <a:gd name="T4" fmla="*/ 480 w 480"/>
                <a:gd name="T5" fmla="*/ 40 h 81"/>
                <a:gd name="T6" fmla="*/ 480 w 480"/>
                <a:gd name="T7" fmla="*/ 0 h 81"/>
                <a:gd name="T8" fmla="*/ 0 w 480"/>
                <a:gd name="T9" fmla="*/ 40 h 81"/>
                <a:gd name="T10" fmla="*/ 480 w 480"/>
                <a:gd name="T11" fmla="*/ 40 h 81"/>
                <a:gd name="T12" fmla="*/ 0 w 480"/>
                <a:gd name="T13" fmla="*/ 81 h 81"/>
                <a:gd name="T14" fmla="*/ 0 w 480"/>
                <a:gd name="T15" fmla="*/ 41 h 81"/>
                <a:gd name="T16" fmla="*/ 4 w 480"/>
                <a:gd name="T17" fmla="*/ 81 h 81"/>
                <a:gd name="T18" fmla="*/ 4 w 480"/>
                <a:gd name="T19" fmla="*/ 4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0" h="81">
                  <a:moveTo>
                    <a:pt x="476" y="40"/>
                  </a:moveTo>
                  <a:lnTo>
                    <a:pt x="476" y="0"/>
                  </a:lnTo>
                  <a:moveTo>
                    <a:pt x="480" y="40"/>
                  </a:moveTo>
                  <a:lnTo>
                    <a:pt x="480" y="0"/>
                  </a:lnTo>
                  <a:moveTo>
                    <a:pt x="0" y="40"/>
                  </a:moveTo>
                  <a:lnTo>
                    <a:pt x="480" y="40"/>
                  </a:lnTo>
                  <a:moveTo>
                    <a:pt x="0" y="81"/>
                  </a:moveTo>
                  <a:lnTo>
                    <a:pt x="0" y="41"/>
                  </a:lnTo>
                  <a:moveTo>
                    <a:pt x="4" y="81"/>
                  </a:moveTo>
                  <a:lnTo>
                    <a:pt x="4" y="41"/>
                  </a:lnTo>
                </a:path>
              </a:pathLst>
            </a:custGeom>
            <a:noFill/>
            <a:ln w="10"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Rectangle 16"/>
            <p:cNvSpPr>
              <a:spLocks noChangeArrowheads="1"/>
            </p:cNvSpPr>
            <p:nvPr/>
          </p:nvSpPr>
          <p:spPr bwMode="auto">
            <a:xfrm>
              <a:off x="1049" y="3046"/>
              <a:ext cx="263"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1A1B1C"/>
                  </a:solidFill>
                  <a:effectLst/>
                  <a:latin typeface="Times New Roman" pitchFamily="18" charset="0"/>
                </a:rPr>
                <a:t>4 bit</a:t>
              </a:r>
              <a:endParaRPr kumimoji="0" lang="en-US" sz="1800" b="0" i="0" u="none" strike="noStrike" cap="none" normalizeH="0" baseline="0" dirty="0" smtClean="0">
                <a:ln>
                  <a:noFill/>
                </a:ln>
                <a:solidFill>
                  <a:schemeClr val="tx1"/>
                </a:solidFill>
                <a:effectLst/>
                <a:latin typeface="Arial" pitchFamily="34" charset="0"/>
              </a:endParaRPr>
            </a:p>
          </p:txBody>
        </p:sp>
        <p:sp>
          <p:nvSpPr>
            <p:cNvPr id="19" name="Line 17"/>
            <p:cNvSpPr>
              <a:spLocks noChangeShapeType="1"/>
            </p:cNvSpPr>
            <p:nvPr/>
          </p:nvSpPr>
          <p:spPr bwMode="auto">
            <a:xfrm flipV="1">
              <a:off x="1446" y="3056"/>
              <a:ext cx="0" cy="388"/>
            </a:xfrm>
            <a:prstGeom prst="line">
              <a:avLst/>
            </a:prstGeom>
            <a:noFill/>
            <a:ln w="10"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Freeform 18"/>
            <p:cNvSpPr>
              <a:spLocks noEditPoints="1"/>
            </p:cNvSpPr>
            <p:nvPr/>
          </p:nvSpPr>
          <p:spPr bwMode="auto">
            <a:xfrm>
              <a:off x="922" y="3056"/>
              <a:ext cx="4657" cy="562"/>
            </a:xfrm>
            <a:custGeom>
              <a:avLst/>
              <a:gdLst>
                <a:gd name="T0" fmla="*/ 476 w 480"/>
                <a:gd name="T1" fmla="*/ 40 h 58"/>
                <a:gd name="T2" fmla="*/ 476 w 480"/>
                <a:gd name="T3" fmla="*/ 0 h 58"/>
                <a:gd name="T4" fmla="*/ 480 w 480"/>
                <a:gd name="T5" fmla="*/ 40 h 58"/>
                <a:gd name="T6" fmla="*/ 480 w 480"/>
                <a:gd name="T7" fmla="*/ 0 h 58"/>
                <a:gd name="T8" fmla="*/ 0 w 480"/>
                <a:gd name="T9" fmla="*/ 40 h 58"/>
                <a:gd name="T10" fmla="*/ 480 w 480"/>
                <a:gd name="T11" fmla="*/ 40 h 58"/>
                <a:gd name="T12" fmla="*/ 0 w 480"/>
                <a:gd name="T13" fmla="*/ 58 h 58"/>
                <a:gd name="T14" fmla="*/ 0 w 480"/>
                <a:gd name="T15" fmla="*/ 40 h 58"/>
                <a:gd name="T16" fmla="*/ 4 w 480"/>
                <a:gd name="T17" fmla="*/ 58 h 58"/>
                <a:gd name="T18" fmla="*/ 4 w 480"/>
                <a:gd name="T19" fmla="*/ 4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0" h="58">
                  <a:moveTo>
                    <a:pt x="476" y="40"/>
                  </a:moveTo>
                  <a:lnTo>
                    <a:pt x="476" y="0"/>
                  </a:lnTo>
                  <a:moveTo>
                    <a:pt x="480" y="40"/>
                  </a:moveTo>
                  <a:lnTo>
                    <a:pt x="480" y="0"/>
                  </a:lnTo>
                  <a:moveTo>
                    <a:pt x="0" y="40"/>
                  </a:moveTo>
                  <a:lnTo>
                    <a:pt x="480" y="40"/>
                  </a:lnTo>
                  <a:moveTo>
                    <a:pt x="0" y="58"/>
                  </a:moveTo>
                  <a:lnTo>
                    <a:pt x="0" y="40"/>
                  </a:lnTo>
                  <a:moveTo>
                    <a:pt x="4" y="58"/>
                  </a:moveTo>
                  <a:lnTo>
                    <a:pt x="4" y="40"/>
                  </a:lnTo>
                </a:path>
              </a:pathLst>
            </a:custGeom>
            <a:noFill/>
            <a:ln w="10"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Rectangle 19"/>
            <p:cNvSpPr>
              <a:spLocks noChangeArrowheads="1"/>
            </p:cNvSpPr>
            <p:nvPr/>
          </p:nvSpPr>
          <p:spPr bwMode="auto">
            <a:xfrm>
              <a:off x="1049" y="3444"/>
              <a:ext cx="263"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1" u="none" strike="noStrike" cap="none" normalizeH="0" baseline="0" dirty="0" smtClean="0">
                  <a:ln>
                    <a:noFill/>
                  </a:ln>
                  <a:solidFill>
                    <a:srgbClr val="1A1B1C"/>
                  </a:solidFill>
                  <a:effectLst/>
                  <a:latin typeface="Times New Roman" pitchFamily="18" charset="0"/>
                </a:rPr>
                <a:t>n</a:t>
              </a:r>
              <a:r>
                <a:rPr kumimoji="0" lang="en-US" sz="1800" b="0" i="0" u="none" strike="noStrike" cap="none" normalizeH="0" baseline="0" dirty="0" smtClean="0">
                  <a:ln>
                    <a:noFill/>
                  </a:ln>
                  <a:solidFill>
                    <a:srgbClr val="1A1B1C"/>
                  </a:solidFill>
                  <a:effectLst/>
                  <a:latin typeface="Times New Roman" pitchFamily="18" charset="0"/>
                </a:rPr>
                <a:t> bit</a:t>
              </a:r>
              <a:endParaRPr kumimoji="0" lang="en-US" sz="1800" b="0" i="0" u="none" strike="noStrike" cap="none" normalizeH="0" baseline="0" dirty="0" smtClean="0">
                <a:ln>
                  <a:noFill/>
                </a:ln>
                <a:solidFill>
                  <a:schemeClr val="tx1"/>
                </a:solidFill>
                <a:effectLst/>
                <a:latin typeface="Arial" pitchFamily="34" charset="0"/>
              </a:endParaRPr>
            </a:p>
          </p:txBody>
        </p:sp>
        <p:sp>
          <p:nvSpPr>
            <p:cNvPr id="23" name="Line 21"/>
            <p:cNvSpPr>
              <a:spLocks noChangeShapeType="1"/>
            </p:cNvSpPr>
            <p:nvPr/>
          </p:nvSpPr>
          <p:spPr bwMode="auto">
            <a:xfrm flipV="1">
              <a:off x="1446" y="3444"/>
              <a:ext cx="0" cy="174"/>
            </a:xfrm>
            <a:prstGeom prst="line">
              <a:avLst/>
            </a:prstGeom>
            <a:noFill/>
            <a:ln w="10"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Freeform 22"/>
            <p:cNvSpPr>
              <a:spLocks noEditPoints="1"/>
            </p:cNvSpPr>
            <p:nvPr/>
          </p:nvSpPr>
          <p:spPr bwMode="auto">
            <a:xfrm>
              <a:off x="922" y="3444"/>
              <a:ext cx="4657" cy="213"/>
            </a:xfrm>
            <a:custGeom>
              <a:avLst/>
              <a:gdLst>
                <a:gd name="T0" fmla="*/ 476 w 480"/>
                <a:gd name="T1" fmla="*/ 18 h 22"/>
                <a:gd name="T2" fmla="*/ 476 w 480"/>
                <a:gd name="T3" fmla="*/ 0 h 22"/>
                <a:gd name="T4" fmla="*/ 480 w 480"/>
                <a:gd name="T5" fmla="*/ 18 h 22"/>
                <a:gd name="T6" fmla="*/ 480 w 480"/>
                <a:gd name="T7" fmla="*/ 0 h 22"/>
                <a:gd name="T8" fmla="*/ 0 w 480"/>
                <a:gd name="T9" fmla="*/ 18 h 22"/>
                <a:gd name="T10" fmla="*/ 480 w 480"/>
                <a:gd name="T11" fmla="*/ 18 h 22"/>
                <a:gd name="T12" fmla="*/ 0 w 480"/>
                <a:gd name="T13" fmla="*/ 22 h 22"/>
                <a:gd name="T14" fmla="*/ 480 w 480"/>
                <a:gd name="T15" fmla="*/ 22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0" h="22">
                  <a:moveTo>
                    <a:pt x="476" y="18"/>
                  </a:moveTo>
                  <a:lnTo>
                    <a:pt x="476" y="0"/>
                  </a:lnTo>
                  <a:moveTo>
                    <a:pt x="480" y="18"/>
                  </a:moveTo>
                  <a:lnTo>
                    <a:pt x="480" y="0"/>
                  </a:lnTo>
                  <a:moveTo>
                    <a:pt x="0" y="18"/>
                  </a:moveTo>
                  <a:lnTo>
                    <a:pt x="480" y="18"/>
                  </a:lnTo>
                  <a:moveTo>
                    <a:pt x="0" y="22"/>
                  </a:moveTo>
                  <a:lnTo>
                    <a:pt x="480" y="22"/>
                  </a:lnTo>
                </a:path>
              </a:pathLst>
            </a:custGeom>
            <a:noFill/>
            <a:ln w="10"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pic>
        <p:nvPicPr>
          <p:cNvPr id="30" name="Picture 29"/>
          <p:cNvPicPr>
            <a:picLocks noChangeAspect="1"/>
          </p:cNvPicPr>
          <p:nvPr/>
        </p:nvPicPr>
        <p:blipFill>
          <a:blip r:embed="rId3"/>
          <a:stretch>
            <a:fillRect/>
          </a:stretch>
        </p:blipFill>
        <p:spPr>
          <a:xfrm>
            <a:off x="4106613" y="2333738"/>
            <a:ext cx="8433" cy="8391"/>
          </a:xfrm>
          <a:prstGeom prst="rect">
            <a:avLst/>
          </a:prstGeom>
        </p:spPr>
      </p:pic>
      <mc:AlternateContent xmlns:mc="http://schemas.openxmlformats.org/markup-compatibility/2006" xmlns:a14="http://schemas.microsoft.com/office/drawing/2010/main">
        <mc:Choice Requires="a14">
          <p:sp>
            <p:nvSpPr>
              <p:cNvPr id="3" name="TextBox 2"/>
              <p:cNvSpPr txBox="1"/>
              <p:nvPr/>
            </p:nvSpPr>
            <p:spPr>
              <a:xfrm>
                <a:off x="1828799" y="2201200"/>
                <a:ext cx="1986826" cy="54489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i="1" smtClean="0">
                              <a:latin typeface="Cambria Math" panose="02040503050406030204" pitchFamily="18" charset="0"/>
                            </a:rPr>
                          </m:ctrlPr>
                        </m:sSubSupPr>
                        <m:e>
                          <m:r>
                            <a:rPr lang="en-US" b="0" i="1" smtClean="0">
                              <a:latin typeface="Cambria Math" panose="02040503050406030204" pitchFamily="18" charset="0"/>
                            </a:rPr>
                            <m:t>𝐶</m:t>
                          </m:r>
                        </m:e>
                        <m:sub>
                          <m:r>
                            <a:rPr lang="en-US" b="0" i="1" smtClean="0">
                              <a:latin typeface="Cambria Math" panose="02040503050406030204" pitchFamily="18" charset="0"/>
                            </a:rPr>
                            <m:t>𝑜𝑢𝑡</m:t>
                          </m:r>
                        </m:sub>
                        <m:sup>
                          <m:r>
                            <a:rPr lang="en-US" b="0" i="1" smtClean="0">
                              <a:latin typeface="Cambria Math" panose="02040503050406030204" pitchFamily="18" charset="0"/>
                            </a:rPr>
                            <m:t>1</m:t>
                          </m:r>
                        </m:sup>
                      </m:sSubSup>
                      <m:r>
                        <a:rPr lang="en-US" b="0" i="1" smtClean="0">
                          <a:latin typeface="Cambria Math" panose="02040503050406030204" pitchFamily="18" charset="0"/>
                        </a:rPr>
                        <m:t>= </m:t>
                      </m:r>
                      <m:limLow>
                        <m:limLowPr>
                          <m:ctrlPr>
                            <a:rPr lang="en-US" b="0" i="1" smtClean="0">
                              <a:latin typeface="Cambria Math" panose="02040503050406030204" pitchFamily="18" charset="0"/>
                            </a:rPr>
                          </m:ctrlPr>
                        </m:limLowPr>
                        <m:e>
                          <m:groupChr>
                            <m:groupChrPr>
                              <m:chr m:val="⏟"/>
                              <m:ctrlPr>
                                <a:rPr lang="en-US" b="0" i="1" smtClean="0">
                                  <a:latin typeface="Cambria Math" panose="02040503050406030204" pitchFamily="18" charset="0"/>
                                </a:rPr>
                              </m:ctrlPr>
                            </m:groupChr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𝑔</m:t>
                                  </m:r>
                                </m:e>
                                <m:sub>
                                  <m:r>
                                    <a:rPr lang="en-US" b="0" i="1" smtClean="0">
                                      <a:latin typeface="Cambria Math" panose="02040503050406030204" pitchFamily="18" charset="0"/>
                                    </a:rPr>
                                    <m:t>1</m:t>
                                  </m:r>
                                </m:sub>
                              </m:sSub>
                            </m:e>
                          </m:groupChr>
                        </m:e>
                        <m:lim>
                          <m:sSub>
                            <m:sSubPr>
                              <m:ctrlPr>
                                <a:rPr lang="en-US" b="0" i="1" smtClean="0">
                                  <a:latin typeface="Cambria Math" panose="02040503050406030204" pitchFamily="18" charset="0"/>
                                </a:rPr>
                              </m:ctrlPr>
                            </m:sSubPr>
                            <m:e>
                              <m:r>
                                <a:rPr lang="en-US" b="0" i="1" smtClean="0">
                                  <a:latin typeface="Cambria Math" panose="02040503050406030204" pitchFamily="18" charset="0"/>
                                </a:rPr>
                                <m:t>𝐺</m:t>
                              </m:r>
                            </m:e>
                            <m:sub>
                              <m:r>
                                <a:rPr lang="en-US" b="0" i="1" smtClean="0">
                                  <a:latin typeface="Cambria Math" panose="02040503050406030204" pitchFamily="18" charset="0"/>
                                </a:rPr>
                                <m:t>1</m:t>
                              </m:r>
                            </m:sub>
                          </m:sSub>
                        </m:lim>
                      </m:limLow>
                      <m:r>
                        <a:rPr lang="en-US" b="0" i="1" smtClean="0">
                          <a:latin typeface="Cambria Math" panose="02040503050406030204" pitchFamily="18" charset="0"/>
                        </a:rPr>
                        <m:t>+</m:t>
                      </m:r>
                      <m:limLow>
                        <m:limLowPr>
                          <m:ctrlPr>
                            <a:rPr lang="en-US" i="1">
                              <a:latin typeface="Cambria Math" panose="02040503050406030204" pitchFamily="18" charset="0"/>
                            </a:rPr>
                          </m:ctrlPr>
                        </m:limLowPr>
                        <m:e>
                          <m:groupChr>
                            <m:groupChrPr>
                              <m:chr m:val="⏟"/>
                              <m:ctrlPr>
                                <a:rPr lang="en-US" i="1">
                                  <a:latin typeface="Cambria Math" panose="02040503050406030204" pitchFamily="18" charset="0"/>
                                </a:rPr>
                              </m:ctrlPr>
                            </m:groupChrPr>
                            <m:e>
                              <m:sSub>
                                <m:sSubPr>
                                  <m:ctrlPr>
                                    <a:rPr lang="en-US" i="1">
                                      <a:latin typeface="Cambria Math" panose="02040503050406030204" pitchFamily="18" charset="0"/>
                                    </a:rPr>
                                  </m:ctrlPr>
                                </m:sSubPr>
                                <m:e>
                                  <m:r>
                                    <a:rPr lang="en-US" b="0" i="1" smtClean="0">
                                      <a:latin typeface="Cambria Math" panose="02040503050406030204" pitchFamily="18" charset="0"/>
                                    </a:rPr>
                                    <m:t>𝑝</m:t>
                                  </m:r>
                                </m:e>
                                <m:sub>
                                  <m:r>
                                    <a:rPr lang="en-US" i="1">
                                      <a:latin typeface="Cambria Math" panose="02040503050406030204" pitchFamily="18" charset="0"/>
                                    </a:rPr>
                                    <m:t>1</m:t>
                                  </m:r>
                                </m:sub>
                              </m:sSub>
                            </m:e>
                          </m:groupChr>
                        </m:e>
                        <m:lim>
                          <m:sSub>
                            <m:sSubPr>
                              <m:ctrlPr>
                                <a:rPr lang="en-US" i="1">
                                  <a:latin typeface="Cambria Math" panose="02040503050406030204" pitchFamily="18" charset="0"/>
                                </a:rPr>
                              </m:ctrlPr>
                            </m:sSubPr>
                            <m:e>
                              <m:r>
                                <a:rPr lang="en-US" b="0" i="1" smtClean="0">
                                  <a:latin typeface="Cambria Math" panose="02040503050406030204" pitchFamily="18" charset="0"/>
                                </a:rPr>
                                <m:t>𝑃</m:t>
                              </m:r>
                            </m:e>
                            <m:sub>
                              <m:r>
                                <a:rPr lang="en-US" i="1">
                                  <a:latin typeface="Cambria Math" panose="02040503050406030204" pitchFamily="18" charset="0"/>
                                </a:rPr>
                                <m:t>1</m:t>
                              </m:r>
                            </m:sub>
                          </m:sSub>
                        </m:lim>
                      </m:limLow>
                      <m:r>
                        <a:rPr lang="en-US" b="0" i="0" smtClean="0">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𝐶</m:t>
                          </m:r>
                        </m:e>
                        <m:sub>
                          <m:r>
                            <a:rPr lang="en-US" b="0" i="1" smtClean="0">
                              <a:latin typeface="Cambria Math" panose="02040503050406030204" pitchFamily="18" charset="0"/>
                            </a:rPr>
                            <m:t>𝑖𝑛</m:t>
                          </m:r>
                        </m:sub>
                        <m:sup>
                          <m:r>
                            <a:rPr lang="en-US" i="1">
                              <a:latin typeface="Cambria Math" panose="02040503050406030204" pitchFamily="18" charset="0"/>
                            </a:rPr>
                            <m:t>1</m:t>
                          </m:r>
                        </m:sup>
                      </m:sSubSup>
                    </m:oMath>
                  </m:oMathPara>
                </a14:m>
                <a:endParaRPr lang="en-US" dirty="0"/>
              </a:p>
            </p:txBody>
          </p:sp>
        </mc:Choice>
        <mc:Fallback xmlns="">
          <p:sp>
            <p:nvSpPr>
              <p:cNvPr id="3" name="TextBox 2"/>
              <p:cNvSpPr txBox="1">
                <a:spLocks noRot="1" noChangeAspect="1" noMove="1" noResize="1" noEditPoints="1" noAdjustHandles="1" noChangeArrowheads="1" noChangeShapeType="1" noTextEdit="1"/>
              </p:cNvSpPr>
              <p:nvPr/>
            </p:nvSpPr>
            <p:spPr>
              <a:xfrm>
                <a:off x="1828799" y="2201200"/>
                <a:ext cx="1986826" cy="544893"/>
              </a:xfrm>
              <a:prstGeom prst="rect">
                <a:avLst/>
              </a:prstGeom>
              <a:blipFill rotWithShape="0">
                <a:blip r:embed="rId4"/>
                <a:stretch>
                  <a:fillRect l="-2147" r="-4294" b="-1573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p:cNvSpPr txBox="1"/>
              <p:nvPr/>
            </p:nvSpPr>
            <p:spPr>
              <a:xfrm>
                <a:off x="1854199" y="2795728"/>
                <a:ext cx="3184012" cy="55534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i="1" smtClean="0">
                              <a:latin typeface="Cambria Math" panose="02040503050406030204" pitchFamily="18" charset="0"/>
                            </a:rPr>
                          </m:ctrlPr>
                        </m:sSubSupPr>
                        <m:e>
                          <m:r>
                            <a:rPr lang="en-US" b="0" i="1" smtClean="0">
                              <a:latin typeface="Cambria Math" panose="02040503050406030204" pitchFamily="18" charset="0"/>
                            </a:rPr>
                            <m:t>𝐶</m:t>
                          </m:r>
                        </m:e>
                        <m:sub>
                          <m:r>
                            <a:rPr lang="en-US" b="0" i="1" smtClean="0">
                              <a:latin typeface="Cambria Math" panose="02040503050406030204" pitchFamily="18" charset="0"/>
                            </a:rPr>
                            <m:t>𝑜𝑢𝑡</m:t>
                          </m:r>
                        </m:sub>
                        <m:sup>
                          <m:r>
                            <a:rPr lang="en-US" b="0" i="1" smtClean="0">
                              <a:latin typeface="Cambria Math" panose="02040503050406030204" pitchFamily="18" charset="0"/>
                            </a:rPr>
                            <m:t>2</m:t>
                          </m:r>
                        </m:sup>
                      </m:sSubSup>
                      <m:r>
                        <a:rPr lang="en-US" b="0" i="1" smtClean="0">
                          <a:latin typeface="Cambria Math" panose="02040503050406030204" pitchFamily="18" charset="0"/>
                        </a:rPr>
                        <m:t>= </m:t>
                      </m:r>
                      <m:limLow>
                        <m:limLowPr>
                          <m:ctrlPr>
                            <a:rPr lang="en-US" b="0" i="1" smtClean="0">
                              <a:latin typeface="Cambria Math" panose="02040503050406030204" pitchFamily="18" charset="0"/>
                            </a:rPr>
                          </m:ctrlPr>
                        </m:limLowPr>
                        <m:e>
                          <m:groupChr>
                            <m:groupChrPr>
                              <m:chr m:val="⏟"/>
                              <m:ctrlPr>
                                <a:rPr lang="en-US" b="0" i="1" smtClean="0">
                                  <a:latin typeface="Cambria Math" panose="02040503050406030204" pitchFamily="18" charset="0"/>
                                </a:rPr>
                              </m:ctrlPr>
                            </m:groupChr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𝑔</m:t>
                                  </m:r>
                                </m:e>
                                <m:sub>
                                  <m:r>
                                    <a:rPr lang="en-US" b="0" i="1" smtClean="0">
                                      <a:latin typeface="Cambria Math" panose="02040503050406030204" pitchFamily="18" charset="0"/>
                                    </a:rPr>
                                    <m:t>2</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𝑔</m:t>
                                  </m:r>
                                </m:e>
                                <m:sub>
                                  <m:r>
                                    <a:rPr lang="en-US" b="0" i="1" smtClean="0">
                                      <a:latin typeface="Cambria Math" panose="02040503050406030204" pitchFamily="18" charset="0"/>
                                    </a:rPr>
                                    <m:t>1</m:t>
                                  </m:r>
                                </m:sub>
                              </m:sSub>
                            </m:e>
                          </m:groupChr>
                        </m:e>
                        <m:lim>
                          <m:sSub>
                            <m:sSubPr>
                              <m:ctrlPr>
                                <a:rPr lang="en-US" b="0" i="1" smtClean="0">
                                  <a:latin typeface="Cambria Math" panose="02040503050406030204" pitchFamily="18" charset="0"/>
                                </a:rPr>
                              </m:ctrlPr>
                            </m:sSubPr>
                            <m:e>
                              <m:r>
                                <a:rPr lang="en-US" b="0" i="1" smtClean="0">
                                  <a:latin typeface="Cambria Math" panose="02040503050406030204" pitchFamily="18" charset="0"/>
                                </a:rPr>
                                <m:t>𝐺</m:t>
                              </m:r>
                            </m:e>
                            <m:sub>
                              <m:r>
                                <a:rPr lang="en-US" b="0" i="1" smtClean="0">
                                  <a:latin typeface="Cambria Math" panose="02040503050406030204" pitchFamily="18" charset="0"/>
                                </a:rPr>
                                <m:t>2</m:t>
                              </m:r>
                            </m:sub>
                          </m:sSub>
                        </m:lim>
                      </m:limLow>
                      <m:r>
                        <a:rPr lang="en-US" b="0" i="1" smtClean="0">
                          <a:latin typeface="Cambria Math" panose="02040503050406030204" pitchFamily="18" charset="0"/>
                        </a:rPr>
                        <m:t>+</m:t>
                      </m:r>
                      <m:limLow>
                        <m:limLowPr>
                          <m:ctrlPr>
                            <a:rPr lang="en-US" i="1">
                              <a:latin typeface="Cambria Math" panose="02040503050406030204" pitchFamily="18" charset="0"/>
                            </a:rPr>
                          </m:ctrlPr>
                        </m:limLowPr>
                        <m:e>
                          <m:groupChr>
                            <m:groupChrPr>
                              <m:chr m:val="⏟"/>
                              <m:ctrlPr>
                                <a:rPr lang="en-US" i="1">
                                  <a:latin typeface="Cambria Math" panose="02040503050406030204" pitchFamily="18" charset="0"/>
                                </a:rPr>
                              </m:ctrlPr>
                            </m:groupChrPr>
                            <m:e>
                              <m:sSub>
                                <m:sSubPr>
                                  <m:ctrlPr>
                                    <a:rPr lang="en-US" i="1">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1</m:t>
                                  </m:r>
                                </m:sub>
                              </m:sSub>
                            </m:e>
                          </m:groupChr>
                        </m:e>
                        <m:lim>
                          <m:sSub>
                            <m:sSubPr>
                              <m:ctrlPr>
                                <a:rPr lang="en-US" i="1">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2</m:t>
                              </m:r>
                            </m:sub>
                          </m:sSub>
                        </m:lim>
                      </m:limLow>
                      <m:r>
                        <a:rPr lang="en-US" b="0" i="0" smtClean="0">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𝐶</m:t>
                          </m:r>
                        </m:e>
                        <m:sub>
                          <m:r>
                            <a:rPr lang="en-US" b="0" i="1" smtClean="0">
                              <a:latin typeface="Cambria Math" panose="02040503050406030204" pitchFamily="18" charset="0"/>
                            </a:rPr>
                            <m:t>𝑖𝑛</m:t>
                          </m:r>
                        </m:sub>
                        <m:sup>
                          <m:r>
                            <a:rPr lang="en-US" i="1">
                              <a:latin typeface="Cambria Math" panose="02040503050406030204" pitchFamily="18" charset="0"/>
                            </a:rPr>
                            <m:t>1</m:t>
                          </m:r>
                        </m:sup>
                      </m:sSubSup>
                    </m:oMath>
                  </m:oMathPara>
                </a14:m>
                <a:endParaRPr lang="en-US" dirty="0"/>
              </a:p>
            </p:txBody>
          </p:sp>
        </mc:Choice>
        <mc:Fallback xmlns="">
          <p:sp>
            <p:nvSpPr>
              <p:cNvPr id="25" name="TextBox 24"/>
              <p:cNvSpPr txBox="1">
                <a:spLocks noRot="1" noChangeAspect="1" noMove="1" noResize="1" noEditPoints="1" noAdjustHandles="1" noChangeArrowheads="1" noChangeShapeType="1" noTextEdit="1"/>
              </p:cNvSpPr>
              <p:nvPr/>
            </p:nvSpPr>
            <p:spPr>
              <a:xfrm>
                <a:off x="1854199" y="2795728"/>
                <a:ext cx="3184012" cy="555345"/>
              </a:xfrm>
              <a:prstGeom prst="rect">
                <a:avLst/>
              </a:prstGeom>
              <a:blipFill rotWithShape="0">
                <a:blip r:embed="rId5"/>
                <a:stretch>
                  <a:fillRect l="-1341" r="-766" b="-659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p:cNvSpPr txBox="1"/>
              <p:nvPr/>
            </p:nvSpPr>
            <p:spPr>
              <a:xfrm>
                <a:off x="1820332" y="3433992"/>
                <a:ext cx="4761047" cy="54745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i="1" smtClean="0">
                              <a:latin typeface="Cambria Math" panose="02040503050406030204" pitchFamily="18" charset="0"/>
                            </a:rPr>
                          </m:ctrlPr>
                        </m:sSubSupPr>
                        <m:e>
                          <m:r>
                            <a:rPr lang="en-US" b="0" i="1" smtClean="0">
                              <a:latin typeface="Cambria Math" panose="02040503050406030204" pitchFamily="18" charset="0"/>
                            </a:rPr>
                            <m:t>𝐶</m:t>
                          </m:r>
                        </m:e>
                        <m:sub>
                          <m:r>
                            <a:rPr lang="en-US" b="0" i="1" smtClean="0">
                              <a:latin typeface="Cambria Math" panose="02040503050406030204" pitchFamily="18" charset="0"/>
                            </a:rPr>
                            <m:t>𝑜𝑢𝑡</m:t>
                          </m:r>
                        </m:sub>
                        <m:sup>
                          <m:r>
                            <a:rPr lang="en-US" b="0" i="1" smtClean="0">
                              <a:latin typeface="Cambria Math" panose="02040503050406030204" pitchFamily="18" charset="0"/>
                            </a:rPr>
                            <m:t>3</m:t>
                          </m:r>
                        </m:sup>
                      </m:sSubSup>
                      <m:r>
                        <a:rPr lang="en-US" b="0" i="1" smtClean="0">
                          <a:latin typeface="Cambria Math" panose="02040503050406030204" pitchFamily="18" charset="0"/>
                        </a:rPr>
                        <m:t>= </m:t>
                      </m:r>
                      <m:limLow>
                        <m:limLowPr>
                          <m:ctrlPr>
                            <a:rPr lang="en-US" b="0" i="1" smtClean="0">
                              <a:latin typeface="Cambria Math" panose="02040503050406030204" pitchFamily="18" charset="0"/>
                            </a:rPr>
                          </m:ctrlPr>
                        </m:limLowPr>
                        <m:e>
                          <m:groupChr>
                            <m:groupChrPr>
                              <m:chr m:val="⏟"/>
                              <m:ctrlPr>
                                <a:rPr lang="en-US" b="0" i="1" smtClean="0">
                                  <a:latin typeface="Cambria Math" panose="02040503050406030204" pitchFamily="18" charset="0"/>
                                </a:rPr>
                              </m:ctrlPr>
                            </m:groupChr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𝑔</m:t>
                                  </m:r>
                                </m:e>
                                <m:sub>
                                  <m:r>
                                    <a:rPr lang="en-US" b="0" i="1" smtClean="0">
                                      <a:latin typeface="Cambria Math" panose="02040503050406030204" pitchFamily="18" charset="0"/>
                                    </a:rPr>
                                    <m:t>3</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3</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𝑔</m:t>
                                  </m:r>
                                </m:e>
                                <m:sub>
                                  <m:r>
                                    <a:rPr lang="en-US" b="0" i="1" smtClean="0">
                                      <a:latin typeface="Cambria Math" panose="02040503050406030204" pitchFamily="18" charset="0"/>
                                    </a:rPr>
                                    <m:t>2</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3</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𝑔</m:t>
                                  </m:r>
                                </m:e>
                                <m:sub>
                                  <m:r>
                                    <a:rPr lang="en-US" b="0" i="1" smtClean="0">
                                      <a:latin typeface="Cambria Math" panose="02040503050406030204" pitchFamily="18" charset="0"/>
                                    </a:rPr>
                                    <m:t>1</m:t>
                                  </m:r>
                                </m:sub>
                              </m:sSub>
                            </m:e>
                          </m:groupChr>
                        </m:e>
                        <m:lim>
                          <m:sSub>
                            <m:sSubPr>
                              <m:ctrlPr>
                                <a:rPr lang="en-US" b="0" i="1" smtClean="0">
                                  <a:latin typeface="Cambria Math" panose="02040503050406030204" pitchFamily="18" charset="0"/>
                                </a:rPr>
                              </m:ctrlPr>
                            </m:sSubPr>
                            <m:e>
                              <m:r>
                                <a:rPr lang="en-US" b="0" i="1" smtClean="0">
                                  <a:latin typeface="Cambria Math" panose="02040503050406030204" pitchFamily="18" charset="0"/>
                                </a:rPr>
                                <m:t>𝐺</m:t>
                              </m:r>
                            </m:e>
                            <m:sub>
                              <m:r>
                                <a:rPr lang="en-US" b="0" i="1" smtClean="0">
                                  <a:latin typeface="Cambria Math" panose="02040503050406030204" pitchFamily="18" charset="0"/>
                                </a:rPr>
                                <m:t>3</m:t>
                              </m:r>
                            </m:sub>
                          </m:sSub>
                        </m:lim>
                      </m:limLow>
                      <m:r>
                        <a:rPr lang="en-US" b="0" i="1" smtClean="0">
                          <a:latin typeface="Cambria Math" panose="02040503050406030204" pitchFamily="18" charset="0"/>
                        </a:rPr>
                        <m:t>+</m:t>
                      </m:r>
                      <m:limLow>
                        <m:limLowPr>
                          <m:ctrlPr>
                            <a:rPr lang="en-US" i="1">
                              <a:latin typeface="Cambria Math" panose="02040503050406030204" pitchFamily="18" charset="0"/>
                            </a:rPr>
                          </m:ctrlPr>
                        </m:limLowPr>
                        <m:e>
                          <m:groupChr>
                            <m:groupChrPr>
                              <m:chr m:val="⏟"/>
                              <m:ctrlPr>
                                <a:rPr lang="en-US" i="1">
                                  <a:latin typeface="Cambria Math" panose="02040503050406030204" pitchFamily="18" charset="0"/>
                                </a:rPr>
                              </m:ctrlPr>
                            </m:groupChrPr>
                            <m:e>
                              <m:sSub>
                                <m:sSubPr>
                                  <m:ctrlPr>
                                    <a:rPr lang="en-US" i="1">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3</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1</m:t>
                                  </m:r>
                                </m:sub>
                              </m:sSub>
                            </m:e>
                          </m:groupChr>
                        </m:e>
                        <m:lim>
                          <m:sSub>
                            <m:sSubPr>
                              <m:ctrlPr>
                                <a:rPr lang="en-US" i="1">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3</m:t>
                              </m:r>
                            </m:sub>
                          </m:sSub>
                        </m:lim>
                      </m:limLow>
                      <m:r>
                        <a:rPr lang="en-US" b="0" i="0" smtClean="0">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𝐶</m:t>
                          </m:r>
                        </m:e>
                        <m:sub>
                          <m:r>
                            <a:rPr lang="en-US" b="0" i="1" smtClean="0">
                              <a:latin typeface="Cambria Math" panose="02040503050406030204" pitchFamily="18" charset="0"/>
                            </a:rPr>
                            <m:t>𝑖𝑛</m:t>
                          </m:r>
                        </m:sub>
                        <m:sup>
                          <m:r>
                            <a:rPr lang="en-US" i="1">
                              <a:latin typeface="Cambria Math" panose="02040503050406030204" pitchFamily="18" charset="0"/>
                            </a:rPr>
                            <m:t>1</m:t>
                          </m:r>
                        </m:sup>
                      </m:sSubSup>
                    </m:oMath>
                  </m:oMathPara>
                </a14:m>
                <a:endParaRPr lang="en-US" dirty="0"/>
              </a:p>
            </p:txBody>
          </p:sp>
        </mc:Choice>
        <mc:Fallback xmlns="">
          <p:sp>
            <p:nvSpPr>
              <p:cNvPr id="26" name="TextBox 25"/>
              <p:cNvSpPr txBox="1">
                <a:spLocks noRot="1" noChangeAspect="1" noMove="1" noResize="1" noEditPoints="1" noAdjustHandles="1" noChangeArrowheads="1" noChangeShapeType="1" noTextEdit="1"/>
              </p:cNvSpPr>
              <p:nvPr/>
            </p:nvSpPr>
            <p:spPr>
              <a:xfrm>
                <a:off x="1820332" y="3433992"/>
                <a:ext cx="4761047" cy="547458"/>
              </a:xfrm>
              <a:prstGeom prst="rect">
                <a:avLst/>
              </a:prstGeom>
              <a:blipFill rotWithShape="0">
                <a:blip r:embed="rId6"/>
                <a:stretch>
                  <a:fillRect l="-128" b="-777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p:cNvSpPr txBox="1"/>
              <p:nvPr/>
            </p:nvSpPr>
            <p:spPr>
              <a:xfrm>
                <a:off x="1854506" y="4075037"/>
                <a:ext cx="6619568" cy="54617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i="1" smtClean="0">
                              <a:latin typeface="Cambria Math" panose="02040503050406030204" pitchFamily="18" charset="0"/>
                            </a:rPr>
                          </m:ctrlPr>
                        </m:sSubSupPr>
                        <m:e>
                          <m:r>
                            <a:rPr lang="en-US" b="0" i="1" smtClean="0">
                              <a:latin typeface="Cambria Math" panose="02040503050406030204" pitchFamily="18" charset="0"/>
                            </a:rPr>
                            <m:t>𝐶</m:t>
                          </m:r>
                        </m:e>
                        <m:sub>
                          <m:r>
                            <a:rPr lang="en-US" b="0" i="1" smtClean="0">
                              <a:latin typeface="Cambria Math" panose="02040503050406030204" pitchFamily="18" charset="0"/>
                            </a:rPr>
                            <m:t>𝑜𝑢𝑡</m:t>
                          </m:r>
                        </m:sub>
                        <m:sup>
                          <m:r>
                            <a:rPr lang="en-US" b="0" i="1" smtClean="0">
                              <a:latin typeface="Cambria Math" panose="02040503050406030204" pitchFamily="18" charset="0"/>
                            </a:rPr>
                            <m:t>4</m:t>
                          </m:r>
                        </m:sup>
                      </m:sSubSup>
                      <m:r>
                        <a:rPr lang="en-US" b="0" i="1" smtClean="0">
                          <a:latin typeface="Cambria Math" panose="02040503050406030204" pitchFamily="18" charset="0"/>
                        </a:rPr>
                        <m:t>= </m:t>
                      </m:r>
                      <m:limLow>
                        <m:limLowPr>
                          <m:ctrlPr>
                            <a:rPr lang="en-US" b="0" i="1" smtClean="0">
                              <a:latin typeface="Cambria Math" panose="02040503050406030204" pitchFamily="18" charset="0"/>
                            </a:rPr>
                          </m:ctrlPr>
                        </m:limLowPr>
                        <m:e>
                          <m:groupChr>
                            <m:groupChrPr>
                              <m:chr m:val="⏟"/>
                              <m:ctrlPr>
                                <a:rPr lang="en-US" b="0" i="1" smtClean="0">
                                  <a:latin typeface="Cambria Math" panose="02040503050406030204" pitchFamily="18" charset="0"/>
                                </a:rPr>
                              </m:ctrlPr>
                            </m:groupChr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𝑔</m:t>
                                  </m:r>
                                </m:e>
                                <m:sub>
                                  <m:r>
                                    <a:rPr lang="en-US" b="0" i="1" smtClean="0">
                                      <a:latin typeface="Cambria Math" panose="02040503050406030204" pitchFamily="18" charset="0"/>
                                    </a:rPr>
                                    <m:t>4</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4</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𝑔</m:t>
                                  </m:r>
                                </m:e>
                                <m:sub>
                                  <m:r>
                                    <a:rPr lang="en-US" b="0" i="1" smtClean="0">
                                      <a:latin typeface="Cambria Math" panose="02040503050406030204" pitchFamily="18" charset="0"/>
                                    </a:rPr>
                                    <m:t>3</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4</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3</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𝑔</m:t>
                                  </m:r>
                                </m:e>
                                <m:sub>
                                  <m:r>
                                    <a:rPr lang="en-US" b="0" i="1" smtClean="0">
                                      <a:latin typeface="Cambria Math" panose="02040503050406030204" pitchFamily="18" charset="0"/>
                                    </a:rPr>
                                    <m:t>2 </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4</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3</m:t>
                                  </m:r>
                                </m:sub>
                              </m:sSub>
                              <m:r>
                                <a:rPr lang="en-US" i="1">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𝑔</m:t>
                                  </m:r>
                                </m:e>
                                <m:sub>
                                  <m:r>
                                    <a:rPr lang="en-US" b="0" i="1" smtClean="0">
                                      <a:latin typeface="Cambria Math" panose="02040503050406030204" pitchFamily="18" charset="0"/>
                                    </a:rPr>
                                    <m:t>1</m:t>
                                  </m:r>
                                </m:sub>
                              </m:sSub>
                              <m:r>
                                <a:rPr lang="en-US" i="1" smtClean="0">
                                  <a:latin typeface="Cambria Math" panose="02040503050406030204" pitchFamily="18" charset="0"/>
                                </a:rPr>
                                <m:t> </m:t>
                              </m:r>
                            </m:e>
                          </m:groupChr>
                        </m:e>
                        <m:lim>
                          <m:sSub>
                            <m:sSubPr>
                              <m:ctrlPr>
                                <a:rPr lang="en-US" b="0" i="1" smtClean="0">
                                  <a:latin typeface="Cambria Math" panose="02040503050406030204" pitchFamily="18" charset="0"/>
                                </a:rPr>
                              </m:ctrlPr>
                            </m:sSubPr>
                            <m:e>
                              <m:r>
                                <a:rPr lang="en-US" b="0" i="1" smtClean="0">
                                  <a:latin typeface="Cambria Math" panose="02040503050406030204" pitchFamily="18" charset="0"/>
                                </a:rPr>
                                <m:t>𝐺</m:t>
                              </m:r>
                            </m:e>
                            <m:sub>
                              <m:r>
                                <a:rPr lang="en-US" b="0" i="1" smtClean="0">
                                  <a:latin typeface="Cambria Math" panose="02040503050406030204" pitchFamily="18" charset="0"/>
                                </a:rPr>
                                <m:t>4</m:t>
                              </m:r>
                            </m:sub>
                          </m:sSub>
                        </m:lim>
                      </m:limLow>
                      <m:r>
                        <a:rPr lang="en-US" b="0" i="1" smtClean="0">
                          <a:latin typeface="Cambria Math" panose="02040503050406030204" pitchFamily="18" charset="0"/>
                        </a:rPr>
                        <m:t>+</m:t>
                      </m:r>
                      <m:limLow>
                        <m:limLowPr>
                          <m:ctrlPr>
                            <a:rPr lang="en-US" i="1">
                              <a:latin typeface="Cambria Math" panose="02040503050406030204" pitchFamily="18" charset="0"/>
                            </a:rPr>
                          </m:ctrlPr>
                        </m:limLowPr>
                        <m:e>
                          <m:groupChr>
                            <m:groupChrPr>
                              <m:chr m:val="⏟"/>
                              <m:ctrlPr>
                                <a:rPr lang="en-US" i="1">
                                  <a:latin typeface="Cambria Math" panose="02040503050406030204" pitchFamily="18" charset="0"/>
                                </a:rPr>
                              </m:ctrlPr>
                            </m:groupChrPr>
                            <m:e>
                              <m:sSub>
                                <m:sSubPr>
                                  <m:ctrlPr>
                                    <a:rPr lang="en-US" i="1">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4</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b="0" i="1" smtClean="0">
                                      <a:latin typeface="Cambria Math" panose="02040503050406030204" pitchFamily="18" charset="0"/>
                                    </a:rPr>
                                    <m:t>3</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1</m:t>
                                  </m:r>
                                </m:sub>
                              </m:sSub>
                            </m:e>
                          </m:groupChr>
                        </m:e>
                        <m:lim>
                          <m:sSub>
                            <m:sSubPr>
                              <m:ctrlPr>
                                <a:rPr lang="en-US" i="1">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4</m:t>
                              </m:r>
                            </m:sub>
                          </m:sSub>
                        </m:lim>
                      </m:limLow>
                      <m:r>
                        <a:rPr lang="en-US" b="0" i="0" smtClean="0">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𝐶</m:t>
                          </m:r>
                        </m:e>
                        <m:sub>
                          <m:r>
                            <a:rPr lang="en-US" b="0" i="1" smtClean="0">
                              <a:latin typeface="Cambria Math" panose="02040503050406030204" pitchFamily="18" charset="0"/>
                            </a:rPr>
                            <m:t>𝑖𝑛</m:t>
                          </m:r>
                        </m:sub>
                        <m:sup>
                          <m:r>
                            <a:rPr lang="en-US" i="1">
                              <a:latin typeface="Cambria Math" panose="02040503050406030204" pitchFamily="18" charset="0"/>
                            </a:rPr>
                            <m:t>1</m:t>
                          </m:r>
                        </m:sup>
                      </m:sSubSup>
                    </m:oMath>
                  </m:oMathPara>
                </a14:m>
                <a:endParaRPr lang="en-US" dirty="0"/>
              </a:p>
            </p:txBody>
          </p:sp>
        </mc:Choice>
        <mc:Fallback xmlns="">
          <p:sp>
            <p:nvSpPr>
              <p:cNvPr id="27" name="TextBox 26"/>
              <p:cNvSpPr txBox="1">
                <a:spLocks noRot="1" noChangeAspect="1" noMove="1" noResize="1" noEditPoints="1" noAdjustHandles="1" noChangeArrowheads="1" noChangeShapeType="1" noTextEdit="1"/>
              </p:cNvSpPr>
              <p:nvPr/>
            </p:nvSpPr>
            <p:spPr>
              <a:xfrm>
                <a:off x="1854506" y="4075037"/>
                <a:ext cx="6619568" cy="546175"/>
              </a:xfrm>
              <a:prstGeom prst="rect">
                <a:avLst/>
              </a:prstGeom>
              <a:blipFill rotWithShape="0">
                <a:blip r:embed="rId7"/>
                <a:stretch>
                  <a:fillRect b="-777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p:cNvSpPr txBox="1"/>
              <p:nvPr/>
            </p:nvSpPr>
            <p:spPr>
              <a:xfrm>
                <a:off x="1912938" y="4587299"/>
                <a:ext cx="2014334" cy="29142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i="1" smtClean="0">
                              <a:latin typeface="Cambria Math" panose="02040503050406030204" pitchFamily="18" charset="0"/>
                            </a:rPr>
                          </m:ctrlPr>
                        </m:sSubSupPr>
                        <m:e>
                          <m:r>
                            <a:rPr lang="en-US" b="0" i="1" smtClean="0">
                              <a:latin typeface="Cambria Math" panose="02040503050406030204" pitchFamily="18" charset="0"/>
                            </a:rPr>
                            <m:t>𝐶</m:t>
                          </m:r>
                        </m:e>
                        <m:sub>
                          <m:r>
                            <a:rPr lang="en-US" b="0" i="1" smtClean="0">
                              <a:latin typeface="Cambria Math" panose="02040503050406030204" pitchFamily="18" charset="0"/>
                            </a:rPr>
                            <m:t>𝑜𝑢𝑡</m:t>
                          </m:r>
                        </m:sub>
                        <m:sup>
                          <m:r>
                            <a:rPr lang="en-US" b="0" i="1" smtClean="0">
                              <a:latin typeface="Cambria Math" panose="02040503050406030204" pitchFamily="18" charset="0"/>
                            </a:rPr>
                            <m:t>𝑛</m:t>
                          </m:r>
                        </m:sup>
                      </m:sSubSup>
                      <m:r>
                        <a:rPr lang="en-US" i="1" smtClean="0">
                          <a:latin typeface="Cambria Math" panose="02040503050406030204" pitchFamily="18" charset="0"/>
                        </a:rPr>
                        <m:t>=</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𝐺</m:t>
                          </m:r>
                        </m:e>
                        <m:sub>
                          <m:r>
                            <a:rPr lang="en-US" b="0" i="1" smtClean="0">
                              <a:latin typeface="Cambria Math" panose="02040503050406030204" pitchFamily="18" charset="0"/>
                            </a:rPr>
                            <m:t>𝑛</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𝑛</m:t>
                          </m:r>
                        </m:sub>
                      </m:sSub>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𝐶</m:t>
                          </m:r>
                        </m:e>
                        <m:sub>
                          <m:r>
                            <a:rPr lang="en-US" b="0" i="1" smtClean="0">
                              <a:latin typeface="Cambria Math" panose="02040503050406030204" pitchFamily="18" charset="0"/>
                            </a:rPr>
                            <m:t>𝑖𝑛</m:t>
                          </m:r>
                        </m:sub>
                        <m:sup>
                          <m:r>
                            <a:rPr lang="en-US" b="0" i="1" smtClean="0">
                              <a:latin typeface="Cambria Math" panose="02040503050406030204" pitchFamily="18" charset="0"/>
                            </a:rPr>
                            <m:t>1</m:t>
                          </m:r>
                        </m:sup>
                      </m:sSubSup>
                    </m:oMath>
                  </m:oMathPara>
                </a14:m>
                <a:endParaRPr lang="en-US" dirty="0"/>
              </a:p>
            </p:txBody>
          </p:sp>
        </mc:Choice>
        <mc:Fallback xmlns="">
          <p:sp>
            <p:nvSpPr>
              <p:cNvPr id="4" name="TextBox 3"/>
              <p:cNvSpPr txBox="1">
                <a:spLocks noRot="1" noChangeAspect="1" noMove="1" noResize="1" noEditPoints="1" noAdjustHandles="1" noChangeArrowheads="1" noChangeShapeType="1" noTextEdit="1"/>
              </p:cNvSpPr>
              <p:nvPr/>
            </p:nvSpPr>
            <p:spPr>
              <a:xfrm>
                <a:off x="1912938" y="4587299"/>
                <a:ext cx="2014334" cy="291426"/>
              </a:xfrm>
              <a:prstGeom prst="rect">
                <a:avLst/>
              </a:prstGeom>
              <a:blipFill rotWithShape="0">
                <a:blip r:embed="rId8"/>
                <a:stretch>
                  <a:fillRect l="-2424" r="-1212" b="-23404"/>
                </a:stretch>
              </a:blipFill>
            </p:spPr>
            <p:txBody>
              <a:bodyPr/>
              <a:lstStyle/>
              <a:p>
                <a:r>
                  <a:rPr lang="en-US">
                    <a:noFill/>
                  </a:rPr>
                  <a:t> </a:t>
                </a:r>
              </a:p>
            </p:txBody>
          </p:sp>
        </mc:Fallback>
      </mc:AlternateContent>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name="page33">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38200" y="2286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Computing</a:t>
            </a:r>
            <a:r>
              <a:rPr lang="fr-FR" dirty="0">
                <a:solidFill>
                  <a:schemeClr val="tx1"/>
                </a:solidFill>
              </a:rPr>
              <a:t> G and P </a:t>
            </a:r>
            <a:r>
              <a:rPr lang="fr-FR" dirty="0" err="1">
                <a:solidFill>
                  <a:schemeClr val="tx1"/>
                </a:solidFill>
              </a:rPr>
              <a:t>Quickly</a:t>
            </a:r>
            <a:endParaRPr lang="fr-FR" dirty="0">
              <a:solidFill>
                <a:schemeClr val="tx1"/>
              </a:solidFill>
            </a:endParaRPr>
          </a:p>
        </p:txBody>
      </p:sp>
      <p:sp>
        <p:nvSpPr>
          <p:cNvPr id="3" name="Text Placeholder 2"/>
          <p:cNvSpPr txBox="1">
            <a:spLocks noGrp="1"/>
          </p:cNvSpPr>
          <p:nvPr>
            <p:ph type="body" idx="4294967295"/>
          </p:nvPr>
        </p:nvSpPr>
        <p:spPr>
          <a:xfrm>
            <a:off x="914400" y="1547813"/>
            <a:ext cx="7415212" cy="4525962"/>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sz="2800" dirty="0">
                <a:latin typeface="Calibri" panose="020F0502020204030204" pitchFamily="34" charset="0"/>
              </a:rPr>
              <a:t>Let us</a:t>
            </a:r>
            <a:r>
              <a:rPr lang="en-US" sz="2800" dirty="0">
                <a:solidFill>
                  <a:srgbClr val="0000FF"/>
                </a:solidFill>
                <a:latin typeface="Calibri" panose="020F0502020204030204" pitchFamily="34" charset="0"/>
              </a:rPr>
              <a:t> divide</a:t>
            </a:r>
            <a:r>
              <a:rPr lang="en-US" sz="2800" dirty="0">
                <a:latin typeface="Calibri" panose="020F0502020204030204" pitchFamily="34" charset="0"/>
              </a:rPr>
              <a:t> a block of </a:t>
            </a:r>
            <a:r>
              <a:rPr lang="en-US" sz="2800" i="1" dirty="0">
                <a:latin typeface="Calibri" panose="020F0502020204030204" pitchFamily="34" charset="0"/>
              </a:rPr>
              <a:t>n</a:t>
            </a:r>
            <a:r>
              <a:rPr lang="en-US" sz="2800" dirty="0">
                <a:latin typeface="Calibri" panose="020F0502020204030204" pitchFamily="34" charset="0"/>
              </a:rPr>
              <a:t> bits into </a:t>
            </a:r>
            <a:r>
              <a:rPr lang="en-US" sz="2800" dirty="0">
                <a:solidFill>
                  <a:srgbClr val="DC2300"/>
                </a:solidFill>
                <a:latin typeface="Calibri" panose="020F0502020204030204" pitchFamily="34" charset="0"/>
              </a:rPr>
              <a:t>two parts</a:t>
            </a:r>
            <a:br>
              <a:rPr lang="en-US" sz="2800" dirty="0">
                <a:solidFill>
                  <a:srgbClr val="DC2300"/>
                </a:solidFill>
                <a:latin typeface="Calibri" panose="020F0502020204030204" pitchFamily="34" charset="0"/>
              </a:rPr>
            </a:br>
            <a:r>
              <a:rPr lang="en-US" sz="2800" dirty="0">
                <a:solidFill>
                  <a:srgbClr val="DC2300"/>
                </a:solidFill>
                <a:latin typeface="Calibri" panose="020F0502020204030204" pitchFamily="34" charset="0"/>
              </a:rPr>
              <a:t/>
            </a:r>
            <a:br>
              <a:rPr lang="en-US" sz="2800" dirty="0">
                <a:solidFill>
                  <a:srgbClr val="DC2300"/>
                </a:solidFill>
                <a:latin typeface="Calibri" panose="020F0502020204030204" pitchFamily="34" charset="0"/>
              </a:rPr>
            </a:br>
            <a:r>
              <a:rPr lang="en-US" sz="2800" dirty="0">
                <a:solidFill>
                  <a:srgbClr val="DC2300"/>
                </a:solidFill>
                <a:latin typeface="Calibri" panose="020F0502020204030204" pitchFamily="34" charset="0"/>
              </a:rPr>
              <a:t/>
            </a:r>
            <a:br>
              <a:rPr lang="en-US" sz="2800" dirty="0">
                <a:solidFill>
                  <a:srgbClr val="DC2300"/>
                </a:solidFill>
                <a:latin typeface="Calibri" panose="020F0502020204030204" pitchFamily="34" charset="0"/>
              </a:rPr>
            </a:br>
            <a:r>
              <a:rPr lang="en-US" sz="2800" dirty="0">
                <a:solidFill>
                  <a:srgbClr val="DC2300"/>
                </a:solidFill>
                <a:latin typeface="Calibri" panose="020F0502020204030204" pitchFamily="34" charset="0"/>
              </a:rPr>
              <a:t/>
            </a:r>
            <a:br>
              <a:rPr lang="en-US" sz="2800" dirty="0">
                <a:solidFill>
                  <a:srgbClr val="DC2300"/>
                </a:solidFill>
                <a:latin typeface="Calibri" panose="020F0502020204030204" pitchFamily="34" charset="0"/>
              </a:rPr>
            </a:br>
            <a:endParaRPr lang="en-US" sz="2800" dirty="0">
              <a:solidFill>
                <a:srgbClr val="DC2300"/>
              </a:solidFill>
              <a:latin typeface="Calibri" panose="020F0502020204030204" pitchFamily="34" charset="0"/>
            </a:endParaRPr>
          </a:p>
          <a:p>
            <a:pPr lvl="0">
              <a:buSzPct val="100000"/>
              <a:buFont typeface="Symbol" panose="05050102010706020507" pitchFamily="18" charset="2"/>
              <a:buChar char="*"/>
            </a:pPr>
            <a:r>
              <a:rPr lang="en-US" sz="2800" dirty="0">
                <a:latin typeface="Calibri" panose="020F0502020204030204" pitchFamily="34" charset="0"/>
              </a:rPr>
              <a:t>Let the carry out and carry in be : </a:t>
            </a:r>
            <a:r>
              <a:rPr lang="en-US" sz="2800" dirty="0" err="1">
                <a:latin typeface="Calibri" panose="020F0502020204030204" pitchFamily="34" charset="0"/>
              </a:rPr>
              <a:t>C</a:t>
            </a:r>
            <a:r>
              <a:rPr lang="en-US" sz="2800" baseline="-33000" dirty="0" err="1">
                <a:latin typeface="Calibri" panose="020F0502020204030204" pitchFamily="34" charset="0"/>
              </a:rPr>
              <a:t>out</a:t>
            </a:r>
            <a:r>
              <a:rPr lang="en-US" sz="2800" baseline="-33000" dirty="0">
                <a:latin typeface="Calibri" panose="020F0502020204030204" pitchFamily="34" charset="0"/>
              </a:rPr>
              <a:t> </a:t>
            </a:r>
            <a:r>
              <a:rPr lang="en-US" sz="2800" dirty="0">
                <a:latin typeface="Calibri" panose="020F0502020204030204" pitchFamily="34" charset="0"/>
              </a:rPr>
              <a:t>and </a:t>
            </a:r>
            <a:r>
              <a:rPr lang="en-US" sz="2800" dirty="0" err="1">
                <a:latin typeface="Calibri" panose="020F0502020204030204" pitchFamily="34" charset="0"/>
              </a:rPr>
              <a:t>C</a:t>
            </a:r>
            <a:r>
              <a:rPr lang="en-US" sz="2800" baseline="-33000" dirty="0" err="1">
                <a:latin typeface="Calibri" panose="020F0502020204030204" pitchFamily="34" charset="0"/>
              </a:rPr>
              <a:t>in</a:t>
            </a:r>
            <a:endParaRPr lang="en-US" sz="2800" baseline="-33000" dirty="0">
              <a:latin typeface="Calibri" panose="020F0502020204030204" pitchFamily="34" charset="0"/>
            </a:endParaRPr>
          </a:p>
          <a:p>
            <a:pPr lvl="0">
              <a:buSzPct val="100000"/>
              <a:buFont typeface="Symbol" panose="05050102010706020507" pitchFamily="18" charset="2"/>
              <a:buChar char="*"/>
            </a:pPr>
            <a:r>
              <a:rPr lang="en-US" sz="2800" dirty="0">
                <a:latin typeface="Calibri" panose="020F0502020204030204" pitchFamily="34" charset="0"/>
              </a:rPr>
              <a:t>We want to find the relationship between</a:t>
            </a:r>
          </a:p>
          <a:p>
            <a:pPr lvl="1">
              <a:buSzPct val="100000"/>
              <a:buFont typeface="Symbol" panose="05050102010706020507" pitchFamily="18" charset="2"/>
              <a:buChar char="*"/>
            </a:pPr>
            <a:r>
              <a:rPr lang="en-US" sz="2800" dirty="0">
                <a:latin typeface="Calibri" panose="020F0502020204030204" pitchFamily="34" charset="0"/>
              </a:rPr>
              <a:t>G</a:t>
            </a:r>
            <a:r>
              <a:rPr lang="en-US" sz="2800" baseline="-33000" dirty="0">
                <a:latin typeface="Calibri" panose="020F0502020204030204" pitchFamily="34" charset="0"/>
              </a:rPr>
              <a:t>1,n</a:t>
            </a:r>
            <a:r>
              <a:rPr lang="en-US" sz="2800" dirty="0">
                <a:latin typeface="Calibri" panose="020F0502020204030204" pitchFamily="34" charset="0"/>
              </a:rPr>
              <a:t>, P</a:t>
            </a:r>
            <a:r>
              <a:rPr lang="en-US" sz="2800" baseline="-33000" dirty="0">
                <a:latin typeface="Calibri" panose="020F0502020204030204" pitchFamily="34" charset="0"/>
              </a:rPr>
              <a:t>1,n</a:t>
            </a:r>
            <a:r>
              <a:rPr lang="en-US" sz="2800" dirty="0">
                <a:latin typeface="Calibri" panose="020F0502020204030204" pitchFamily="34" charset="0"/>
              </a:rPr>
              <a:t> and (G</a:t>
            </a:r>
            <a:r>
              <a:rPr lang="en-US" sz="2800" baseline="-33000" dirty="0">
                <a:latin typeface="Calibri" panose="020F0502020204030204" pitchFamily="34" charset="0"/>
              </a:rPr>
              <a:t>m+1,n</a:t>
            </a:r>
            <a:r>
              <a:rPr lang="en-US" sz="2800" dirty="0">
                <a:latin typeface="Calibri" panose="020F0502020204030204" pitchFamily="34" charset="0"/>
              </a:rPr>
              <a:t>, G</a:t>
            </a:r>
            <a:r>
              <a:rPr lang="en-US" sz="2800" baseline="-33000" dirty="0">
                <a:latin typeface="Calibri" panose="020F0502020204030204" pitchFamily="34" charset="0"/>
              </a:rPr>
              <a:t>1,m</a:t>
            </a:r>
            <a:r>
              <a:rPr lang="en-US" sz="2800" dirty="0">
                <a:latin typeface="Calibri" panose="020F0502020204030204" pitchFamily="34" charset="0"/>
              </a:rPr>
              <a:t>, P</a:t>
            </a:r>
            <a:r>
              <a:rPr lang="en-US" sz="2800" baseline="-33000" dirty="0">
                <a:latin typeface="Calibri" panose="020F0502020204030204" pitchFamily="34" charset="0"/>
              </a:rPr>
              <a:t>m+1,n</a:t>
            </a:r>
            <a:r>
              <a:rPr lang="en-US" sz="2800" dirty="0">
                <a:latin typeface="Calibri" panose="020F0502020204030204" pitchFamily="34" charset="0"/>
              </a:rPr>
              <a:t>, P</a:t>
            </a:r>
            <a:r>
              <a:rPr lang="en-US" sz="2800" baseline="-33000" dirty="0">
                <a:latin typeface="Calibri" panose="020F0502020204030204" pitchFamily="34" charset="0"/>
              </a:rPr>
              <a:t>1,m</a:t>
            </a:r>
            <a:r>
              <a:rPr lang="en-US" sz="2800" dirty="0">
                <a:latin typeface="Calibri" panose="020F0502020204030204" pitchFamily="34" charset="0"/>
              </a:rPr>
              <a:t>)</a:t>
            </a:r>
          </a:p>
        </p:txBody>
      </p:sp>
      <p:grpSp>
        <p:nvGrpSpPr>
          <p:cNvPr id="8" name="Group 4"/>
          <p:cNvGrpSpPr>
            <a:grpSpLocks noChangeAspect="1"/>
          </p:cNvGrpSpPr>
          <p:nvPr/>
        </p:nvGrpSpPr>
        <p:grpSpPr bwMode="auto">
          <a:xfrm>
            <a:off x="1928812" y="2116137"/>
            <a:ext cx="5203825" cy="1485899"/>
            <a:chOff x="1728" y="1333"/>
            <a:chExt cx="3278" cy="936"/>
          </a:xfrm>
        </p:grpSpPr>
        <p:sp>
          <p:nvSpPr>
            <p:cNvPr id="9" name="AutoShape 3"/>
            <p:cNvSpPr>
              <a:spLocks noChangeAspect="1" noChangeArrowheads="1" noTextEdit="1"/>
            </p:cNvSpPr>
            <p:nvPr/>
          </p:nvSpPr>
          <p:spPr bwMode="auto">
            <a:xfrm>
              <a:off x="1728" y="1343"/>
              <a:ext cx="3264" cy="8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Rectangle 5"/>
            <p:cNvSpPr>
              <a:spLocks noChangeArrowheads="1"/>
            </p:cNvSpPr>
            <p:nvPr/>
          </p:nvSpPr>
          <p:spPr bwMode="auto">
            <a:xfrm>
              <a:off x="2132" y="1699"/>
              <a:ext cx="2437" cy="206"/>
            </a:xfrm>
            <a:prstGeom prst="rect">
              <a:avLst/>
            </a:prstGeom>
            <a:solidFill>
              <a:srgbClr val="D5F6FF"/>
            </a:solidFill>
            <a:ln w="10"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6"/>
            <p:cNvSpPr>
              <a:spLocks/>
            </p:cNvSpPr>
            <p:nvPr/>
          </p:nvSpPr>
          <p:spPr bwMode="auto">
            <a:xfrm>
              <a:off x="2153" y="1537"/>
              <a:ext cx="2410" cy="116"/>
            </a:xfrm>
            <a:custGeom>
              <a:avLst/>
              <a:gdLst>
                <a:gd name="T0" fmla="*/ 0 w 6572"/>
                <a:gd name="T1" fmla="*/ 313 h 313"/>
                <a:gd name="T2" fmla="*/ 71 w 6572"/>
                <a:gd name="T3" fmla="*/ 131 h 313"/>
                <a:gd name="T4" fmla="*/ 3195 w 6572"/>
                <a:gd name="T5" fmla="*/ 131 h 313"/>
                <a:gd name="T6" fmla="*/ 3326 w 6572"/>
                <a:gd name="T7" fmla="*/ 0 h 313"/>
                <a:gd name="T8" fmla="*/ 3437 w 6572"/>
                <a:gd name="T9" fmla="*/ 111 h 313"/>
                <a:gd name="T10" fmla="*/ 6451 w 6572"/>
                <a:gd name="T11" fmla="*/ 111 h 313"/>
                <a:gd name="T12" fmla="*/ 6572 w 6572"/>
                <a:gd name="T13" fmla="*/ 232 h 313"/>
              </a:gdLst>
              <a:ahLst/>
              <a:cxnLst>
                <a:cxn ang="0">
                  <a:pos x="T0" y="T1"/>
                </a:cxn>
                <a:cxn ang="0">
                  <a:pos x="T2" y="T3"/>
                </a:cxn>
                <a:cxn ang="0">
                  <a:pos x="T4" y="T5"/>
                </a:cxn>
                <a:cxn ang="0">
                  <a:pos x="T6" y="T7"/>
                </a:cxn>
                <a:cxn ang="0">
                  <a:pos x="T8" y="T9"/>
                </a:cxn>
                <a:cxn ang="0">
                  <a:pos x="T10" y="T11"/>
                </a:cxn>
                <a:cxn ang="0">
                  <a:pos x="T12" y="T13"/>
                </a:cxn>
              </a:cxnLst>
              <a:rect l="0" t="0" r="r" b="b"/>
              <a:pathLst>
                <a:path w="6572" h="313">
                  <a:moveTo>
                    <a:pt x="0" y="313"/>
                  </a:moveTo>
                  <a:lnTo>
                    <a:pt x="71" y="131"/>
                  </a:lnTo>
                  <a:lnTo>
                    <a:pt x="3195" y="131"/>
                  </a:lnTo>
                  <a:lnTo>
                    <a:pt x="3326" y="0"/>
                  </a:lnTo>
                  <a:lnTo>
                    <a:pt x="3437" y="111"/>
                  </a:lnTo>
                  <a:lnTo>
                    <a:pt x="6451" y="111"/>
                  </a:lnTo>
                  <a:lnTo>
                    <a:pt x="6572" y="232"/>
                  </a:lnTo>
                </a:path>
              </a:pathLst>
            </a:custGeom>
            <a:noFill/>
            <a:ln w="1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Rectangle 7"/>
            <p:cNvSpPr>
              <a:spLocks noChangeArrowheads="1"/>
            </p:cNvSpPr>
            <p:nvPr/>
          </p:nvSpPr>
          <p:spPr bwMode="auto">
            <a:xfrm>
              <a:off x="3322" y="1344"/>
              <a:ext cx="182"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300" b="0" i="0" u="none" strike="noStrike" cap="none" normalizeH="0" baseline="0" dirty="0" smtClean="0">
                  <a:ln>
                    <a:noFill/>
                  </a:ln>
                  <a:solidFill>
                    <a:srgbClr val="000000"/>
                  </a:solidFill>
                  <a:effectLst/>
                  <a:latin typeface="Bitstream Vera Sans"/>
                </a:rPr>
                <a:t>n</a:t>
              </a:r>
              <a:endParaRPr kumimoji="0" lang="en-US" sz="1800" b="0" i="0" u="none" strike="noStrike" cap="none" normalizeH="0" baseline="0" dirty="0" smtClean="0">
                <a:ln>
                  <a:noFill/>
                </a:ln>
                <a:solidFill>
                  <a:schemeClr val="tx1"/>
                </a:solidFill>
                <a:effectLst/>
                <a:latin typeface="Arial" pitchFamily="34" charset="0"/>
              </a:endParaRPr>
            </a:p>
          </p:txBody>
        </p:sp>
        <p:sp>
          <p:nvSpPr>
            <p:cNvPr id="13" name="Line 8"/>
            <p:cNvSpPr>
              <a:spLocks noChangeShapeType="1"/>
            </p:cNvSpPr>
            <p:nvPr/>
          </p:nvSpPr>
          <p:spPr bwMode="auto">
            <a:xfrm>
              <a:off x="3024" y="1638"/>
              <a:ext cx="0" cy="358"/>
            </a:xfrm>
            <a:prstGeom prst="line">
              <a:avLst/>
            </a:prstGeom>
            <a:noFill/>
            <a:ln w="10"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Freeform 9"/>
            <p:cNvSpPr>
              <a:spLocks/>
            </p:cNvSpPr>
            <p:nvPr/>
          </p:nvSpPr>
          <p:spPr bwMode="auto">
            <a:xfrm>
              <a:off x="2132" y="1936"/>
              <a:ext cx="866" cy="120"/>
            </a:xfrm>
            <a:custGeom>
              <a:avLst/>
              <a:gdLst>
                <a:gd name="T0" fmla="*/ 0 w 2360"/>
                <a:gd name="T1" fmla="*/ 0 h 324"/>
                <a:gd name="T2" fmla="*/ 26 w 2360"/>
                <a:gd name="T3" fmla="*/ 188 h 324"/>
                <a:gd name="T4" fmla="*/ 1147 w 2360"/>
                <a:gd name="T5" fmla="*/ 188 h 324"/>
                <a:gd name="T6" fmla="*/ 1194 w 2360"/>
                <a:gd name="T7" fmla="*/ 324 h 324"/>
                <a:gd name="T8" fmla="*/ 1234 w 2360"/>
                <a:gd name="T9" fmla="*/ 209 h 324"/>
                <a:gd name="T10" fmla="*/ 2316 w 2360"/>
                <a:gd name="T11" fmla="*/ 209 h 324"/>
                <a:gd name="T12" fmla="*/ 2360 w 2360"/>
                <a:gd name="T13" fmla="*/ 84 h 324"/>
              </a:gdLst>
              <a:ahLst/>
              <a:cxnLst>
                <a:cxn ang="0">
                  <a:pos x="T0" y="T1"/>
                </a:cxn>
                <a:cxn ang="0">
                  <a:pos x="T2" y="T3"/>
                </a:cxn>
                <a:cxn ang="0">
                  <a:pos x="T4" y="T5"/>
                </a:cxn>
                <a:cxn ang="0">
                  <a:pos x="T6" y="T7"/>
                </a:cxn>
                <a:cxn ang="0">
                  <a:pos x="T8" y="T9"/>
                </a:cxn>
                <a:cxn ang="0">
                  <a:pos x="T10" y="T11"/>
                </a:cxn>
                <a:cxn ang="0">
                  <a:pos x="T12" y="T13"/>
                </a:cxn>
              </a:cxnLst>
              <a:rect l="0" t="0" r="r" b="b"/>
              <a:pathLst>
                <a:path w="2360" h="324">
                  <a:moveTo>
                    <a:pt x="0" y="0"/>
                  </a:moveTo>
                  <a:lnTo>
                    <a:pt x="26" y="188"/>
                  </a:lnTo>
                  <a:lnTo>
                    <a:pt x="1147" y="188"/>
                  </a:lnTo>
                  <a:lnTo>
                    <a:pt x="1194" y="324"/>
                  </a:lnTo>
                  <a:lnTo>
                    <a:pt x="1234" y="209"/>
                  </a:lnTo>
                  <a:lnTo>
                    <a:pt x="2316" y="209"/>
                  </a:lnTo>
                  <a:lnTo>
                    <a:pt x="2360" y="84"/>
                  </a:lnTo>
                </a:path>
              </a:pathLst>
            </a:custGeom>
            <a:noFill/>
            <a:ln w="1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Freeform 10"/>
            <p:cNvSpPr>
              <a:spLocks/>
            </p:cNvSpPr>
            <p:nvPr/>
          </p:nvSpPr>
          <p:spPr bwMode="auto">
            <a:xfrm>
              <a:off x="3056" y="1949"/>
              <a:ext cx="1498" cy="117"/>
            </a:xfrm>
            <a:custGeom>
              <a:avLst/>
              <a:gdLst>
                <a:gd name="T0" fmla="*/ 0 w 4085"/>
                <a:gd name="T1" fmla="*/ 0 h 315"/>
                <a:gd name="T2" fmla="*/ 44 w 4085"/>
                <a:gd name="T3" fmla="*/ 183 h 315"/>
                <a:gd name="T4" fmla="*/ 1986 w 4085"/>
                <a:gd name="T5" fmla="*/ 183 h 315"/>
                <a:gd name="T6" fmla="*/ 2068 w 4085"/>
                <a:gd name="T7" fmla="*/ 315 h 315"/>
                <a:gd name="T8" fmla="*/ 2137 w 4085"/>
                <a:gd name="T9" fmla="*/ 203 h 315"/>
                <a:gd name="T10" fmla="*/ 4010 w 4085"/>
                <a:gd name="T11" fmla="*/ 203 h 315"/>
                <a:gd name="T12" fmla="*/ 4085 w 4085"/>
                <a:gd name="T13" fmla="*/ 81 h 315"/>
              </a:gdLst>
              <a:ahLst/>
              <a:cxnLst>
                <a:cxn ang="0">
                  <a:pos x="T0" y="T1"/>
                </a:cxn>
                <a:cxn ang="0">
                  <a:pos x="T2" y="T3"/>
                </a:cxn>
                <a:cxn ang="0">
                  <a:pos x="T4" y="T5"/>
                </a:cxn>
                <a:cxn ang="0">
                  <a:pos x="T6" y="T7"/>
                </a:cxn>
                <a:cxn ang="0">
                  <a:pos x="T8" y="T9"/>
                </a:cxn>
                <a:cxn ang="0">
                  <a:pos x="T10" y="T11"/>
                </a:cxn>
                <a:cxn ang="0">
                  <a:pos x="T12" y="T13"/>
                </a:cxn>
              </a:cxnLst>
              <a:rect l="0" t="0" r="r" b="b"/>
              <a:pathLst>
                <a:path w="4085" h="315">
                  <a:moveTo>
                    <a:pt x="0" y="0"/>
                  </a:moveTo>
                  <a:lnTo>
                    <a:pt x="44" y="183"/>
                  </a:lnTo>
                  <a:lnTo>
                    <a:pt x="1986" y="183"/>
                  </a:lnTo>
                  <a:lnTo>
                    <a:pt x="2068" y="315"/>
                  </a:lnTo>
                  <a:lnTo>
                    <a:pt x="2137" y="203"/>
                  </a:lnTo>
                  <a:lnTo>
                    <a:pt x="4010" y="203"/>
                  </a:lnTo>
                  <a:lnTo>
                    <a:pt x="4085" y="81"/>
                  </a:lnTo>
                </a:path>
              </a:pathLst>
            </a:custGeom>
            <a:noFill/>
            <a:ln w="1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Rectangle 11"/>
            <p:cNvSpPr>
              <a:spLocks noChangeArrowheads="1"/>
            </p:cNvSpPr>
            <p:nvPr/>
          </p:nvSpPr>
          <p:spPr bwMode="auto">
            <a:xfrm>
              <a:off x="3702" y="2108"/>
              <a:ext cx="250"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Bitstream Vera Sans"/>
                </a:rPr>
                <a:t>1,m</a:t>
              </a:r>
              <a:endParaRPr kumimoji="0" lang="en-US" sz="1800" b="0" i="0" u="none" strike="noStrike" cap="none" normalizeH="0" baseline="0" smtClean="0">
                <a:ln>
                  <a:noFill/>
                </a:ln>
                <a:solidFill>
                  <a:schemeClr val="tx1"/>
                </a:solidFill>
                <a:effectLst/>
                <a:latin typeface="Arial" pitchFamily="34" charset="0"/>
              </a:endParaRPr>
            </a:p>
          </p:txBody>
        </p:sp>
        <p:sp>
          <p:nvSpPr>
            <p:cNvPr id="17" name="Rectangle 12"/>
            <p:cNvSpPr>
              <a:spLocks noChangeArrowheads="1"/>
            </p:cNvSpPr>
            <p:nvPr/>
          </p:nvSpPr>
          <p:spPr bwMode="auto">
            <a:xfrm>
              <a:off x="2382" y="2096"/>
              <a:ext cx="385"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Bitstream Vera Sans"/>
                </a:rPr>
                <a:t>m+1,n</a:t>
              </a:r>
              <a:endParaRPr kumimoji="0" lang="en-US" sz="1800" b="0" i="0" u="none" strike="noStrike" cap="none" normalizeH="0" baseline="0" smtClean="0">
                <a:ln>
                  <a:noFill/>
                </a:ln>
                <a:solidFill>
                  <a:schemeClr val="tx1"/>
                </a:solidFill>
                <a:effectLst/>
                <a:latin typeface="Arial" pitchFamily="34" charset="0"/>
              </a:endParaRPr>
            </a:p>
          </p:txBody>
        </p:sp>
        <p:sp>
          <p:nvSpPr>
            <p:cNvPr id="18" name="Line 13"/>
            <p:cNvSpPr>
              <a:spLocks noChangeShapeType="1"/>
            </p:cNvSpPr>
            <p:nvPr/>
          </p:nvSpPr>
          <p:spPr bwMode="auto">
            <a:xfrm flipH="1">
              <a:off x="4567" y="1813"/>
              <a:ext cx="203" cy="0"/>
            </a:xfrm>
            <a:prstGeom prst="line">
              <a:avLst/>
            </a:prstGeom>
            <a:noFill/>
            <a:ln w="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Freeform 14"/>
            <p:cNvSpPr>
              <a:spLocks/>
            </p:cNvSpPr>
            <p:nvPr/>
          </p:nvSpPr>
          <p:spPr bwMode="auto">
            <a:xfrm>
              <a:off x="4567" y="1792"/>
              <a:ext cx="72" cy="42"/>
            </a:xfrm>
            <a:custGeom>
              <a:avLst/>
              <a:gdLst>
                <a:gd name="T0" fmla="*/ 51 w 72"/>
                <a:gd name="T1" fmla="*/ 21 h 42"/>
                <a:gd name="T2" fmla="*/ 72 w 72"/>
                <a:gd name="T3" fmla="*/ 0 h 42"/>
                <a:gd name="T4" fmla="*/ 0 w 72"/>
                <a:gd name="T5" fmla="*/ 21 h 42"/>
                <a:gd name="T6" fmla="*/ 72 w 72"/>
                <a:gd name="T7" fmla="*/ 42 h 42"/>
                <a:gd name="T8" fmla="*/ 51 w 72"/>
                <a:gd name="T9" fmla="*/ 21 h 42"/>
              </a:gdLst>
              <a:ahLst/>
              <a:cxnLst>
                <a:cxn ang="0">
                  <a:pos x="T0" y="T1"/>
                </a:cxn>
                <a:cxn ang="0">
                  <a:pos x="T2" y="T3"/>
                </a:cxn>
                <a:cxn ang="0">
                  <a:pos x="T4" y="T5"/>
                </a:cxn>
                <a:cxn ang="0">
                  <a:pos x="T6" y="T7"/>
                </a:cxn>
                <a:cxn ang="0">
                  <a:pos x="T8" y="T9"/>
                </a:cxn>
              </a:cxnLst>
              <a:rect l="0" t="0" r="r" b="b"/>
              <a:pathLst>
                <a:path w="72" h="42">
                  <a:moveTo>
                    <a:pt x="51" y="21"/>
                  </a:moveTo>
                  <a:lnTo>
                    <a:pt x="72" y="0"/>
                  </a:lnTo>
                  <a:lnTo>
                    <a:pt x="0" y="21"/>
                  </a:lnTo>
                  <a:lnTo>
                    <a:pt x="72" y="42"/>
                  </a:lnTo>
                  <a:lnTo>
                    <a:pt x="51" y="21"/>
                  </a:lnTo>
                  <a:close/>
                </a:path>
              </a:pathLst>
            </a:custGeom>
            <a:solidFill>
              <a:srgbClr val="000000"/>
            </a:solidFill>
            <a:ln w="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 name="Rectangle 15"/>
            <p:cNvSpPr>
              <a:spLocks noChangeArrowheads="1"/>
            </p:cNvSpPr>
            <p:nvPr/>
          </p:nvSpPr>
          <p:spPr bwMode="auto">
            <a:xfrm>
              <a:off x="1741" y="1750"/>
              <a:ext cx="193"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rgbClr val="000000"/>
                  </a:solidFill>
                  <a:effectLst/>
                  <a:latin typeface="Bitstream Vera Sans"/>
                </a:rPr>
                <a:t>C</a:t>
              </a:r>
              <a:endParaRPr kumimoji="0" lang="en-US" sz="1800" b="0" i="0" u="none" strike="noStrike" cap="none" normalizeH="0" baseline="0" smtClean="0">
                <a:ln>
                  <a:noFill/>
                </a:ln>
                <a:solidFill>
                  <a:schemeClr val="tx1"/>
                </a:solidFill>
                <a:effectLst/>
                <a:latin typeface="Arial" pitchFamily="34" charset="0"/>
              </a:endParaRPr>
            </a:p>
          </p:txBody>
        </p:sp>
        <p:sp>
          <p:nvSpPr>
            <p:cNvPr id="21" name="Rectangle 16"/>
            <p:cNvSpPr>
              <a:spLocks noChangeArrowheads="1"/>
            </p:cNvSpPr>
            <p:nvPr/>
          </p:nvSpPr>
          <p:spPr bwMode="auto">
            <a:xfrm>
              <a:off x="1865" y="1841"/>
              <a:ext cx="145"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Bitstream Vera Sans"/>
                </a:rPr>
                <a:t>out</a:t>
              </a:r>
              <a:endParaRPr kumimoji="0" lang="en-US" sz="1800" b="0" i="0" u="none" strike="noStrike" cap="none" normalizeH="0" baseline="0" smtClean="0">
                <a:ln>
                  <a:noFill/>
                </a:ln>
                <a:solidFill>
                  <a:schemeClr val="tx1"/>
                </a:solidFill>
                <a:effectLst/>
                <a:latin typeface="Arial" pitchFamily="34" charset="0"/>
              </a:endParaRPr>
            </a:p>
          </p:txBody>
        </p:sp>
        <p:sp>
          <p:nvSpPr>
            <p:cNvPr id="22" name="Rectangle 17"/>
            <p:cNvSpPr>
              <a:spLocks noChangeArrowheads="1"/>
            </p:cNvSpPr>
            <p:nvPr/>
          </p:nvSpPr>
          <p:spPr bwMode="auto">
            <a:xfrm>
              <a:off x="4784" y="1736"/>
              <a:ext cx="193"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rgbClr val="000000"/>
                  </a:solidFill>
                  <a:effectLst/>
                  <a:latin typeface="Bitstream Vera Sans"/>
                </a:rPr>
                <a:t>C</a:t>
              </a:r>
              <a:endParaRPr kumimoji="0" lang="en-US" sz="1800" b="0" i="0" u="none" strike="noStrike" cap="none" normalizeH="0" baseline="0" smtClean="0">
                <a:ln>
                  <a:noFill/>
                </a:ln>
                <a:solidFill>
                  <a:schemeClr val="tx1"/>
                </a:solidFill>
                <a:effectLst/>
                <a:latin typeface="Arial" pitchFamily="34" charset="0"/>
              </a:endParaRPr>
            </a:p>
          </p:txBody>
        </p:sp>
        <p:sp>
          <p:nvSpPr>
            <p:cNvPr id="23" name="Rectangle 18"/>
            <p:cNvSpPr>
              <a:spLocks noChangeArrowheads="1"/>
            </p:cNvSpPr>
            <p:nvPr/>
          </p:nvSpPr>
          <p:spPr bwMode="auto">
            <a:xfrm>
              <a:off x="4909" y="1827"/>
              <a:ext cx="97"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Bitstream Vera Sans"/>
                </a:rPr>
                <a:t>in</a:t>
              </a:r>
              <a:endParaRPr kumimoji="0" lang="en-US" sz="1800" b="0" i="0" u="none" strike="noStrike" cap="none" normalizeH="0" baseline="0" smtClean="0">
                <a:ln>
                  <a:noFill/>
                </a:ln>
                <a:solidFill>
                  <a:schemeClr val="tx1"/>
                </a:solidFill>
                <a:effectLst/>
                <a:latin typeface="Arial" pitchFamily="34" charset="0"/>
              </a:endParaRPr>
            </a:p>
          </p:txBody>
        </p:sp>
        <p:sp>
          <p:nvSpPr>
            <p:cNvPr id="24" name="Line 19"/>
            <p:cNvSpPr>
              <a:spLocks noChangeShapeType="1"/>
            </p:cNvSpPr>
            <p:nvPr/>
          </p:nvSpPr>
          <p:spPr bwMode="auto">
            <a:xfrm flipH="1">
              <a:off x="1933" y="1798"/>
              <a:ext cx="203" cy="0"/>
            </a:xfrm>
            <a:prstGeom prst="line">
              <a:avLst/>
            </a:prstGeom>
            <a:noFill/>
            <a:ln w="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Freeform 20"/>
            <p:cNvSpPr>
              <a:spLocks/>
            </p:cNvSpPr>
            <p:nvPr/>
          </p:nvSpPr>
          <p:spPr bwMode="auto">
            <a:xfrm>
              <a:off x="1933" y="1777"/>
              <a:ext cx="73" cy="42"/>
            </a:xfrm>
            <a:custGeom>
              <a:avLst/>
              <a:gdLst>
                <a:gd name="T0" fmla="*/ 52 w 73"/>
                <a:gd name="T1" fmla="*/ 21 h 42"/>
                <a:gd name="T2" fmla="*/ 73 w 73"/>
                <a:gd name="T3" fmla="*/ 0 h 42"/>
                <a:gd name="T4" fmla="*/ 0 w 73"/>
                <a:gd name="T5" fmla="*/ 21 h 42"/>
                <a:gd name="T6" fmla="*/ 73 w 73"/>
                <a:gd name="T7" fmla="*/ 42 h 42"/>
                <a:gd name="T8" fmla="*/ 52 w 73"/>
                <a:gd name="T9" fmla="*/ 21 h 42"/>
              </a:gdLst>
              <a:ahLst/>
              <a:cxnLst>
                <a:cxn ang="0">
                  <a:pos x="T0" y="T1"/>
                </a:cxn>
                <a:cxn ang="0">
                  <a:pos x="T2" y="T3"/>
                </a:cxn>
                <a:cxn ang="0">
                  <a:pos x="T4" y="T5"/>
                </a:cxn>
                <a:cxn ang="0">
                  <a:pos x="T6" y="T7"/>
                </a:cxn>
                <a:cxn ang="0">
                  <a:pos x="T8" y="T9"/>
                </a:cxn>
              </a:cxnLst>
              <a:rect l="0" t="0" r="r" b="b"/>
              <a:pathLst>
                <a:path w="73" h="42">
                  <a:moveTo>
                    <a:pt x="52" y="21"/>
                  </a:moveTo>
                  <a:lnTo>
                    <a:pt x="73" y="0"/>
                  </a:lnTo>
                  <a:lnTo>
                    <a:pt x="0" y="21"/>
                  </a:lnTo>
                  <a:lnTo>
                    <a:pt x="73" y="42"/>
                  </a:lnTo>
                  <a:lnTo>
                    <a:pt x="52" y="21"/>
                  </a:lnTo>
                  <a:close/>
                </a:path>
              </a:pathLst>
            </a:custGeom>
            <a:solidFill>
              <a:srgbClr val="000000"/>
            </a:solidFill>
            <a:ln w="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21"/>
            <p:cNvSpPr>
              <a:spLocks/>
            </p:cNvSpPr>
            <p:nvPr/>
          </p:nvSpPr>
          <p:spPr bwMode="auto">
            <a:xfrm>
              <a:off x="2920" y="1511"/>
              <a:ext cx="247" cy="147"/>
            </a:xfrm>
            <a:custGeom>
              <a:avLst/>
              <a:gdLst>
                <a:gd name="T0" fmla="*/ 674 w 674"/>
                <a:gd name="T1" fmla="*/ 380 h 397"/>
                <a:gd name="T2" fmla="*/ 337 w 674"/>
                <a:gd name="T3" fmla="*/ 0 h 397"/>
                <a:gd name="T4" fmla="*/ 0 w 674"/>
                <a:gd name="T5" fmla="*/ 380 h 397"/>
                <a:gd name="T6" fmla="*/ 0 w 674"/>
                <a:gd name="T7" fmla="*/ 397 h 397"/>
              </a:gdLst>
              <a:ahLst/>
              <a:cxnLst>
                <a:cxn ang="0">
                  <a:pos x="T0" y="T1"/>
                </a:cxn>
                <a:cxn ang="0">
                  <a:pos x="T2" y="T3"/>
                </a:cxn>
                <a:cxn ang="0">
                  <a:pos x="T4" y="T5"/>
                </a:cxn>
                <a:cxn ang="0">
                  <a:pos x="T6" y="T7"/>
                </a:cxn>
              </a:cxnLst>
              <a:rect l="0" t="0" r="r" b="b"/>
              <a:pathLst>
                <a:path w="674" h="397">
                  <a:moveTo>
                    <a:pt x="674" y="380"/>
                  </a:moveTo>
                  <a:cubicBezTo>
                    <a:pt x="674" y="170"/>
                    <a:pt x="523" y="0"/>
                    <a:pt x="337" y="0"/>
                  </a:cubicBezTo>
                  <a:cubicBezTo>
                    <a:pt x="151" y="0"/>
                    <a:pt x="0" y="170"/>
                    <a:pt x="0" y="380"/>
                  </a:cubicBezTo>
                  <a:cubicBezTo>
                    <a:pt x="0" y="386"/>
                    <a:pt x="0" y="392"/>
                    <a:pt x="0" y="397"/>
                  </a:cubicBezTo>
                </a:path>
              </a:pathLst>
            </a:custGeom>
            <a:noFill/>
            <a:ln w="12"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auto">
            <a:xfrm>
              <a:off x="2903" y="1605"/>
              <a:ext cx="45" cy="89"/>
            </a:xfrm>
            <a:custGeom>
              <a:avLst/>
              <a:gdLst>
                <a:gd name="T0" fmla="*/ 0 w 45"/>
                <a:gd name="T1" fmla="*/ 0 h 89"/>
                <a:gd name="T2" fmla="*/ 26 w 45"/>
                <a:gd name="T3" fmla="*/ 89 h 89"/>
                <a:gd name="T4" fmla="*/ 45 w 45"/>
                <a:gd name="T5" fmla="*/ 0 h 89"/>
                <a:gd name="T6" fmla="*/ 0 w 45"/>
                <a:gd name="T7" fmla="*/ 0 h 89"/>
              </a:gdLst>
              <a:ahLst/>
              <a:cxnLst>
                <a:cxn ang="0">
                  <a:pos x="T0" y="T1"/>
                </a:cxn>
                <a:cxn ang="0">
                  <a:pos x="T2" y="T3"/>
                </a:cxn>
                <a:cxn ang="0">
                  <a:pos x="T4" y="T5"/>
                </a:cxn>
                <a:cxn ang="0">
                  <a:pos x="T6" y="T7"/>
                </a:cxn>
              </a:cxnLst>
              <a:rect l="0" t="0" r="r" b="b"/>
              <a:pathLst>
                <a:path w="45" h="89">
                  <a:moveTo>
                    <a:pt x="0" y="0"/>
                  </a:moveTo>
                  <a:lnTo>
                    <a:pt x="26" y="89"/>
                  </a:lnTo>
                  <a:lnTo>
                    <a:pt x="45" y="0"/>
                  </a:lnTo>
                  <a:lnTo>
                    <a:pt x="0" y="0"/>
                  </a:lnTo>
                  <a:close/>
                </a:path>
              </a:pathLst>
            </a:custGeom>
            <a:solidFill>
              <a:srgbClr val="000000"/>
            </a:solidFill>
            <a:ln w="1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8" name="Rectangle 23"/>
            <p:cNvSpPr>
              <a:spLocks noChangeArrowheads="1"/>
            </p:cNvSpPr>
            <p:nvPr/>
          </p:nvSpPr>
          <p:spPr bwMode="auto">
            <a:xfrm>
              <a:off x="2885" y="1333"/>
              <a:ext cx="193"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rgbClr val="000000"/>
                  </a:solidFill>
                  <a:effectLst/>
                  <a:latin typeface="Bitstream Vera Sans"/>
                </a:rPr>
                <a:t>C</a:t>
              </a:r>
              <a:endParaRPr kumimoji="0" lang="en-US" sz="1800" b="0" i="0" u="none" strike="noStrike" cap="none" normalizeH="0" baseline="0" smtClean="0">
                <a:ln>
                  <a:noFill/>
                </a:ln>
                <a:solidFill>
                  <a:schemeClr val="tx1"/>
                </a:solidFill>
                <a:effectLst/>
                <a:latin typeface="Arial" pitchFamily="34" charset="0"/>
              </a:endParaRPr>
            </a:p>
          </p:txBody>
        </p:sp>
        <p:sp>
          <p:nvSpPr>
            <p:cNvPr id="29" name="Rectangle 24"/>
            <p:cNvSpPr>
              <a:spLocks noChangeArrowheads="1"/>
            </p:cNvSpPr>
            <p:nvPr/>
          </p:nvSpPr>
          <p:spPr bwMode="auto">
            <a:xfrm>
              <a:off x="3009" y="1424"/>
              <a:ext cx="163"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Bitstream Vera Sans"/>
                </a:rPr>
                <a:t>sub</a:t>
              </a:r>
              <a:endParaRPr kumimoji="0" lang="en-US" sz="1800" b="0" i="0" u="none" strike="noStrike" cap="none" normalizeH="0" baseline="0" smtClean="0">
                <a:ln>
                  <a:noFill/>
                </a:ln>
                <a:solidFill>
                  <a:schemeClr val="tx1"/>
                </a:solidFill>
                <a:effectLst/>
                <a:latin typeface="Arial" pitchFamily="34" charset="0"/>
              </a:endParaRPr>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name="page34">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914400" y="2286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Computing</a:t>
            </a:r>
            <a:r>
              <a:rPr lang="fr-FR" dirty="0">
                <a:solidFill>
                  <a:schemeClr val="tx1"/>
                </a:solidFill>
              </a:rPr>
              <a:t> G and P </a:t>
            </a:r>
            <a:r>
              <a:rPr lang="fr-FR" dirty="0" err="1">
                <a:solidFill>
                  <a:schemeClr val="tx1"/>
                </a:solidFill>
              </a:rPr>
              <a:t>Quickly</a:t>
            </a:r>
            <a:r>
              <a:rPr lang="fr-FR" dirty="0">
                <a:solidFill>
                  <a:schemeClr val="tx1"/>
                </a:solidFill>
              </a:rPr>
              <a:t> - II</a:t>
            </a:r>
          </a:p>
        </p:txBody>
      </p:sp>
      <p:sp>
        <p:nvSpPr>
          <p:cNvPr id="4" name="Freeform 3"/>
          <p:cNvSpPr/>
          <p:nvPr/>
        </p:nvSpPr>
        <p:spPr>
          <a:xfrm>
            <a:off x="1508401" y="4176000"/>
            <a:ext cx="6192000" cy="792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vert="horz" wrap="none" lIns="90000" tIns="45000" rIns="90000" bIns="45000" anchor="ctr" anchorCtr="0" compatLnSpc="0"/>
          <a:lstStyle/>
          <a:p>
            <a:pPr marL="0" marR="0" lvl="0" indent="0" algn="ctr" rtl="0" hangingPunct="0">
              <a:lnSpc>
                <a:spcPct val="100000"/>
              </a:lnSpc>
              <a:spcBef>
                <a:spcPts val="0"/>
              </a:spcBef>
              <a:spcAft>
                <a:spcPts val="0"/>
              </a:spcAft>
              <a:buNone/>
              <a:tabLst/>
            </a:pPr>
            <a:r>
              <a:rPr lang="en-IN" sz="3200" b="0" i="0" u="none" strike="noStrike" kern="1200">
                <a:ln>
                  <a:noFill/>
                </a:ln>
                <a:latin typeface="Arial" pitchFamily="18"/>
                <a:ea typeface="Microsoft YaHei" pitchFamily="2"/>
                <a:cs typeface="Mangal" pitchFamily="2"/>
              </a:rPr>
              <a:t>G</a:t>
            </a:r>
            <a:r>
              <a:rPr lang="en-IN" sz="3200" b="0" i="0" u="none" strike="noStrike" kern="1200" baseline="-33000">
                <a:ln>
                  <a:noFill/>
                </a:ln>
                <a:latin typeface="Arial" pitchFamily="18"/>
                <a:ea typeface="Microsoft YaHei" pitchFamily="2"/>
                <a:cs typeface="Mangal" pitchFamily="2"/>
              </a:rPr>
              <a:t>1,n</a:t>
            </a:r>
            <a:r>
              <a:rPr lang="en-IN" sz="3200" b="0" i="0" u="none" strike="noStrike" kern="1200" baseline="0">
                <a:ln>
                  <a:noFill/>
                </a:ln>
                <a:latin typeface="Arial" pitchFamily="18"/>
                <a:ea typeface="Microsoft YaHei" pitchFamily="2"/>
                <a:cs typeface="Mangal" pitchFamily="2"/>
              </a:rPr>
              <a:t> = G</a:t>
            </a:r>
            <a:r>
              <a:rPr lang="en-IN" sz="3200" b="0" i="0" u="none" strike="noStrike" kern="1200" baseline="-33000">
                <a:ln>
                  <a:noFill/>
                </a:ln>
                <a:latin typeface="Arial" pitchFamily="18"/>
                <a:ea typeface="Microsoft YaHei" pitchFamily="2"/>
                <a:cs typeface="Mangal" pitchFamily="2"/>
              </a:rPr>
              <a:t>m+1,n</a:t>
            </a:r>
            <a:r>
              <a:rPr lang="en-IN" sz="3200" b="0" i="0" u="none" strike="noStrike" kern="1200" baseline="0">
                <a:ln>
                  <a:noFill/>
                </a:ln>
                <a:latin typeface="Arial" pitchFamily="18"/>
                <a:ea typeface="Microsoft YaHei" pitchFamily="2"/>
                <a:cs typeface="Mangal" pitchFamily="2"/>
              </a:rPr>
              <a:t> + P</a:t>
            </a:r>
            <a:r>
              <a:rPr lang="en-IN" sz="3200" b="0" i="0" u="none" strike="noStrike" kern="1200" baseline="-33000">
                <a:ln>
                  <a:noFill/>
                </a:ln>
                <a:latin typeface="Arial" pitchFamily="18"/>
                <a:ea typeface="Microsoft YaHei" pitchFamily="2"/>
                <a:cs typeface="Mangal" pitchFamily="2"/>
              </a:rPr>
              <a:t>m+1,n</a:t>
            </a:r>
            <a:r>
              <a:rPr lang="en-IN" sz="3200" b="0" i="0" u="none" strike="noStrike" kern="1200" baseline="0">
                <a:ln>
                  <a:noFill/>
                </a:ln>
                <a:latin typeface="Arial" pitchFamily="18"/>
                <a:ea typeface="Microsoft YaHei" pitchFamily="2"/>
                <a:cs typeface="Mangal" pitchFamily="2"/>
              </a:rPr>
              <a:t>.G</a:t>
            </a:r>
            <a:r>
              <a:rPr lang="en-IN" sz="3200" b="0" i="0" u="none" strike="noStrike" kern="1200" baseline="-33000">
                <a:ln>
                  <a:noFill/>
                </a:ln>
                <a:latin typeface="Arial" pitchFamily="18"/>
                <a:ea typeface="Microsoft YaHei" pitchFamily="2"/>
                <a:cs typeface="Mangal" pitchFamily="2"/>
              </a:rPr>
              <a:t>1,m</a:t>
            </a:r>
          </a:p>
        </p:txBody>
      </p:sp>
      <p:sp>
        <p:nvSpPr>
          <p:cNvPr id="5" name="Freeform 4"/>
          <p:cNvSpPr/>
          <p:nvPr/>
        </p:nvSpPr>
        <p:spPr>
          <a:xfrm>
            <a:off x="1508401" y="5184000"/>
            <a:ext cx="6263999" cy="792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vert="horz" wrap="none" lIns="90000" tIns="45000" rIns="90000" bIns="45000" anchor="ctr" anchorCtr="0" compatLnSpc="0"/>
          <a:lstStyle/>
          <a:p>
            <a:pPr marL="0" marR="0" lvl="0" indent="0" algn="ctr" rtl="0" hangingPunct="0">
              <a:lnSpc>
                <a:spcPct val="100000"/>
              </a:lnSpc>
              <a:spcBef>
                <a:spcPts val="0"/>
              </a:spcBef>
              <a:spcAft>
                <a:spcPts val="0"/>
              </a:spcAft>
              <a:buNone/>
              <a:tabLst/>
            </a:pPr>
            <a:r>
              <a:rPr lang="en-IN" sz="3200" b="0" i="0" u="none" strike="noStrike" kern="1200" baseline="0">
                <a:ln>
                  <a:noFill/>
                </a:ln>
                <a:latin typeface="Arial" pitchFamily="18"/>
                <a:ea typeface="Microsoft YaHei" pitchFamily="2"/>
                <a:cs typeface="Mangal" pitchFamily="2"/>
              </a:rPr>
              <a:t>P</a:t>
            </a:r>
            <a:r>
              <a:rPr lang="en-IN" sz="3200" b="0" i="0" u="none" strike="noStrike" kern="1200" baseline="-33000">
                <a:ln>
                  <a:noFill/>
                </a:ln>
                <a:latin typeface="Arial" pitchFamily="18"/>
                <a:ea typeface="Microsoft YaHei" pitchFamily="2"/>
                <a:cs typeface="Mangal" pitchFamily="2"/>
              </a:rPr>
              <a:t>1,n</a:t>
            </a:r>
            <a:r>
              <a:rPr lang="en-IN" sz="3200" b="0" i="0" u="none" strike="noStrike" kern="1200" baseline="0">
                <a:ln>
                  <a:noFill/>
                </a:ln>
                <a:latin typeface="Arial" pitchFamily="18"/>
                <a:ea typeface="Microsoft YaHei" pitchFamily="2"/>
                <a:cs typeface="Mangal" pitchFamily="2"/>
              </a:rPr>
              <a:t> =  P</a:t>
            </a:r>
            <a:r>
              <a:rPr lang="en-IN" sz="3200" b="0" i="0" u="none" strike="noStrike" kern="1200" baseline="-33000">
                <a:ln>
                  <a:noFill/>
                </a:ln>
                <a:latin typeface="Arial" pitchFamily="18"/>
                <a:ea typeface="Microsoft YaHei" pitchFamily="2"/>
                <a:cs typeface="Mangal" pitchFamily="2"/>
              </a:rPr>
              <a:t>m+1,n</a:t>
            </a:r>
            <a:r>
              <a:rPr lang="en-IN" sz="3200" b="0" i="0" u="none" strike="noStrike" kern="1200" baseline="0">
                <a:ln>
                  <a:noFill/>
                </a:ln>
                <a:latin typeface="Arial" pitchFamily="18"/>
                <a:ea typeface="Microsoft YaHei" pitchFamily="2"/>
                <a:cs typeface="Mangal" pitchFamily="2"/>
              </a:rPr>
              <a:t>.P</a:t>
            </a:r>
            <a:r>
              <a:rPr lang="en-IN" sz="3200" b="0" i="0" u="none" strike="noStrike" kern="1200" baseline="-33000">
                <a:ln>
                  <a:noFill/>
                </a:ln>
                <a:latin typeface="Arial" pitchFamily="18"/>
                <a:ea typeface="Microsoft YaHei" pitchFamily="2"/>
                <a:cs typeface="Mangal" pitchFamily="2"/>
              </a:rPr>
              <a:t>1,m</a:t>
            </a:r>
          </a:p>
        </p:txBody>
      </p:sp>
      <mc:AlternateContent xmlns:mc="http://schemas.openxmlformats.org/markup-compatibility/2006" xmlns:a14="http://schemas.microsoft.com/office/drawing/2010/main">
        <mc:Choice Requires="a14">
          <p:sp>
            <p:nvSpPr>
              <p:cNvPr id="6" name="TextBox 5"/>
              <p:cNvSpPr txBox="1"/>
              <p:nvPr/>
            </p:nvSpPr>
            <p:spPr>
              <a:xfrm>
                <a:off x="2209800" y="1361262"/>
                <a:ext cx="4114800" cy="214276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𝐶</m:t>
                          </m:r>
                        </m:e>
                        <m:sub>
                          <m:r>
                            <a:rPr lang="en-US" sz="2400" b="0" i="1" smtClean="0">
                              <a:latin typeface="Cambria Math" panose="02040503050406030204" pitchFamily="18" charset="0"/>
                            </a:rPr>
                            <m:t>𝑜𝑢𝑡</m:t>
                          </m:r>
                        </m:sub>
                      </m:sSub>
                      <m:r>
                        <a:rPr lang="en-US" sz="2400" i="1" smtClean="0">
                          <a:latin typeface="Cambria Math" panose="02040503050406030204" pitchFamily="18" charset="0"/>
                        </a:rPr>
                        <m:t>=</m:t>
                      </m:r>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𝐺</m:t>
                          </m:r>
                        </m:e>
                        <m:sub>
                          <m:r>
                            <a:rPr lang="en-US" sz="2400" b="0" i="1" smtClean="0">
                              <a:latin typeface="Cambria Math" panose="02040503050406030204" pitchFamily="18" charset="0"/>
                            </a:rPr>
                            <m:t>𝑚</m:t>
                          </m:r>
                          <m:r>
                            <a:rPr lang="en-US" sz="2400" b="0" i="1" smtClean="0">
                              <a:latin typeface="Cambria Math" panose="02040503050406030204" pitchFamily="18" charset="0"/>
                            </a:rPr>
                            <m:t>+1,</m:t>
                          </m:r>
                          <m:r>
                            <a:rPr lang="en-US" sz="2400" b="0" i="1" smtClean="0">
                              <a:latin typeface="Cambria Math" panose="02040503050406030204" pitchFamily="18" charset="0"/>
                            </a:rPr>
                            <m:t>𝑛</m:t>
                          </m:r>
                        </m:sub>
                      </m:sSub>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𝑃</m:t>
                          </m:r>
                        </m:e>
                        <m:sub>
                          <m:r>
                            <a:rPr lang="en-US" sz="2400" b="0" i="1" smtClean="0">
                              <a:latin typeface="Cambria Math" panose="02040503050406030204" pitchFamily="18" charset="0"/>
                            </a:rPr>
                            <m:t>𝑚</m:t>
                          </m:r>
                          <m:r>
                            <a:rPr lang="en-US" sz="2400" b="0" i="1" smtClean="0">
                              <a:latin typeface="Cambria Math" panose="02040503050406030204" pitchFamily="18" charset="0"/>
                            </a:rPr>
                            <m:t>+1,</m:t>
                          </m:r>
                          <m:r>
                            <a:rPr lang="en-US" sz="2400" b="0" i="1" smtClean="0">
                              <a:latin typeface="Cambria Math" panose="02040503050406030204" pitchFamily="18" charset="0"/>
                            </a:rPr>
                            <m:t>𝑛</m:t>
                          </m:r>
                        </m:sub>
                      </m:sSub>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𝐶</m:t>
                          </m:r>
                        </m:e>
                        <m:sub>
                          <m:r>
                            <a:rPr lang="en-US" sz="2400" b="0" i="1" smtClean="0">
                              <a:latin typeface="Cambria Math" panose="02040503050406030204" pitchFamily="18" charset="0"/>
                            </a:rPr>
                            <m:t>𝑠𝑢𝑏</m:t>
                          </m:r>
                        </m:sub>
                      </m:sSub>
                    </m:oMath>
                    <m:oMath xmlns:m="http://schemas.openxmlformats.org/officeDocument/2006/math">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𝐺</m:t>
                          </m:r>
                        </m:e>
                        <m:sub>
                          <m:r>
                            <a:rPr lang="en-US" sz="2400" i="1">
                              <a:latin typeface="Cambria Math" panose="02040503050406030204" pitchFamily="18" charset="0"/>
                            </a:rPr>
                            <m:t>𝑚</m:t>
                          </m:r>
                          <m:r>
                            <a:rPr lang="en-US" sz="2400" i="1">
                              <a:latin typeface="Cambria Math" panose="02040503050406030204" pitchFamily="18" charset="0"/>
                            </a:rPr>
                            <m:t>+1,</m:t>
                          </m:r>
                          <m:r>
                            <a:rPr lang="en-US" sz="2400" i="1">
                              <a:latin typeface="Cambria Math" panose="02040503050406030204" pitchFamily="18" charset="0"/>
                            </a:rPr>
                            <m:t>𝑛</m:t>
                          </m:r>
                        </m:sub>
                      </m:sSub>
                      <m:r>
                        <a:rPr lang="en-US" sz="2400" i="1">
                          <a:latin typeface="Cambria Math" panose="02040503050406030204" pitchFamily="18" charset="0"/>
                        </a:rPr>
                        <m:t>+ </m:t>
                      </m:r>
                      <m:sSub>
                        <m:sSubPr>
                          <m:ctrlPr>
                            <a:rPr lang="en-US" sz="2400" i="1">
                              <a:latin typeface="Cambria Math" panose="02040503050406030204" pitchFamily="18" charset="0"/>
                            </a:rPr>
                          </m:ctrlPr>
                        </m:sSubPr>
                        <m:e>
                          <m:r>
                            <a:rPr lang="en-US" sz="2400" i="1">
                              <a:latin typeface="Cambria Math" panose="02040503050406030204" pitchFamily="18" charset="0"/>
                            </a:rPr>
                            <m:t>𝑃</m:t>
                          </m:r>
                        </m:e>
                        <m:sub>
                          <m:r>
                            <a:rPr lang="en-US" sz="2400" i="1">
                              <a:latin typeface="Cambria Math" panose="02040503050406030204" pitchFamily="18" charset="0"/>
                            </a:rPr>
                            <m:t>𝑚</m:t>
                          </m:r>
                          <m:r>
                            <a:rPr lang="en-US" sz="2400" i="1">
                              <a:latin typeface="Cambria Math" panose="02040503050406030204" pitchFamily="18" charset="0"/>
                            </a:rPr>
                            <m:t>+1,</m:t>
                          </m:r>
                          <m:r>
                            <a:rPr lang="en-US" sz="2400" i="1">
                              <a:latin typeface="Cambria Math" panose="02040503050406030204" pitchFamily="18" charset="0"/>
                            </a:rPr>
                            <m:t>𝑛</m:t>
                          </m:r>
                        </m:sub>
                      </m:sSub>
                      <m:r>
                        <a:rPr lang="en-US" sz="2400" i="1">
                          <a:latin typeface="Cambria Math" panose="02040503050406030204" pitchFamily="18" charset="0"/>
                        </a:rPr>
                        <m:t>. </m:t>
                      </m:r>
                      <m:d>
                        <m:dPr>
                          <m:ctrlPr>
                            <a:rPr lang="en-US" sz="2400" i="1" smtClean="0">
                              <a:latin typeface="Cambria Math" panose="02040503050406030204" pitchFamily="18" charset="0"/>
                            </a:rPr>
                          </m:ctrlPr>
                        </m:dPr>
                        <m:e>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𝐺</m:t>
                              </m:r>
                            </m:e>
                            <m:sub>
                              <m:r>
                                <a:rPr lang="en-US" sz="2400" b="0" i="1" smtClean="0">
                                  <a:latin typeface="Cambria Math" panose="02040503050406030204" pitchFamily="18" charset="0"/>
                                </a:rPr>
                                <m:t>1,</m:t>
                              </m:r>
                              <m:r>
                                <a:rPr lang="en-US" sz="2400" b="0" i="1" smtClean="0">
                                  <a:latin typeface="Cambria Math" panose="02040503050406030204" pitchFamily="18" charset="0"/>
                                </a:rPr>
                                <m:t>𝑚</m:t>
                              </m:r>
                            </m:sub>
                          </m:sSub>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𝑃</m:t>
                              </m:r>
                            </m:e>
                            <m:sub>
                              <m:r>
                                <a:rPr lang="en-US" sz="2400" b="0" i="1" smtClean="0">
                                  <a:latin typeface="Cambria Math" panose="02040503050406030204" pitchFamily="18" charset="0"/>
                                </a:rPr>
                                <m:t>1,</m:t>
                              </m:r>
                              <m:r>
                                <a:rPr lang="en-US" sz="2400" b="0" i="1" smtClean="0">
                                  <a:latin typeface="Cambria Math" panose="02040503050406030204" pitchFamily="18" charset="0"/>
                                </a:rPr>
                                <m:t>𝑚</m:t>
                              </m:r>
                            </m:sub>
                          </m:sSub>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𝐶</m:t>
                              </m:r>
                            </m:e>
                            <m:sub>
                              <m:r>
                                <a:rPr lang="en-US" sz="2400" b="0" i="1" smtClean="0">
                                  <a:latin typeface="Cambria Math" panose="02040503050406030204" pitchFamily="18" charset="0"/>
                                </a:rPr>
                                <m:t>𝑖𝑛</m:t>
                              </m:r>
                            </m:sub>
                          </m:sSub>
                        </m:e>
                      </m:d>
                    </m:oMath>
                    <m:oMath xmlns:m="http://schemas.openxmlformats.org/officeDocument/2006/math">
                      <m:r>
                        <a:rPr lang="en-US" sz="2400" b="0" i="1" smtClean="0">
                          <a:latin typeface="Cambria Math" panose="02040503050406030204" pitchFamily="18" charset="0"/>
                        </a:rPr>
                        <m:t>= </m:t>
                      </m:r>
                      <m:limLow>
                        <m:limLowPr>
                          <m:ctrlPr>
                            <a:rPr lang="en-US" sz="2400" b="0" i="1" smtClean="0">
                              <a:latin typeface="Cambria Math" panose="02040503050406030204" pitchFamily="18" charset="0"/>
                            </a:rPr>
                          </m:ctrlPr>
                        </m:limLowPr>
                        <m:e>
                          <m:groupChr>
                            <m:groupChrPr>
                              <m:chr m:val="⏟"/>
                              <m:ctrlPr>
                                <a:rPr lang="en-US" sz="2400" b="0" i="1" smtClean="0">
                                  <a:latin typeface="Cambria Math" panose="02040503050406030204" pitchFamily="18" charset="0"/>
                                </a:rPr>
                              </m:ctrlPr>
                            </m:groupChrPr>
                            <m:e>
                              <m:sSub>
                                <m:sSubPr>
                                  <m:ctrlPr>
                                    <a:rPr lang="en-US" sz="2400" i="1">
                                      <a:latin typeface="Cambria Math" panose="02040503050406030204" pitchFamily="18" charset="0"/>
                                    </a:rPr>
                                  </m:ctrlPr>
                                </m:sSubPr>
                                <m:e>
                                  <m:r>
                                    <a:rPr lang="en-US" sz="2400" i="1">
                                      <a:latin typeface="Cambria Math" panose="02040503050406030204" pitchFamily="18" charset="0"/>
                                    </a:rPr>
                                    <m:t>𝐺</m:t>
                                  </m:r>
                                </m:e>
                                <m:sub>
                                  <m:r>
                                    <a:rPr lang="en-US" sz="2400" i="1">
                                      <a:latin typeface="Cambria Math" panose="02040503050406030204" pitchFamily="18" charset="0"/>
                                    </a:rPr>
                                    <m:t>𝑚</m:t>
                                  </m:r>
                                  <m:r>
                                    <a:rPr lang="en-US" sz="2400" i="1">
                                      <a:latin typeface="Cambria Math" panose="02040503050406030204" pitchFamily="18" charset="0"/>
                                    </a:rPr>
                                    <m:t>+1,</m:t>
                                  </m:r>
                                  <m:r>
                                    <a:rPr lang="en-US" sz="2400" i="1">
                                      <a:latin typeface="Cambria Math" panose="02040503050406030204" pitchFamily="18" charset="0"/>
                                    </a:rPr>
                                    <m:t>𝑛</m:t>
                                  </m:r>
                                </m:sub>
                              </m:sSub>
                              <m:r>
                                <a:rPr lang="en-US" sz="2400" i="1">
                                  <a:latin typeface="Cambria Math" panose="02040503050406030204" pitchFamily="18" charset="0"/>
                                </a:rPr>
                                <m:t>+ </m:t>
                              </m:r>
                              <m:sSub>
                                <m:sSubPr>
                                  <m:ctrlPr>
                                    <a:rPr lang="en-US" sz="2400" i="1">
                                      <a:latin typeface="Cambria Math" panose="02040503050406030204" pitchFamily="18" charset="0"/>
                                    </a:rPr>
                                  </m:ctrlPr>
                                </m:sSubPr>
                                <m:e>
                                  <m:r>
                                    <a:rPr lang="en-US" sz="2400" i="1">
                                      <a:latin typeface="Cambria Math" panose="02040503050406030204" pitchFamily="18" charset="0"/>
                                    </a:rPr>
                                    <m:t>𝑃</m:t>
                                  </m:r>
                                </m:e>
                                <m:sub>
                                  <m:r>
                                    <a:rPr lang="en-US" sz="2400" i="1">
                                      <a:latin typeface="Cambria Math" panose="02040503050406030204" pitchFamily="18" charset="0"/>
                                    </a:rPr>
                                    <m:t>𝑚</m:t>
                                  </m:r>
                                  <m:r>
                                    <a:rPr lang="en-US" sz="2400" i="1">
                                      <a:latin typeface="Cambria Math" panose="02040503050406030204" pitchFamily="18" charset="0"/>
                                    </a:rPr>
                                    <m:t>+1,</m:t>
                                  </m:r>
                                  <m:r>
                                    <a:rPr lang="en-US" sz="2400" i="1">
                                      <a:latin typeface="Cambria Math" panose="02040503050406030204" pitchFamily="18" charset="0"/>
                                    </a:rPr>
                                    <m:t>𝑛</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𝐺</m:t>
                                  </m:r>
                                </m:e>
                                <m:sub>
                                  <m:r>
                                    <a:rPr lang="en-US" sz="2400" i="1">
                                      <a:latin typeface="Cambria Math" panose="02040503050406030204" pitchFamily="18" charset="0"/>
                                    </a:rPr>
                                    <m:t>1,</m:t>
                                  </m:r>
                                  <m:r>
                                    <a:rPr lang="en-US" sz="2400" i="1">
                                      <a:latin typeface="Cambria Math" panose="02040503050406030204" pitchFamily="18" charset="0"/>
                                    </a:rPr>
                                    <m:t>𝑚</m:t>
                                  </m:r>
                                </m:sub>
                              </m:sSub>
                            </m:e>
                          </m:groupChr>
                        </m:e>
                        <m:lim>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𝐺</m:t>
                              </m:r>
                            </m:e>
                            <m:sub>
                              <m:r>
                                <a:rPr lang="en-US" sz="2400" b="0" i="1" smtClean="0">
                                  <a:latin typeface="Cambria Math" panose="02040503050406030204" pitchFamily="18" charset="0"/>
                                </a:rPr>
                                <m:t>1,</m:t>
                              </m:r>
                              <m:r>
                                <a:rPr lang="en-US" sz="2400" b="0" i="1" smtClean="0">
                                  <a:latin typeface="Cambria Math" panose="02040503050406030204" pitchFamily="18" charset="0"/>
                                </a:rPr>
                                <m:t>𝑛</m:t>
                              </m:r>
                            </m:sub>
                          </m:sSub>
                        </m:lim>
                      </m:limLow>
                      <m:limLow>
                        <m:limLowPr>
                          <m:ctrlPr>
                            <a:rPr lang="en-US" sz="2400" b="0" i="1" smtClean="0">
                              <a:latin typeface="Cambria Math" panose="02040503050406030204" pitchFamily="18" charset="0"/>
                            </a:rPr>
                          </m:ctrlPr>
                        </m:limLowPr>
                        <m:e>
                          <m:r>
                            <a:rPr lang="en-US" sz="2400" b="0" i="1" smtClean="0">
                              <a:latin typeface="Cambria Math" panose="02040503050406030204" pitchFamily="18" charset="0"/>
                            </a:rPr>
                            <m:t>+ </m:t>
                          </m:r>
                          <m:limLow>
                            <m:limLowPr>
                              <m:ctrlPr>
                                <a:rPr lang="en-US" sz="2400" b="0" i="1" smtClean="0">
                                  <a:latin typeface="Cambria Math" panose="02040503050406030204" pitchFamily="18" charset="0"/>
                                </a:rPr>
                              </m:ctrlPr>
                            </m:limLowPr>
                            <m:e>
                              <m:groupChr>
                                <m:groupChrPr>
                                  <m:chr m:val="⏟"/>
                                  <m:ctrlPr>
                                    <a:rPr lang="en-US" sz="2400" b="0" i="1" smtClean="0">
                                      <a:latin typeface="Cambria Math" panose="02040503050406030204" pitchFamily="18" charset="0"/>
                                    </a:rPr>
                                  </m:ctrlPr>
                                </m:groupChrPr>
                                <m:e>
                                  <m:sSub>
                                    <m:sSubPr>
                                      <m:ctrlPr>
                                        <a:rPr lang="en-US" sz="2400" i="1">
                                          <a:latin typeface="Cambria Math" panose="02040503050406030204" pitchFamily="18" charset="0"/>
                                        </a:rPr>
                                      </m:ctrlPr>
                                    </m:sSubPr>
                                    <m:e>
                                      <m:r>
                                        <a:rPr lang="en-US" sz="2400" i="1">
                                          <a:latin typeface="Cambria Math" panose="02040503050406030204" pitchFamily="18" charset="0"/>
                                        </a:rPr>
                                        <m:t>𝑃</m:t>
                                      </m:r>
                                    </m:e>
                                    <m:sub>
                                      <m:r>
                                        <a:rPr lang="en-US" sz="2400" i="1">
                                          <a:latin typeface="Cambria Math" panose="02040503050406030204" pitchFamily="18" charset="0"/>
                                        </a:rPr>
                                        <m:t>𝑚</m:t>
                                      </m:r>
                                      <m:r>
                                        <a:rPr lang="en-US" sz="2400" i="1">
                                          <a:latin typeface="Cambria Math" panose="02040503050406030204" pitchFamily="18" charset="0"/>
                                        </a:rPr>
                                        <m:t>+1,</m:t>
                                      </m:r>
                                      <m:r>
                                        <a:rPr lang="en-US" sz="2400" i="1">
                                          <a:latin typeface="Cambria Math" panose="02040503050406030204" pitchFamily="18" charset="0"/>
                                        </a:rPr>
                                        <m:t>𝑛</m:t>
                                      </m:r>
                                    </m:sub>
                                  </m:sSub>
                                  <m:r>
                                    <a:rPr lang="en-US" sz="2400" i="1">
                                      <a:latin typeface="Cambria Math" panose="02040503050406030204" pitchFamily="18" charset="0"/>
                                    </a:rPr>
                                    <m:t>. </m:t>
                                  </m:r>
                                  <m:sSub>
                                    <m:sSubPr>
                                      <m:ctrlPr>
                                        <a:rPr lang="en-US" sz="2400" i="1">
                                          <a:latin typeface="Cambria Math" panose="02040503050406030204" pitchFamily="18" charset="0"/>
                                        </a:rPr>
                                      </m:ctrlPr>
                                    </m:sSubPr>
                                    <m:e>
                                      <m:r>
                                        <a:rPr lang="en-US" sz="2400" i="1">
                                          <a:latin typeface="Cambria Math" panose="02040503050406030204" pitchFamily="18" charset="0"/>
                                        </a:rPr>
                                        <m:t>𝑃</m:t>
                                      </m:r>
                                    </m:e>
                                    <m:sub>
                                      <m:r>
                                        <a:rPr lang="en-US" sz="2400" i="1">
                                          <a:latin typeface="Cambria Math" panose="02040503050406030204" pitchFamily="18" charset="0"/>
                                        </a:rPr>
                                        <m:t>1,</m:t>
                                      </m:r>
                                      <m:r>
                                        <a:rPr lang="en-US" sz="2400" i="1">
                                          <a:latin typeface="Cambria Math" panose="02040503050406030204" pitchFamily="18" charset="0"/>
                                        </a:rPr>
                                        <m:t>𝑚</m:t>
                                      </m:r>
                                    </m:sub>
                                  </m:sSub>
                                </m:e>
                              </m:groupChr>
                            </m:e>
                            <m:lim>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𝑃</m:t>
                                  </m:r>
                                </m:e>
                                <m:sub>
                                  <m:r>
                                    <a:rPr lang="en-US" sz="2400" b="0" i="1" smtClean="0">
                                      <a:latin typeface="Cambria Math" panose="02040503050406030204" pitchFamily="18" charset="0"/>
                                    </a:rPr>
                                    <m:t>1,</m:t>
                                  </m:r>
                                  <m:r>
                                    <a:rPr lang="en-US" sz="2400" b="0" i="1" smtClean="0">
                                      <a:latin typeface="Cambria Math" panose="02040503050406030204" pitchFamily="18" charset="0"/>
                                    </a:rPr>
                                    <m:t>𝑛</m:t>
                                  </m:r>
                                </m:sub>
                              </m:sSub>
                            </m:lim>
                          </m:limLow>
                          <m:r>
                            <a:rPr lang="en-US" sz="2400" b="0" i="1" smtClean="0">
                              <a:latin typeface="Cambria Math" panose="02040503050406030204" pitchFamily="18" charset="0"/>
                            </a:rPr>
                            <m:t> </m:t>
                          </m:r>
                          <m:limLow>
                            <m:limLowPr>
                              <m:ctrlPr>
                                <a:rPr lang="en-US" sz="2400" b="0" i="1" smtClean="0">
                                  <a:latin typeface="Cambria Math" panose="02040503050406030204" pitchFamily="18" charset="0"/>
                                </a:rPr>
                              </m:ctrlPr>
                            </m:limLowPr>
                            <m:e>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𝐶</m:t>
                                  </m:r>
                                </m:e>
                                <m:sub>
                                  <m:r>
                                    <a:rPr lang="en-US" sz="2400" b="0" i="1" smtClean="0">
                                      <a:latin typeface="Cambria Math" panose="02040503050406030204" pitchFamily="18" charset="0"/>
                                    </a:rPr>
                                    <m:t>𝑖𝑛</m:t>
                                  </m:r>
                                </m:sub>
                              </m:sSub>
                            </m:e>
                            <m:lim/>
                          </m:limLow>
                          <m:r>
                            <a:rPr lang="en-US" sz="2400" b="0" i="1" smtClean="0">
                              <a:latin typeface="Cambria Math" panose="02040503050406030204" pitchFamily="18" charset="0"/>
                            </a:rPr>
                            <m:t> </m:t>
                          </m:r>
                        </m:e>
                        <m:lim/>
                      </m:limLow>
                    </m:oMath>
                  </m:oMathPara>
                </a14:m>
                <a:endParaRPr lang="en-US" sz="2400" dirty="0"/>
              </a:p>
            </p:txBody>
          </p:sp>
        </mc:Choice>
        <mc:Fallback xmlns="">
          <p:sp>
            <p:nvSpPr>
              <p:cNvPr id="6" name="TextBox 5"/>
              <p:cNvSpPr txBox="1">
                <a:spLocks noRot="1" noChangeAspect="1" noMove="1" noResize="1" noEditPoints="1" noAdjustHandles="1" noChangeArrowheads="1" noChangeShapeType="1" noTextEdit="1"/>
              </p:cNvSpPr>
              <p:nvPr/>
            </p:nvSpPr>
            <p:spPr>
              <a:xfrm>
                <a:off x="2209800" y="1361262"/>
                <a:ext cx="4114800" cy="2142766"/>
              </a:xfrm>
              <a:prstGeom prst="rect">
                <a:avLst/>
              </a:prstGeom>
              <a:blipFill rotWithShape="0">
                <a:blip r:embed="rId3"/>
                <a:stretch>
                  <a:fillRect l="-2667" r="-4325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2184400" y="3507287"/>
                <a:ext cx="2991460" cy="3855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𝐶</m:t>
                          </m:r>
                        </m:e>
                        <m:sub>
                          <m:r>
                            <a:rPr lang="en-US" sz="2400" b="0" i="1" smtClean="0">
                              <a:latin typeface="Cambria Math" panose="02040503050406030204" pitchFamily="18" charset="0"/>
                            </a:rPr>
                            <m:t>𝑜𝑢𝑡</m:t>
                          </m:r>
                        </m:sub>
                      </m:sSub>
                      <m:r>
                        <a:rPr lang="en-US" sz="2400" i="1" smtClean="0">
                          <a:latin typeface="Cambria Math" panose="02040503050406030204" pitchFamily="18" charset="0"/>
                        </a:rPr>
                        <m:t>=</m:t>
                      </m:r>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𝐺</m:t>
                          </m:r>
                        </m:e>
                        <m:sub>
                          <m:r>
                            <a:rPr lang="en-US" sz="2400" b="0" i="1" smtClean="0">
                              <a:latin typeface="Cambria Math" panose="02040503050406030204" pitchFamily="18" charset="0"/>
                            </a:rPr>
                            <m:t>1,</m:t>
                          </m:r>
                          <m:r>
                            <a:rPr lang="en-US" sz="2400" b="0" i="1" smtClean="0">
                              <a:latin typeface="Cambria Math" panose="02040503050406030204" pitchFamily="18" charset="0"/>
                            </a:rPr>
                            <m:t>𝑛</m:t>
                          </m:r>
                        </m:sub>
                      </m:sSub>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𝑃</m:t>
                          </m:r>
                        </m:e>
                        <m:sub>
                          <m:r>
                            <a:rPr lang="en-US" sz="2400" b="0" i="1" smtClean="0">
                              <a:latin typeface="Cambria Math" panose="02040503050406030204" pitchFamily="18" charset="0"/>
                            </a:rPr>
                            <m:t>1,</m:t>
                          </m:r>
                          <m:r>
                            <a:rPr lang="en-US" sz="2400" b="0" i="1" smtClean="0">
                              <a:latin typeface="Cambria Math" panose="02040503050406030204" pitchFamily="18" charset="0"/>
                            </a:rPr>
                            <m:t>𝑛</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𝐶</m:t>
                          </m:r>
                        </m:e>
                        <m:sub>
                          <m:r>
                            <a:rPr lang="en-US" sz="2400" b="0" i="1" smtClean="0">
                              <a:latin typeface="Cambria Math" panose="02040503050406030204" pitchFamily="18" charset="0"/>
                            </a:rPr>
                            <m:t>𝑖𝑛</m:t>
                          </m:r>
                        </m:sub>
                      </m:sSub>
                    </m:oMath>
                  </m:oMathPara>
                </a14:m>
                <a:endParaRPr lang="en-US" sz="2400" dirty="0"/>
              </a:p>
            </p:txBody>
          </p:sp>
        </mc:Choice>
        <mc:Fallback xmlns="">
          <p:sp>
            <p:nvSpPr>
              <p:cNvPr id="7" name="TextBox 6"/>
              <p:cNvSpPr txBox="1">
                <a:spLocks noRot="1" noChangeAspect="1" noMove="1" noResize="1" noEditPoints="1" noAdjustHandles="1" noChangeArrowheads="1" noChangeShapeType="1" noTextEdit="1"/>
              </p:cNvSpPr>
              <p:nvPr/>
            </p:nvSpPr>
            <p:spPr>
              <a:xfrm>
                <a:off x="2184400" y="3507287"/>
                <a:ext cx="2991460" cy="385555"/>
              </a:xfrm>
              <a:prstGeom prst="rect">
                <a:avLst/>
              </a:prstGeom>
              <a:blipFill rotWithShape="0">
                <a:blip r:embed="rId4"/>
                <a:stretch>
                  <a:fillRect l="-1833" r="-611" b="-10938"/>
                </a:stretch>
              </a:blipFill>
            </p:spPr>
            <p:txBody>
              <a:bodyPr/>
              <a:lstStyle/>
              <a:p>
                <a:r>
                  <a:rPr lang="en-US">
                    <a:noFill/>
                  </a:rPr>
                  <a:t> </a:t>
                </a:r>
              </a:p>
            </p:txBody>
          </p:sp>
        </mc:Fallback>
      </mc:AlternateContent>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name="page35">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38200" y="358775"/>
            <a:ext cx="7416800" cy="936625"/>
          </a:xfrm>
        </p:spPr>
        <p:txBody>
          <a:bodyPr lIns="0" tIns="0" rIns="0" bIns="0" anchor="ctr">
            <a:normAutofit fontScale="90000"/>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Insight </a:t>
            </a:r>
            <a:r>
              <a:rPr lang="fr-FR" dirty="0" err="1">
                <a:solidFill>
                  <a:schemeClr val="tx1"/>
                </a:solidFill>
              </a:rPr>
              <a:t>into</a:t>
            </a:r>
            <a:r>
              <a:rPr lang="fr-FR" dirty="0">
                <a:solidFill>
                  <a:schemeClr val="tx1"/>
                </a:solidFill>
              </a:rPr>
              <a:t> </a:t>
            </a:r>
            <a:r>
              <a:rPr lang="fr-FR" dirty="0" err="1">
                <a:solidFill>
                  <a:schemeClr val="tx1"/>
                </a:solidFill>
              </a:rPr>
              <a:t>Computing</a:t>
            </a:r>
            <a:r>
              <a:rPr lang="fr-FR" dirty="0">
                <a:solidFill>
                  <a:schemeClr val="tx1"/>
                </a:solidFill>
              </a:rPr>
              <a:t> G and P </a:t>
            </a:r>
            <a:r>
              <a:rPr lang="fr-FR" dirty="0" err="1">
                <a:solidFill>
                  <a:schemeClr val="tx1"/>
                </a:solidFill>
              </a:rPr>
              <a:t>quickly</a:t>
            </a:r>
            <a:endParaRPr lang="fr-FR" dirty="0">
              <a:solidFill>
                <a:schemeClr val="tx1"/>
              </a:solidFill>
            </a:endParaRPr>
          </a:p>
        </p:txBody>
      </p:sp>
      <p:sp>
        <p:nvSpPr>
          <p:cNvPr id="3" name="Text Placeholder 2"/>
          <p:cNvSpPr txBox="1">
            <a:spLocks noGrp="1"/>
          </p:cNvSpPr>
          <p:nvPr>
            <p:ph type="body" idx="4294967295"/>
          </p:nvPr>
        </p:nvSpPr>
        <p:spPr>
          <a:xfrm>
            <a:off x="762000" y="1722437"/>
            <a:ext cx="7664450" cy="4525963"/>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solidFill>
                  <a:srgbClr val="FF3333"/>
                </a:solidFill>
                <a:latin typeface="Calibri" panose="020F0502020204030204" pitchFamily="34" charset="0"/>
              </a:rPr>
              <a:t>Insight :</a:t>
            </a:r>
          </a:p>
          <a:p>
            <a:pPr lvl="1">
              <a:buSzPct val="100000"/>
              <a:buFont typeface="Symbol" panose="05050102010706020507" pitchFamily="18" charset="2"/>
              <a:buChar char="*"/>
            </a:pPr>
            <a:r>
              <a:rPr lang="en-US" dirty="0">
                <a:latin typeface="Calibri" panose="020F0502020204030204" pitchFamily="34" charset="0"/>
              </a:rPr>
              <a:t>We can compute G and P for a large block</a:t>
            </a:r>
          </a:p>
          <a:p>
            <a:pPr lvl="2">
              <a:buSzPct val="100000"/>
              <a:buFont typeface="Symbol" panose="05050102010706020507" pitchFamily="18" charset="2"/>
              <a:buChar char="*"/>
            </a:pPr>
            <a:r>
              <a:rPr lang="en-US" sz="2400" dirty="0">
                <a:latin typeface="Calibri" panose="020F0502020204030204" pitchFamily="34" charset="0"/>
              </a:rPr>
              <a:t>By first computing G and P for smaller sub-blocks</a:t>
            </a:r>
          </a:p>
          <a:p>
            <a:pPr lvl="2">
              <a:buSzPct val="100000"/>
              <a:buFont typeface="Symbol" panose="05050102010706020507" pitchFamily="18" charset="2"/>
              <a:buChar char="*"/>
            </a:pPr>
            <a:r>
              <a:rPr lang="en-US" sz="2400" dirty="0">
                <a:latin typeface="Calibri" panose="020F0502020204030204" pitchFamily="34" charset="0"/>
              </a:rPr>
              <a:t>And, then </a:t>
            </a:r>
            <a:r>
              <a:rPr lang="en-US" sz="2400" dirty="0">
                <a:solidFill>
                  <a:srgbClr val="0000FF"/>
                </a:solidFill>
                <a:latin typeface="Calibri" panose="020F0502020204030204" pitchFamily="34" charset="0"/>
              </a:rPr>
              <a:t>combining the solutions</a:t>
            </a:r>
            <a:r>
              <a:rPr lang="en-US" sz="2400" dirty="0">
                <a:latin typeface="Calibri" panose="020F0502020204030204" pitchFamily="34" charset="0"/>
              </a:rPr>
              <a:t> to find the value of G and P for the larger block</a:t>
            </a:r>
          </a:p>
          <a:p>
            <a:pPr lvl="1">
              <a:buSzPct val="100000"/>
              <a:buFont typeface="Symbol" panose="05050102010706020507" pitchFamily="18" charset="2"/>
              <a:buChar char="*"/>
            </a:pPr>
            <a:r>
              <a:rPr lang="en-US" dirty="0">
                <a:latin typeface="Calibri" panose="020F0502020204030204" pitchFamily="34" charset="0"/>
              </a:rPr>
              <a:t>Fast algorithm to compute G and P</a:t>
            </a:r>
          </a:p>
          <a:p>
            <a:pPr lvl="2">
              <a:buSzPct val="100000"/>
              <a:buFont typeface="Symbol" panose="05050102010706020507" pitchFamily="18" charset="2"/>
              <a:buChar char=""/>
            </a:pPr>
            <a:r>
              <a:rPr lang="en-US" sz="2400" dirty="0">
                <a:latin typeface="Calibri" panose="020F0502020204030204" pitchFamily="34" charset="0"/>
              </a:rPr>
              <a:t>Use </a:t>
            </a:r>
            <a:r>
              <a:rPr lang="en-US" sz="2400" dirty="0">
                <a:solidFill>
                  <a:srgbClr val="0000FF"/>
                </a:solidFill>
                <a:latin typeface="Calibri" panose="020F0502020204030204" pitchFamily="34" charset="0"/>
              </a:rPr>
              <a:t>divide-and-conquer</a:t>
            </a:r>
          </a:p>
          <a:p>
            <a:pPr lvl="2">
              <a:buSzPct val="100000"/>
              <a:buFont typeface="Symbol" panose="05050102010706020507" pitchFamily="18" charset="2"/>
              <a:buChar char=""/>
            </a:pPr>
            <a:r>
              <a:rPr lang="en-US" sz="2400" dirty="0">
                <a:latin typeface="Calibri" panose="020F0502020204030204" pitchFamily="34" charset="0"/>
              </a:rPr>
              <a:t>Compute G and P functions in O (log (n)) time</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name="page36">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38200" y="206375"/>
            <a:ext cx="7416800" cy="936625"/>
          </a:xfrm>
        </p:spPr>
        <p:txBody>
          <a:bodyPr lIns="0" tIns="0" rIns="0" bIns="0" anchor="ctr">
            <a:normAutofit fontScale="90000"/>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Carry </a:t>
            </a:r>
            <a:r>
              <a:rPr lang="fr-FR" dirty="0" err="1">
                <a:solidFill>
                  <a:schemeClr val="tx1"/>
                </a:solidFill>
              </a:rPr>
              <a:t>Lookahead</a:t>
            </a:r>
            <a:r>
              <a:rPr lang="fr-FR" dirty="0">
                <a:solidFill>
                  <a:schemeClr val="tx1"/>
                </a:solidFill>
              </a:rPr>
              <a:t> </a:t>
            </a:r>
            <a:r>
              <a:rPr lang="fr-FR" dirty="0" err="1">
                <a:solidFill>
                  <a:schemeClr val="tx1"/>
                </a:solidFill>
              </a:rPr>
              <a:t>Adder</a:t>
            </a:r>
            <a:r>
              <a:rPr lang="fr-FR" dirty="0">
                <a:solidFill>
                  <a:schemeClr val="tx1"/>
                </a:solidFill>
              </a:rPr>
              <a:t> – Stage I</a:t>
            </a:r>
          </a:p>
        </p:txBody>
      </p:sp>
      <p:sp>
        <p:nvSpPr>
          <p:cNvPr id="3" name="Text Placeholder 2"/>
          <p:cNvSpPr txBox="1">
            <a:spLocks noGrp="1"/>
          </p:cNvSpPr>
          <p:nvPr>
            <p:ph type="body" idx="4294967295"/>
          </p:nvPr>
        </p:nvSpPr>
        <p:spPr>
          <a:xfrm>
            <a:off x="304800" y="1524000"/>
            <a:ext cx="8610600" cy="5029200"/>
          </a:xfrm>
        </p:spPr>
        <p:txBody>
          <a:bodyPr lIns="0" tIns="0" rIns="0" bIns="0">
            <a:no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1">
              <a:buSzPct val="100000"/>
              <a:buFont typeface="Symbol" panose="05050102010706020507" pitchFamily="18" charset="2"/>
              <a:buChar char="*"/>
            </a:pPr>
            <a:r>
              <a:rPr lang="en-US" sz="2800" dirty="0">
                <a:solidFill>
                  <a:srgbClr val="DC2300"/>
                </a:solidFill>
                <a:latin typeface="Calibri" panose="020F0502020204030204" pitchFamily="34" charset="0"/>
              </a:rPr>
              <a:t>Compute</a:t>
            </a:r>
            <a:r>
              <a:rPr lang="en-US" sz="2800" dirty="0">
                <a:latin typeface="Calibri" panose="020F0502020204030204" pitchFamily="34" charset="0"/>
              </a:rPr>
              <a:t> G and P functions for all the blocks</a:t>
            </a:r>
          </a:p>
          <a:p>
            <a:pPr lvl="1">
              <a:buSzPct val="100000"/>
              <a:buFont typeface="Symbol" panose="05050102010706020507" pitchFamily="18" charset="2"/>
              <a:buChar char="*"/>
            </a:pPr>
            <a:r>
              <a:rPr lang="en-US" sz="2800" dirty="0">
                <a:solidFill>
                  <a:srgbClr val="0000FF"/>
                </a:solidFill>
                <a:latin typeface="Calibri" panose="020F0502020204030204" pitchFamily="34" charset="0"/>
              </a:rPr>
              <a:t>Combine</a:t>
            </a:r>
            <a:r>
              <a:rPr lang="en-US" sz="2800" dirty="0">
                <a:latin typeface="Calibri" panose="020F0502020204030204" pitchFamily="34" charset="0"/>
              </a:rPr>
              <a:t> the solutions to find G and P functions for </a:t>
            </a:r>
            <a:br>
              <a:rPr lang="en-US" sz="2800" dirty="0">
                <a:latin typeface="Calibri" panose="020F0502020204030204" pitchFamily="34" charset="0"/>
              </a:rPr>
            </a:br>
            <a:r>
              <a:rPr lang="en-US" sz="2800" dirty="0">
                <a:latin typeface="Calibri" panose="020F0502020204030204" pitchFamily="34" charset="0"/>
              </a:rPr>
              <a:t>sets of</a:t>
            </a:r>
            <a:r>
              <a:rPr lang="en-US" sz="2800" dirty="0">
                <a:solidFill>
                  <a:srgbClr val="DC2300"/>
                </a:solidFill>
                <a:latin typeface="Calibri" panose="020F0502020204030204" pitchFamily="34" charset="0"/>
              </a:rPr>
              <a:t> 2 blocks</a:t>
            </a:r>
          </a:p>
          <a:p>
            <a:pPr lvl="1">
              <a:buSzPct val="100000"/>
              <a:buFont typeface="Symbol" panose="05050102010706020507" pitchFamily="18" charset="2"/>
              <a:buChar char="*"/>
            </a:pPr>
            <a:r>
              <a:rPr lang="en-US" sz="2800" dirty="0">
                <a:solidFill>
                  <a:srgbClr val="2300DC"/>
                </a:solidFill>
                <a:latin typeface="Calibri" panose="020F0502020204030204" pitchFamily="34" charset="0"/>
              </a:rPr>
              <a:t>Combine</a:t>
            </a:r>
            <a:r>
              <a:rPr lang="en-US" sz="2800" dirty="0">
                <a:latin typeface="Calibri" panose="020F0502020204030204" pitchFamily="34" charset="0"/>
              </a:rPr>
              <a:t> the solutions </a:t>
            </a:r>
            <a:r>
              <a:rPr lang="en-US" sz="2800" dirty="0" err="1">
                <a:latin typeface="Calibri" panose="020F0502020204030204" pitchFamily="34" charset="0"/>
              </a:rPr>
              <a:t>fo</a:t>
            </a:r>
            <a:r>
              <a:rPr lang="en-US" sz="2800" dirty="0">
                <a:latin typeface="Calibri" panose="020F0502020204030204" pitchFamily="34" charset="0"/>
              </a:rPr>
              <a:t> find G and P functions for sets of</a:t>
            </a:r>
            <a:r>
              <a:rPr lang="en-US" sz="2800" dirty="0">
                <a:solidFill>
                  <a:srgbClr val="C5000B"/>
                </a:solidFill>
                <a:latin typeface="Calibri" panose="020F0502020204030204" pitchFamily="34" charset="0"/>
              </a:rPr>
              <a:t> 4 blocks</a:t>
            </a:r>
          </a:p>
          <a:p>
            <a:pPr lvl="1">
              <a:buSzPct val="100000"/>
              <a:buFont typeface="Symbol" panose="05050102010706020507" pitchFamily="18" charset="2"/>
              <a:buChar char="*"/>
            </a:pPr>
            <a:r>
              <a:rPr lang="en-US" sz="2800" dirty="0">
                <a:latin typeface="Calibri" panose="020F0502020204030204" pitchFamily="34" charset="0"/>
              </a:rPr>
              <a:t>….</a:t>
            </a:r>
          </a:p>
          <a:p>
            <a:pPr lvl="1">
              <a:buSzPct val="100000"/>
              <a:buFont typeface="Symbol" panose="05050102010706020507" pitchFamily="18" charset="2"/>
              <a:buChar char="*"/>
            </a:pPr>
            <a:r>
              <a:rPr lang="en-US" sz="2800" dirty="0">
                <a:latin typeface="Calibri" panose="020F0502020204030204" pitchFamily="34" charset="0"/>
              </a:rPr>
              <a:t>….</a:t>
            </a:r>
          </a:p>
          <a:p>
            <a:pPr lvl="1">
              <a:buSzPct val="100000"/>
              <a:buFont typeface="Symbol" panose="05050102010706020507" pitchFamily="18" charset="2"/>
              <a:buChar char="*"/>
            </a:pPr>
            <a:r>
              <a:rPr lang="en-US" sz="2800" u="sng" dirty="0">
                <a:solidFill>
                  <a:srgbClr val="DC2300"/>
                </a:solidFill>
                <a:effectLst>
                  <a:outerShdw dist="17961" dir="2700000">
                    <a:scrgbClr r="0" g="0" b="0"/>
                  </a:outerShdw>
                </a:effectLst>
                <a:latin typeface="Calibri" panose="020F0502020204030204" pitchFamily="34" charset="0"/>
              </a:rPr>
              <a:t>Find the G and P functions for a block of size : 32 bits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name="page37">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89000" y="282575"/>
            <a:ext cx="7416800" cy="936625"/>
          </a:xfrm>
        </p:spPr>
        <p:txBody>
          <a:bodyPr lIns="0" tIns="0" rIns="0" bIns="0" anchor="ctr">
            <a:normAutofit fontScale="90000"/>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Carry </a:t>
            </a:r>
            <a:r>
              <a:rPr lang="fr-FR" dirty="0" err="1">
                <a:solidFill>
                  <a:schemeClr val="tx1"/>
                </a:solidFill>
              </a:rPr>
              <a:t>Lookahead</a:t>
            </a:r>
            <a:r>
              <a:rPr lang="fr-FR" dirty="0">
                <a:solidFill>
                  <a:schemeClr val="tx1"/>
                </a:solidFill>
              </a:rPr>
              <a:t> </a:t>
            </a:r>
            <a:r>
              <a:rPr lang="fr-FR" dirty="0" err="1">
                <a:solidFill>
                  <a:schemeClr val="tx1"/>
                </a:solidFill>
              </a:rPr>
              <a:t>Adder</a:t>
            </a:r>
            <a:r>
              <a:rPr lang="fr-FR" dirty="0">
                <a:solidFill>
                  <a:schemeClr val="tx1"/>
                </a:solidFill>
              </a:rPr>
              <a:t> – Stage I</a:t>
            </a:r>
          </a:p>
        </p:txBody>
      </p:sp>
      <p:grpSp>
        <p:nvGrpSpPr>
          <p:cNvPr id="132" name="Group 129"/>
          <p:cNvGrpSpPr>
            <a:grpSpLocks noChangeAspect="1"/>
          </p:cNvGrpSpPr>
          <p:nvPr/>
        </p:nvGrpSpPr>
        <p:grpSpPr bwMode="auto">
          <a:xfrm>
            <a:off x="1144588" y="1979613"/>
            <a:ext cx="7847012" cy="3582987"/>
            <a:chOff x="721" y="1247"/>
            <a:chExt cx="4943" cy="2257"/>
          </a:xfrm>
        </p:grpSpPr>
        <p:sp>
          <p:nvSpPr>
            <p:cNvPr id="133" name="AutoShape 128"/>
            <p:cNvSpPr>
              <a:spLocks noChangeAspect="1" noChangeArrowheads="1" noTextEdit="1"/>
            </p:cNvSpPr>
            <p:nvPr/>
          </p:nvSpPr>
          <p:spPr bwMode="auto">
            <a:xfrm>
              <a:off x="785" y="1247"/>
              <a:ext cx="4879" cy="2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5" name="Rectangle 131"/>
            <p:cNvSpPr>
              <a:spLocks noChangeArrowheads="1"/>
            </p:cNvSpPr>
            <p:nvPr/>
          </p:nvSpPr>
          <p:spPr bwMode="auto">
            <a:xfrm>
              <a:off x="1348" y="1801"/>
              <a:ext cx="427" cy="206"/>
            </a:xfrm>
            <a:prstGeom prst="rect">
              <a:avLst/>
            </a:prstGeom>
            <a:solidFill>
              <a:srgbClr val="FFE6D5"/>
            </a:solidFill>
            <a:ln w="7938"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6" name="Rectangle 132"/>
            <p:cNvSpPr>
              <a:spLocks noChangeArrowheads="1"/>
            </p:cNvSpPr>
            <p:nvPr/>
          </p:nvSpPr>
          <p:spPr bwMode="auto">
            <a:xfrm>
              <a:off x="1231" y="1470"/>
              <a:ext cx="639" cy="212"/>
            </a:xfrm>
            <a:prstGeom prst="rect">
              <a:avLst/>
            </a:prstGeom>
            <a:solidFill>
              <a:srgbClr val="D35F5F"/>
            </a:solidFill>
            <a:ln w="4763"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7" name="Rectangle 133"/>
            <p:cNvSpPr>
              <a:spLocks noChangeArrowheads="1"/>
            </p:cNvSpPr>
            <p:nvPr/>
          </p:nvSpPr>
          <p:spPr bwMode="auto">
            <a:xfrm>
              <a:off x="1274" y="1491"/>
              <a:ext cx="210" cy="172"/>
            </a:xfrm>
            <a:prstGeom prst="rect">
              <a:avLst/>
            </a:prstGeom>
            <a:solidFill>
              <a:srgbClr val="D5F6FF"/>
            </a:solidFill>
            <a:ln w="4763"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9" name="Rectangle 135"/>
            <p:cNvSpPr>
              <a:spLocks noChangeArrowheads="1"/>
            </p:cNvSpPr>
            <p:nvPr/>
          </p:nvSpPr>
          <p:spPr bwMode="auto">
            <a:xfrm>
              <a:off x="1616" y="1491"/>
              <a:ext cx="211" cy="172"/>
            </a:xfrm>
            <a:prstGeom prst="rect">
              <a:avLst/>
            </a:prstGeom>
            <a:solidFill>
              <a:srgbClr val="D5F6FF"/>
            </a:solidFill>
            <a:ln w="4763"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0" name="Rectangle 136"/>
            <p:cNvSpPr>
              <a:spLocks noChangeArrowheads="1"/>
            </p:cNvSpPr>
            <p:nvPr/>
          </p:nvSpPr>
          <p:spPr bwMode="auto">
            <a:xfrm>
              <a:off x="1928" y="1465"/>
              <a:ext cx="639" cy="213"/>
            </a:xfrm>
            <a:prstGeom prst="rect">
              <a:avLst/>
            </a:prstGeom>
            <a:solidFill>
              <a:srgbClr val="D35F5F"/>
            </a:solidFill>
            <a:ln w="4763"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1" name="Rectangle 137"/>
            <p:cNvSpPr>
              <a:spLocks noChangeArrowheads="1"/>
            </p:cNvSpPr>
            <p:nvPr/>
          </p:nvSpPr>
          <p:spPr bwMode="auto">
            <a:xfrm>
              <a:off x="1972" y="1491"/>
              <a:ext cx="210" cy="172"/>
            </a:xfrm>
            <a:prstGeom prst="rect">
              <a:avLst/>
            </a:prstGeom>
            <a:solidFill>
              <a:srgbClr val="D5F6FF"/>
            </a:solidFill>
            <a:ln w="4763"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2" name="Rectangle 138"/>
            <p:cNvSpPr>
              <a:spLocks noChangeArrowheads="1"/>
            </p:cNvSpPr>
            <p:nvPr/>
          </p:nvSpPr>
          <p:spPr bwMode="auto">
            <a:xfrm>
              <a:off x="3353" y="1471"/>
              <a:ext cx="639" cy="213"/>
            </a:xfrm>
            <a:prstGeom prst="rect">
              <a:avLst/>
            </a:prstGeom>
            <a:solidFill>
              <a:srgbClr val="D35F5F"/>
            </a:solidFill>
            <a:ln w="4763"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3" name="Rectangle 139"/>
            <p:cNvSpPr>
              <a:spLocks noChangeArrowheads="1"/>
            </p:cNvSpPr>
            <p:nvPr/>
          </p:nvSpPr>
          <p:spPr bwMode="auto">
            <a:xfrm>
              <a:off x="3736" y="1491"/>
              <a:ext cx="210" cy="172"/>
            </a:xfrm>
            <a:prstGeom prst="rect">
              <a:avLst/>
            </a:prstGeom>
            <a:solidFill>
              <a:srgbClr val="D5F6FF"/>
            </a:solidFill>
            <a:ln w="4763"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4" name="Rectangle 140"/>
            <p:cNvSpPr>
              <a:spLocks noChangeArrowheads="1"/>
            </p:cNvSpPr>
            <p:nvPr/>
          </p:nvSpPr>
          <p:spPr bwMode="auto">
            <a:xfrm>
              <a:off x="4038" y="1471"/>
              <a:ext cx="639" cy="213"/>
            </a:xfrm>
            <a:prstGeom prst="rect">
              <a:avLst/>
            </a:prstGeom>
            <a:solidFill>
              <a:srgbClr val="D35F5F"/>
            </a:solidFill>
            <a:ln w="4763"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5" name="Rectangle 141"/>
            <p:cNvSpPr>
              <a:spLocks noChangeArrowheads="1"/>
            </p:cNvSpPr>
            <p:nvPr/>
          </p:nvSpPr>
          <p:spPr bwMode="auto">
            <a:xfrm>
              <a:off x="4078" y="1491"/>
              <a:ext cx="210" cy="172"/>
            </a:xfrm>
            <a:prstGeom prst="rect">
              <a:avLst/>
            </a:prstGeom>
            <a:solidFill>
              <a:srgbClr val="D5F6FF"/>
            </a:solidFill>
            <a:ln w="4763"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6" name="Rectangle 142"/>
            <p:cNvSpPr>
              <a:spLocks noChangeArrowheads="1"/>
            </p:cNvSpPr>
            <p:nvPr/>
          </p:nvSpPr>
          <p:spPr bwMode="auto">
            <a:xfrm>
              <a:off x="4434" y="1491"/>
              <a:ext cx="210" cy="172"/>
            </a:xfrm>
            <a:prstGeom prst="rect">
              <a:avLst/>
            </a:prstGeom>
            <a:solidFill>
              <a:srgbClr val="D5F6FF"/>
            </a:solidFill>
            <a:ln w="4763"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7" name="Rectangle 143"/>
            <p:cNvSpPr>
              <a:spLocks noChangeArrowheads="1"/>
            </p:cNvSpPr>
            <p:nvPr/>
          </p:nvSpPr>
          <p:spPr bwMode="auto">
            <a:xfrm>
              <a:off x="1312" y="1525"/>
              <a:ext cx="187"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500" b="0" i="0" u="none" strike="noStrike" cap="none" normalizeH="0" baseline="0" smtClean="0">
                  <a:ln>
                    <a:noFill/>
                  </a:ln>
                  <a:solidFill>
                    <a:srgbClr val="000000"/>
                  </a:solidFill>
                  <a:effectLst/>
                  <a:latin typeface="Bitstream Vera Sans"/>
                  <a:cs typeface="Arial" pitchFamily="34" charset="0"/>
                </a:rPr>
                <a:t>32</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48" name="Rectangle 144"/>
            <p:cNvSpPr>
              <a:spLocks noChangeArrowheads="1"/>
            </p:cNvSpPr>
            <p:nvPr/>
          </p:nvSpPr>
          <p:spPr bwMode="auto">
            <a:xfrm>
              <a:off x="1641" y="1523"/>
              <a:ext cx="187"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500" b="0" i="0" u="none" strike="noStrike" cap="none" normalizeH="0" baseline="0" smtClean="0">
                  <a:ln>
                    <a:noFill/>
                  </a:ln>
                  <a:solidFill>
                    <a:srgbClr val="000000"/>
                  </a:solidFill>
                  <a:effectLst/>
                  <a:latin typeface="Bitstream Vera Sans"/>
                  <a:cs typeface="Arial" pitchFamily="34" charset="0"/>
                </a:rPr>
                <a:t>31</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49" name="Rectangle 145"/>
            <p:cNvSpPr>
              <a:spLocks noChangeArrowheads="1"/>
            </p:cNvSpPr>
            <p:nvPr/>
          </p:nvSpPr>
          <p:spPr bwMode="auto">
            <a:xfrm>
              <a:off x="2003" y="1523"/>
              <a:ext cx="187"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500" b="0" i="0" u="none" strike="noStrike" cap="none" normalizeH="0" baseline="0" smtClean="0">
                  <a:ln>
                    <a:noFill/>
                  </a:ln>
                  <a:solidFill>
                    <a:srgbClr val="000000"/>
                  </a:solidFill>
                  <a:effectLst/>
                  <a:latin typeface="Bitstream Vera Sans"/>
                  <a:cs typeface="Arial" pitchFamily="34" charset="0"/>
                </a:rPr>
                <a:t>30</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50" name="Oval 146"/>
            <p:cNvSpPr>
              <a:spLocks noChangeArrowheads="1"/>
            </p:cNvSpPr>
            <p:nvPr/>
          </p:nvSpPr>
          <p:spPr bwMode="auto">
            <a:xfrm>
              <a:off x="2870" y="1520"/>
              <a:ext cx="13" cy="10"/>
            </a:xfrm>
            <a:prstGeom prst="ellipse">
              <a:avLst/>
            </a:prstGeom>
            <a:solidFill>
              <a:srgbClr val="000000"/>
            </a:solidFill>
            <a:ln w="7938"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1" name="Oval 147"/>
            <p:cNvSpPr>
              <a:spLocks noChangeArrowheads="1"/>
            </p:cNvSpPr>
            <p:nvPr/>
          </p:nvSpPr>
          <p:spPr bwMode="auto">
            <a:xfrm>
              <a:off x="3003" y="1520"/>
              <a:ext cx="15" cy="10"/>
            </a:xfrm>
            <a:prstGeom prst="ellipse">
              <a:avLst/>
            </a:prstGeom>
            <a:solidFill>
              <a:srgbClr val="000000"/>
            </a:solidFill>
            <a:ln w="7938"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2" name="Oval 148"/>
            <p:cNvSpPr>
              <a:spLocks noChangeArrowheads="1"/>
            </p:cNvSpPr>
            <p:nvPr/>
          </p:nvSpPr>
          <p:spPr bwMode="auto">
            <a:xfrm>
              <a:off x="3139" y="1520"/>
              <a:ext cx="14" cy="10"/>
            </a:xfrm>
            <a:prstGeom prst="ellipse">
              <a:avLst/>
            </a:prstGeom>
            <a:solidFill>
              <a:srgbClr val="000000"/>
            </a:solidFill>
            <a:ln w="7938"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3" name="Rectangle 149"/>
            <p:cNvSpPr>
              <a:spLocks noChangeArrowheads="1"/>
            </p:cNvSpPr>
            <p:nvPr/>
          </p:nvSpPr>
          <p:spPr bwMode="auto">
            <a:xfrm>
              <a:off x="3803" y="1520"/>
              <a:ext cx="120"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500" b="0" i="0" u="none" strike="noStrike" cap="none" normalizeH="0" baseline="0" smtClean="0">
                  <a:ln>
                    <a:noFill/>
                  </a:ln>
                  <a:solidFill>
                    <a:srgbClr val="000000"/>
                  </a:solidFill>
                  <a:effectLst/>
                  <a:latin typeface="Bitstream Vera Sans"/>
                  <a:cs typeface="Arial" pitchFamily="34" charset="0"/>
                </a:rPr>
                <a:t>3</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54" name="Rectangle 150"/>
            <p:cNvSpPr>
              <a:spLocks noChangeArrowheads="1"/>
            </p:cNvSpPr>
            <p:nvPr/>
          </p:nvSpPr>
          <p:spPr bwMode="auto">
            <a:xfrm>
              <a:off x="4142" y="1523"/>
              <a:ext cx="120"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500" b="0" i="0" u="none" strike="noStrike" cap="none" normalizeH="0" baseline="0" smtClean="0">
                  <a:ln>
                    <a:noFill/>
                  </a:ln>
                  <a:solidFill>
                    <a:srgbClr val="000000"/>
                  </a:solidFill>
                  <a:effectLst/>
                  <a:latin typeface="Bitstream Vera Sans"/>
                  <a:cs typeface="Arial" pitchFamily="34" charset="0"/>
                </a:rPr>
                <a:t>2</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55" name="Rectangle 151"/>
            <p:cNvSpPr>
              <a:spLocks noChangeArrowheads="1"/>
            </p:cNvSpPr>
            <p:nvPr/>
          </p:nvSpPr>
          <p:spPr bwMode="auto">
            <a:xfrm>
              <a:off x="4507" y="1523"/>
              <a:ext cx="120"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500" b="0" i="0" u="none" strike="noStrike" cap="none" normalizeH="0" baseline="0" smtClean="0">
                  <a:ln>
                    <a:noFill/>
                  </a:ln>
                  <a:solidFill>
                    <a:srgbClr val="000000"/>
                  </a:solidFill>
                  <a:effectLst/>
                  <a:latin typeface="Bitstream Vera Sans"/>
                  <a:cs typeface="Arial" pitchFamily="34" charset="0"/>
                </a:rPr>
                <a:t>1</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56" name="Rectangle 152"/>
            <p:cNvSpPr>
              <a:spLocks noChangeArrowheads="1"/>
            </p:cNvSpPr>
            <p:nvPr/>
          </p:nvSpPr>
          <p:spPr bwMode="auto">
            <a:xfrm>
              <a:off x="2034" y="1800"/>
              <a:ext cx="427" cy="205"/>
            </a:xfrm>
            <a:prstGeom prst="rect">
              <a:avLst/>
            </a:prstGeom>
            <a:solidFill>
              <a:srgbClr val="FFE6D5"/>
            </a:solidFill>
            <a:ln w="7938"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7" name="Rectangle 153"/>
            <p:cNvSpPr>
              <a:spLocks noChangeArrowheads="1"/>
            </p:cNvSpPr>
            <p:nvPr/>
          </p:nvSpPr>
          <p:spPr bwMode="auto">
            <a:xfrm>
              <a:off x="3510" y="1800"/>
              <a:ext cx="427" cy="205"/>
            </a:xfrm>
            <a:prstGeom prst="rect">
              <a:avLst/>
            </a:prstGeom>
            <a:solidFill>
              <a:srgbClr val="FFE6D5"/>
            </a:solidFill>
            <a:ln w="7938"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8" name="Rectangle 154"/>
            <p:cNvSpPr>
              <a:spLocks noChangeArrowheads="1"/>
            </p:cNvSpPr>
            <p:nvPr/>
          </p:nvSpPr>
          <p:spPr bwMode="auto">
            <a:xfrm>
              <a:off x="4125" y="1808"/>
              <a:ext cx="426" cy="205"/>
            </a:xfrm>
            <a:prstGeom prst="rect">
              <a:avLst/>
            </a:prstGeom>
            <a:solidFill>
              <a:srgbClr val="FFE6D5"/>
            </a:solidFill>
            <a:ln w="7938"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9" name="Rectangle 155"/>
            <p:cNvSpPr>
              <a:spLocks noChangeArrowheads="1"/>
            </p:cNvSpPr>
            <p:nvPr/>
          </p:nvSpPr>
          <p:spPr bwMode="auto">
            <a:xfrm>
              <a:off x="2314" y="1490"/>
              <a:ext cx="210" cy="173"/>
            </a:xfrm>
            <a:prstGeom prst="rect">
              <a:avLst/>
            </a:prstGeom>
            <a:solidFill>
              <a:srgbClr val="D5F6FF"/>
            </a:solidFill>
            <a:ln w="4763"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0" name="Rectangle 156"/>
            <p:cNvSpPr>
              <a:spLocks noChangeArrowheads="1"/>
            </p:cNvSpPr>
            <p:nvPr/>
          </p:nvSpPr>
          <p:spPr bwMode="auto">
            <a:xfrm>
              <a:off x="2345" y="1523"/>
              <a:ext cx="187"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500" b="0" i="0" u="none" strike="noStrike" cap="none" normalizeH="0" baseline="0" smtClean="0">
                  <a:ln>
                    <a:noFill/>
                  </a:ln>
                  <a:solidFill>
                    <a:srgbClr val="000000"/>
                  </a:solidFill>
                  <a:effectLst/>
                  <a:latin typeface="Bitstream Vera Sans"/>
                  <a:cs typeface="Arial" pitchFamily="34" charset="0"/>
                </a:rPr>
                <a:t>29</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61" name="Rectangle 157"/>
            <p:cNvSpPr>
              <a:spLocks noChangeArrowheads="1"/>
            </p:cNvSpPr>
            <p:nvPr/>
          </p:nvSpPr>
          <p:spPr bwMode="auto">
            <a:xfrm>
              <a:off x="3422" y="1488"/>
              <a:ext cx="210" cy="173"/>
            </a:xfrm>
            <a:prstGeom prst="rect">
              <a:avLst/>
            </a:prstGeom>
            <a:solidFill>
              <a:srgbClr val="D5F6FF"/>
            </a:solidFill>
            <a:ln w="4763"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2" name="Rectangle 158"/>
            <p:cNvSpPr>
              <a:spLocks noChangeArrowheads="1"/>
            </p:cNvSpPr>
            <p:nvPr/>
          </p:nvSpPr>
          <p:spPr bwMode="auto">
            <a:xfrm>
              <a:off x="3490" y="1518"/>
              <a:ext cx="120"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500" b="0" i="0" u="none" strike="noStrike" cap="none" normalizeH="0" baseline="0" smtClean="0">
                  <a:ln>
                    <a:noFill/>
                  </a:ln>
                  <a:solidFill>
                    <a:srgbClr val="000000"/>
                  </a:solidFill>
                  <a:effectLst/>
                  <a:latin typeface="Bitstream Vera Sans"/>
                  <a:cs typeface="Arial" pitchFamily="34" charset="0"/>
                </a:rPr>
                <a:t>4</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63" name="Freeform 159"/>
            <p:cNvSpPr>
              <a:spLocks/>
            </p:cNvSpPr>
            <p:nvPr/>
          </p:nvSpPr>
          <p:spPr bwMode="auto">
            <a:xfrm>
              <a:off x="1385" y="1661"/>
              <a:ext cx="143" cy="134"/>
            </a:xfrm>
            <a:custGeom>
              <a:avLst/>
              <a:gdLst>
                <a:gd name="T0" fmla="*/ 0 w 267"/>
                <a:gd name="T1" fmla="*/ 0 h 252"/>
                <a:gd name="T2" fmla="*/ 0 w 267"/>
                <a:gd name="T3" fmla="*/ 101 h 252"/>
                <a:gd name="T4" fmla="*/ 267 w 267"/>
                <a:gd name="T5" fmla="*/ 101 h 252"/>
                <a:gd name="T6" fmla="*/ 267 w 267"/>
                <a:gd name="T7" fmla="*/ 252 h 252"/>
              </a:gdLst>
              <a:ahLst/>
              <a:cxnLst>
                <a:cxn ang="0">
                  <a:pos x="T0" y="T1"/>
                </a:cxn>
                <a:cxn ang="0">
                  <a:pos x="T2" y="T3"/>
                </a:cxn>
                <a:cxn ang="0">
                  <a:pos x="T4" y="T5"/>
                </a:cxn>
                <a:cxn ang="0">
                  <a:pos x="T6" y="T7"/>
                </a:cxn>
              </a:cxnLst>
              <a:rect l="0" t="0" r="r" b="b"/>
              <a:pathLst>
                <a:path w="267" h="252">
                  <a:moveTo>
                    <a:pt x="0" y="0"/>
                  </a:moveTo>
                  <a:lnTo>
                    <a:pt x="0" y="101"/>
                  </a:lnTo>
                  <a:lnTo>
                    <a:pt x="267" y="101"/>
                  </a:lnTo>
                  <a:lnTo>
                    <a:pt x="267" y="252"/>
                  </a:lnTo>
                </a:path>
              </a:pathLst>
            </a:custGeom>
            <a:noFill/>
            <a:ln w="4763"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4" name="Freeform 160"/>
            <p:cNvSpPr>
              <a:spLocks/>
            </p:cNvSpPr>
            <p:nvPr/>
          </p:nvSpPr>
          <p:spPr bwMode="auto">
            <a:xfrm>
              <a:off x="1515" y="1753"/>
              <a:ext cx="24" cy="42"/>
            </a:xfrm>
            <a:custGeom>
              <a:avLst/>
              <a:gdLst>
                <a:gd name="T0" fmla="*/ 13 w 24"/>
                <a:gd name="T1" fmla="*/ 12 h 42"/>
                <a:gd name="T2" fmla="*/ 0 w 24"/>
                <a:gd name="T3" fmla="*/ 0 h 42"/>
                <a:gd name="T4" fmla="*/ 13 w 24"/>
                <a:gd name="T5" fmla="*/ 42 h 42"/>
                <a:gd name="T6" fmla="*/ 24 w 24"/>
                <a:gd name="T7" fmla="*/ 0 h 42"/>
                <a:gd name="T8" fmla="*/ 13 w 24"/>
                <a:gd name="T9" fmla="*/ 12 h 42"/>
              </a:gdLst>
              <a:ahLst/>
              <a:cxnLst>
                <a:cxn ang="0">
                  <a:pos x="T0" y="T1"/>
                </a:cxn>
                <a:cxn ang="0">
                  <a:pos x="T2" y="T3"/>
                </a:cxn>
                <a:cxn ang="0">
                  <a:pos x="T4" y="T5"/>
                </a:cxn>
                <a:cxn ang="0">
                  <a:pos x="T6" y="T7"/>
                </a:cxn>
                <a:cxn ang="0">
                  <a:pos x="T8" y="T9"/>
                </a:cxn>
              </a:cxnLst>
              <a:rect l="0" t="0" r="r" b="b"/>
              <a:pathLst>
                <a:path w="24" h="42">
                  <a:moveTo>
                    <a:pt x="13" y="12"/>
                  </a:moveTo>
                  <a:lnTo>
                    <a:pt x="0" y="0"/>
                  </a:lnTo>
                  <a:lnTo>
                    <a:pt x="13" y="42"/>
                  </a:lnTo>
                  <a:lnTo>
                    <a:pt x="24" y="0"/>
                  </a:lnTo>
                  <a:lnTo>
                    <a:pt x="13" y="12"/>
                  </a:lnTo>
                  <a:close/>
                </a:path>
              </a:pathLst>
            </a:custGeom>
            <a:solidFill>
              <a:srgbClr val="000000"/>
            </a:solidFill>
            <a:ln w="476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65" name="Freeform 161"/>
            <p:cNvSpPr>
              <a:spLocks/>
            </p:cNvSpPr>
            <p:nvPr/>
          </p:nvSpPr>
          <p:spPr bwMode="auto">
            <a:xfrm>
              <a:off x="1597" y="1663"/>
              <a:ext cx="143" cy="135"/>
            </a:xfrm>
            <a:custGeom>
              <a:avLst/>
              <a:gdLst>
                <a:gd name="T0" fmla="*/ 268 w 268"/>
                <a:gd name="T1" fmla="*/ 0 h 252"/>
                <a:gd name="T2" fmla="*/ 268 w 268"/>
                <a:gd name="T3" fmla="*/ 101 h 252"/>
                <a:gd name="T4" fmla="*/ 0 w 268"/>
                <a:gd name="T5" fmla="*/ 101 h 252"/>
                <a:gd name="T6" fmla="*/ 0 w 268"/>
                <a:gd name="T7" fmla="*/ 252 h 252"/>
              </a:gdLst>
              <a:ahLst/>
              <a:cxnLst>
                <a:cxn ang="0">
                  <a:pos x="T0" y="T1"/>
                </a:cxn>
                <a:cxn ang="0">
                  <a:pos x="T2" y="T3"/>
                </a:cxn>
                <a:cxn ang="0">
                  <a:pos x="T4" y="T5"/>
                </a:cxn>
                <a:cxn ang="0">
                  <a:pos x="T6" y="T7"/>
                </a:cxn>
              </a:cxnLst>
              <a:rect l="0" t="0" r="r" b="b"/>
              <a:pathLst>
                <a:path w="268" h="252">
                  <a:moveTo>
                    <a:pt x="268" y="0"/>
                  </a:moveTo>
                  <a:lnTo>
                    <a:pt x="268" y="101"/>
                  </a:lnTo>
                  <a:lnTo>
                    <a:pt x="0" y="101"/>
                  </a:lnTo>
                  <a:lnTo>
                    <a:pt x="0" y="252"/>
                  </a:lnTo>
                </a:path>
              </a:pathLst>
            </a:custGeom>
            <a:noFill/>
            <a:ln w="4763"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6" name="Freeform 162"/>
            <p:cNvSpPr>
              <a:spLocks/>
            </p:cNvSpPr>
            <p:nvPr/>
          </p:nvSpPr>
          <p:spPr bwMode="auto">
            <a:xfrm>
              <a:off x="1585" y="1756"/>
              <a:ext cx="24" cy="42"/>
            </a:xfrm>
            <a:custGeom>
              <a:avLst/>
              <a:gdLst>
                <a:gd name="T0" fmla="*/ 12 w 24"/>
                <a:gd name="T1" fmla="*/ 11 h 42"/>
                <a:gd name="T2" fmla="*/ 0 w 24"/>
                <a:gd name="T3" fmla="*/ 0 h 42"/>
                <a:gd name="T4" fmla="*/ 12 w 24"/>
                <a:gd name="T5" fmla="*/ 42 h 42"/>
                <a:gd name="T6" fmla="*/ 24 w 24"/>
                <a:gd name="T7" fmla="*/ 0 h 42"/>
                <a:gd name="T8" fmla="*/ 12 w 24"/>
                <a:gd name="T9" fmla="*/ 11 h 42"/>
              </a:gdLst>
              <a:ahLst/>
              <a:cxnLst>
                <a:cxn ang="0">
                  <a:pos x="T0" y="T1"/>
                </a:cxn>
                <a:cxn ang="0">
                  <a:pos x="T2" y="T3"/>
                </a:cxn>
                <a:cxn ang="0">
                  <a:pos x="T4" y="T5"/>
                </a:cxn>
                <a:cxn ang="0">
                  <a:pos x="T6" y="T7"/>
                </a:cxn>
                <a:cxn ang="0">
                  <a:pos x="T8" y="T9"/>
                </a:cxn>
              </a:cxnLst>
              <a:rect l="0" t="0" r="r" b="b"/>
              <a:pathLst>
                <a:path w="24" h="42">
                  <a:moveTo>
                    <a:pt x="12" y="11"/>
                  </a:moveTo>
                  <a:lnTo>
                    <a:pt x="0" y="0"/>
                  </a:lnTo>
                  <a:lnTo>
                    <a:pt x="12" y="42"/>
                  </a:lnTo>
                  <a:lnTo>
                    <a:pt x="24" y="0"/>
                  </a:lnTo>
                  <a:lnTo>
                    <a:pt x="12" y="11"/>
                  </a:lnTo>
                  <a:close/>
                </a:path>
              </a:pathLst>
            </a:custGeom>
            <a:solidFill>
              <a:srgbClr val="000000"/>
            </a:solidFill>
            <a:ln w="476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67" name="Freeform 163"/>
            <p:cNvSpPr>
              <a:spLocks/>
            </p:cNvSpPr>
            <p:nvPr/>
          </p:nvSpPr>
          <p:spPr bwMode="auto">
            <a:xfrm>
              <a:off x="2051" y="1662"/>
              <a:ext cx="142" cy="134"/>
            </a:xfrm>
            <a:custGeom>
              <a:avLst/>
              <a:gdLst>
                <a:gd name="T0" fmla="*/ 0 w 267"/>
                <a:gd name="T1" fmla="*/ 0 h 252"/>
                <a:gd name="T2" fmla="*/ 0 w 267"/>
                <a:gd name="T3" fmla="*/ 101 h 252"/>
                <a:gd name="T4" fmla="*/ 267 w 267"/>
                <a:gd name="T5" fmla="*/ 101 h 252"/>
                <a:gd name="T6" fmla="*/ 267 w 267"/>
                <a:gd name="T7" fmla="*/ 252 h 252"/>
              </a:gdLst>
              <a:ahLst/>
              <a:cxnLst>
                <a:cxn ang="0">
                  <a:pos x="T0" y="T1"/>
                </a:cxn>
                <a:cxn ang="0">
                  <a:pos x="T2" y="T3"/>
                </a:cxn>
                <a:cxn ang="0">
                  <a:pos x="T4" y="T5"/>
                </a:cxn>
                <a:cxn ang="0">
                  <a:pos x="T6" y="T7"/>
                </a:cxn>
              </a:cxnLst>
              <a:rect l="0" t="0" r="r" b="b"/>
              <a:pathLst>
                <a:path w="267" h="252">
                  <a:moveTo>
                    <a:pt x="0" y="0"/>
                  </a:moveTo>
                  <a:lnTo>
                    <a:pt x="0" y="101"/>
                  </a:lnTo>
                  <a:lnTo>
                    <a:pt x="267" y="101"/>
                  </a:lnTo>
                  <a:lnTo>
                    <a:pt x="267" y="252"/>
                  </a:lnTo>
                </a:path>
              </a:pathLst>
            </a:custGeom>
            <a:noFill/>
            <a:ln w="4763"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8" name="Freeform 164"/>
            <p:cNvSpPr>
              <a:spLocks/>
            </p:cNvSpPr>
            <p:nvPr/>
          </p:nvSpPr>
          <p:spPr bwMode="auto">
            <a:xfrm>
              <a:off x="2182" y="1754"/>
              <a:ext cx="24" cy="42"/>
            </a:xfrm>
            <a:custGeom>
              <a:avLst/>
              <a:gdLst>
                <a:gd name="T0" fmla="*/ 11 w 24"/>
                <a:gd name="T1" fmla="*/ 12 h 42"/>
                <a:gd name="T2" fmla="*/ 0 w 24"/>
                <a:gd name="T3" fmla="*/ 0 h 42"/>
                <a:gd name="T4" fmla="*/ 11 w 24"/>
                <a:gd name="T5" fmla="*/ 42 h 42"/>
                <a:gd name="T6" fmla="*/ 24 w 24"/>
                <a:gd name="T7" fmla="*/ 0 h 42"/>
                <a:gd name="T8" fmla="*/ 11 w 24"/>
                <a:gd name="T9" fmla="*/ 12 h 42"/>
              </a:gdLst>
              <a:ahLst/>
              <a:cxnLst>
                <a:cxn ang="0">
                  <a:pos x="T0" y="T1"/>
                </a:cxn>
                <a:cxn ang="0">
                  <a:pos x="T2" y="T3"/>
                </a:cxn>
                <a:cxn ang="0">
                  <a:pos x="T4" y="T5"/>
                </a:cxn>
                <a:cxn ang="0">
                  <a:pos x="T6" y="T7"/>
                </a:cxn>
                <a:cxn ang="0">
                  <a:pos x="T8" y="T9"/>
                </a:cxn>
              </a:cxnLst>
              <a:rect l="0" t="0" r="r" b="b"/>
              <a:pathLst>
                <a:path w="24" h="42">
                  <a:moveTo>
                    <a:pt x="11" y="12"/>
                  </a:moveTo>
                  <a:lnTo>
                    <a:pt x="0" y="0"/>
                  </a:lnTo>
                  <a:lnTo>
                    <a:pt x="11" y="42"/>
                  </a:lnTo>
                  <a:lnTo>
                    <a:pt x="24" y="0"/>
                  </a:lnTo>
                  <a:lnTo>
                    <a:pt x="11" y="12"/>
                  </a:lnTo>
                  <a:close/>
                </a:path>
              </a:pathLst>
            </a:custGeom>
            <a:solidFill>
              <a:srgbClr val="000000"/>
            </a:solidFill>
            <a:ln w="476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69" name="Freeform 165"/>
            <p:cNvSpPr>
              <a:spLocks/>
            </p:cNvSpPr>
            <p:nvPr/>
          </p:nvSpPr>
          <p:spPr bwMode="auto">
            <a:xfrm>
              <a:off x="2263" y="1664"/>
              <a:ext cx="143" cy="135"/>
            </a:xfrm>
            <a:custGeom>
              <a:avLst/>
              <a:gdLst>
                <a:gd name="T0" fmla="*/ 267 w 267"/>
                <a:gd name="T1" fmla="*/ 0 h 252"/>
                <a:gd name="T2" fmla="*/ 267 w 267"/>
                <a:gd name="T3" fmla="*/ 101 h 252"/>
                <a:gd name="T4" fmla="*/ 0 w 267"/>
                <a:gd name="T5" fmla="*/ 101 h 252"/>
                <a:gd name="T6" fmla="*/ 0 w 267"/>
                <a:gd name="T7" fmla="*/ 252 h 252"/>
              </a:gdLst>
              <a:ahLst/>
              <a:cxnLst>
                <a:cxn ang="0">
                  <a:pos x="T0" y="T1"/>
                </a:cxn>
                <a:cxn ang="0">
                  <a:pos x="T2" y="T3"/>
                </a:cxn>
                <a:cxn ang="0">
                  <a:pos x="T4" y="T5"/>
                </a:cxn>
                <a:cxn ang="0">
                  <a:pos x="T6" y="T7"/>
                </a:cxn>
              </a:cxnLst>
              <a:rect l="0" t="0" r="r" b="b"/>
              <a:pathLst>
                <a:path w="267" h="252">
                  <a:moveTo>
                    <a:pt x="267" y="0"/>
                  </a:moveTo>
                  <a:lnTo>
                    <a:pt x="267" y="101"/>
                  </a:lnTo>
                  <a:lnTo>
                    <a:pt x="0" y="101"/>
                  </a:lnTo>
                  <a:lnTo>
                    <a:pt x="0" y="252"/>
                  </a:lnTo>
                </a:path>
              </a:pathLst>
            </a:custGeom>
            <a:noFill/>
            <a:ln w="4763"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0" name="Freeform 166"/>
            <p:cNvSpPr>
              <a:spLocks/>
            </p:cNvSpPr>
            <p:nvPr/>
          </p:nvSpPr>
          <p:spPr bwMode="auto">
            <a:xfrm>
              <a:off x="2251" y="1757"/>
              <a:ext cx="24" cy="42"/>
            </a:xfrm>
            <a:custGeom>
              <a:avLst/>
              <a:gdLst>
                <a:gd name="T0" fmla="*/ 12 w 24"/>
                <a:gd name="T1" fmla="*/ 12 h 42"/>
                <a:gd name="T2" fmla="*/ 0 w 24"/>
                <a:gd name="T3" fmla="*/ 0 h 42"/>
                <a:gd name="T4" fmla="*/ 12 w 24"/>
                <a:gd name="T5" fmla="*/ 42 h 42"/>
                <a:gd name="T6" fmla="*/ 24 w 24"/>
                <a:gd name="T7" fmla="*/ 0 h 42"/>
                <a:gd name="T8" fmla="*/ 12 w 24"/>
                <a:gd name="T9" fmla="*/ 12 h 42"/>
              </a:gdLst>
              <a:ahLst/>
              <a:cxnLst>
                <a:cxn ang="0">
                  <a:pos x="T0" y="T1"/>
                </a:cxn>
                <a:cxn ang="0">
                  <a:pos x="T2" y="T3"/>
                </a:cxn>
                <a:cxn ang="0">
                  <a:pos x="T4" y="T5"/>
                </a:cxn>
                <a:cxn ang="0">
                  <a:pos x="T6" y="T7"/>
                </a:cxn>
                <a:cxn ang="0">
                  <a:pos x="T8" y="T9"/>
                </a:cxn>
              </a:cxnLst>
              <a:rect l="0" t="0" r="r" b="b"/>
              <a:pathLst>
                <a:path w="24" h="42">
                  <a:moveTo>
                    <a:pt x="12" y="12"/>
                  </a:moveTo>
                  <a:lnTo>
                    <a:pt x="0" y="0"/>
                  </a:lnTo>
                  <a:lnTo>
                    <a:pt x="12" y="42"/>
                  </a:lnTo>
                  <a:lnTo>
                    <a:pt x="24" y="0"/>
                  </a:lnTo>
                  <a:lnTo>
                    <a:pt x="12" y="12"/>
                  </a:lnTo>
                  <a:close/>
                </a:path>
              </a:pathLst>
            </a:custGeom>
            <a:solidFill>
              <a:srgbClr val="000000"/>
            </a:solidFill>
            <a:ln w="476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1" name="Freeform 167"/>
            <p:cNvSpPr>
              <a:spLocks/>
            </p:cNvSpPr>
            <p:nvPr/>
          </p:nvSpPr>
          <p:spPr bwMode="auto">
            <a:xfrm>
              <a:off x="3514" y="1659"/>
              <a:ext cx="143" cy="135"/>
            </a:xfrm>
            <a:custGeom>
              <a:avLst/>
              <a:gdLst>
                <a:gd name="T0" fmla="*/ 0 w 267"/>
                <a:gd name="T1" fmla="*/ 0 h 252"/>
                <a:gd name="T2" fmla="*/ 0 w 267"/>
                <a:gd name="T3" fmla="*/ 101 h 252"/>
                <a:gd name="T4" fmla="*/ 267 w 267"/>
                <a:gd name="T5" fmla="*/ 101 h 252"/>
                <a:gd name="T6" fmla="*/ 267 w 267"/>
                <a:gd name="T7" fmla="*/ 252 h 252"/>
              </a:gdLst>
              <a:ahLst/>
              <a:cxnLst>
                <a:cxn ang="0">
                  <a:pos x="T0" y="T1"/>
                </a:cxn>
                <a:cxn ang="0">
                  <a:pos x="T2" y="T3"/>
                </a:cxn>
                <a:cxn ang="0">
                  <a:pos x="T4" y="T5"/>
                </a:cxn>
                <a:cxn ang="0">
                  <a:pos x="T6" y="T7"/>
                </a:cxn>
              </a:cxnLst>
              <a:rect l="0" t="0" r="r" b="b"/>
              <a:pathLst>
                <a:path w="267" h="252">
                  <a:moveTo>
                    <a:pt x="0" y="0"/>
                  </a:moveTo>
                  <a:lnTo>
                    <a:pt x="0" y="101"/>
                  </a:lnTo>
                  <a:lnTo>
                    <a:pt x="267" y="101"/>
                  </a:lnTo>
                  <a:lnTo>
                    <a:pt x="267" y="252"/>
                  </a:lnTo>
                </a:path>
              </a:pathLst>
            </a:custGeom>
            <a:noFill/>
            <a:ln w="4763"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2" name="Freeform 168"/>
            <p:cNvSpPr>
              <a:spLocks/>
            </p:cNvSpPr>
            <p:nvPr/>
          </p:nvSpPr>
          <p:spPr bwMode="auto">
            <a:xfrm>
              <a:off x="3645" y="1751"/>
              <a:ext cx="24" cy="43"/>
            </a:xfrm>
            <a:custGeom>
              <a:avLst/>
              <a:gdLst>
                <a:gd name="T0" fmla="*/ 12 w 24"/>
                <a:gd name="T1" fmla="*/ 13 h 43"/>
                <a:gd name="T2" fmla="*/ 0 w 24"/>
                <a:gd name="T3" fmla="*/ 0 h 43"/>
                <a:gd name="T4" fmla="*/ 12 w 24"/>
                <a:gd name="T5" fmla="*/ 43 h 43"/>
                <a:gd name="T6" fmla="*/ 24 w 24"/>
                <a:gd name="T7" fmla="*/ 0 h 43"/>
                <a:gd name="T8" fmla="*/ 12 w 24"/>
                <a:gd name="T9" fmla="*/ 13 h 43"/>
              </a:gdLst>
              <a:ahLst/>
              <a:cxnLst>
                <a:cxn ang="0">
                  <a:pos x="T0" y="T1"/>
                </a:cxn>
                <a:cxn ang="0">
                  <a:pos x="T2" y="T3"/>
                </a:cxn>
                <a:cxn ang="0">
                  <a:pos x="T4" y="T5"/>
                </a:cxn>
                <a:cxn ang="0">
                  <a:pos x="T6" y="T7"/>
                </a:cxn>
                <a:cxn ang="0">
                  <a:pos x="T8" y="T9"/>
                </a:cxn>
              </a:cxnLst>
              <a:rect l="0" t="0" r="r" b="b"/>
              <a:pathLst>
                <a:path w="24" h="43">
                  <a:moveTo>
                    <a:pt x="12" y="13"/>
                  </a:moveTo>
                  <a:lnTo>
                    <a:pt x="0" y="0"/>
                  </a:lnTo>
                  <a:lnTo>
                    <a:pt x="12" y="43"/>
                  </a:lnTo>
                  <a:lnTo>
                    <a:pt x="24" y="0"/>
                  </a:lnTo>
                  <a:lnTo>
                    <a:pt x="12" y="13"/>
                  </a:lnTo>
                  <a:close/>
                </a:path>
              </a:pathLst>
            </a:custGeom>
            <a:solidFill>
              <a:srgbClr val="000000"/>
            </a:solidFill>
            <a:ln w="476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3" name="Freeform 169"/>
            <p:cNvSpPr>
              <a:spLocks/>
            </p:cNvSpPr>
            <p:nvPr/>
          </p:nvSpPr>
          <p:spPr bwMode="auto">
            <a:xfrm>
              <a:off x="3726" y="1662"/>
              <a:ext cx="143" cy="134"/>
            </a:xfrm>
            <a:custGeom>
              <a:avLst/>
              <a:gdLst>
                <a:gd name="T0" fmla="*/ 268 w 268"/>
                <a:gd name="T1" fmla="*/ 0 h 252"/>
                <a:gd name="T2" fmla="*/ 268 w 268"/>
                <a:gd name="T3" fmla="*/ 101 h 252"/>
                <a:gd name="T4" fmla="*/ 0 w 268"/>
                <a:gd name="T5" fmla="*/ 101 h 252"/>
                <a:gd name="T6" fmla="*/ 0 w 268"/>
                <a:gd name="T7" fmla="*/ 252 h 252"/>
              </a:gdLst>
              <a:ahLst/>
              <a:cxnLst>
                <a:cxn ang="0">
                  <a:pos x="T0" y="T1"/>
                </a:cxn>
                <a:cxn ang="0">
                  <a:pos x="T2" y="T3"/>
                </a:cxn>
                <a:cxn ang="0">
                  <a:pos x="T4" y="T5"/>
                </a:cxn>
                <a:cxn ang="0">
                  <a:pos x="T6" y="T7"/>
                </a:cxn>
              </a:cxnLst>
              <a:rect l="0" t="0" r="r" b="b"/>
              <a:pathLst>
                <a:path w="268" h="252">
                  <a:moveTo>
                    <a:pt x="268" y="0"/>
                  </a:moveTo>
                  <a:lnTo>
                    <a:pt x="268" y="101"/>
                  </a:lnTo>
                  <a:lnTo>
                    <a:pt x="0" y="101"/>
                  </a:lnTo>
                  <a:lnTo>
                    <a:pt x="0" y="252"/>
                  </a:lnTo>
                </a:path>
              </a:pathLst>
            </a:custGeom>
            <a:noFill/>
            <a:ln w="4763"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4" name="Freeform 170"/>
            <p:cNvSpPr>
              <a:spLocks/>
            </p:cNvSpPr>
            <p:nvPr/>
          </p:nvSpPr>
          <p:spPr bwMode="auto">
            <a:xfrm>
              <a:off x="3714" y="1754"/>
              <a:ext cx="24" cy="42"/>
            </a:xfrm>
            <a:custGeom>
              <a:avLst/>
              <a:gdLst>
                <a:gd name="T0" fmla="*/ 12 w 24"/>
                <a:gd name="T1" fmla="*/ 12 h 42"/>
                <a:gd name="T2" fmla="*/ 0 w 24"/>
                <a:gd name="T3" fmla="*/ 0 h 42"/>
                <a:gd name="T4" fmla="*/ 12 w 24"/>
                <a:gd name="T5" fmla="*/ 42 h 42"/>
                <a:gd name="T6" fmla="*/ 24 w 24"/>
                <a:gd name="T7" fmla="*/ 0 h 42"/>
                <a:gd name="T8" fmla="*/ 12 w 24"/>
                <a:gd name="T9" fmla="*/ 12 h 42"/>
              </a:gdLst>
              <a:ahLst/>
              <a:cxnLst>
                <a:cxn ang="0">
                  <a:pos x="T0" y="T1"/>
                </a:cxn>
                <a:cxn ang="0">
                  <a:pos x="T2" y="T3"/>
                </a:cxn>
                <a:cxn ang="0">
                  <a:pos x="T4" y="T5"/>
                </a:cxn>
                <a:cxn ang="0">
                  <a:pos x="T6" y="T7"/>
                </a:cxn>
                <a:cxn ang="0">
                  <a:pos x="T8" y="T9"/>
                </a:cxn>
              </a:cxnLst>
              <a:rect l="0" t="0" r="r" b="b"/>
              <a:pathLst>
                <a:path w="24" h="42">
                  <a:moveTo>
                    <a:pt x="12" y="12"/>
                  </a:moveTo>
                  <a:lnTo>
                    <a:pt x="0" y="0"/>
                  </a:lnTo>
                  <a:lnTo>
                    <a:pt x="12" y="42"/>
                  </a:lnTo>
                  <a:lnTo>
                    <a:pt x="24" y="0"/>
                  </a:lnTo>
                  <a:lnTo>
                    <a:pt x="12" y="12"/>
                  </a:lnTo>
                  <a:close/>
                </a:path>
              </a:pathLst>
            </a:custGeom>
            <a:solidFill>
              <a:srgbClr val="000000"/>
            </a:solidFill>
            <a:ln w="476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5" name="Freeform 171"/>
            <p:cNvSpPr>
              <a:spLocks/>
            </p:cNvSpPr>
            <p:nvPr/>
          </p:nvSpPr>
          <p:spPr bwMode="auto">
            <a:xfrm>
              <a:off x="4188" y="1664"/>
              <a:ext cx="143" cy="135"/>
            </a:xfrm>
            <a:custGeom>
              <a:avLst/>
              <a:gdLst>
                <a:gd name="T0" fmla="*/ 0 w 267"/>
                <a:gd name="T1" fmla="*/ 0 h 252"/>
                <a:gd name="T2" fmla="*/ 0 w 267"/>
                <a:gd name="T3" fmla="*/ 101 h 252"/>
                <a:gd name="T4" fmla="*/ 267 w 267"/>
                <a:gd name="T5" fmla="*/ 101 h 252"/>
                <a:gd name="T6" fmla="*/ 267 w 267"/>
                <a:gd name="T7" fmla="*/ 252 h 252"/>
              </a:gdLst>
              <a:ahLst/>
              <a:cxnLst>
                <a:cxn ang="0">
                  <a:pos x="T0" y="T1"/>
                </a:cxn>
                <a:cxn ang="0">
                  <a:pos x="T2" y="T3"/>
                </a:cxn>
                <a:cxn ang="0">
                  <a:pos x="T4" y="T5"/>
                </a:cxn>
                <a:cxn ang="0">
                  <a:pos x="T6" y="T7"/>
                </a:cxn>
              </a:cxnLst>
              <a:rect l="0" t="0" r="r" b="b"/>
              <a:pathLst>
                <a:path w="267" h="252">
                  <a:moveTo>
                    <a:pt x="0" y="0"/>
                  </a:moveTo>
                  <a:lnTo>
                    <a:pt x="0" y="101"/>
                  </a:lnTo>
                  <a:lnTo>
                    <a:pt x="267" y="101"/>
                  </a:lnTo>
                  <a:lnTo>
                    <a:pt x="267" y="252"/>
                  </a:lnTo>
                </a:path>
              </a:pathLst>
            </a:custGeom>
            <a:noFill/>
            <a:ln w="4763"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6" name="Freeform 172"/>
            <p:cNvSpPr>
              <a:spLocks/>
            </p:cNvSpPr>
            <p:nvPr/>
          </p:nvSpPr>
          <p:spPr bwMode="auto">
            <a:xfrm>
              <a:off x="4318" y="1757"/>
              <a:ext cx="24" cy="42"/>
            </a:xfrm>
            <a:custGeom>
              <a:avLst/>
              <a:gdLst>
                <a:gd name="T0" fmla="*/ 13 w 24"/>
                <a:gd name="T1" fmla="*/ 12 h 42"/>
                <a:gd name="T2" fmla="*/ 0 w 24"/>
                <a:gd name="T3" fmla="*/ 0 h 42"/>
                <a:gd name="T4" fmla="*/ 13 w 24"/>
                <a:gd name="T5" fmla="*/ 42 h 42"/>
                <a:gd name="T6" fmla="*/ 24 w 24"/>
                <a:gd name="T7" fmla="*/ 0 h 42"/>
                <a:gd name="T8" fmla="*/ 13 w 24"/>
                <a:gd name="T9" fmla="*/ 12 h 42"/>
              </a:gdLst>
              <a:ahLst/>
              <a:cxnLst>
                <a:cxn ang="0">
                  <a:pos x="T0" y="T1"/>
                </a:cxn>
                <a:cxn ang="0">
                  <a:pos x="T2" y="T3"/>
                </a:cxn>
                <a:cxn ang="0">
                  <a:pos x="T4" y="T5"/>
                </a:cxn>
                <a:cxn ang="0">
                  <a:pos x="T6" y="T7"/>
                </a:cxn>
                <a:cxn ang="0">
                  <a:pos x="T8" y="T9"/>
                </a:cxn>
              </a:cxnLst>
              <a:rect l="0" t="0" r="r" b="b"/>
              <a:pathLst>
                <a:path w="24" h="42">
                  <a:moveTo>
                    <a:pt x="13" y="12"/>
                  </a:moveTo>
                  <a:lnTo>
                    <a:pt x="0" y="0"/>
                  </a:lnTo>
                  <a:lnTo>
                    <a:pt x="13" y="42"/>
                  </a:lnTo>
                  <a:lnTo>
                    <a:pt x="24" y="0"/>
                  </a:lnTo>
                  <a:lnTo>
                    <a:pt x="13" y="12"/>
                  </a:lnTo>
                  <a:close/>
                </a:path>
              </a:pathLst>
            </a:custGeom>
            <a:solidFill>
              <a:srgbClr val="000000"/>
            </a:solidFill>
            <a:ln w="476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7" name="Freeform 173"/>
            <p:cNvSpPr>
              <a:spLocks/>
            </p:cNvSpPr>
            <p:nvPr/>
          </p:nvSpPr>
          <p:spPr bwMode="auto">
            <a:xfrm>
              <a:off x="4400" y="1667"/>
              <a:ext cx="143" cy="135"/>
            </a:xfrm>
            <a:custGeom>
              <a:avLst/>
              <a:gdLst>
                <a:gd name="T0" fmla="*/ 268 w 268"/>
                <a:gd name="T1" fmla="*/ 0 h 252"/>
                <a:gd name="T2" fmla="*/ 268 w 268"/>
                <a:gd name="T3" fmla="*/ 101 h 252"/>
                <a:gd name="T4" fmla="*/ 0 w 268"/>
                <a:gd name="T5" fmla="*/ 101 h 252"/>
                <a:gd name="T6" fmla="*/ 0 w 268"/>
                <a:gd name="T7" fmla="*/ 252 h 252"/>
              </a:gdLst>
              <a:ahLst/>
              <a:cxnLst>
                <a:cxn ang="0">
                  <a:pos x="T0" y="T1"/>
                </a:cxn>
                <a:cxn ang="0">
                  <a:pos x="T2" y="T3"/>
                </a:cxn>
                <a:cxn ang="0">
                  <a:pos x="T4" y="T5"/>
                </a:cxn>
                <a:cxn ang="0">
                  <a:pos x="T6" y="T7"/>
                </a:cxn>
              </a:cxnLst>
              <a:rect l="0" t="0" r="r" b="b"/>
              <a:pathLst>
                <a:path w="268" h="252">
                  <a:moveTo>
                    <a:pt x="268" y="0"/>
                  </a:moveTo>
                  <a:lnTo>
                    <a:pt x="268" y="101"/>
                  </a:lnTo>
                  <a:lnTo>
                    <a:pt x="0" y="101"/>
                  </a:lnTo>
                  <a:lnTo>
                    <a:pt x="0" y="252"/>
                  </a:lnTo>
                </a:path>
              </a:pathLst>
            </a:custGeom>
            <a:noFill/>
            <a:ln w="4763"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8" name="Freeform 174"/>
            <p:cNvSpPr>
              <a:spLocks/>
            </p:cNvSpPr>
            <p:nvPr/>
          </p:nvSpPr>
          <p:spPr bwMode="auto">
            <a:xfrm>
              <a:off x="4388" y="1759"/>
              <a:ext cx="24" cy="43"/>
            </a:xfrm>
            <a:custGeom>
              <a:avLst/>
              <a:gdLst>
                <a:gd name="T0" fmla="*/ 12 w 24"/>
                <a:gd name="T1" fmla="*/ 13 h 43"/>
                <a:gd name="T2" fmla="*/ 0 w 24"/>
                <a:gd name="T3" fmla="*/ 0 h 43"/>
                <a:gd name="T4" fmla="*/ 12 w 24"/>
                <a:gd name="T5" fmla="*/ 43 h 43"/>
                <a:gd name="T6" fmla="*/ 24 w 24"/>
                <a:gd name="T7" fmla="*/ 0 h 43"/>
                <a:gd name="T8" fmla="*/ 12 w 24"/>
                <a:gd name="T9" fmla="*/ 13 h 43"/>
              </a:gdLst>
              <a:ahLst/>
              <a:cxnLst>
                <a:cxn ang="0">
                  <a:pos x="T0" y="T1"/>
                </a:cxn>
                <a:cxn ang="0">
                  <a:pos x="T2" y="T3"/>
                </a:cxn>
                <a:cxn ang="0">
                  <a:pos x="T4" y="T5"/>
                </a:cxn>
                <a:cxn ang="0">
                  <a:pos x="T6" y="T7"/>
                </a:cxn>
                <a:cxn ang="0">
                  <a:pos x="T8" y="T9"/>
                </a:cxn>
              </a:cxnLst>
              <a:rect l="0" t="0" r="r" b="b"/>
              <a:pathLst>
                <a:path w="24" h="43">
                  <a:moveTo>
                    <a:pt x="12" y="13"/>
                  </a:moveTo>
                  <a:lnTo>
                    <a:pt x="0" y="0"/>
                  </a:lnTo>
                  <a:lnTo>
                    <a:pt x="12" y="43"/>
                  </a:lnTo>
                  <a:lnTo>
                    <a:pt x="24" y="0"/>
                  </a:lnTo>
                  <a:lnTo>
                    <a:pt x="12" y="13"/>
                  </a:lnTo>
                  <a:close/>
                </a:path>
              </a:pathLst>
            </a:custGeom>
            <a:solidFill>
              <a:srgbClr val="000000"/>
            </a:solidFill>
            <a:ln w="476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9" name="Rectangle 175"/>
            <p:cNvSpPr>
              <a:spLocks noChangeArrowheads="1"/>
            </p:cNvSpPr>
            <p:nvPr/>
          </p:nvSpPr>
          <p:spPr bwMode="auto">
            <a:xfrm>
              <a:off x="1699" y="2136"/>
              <a:ext cx="427" cy="206"/>
            </a:xfrm>
            <a:prstGeom prst="rect">
              <a:avLst/>
            </a:prstGeom>
            <a:solidFill>
              <a:srgbClr val="FFE6D5"/>
            </a:solidFill>
            <a:ln w="7938"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0" name="Freeform 176"/>
            <p:cNvSpPr>
              <a:spLocks/>
            </p:cNvSpPr>
            <p:nvPr/>
          </p:nvSpPr>
          <p:spPr bwMode="auto">
            <a:xfrm>
              <a:off x="1719" y="2003"/>
              <a:ext cx="143" cy="135"/>
            </a:xfrm>
            <a:custGeom>
              <a:avLst/>
              <a:gdLst>
                <a:gd name="T0" fmla="*/ 0 w 267"/>
                <a:gd name="T1" fmla="*/ 0 h 252"/>
                <a:gd name="T2" fmla="*/ 0 w 267"/>
                <a:gd name="T3" fmla="*/ 101 h 252"/>
                <a:gd name="T4" fmla="*/ 267 w 267"/>
                <a:gd name="T5" fmla="*/ 101 h 252"/>
                <a:gd name="T6" fmla="*/ 267 w 267"/>
                <a:gd name="T7" fmla="*/ 252 h 252"/>
              </a:gdLst>
              <a:ahLst/>
              <a:cxnLst>
                <a:cxn ang="0">
                  <a:pos x="T0" y="T1"/>
                </a:cxn>
                <a:cxn ang="0">
                  <a:pos x="T2" y="T3"/>
                </a:cxn>
                <a:cxn ang="0">
                  <a:pos x="T4" y="T5"/>
                </a:cxn>
                <a:cxn ang="0">
                  <a:pos x="T6" y="T7"/>
                </a:cxn>
              </a:cxnLst>
              <a:rect l="0" t="0" r="r" b="b"/>
              <a:pathLst>
                <a:path w="267" h="252">
                  <a:moveTo>
                    <a:pt x="0" y="0"/>
                  </a:moveTo>
                  <a:lnTo>
                    <a:pt x="0" y="101"/>
                  </a:lnTo>
                  <a:lnTo>
                    <a:pt x="267" y="101"/>
                  </a:lnTo>
                  <a:lnTo>
                    <a:pt x="267" y="252"/>
                  </a:lnTo>
                </a:path>
              </a:pathLst>
            </a:custGeom>
            <a:noFill/>
            <a:ln w="4763"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1" name="Freeform 177"/>
            <p:cNvSpPr>
              <a:spLocks/>
            </p:cNvSpPr>
            <p:nvPr/>
          </p:nvSpPr>
          <p:spPr bwMode="auto">
            <a:xfrm>
              <a:off x="1850" y="2096"/>
              <a:ext cx="24" cy="42"/>
            </a:xfrm>
            <a:custGeom>
              <a:avLst/>
              <a:gdLst>
                <a:gd name="T0" fmla="*/ 12 w 24"/>
                <a:gd name="T1" fmla="*/ 12 h 42"/>
                <a:gd name="T2" fmla="*/ 0 w 24"/>
                <a:gd name="T3" fmla="*/ 0 h 42"/>
                <a:gd name="T4" fmla="*/ 12 w 24"/>
                <a:gd name="T5" fmla="*/ 42 h 42"/>
                <a:gd name="T6" fmla="*/ 24 w 24"/>
                <a:gd name="T7" fmla="*/ 0 h 42"/>
                <a:gd name="T8" fmla="*/ 12 w 24"/>
                <a:gd name="T9" fmla="*/ 12 h 42"/>
              </a:gdLst>
              <a:ahLst/>
              <a:cxnLst>
                <a:cxn ang="0">
                  <a:pos x="T0" y="T1"/>
                </a:cxn>
                <a:cxn ang="0">
                  <a:pos x="T2" y="T3"/>
                </a:cxn>
                <a:cxn ang="0">
                  <a:pos x="T4" y="T5"/>
                </a:cxn>
                <a:cxn ang="0">
                  <a:pos x="T6" y="T7"/>
                </a:cxn>
                <a:cxn ang="0">
                  <a:pos x="T8" y="T9"/>
                </a:cxn>
              </a:cxnLst>
              <a:rect l="0" t="0" r="r" b="b"/>
              <a:pathLst>
                <a:path w="24" h="42">
                  <a:moveTo>
                    <a:pt x="12" y="12"/>
                  </a:moveTo>
                  <a:lnTo>
                    <a:pt x="0" y="0"/>
                  </a:lnTo>
                  <a:lnTo>
                    <a:pt x="12" y="42"/>
                  </a:lnTo>
                  <a:lnTo>
                    <a:pt x="24" y="0"/>
                  </a:lnTo>
                  <a:lnTo>
                    <a:pt x="12" y="12"/>
                  </a:lnTo>
                  <a:close/>
                </a:path>
              </a:pathLst>
            </a:custGeom>
            <a:solidFill>
              <a:srgbClr val="000000"/>
            </a:solidFill>
            <a:ln w="476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2" name="Freeform 178"/>
            <p:cNvSpPr>
              <a:spLocks/>
            </p:cNvSpPr>
            <p:nvPr/>
          </p:nvSpPr>
          <p:spPr bwMode="auto">
            <a:xfrm>
              <a:off x="1931" y="2006"/>
              <a:ext cx="143" cy="134"/>
            </a:xfrm>
            <a:custGeom>
              <a:avLst/>
              <a:gdLst>
                <a:gd name="T0" fmla="*/ 267 w 267"/>
                <a:gd name="T1" fmla="*/ 0 h 252"/>
                <a:gd name="T2" fmla="*/ 267 w 267"/>
                <a:gd name="T3" fmla="*/ 101 h 252"/>
                <a:gd name="T4" fmla="*/ 0 w 267"/>
                <a:gd name="T5" fmla="*/ 101 h 252"/>
                <a:gd name="T6" fmla="*/ 0 w 267"/>
                <a:gd name="T7" fmla="*/ 252 h 252"/>
              </a:gdLst>
              <a:ahLst/>
              <a:cxnLst>
                <a:cxn ang="0">
                  <a:pos x="T0" y="T1"/>
                </a:cxn>
                <a:cxn ang="0">
                  <a:pos x="T2" y="T3"/>
                </a:cxn>
                <a:cxn ang="0">
                  <a:pos x="T4" y="T5"/>
                </a:cxn>
                <a:cxn ang="0">
                  <a:pos x="T6" y="T7"/>
                </a:cxn>
              </a:cxnLst>
              <a:rect l="0" t="0" r="r" b="b"/>
              <a:pathLst>
                <a:path w="267" h="252">
                  <a:moveTo>
                    <a:pt x="267" y="0"/>
                  </a:moveTo>
                  <a:lnTo>
                    <a:pt x="267" y="101"/>
                  </a:lnTo>
                  <a:lnTo>
                    <a:pt x="0" y="101"/>
                  </a:lnTo>
                  <a:lnTo>
                    <a:pt x="0" y="252"/>
                  </a:lnTo>
                </a:path>
              </a:pathLst>
            </a:custGeom>
            <a:noFill/>
            <a:ln w="4763"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3" name="Freeform 179"/>
            <p:cNvSpPr>
              <a:spLocks/>
            </p:cNvSpPr>
            <p:nvPr/>
          </p:nvSpPr>
          <p:spPr bwMode="auto">
            <a:xfrm>
              <a:off x="1919" y="2098"/>
              <a:ext cx="25" cy="42"/>
            </a:xfrm>
            <a:custGeom>
              <a:avLst/>
              <a:gdLst>
                <a:gd name="T0" fmla="*/ 12 w 25"/>
                <a:gd name="T1" fmla="*/ 13 h 42"/>
                <a:gd name="T2" fmla="*/ 0 w 25"/>
                <a:gd name="T3" fmla="*/ 0 h 42"/>
                <a:gd name="T4" fmla="*/ 12 w 25"/>
                <a:gd name="T5" fmla="*/ 42 h 42"/>
                <a:gd name="T6" fmla="*/ 25 w 25"/>
                <a:gd name="T7" fmla="*/ 0 h 42"/>
                <a:gd name="T8" fmla="*/ 12 w 25"/>
                <a:gd name="T9" fmla="*/ 13 h 42"/>
              </a:gdLst>
              <a:ahLst/>
              <a:cxnLst>
                <a:cxn ang="0">
                  <a:pos x="T0" y="T1"/>
                </a:cxn>
                <a:cxn ang="0">
                  <a:pos x="T2" y="T3"/>
                </a:cxn>
                <a:cxn ang="0">
                  <a:pos x="T4" y="T5"/>
                </a:cxn>
                <a:cxn ang="0">
                  <a:pos x="T6" y="T7"/>
                </a:cxn>
                <a:cxn ang="0">
                  <a:pos x="T8" y="T9"/>
                </a:cxn>
              </a:cxnLst>
              <a:rect l="0" t="0" r="r" b="b"/>
              <a:pathLst>
                <a:path w="25" h="42">
                  <a:moveTo>
                    <a:pt x="12" y="13"/>
                  </a:moveTo>
                  <a:lnTo>
                    <a:pt x="0" y="0"/>
                  </a:lnTo>
                  <a:lnTo>
                    <a:pt x="12" y="42"/>
                  </a:lnTo>
                  <a:lnTo>
                    <a:pt x="25" y="0"/>
                  </a:lnTo>
                  <a:lnTo>
                    <a:pt x="12" y="13"/>
                  </a:lnTo>
                  <a:close/>
                </a:path>
              </a:pathLst>
            </a:custGeom>
            <a:solidFill>
              <a:srgbClr val="000000"/>
            </a:solidFill>
            <a:ln w="476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4" name="Rectangle 180"/>
            <p:cNvSpPr>
              <a:spLocks noChangeArrowheads="1"/>
            </p:cNvSpPr>
            <p:nvPr/>
          </p:nvSpPr>
          <p:spPr bwMode="auto">
            <a:xfrm>
              <a:off x="3818" y="2137"/>
              <a:ext cx="427" cy="206"/>
            </a:xfrm>
            <a:prstGeom prst="rect">
              <a:avLst/>
            </a:prstGeom>
            <a:solidFill>
              <a:srgbClr val="FFE6D5"/>
            </a:solidFill>
            <a:ln w="7938"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5" name="Freeform 181"/>
            <p:cNvSpPr>
              <a:spLocks/>
            </p:cNvSpPr>
            <p:nvPr/>
          </p:nvSpPr>
          <p:spPr bwMode="auto">
            <a:xfrm>
              <a:off x="3837" y="2005"/>
              <a:ext cx="143" cy="134"/>
            </a:xfrm>
            <a:custGeom>
              <a:avLst/>
              <a:gdLst>
                <a:gd name="T0" fmla="*/ 0 w 268"/>
                <a:gd name="T1" fmla="*/ 0 h 252"/>
                <a:gd name="T2" fmla="*/ 0 w 268"/>
                <a:gd name="T3" fmla="*/ 100 h 252"/>
                <a:gd name="T4" fmla="*/ 268 w 268"/>
                <a:gd name="T5" fmla="*/ 100 h 252"/>
                <a:gd name="T6" fmla="*/ 268 w 268"/>
                <a:gd name="T7" fmla="*/ 252 h 252"/>
              </a:gdLst>
              <a:ahLst/>
              <a:cxnLst>
                <a:cxn ang="0">
                  <a:pos x="T0" y="T1"/>
                </a:cxn>
                <a:cxn ang="0">
                  <a:pos x="T2" y="T3"/>
                </a:cxn>
                <a:cxn ang="0">
                  <a:pos x="T4" y="T5"/>
                </a:cxn>
                <a:cxn ang="0">
                  <a:pos x="T6" y="T7"/>
                </a:cxn>
              </a:cxnLst>
              <a:rect l="0" t="0" r="r" b="b"/>
              <a:pathLst>
                <a:path w="268" h="252">
                  <a:moveTo>
                    <a:pt x="0" y="0"/>
                  </a:moveTo>
                  <a:lnTo>
                    <a:pt x="0" y="100"/>
                  </a:lnTo>
                  <a:lnTo>
                    <a:pt x="268" y="100"/>
                  </a:lnTo>
                  <a:lnTo>
                    <a:pt x="268" y="252"/>
                  </a:lnTo>
                </a:path>
              </a:pathLst>
            </a:custGeom>
            <a:noFill/>
            <a:ln w="4763"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6" name="Freeform 182"/>
            <p:cNvSpPr>
              <a:spLocks/>
            </p:cNvSpPr>
            <p:nvPr/>
          </p:nvSpPr>
          <p:spPr bwMode="auto">
            <a:xfrm>
              <a:off x="3968" y="2097"/>
              <a:ext cx="24" cy="42"/>
            </a:xfrm>
            <a:custGeom>
              <a:avLst/>
              <a:gdLst>
                <a:gd name="T0" fmla="*/ 12 w 24"/>
                <a:gd name="T1" fmla="*/ 12 h 42"/>
                <a:gd name="T2" fmla="*/ 0 w 24"/>
                <a:gd name="T3" fmla="*/ 0 h 42"/>
                <a:gd name="T4" fmla="*/ 12 w 24"/>
                <a:gd name="T5" fmla="*/ 42 h 42"/>
                <a:gd name="T6" fmla="*/ 24 w 24"/>
                <a:gd name="T7" fmla="*/ 0 h 42"/>
                <a:gd name="T8" fmla="*/ 12 w 24"/>
                <a:gd name="T9" fmla="*/ 12 h 42"/>
              </a:gdLst>
              <a:ahLst/>
              <a:cxnLst>
                <a:cxn ang="0">
                  <a:pos x="T0" y="T1"/>
                </a:cxn>
                <a:cxn ang="0">
                  <a:pos x="T2" y="T3"/>
                </a:cxn>
                <a:cxn ang="0">
                  <a:pos x="T4" y="T5"/>
                </a:cxn>
                <a:cxn ang="0">
                  <a:pos x="T6" y="T7"/>
                </a:cxn>
                <a:cxn ang="0">
                  <a:pos x="T8" y="T9"/>
                </a:cxn>
              </a:cxnLst>
              <a:rect l="0" t="0" r="r" b="b"/>
              <a:pathLst>
                <a:path w="24" h="42">
                  <a:moveTo>
                    <a:pt x="12" y="12"/>
                  </a:moveTo>
                  <a:lnTo>
                    <a:pt x="0" y="0"/>
                  </a:lnTo>
                  <a:lnTo>
                    <a:pt x="12" y="42"/>
                  </a:lnTo>
                  <a:lnTo>
                    <a:pt x="24" y="0"/>
                  </a:lnTo>
                  <a:lnTo>
                    <a:pt x="12" y="12"/>
                  </a:lnTo>
                  <a:close/>
                </a:path>
              </a:pathLst>
            </a:custGeom>
            <a:solidFill>
              <a:srgbClr val="000000"/>
            </a:solidFill>
            <a:ln w="476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7" name="Freeform 183"/>
            <p:cNvSpPr>
              <a:spLocks/>
            </p:cNvSpPr>
            <p:nvPr/>
          </p:nvSpPr>
          <p:spPr bwMode="auto">
            <a:xfrm>
              <a:off x="4049" y="2008"/>
              <a:ext cx="143" cy="134"/>
            </a:xfrm>
            <a:custGeom>
              <a:avLst/>
              <a:gdLst>
                <a:gd name="T0" fmla="*/ 267 w 267"/>
                <a:gd name="T1" fmla="*/ 0 h 252"/>
                <a:gd name="T2" fmla="*/ 267 w 267"/>
                <a:gd name="T3" fmla="*/ 100 h 252"/>
                <a:gd name="T4" fmla="*/ 0 w 267"/>
                <a:gd name="T5" fmla="*/ 100 h 252"/>
                <a:gd name="T6" fmla="*/ 0 w 267"/>
                <a:gd name="T7" fmla="*/ 252 h 252"/>
              </a:gdLst>
              <a:ahLst/>
              <a:cxnLst>
                <a:cxn ang="0">
                  <a:pos x="T0" y="T1"/>
                </a:cxn>
                <a:cxn ang="0">
                  <a:pos x="T2" y="T3"/>
                </a:cxn>
                <a:cxn ang="0">
                  <a:pos x="T4" y="T5"/>
                </a:cxn>
                <a:cxn ang="0">
                  <a:pos x="T6" y="T7"/>
                </a:cxn>
              </a:cxnLst>
              <a:rect l="0" t="0" r="r" b="b"/>
              <a:pathLst>
                <a:path w="267" h="252">
                  <a:moveTo>
                    <a:pt x="267" y="0"/>
                  </a:moveTo>
                  <a:lnTo>
                    <a:pt x="267" y="100"/>
                  </a:lnTo>
                  <a:lnTo>
                    <a:pt x="0" y="100"/>
                  </a:lnTo>
                  <a:lnTo>
                    <a:pt x="0" y="252"/>
                  </a:lnTo>
                </a:path>
              </a:pathLst>
            </a:custGeom>
            <a:noFill/>
            <a:ln w="4763"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8" name="Freeform 184"/>
            <p:cNvSpPr>
              <a:spLocks/>
            </p:cNvSpPr>
            <p:nvPr/>
          </p:nvSpPr>
          <p:spPr bwMode="auto">
            <a:xfrm>
              <a:off x="4038" y="2100"/>
              <a:ext cx="24" cy="42"/>
            </a:xfrm>
            <a:custGeom>
              <a:avLst/>
              <a:gdLst>
                <a:gd name="T0" fmla="*/ 11 w 24"/>
                <a:gd name="T1" fmla="*/ 12 h 42"/>
                <a:gd name="T2" fmla="*/ 0 w 24"/>
                <a:gd name="T3" fmla="*/ 0 h 42"/>
                <a:gd name="T4" fmla="*/ 11 w 24"/>
                <a:gd name="T5" fmla="*/ 42 h 42"/>
                <a:gd name="T6" fmla="*/ 24 w 24"/>
                <a:gd name="T7" fmla="*/ 0 h 42"/>
                <a:gd name="T8" fmla="*/ 11 w 24"/>
                <a:gd name="T9" fmla="*/ 12 h 42"/>
              </a:gdLst>
              <a:ahLst/>
              <a:cxnLst>
                <a:cxn ang="0">
                  <a:pos x="T0" y="T1"/>
                </a:cxn>
                <a:cxn ang="0">
                  <a:pos x="T2" y="T3"/>
                </a:cxn>
                <a:cxn ang="0">
                  <a:pos x="T4" y="T5"/>
                </a:cxn>
                <a:cxn ang="0">
                  <a:pos x="T6" y="T7"/>
                </a:cxn>
                <a:cxn ang="0">
                  <a:pos x="T8" y="T9"/>
                </a:cxn>
              </a:cxnLst>
              <a:rect l="0" t="0" r="r" b="b"/>
              <a:pathLst>
                <a:path w="24" h="42">
                  <a:moveTo>
                    <a:pt x="11" y="12"/>
                  </a:moveTo>
                  <a:lnTo>
                    <a:pt x="0" y="0"/>
                  </a:lnTo>
                  <a:lnTo>
                    <a:pt x="11" y="42"/>
                  </a:lnTo>
                  <a:lnTo>
                    <a:pt x="24" y="0"/>
                  </a:lnTo>
                  <a:lnTo>
                    <a:pt x="11" y="12"/>
                  </a:lnTo>
                  <a:close/>
                </a:path>
              </a:pathLst>
            </a:custGeom>
            <a:solidFill>
              <a:srgbClr val="000000"/>
            </a:solidFill>
            <a:ln w="476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9" name="Rectangle 185"/>
            <p:cNvSpPr>
              <a:spLocks noChangeArrowheads="1"/>
            </p:cNvSpPr>
            <p:nvPr/>
          </p:nvSpPr>
          <p:spPr bwMode="auto">
            <a:xfrm>
              <a:off x="1988" y="2483"/>
              <a:ext cx="427" cy="206"/>
            </a:xfrm>
            <a:prstGeom prst="rect">
              <a:avLst/>
            </a:prstGeom>
            <a:solidFill>
              <a:srgbClr val="FFE6D5"/>
            </a:solidFill>
            <a:ln w="7938"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0" name="Oval 186"/>
            <p:cNvSpPr>
              <a:spLocks noChangeArrowheads="1"/>
            </p:cNvSpPr>
            <p:nvPr/>
          </p:nvSpPr>
          <p:spPr bwMode="auto">
            <a:xfrm>
              <a:off x="2875" y="1851"/>
              <a:ext cx="13" cy="10"/>
            </a:xfrm>
            <a:prstGeom prst="ellipse">
              <a:avLst/>
            </a:prstGeom>
            <a:solidFill>
              <a:srgbClr val="000000"/>
            </a:solidFill>
            <a:ln w="7938"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1" name="Oval 187"/>
            <p:cNvSpPr>
              <a:spLocks noChangeArrowheads="1"/>
            </p:cNvSpPr>
            <p:nvPr/>
          </p:nvSpPr>
          <p:spPr bwMode="auto">
            <a:xfrm>
              <a:off x="3010" y="1851"/>
              <a:ext cx="13" cy="10"/>
            </a:xfrm>
            <a:prstGeom prst="ellipse">
              <a:avLst/>
            </a:prstGeom>
            <a:solidFill>
              <a:srgbClr val="000000"/>
            </a:solidFill>
            <a:ln w="7938"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2" name="Oval 188"/>
            <p:cNvSpPr>
              <a:spLocks noChangeArrowheads="1"/>
            </p:cNvSpPr>
            <p:nvPr/>
          </p:nvSpPr>
          <p:spPr bwMode="auto">
            <a:xfrm>
              <a:off x="3145" y="1851"/>
              <a:ext cx="12" cy="10"/>
            </a:xfrm>
            <a:prstGeom prst="ellipse">
              <a:avLst/>
            </a:prstGeom>
            <a:solidFill>
              <a:srgbClr val="000000"/>
            </a:solidFill>
            <a:ln w="7938"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3" name="Oval 189"/>
            <p:cNvSpPr>
              <a:spLocks noChangeArrowheads="1"/>
            </p:cNvSpPr>
            <p:nvPr/>
          </p:nvSpPr>
          <p:spPr bwMode="auto">
            <a:xfrm>
              <a:off x="2872" y="2192"/>
              <a:ext cx="13" cy="10"/>
            </a:xfrm>
            <a:prstGeom prst="ellipse">
              <a:avLst/>
            </a:prstGeom>
            <a:solidFill>
              <a:srgbClr val="000000"/>
            </a:solidFill>
            <a:ln w="7938"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4" name="Oval 190"/>
            <p:cNvSpPr>
              <a:spLocks noChangeArrowheads="1"/>
            </p:cNvSpPr>
            <p:nvPr/>
          </p:nvSpPr>
          <p:spPr bwMode="auto">
            <a:xfrm>
              <a:off x="3007" y="2192"/>
              <a:ext cx="13" cy="10"/>
            </a:xfrm>
            <a:prstGeom prst="ellipse">
              <a:avLst/>
            </a:prstGeom>
            <a:solidFill>
              <a:srgbClr val="000000"/>
            </a:solidFill>
            <a:ln w="7938"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5" name="Oval 191"/>
            <p:cNvSpPr>
              <a:spLocks noChangeArrowheads="1"/>
            </p:cNvSpPr>
            <p:nvPr/>
          </p:nvSpPr>
          <p:spPr bwMode="auto">
            <a:xfrm>
              <a:off x="3142" y="2192"/>
              <a:ext cx="13" cy="10"/>
            </a:xfrm>
            <a:prstGeom prst="ellipse">
              <a:avLst/>
            </a:prstGeom>
            <a:solidFill>
              <a:srgbClr val="000000"/>
            </a:solidFill>
            <a:ln w="7938"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6" name="Rectangle 192"/>
            <p:cNvSpPr>
              <a:spLocks noChangeArrowheads="1"/>
            </p:cNvSpPr>
            <p:nvPr/>
          </p:nvSpPr>
          <p:spPr bwMode="auto">
            <a:xfrm>
              <a:off x="2543" y="2494"/>
              <a:ext cx="427" cy="205"/>
            </a:xfrm>
            <a:prstGeom prst="rect">
              <a:avLst/>
            </a:prstGeom>
            <a:solidFill>
              <a:srgbClr val="FFE6D5"/>
            </a:solidFill>
            <a:ln w="7938"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7" name="Rectangle 193"/>
            <p:cNvSpPr>
              <a:spLocks noChangeArrowheads="1"/>
            </p:cNvSpPr>
            <p:nvPr/>
          </p:nvSpPr>
          <p:spPr bwMode="auto">
            <a:xfrm>
              <a:off x="3083" y="2494"/>
              <a:ext cx="427" cy="205"/>
            </a:xfrm>
            <a:prstGeom prst="rect">
              <a:avLst/>
            </a:prstGeom>
            <a:solidFill>
              <a:srgbClr val="FFE6D5"/>
            </a:solidFill>
            <a:ln w="7938"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8" name="Rectangle 194"/>
            <p:cNvSpPr>
              <a:spLocks noChangeArrowheads="1"/>
            </p:cNvSpPr>
            <p:nvPr/>
          </p:nvSpPr>
          <p:spPr bwMode="auto">
            <a:xfrm>
              <a:off x="3625" y="2494"/>
              <a:ext cx="426" cy="205"/>
            </a:xfrm>
            <a:prstGeom prst="rect">
              <a:avLst/>
            </a:prstGeom>
            <a:solidFill>
              <a:srgbClr val="FFE6D5"/>
            </a:solidFill>
            <a:ln w="7938"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9" name="Freeform 195"/>
            <p:cNvSpPr>
              <a:spLocks/>
            </p:cNvSpPr>
            <p:nvPr/>
          </p:nvSpPr>
          <p:spPr bwMode="auto">
            <a:xfrm>
              <a:off x="1989" y="2346"/>
              <a:ext cx="143" cy="135"/>
            </a:xfrm>
            <a:custGeom>
              <a:avLst/>
              <a:gdLst>
                <a:gd name="T0" fmla="*/ 0 w 267"/>
                <a:gd name="T1" fmla="*/ 0 h 252"/>
                <a:gd name="T2" fmla="*/ 0 w 267"/>
                <a:gd name="T3" fmla="*/ 101 h 252"/>
                <a:gd name="T4" fmla="*/ 267 w 267"/>
                <a:gd name="T5" fmla="*/ 101 h 252"/>
                <a:gd name="T6" fmla="*/ 267 w 267"/>
                <a:gd name="T7" fmla="*/ 252 h 252"/>
              </a:gdLst>
              <a:ahLst/>
              <a:cxnLst>
                <a:cxn ang="0">
                  <a:pos x="T0" y="T1"/>
                </a:cxn>
                <a:cxn ang="0">
                  <a:pos x="T2" y="T3"/>
                </a:cxn>
                <a:cxn ang="0">
                  <a:pos x="T4" y="T5"/>
                </a:cxn>
                <a:cxn ang="0">
                  <a:pos x="T6" y="T7"/>
                </a:cxn>
              </a:cxnLst>
              <a:rect l="0" t="0" r="r" b="b"/>
              <a:pathLst>
                <a:path w="267" h="252">
                  <a:moveTo>
                    <a:pt x="0" y="0"/>
                  </a:moveTo>
                  <a:lnTo>
                    <a:pt x="0" y="101"/>
                  </a:lnTo>
                  <a:lnTo>
                    <a:pt x="267" y="101"/>
                  </a:lnTo>
                  <a:lnTo>
                    <a:pt x="267" y="252"/>
                  </a:lnTo>
                </a:path>
              </a:pathLst>
            </a:custGeom>
            <a:noFill/>
            <a:ln w="4763"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0" name="Freeform 196"/>
            <p:cNvSpPr>
              <a:spLocks/>
            </p:cNvSpPr>
            <p:nvPr/>
          </p:nvSpPr>
          <p:spPr bwMode="auto">
            <a:xfrm>
              <a:off x="2120" y="2439"/>
              <a:ext cx="24" cy="42"/>
            </a:xfrm>
            <a:custGeom>
              <a:avLst/>
              <a:gdLst>
                <a:gd name="T0" fmla="*/ 12 w 24"/>
                <a:gd name="T1" fmla="*/ 12 h 42"/>
                <a:gd name="T2" fmla="*/ 0 w 24"/>
                <a:gd name="T3" fmla="*/ 0 h 42"/>
                <a:gd name="T4" fmla="*/ 12 w 24"/>
                <a:gd name="T5" fmla="*/ 42 h 42"/>
                <a:gd name="T6" fmla="*/ 24 w 24"/>
                <a:gd name="T7" fmla="*/ 0 h 42"/>
                <a:gd name="T8" fmla="*/ 12 w 24"/>
                <a:gd name="T9" fmla="*/ 12 h 42"/>
              </a:gdLst>
              <a:ahLst/>
              <a:cxnLst>
                <a:cxn ang="0">
                  <a:pos x="T0" y="T1"/>
                </a:cxn>
                <a:cxn ang="0">
                  <a:pos x="T2" y="T3"/>
                </a:cxn>
                <a:cxn ang="0">
                  <a:pos x="T4" y="T5"/>
                </a:cxn>
                <a:cxn ang="0">
                  <a:pos x="T6" y="T7"/>
                </a:cxn>
                <a:cxn ang="0">
                  <a:pos x="T8" y="T9"/>
                </a:cxn>
              </a:cxnLst>
              <a:rect l="0" t="0" r="r" b="b"/>
              <a:pathLst>
                <a:path w="24" h="42">
                  <a:moveTo>
                    <a:pt x="12" y="12"/>
                  </a:moveTo>
                  <a:lnTo>
                    <a:pt x="0" y="0"/>
                  </a:lnTo>
                  <a:lnTo>
                    <a:pt x="12" y="42"/>
                  </a:lnTo>
                  <a:lnTo>
                    <a:pt x="24" y="0"/>
                  </a:lnTo>
                  <a:lnTo>
                    <a:pt x="12" y="12"/>
                  </a:lnTo>
                  <a:close/>
                </a:path>
              </a:pathLst>
            </a:custGeom>
            <a:solidFill>
              <a:srgbClr val="000000"/>
            </a:solidFill>
            <a:ln w="476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1" name="Freeform 197"/>
            <p:cNvSpPr>
              <a:spLocks/>
            </p:cNvSpPr>
            <p:nvPr/>
          </p:nvSpPr>
          <p:spPr bwMode="auto">
            <a:xfrm>
              <a:off x="3901" y="2352"/>
              <a:ext cx="143" cy="134"/>
            </a:xfrm>
            <a:custGeom>
              <a:avLst/>
              <a:gdLst>
                <a:gd name="T0" fmla="*/ 268 w 268"/>
                <a:gd name="T1" fmla="*/ 0 h 252"/>
                <a:gd name="T2" fmla="*/ 268 w 268"/>
                <a:gd name="T3" fmla="*/ 101 h 252"/>
                <a:gd name="T4" fmla="*/ 0 w 268"/>
                <a:gd name="T5" fmla="*/ 101 h 252"/>
                <a:gd name="T6" fmla="*/ 0 w 268"/>
                <a:gd name="T7" fmla="*/ 252 h 252"/>
              </a:gdLst>
              <a:ahLst/>
              <a:cxnLst>
                <a:cxn ang="0">
                  <a:pos x="T0" y="T1"/>
                </a:cxn>
                <a:cxn ang="0">
                  <a:pos x="T2" y="T3"/>
                </a:cxn>
                <a:cxn ang="0">
                  <a:pos x="T4" y="T5"/>
                </a:cxn>
                <a:cxn ang="0">
                  <a:pos x="T6" y="T7"/>
                </a:cxn>
              </a:cxnLst>
              <a:rect l="0" t="0" r="r" b="b"/>
              <a:pathLst>
                <a:path w="268" h="252">
                  <a:moveTo>
                    <a:pt x="268" y="0"/>
                  </a:moveTo>
                  <a:lnTo>
                    <a:pt x="268" y="101"/>
                  </a:lnTo>
                  <a:lnTo>
                    <a:pt x="0" y="101"/>
                  </a:lnTo>
                  <a:lnTo>
                    <a:pt x="0" y="252"/>
                  </a:lnTo>
                </a:path>
              </a:pathLst>
            </a:custGeom>
            <a:noFill/>
            <a:ln w="4763"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2" name="Freeform 198"/>
            <p:cNvSpPr>
              <a:spLocks/>
            </p:cNvSpPr>
            <p:nvPr/>
          </p:nvSpPr>
          <p:spPr bwMode="auto">
            <a:xfrm>
              <a:off x="3889" y="2444"/>
              <a:ext cx="24" cy="42"/>
            </a:xfrm>
            <a:custGeom>
              <a:avLst/>
              <a:gdLst>
                <a:gd name="T0" fmla="*/ 12 w 24"/>
                <a:gd name="T1" fmla="*/ 12 h 42"/>
                <a:gd name="T2" fmla="*/ 0 w 24"/>
                <a:gd name="T3" fmla="*/ 0 h 42"/>
                <a:gd name="T4" fmla="*/ 12 w 24"/>
                <a:gd name="T5" fmla="*/ 42 h 42"/>
                <a:gd name="T6" fmla="*/ 24 w 24"/>
                <a:gd name="T7" fmla="*/ 0 h 42"/>
                <a:gd name="T8" fmla="*/ 12 w 24"/>
                <a:gd name="T9" fmla="*/ 12 h 42"/>
              </a:gdLst>
              <a:ahLst/>
              <a:cxnLst>
                <a:cxn ang="0">
                  <a:pos x="T0" y="T1"/>
                </a:cxn>
                <a:cxn ang="0">
                  <a:pos x="T2" y="T3"/>
                </a:cxn>
                <a:cxn ang="0">
                  <a:pos x="T4" y="T5"/>
                </a:cxn>
                <a:cxn ang="0">
                  <a:pos x="T6" y="T7"/>
                </a:cxn>
                <a:cxn ang="0">
                  <a:pos x="T8" y="T9"/>
                </a:cxn>
              </a:cxnLst>
              <a:rect l="0" t="0" r="r" b="b"/>
              <a:pathLst>
                <a:path w="24" h="42">
                  <a:moveTo>
                    <a:pt x="12" y="12"/>
                  </a:moveTo>
                  <a:lnTo>
                    <a:pt x="0" y="0"/>
                  </a:lnTo>
                  <a:lnTo>
                    <a:pt x="12" y="42"/>
                  </a:lnTo>
                  <a:lnTo>
                    <a:pt x="24" y="0"/>
                  </a:lnTo>
                  <a:lnTo>
                    <a:pt x="12" y="12"/>
                  </a:lnTo>
                  <a:close/>
                </a:path>
              </a:pathLst>
            </a:custGeom>
            <a:solidFill>
              <a:srgbClr val="000000"/>
            </a:solidFill>
            <a:ln w="476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3" name="Rectangle 199"/>
            <p:cNvSpPr>
              <a:spLocks noChangeArrowheads="1"/>
            </p:cNvSpPr>
            <p:nvPr/>
          </p:nvSpPr>
          <p:spPr bwMode="auto">
            <a:xfrm>
              <a:off x="2543" y="2841"/>
              <a:ext cx="426" cy="205"/>
            </a:xfrm>
            <a:prstGeom prst="rect">
              <a:avLst/>
            </a:prstGeom>
            <a:solidFill>
              <a:srgbClr val="FFE6D5"/>
            </a:solidFill>
            <a:ln w="7938"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4" name="Rectangle 200"/>
            <p:cNvSpPr>
              <a:spLocks noChangeArrowheads="1"/>
            </p:cNvSpPr>
            <p:nvPr/>
          </p:nvSpPr>
          <p:spPr bwMode="auto">
            <a:xfrm>
              <a:off x="3083" y="2841"/>
              <a:ext cx="426" cy="205"/>
            </a:xfrm>
            <a:prstGeom prst="rect">
              <a:avLst/>
            </a:prstGeom>
            <a:solidFill>
              <a:srgbClr val="FFE6D5"/>
            </a:solidFill>
            <a:ln w="7938"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5" name="Rectangle 201"/>
            <p:cNvSpPr>
              <a:spLocks noChangeArrowheads="1"/>
            </p:cNvSpPr>
            <p:nvPr/>
          </p:nvSpPr>
          <p:spPr bwMode="auto">
            <a:xfrm>
              <a:off x="2802" y="3182"/>
              <a:ext cx="427" cy="205"/>
            </a:xfrm>
            <a:prstGeom prst="rect">
              <a:avLst/>
            </a:prstGeom>
            <a:solidFill>
              <a:srgbClr val="FFE6D5"/>
            </a:solidFill>
            <a:ln w="7938"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6" name="Freeform 202"/>
            <p:cNvSpPr>
              <a:spLocks/>
            </p:cNvSpPr>
            <p:nvPr/>
          </p:nvSpPr>
          <p:spPr bwMode="auto">
            <a:xfrm>
              <a:off x="2193" y="2692"/>
              <a:ext cx="497" cy="143"/>
            </a:xfrm>
            <a:custGeom>
              <a:avLst/>
              <a:gdLst>
                <a:gd name="T0" fmla="*/ 0 w 928"/>
                <a:gd name="T1" fmla="*/ 0 h 267"/>
                <a:gd name="T2" fmla="*/ 5 w 928"/>
                <a:gd name="T3" fmla="*/ 115 h 267"/>
                <a:gd name="T4" fmla="*/ 928 w 928"/>
                <a:gd name="T5" fmla="*/ 115 h 267"/>
                <a:gd name="T6" fmla="*/ 928 w 928"/>
                <a:gd name="T7" fmla="*/ 267 h 267"/>
              </a:gdLst>
              <a:ahLst/>
              <a:cxnLst>
                <a:cxn ang="0">
                  <a:pos x="T0" y="T1"/>
                </a:cxn>
                <a:cxn ang="0">
                  <a:pos x="T2" y="T3"/>
                </a:cxn>
                <a:cxn ang="0">
                  <a:pos x="T4" y="T5"/>
                </a:cxn>
                <a:cxn ang="0">
                  <a:pos x="T6" y="T7"/>
                </a:cxn>
              </a:cxnLst>
              <a:rect l="0" t="0" r="r" b="b"/>
              <a:pathLst>
                <a:path w="928" h="267">
                  <a:moveTo>
                    <a:pt x="0" y="0"/>
                  </a:moveTo>
                  <a:lnTo>
                    <a:pt x="5" y="115"/>
                  </a:lnTo>
                  <a:lnTo>
                    <a:pt x="928" y="115"/>
                  </a:lnTo>
                  <a:lnTo>
                    <a:pt x="928" y="267"/>
                  </a:lnTo>
                </a:path>
              </a:pathLst>
            </a:custGeom>
            <a:noFill/>
            <a:ln w="4763"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7" name="Freeform 203"/>
            <p:cNvSpPr>
              <a:spLocks/>
            </p:cNvSpPr>
            <p:nvPr/>
          </p:nvSpPr>
          <p:spPr bwMode="auto">
            <a:xfrm>
              <a:off x="2677" y="2793"/>
              <a:ext cx="24" cy="42"/>
            </a:xfrm>
            <a:custGeom>
              <a:avLst/>
              <a:gdLst>
                <a:gd name="T0" fmla="*/ 13 w 24"/>
                <a:gd name="T1" fmla="*/ 11 h 42"/>
                <a:gd name="T2" fmla="*/ 0 w 24"/>
                <a:gd name="T3" fmla="*/ 0 h 42"/>
                <a:gd name="T4" fmla="*/ 13 w 24"/>
                <a:gd name="T5" fmla="*/ 42 h 42"/>
                <a:gd name="T6" fmla="*/ 24 w 24"/>
                <a:gd name="T7" fmla="*/ 0 h 42"/>
                <a:gd name="T8" fmla="*/ 13 w 24"/>
                <a:gd name="T9" fmla="*/ 11 h 42"/>
              </a:gdLst>
              <a:ahLst/>
              <a:cxnLst>
                <a:cxn ang="0">
                  <a:pos x="T0" y="T1"/>
                </a:cxn>
                <a:cxn ang="0">
                  <a:pos x="T2" y="T3"/>
                </a:cxn>
                <a:cxn ang="0">
                  <a:pos x="T4" y="T5"/>
                </a:cxn>
                <a:cxn ang="0">
                  <a:pos x="T6" y="T7"/>
                </a:cxn>
                <a:cxn ang="0">
                  <a:pos x="T8" y="T9"/>
                </a:cxn>
              </a:cxnLst>
              <a:rect l="0" t="0" r="r" b="b"/>
              <a:pathLst>
                <a:path w="24" h="42">
                  <a:moveTo>
                    <a:pt x="13" y="11"/>
                  </a:moveTo>
                  <a:lnTo>
                    <a:pt x="0" y="0"/>
                  </a:lnTo>
                  <a:lnTo>
                    <a:pt x="13" y="42"/>
                  </a:lnTo>
                  <a:lnTo>
                    <a:pt x="24" y="0"/>
                  </a:lnTo>
                  <a:lnTo>
                    <a:pt x="13" y="11"/>
                  </a:lnTo>
                  <a:close/>
                </a:path>
              </a:pathLst>
            </a:custGeom>
            <a:solidFill>
              <a:srgbClr val="000000"/>
            </a:solidFill>
            <a:ln w="476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8" name="Freeform 204"/>
            <p:cNvSpPr>
              <a:spLocks/>
            </p:cNvSpPr>
            <p:nvPr/>
          </p:nvSpPr>
          <p:spPr bwMode="auto">
            <a:xfrm>
              <a:off x="2759" y="2703"/>
              <a:ext cx="142" cy="134"/>
            </a:xfrm>
            <a:custGeom>
              <a:avLst/>
              <a:gdLst>
                <a:gd name="T0" fmla="*/ 267 w 267"/>
                <a:gd name="T1" fmla="*/ 0 h 252"/>
                <a:gd name="T2" fmla="*/ 267 w 267"/>
                <a:gd name="T3" fmla="*/ 100 h 252"/>
                <a:gd name="T4" fmla="*/ 0 w 267"/>
                <a:gd name="T5" fmla="*/ 100 h 252"/>
                <a:gd name="T6" fmla="*/ 0 w 267"/>
                <a:gd name="T7" fmla="*/ 252 h 252"/>
              </a:gdLst>
              <a:ahLst/>
              <a:cxnLst>
                <a:cxn ang="0">
                  <a:pos x="T0" y="T1"/>
                </a:cxn>
                <a:cxn ang="0">
                  <a:pos x="T2" y="T3"/>
                </a:cxn>
                <a:cxn ang="0">
                  <a:pos x="T4" y="T5"/>
                </a:cxn>
                <a:cxn ang="0">
                  <a:pos x="T6" y="T7"/>
                </a:cxn>
              </a:cxnLst>
              <a:rect l="0" t="0" r="r" b="b"/>
              <a:pathLst>
                <a:path w="267" h="252">
                  <a:moveTo>
                    <a:pt x="267" y="0"/>
                  </a:moveTo>
                  <a:lnTo>
                    <a:pt x="267" y="100"/>
                  </a:lnTo>
                  <a:lnTo>
                    <a:pt x="0" y="100"/>
                  </a:lnTo>
                  <a:lnTo>
                    <a:pt x="0" y="252"/>
                  </a:lnTo>
                </a:path>
              </a:pathLst>
            </a:custGeom>
            <a:noFill/>
            <a:ln w="4763"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9" name="Freeform 205"/>
            <p:cNvSpPr>
              <a:spLocks/>
            </p:cNvSpPr>
            <p:nvPr/>
          </p:nvSpPr>
          <p:spPr bwMode="auto">
            <a:xfrm>
              <a:off x="2747" y="2795"/>
              <a:ext cx="24" cy="42"/>
            </a:xfrm>
            <a:custGeom>
              <a:avLst/>
              <a:gdLst>
                <a:gd name="T0" fmla="*/ 12 w 24"/>
                <a:gd name="T1" fmla="*/ 12 h 42"/>
                <a:gd name="T2" fmla="*/ 0 w 24"/>
                <a:gd name="T3" fmla="*/ 0 h 42"/>
                <a:gd name="T4" fmla="*/ 12 w 24"/>
                <a:gd name="T5" fmla="*/ 42 h 42"/>
                <a:gd name="T6" fmla="*/ 24 w 24"/>
                <a:gd name="T7" fmla="*/ 0 h 42"/>
                <a:gd name="T8" fmla="*/ 12 w 24"/>
                <a:gd name="T9" fmla="*/ 12 h 42"/>
              </a:gdLst>
              <a:ahLst/>
              <a:cxnLst>
                <a:cxn ang="0">
                  <a:pos x="T0" y="T1"/>
                </a:cxn>
                <a:cxn ang="0">
                  <a:pos x="T2" y="T3"/>
                </a:cxn>
                <a:cxn ang="0">
                  <a:pos x="T4" y="T5"/>
                </a:cxn>
                <a:cxn ang="0">
                  <a:pos x="T6" y="T7"/>
                </a:cxn>
                <a:cxn ang="0">
                  <a:pos x="T8" y="T9"/>
                </a:cxn>
              </a:cxnLst>
              <a:rect l="0" t="0" r="r" b="b"/>
              <a:pathLst>
                <a:path w="24" h="42">
                  <a:moveTo>
                    <a:pt x="12" y="12"/>
                  </a:moveTo>
                  <a:lnTo>
                    <a:pt x="0" y="0"/>
                  </a:lnTo>
                  <a:lnTo>
                    <a:pt x="12" y="42"/>
                  </a:lnTo>
                  <a:lnTo>
                    <a:pt x="24" y="0"/>
                  </a:lnTo>
                  <a:lnTo>
                    <a:pt x="12" y="12"/>
                  </a:lnTo>
                  <a:close/>
                </a:path>
              </a:pathLst>
            </a:custGeom>
            <a:solidFill>
              <a:srgbClr val="000000"/>
            </a:solidFill>
            <a:ln w="476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10" name="Freeform 206"/>
            <p:cNvSpPr>
              <a:spLocks/>
            </p:cNvSpPr>
            <p:nvPr/>
          </p:nvSpPr>
          <p:spPr bwMode="auto">
            <a:xfrm>
              <a:off x="3391" y="2693"/>
              <a:ext cx="495" cy="143"/>
            </a:xfrm>
            <a:custGeom>
              <a:avLst/>
              <a:gdLst>
                <a:gd name="T0" fmla="*/ 927 w 927"/>
                <a:gd name="T1" fmla="*/ 0 h 267"/>
                <a:gd name="T2" fmla="*/ 922 w 927"/>
                <a:gd name="T3" fmla="*/ 116 h 267"/>
                <a:gd name="T4" fmla="*/ 0 w 927"/>
                <a:gd name="T5" fmla="*/ 116 h 267"/>
                <a:gd name="T6" fmla="*/ 0 w 927"/>
                <a:gd name="T7" fmla="*/ 267 h 267"/>
              </a:gdLst>
              <a:ahLst/>
              <a:cxnLst>
                <a:cxn ang="0">
                  <a:pos x="T0" y="T1"/>
                </a:cxn>
                <a:cxn ang="0">
                  <a:pos x="T2" y="T3"/>
                </a:cxn>
                <a:cxn ang="0">
                  <a:pos x="T4" y="T5"/>
                </a:cxn>
                <a:cxn ang="0">
                  <a:pos x="T6" y="T7"/>
                </a:cxn>
              </a:cxnLst>
              <a:rect l="0" t="0" r="r" b="b"/>
              <a:pathLst>
                <a:path w="927" h="267">
                  <a:moveTo>
                    <a:pt x="927" y="0"/>
                  </a:moveTo>
                  <a:lnTo>
                    <a:pt x="922" y="116"/>
                  </a:lnTo>
                  <a:lnTo>
                    <a:pt x="0" y="116"/>
                  </a:lnTo>
                  <a:lnTo>
                    <a:pt x="0" y="267"/>
                  </a:lnTo>
                </a:path>
              </a:pathLst>
            </a:custGeom>
            <a:noFill/>
            <a:ln w="4763"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1" name="Freeform 207"/>
            <p:cNvSpPr>
              <a:spLocks/>
            </p:cNvSpPr>
            <p:nvPr/>
          </p:nvSpPr>
          <p:spPr bwMode="auto">
            <a:xfrm>
              <a:off x="3378" y="2794"/>
              <a:ext cx="25" cy="42"/>
            </a:xfrm>
            <a:custGeom>
              <a:avLst/>
              <a:gdLst>
                <a:gd name="T0" fmla="*/ 13 w 25"/>
                <a:gd name="T1" fmla="*/ 12 h 42"/>
                <a:gd name="T2" fmla="*/ 0 w 25"/>
                <a:gd name="T3" fmla="*/ 0 h 42"/>
                <a:gd name="T4" fmla="*/ 13 w 25"/>
                <a:gd name="T5" fmla="*/ 42 h 42"/>
                <a:gd name="T6" fmla="*/ 25 w 25"/>
                <a:gd name="T7" fmla="*/ 0 h 42"/>
                <a:gd name="T8" fmla="*/ 13 w 25"/>
                <a:gd name="T9" fmla="*/ 12 h 42"/>
              </a:gdLst>
              <a:ahLst/>
              <a:cxnLst>
                <a:cxn ang="0">
                  <a:pos x="T0" y="T1"/>
                </a:cxn>
                <a:cxn ang="0">
                  <a:pos x="T2" y="T3"/>
                </a:cxn>
                <a:cxn ang="0">
                  <a:pos x="T4" y="T5"/>
                </a:cxn>
                <a:cxn ang="0">
                  <a:pos x="T6" y="T7"/>
                </a:cxn>
                <a:cxn ang="0">
                  <a:pos x="T8" y="T9"/>
                </a:cxn>
              </a:cxnLst>
              <a:rect l="0" t="0" r="r" b="b"/>
              <a:pathLst>
                <a:path w="25" h="42">
                  <a:moveTo>
                    <a:pt x="13" y="12"/>
                  </a:moveTo>
                  <a:lnTo>
                    <a:pt x="0" y="0"/>
                  </a:lnTo>
                  <a:lnTo>
                    <a:pt x="13" y="42"/>
                  </a:lnTo>
                  <a:lnTo>
                    <a:pt x="25" y="0"/>
                  </a:lnTo>
                  <a:lnTo>
                    <a:pt x="13" y="12"/>
                  </a:lnTo>
                  <a:close/>
                </a:path>
              </a:pathLst>
            </a:custGeom>
            <a:solidFill>
              <a:srgbClr val="000000"/>
            </a:solidFill>
            <a:ln w="476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12" name="Freeform 208"/>
            <p:cNvSpPr>
              <a:spLocks/>
            </p:cNvSpPr>
            <p:nvPr/>
          </p:nvSpPr>
          <p:spPr bwMode="auto">
            <a:xfrm>
              <a:off x="3178" y="2704"/>
              <a:ext cx="143" cy="135"/>
            </a:xfrm>
            <a:custGeom>
              <a:avLst/>
              <a:gdLst>
                <a:gd name="T0" fmla="*/ 0 w 267"/>
                <a:gd name="T1" fmla="*/ 0 h 252"/>
                <a:gd name="T2" fmla="*/ 0 w 267"/>
                <a:gd name="T3" fmla="*/ 101 h 252"/>
                <a:gd name="T4" fmla="*/ 267 w 267"/>
                <a:gd name="T5" fmla="*/ 101 h 252"/>
                <a:gd name="T6" fmla="*/ 267 w 267"/>
                <a:gd name="T7" fmla="*/ 252 h 252"/>
              </a:gdLst>
              <a:ahLst/>
              <a:cxnLst>
                <a:cxn ang="0">
                  <a:pos x="T0" y="T1"/>
                </a:cxn>
                <a:cxn ang="0">
                  <a:pos x="T2" y="T3"/>
                </a:cxn>
                <a:cxn ang="0">
                  <a:pos x="T4" y="T5"/>
                </a:cxn>
                <a:cxn ang="0">
                  <a:pos x="T6" y="T7"/>
                </a:cxn>
              </a:cxnLst>
              <a:rect l="0" t="0" r="r" b="b"/>
              <a:pathLst>
                <a:path w="267" h="252">
                  <a:moveTo>
                    <a:pt x="0" y="0"/>
                  </a:moveTo>
                  <a:lnTo>
                    <a:pt x="0" y="101"/>
                  </a:lnTo>
                  <a:lnTo>
                    <a:pt x="267" y="101"/>
                  </a:lnTo>
                  <a:lnTo>
                    <a:pt x="267" y="252"/>
                  </a:lnTo>
                </a:path>
              </a:pathLst>
            </a:custGeom>
            <a:noFill/>
            <a:ln w="4763"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3" name="Freeform 209"/>
            <p:cNvSpPr>
              <a:spLocks/>
            </p:cNvSpPr>
            <p:nvPr/>
          </p:nvSpPr>
          <p:spPr bwMode="auto">
            <a:xfrm>
              <a:off x="3309" y="2796"/>
              <a:ext cx="24" cy="43"/>
            </a:xfrm>
            <a:custGeom>
              <a:avLst/>
              <a:gdLst>
                <a:gd name="T0" fmla="*/ 12 w 24"/>
                <a:gd name="T1" fmla="*/ 13 h 43"/>
                <a:gd name="T2" fmla="*/ 0 w 24"/>
                <a:gd name="T3" fmla="*/ 0 h 43"/>
                <a:gd name="T4" fmla="*/ 12 w 24"/>
                <a:gd name="T5" fmla="*/ 43 h 43"/>
                <a:gd name="T6" fmla="*/ 24 w 24"/>
                <a:gd name="T7" fmla="*/ 0 h 43"/>
                <a:gd name="T8" fmla="*/ 12 w 24"/>
                <a:gd name="T9" fmla="*/ 13 h 43"/>
              </a:gdLst>
              <a:ahLst/>
              <a:cxnLst>
                <a:cxn ang="0">
                  <a:pos x="T0" y="T1"/>
                </a:cxn>
                <a:cxn ang="0">
                  <a:pos x="T2" y="T3"/>
                </a:cxn>
                <a:cxn ang="0">
                  <a:pos x="T4" y="T5"/>
                </a:cxn>
                <a:cxn ang="0">
                  <a:pos x="T6" y="T7"/>
                </a:cxn>
                <a:cxn ang="0">
                  <a:pos x="T8" y="T9"/>
                </a:cxn>
              </a:cxnLst>
              <a:rect l="0" t="0" r="r" b="b"/>
              <a:pathLst>
                <a:path w="24" h="43">
                  <a:moveTo>
                    <a:pt x="12" y="13"/>
                  </a:moveTo>
                  <a:lnTo>
                    <a:pt x="0" y="0"/>
                  </a:lnTo>
                  <a:lnTo>
                    <a:pt x="12" y="43"/>
                  </a:lnTo>
                  <a:lnTo>
                    <a:pt x="24" y="0"/>
                  </a:lnTo>
                  <a:lnTo>
                    <a:pt x="12" y="13"/>
                  </a:lnTo>
                  <a:close/>
                </a:path>
              </a:pathLst>
            </a:custGeom>
            <a:solidFill>
              <a:srgbClr val="000000"/>
            </a:solidFill>
            <a:ln w="476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14" name="Freeform 210"/>
            <p:cNvSpPr>
              <a:spLocks/>
            </p:cNvSpPr>
            <p:nvPr/>
          </p:nvSpPr>
          <p:spPr bwMode="auto">
            <a:xfrm>
              <a:off x="2843" y="3045"/>
              <a:ext cx="143" cy="134"/>
            </a:xfrm>
            <a:custGeom>
              <a:avLst/>
              <a:gdLst>
                <a:gd name="T0" fmla="*/ 0 w 267"/>
                <a:gd name="T1" fmla="*/ 0 h 252"/>
                <a:gd name="T2" fmla="*/ 0 w 267"/>
                <a:gd name="T3" fmla="*/ 101 h 252"/>
                <a:gd name="T4" fmla="*/ 267 w 267"/>
                <a:gd name="T5" fmla="*/ 101 h 252"/>
                <a:gd name="T6" fmla="*/ 267 w 267"/>
                <a:gd name="T7" fmla="*/ 252 h 252"/>
              </a:gdLst>
              <a:ahLst/>
              <a:cxnLst>
                <a:cxn ang="0">
                  <a:pos x="T0" y="T1"/>
                </a:cxn>
                <a:cxn ang="0">
                  <a:pos x="T2" y="T3"/>
                </a:cxn>
                <a:cxn ang="0">
                  <a:pos x="T4" y="T5"/>
                </a:cxn>
                <a:cxn ang="0">
                  <a:pos x="T6" y="T7"/>
                </a:cxn>
              </a:cxnLst>
              <a:rect l="0" t="0" r="r" b="b"/>
              <a:pathLst>
                <a:path w="267" h="252">
                  <a:moveTo>
                    <a:pt x="0" y="0"/>
                  </a:moveTo>
                  <a:lnTo>
                    <a:pt x="0" y="101"/>
                  </a:lnTo>
                  <a:lnTo>
                    <a:pt x="267" y="101"/>
                  </a:lnTo>
                  <a:lnTo>
                    <a:pt x="267" y="252"/>
                  </a:lnTo>
                </a:path>
              </a:pathLst>
            </a:custGeom>
            <a:noFill/>
            <a:ln w="4763"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5" name="Freeform 211"/>
            <p:cNvSpPr>
              <a:spLocks/>
            </p:cNvSpPr>
            <p:nvPr/>
          </p:nvSpPr>
          <p:spPr bwMode="auto">
            <a:xfrm>
              <a:off x="2974" y="3137"/>
              <a:ext cx="24" cy="42"/>
            </a:xfrm>
            <a:custGeom>
              <a:avLst/>
              <a:gdLst>
                <a:gd name="T0" fmla="*/ 12 w 24"/>
                <a:gd name="T1" fmla="*/ 12 h 42"/>
                <a:gd name="T2" fmla="*/ 0 w 24"/>
                <a:gd name="T3" fmla="*/ 0 h 42"/>
                <a:gd name="T4" fmla="*/ 12 w 24"/>
                <a:gd name="T5" fmla="*/ 42 h 42"/>
                <a:gd name="T6" fmla="*/ 24 w 24"/>
                <a:gd name="T7" fmla="*/ 0 h 42"/>
                <a:gd name="T8" fmla="*/ 12 w 24"/>
                <a:gd name="T9" fmla="*/ 12 h 42"/>
              </a:gdLst>
              <a:ahLst/>
              <a:cxnLst>
                <a:cxn ang="0">
                  <a:pos x="T0" y="T1"/>
                </a:cxn>
                <a:cxn ang="0">
                  <a:pos x="T2" y="T3"/>
                </a:cxn>
                <a:cxn ang="0">
                  <a:pos x="T4" y="T5"/>
                </a:cxn>
                <a:cxn ang="0">
                  <a:pos x="T6" y="T7"/>
                </a:cxn>
                <a:cxn ang="0">
                  <a:pos x="T8" y="T9"/>
                </a:cxn>
              </a:cxnLst>
              <a:rect l="0" t="0" r="r" b="b"/>
              <a:pathLst>
                <a:path w="24" h="42">
                  <a:moveTo>
                    <a:pt x="12" y="12"/>
                  </a:moveTo>
                  <a:lnTo>
                    <a:pt x="0" y="0"/>
                  </a:lnTo>
                  <a:lnTo>
                    <a:pt x="12" y="42"/>
                  </a:lnTo>
                  <a:lnTo>
                    <a:pt x="24" y="0"/>
                  </a:lnTo>
                  <a:lnTo>
                    <a:pt x="12" y="12"/>
                  </a:lnTo>
                  <a:close/>
                </a:path>
              </a:pathLst>
            </a:custGeom>
            <a:solidFill>
              <a:srgbClr val="000000"/>
            </a:solidFill>
            <a:ln w="476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16" name="Freeform 212"/>
            <p:cNvSpPr>
              <a:spLocks/>
            </p:cNvSpPr>
            <p:nvPr/>
          </p:nvSpPr>
          <p:spPr bwMode="auto">
            <a:xfrm>
              <a:off x="3055" y="3047"/>
              <a:ext cx="143" cy="135"/>
            </a:xfrm>
            <a:custGeom>
              <a:avLst/>
              <a:gdLst>
                <a:gd name="T0" fmla="*/ 267 w 267"/>
                <a:gd name="T1" fmla="*/ 0 h 252"/>
                <a:gd name="T2" fmla="*/ 267 w 267"/>
                <a:gd name="T3" fmla="*/ 101 h 252"/>
                <a:gd name="T4" fmla="*/ 0 w 267"/>
                <a:gd name="T5" fmla="*/ 101 h 252"/>
                <a:gd name="T6" fmla="*/ 0 w 267"/>
                <a:gd name="T7" fmla="*/ 252 h 252"/>
              </a:gdLst>
              <a:ahLst/>
              <a:cxnLst>
                <a:cxn ang="0">
                  <a:pos x="T0" y="T1"/>
                </a:cxn>
                <a:cxn ang="0">
                  <a:pos x="T2" y="T3"/>
                </a:cxn>
                <a:cxn ang="0">
                  <a:pos x="T4" y="T5"/>
                </a:cxn>
                <a:cxn ang="0">
                  <a:pos x="T6" y="T7"/>
                </a:cxn>
              </a:cxnLst>
              <a:rect l="0" t="0" r="r" b="b"/>
              <a:pathLst>
                <a:path w="267" h="252">
                  <a:moveTo>
                    <a:pt x="267" y="0"/>
                  </a:moveTo>
                  <a:lnTo>
                    <a:pt x="267" y="101"/>
                  </a:lnTo>
                  <a:lnTo>
                    <a:pt x="0" y="101"/>
                  </a:lnTo>
                  <a:lnTo>
                    <a:pt x="0" y="252"/>
                  </a:lnTo>
                </a:path>
              </a:pathLst>
            </a:custGeom>
            <a:noFill/>
            <a:ln w="4763"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7" name="Freeform 213"/>
            <p:cNvSpPr>
              <a:spLocks/>
            </p:cNvSpPr>
            <p:nvPr/>
          </p:nvSpPr>
          <p:spPr bwMode="auto">
            <a:xfrm>
              <a:off x="3043" y="3140"/>
              <a:ext cx="24" cy="42"/>
            </a:xfrm>
            <a:custGeom>
              <a:avLst/>
              <a:gdLst>
                <a:gd name="T0" fmla="*/ 12 w 24"/>
                <a:gd name="T1" fmla="*/ 11 h 42"/>
                <a:gd name="T2" fmla="*/ 0 w 24"/>
                <a:gd name="T3" fmla="*/ 0 h 42"/>
                <a:gd name="T4" fmla="*/ 12 w 24"/>
                <a:gd name="T5" fmla="*/ 42 h 42"/>
                <a:gd name="T6" fmla="*/ 24 w 24"/>
                <a:gd name="T7" fmla="*/ 0 h 42"/>
                <a:gd name="T8" fmla="*/ 12 w 24"/>
                <a:gd name="T9" fmla="*/ 11 h 42"/>
              </a:gdLst>
              <a:ahLst/>
              <a:cxnLst>
                <a:cxn ang="0">
                  <a:pos x="T0" y="T1"/>
                </a:cxn>
                <a:cxn ang="0">
                  <a:pos x="T2" y="T3"/>
                </a:cxn>
                <a:cxn ang="0">
                  <a:pos x="T4" y="T5"/>
                </a:cxn>
                <a:cxn ang="0">
                  <a:pos x="T6" y="T7"/>
                </a:cxn>
                <a:cxn ang="0">
                  <a:pos x="T8" y="T9"/>
                </a:cxn>
              </a:cxnLst>
              <a:rect l="0" t="0" r="r" b="b"/>
              <a:pathLst>
                <a:path w="24" h="42">
                  <a:moveTo>
                    <a:pt x="12" y="11"/>
                  </a:moveTo>
                  <a:lnTo>
                    <a:pt x="0" y="0"/>
                  </a:lnTo>
                  <a:lnTo>
                    <a:pt x="12" y="42"/>
                  </a:lnTo>
                  <a:lnTo>
                    <a:pt x="24" y="0"/>
                  </a:lnTo>
                  <a:lnTo>
                    <a:pt x="12" y="11"/>
                  </a:lnTo>
                  <a:close/>
                </a:path>
              </a:pathLst>
            </a:custGeom>
            <a:solidFill>
              <a:srgbClr val="000000"/>
            </a:solidFill>
            <a:ln w="476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18" name="Rectangle 214"/>
            <p:cNvSpPr>
              <a:spLocks noChangeArrowheads="1"/>
            </p:cNvSpPr>
            <p:nvPr/>
          </p:nvSpPr>
          <p:spPr bwMode="auto">
            <a:xfrm>
              <a:off x="1470" y="1826"/>
              <a:ext cx="208"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100" b="0" i="0" u="none" strike="noStrike" cap="none" normalizeH="0" baseline="0" smtClean="0">
                  <a:ln>
                    <a:noFill/>
                  </a:ln>
                  <a:solidFill>
                    <a:srgbClr val="000000"/>
                  </a:solidFill>
                  <a:effectLst/>
                  <a:latin typeface="Bitstream Vera Sans"/>
                  <a:cs typeface="Arial" pitchFamily="34" charset="0"/>
                </a:rPr>
                <a:t>G,P</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19" name="Rectangle 215"/>
            <p:cNvSpPr>
              <a:spLocks noChangeArrowheads="1"/>
            </p:cNvSpPr>
            <p:nvPr/>
          </p:nvSpPr>
          <p:spPr bwMode="auto">
            <a:xfrm>
              <a:off x="1466" y="1928"/>
              <a:ext cx="194"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rgbClr val="000000"/>
                  </a:solidFill>
                  <a:effectLst/>
                  <a:latin typeface="Bitstream Vera Sans"/>
                  <a:cs typeface="Arial" pitchFamily="34" charset="0"/>
                </a:rPr>
                <a:t>32-31</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20" name="Rectangle 216"/>
            <p:cNvSpPr>
              <a:spLocks noChangeArrowheads="1"/>
            </p:cNvSpPr>
            <p:nvPr/>
          </p:nvSpPr>
          <p:spPr bwMode="auto">
            <a:xfrm>
              <a:off x="2149" y="1815"/>
              <a:ext cx="208"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100" b="0" i="0" u="none" strike="noStrike" cap="none" normalizeH="0" baseline="0" smtClean="0">
                  <a:ln>
                    <a:noFill/>
                  </a:ln>
                  <a:solidFill>
                    <a:srgbClr val="000000"/>
                  </a:solidFill>
                  <a:effectLst/>
                  <a:latin typeface="Bitstream Vera Sans"/>
                  <a:cs typeface="Arial" pitchFamily="34" charset="0"/>
                </a:rPr>
                <a:t>G,P</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21" name="Rectangle 217"/>
            <p:cNvSpPr>
              <a:spLocks noChangeArrowheads="1"/>
            </p:cNvSpPr>
            <p:nvPr/>
          </p:nvSpPr>
          <p:spPr bwMode="auto">
            <a:xfrm>
              <a:off x="2145" y="1918"/>
              <a:ext cx="194"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rgbClr val="000000"/>
                  </a:solidFill>
                  <a:effectLst/>
                  <a:latin typeface="Bitstream Vera Sans"/>
                  <a:cs typeface="Arial" pitchFamily="34" charset="0"/>
                </a:rPr>
                <a:t>30-29</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22" name="Rectangle 218"/>
            <p:cNvSpPr>
              <a:spLocks noChangeArrowheads="1"/>
            </p:cNvSpPr>
            <p:nvPr/>
          </p:nvSpPr>
          <p:spPr bwMode="auto">
            <a:xfrm>
              <a:off x="4276" y="1823"/>
              <a:ext cx="208"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100" b="0" i="0" u="none" strike="noStrike" cap="none" normalizeH="0" baseline="0" smtClean="0">
                  <a:ln>
                    <a:noFill/>
                  </a:ln>
                  <a:solidFill>
                    <a:srgbClr val="000000"/>
                  </a:solidFill>
                  <a:effectLst/>
                  <a:latin typeface="Bitstream Vera Sans"/>
                  <a:cs typeface="Arial" pitchFamily="34" charset="0"/>
                </a:rPr>
                <a:t>G,P</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23" name="Rectangle 219"/>
            <p:cNvSpPr>
              <a:spLocks noChangeArrowheads="1"/>
            </p:cNvSpPr>
            <p:nvPr/>
          </p:nvSpPr>
          <p:spPr bwMode="auto">
            <a:xfrm>
              <a:off x="4299" y="1928"/>
              <a:ext cx="121"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rgbClr val="000000"/>
                  </a:solidFill>
                  <a:effectLst/>
                  <a:latin typeface="Bitstream Vera Sans"/>
                  <a:cs typeface="Arial" pitchFamily="34" charset="0"/>
                </a:rPr>
                <a:t>2-1</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24" name="Rectangle 220"/>
            <p:cNvSpPr>
              <a:spLocks noChangeArrowheads="1"/>
            </p:cNvSpPr>
            <p:nvPr/>
          </p:nvSpPr>
          <p:spPr bwMode="auto">
            <a:xfrm>
              <a:off x="3650" y="1818"/>
              <a:ext cx="208"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100" b="0" i="0" u="none" strike="noStrike" cap="none" normalizeH="0" baseline="0" smtClean="0">
                  <a:ln>
                    <a:noFill/>
                  </a:ln>
                  <a:solidFill>
                    <a:srgbClr val="000000"/>
                  </a:solidFill>
                  <a:effectLst/>
                  <a:latin typeface="Bitstream Vera Sans"/>
                  <a:cs typeface="Arial" pitchFamily="34" charset="0"/>
                </a:rPr>
                <a:t>G,P</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25" name="Rectangle 221"/>
            <p:cNvSpPr>
              <a:spLocks noChangeArrowheads="1"/>
            </p:cNvSpPr>
            <p:nvPr/>
          </p:nvSpPr>
          <p:spPr bwMode="auto">
            <a:xfrm>
              <a:off x="3681" y="1920"/>
              <a:ext cx="121"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rgbClr val="000000"/>
                  </a:solidFill>
                  <a:effectLst/>
                  <a:latin typeface="Bitstream Vera Sans"/>
                  <a:cs typeface="Arial" pitchFamily="34" charset="0"/>
                </a:rPr>
                <a:t>4-3</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26" name="Rectangle 222"/>
            <p:cNvSpPr>
              <a:spLocks noChangeArrowheads="1"/>
            </p:cNvSpPr>
            <p:nvPr/>
          </p:nvSpPr>
          <p:spPr bwMode="auto">
            <a:xfrm>
              <a:off x="1820" y="2151"/>
              <a:ext cx="208"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100" b="0" i="0" u="none" strike="noStrike" cap="none" normalizeH="0" baseline="0" smtClean="0">
                  <a:ln>
                    <a:noFill/>
                  </a:ln>
                  <a:solidFill>
                    <a:srgbClr val="000000"/>
                  </a:solidFill>
                  <a:effectLst/>
                  <a:latin typeface="Bitstream Vera Sans"/>
                  <a:cs typeface="Arial" pitchFamily="34" charset="0"/>
                </a:rPr>
                <a:t>G,P</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27" name="Rectangle 223"/>
            <p:cNvSpPr>
              <a:spLocks noChangeArrowheads="1"/>
            </p:cNvSpPr>
            <p:nvPr/>
          </p:nvSpPr>
          <p:spPr bwMode="auto">
            <a:xfrm>
              <a:off x="1816" y="2254"/>
              <a:ext cx="194"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rgbClr val="000000"/>
                  </a:solidFill>
                  <a:effectLst/>
                  <a:latin typeface="Bitstream Vera Sans"/>
                  <a:cs typeface="Arial" pitchFamily="34" charset="0"/>
                </a:rPr>
                <a:t>32-29</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28" name="Rectangle 224"/>
            <p:cNvSpPr>
              <a:spLocks noChangeArrowheads="1"/>
            </p:cNvSpPr>
            <p:nvPr/>
          </p:nvSpPr>
          <p:spPr bwMode="auto">
            <a:xfrm>
              <a:off x="3925" y="2157"/>
              <a:ext cx="208"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100" b="0" i="0" u="none" strike="noStrike" cap="none" normalizeH="0" baseline="0" smtClean="0">
                  <a:ln>
                    <a:noFill/>
                  </a:ln>
                  <a:solidFill>
                    <a:srgbClr val="000000"/>
                  </a:solidFill>
                  <a:effectLst/>
                  <a:latin typeface="Bitstream Vera Sans"/>
                  <a:cs typeface="Arial" pitchFamily="34" charset="0"/>
                </a:rPr>
                <a:t>G,P</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29" name="Rectangle 225"/>
            <p:cNvSpPr>
              <a:spLocks noChangeArrowheads="1"/>
            </p:cNvSpPr>
            <p:nvPr/>
          </p:nvSpPr>
          <p:spPr bwMode="auto">
            <a:xfrm>
              <a:off x="3956" y="2259"/>
              <a:ext cx="121"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rgbClr val="000000"/>
                  </a:solidFill>
                  <a:effectLst/>
                  <a:latin typeface="Bitstream Vera Sans"/>
                  <a:cs typeface="Arial" pitchFamily="34" charset="0"/>
                </a:rPr>
                <a:t>4-1</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30" name="Rectangle 226"/>
            <p:cNvSpPr>
              <a:spLocks noChangeArrowheads="1"/>
            </p:cNvSpPr>
            <p:nvPr/>
          </p:nvSpPr>
          <p:spPr bwMode="auto">
            <a:xfrm>
              <a:off x="2125" y="2498"/>
              <a:ext cx="208"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100" b="0" i="0" u="none" strike="noStrike" cap="none" normalizeH="0" baseline="0" smtClean="0">
                  <a:ln>
                    <a:noFill/>
                  </a:ln>
                  <a:solidFill>
                    <a:srgbClr val="000000"/>
                  </a:solidFill>
                  <a:effectLst/>
                  <a:latin typeface="Bitstream Vera Sans"/>
                  <a:cs typeface="Arial" pitchFamily="34" charset="0"/>
                </a:rPr>
                <a:t>G,P</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31" name="Rectangle 227"/>
            <p:cNvSpPr>
              <a:spLocks noChangeArrowheads="1"/>
            </p:cNvSpPr>
            <p:nvPr/>
          </p:nvSpPr>
          <p:spPr bwMode="auto">
            <a:xfrm>
              <a:off x="2121" y="2601"/>
              <a:ext cx="194"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800" b="0" i="0" u="none" strike="noStrike" cap="none" normalizeH="0" baseline="0" dirty="0" smtClean="0">
                  <a:ln>
                    <a:noFill/>
                  </a:ln>
                  <a:solidFill>
                    <a:srgbClr val="000000"/>
                  </a:solidFill>
                  <a:effectLst/>
                  <a:latin typeface="Bitstream Vera Sans"/>
                  <a:cs typeface="Arial" pitchFamily="34" charset="0"/>
                </a:rPr>
                <a:t>32-25</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32" name="Rectangle 228"/>
            <p:cNvSpPr>
              <a:spLocks noChangeArrowheads="1"/>
            </p:cNvSpPr>
            <p:nvPr/>
          </p:nvSpPr>
          <p:spPr bwMode="auto">
            <a:xfrm>
              <a:off x="2653" y="2509"/>
              <a:ext cx="208"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100" b="0" i="0" u="none" strike="noStrike" cap="none" normalizeH="0" baseline="0" smtClean="0">
                  <a:ln>
                    <a:noFill/>
                  </a:ln>
                  <a:solidFill>
                    <a:srgbClr val="000000"/>
                  </a:solidFill>
                  <a:effectLst/>
                  <a:latin typeface="Bitstream Vera Sans"/>
                  <a:cs typeface="Arial" pitchFamily="34" charset="0"/>
                </a:rPr>
                <a:t>G,P</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33" name="Rectangle 229"/>
            <p:cNvSpPr>
              <a:spLocks noChangeArrowheads="1"/>
            </p:cNvSpPr>
            <p:nvPr/>
          </p:nvSpPr>
          <p:spPr bwMode="auto">
            <a:xfrm>
              <a:off x="2649" y="2612"/>
              <a:ext cx="194"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rgbClr val="000000"/>
                  </a:solidFill>
                  <a:effectLst/>
                  <a:latin typeface="Bitstream Vera Sans"/>
                  <a:cs typeface="Arial" pitchFamily="34" charset="0"/>
                </a:rPr>
                <a:t>24-17</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34" name="Rectangle 230"/>
            <p:cNvSpPr>
              <a:spLocks noChangeArrowheads="1"/>
            </p:cNvSpPr>
            <p:nvPr/>
          </p:nvSpPr>
          <p:spPr bwMode="auto">
            <a:xfrm>
              <a:off x="3203" y="2512"/>
              <a:ext cx="208"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100" b="0" i="0" u="none" strike="noStrike" cap="none" normalizeH="0" baseline="0" smtClean="0">
                  <a:ln>
                    <a:noFill/>
                  </a:ln>
                  <a:solidFill>
                    <a:srgbClr val="000000"/>
                  </a:solidFill>
                  <a:effectLst/>
                  <a:latin typeface="Bitstream Vera Sans"/>
                  <a:cs typeface="Arial" pitchFamily="34" charset="0"/>
                </a:rPr>
                <a:t>G,P</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35" name="Rectangle 231"/>
            <p:cNvSpPr>
              <a:spLocks noChangeArrowheads="1"/>
            </p:cNvSpPr>
            <p:nvPr/>
          </p:nvSpPr>
          <p:spPr bwMode="auto">
            <a:xfrm>
              <a:off x="3210" y="2612"/>
              <a:ext cx="157"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rgbClr val="000000"/>
                  </a:solidFill>
                  <a:effectLst/>
                  <a:latin typeface="Bitstream Vera Sans"/>
                  <a:cs typeface="Arial" pitchFamily="34" charset="0"/>
                </a:rPr>
                <a:t>16-9</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36" name="Rectangle 232"/>
            <p:cNvSpPr>
              <a:spLocks noChangeArrowheads="1"/>
            </p:cNvSpPr>
            <p:nvPr/>
          </p:nvSpPr>
          <p:spPr bwMode="auto">
            <a:xfrm>
              <a:off x="3745" y="2506"/>
              <a:ext cx="208"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100" b="0" i="0" u="none" strike="noStrike" cap="none" normalizeH="0" baseline="0" smtClean="0">
                  <a:ln>
                    <a:noFill/>
                  </a:ln>
                  <a:solidFill>
                    <a:srgbClr val="000000"/>
                  </a:solidFill>
                  <a:effectLst/>
                  <a:latin typeface="Bitstream Vera Sans"/>
                  <a:cs typeface="Arial" pitchFamily="34" charset="0"/>
                </a:rPr>
                <a:t>G,P</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37" name="Rectangle 233"/>
            <p:cNvSpPr>
              <a:spLocks noChangeArrowheads="1"/>
            </p:cNvSpPr>
            <p:nvPr/>
          </p:nvSpPr>
          <p:spPr bwMode="auto">
            <a:xfrm>
              <a:off x="3770" y="2609"/>
              <a:ext cx="121"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rgbClr val="000000"/>
                  </a:solidFill>
                  <a:effectLst/>
                  <a:latin typeface="Bitstream Vera Sans"/>
                  <a:cs typeface="Arial" pitchFamily="34" charset="0"/>
                </a:rPr>
                <a:t>8-1</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38" name="Rectangle 234"/>
            <p:cNvSpPr>
              <a:spLocks noChangeArrowheads="1"/>
            </p:cNvSpPr>
            <p:nvPr/>
          </p:nvSpPr>
          <p:spPr bwMode="auto">
            <a:xfrm>
              <a:off x="2643" y="2859"/>
              <a:ext cx="208"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100" b="0" i="0" u="none" strike="noStrike" cap="none" normalizeH="0" baseline="0" smtClean="0">
                  <a:ln>
                    <a:noFill/>
                  </a:ln>
                  <a:solidFill>
                    <a:srgbClr val="000000"/>
                  </a:solidFill>
                  <a:effectLst/>
                  <a:latin typeface="Bitstream Vera Sans"/>
                  <a:cs typeface="Arial" pitchFamily="34" charset="0"/>
                </a:rPr>
                <a:t>G,P</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39" name="Rectangle 235"/>
            <p:cNvSpPr>
              <a:spLocks noChangeArrowheads="1"/>
            </p:cNvSpPr>
            <p:nvPr/>
          </p:nvSpPr>
          <p:spPr bwMode="auto">
            <a:xfrm>
              <a:off x="2639" y="2962"/>
              <a:ext cx="194"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rgbClr val="000000"/>
                  </a:solidFill>
                  <a:effectLst/>
                  <a:latin typeface="Bitstream Vera Sans"/>
                  <a:cs typeface="Arial" pitchFamily="34" charset="0"/>
                </a:rPr>
                <a:t>32-17</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40" name="Rectangle 236"/>
            <p:cNvSpPr>
              <a:spLocks noChangeArrowheads="1"/>
            </p:cNvSpPr>
            <p:nvPr/>
          </p:nvSpPr>
          <p:spPr bwMode="auto">
            <a:xfrm>
              <a:off x="3195" y="2862"/>
              <a:ext cx="208"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100" b="0" i="0" u="none" strike="noStrike" cap="none" normalizeH="0" baseline="0" smtClean="0">
                  <a:ln>
                    <a:noFill/>
                  </a:ln>
                  <a:solidFill>
                    <a:srgbClr val="000000"/>
                  </a:solidFill>
                  <a:effectLst/>
                  <a:latin typeface="Bitstream Vera Sans"/>
                  <a:cs typeface="Arial" pitchFamily="34" charset="0"/>
                </a:rPr>
                <a:t>G,P</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41" name="Rectangle 237"/>
            <p:cNvSpPr>
              <a:spLocks noChangeArrowheads="1"/>
            </p:cNvSpPr>
            <p:nvPr/>
          </p:nvSpPr>
          <p:spPr bwMode="auto">
            <a:xfrm>
              <a:off x="3199" y="2964"/>
              <a:ext cx="157"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rgbClr val="000000"/>
                  </a:solidFill>
                  <a:effectLst/>
                  <a:latin typeface="Bitstream Vera Sans"/>
                  <a:cs typeface="Arial" pitchFamily="34" charset="0"/>
                </a:rPr>
                <a:t>16-1</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42" name="Rectangle 238"/>
            <p:cNvSpPr>
              <a:spLocks noChangeArrowheads="1"/>
            </p:cNvSpPr>
            <p:nvPr/>
          </p:nvSpPr>
          <p:spPr bwMode="auto">
            <a:xfrm>
              <a:off x="2925" y="3203"/>
              <a:ext cx="208"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100" b="0" i="0" u="none" strike="noStrike" cap="none" normalizeH="0" baseline="0" smtClean="0">
                  <a:ln>
                    <a:noFill/>
                  </a:ln>
                  <a:solidFill>
                    <a:srgbClr val="000000"/>
                  </a:solidFill>
                  <a:effectLst/>
                  <a:latin typeface="Bitstream Vera Sans"/>
                  <a:cs typeface="Arial" pitchFamily="34" charset="0"/>
                </a:rPr>
                <a:t>G,P</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43" name="Rectangle 239"/>
            <p:cNvSpPr>
              <a:spLocks noChangeArrowheads="1"/>
            </p:cNvSpPr>
            <p:nvPr/>
          </p:nvSpPr>
          <p:spPr bwMode="auto">
            <a:xfrm>
              <a:off x="2938" y="3306"/>
              <a:ext cx="157"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rgbClr val="000000"/>
                  </a:solidFill>
                  <a:effectLst/>
                  <a:latin typeface="Bitstream Vera Sans"/>
                  <a:cs typeface="Arial" pitchFamily="34" charset="0"/>
                </a:rPr>
                <a:t>32-1</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44" name="Rectangle 240"/>
            <p:cNvSpPr>
              <a:spLocks noChangeArrowheads="1"/>
            </p:cNvSpPr>
            <p:nvPr/>
          </p:nvSpPr>
          <p:spPr bwMode="auto">
            <a:xfrm>
              <a:off x="4182" y="1376"/>
              <a:ext cx="296"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Bitstream Vera Sans"/>
                  <a:cs typeface="Arial" pitchFamily="34" charset="0"/>
                </a:rPr>
                <a:t>Block 1</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45" name="Rectangle 241"/>
            <p:cNvSpPr>
              <a:spLocks noChangeArrowheads="1"/>
            </p:cNvSpPr>
            <p:nvPr/>
          </p:nvSpPr>
          <p:spPr bwMode="auto">
            <a:xfrm>
              <a:off x="1406" y="1373"/>
              <a:ext cx="340"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000000"/>
                  </a:solidFill>
                  <a:effectLst/>
                  <a:latin typeface="Bitstream Vera Sans"/>
                  <a:cs typeface="Arial" pitchFamily="34" charset="0"/>
                </a:rPr>
                <a:t>Block 16</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46" name="Freeform 242"/>
            <p:cNvSpPr>
              <a:spLocks/>
            </p:cNvSpPr>
            <p:nvPr/>
          </p:nvSpPr>
          <p:spPr bwMode="auto">
            <a:xfrm>
              <a:off x="4786" y="1324"/>
              <a:ext cx="781" cy="2107"/>
            </a:xfrm>
            <a:custGeom>
              <a:avLst/>
              <a:gdLst>
                <a:gd name="T0" fmla="*/ 399 w 1461"/>
                <a:gd name="T1" fmla="*/ 0 h 3948"/>
                <a:gd name="T2" fmla="*/ 1062 w 1461"/>
                <a:gd name="T3" fmla="*/ 0 h 3948"/>
                <a:gd name="T4" fmla="*/ 1461 w 1461"/>
                <a:gd name="T5" fmla="*/ 399 h 3948"/>
                <a:gd name="T6" fmla="*/ 1461 w 1461"/>
                <a:gd name="T7" fmla="*/ 3549 h 3948"/>
                <a:gd name="T8" fmla="*/ 1062 w 1461"/>
                <a:gd name="T9" fmla="*/ 3948 h 3948"/>
                <a:gd name="T10" fmla="*/ 399 w 1461"/>
                <a:gd name="T11" fmla="*/ 3948 h 3948"/>
                <a:gd name="T12" fmla="*/ 0 w 1461"/>
                <a:gd name="T13" fmla="*/ 3549 h 3948"/>
                <a:gd name="T14" fmla="*/ 0 w 1461"/>
                <a:gd name="T15" fmla="*/ 399 h 3948"/>
                <a:gd name="T16" fmla="*/ 399 w 1461"/>
                <a:gd name="T17" fmla="*/ 0 h 39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61" h="3948">
                  <a:moveTo>
                    <a:pt x="399" y="0"/>
                  </a:moveTo>
                  <a:lnTo>
                    <a:pt x="1062" y="0"/>
                  </a:lnTo>
                  <a:cubicBezTo>
                    <a:pt x="1283" y="0"/>
                    <a:pt x="1461" y="178"/>
                    <a:pt x="1461" y="399"/>
                  </a:cubicBezTo>
                  <a:lnTo>
                    <a:pt x="1461" y="3549"/>
                  </a:lnTo>
                  <a:cubicBezTo>
                    <a:pt x="1461" y="3770"/>
                    <a:pt x="1283" y="3948"/>
                    <a:pt x="1062" y="3948"/>
                  </a:cubicBezTo>
                  <a:lnTo>
                    <a:pt x="399" y="3948"/>
                  </a:lnTo>
                  <a:cubicBezTo>
                    <a:pt x="178" y="3948"/>
                    <a:pt x="0" y="3770"/>
                    <a:pt x="0" y="3549"/>
                  </a:cubicBezTo>
                  <a:lnTo>
                    <a:pt x="0" y="399"/>
                  </a:lnTo>
                  <a:cubicBezTo>
                    <a:pt x="0" y="178"/>
                    <a:pt x="178" y="0"/>
                    <a:pt x="399" y="0"/>
                  </a:cubicBezTo>
                  <a:close/>
                </a:path>
              </a:pathLst>
            </a:custGeom>
            <a:solidFill>
              <a:srgbClr val="D35F5F"/>
            </a:solidFill>
            <a:ln w="23813"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7" name="Rectangle 243"/>
            <p:cNvSpPr>
              <a:spLocks noChangeArrowheads="1"/>
            </p:cNvSpPr>
            <p:nvPr/>
          </p:nvSpPr>
          <p:spPr bwMode="auto">
            <a:xfrm>
              <a:off x="4891" y="2863"/>
              <a:ext cx="509"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900" b="0" i="0" u="none" strike="noStrike" cap="none" normalizeH="0" baseline="0" dirty="0" smtClean="0">
                  <a:ln>
                    <a:noFill/>
                  </a:ln>
                  <a:solidFill>
                    <a:srgbClr val="000000"/>
                  </a:solidFill>
                  <a:effectLst/>
                  <a:latin typeface="Bitstream Vera Sans"/>
                  <a:cs typeface="Arial" pitchFamily="34" charset="0"/>
                </a:rPr>
                <a:t>level 4</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48" name="Rectangle 244"/>
            <p:cNvSpPr>
              <a:spLocks noChangeArrowheads="1"/>
            </p:cNvSpPr>
            <p:nvPr/>
          </p:nvSpPr>
          <p:spPr bwMode="auto">
            <a:xfrm>
              <a:off x="4891" y="3216"/>
              <a:ext cx="509"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900" b="0" i="0" u="none" strike="noStrike" cap="none" normalizeH="0" baseline="0" smtClean="0">
                  <a:ln>
                    <a:noFill/>
                  </a:ln>
                  <a:solidFill>
                    <a:srgbClr val="000000"/>
                  </a:solidFill>
                  <a:effectLst/>
                  <a:latin typeface="Bitstream Vera Sans"/>
                  <a:cs typeface="Arial" pitchFamily="34" charset="0"/>
                </a:rPr>
                <a:t>level 5</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49" name="Rectangle 245"/>
            <p:cNvSpPr>
              <a:spLocks noChangeArrowheads="1"/>
            </p:cNvSpPr>
            <p:nvPr/>
          </p:nvSpPr>
          <p:spPr bwMode="auto">
            <a:xfrm>
              <a:off x="4891" y="2503"/>
              <a:ext cx="509"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900" b="0" i="0" u="none" strike="noStrike" cap="none" normalizeH="0" baseline="0" dirty="0" smtClean="0">
                  <a:ln>
                    <a:noFill/>
                  </a:ln>
                  <a:solidFill>
                    <a:srgbClr val="000000"/>
                  </a:solidFill>
                  <a:effectLst/>
                  <a:latin typeface="Bitstream Vera Sans"/>
                  <a:cs typeface="Arial" pitchFamily="34" charset="0"/>
                </a:rPr>
                <a:t>level 3</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50" name="Rectangle 246"/>
            <p:cNvSpPr>
              <a:spLocks noChangeArrowheads="1"/>
            </p:cNvSpPr>
            <p:nvPr/>
          </p:nvSpPr>
          <p:spPr bwMode="auto">
            <a:xfrm>
              <a:off x="4891" y="2149"/>
              <a:ext cx="509"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900" b="0" i="0" u="none" strike="noStrike" cap="none" normalizeH="0" baseline="0" smtClean="0">
                  <a:ln>
                    <a:noFill/>
                  </a:ln>
                  <a:solidFill>
                    <a:srgbClr val="000000"/>
                  </a:solidFill>
                  <a:effectLst/>
                  <a:latin typeface="Bitstream Vera Sans"/>
                  <a:cs typeface="Arial" pitchFamily="34" charset="0"/>
                </a:rPr>
                <a:t>level 2</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51" name="Rectangle 247"/>
            <p:cNvSpPr>
              <a:spLocks noChangeArrowheads="1"/>
            </p:cNvSpPr>
            <p:nvPr/>
          </p:nvSpPr>
          <p:spPr bwMode="auto">
            <a:xfrm>
              <a:off x="4897" y="1801"/>
              <a:ext cx="509"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900" b="0" i="0" u="none" strike="noStrike" cap="none" normalizeH="0" baseline="0" smtClean="0">
                  <a:ln>
                    <a:noFill/>
                  </a:ln>
                  <a:solidFill>
                    <a:srgbClr val="000000"/>
                  </a:solidFill>
                  <a:effectLst/>
                  <a:latin typeface="Bitstream Vera Sans"/>
                  <a:cs typeface="Arial" pitchFamily="34" charset="0"/>
                </a:rPr>
                <a:t>level 1</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52" name="Rectangle 248"/>
            <p:cNvSpPr>
              <a:spLocks noChangeArrowheads="1"/>
            </p:cNvSpPr>
            <p:nvPr/>
          </p:nvSpPr>
          <p:spPr bwMode="auto">
            <a:xfrm>
              <a:off x="4891" y="1474"/>
              <a:ext cx="509"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900" b="0" i="0" u="none" strike="noStrike" cap="none" normalizeH="0" baseline="0" smtClean="0">
                  <a:ln>
                    <a:noFill/>
                  </a:ln>
                  <a:solidFill>
                    <a:srgbClr val="000000"/>
                  </a:solidFill>
                  <a:effectLst/>
                  <a:latin typeface="Bitstream Vera Sans"/>
                  <a:cs typeface="Arial" pitchFamily="34" charset="0"/>
                </a:rPr>
                <a:t>level 0</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53" name="Freeform 249"/>
            <p:cNvSpPr>
              <a:spLocks/>
            </p:cNvSpPr>
            <p:nvPr/>
          </p:nvSpPr>
          <p:spPr bwMode="auto">
            <a:xfrm>
              <a:off x="1107" y="1355"/>
              <a:ext cx="1" cy="2054"/>
            </a:xfrm>
            <a:custGeom>
              <a:avLst/>
              <a:gdLst>
                <a:gd name="T0" fmla="*/ 2 w 2"/>
                <a:gd name="T1" fmla="*/ 0 h 3849"/>
                <a:gd name="T2" fmla="*/ 0 w 2"/>
                <a:gd name="T3" fmla="*/ 3849 h 3849"/>
              </a:gdLst>
              <a:ahLst/>
              <a:cxnLst>
                <a:cxn ang="0">
                  <a:pos x="T0" y="T1"/>
                </a:cxn>
                <a:cxn ang="0">
                  <a:pos x="T2" y="T3"/>
                </a:cxn>
              </a:cxnLst>
              <a:rect l="0" t="0" r="r" b="b"/>
              <a:pathLst>
                <a:path w="2" h="3849">
                  <a:moveTo>
                    <a:pt x="2" y="0"/>
                  </a:moveTo>
                  <a:cubicBezTo>
                    <a:pt x="2" y="0"/>
                    <a:pt x="0" y="3693"/>
                    <a:pt x="0" y="3849"/>
                  </a:cubicBezTo>
                </a:path>
              </a:pathLst>
            </a:custGeom>
            <a:solidFill>
              <a:srgbClr val="0000FF"/>
            </a:solidFill>
            <a:ln w="47625" cap="flat">
              <a:solidFill>
                <a:srgbClr val="1410FA"/>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54" name="Rectangle 250"/>
            <p:cNvSpPr>
              <a:spLocks noChangeArrowheads="1"/>
            </p:cNvSpPr>
            <p:nvPr/>
          </p:nvSpPr>
          <p:spPr bwMode="auto">
            <a:xfrm rot="16200000">
              <a:off x="72" y="2004"/>
              <a:ext cx="1648" cy="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3600" b="0" i="0" u="none" strike="noStrike" cap="none" normalizeH="0" baseline="0" dirty="0" smtClean="0">
                  <a:ln>
                    <a:noFill/>
                  </a:ln>
                  <a:solidFill>
                    <a:srgbClr val="000000"/>
                  </a:solidFill>
                  <a:effectLst/>
                  <a:latin typeface="Bitstream Vera Sans"/>
                  <a:cs typeface="Arial" pitchFamily="34" charset="0"/>
                </a:rPr>
                <a:t>Computation</a:t>
              </a:r>
              <a:endParaRPr kumimoji="0" lang="en-US" altLang="en-US" sz="1600" b="0" i="0" u="none" strike="noStrike" cap="none" normalizeH="0" baseline="0" dirty="0" smtClean="0">
                <a:ln>
                  <a:noFill/>
                </a:ln>
                <a:solidFill>
                  <a:schemeClr val="tx1"/>
                </a:solidFill>
                <a:effectLst/>
                <a:latin typeface="Arial" pitchFamily="34" charset="0"/>
                <a:cs typeface="Arial" pitchFamily="34" charset="0"/>
              </a:endParaRPr>
            </a:p>
          </p:txBody>
        </p:sp>
        <p:sp>
          <p:nvSpPr>
            <p:cNvPr id="255" name="Freeform 251"/>
            <p:cNvSpPr>
              <a:spLocks/>
            </p:cNvSpPr>
            <p:nvPr/>
          </p:nvSpPr>
          <p:spPr bwMode="auto">
            <a:xfrm>
              <a:off x="1033" y="3247"/>
              <a:ext cx="149" cy="203"/>
            </a:xfrm>
            <a:custGeom>
              <a:avLst/>
              <a:gdLst>
                <a:gd name="T0" fmla="*/ 279 w 279"/>
                <a:gd name="T1" fmla="*/ 1 h 380"/>
                <a:gd name="T2" fmla="*/ 139 w 279"/>
                <a:gd name="T3" fmla="*/ 380 h 380"/>
                <a:gd name="T4" fmla="*/ 0 w 279"/>
                <a:gd name="T5" fmla="*/ 0 h 380"/>
                <a:gd name="T6" fmla="*/ 279 w 279"/>
                <a:gd name="T7" fmla="*/ 1 h 380"/>
              </a:gdLst>
              <a:ahLst/>
              <a:cxnLst>
                <a:cxn ang="0">
                  <a:pos x="T0" y="T1"/>
                </a:cxn>
                <a:cxn ang="0">
                  <a:pos x="T2" y="T3"/>
                </a:cxn>
                <a:cxn ang="0">
                  <a:pos x="T4" y="T5"/>
                </a:cxn>
                <a:cxn ang="0">
                  <a:pos x="T6" y="T7"/>
                </a:cxn>
              </a:cxnLst>
              <a:rect l="0" t="0" r="r" b="b"/>
              <a:pathLst>
                <a:path w="279" h="380">
                  <a:moveTo>
                    <a:pt x="279" y="1"/>
                  </a:moveTo>
                  <a:lnTo>
                    <a:pt x="139" y="380"/>
                  </a:lnTo>
                  <a:lnTo>
                    <a:pt x="0" y="0"/>
                  </a:lnTo>
                  <a:cubicBezTo>
                    <a:pt x="83" y="61"/>
                    <a:pt x="195" y="61"/>
                    <a:pt x="279" y="1"/>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name="page38">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38200" y="206375"/>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CLA </a:t>
            </a:r>
            <a:r>
              <a:rPr lang="fr-FR" dirty="0" err="1">
                <a:solidFill>
                  <a:schemeClr val="tx1"/>
                </a:solidFill>
              </a:rPr>
              <a:t>Adder</a:t>
            </a:r>
            <a:r>
              <a:rPr lang="fr-FR" dirty="0">
                <a:solidFill>
                  <a:schemeClr val="tx1"/>
                </a:solidFill>
              </a:rPr>
              <a:t> – Stage I</a:t>
            </a:r>
          </a:p>
        </p:txBody>
      </p:sp>
      <p:sp>
        <p:nvSpPr>
          <p:cNvPr id="3" name="Text Placeholder 2"/>
          <p:cNvSpPr txBox="1">
            <a:spLocks noGrp="1"/>
          </p:cNvSpPr>
          <p:nvPr>
            <p:ph type="body" idx="4294967295"/>
          </p:nvPr>
        </p:nvSpPr>
        <p:spPr>
          <a:xfrm>
            <a:off x="965200" y="1600201"/>
            <a:ext cx="7416800" cy="3505200"/>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latin typeface="Calibri" panose="020F0502020204030204" pitchFamily="34" charset="0"/>
              </a:rPr>
              <a:t>Compute G, P for</a:t>
            </a:r>
            <a:r>
              <a:rPr lang="en-US" dirty="0">
                <a:solidFill>
                  <a:srgbClr val="DC2300"/>
                </a:solidFill>
                <a:latin typeface="Calibri" panose="020F0502020204030204" pitchFamily="34" charset="0"/>
              </a:rPr>
              <a:t> increasing sizes </a:t>
            </a:r>
            <a:r>
              <a:rPr lang="en-US" dirty="0">
                <a:latin typeface="Calibri" panose="020F0502020204030204" pitchFamily="34" charset="0"/>
              </a:rPr>
              <a:t>of blocks in a</a:t>
            </a:r>
            <a:r>
              <a:rPr lang="en-US" dirty="0">
                <a:solidFill>
                  <a:srgbClr val="0000FF"/>
                </a:solidFill>
                <a:latin typeface="Calibri" panose="020F0502020204030204" pitchFamily="34" charset="0"/>
              </a:rPr>
              <a:t> tree like fashion</a:t>
            </a:r>
          </a:p>
          <a:p>
            <a:pPr lvl="0">
              <a:buSzPct val="100000"/>
              <a:buFont typeface="Symbol" panose="05050102010706020507" pitchFamily="18" charset="2"/>
              <a:buChar char="*"/>
            </a:pPr>
            <a:r>
              <a:rPr lang="en-US" dirty="0">
                <a:solidFill>
                  <a:srgbClr val="008000"/>
                </a:solidFill>
                <a:latin typeface="Calibri" panose="020F0502020204030204" pitchFamily="34" charset="0"/>
              </a:rPr>
              <a:t>Time taken :</a:t>
            </a:r>
          </a:p>
          <a:p>
            <a:pPr lvl="1">
              <a:buSzPct val="100000"/>
              <a:buFont typeface="Symbol" panose="05050102010706020507" pitchFamily="18" charset="2"/>
              <a:buChar char="*"/>
            </a:pPr>
            <a:r>
              <a:rPr lang="en-US" dirty="0">
                <a:latin typeface="Calibri" panose="020F0502020204030204" pitchFamily="34" charset="0"/>
              </a:rPr>
              <a:t>Total : log(n) levels</a:t>
            </a:r>
          </a:p>
          <a:p>
            <a:pPr lvl="1">
              <a:buSzPct val="100000"/>
              <a:buFont typeface="Symbol" panose="05050102010706020507" pitchFamily="18" charset="2"/>
              <a:buChar char="*"/>
            </a:pPr>
            <a:r>
              <a:rPr lang="en-US" dirty="0">
                <a:latin typeface="Calibri" panose="020F0502020204030204" pitchFamily="34" charset="0"/>
              </a:rPr>
              <a:t>Time per level : O(1)</a:t>
            </a:r>
          </a:p>
          <a:p>
            <a:pPr lvl="1">
              <a:buSzPct val="100000"/>
              <a:buFont typeface="Symbol" panose="05050102010706020507" pitchFamily="18" charset="2"/>
              <a:buChar char="*"/>
            </a:pPr>
            <a:r>
              <a:rPr lang="en-US" dirty="0">
                <a:latin typeface="Calibri" panose="020F0502020204030204" pitchFamily="34" charset="0"/>
              </a:rPr>
              <a:t>Total Time : O(log(n))</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name="page3">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38200" y="206375"/>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Adding</a:t>
            </a:r>
            <a:r>
              <a:rPr lang="fr-FR" dirty="0">
                <a:solidFill>
                  <a:schemeClr val="tx1"/>
                </a:solidFill>
              </a:rPr>
              <a:t> </a:t>
            </a:r>
            <a:r>
              <a:rPr lang="fr-FR" dirty="0" err="1">
                <a:solidFill>
                  <a:schemeClr val="tx1"/>
                </a:solidFill>
              </a:rPr>
              <a:t>Two</a:t>
            </a:r>
            <a:r>
              <a:rPr lang="fr-FR" dirty="0">
                <a:solidFill>
                  <a:schemeClr val="tx1"/>
                </a:solidFill>
              </a:rPr>
              <a:t> 1 bit </a:t>
            </a:r>
            <a:r>
              <a:rPr lang="fr-FR" dirty="0" err="1">
                <a:solidFill>
                  <a:schemeClr val="tx1"/>
                </a:solidFill>
              </a:rPr>
              <a:t>Numbers</a:t>
            </a:r>
            <a:endParaRPr lang="fr-FR" dirty="0">
              <a:solidFill>
                <a:schemeClr val="tx1"/>
              </a:solidFill>
            </a:endParaRPr>
          </a:p>
        </p:txBody>
      </p:sp>
      <p:sp>
        <p:nvSpPr>
          <p:cNvPr id="3" name="Text Placeholder 2"/>
          <p:cNvSpPr txBox="1">
            <a:spLocks noGrp="1"/>
          </p:cNvSpPr>
          <p:nvPr>
            <p:ph type="body" idx="4294967295"/>
          </p:nvPr>
        </p:nvSpPr>
        <p:spPr>
          <a:xfrm>
            <a:off x="609600" y="1676400"/>
            <a:ext cx="7969250" cy="3962400"/>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lgn="just">
              <a:buSzPct val="100000"/>
              <a:buFont typeface="Symbol" panose="05050102010706020507" pitchFamily="18" charset="2"/>
              <a:buChar char="*"/>
            </a:pPr>
            <a:r>
              <a:rPr lang="en-US" dirty="0">
                <a:latin typeface="Calibri" panose="020F0502020204030204" pitchFamily="34" charset="0"/>
              </a:rPr>
              <a:t>Let us add two 1 bit numbers – </a:t>
            </a:r>
            <a:r>
              <a:rPr lang="en-US" dirty="0">
                <a:solidFill>
                  <a:srgbClr val="0000FF"/>
                </a:solidFill>
                <a:latin typeface="Calibri" panose="020F0502020204030204" pitchFamily="34" charset="0"/>
              </a:rPr>
              <a:t>a</a:t>
            </a:r>
            <a:r>
              <a:rPr lang="en-US" dirty="0">
                <a:latin typeface="Calibri" panose="020F0502020204030204" pitchFamily="34" charset="0"/>
              </a:rPr>
              <a:t> and </a:t>
            </a:r>
            <a:r>
              <a:rPr lang="en-US" dirty="0">
                <a:solidFill>
                  <a:srgbClr val="0000FF"/>
                </a:solidFill>
                <a:latin typeface="Calibri" panose="020F0502020204030204" pitchFamily="34" charset="0"/>
              </a:rPr>
              <a:t>b</a:t>
            </a:r>
          </a:p>
          <a:p>
            <a:pPr lvl="1" algn="just">
              <a:buSzPct val="100000"/>
              <a:buFont typeface="Symbol" panose="05050102010706020507" pitchFamily="18" charset="2"/>
              <a:buChar char="*"/>
            </a:pPr>
            <a:r>
              <a:rPr lang="en-US" dirty="0">
                <a:latin typeface="Calibri" panose="020F0502020204030204" pitchFamily="34" charset="0"/>
              </a:rPr>
              <a:t>0 + 0 = 00</a:t>
            </a:r>
          </a:p>
          <a:p>
            <a:pPr lvl="1" algn="just">
              <a:buSzPct val="100000"/>
              <a:buFont typeface="Symbol" panose="05050102010706020507" pitchFamily="18" charset="2"/>
              <a:buChar char="*"/>
            </a:pPr>
            <a:r>
              <a:rPr lang="en-US" dirty="0">
                <a:latin typeface="Calibri" panose="020F0502020204030204" pitchFamily="34" charset="0"/>
              </a:rPr>
              <a:t>1 + 0 = 01</a:t>
            </a:r>
          </a:p>
          <a:p>
            <a:pPr lvl="1" algn="just">
              <a:buSzPct val="100000"/>
              <a:buFont typeface="Symbol" panose="05050102010706020507" pitchFamily="18" charset="2"/>
              <a:buChar char="*"/>
            </a:pPr>
            <a:r>
              <a:rPr lang="en-US" dirty="0">
                <a:latin typeface="Calibri" panose="020F0502020204030204" pitchFamily="34" charset="0"/>
              </a:rPr>
              <a:t>0 + 1 = 01</a:t>
            </a:r>
          </a:p>
          <a:p>
            <a:pPr lvl="1" algn="just">
              <a:buSzPct val="100000"/>
              <a:buFont typeface="Symbol" panose="05050102010706020507" pitchFamily="18" charset="2"/>
              <a:buChar char="*"/>
            </a:pPr>
            <a:r>
              <a:rPr lang="en-US" dirty="0">
                <a:latin typeface="Calibri" panose="020F0502020204030204" pitchFamily="34" charset="0"/>
              </a:rPr>
              <a:t>1 + 1 = 10</a:t>
            </a:r>
          </a:p>
          <a:p>
            <a:pPr lvl="0" algn="just">
              <a:buSzPct val="100000"/>
              <a:buFont typeface="Symbol" panose="05050102010706020507" pitchFamily="18" charset="2"/>
              <a:buChar char="*"/>
            </a:pPr>
            <a:r>
              <a:rPr lang="en-US" dirty="0">
                <a:latin typeface="Calibri" panose="020F0502020204030204" pitchFamily="34" charset="0"/>
              </a:rPr>
              <a:t>The </a:t>
            </a:r>
            <a:r>
              <a:rPr lang="en-US" dirty="0" err="1">
                <a:solidFill>
                  <a:srgbClr val="0000FF"/>
                </a:solidFill>
                <a:latin typeface="Calibri" panose="020F0502020204030204" pitchFamily="34" charset="0"/>
              </a:rPr>
              <a:t>lsb</a:t>
            </a:r>
            <a:r>
              <a:rPr lang="en-US" dirty="0">
                <a:latin typeface="Calibri" panose="020F0502020204030204" pitchFamily="34" charset="0"/>
              </a:rPr>
              <a:t> of the result is known, as the </a:t>
            </a:r>
            <a:r>
              <a:rPr lang="en-US" dirty="0">
                <a:solidFill>
                  <a:srgbClr val="0000FF"/>
                </a:solidFill>
                <a:latin typeface="Calibri" panose="020F0502020204030204" pitchFamily="34" charset="0"/>
              </a:rPr>
              <a:t>sum</a:t>
            </a:r>
            <a:r>
              <a:rPr lang="en-US" dirty="0">
                <a:latin typeface="Calibri" panose="020F0502020204030204" pitchFamily="34" charset="0"/>
              </a:rPr>
              <a:t>, and the </a:t>
            </a:r>
            <a:r>
              <a:rPr lang="en-US" dirty="0" err="1">
                <a:solidFill>
                  <a:srgbClr val="FF0000"/>
                </a:solidFill>
                <a:latin typeface="Calibri" panose="020F0502020204030204" pitchFamily="34" charset="0"/>
              </a:rPr>
              <a:t>msb</a:t>
            </a:r>
            <a:r>
              <a:rPr lang="en-US" dirty="0">
                <a:latin typeface="Calibri" panose="020F0502020204030204" pitchFamily="34" charset="0"/>
              </a:rPr>
              <a:t> is known as the </a:t>
            </a:r>
            <a:r>
              <a:rPr lang="en-US" dirty="0">
                <a:solidFill>
                  <a:srgbClr val="FF0000"/>
                </a:solidFill>
                <a:latin typeface="Calibri" panose="020F0502020204030204" pitchFamily="34" charset="0"/>
              </a:rPr>
              <a:t>carry</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name="page39">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89000" y="2286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CLA </a:t>
            </a:r>
            <a:r>
              <a:rPr lang="fr-FR" dirty="0" err="1">
                <a:solidFill>
                  <a:schemeClr val="tx1"/>
                </a:solidFill>
              </a:rPr>
              <a:t>Adder</a:t>
            </a:r>
            <a:r>
              <a:rPr lang="fr-FR" dirty="0">
                <a:solidFill>
                  <a:schemeClr val="tx1"/>
                </a:solidFill>
              </a:rPr>
              <a:t> – Stage II</a:t>
            </a:r>
          </a:p>
        </p:txBody>
      </p:sp>
      <p:grpSp>
        <p:nvGrpSpPr>
          <p:cNvPr id="3" name="Group 2"/>
          <p:cNvGrpSpPr/>
          <p:nvPr/>
        </p:nvGrpSpPr>
        <p:grpSpPr>
          <a:xfrm>
            <a:off x="1305155" y="1722438"/>
            <a:ext cx="7838845" cy="3971926"/>
            <a:chOff x="1305155" y="1722438"/>
            <a:chExt cx="7838845" cy="3971926"/>
          </a:xfrm>
        </p:grpSpPr>
        <p:sp>
          <p:nvSpPr>
            <p:cNvPr id="2518" name="AutoShape 1582"/>
            <p:cNvSpPr>
              <a:spLocks noChangeAspect="1" noChangeArrowheads="1" noTextEdit="1"/>
            </p:cNvSpPr>
            <p:nvPr/>
          </p:nvSpPr>
          <p:spPr bwMode="auto">
            <a:xfrm>
              <a:off x="1371600" y="1722438"/>
              <a:ext cx="7772400" cy="392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2519" name="Group 1784"/>
            <p:cNvGrpSpPr>
              <a:grpSpLocks/>
            </p:cNvGrpSpPr>
            <p:nvPr/>
          </p:nvGrpSpPr>
          <p:grpSpPr bwMode="auto">
            <a:xfrm>
              <a:off x="2165350" y="1722438"/>
              <a:ext cx="5397500" cy="3937000"/>
              <a:chOff x="1348" y="1085"/>
              <a:chExt cx="3400" cy="2480"/>
            </a:xfrm>
          </p:grpSpPr>
          <p:sp>
            <p:nvSpPr>
              <p:cNvPr id="2645" name="Freeform 1584"/>
              <p:cNvSpPr>
                <a:spLocks/>
              </p:cNvSpPr>
              <p:nvPr/>
            </p:nvSpPr>
            <p:spPr bwMode="auto">
              <a:xfrm>
                <a:off x="1415" y="2848"/>
                <a:ext cx="397" cy="395"/>
              </a:xfrm>
              <a:custGeom>
                <a:avLst/>
                <a:gdLst>
                  <a:gd name="T0" fmla="*/ 822 w 1013"/>
                  <a:gd name="T1" fmla="*/ 170 h 1012"/>
                  <a:gd name="T2" fmla="*/ 844 w 1013"/>
                  <a:gd name="T3" fmla="*/ 825 h 1012"/>
                  <a:gd name="T4" fmla="*/ 844 w 1013"/>
                  <a:gd name="T5" fmla="*/ 825 h 1012"/>
                  <a:gd name="T6" fmla="*/ 855 w 1013"/>
                  <a:gd name="T7" fmla="*/ 836 h 1012"/>
                  <a:gd name="T8" fmla="*/ 844 w 1013"/>
                  <a:gd name="T9" fmla="*/ 825 h 1012"/>
                  <a:gd name="T10" fmla="*/ 191 w 1013"/>
                  <a:gd name="T11" fmla="*/ 842 h 1012"/>
                  <a:gd name="T12" fmla="*/ 193 w 1013"/>
                  <a:gd name="T13" fmla="*/ 843 h 1012"/>
                  <a:gd name="T14" fmla="*/ 179 w 1013"/>
                  <a:gd name="T15" fmla="*/ 855 h 1012"/>
                  <a:gd name="T16" fmla="*/ 192 w 1013"/>
                  <a:gd name="T17" fmla="*/ 842 h 1012"/>
                  <a:gd name="T18" fmla="*/ 180 w 1013"/>
                  <a:gd name="T19" fmla="*/ 853 h 1012"/>
                  <a:gd name="T20" fmla="*/ 191 w 1013"/>
                  <a:gd name="T21" fmla="*/ 841 h 1012"/>
                  <a:gd name="T22" fmla="*/ 191 w 1013"/>
                  <a:gd name="T23" fmla="*/ 842 h 1012"/>
                  <a:gd name="T24" fmla="*/ 169 w 1013"/>
                  <a:gd name="T25" fmla="*/ 187 h 1012"/>
                  <a:gd name="T26" fmla="*/ 822 w 1013"/>
                  <a:gd name="T27" fmla="*/ 170 h 1012"/>
                  <a:gd name="T28" fmla="*/ 821 w 1013"/>
                  <a:gd name="T29" fmla="*/ 170 h 1012"/>
                  <a:gd name="T30" fmla="*/ 834 w 1013"/>
                  <a:gd name="T31" fmla="*/ 157 h 1012"/>
                  <a:gd name="T32" fmla="*/ 824 w 1013"/>
                  <a:gd name="T33" fmla="*/ 173 h 1012"/>
                  <a:gd name="T34" fmla="*/ 822 w 1013"/>
                  <a:gd name="T35" fmla="*/ 170 h 1012"/>
                  <a:gd name="T36" fmla="*/ 845 w 1013"/>
                  <a:gd name="T37" fmla="*/ 140 h 1012"/>
                  <a:gd name="T38" fmla="*/ 847 w 1013"/>
                  <a:gd name="T39" fmla="*/ 142 h 1012"/>
                  <a:gd name="T40" fmla="*/ 835 w 1013"/>
                  <a:gd name="T41" fmla="*/ 156 h 1012"/>
                  <a:gd name="T42" fmla="*/ 835 w 1013"/>
                  <a:gd name="T43" fmla="*/ 156 h 1012"/>
                  <a:gd name="T44" fmla="*/ 847 w 1013"/>
                  <a:gd name="T45" fmla="*/ 142 h 1012"/>
                  <a:gd name="T46" fmla="*/ 848 w 1013"/>
                  <a:gd name="T47" fmla="*/ 143 h 1012"/>
                  <a:gd name="T48" fmla="*/ 138 w 1013"/>
                  <a:gd name="T49" fmla="*/ 158 h 1012"/>
                  <a:gd name="T50" fmla="*/ 165 w 1013"/>
                  <a:gd name="T51" fmla="*/ 869 h 1012"/>
                  <a:gd name="T52" fmla="*/ 178 w 1013"/>
                  <a:gd name="T53" fmla="*/ 855 h 1012"/>
                  <a:gd name="T54" fmla="*/ 165 w 1013"/>
                  <a:gd name="T55" fmla="*/ 869 h 1012"/>
                  <a:gd name="T56" fmla="*/ 875 w 1013"/>
                  <a:gd name="T57" fmla="*/ 854 h 1012"/>
                  <a:gd name="T58" fmla="*/ 875 w 1013"/>
                  <a:gd name="T59" fmla="*/ 854 h 1012"/>
                  <a:gd name="T60" fmla="*/ 875 w 1013"/>
                  <a:gd name="T61" fmla="*/ 854 h 1012"/>
                  <a:gd name="T62" fmla="*/ 1008 w 1013"/>
                  <a:gd name="T63" fmla="*/ 496 h 1012"/>
                  <a:gd name="T64" fmla="*/ 846 w 1013"/>
                  <a:gd name="T65" fmla="*/ 141 h 1012"/>
                  <a:gd name="T66" fmla="*/ 835 w 1013"/>
                  <a:gd name="T67" fmla="*/ 157 h 10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13" h="1012">
                    <a:moveTo>
                      <a:pt x="835" y="157"/>
                    </a:moveTo>
                    <a:lnTo>
                      <a:pt x="822" y="170"/>
                    </a:lnTo>
                    <a:cubicBezTo>
                      <a:pt x="914" y="258"/>
                      <a:pt x="963" y="375"/>
                      <a:pt x="968" y="493"/>
                    </a:cubicBezTo>
                    <a:cubicBezTo>
                      <a:pt x="972" y="612"/>
                      <a:pt x="931" y="732"/>
                      <a:pt x="844" y="825"/>
                    </a:cubicBezTo>
                    <a:lnTo>
                      <a:pt x="855" y="836"/>
                    </a:lnTo>
                    <a:lnTo>
                      <a:pt x="844" y="825"/>
                    </a:lnTo>
                    <a:lnTo>
                      <a:pt x="844" y="825"/>
                    </a:lnTo>
                    <a:lnTo>
                      <a:pt x="855" y="836"/>
                    </a:lnTo>
                    <a:lnTo>
                      <a:pt x="844" y="825"/>
                    </a:lnTo>
                    <a:lnTo>
                      <a:pt x="844" y="825"/>
                    </a:lnTo>
                    <a:cubicBezTo>
                      <a:pt x="756" y="918"/>
                      <a:pt x="639" y="966"/>
                      <a:pt x="521" y="969"/>
                    </a:cubicBezTo>
                    <a:cubicBezTo>
                      <a:pt x="403" y="972"/>
                      <a:pt x="284" y="929"/>
                      <a:pt x="191" y="842"/>
                    </a:cubicBezTo>
                    <a:lnTo>
                      <a:pt x="179" y="855"/>
                    </a:lnTo>
                    <a:lnTo>
                      <a:pt x="193" y="843"/>
                    </a:lnTo>
                    <a:lnTo>
                      <a:pt x="191" y="842"/>
                    </a:lnTo>
                    <a:lnTo>
                      <a:pt x="179" y="855"/>
                    </a:lnTo>
                    <a:lnTo>
                      <a:pt x="193" y="843"/>
                    </a:lnTo>
                    <a:lnTo>
                      <a:pt x="192" y="842"/>
                    </a:lnTo>
                    <a:lnTo>
                      <a:pt x="191" y="841"/>
                    </a:lnTo>
                    <a:lnTo>
                      <a:pt x="180" y="853"/>
                    </a:lnTo>
                    <a:lnTo>
                      <a:pt x="191" y="842"/>
                    </a:lnTo>
                    <a:lnTo>
                      <a:pt x="191" y="841"/>
                    </a:lnTo>
                    <a:lnTo>
                      <a:pt x="180" y="853"/>
                    </a:lnTo>
                    <a:lnTo>
                      <a:pt x="191" y="842"/>
                    </a:lnTo>
                    <a:cubicBezTo>
                      <a:pt x="99" y="754"/>
                      <a:pt x="49" y="637"/>
                      <a:pt x="45" y="519"/>
                    </a:cubicBezTo>
                    <a:cubicBezTo>
                      <a:pt x="41" y="401"/>
                      <a:pt x="81" y="280"/>
                      <a:pt x="169" y="187"/>
                    </a:cubicBezTo>
                    <a:cubicBezTo>
                      <a:pt x="256" y="94"/>
                      <a:pt x="373" y="46"/>
                      <a:pt x="492" y="43"/>
                    </a:cubicBezTo>
                    <a:cubicBezTo>
                      <a:pt x="610" y="40"/>
                      <a:pt x="729" y="83"/>
                      <a:pt x="822" y="170"/>
                    </a:cubicBezTo>
                    <a:lnTo>
                      <a:pt x="834" y="157"/>
                    </a:lnTo>
                    <a:lnTo>
                      <a:pt x="821" y="170"/>
                    </a:lnTo>
                    <a:lnTo>
                      <a:pt x="822" y="170"/>
                    </a:lnTo>
                    <a:lnTo>
                      <a:pt x="834" y="157"/>
                    </a:lnTo>
                    <a:lnTo>
                      <a:pt x="821" y="170"/>
                    </a:lnTo>
                    <a:lnTo>
                      <a:pt x="824" y="173"/>
                    </a:lnTo>
                    <a:lnTo>
                      <a:pt x="835" y="157"/>
                    </a:lnTo>
                    <a:lnTo>
                      <a:pt x="822" y="170"/>
                    </a:lnTo>
                    <a:lnTo>
                      <a:pt x="835" y="157"/>
                    </a:lnTo>
                    <a:lnTo>
                      <a:pt x="845" y="140"/>
                    </a:lnTo>
                    <a:lnTo>
                      <a:pt x="835" y="156"/>
                    </a:lnTo>
                    <a:lnTo>
                      <a:pt x="847" y="142"/>
                    </a:lnTo>
                    <a:lnTo>
                      <a:pt x="845" y="140"/>
                    </a:lnTo>
                    <a:lnTo>
                      <a:pt x="835" y="156"/>
                    </a:lnTo>
                    <a:lnTo>
                      <a:pt x="847" y="142"/>
                    </a:lnTo>
                    <a:lnTo>
                      <a:pt x="835" y="156"/>
                    </a:lnTo>
                    <a:lnTo>
                      <a:pt x="848" y="143"/>
                    </a:lnTo>
                    <a:lnTo>
                      <a:pt x="847" y="142"/>
                    </a:lnTo>
                    <a:lnTo>
                      <a:pt x="835" y="156"/>
                    </a:lnTo>
                    <a:lnTo>
                      <a:pt x="848" y="143"/>
                    </a:lnTo>
                    <a:cubicBezTo>
                      <a:pt x="745" y="46"/>
                      <a:pt x="614" y="0"/>
                      <a:pt x="486" y="3"/>
                    </a:cubicBezTo>
                    <a:cubicBezTo>
                      <a:pt x="358" y="6"/>
                      <a:pt x="232" y="58"/>
                      <a:pt x="138" y="158"/>
                    </a:cubicBezTo>
                    <a:cubicBezTo>
                      <a:pt x="44" y="258"/>
                      <a:pt x="0" y="387"/>
                      <a:pt x="5" y="516"/>
                    </a:cubicBezTo>
                    <a:cubicBezTo>
                      <a:pt x="9" y="645"/>
                      <a:pt x="63" y="773"/>
                      <a:pt x="165" y="869"/>
                    </a:cubicBezTo>
                    <a:lnTo>
                      <a:pt x="166" y="870"/>
                    </a:lnTo>
                    <a:lnTo>
                      <a:pt x="178" y="855"/>
                    </a:lnTo>
                    <a:lnTo>
                      <a:pt x="163" y="868"/>
                    </a:lnTo>
                    <a:lnTo>
                      <a:pt x="165" y="869"/>
                    </a:lnTo>
                    <a:cubicBezTo>
                      <a:pt x="267" y="966"/>
                      <a:pt x="398" y="1012"/>
                      <a:pt x="527" y="1009"/>
                    </a:cubicBezTo>
                    <a:cubicBezTo>
                      <a:pt x="655" y="1006"/>
                      <a:pt x="781" y="954"/>
                      <a:pt x="875" y="854"/>
                    </a:cubicBezTo>
                    <a:lnTo>
                      <a:pt x="863" y="843"/>
                    </a:lnTo>
                    <a:lnTo>
                      <a:pt x="875" y="854"/>
                    </a:lnTo>
                    <a:lnTo>
                      <a:pt x="863" y="843"/>
                    </a:lnTo>
                    <a:lnTo>
                      <a:pt x="875" y="854"/>
                    </a:lnTo>
                    <a:lnTo>
                      <a:pt x="875" y="854"/>
                    </a:lnTo>
                    <a:cubicBezTo>
                      <a:pt x="969" y="754"/>
                      <a:pt x="1013" y="625"/>
                      <a:pt x="1008" y="496"/>
                    </a:cubicBezTo>
                    <a:cubicBezTo>
                      <a:pt x="1003" y="367"/>
                      <a:pt x="950" y="239"/>
                      <a:pt x="848" y="143"/>
                    </a:cubicBezTo>
                    <a:lnTo>
                      <a:pt x="846" y="141"/>
                    </a:lnTo>
                    <a:lnTo>
                      <a:pt x="845" y="140"/>
                    </a:lnTo>
                    <a:lnTo>
                      <a:pt x="835" y="157"/>
                    </a:lnTo>
                    <a:close/>
                  </a:path>
                </a:pathLst>
              </a:custGeom>
              <a:solidFill>
                <a:srgbClr val="FAFB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46" name="Rectangle 1585"/>
              <p:cNvSpPr>
                <a:spLocks noChangeArrowheads="1"/>
              </p:cNvSpPr>
              <p:nvPr/>
            </p:nvSpPr>
            <p:spPr bwMode="auto">
              <a:xfrm>
                <a:off x="1438" y="1790"/>
                <a:ext cx="539" cy="114"/>
              </a:xfrm>
              <a:prstGeom prst="rect">
                <a:avLst/>
              </a:prstGeom>
              <a:solidFill>
                <a:srgbClr val="F9DE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47" name="Freeform 1586"/>
              <p:cNvSpPr>
                <a:spLocks noEditPoints="1"/>
              </p:cNvSpPr>
              <p:nvPr/>
            </p:nvSpPr>
            <p:spPr bwMode="auto">
              <a:xfrm>
                <a:off x="1438" y="1790"/>
                <a:ext cx="539" cy="114"/>
              </a:xfrm>
              <a:custGeom>
                <a:avLst/>
                <a:gdLst>
                  <a:gd name="T0" fmla="*/ 0 w 1374"/>
                  <a:gd name="T1" fmla="*/ 292 h 292"/>
                  <a:gd name="T2" fmla="*/ 353 w 1374"/>
                  <a:gd name="T3" fmla="*/ 292 h 292"/>
                  <a:gd name="T4" fmla="*/ 0 w 1374"/>
                  <a:gd name="T5" fmla="*/ 5 h 292"/>
                  <a:gd name="T6" fmla="*/ 0 w 1374"/>
                  <a:gd name="T7" fmla="*/ 292 h 292"/>
                  <a:gd name="T8" fmla="*/ 1042 w 1374"/>
                  <a:gd name="T9" fmla="*/ 292 h 292"/>
                  <a:gd name="T10" fmla="*/ 1374 w 1374"/>
                  <a:gd name="T11" fmla="*/ 292 h 292"/>
                  <a:gd name="T12" fmla="*/ 1374 w 1374"/>
                  <a:gd name="T13" fmla="*/ 105 h 292"/>
                  <a:gd name="T14" fmla="*/ 1282 w 1374"/>
                  <a:gd name="T15" fmla="*/ 0 h 292"/>
                  <a:gd name="T16" fmla="*/ 786 w 1374"/>
                  <a:gd name="T17" fmla="*/ 0 h 292"/>
                  <a:gd name="T18" fmla="*/ 1042 w 1374"/>
                  <a:gd name="T19" fmla="*/ 292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74" h="292">
                    <a:moveTo>
                      <a:pt x="0" y="292"/>
                    </a:moveTo>
                    <a:lnTo>
                      <a:pt x="353" y="292"/>
                    </a:lnTo>
                    <a:cubicBezTo>
                      <a:pt x="240" y="169"/>
                      <a:pt x="124" y="74"/>
                      <a:pt x="0" y="5"/>
                    </a:cubicBezTo>
                    <a:lnTo>
                      <a:pt x="0" y="292"/>
                    </a:lnTo>
                    <a:close/>
                    <a:moveTo>
                      <a:pt x="1042" y="292"/>
                    </a:moveTo>
                    <a:lnTo>
                      <a:pt x="1374" y="292"/>
                    </a:lnTo>
                    <a:lnTo>
                      <a:pt x="1374" y="105"/>
                    </a:lnTo>
                    <a:lnTo>
                      <a:pt x="1282" y="0"/>
                    </a:lnTo>
                    <a:lnTo>
                      <a:pt x="786" y="0"/>
                    </a:lnTo>
                    <a:lnTo>
                      <a:pt x="1042" y="292"/>
                    </a:lnTo>
                    <a:close/>
                  </a:path>
                </a:pathLst>
              </a:custGeom>
              <a:solidFill>
                <a:srgbClr val="F1D9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48" name="Freeform 1587"/>
              <p:cNvSpPr>
                <a:spLocks/>
              </p:cNvSpPr>
              <p:nvPr/>
            </p:nvSpPr>
            <p:spPr bwMode="auto">
              <a:xfrm>
                <a:off x="1433" y="1785"/>
                <a:ext cx="548" cy="123"/>
              </a:xfrm>
              <a:custGeom>
                <a:avLst/>
                <a:gdLst>
                  <a:gd name="T0" fmla="*/ 6 w 1397"/>
                  <a:gd name="T1" fmla="*/ 6 h 315"/>
                  <a:gd name="T2" fmla="*/ 6 w 1397"/>
                  <a:gd name="T3" fmla="*/ 11 h 315"/>
                  <a:gd name="T4" fmla="*/ 1386 w 1397"/>
                  <a:gd name="T5" fmla="*/ 11 h 315"/>
                  <a:gd name="T6" fmla="*/ 1386 w 1397"/>
                  <a:gd name="T7" fmla="*/ 303 h 315"/>
                  <a:gd name="T8" fmla="*/ 12 w 1397"/>
                  <a:gd name="T9" fmla="*/ 303 h 315"/>
                  <a:gd name="T10" fmla="*/ 12 w 1397"/>
                  <a:gd name="T11" fmla="*/ 6 h 315"/>
                  <a:gd name="T12" fmla="*/ 6 w 1397"/>
                  <a:gd name="T13" fmla="*/ 6 h 315"/>
                  <a:gd name="T14" fmla="*/ 6 w 1397"/>
                  <a:gd name="T15" fmla="*/ 11 h 315"/>
                  <a:gd name="T16" fmla="*/ 6 w 1397"/>
                  <a:gd name="T17" fmla="*/ 6 h 315"/>
                  <a:gd name="T18" fmla="*/ 0 w 1397"/>
                  <a:gd name="T19" fmla="*/ 6 h 315"/>
                  <a:gd name="T20" fmla="*/ 0 w 1397"/>
                  <a:gd name="T21" fmla="*/ 309 h 315"/>
                  <a:gd name="T22" fmla="*/ 2 w 1397"/>
                  <a:gd name="T23" fmla="*/ 313 h 315"/>
                  <a:gd name="T24" fmla="*/ 6 w 1397"/>
                  <a:gd name="T25" fmla="*/ 315 h 315"/>
                  <a:gd name="T26" fmla="*/ 1391 w 1397"/>
                  <a:gd name="T27" fmla="*/ 315 h 315"/>
                  <a:gd name="T28" fmla="*/ 1395 w 1397"/>
                  <a:gd name="T29" fmla="*/ 313 h 315"/>
                  <a:gd name="T30" fmla="*/ 1397 w 1397"/>
                  <a:gd name="T31" fmla="*/ 309 h 315"/>
                  <a:gd name="T32" fmla="*/ 1397 w 1397"/>
                  <a:gd name="T33" fmla="*/ 6 h 315"/>
                  <a:gd name="T34" fmla="*/ 1395 w 1397"/>
                  <a:gd name="T35" fmla="*/ 2 h 315"/>
                  <a:gd name="T36" fmla="*/ 1391 w 1397"/>
                  <a:gd name="T37" fmla="*/ 0 h 315"/>
                  <a:gd name="T38" fmla="*/ 6 w 1397"/>
                  <a:gd name="T39" fmla="*/ 0 h 315"/>
                  <a:gd name="T40" fmla="*/ 2 w 1397"/>
                  <a:gd name="T41" fmla="*/ 2 h 315"/>
                  <a:gd name="T42" fmla="*/ 0 w 1397"/>
                  <a:gd name="T43" fmla="*/ 6 h 315"/>
                  <a:gd name="T44" fmla="*/ 6 w 1397"/>
                  <a:gd name="T45" fmla="*/ 6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397" h="315">
                    <a:moveTo>
                      <a:pt x="6" y="6"/>
                    </a:moveTo>
                    <a:lnTo>
                      <a:pt x="6" y="11"/>
                    </a:lnTo>
                    <a:lnTo>
                      <a:pt x="1386" y="11"/>
                    </a:lnTo>
                    <a:lnTo>
                      <a:pt x="1386" y="303"/>
                    </a:lnTo>
                    <a:lnTo>
                      <a:pt x="12" y="303"/>
                    </a:lnTo>
                    <a:lnTo>
                      <a:pt x="12" y="6"/>
                    </a:lnTo>
                    <a:lnTo>
                      <a:pt x="6" y="6"/>
                    </a:lnTo>
                    <a:lnTo>
                      <a:pt x="6" y="11"/>
                    </a:lnTo>
                    <a:lnTo>
                      <a:pt x="6" y="6"/>
                    </a:lnTo>
                    <a:lnTo>
                      <a:pt x="0" y="6"/>
                    </a:lnTo>
                    <a:lnTo>
                      <a:pt x="0" y="309"/>
                    </a:lnTo>
                    <a:lnTo>
                      <a:pt x="2" y="313"/>
                    </a:lnTo>
                    <a:lnTo>
                      <a:pt x="6" y="315"/>
                    </a:lnTo>
                    <a:lnTo>
                      <a:pt x="1391" y="315"/>
                    </a:lnTo>
                    <a:lnTo>
                      <a:pt x="1395" y="313"/>
                    </a:lnTo>
                    <a:lnTo>
                      <a:pt x="1397" y="309"/>
                    </a:lnTo>
                    <a:lnTo>
                      <a:pt x="1397" y="6"/>
                    </a:lnTo>
                    <a:lnTo>
                      <a:pt x="1395" y="2"/>
                    </a:lnTo>
                    <a:lnTo>
                      <a:pt x="1391" y="0"/>
                    </a:lnTo>
                    <a:lnTo>
                      <a:pt x="6" y="0"/>
                    </a:lnTo>
                    <a:lnTo>
                      <a:pt x="2" y="2"/>
                    </a:lnTo>
                    <a:lnTo>
                      <a:pt x="0" y="6"/>
                    </a:lnTo>
                    <a:lnTo>
                      <a:pt x="6" y="6"/>
                    </a:lnTo>
                    <a:close/>
                  </a:path>
                </a:pathLst>
              </a:custGeom>
              <a:solidFill>
                <a:srgbClr val="3231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49" name="Rectangle 1588"/>
              <p:cNvSpPr>
                <a:spLocks noChangeArrowheads="1"/>
              </p:cNvSpPr>
              <p:nvPr/>
            </p:nvSpPr>
            <p:spPr bwMode="auto">
              <a:xfrm>
                <a:off x="1600" y="2202"/>
                <a:ext cx="366" cy="176"/>
              </a:xfrm>
              <a:prstGeom prst="rect">
                <a:avLst/>
              </a:prstGeom>
              <a:solidFill>
                <a:srgbClr val="F0D8C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50" name="Freeform 1589"/>
              <p:cNvSpPr>
                <a:spLocks/>
              </p:cNvSpPr>
              <p:nvPr/>
            </p:nvSpPr>
            <p:spPr bwMode="auto">
              <a:xfrm>
                <a:off x="1598" y="2200"/>
                <a:ext cx="370" cy="180"/>
              </a:xfrm>
              <a:custGeom>
                <a:avLst/>
                <a:gdLst>
                  <a:gd name="T0" fmla="*/ 6 w 944"/>
                  <a:gd name="T1" fmla="*/ 5 h 461"/>
                  <a:gd name="T2" fmla="*/ 6 w 944"/>
                  <a:gd name="T3" fmla="*/ 11 h 461"/>
                  <a:gd name="T4" fmla="*/ 933 w 944"/>
                  <a:gd name="T5" fmla="*/ 11 h 461"/>
                  <a:gd name="T6" fmla="*/ 933 w 944"/>
                  <a:gd name="T7" fmla="*/ 450 h 461"/>
                  <a:gd name="T8" fmla="*/ 12 w 944"/>
                  <a:gd name="T9" fmla="*/ 450 h 461"/>
                  <a:gd name="T10" fmla="*/ 12 w 944"/>
                  <a:gd name="T11" fmla="*/ 5 h 461"/>
                  <a:gd name="T12" fmla="*/ 6 w 944"/>
                  <a:gd name="T13" fmla="*/ 5 h 461"/>
                  <a:gd name="T14" fmla="*/ 6 w 944"/>
                  <a:gd name="T15" fmla="*/ 11 h 461"/>
                  <a:gd name="T16" fmla="*/ 6 w 944"/>
                  <a:gd name="T17" fmla="*/ 5 h 461"/>
                  <a:gd name="T18" fmla="*/ 0 w 944"/>
                  <a:gd name="T19" fmla="*/ 5 h 461"/>
                  <a:gd name="T20" fmla="*/ 0 w 944"/>
                  <a:gd name="T21" fmla="*/ 456 h 461"/>
                  <a:gd name="T22" fmla="*/ 2 w 944"/>
                  <a:gd name="T23" fmla="*/ 460 h 461"/>
                  <a:gd name="T24" fmla="*/ 6 w 944"/>
                  <a:gd name="T25" fmla="*/ 461 h 461"/>
                  <a:gd name="T26" fmla="*/ 938 w 944"/>
                  <a:gd name="T27" fmla="*/ 461 h 461"/>
                  <a:gd name="T28" fmla="*/ 942 w 944"/>
                  <a:gd name="T29" fmla="*/ 460 h 461"/>
                  <a:gd name="T30" fmla="*/ 944 w 944"/>
                  <a:gd name="T31" fmla="*/ 456 h 461"/>
                  <a:gd name="T32" fmla="*/ 944 w 944"/>
                  <a:gd name="T33" fmla="*/ 5 h 461"/>
                  <a:gd name="T34" fmla="*/ 942 w 944"/>
                  <a:gd name="T35" fmla="*/ 1 h 461"/>
                  <a:gd name="T36" fmla="*/ 938 w 944"/>
                  <a:gd name="T37" fmla="*/ 0 h 461"/>
                  <a:gd name="T38" fmla="*/ 6 w 944"/>
                  <a:gd name="T39" fmla="*/ 0 h 461"/>
                  <a:gd name="T40" fmla="*/ 2 w 944"/>
                  <a:gd name="T41" fmla="*/ 1 h 461"/>
                  <a:gd name="T42" fmla="*/ 0 w 944"/>
                  <a:gd name="T43" fmla="*/ 5 h 461"/>
                  <a:gd name="T44" fmla="*/ 6 w 944"/>
                  <a:gd name="T45" fmla="*/ 5 h 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44" h="461">
                    <a:moveTo>
                      <a:pt x="6" y="5"/>
                    </a:moveTo>
                    <a:lnTo>
                      <a:pt x="6" y="11"/>
                    </a:lnTo>
                    <a:lnTo>
                      <a:pt x="933" y="11"/>
                    </a:lnTo>
                    <a:lnTo>
                      <a:pt x="933" y="450"/>
                    </a:lnTo>
                    <a:lnTo>
                      <a:pt x="12" y="450"/>
                    </a:lnTo>
                    <a:lnTo>
                      <a:pt x="12" y="5"/>
                    </a:lnTo>
                    <a:lnTo>
                      <a:pt x="6" y="5"/>
                    </a:lnTo>
                    <a:lnTo>
                      <a:pt x="6" y="11"/>
                    </a:lnTo>
                    <a:lnTo>
                      <a:pt x="6" y="5"/>
                    </a:lnTo>
                    <a:lnTo>
                      <a:pt x="0" y="5"/>
                    </a:lnTo>
                    <a:lnTo>
                      <a:pt x="0" y="456"/>
                    </a:lnTo>
                    <a:lnTo>
                      <a:pt x="2" y="460"/>
                    </a:lnTo>
                    <a:lnTo>
                      <a:pt x="6" y="461"/>
                    </a:lnTo>
                    <a:lnTo>
                      <a:pt x="938" y="461"/>
                    </a:lnTo>
                    <a:lnTo>
                      <a:pt x="942" y="460"/>
                    </a:lnTo>
                    <a:lnTo>
                      <a:pt x="944" y="456"/>
                    </a:lnTo>
                    <a:lnTo>
                      <a:pt x="944" y="5"/>
                    </a:lnTo>
                    <a:lnTo>
                      <a:pt x="942" y="1"/>
                    </a:lnTo>
                    <a:lnTo>
                      <a:pt x="938" y="0"/>
                    </a:lnTo>
                    <a:lnTo>
                      <a:pt x="6" y="0"/>
                    </a:lnTo>
                    <a:lnTo>
                      <a:pt x="2" y="1"/>
                    </a:lnTo>
                    <a:lnTo>
                      <a:pt x="0" y="5"/>
                    </a:lnTo>
                    <a:lnTo>
                      <a:pt x="6" y="5"/>
                    </a:lnTo>
                    <a:close/>
                  </a:path>
                </a:pathLst>
              </a:custGeom>
              <a:solidFill>
                <a:srgbClr val="3231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51" name="Rectangle 1590"/>
              <p:cNvSpPr>
                <a:spLocks noChangeArrowheads="1"/>
              </p:cNvSpPr>
              <p:nvPr/>
            </p:nvSpPr>
            <p:spPr bwMode="auto">
              <a:xfrm>
                <a:off x="1434" y="1911"/>
                <a:ext cx="546" cy="17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52" name="Freeform 1591"/>
              <p:cNvSpPr>
                <a:spLocks noEditPoints="1"/>
              </p:cNvSpPr>
              <p:nvPr/>
            </p:nvSpPr>
            <p:spPr bwMode="auto">
              <a:xfrm>
                <a:off x="1432" y="1908"/>
                <a:ext cx="550" cy="184"/>
              </a:xfrm>
              <a:custGeom>
                <a:avLst/>
                <a:gdLst>
                  <a:gd name="T0" fmla="*/ 3 w 1402"/>
                  <a:gd name="T1" fmla="*/ 471 h 471"/>
                  <a:gd name="T2" fmla="*/ 1399 w 1402"/>
                  <a:gd name="T3" fmla="*/ 471 h 471"/>
                  <a:gd name="T4" fmla="*/ 1401 w 1402"/>
                  <a:gd name="T5" fmla="*/ 470 h 471"/>
                  <a:gd name="T6" fmla="*/ 1402 w 1402"/>
                  <a:gd name="T7" fmla="*/ 468 h 471"/>
                  <a:gd name="T8" fmla="*/ 1402 w 1402"/>
                  <a:gd name="T9" fmla="*/ 3 h 471"/>
                  <a:gd name="T10" fmla="*/ 1401 w 1402"/>
                  <a:gd name="T11" fmla="*/ 0 h 471"/>
                  <a:gd name="T12" fmla="*/ 1399 w 1402"/>
                  <a:gd name="T13" fmla="*/ 0 h 471"/>
                  <a:gd name="T14" fmla="*/ 3 w 1402"/>
                  <a:gd name="T15" fmla="*/ 0 h 471"/>
                  <a:gd name="T16" fmla="*/ 1 w 1402"/>
                  <a:gd name="T17" fmla="*/ 0 h 471"/>
                  <a:gd name="T18" fmla="*/ 0 w 1402"/>
                  <a:gd name="T19" fmla="*/ 3 h 471"/>
                  <a:gd name="T20" fmla="*/ 0 w 1402"/>
                  <a:gd name="T21" fmla="*/ 468 h 471"/>
                  <a:gd name="T22" fmla="*/ 1 w 1402"/>
                  <a:gd name="T23" fmla="*/ 470 h 471"/>
                  <a:gd name="T24" fmla="*/ 3 w 1402"/>
                  <a:gd name="T25" fmla="*/ 471 h 471"/>
                  <a:gd name="T26" fmla="*/ 0 w 1402"/>
                  <a:gd name="T27" fmla="*/ 3 h 471"/>
                  <a:gd name="T28" fmla="*/ 3 w 1402"/>
                  <a:gd name="T29" fmla="*/ 3 h 471"/>
                  <a:gd name="T30" fmla="*/ 0 w 1402"/>
                  <a:gd name="T31" fmla="*/ 3 h 471"/>
                  <a:gd name="T32" fmla="*/ 6 w 1402"/>
                  <a:gd name="T33" fmla="*/ 6 h 471"/>
                  <a:gd name="T34" fmla="*/ 1396 w 1402"/>
                  <a:gd name="T35" fmla="*/ 6 h 471"/>
                  <a:gd name="T36" fmla="*/ 1396 w 1402"/>
                  <a:gd name="T37" fmla="*/ 465 h 471"/>
                  <a:gd name="T38" fmla="*/ 6 w 1402"/>
                  <a:gd name="T39" fmla="*/ 465 h 471"/>
                  <a:gd name="T40" fmla="*/ 6 w 1402"/>
                  <a:gd name="T41" fmla="*/ 6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402" h="471">
                    <a:moveTo>
                      <a:pt x="3" y="471"/>
                    </a:moveTo>
                    <a:lnTo>
                      <a:pt x="1399" y="471"/>
                    </a:lnTo>
                    <a:lnTo>
                      <a:pt x="1401" y="470"/>
                    </a:lnTo>
                    <a:lnTo>
                      <a:pt x="1402" y="468"/>
                    </a:lnTo>
                    <a:lnTo>
                      <a:pt x="1402" y="3"/>
                    </a:lnTo>
                    <a:lnTo>
                      <a:pt x="1401" y="0"/>
                    </a:lnTo>
                    <a:lnTo>
                      <a:pt x="1399" y="0"/>
                    </a:lnTo>
                    <a:lnTo>
                      <a:pt x="3" y="0"/>
                    </a:lnTo>
                    <a:lnTo>
                      <a:pt x="1" y="0"/>
                    </a:lnTo>
                    <a:lnTo>
                      <a:pt x="0" y="3"/>
                    </a:lnTo>
                    <a:lnTo>
                      <a:pt x="0" y="468"/>
                    </a:lnTo>
                    <a:lnTo>
                      <a:pt x="1" y="470"/>
                    </a:lnTo>
                    <a:lnTo>
                      <a:pt x="3" y="471"/>
                    </a:lnTo>
                    <a:close/>
                    <a:moveTo>
                      <a:pt x="0" y="3"/>
                    </a:moveTo>
                    <a:lnTo>
                      <a:pt x="3" y="3"/>
                    </a:lnTo>
                    <a:lnTo>
                      <a:pt x="0" y="3"/>
                    </a:lnTo>
                    <a:close/>
                    <a:moveTo>
                      <a:pt x="6" y="6"/>
                    </a:moveTo>
                    <a:lnTo>
                      <a:pt x="1396" y="6"/>
                    </a:lnTo>
                    <a:lnTo>
                      <a:pt x="1396" y="465"/>
                    </a:lnTo>
                    <a:lnTo>
                      <a:pt x="6" y="465"/>
                    </a:lnTo>
                    <a:lnTo>
                      <a:pt x="6"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53" name="Freeform 1592"/>
              <p:cNvSpPr>
                <a:spLocks/>
              </p:cNvSpPr>
              <p:nvPr/>
            </p:nvSpPr>
            <p:spPr bwMode="auto">
              <a:xfrm>
                <a:off x="1435" y="1908"/>
                <a:ext cx="544" cy="0"/>
              </a:xfrm>
              <a:custGeom>
                <a:avLst/>
                <a:gdLst>
                  <a:gd name="T0" fmla="*/ 0 w 1385"/>
                  <a:gd name="T1" fmla="*/ 1385 w 1385"/>
                  <a:gd name="T2" fmla="*/ 0 w 1385"/>
                </a:gdLst>
                <a:ahLst/>
                <a:cxnLst>
                  <a:cxn ang="0">
                    <a:pos x="T0" y="0"/>
                  </a:cxn>
                  <a:cxn ang="0">
                    <a:pos x="T1" y="0"/>
                  </a:cxn>
                  <a:cxn ang="0">
                    <a:pos x="T2" y="0"/>
                  </a:cxn>
                </a:cxnLst>
                <a:rect l="0" t="0" r="r" b="b"/>
                <a:pathLst>
                  <a:path w="1385">
                    <a:moveTo>
                      <a:pt x="0" y="0"/>
                    </a:moveTo>
                    <a:lnTo>
                      <a:pt x="1385" y="0"/>
                    </a:lnTo>
                    <a:lnTo>
                      <a:pt x="0" y="0"/>
                    </a:lnTo>
                    <a:close/>
                  </a:path>
                </a:pathLst>
              </a:custGeom>
              <a:solidFill>
                <a:srgbClr val="2524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54" name="Rectangle 1593"/>
              <p:cNvSpPr>
                <a:spLocks noChangeArrowheads="1"/>
              </p:cNvSpPr>
              <p:nvPr/>
            </p:nvSpPr>
            <p:spPr bwMode="auto">
              <a:xfrm>
                <a:off x="1470" y="1928"/>
                <a:ext cx="180" cy="147"/>
              </a:xfrm>
              <a:prstGeom prst="rect">
                <a:avLst/>
              </a:prstGeom>
              <a:solidFill>
                <a:srgbClr val="9FC9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55" name="Freeform 1594"/>
              <p:cNvSpPr>
                <a:spLocks/>
              </p:cNvSpPr>
              <p:nvPr/>
            </p:nvSpPr>
            <p:spPr bwMode="auto">
              <a:xfrm>
                <a:off x="1469" y="1926"/>
                <a:ext cx="182" cy="151"/>
              </a:xfrm>
              <a:custGeom>
                <a:avLst/>
                <a:gdLst>
                  <a:gd name="T0" fmla="*/ 3 w 466"/>
                  <a:gd name="T1" fmla="*/ 4 h 385"/>
                  <a:gd name="T2" fmla="*/ 3 w 466"/>
                  <a:gd name="T3" fmla="*/ 7 h 385"/>
                  <a:gd name="T4" fmla="*/ 459 w 466"/>
                  <a:gd name="T5" fmla="*/ 7 h 385"/>
                  <a:gd name="T6" fmla="*/ 459 w 466"/>
                  <a:gd name="T7" fmla="*/ 378 h 385"/>
                  <a:gd name="T8" fmla="*/ 7 w 466"/>
                  <a:gd name="T9" fmla="*/ 378 h 385"/>
                  <a:gd name="T10" fmla="*/ 7 w 466"/>
                  <a:gd name="T11" fmla="*/ 4 h 385"/>
                  <a:gd name="T12" fmla="*/ 3 w 466"/>
                  <a:gd name="T13" fmla="*/ 4 h 385"/>
                  <a:gd name="T14" fmla="*/ 3 w 466"/>
                  <a:gd name="T15" fmla="*/ 7 h 385"/>
                  <a:gd name="T16" fmla="*/ 3 w 466"/>
                  <a:gd name="T17" fmla="*/ 4 h 385"/>
                  <a:gd name="T18" fmla="*/ 0 w 466"/>
                  <a:gd name="T19" fmla="*/ 4 h 385"/>
                  <a:gd name="T20" fmla="*/ 0 w 466"/>
                  <a:gd name="T21" fmla="*/ 381 h 385"/>
                  <a:gd name="T22" fmla="*/ 1 w 466"/>
                  <a:gd name="T23" fmla="*/ 384 h 385"/>
                  <a:gd name="T24" fmla="*/ 3 w 466"/>
                  <a:gd name="T25" fmla="*/ 385 h 385"/>
                  <a:gd name="T26" fmla="*/ 463 w 466"/>
                  <a:gd name="T27" fmla="*/ 385 h 385"/>
                  <a:gd name="T28" fmla="*/ 465 w 466"/>
                  <a:gd name="T29" fmla="*/ 384 h 385"/>
                  <a:gd name="T30" fmla="*/ 466 w 466"/>
                  <a:gd name="T31" fmla="*/ 381 h 385"/>
                  <a:gd name="T32" fmla="*/ 466 w 466"/>
                  <a:gd name="T33" fmla="*/ 4 h 385"/>
                  <a:gd name="T34" fmla="*/ 465 w 466"/>
                  <a:gd name="T35" fmla="*/ 1 h 385"/>
                  <a:gd name="T36" fmla="*/ 463 w 466"/>
                  <a:gd name="T37" fmla="*/ 0 h 385"/>
                  <a:gd name="T38" fmla="*/ 3 w 466"/>
                  <a:gd name="T39" fmla="*/ 0 h 385"/>
                  <a:gd name="T40" fmla="*/ 1 w 466"/>
                  <a:gd name="T41" fmla="*/ 1 h 385"/>
                  <a:gd name="T42" fmla="*/ 0 w 466"/>
                  <a:gd name="T43" fmla="*/ 4 h 385"/>
                  <a:gd name="T44" fmla="*/ 3 w 466"/>
                  <a:gd name="T45" fmla="*/ 4 h 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66" h="385">
                    <a:moveTo>
                      <a:pt x="3" y="4"/>
                    </a:moveTo>
                    <a:lnTo>
                      <a:pt x="3" y="7"/>
                    </a:lnTo>
                    <a:lnTo>
                      <a:pt x="459" y="7"/>
                    </a:lnTo>
                    <a:lnTo>
                      <a:pt x="459" y="378"/>
                    </a:lnTo>
                    <a:lnTo>
                      <a:pt x="7" y="378"/>
                    </a:lnTo>
                    <a:lnTo>
                      <a:pt x="7" y="4"/>
                    </a:lnTo>
                    <a:lnTo>
                      <a:pt x="3" y="4"/>
                    </a:lnTo>
                    <a:lnTo>
                      <a:pt x="3" y="7"/>
                    </a:lnTo>
                    <a:lnTo>
                      <a:pt x="3" y="4"/>
                    </a:lnTo>
                    <a:lnTo>
                      <a:pt x="0" y="4"/>
                    </a:lnTo>
                    <a:lnTo>
                      <a:pt x="0" y="381"/>
                    </a:lnTo>
                    <a:lnTo>
                      <a:pt x="1" y="384"/>
                    </a:lnTo>
                    <a:lnTo>
                      <a:pt x="3" y="385"/>
                    </a:lnTo>
                    <a:lnTo>
                      <a:pt x="463" y="385"/>
                    </a:lnTo>
                    <a:lnTo>
                      <a:pt x="465" y="384"/>
                    </a:lnTo>
                    <a:lnTo>
                      <a:pt x="466" y="381"/>
                    </a:lnTo>
                    <a:lnTo>
                      <a:pt x="466" y="4"/>
                    </a:lnTo>
                    <a:lnTo>
                      <a:pt x="465" y="1"/>
                    </a:lnTo>
                    <a:lnTo>
                      <a:pt x="463" y="0"/>
                    </a:lnTo>
                    <a:lnTo>
                      <a:pt x="3" y="0"/>
                    </a:lnTo>
                    <a:lnTo>
                      <a:pt x="1" y="1"/>
                    </a:lnTo>
                    <a:lnTo>
                      <a:pt x="0" y="4"/>
                    </a:lnTo>
                    <a:lnTo>
                      <a:pt x="3" y="4"/>
                    </a:lnTo>
                    <a:close/>
                  </a:path>
                </a:pathLst>
              </a:custGeom>
              <a:solidFill>
                <a:srgbClr val="3231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56" name="Rectangle 1595"/>
              <p:cNvSpPr>
                <a:spLocks noChangeArrowheads="1"/>
              </p:cNvSpPr>
              <p:nvPr/>
            </p:nvSpPr>
            <p:spPr bwMode="auto">
              <a:xfrm>
                <a:off x="2464" y="1090"/>
                <a:ext cx="1297" cy="211"/>
              </a:xfrm>
              <a:prstGeom prst="rect">
                <a:avLst/>
              </a:prstGeom>
              <a:solidFill>
                <a:srgbClr val="D9BD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57" name="Freeform 1596"/>
              <p:cNvSpPr>
                <a:spLocks/>
              </p:cNvSpPr>
              <p:nvPr/>
            </p:nvSpPr>
            <p:spPr bwMode="auto">
              <a:xfrm>
                <a:off x="2459" y="1085"/>
                <a:ext cx="1307" cy="221"/>
              </a:xfrm>
              <a:custGeom>
                <a:avLst/>
                <a:gdLst>
                  <a:gd name="T0" fmla="*/ 12 w 3330"/>
                  <a:gd name="T1" fmla="*/ 12 h 565"/>
                  <a:gd name="T2" fmla="*/ 12 w 3330"/>
                  <a:gd name="T3" fmla="*/ 24 h 565"/>
                  <a:gd name="T4" fmla="*/ 3307 w 3330"/>
                  <a:gd name="T5" fmla="*/ 24 h 565"/>
                  <a:gd name="T6" fmla="*/ 3307 w 3330"/>
                  <a:gd name="T7" fmla="*/ 542 h 565"/>
                  <a:gd name="T8" fmla="*/ 24 w 3330"/>
                  <a:gd name="T9" fmla="*/ 542 h 565"/>
                  <a:gd name="T10" fmla="*/ 24 w 3330"/>
                  <a:gd name="T11" fmla="*/ 12 h 565"/>
                  <a:gd name="T12" fmla="*/ 12 w 3330"/>
                  <a:gd name="T13" fmla="*/ 12 h 565"/>
                  <a:gd name="T14" fmla="*/ 12 w 3330"/>
                  <a:gd name="T15" fmla="*/ 24 h 565"/>
                  <a:gd name="T16" fmla="*/ 12 w 3330"/>
                  <a:gd name="T17" fmla="*/ 12 h 565"/>
                  <a:gd name="T18" fmla="*/ 0 w 3330"/>
                  <a:gd name="T19" fmla="*/ 12 h 565"/>
                  <a:gd name="T20" fmla="*/ 0 w 3330"/>
                  <a:gd name="T21" fmla="*/ 553 h 565"/>
                  <a:gd name="T22" fmla="*/ 3 w 3330"/>
                  <a:gd name="T23" fmla="*/ 562 h 565"/>
                  <a:gd name="T24" fmla="*/ 12 w 3330"/>
                  <a:gd name="T25" fmla="*/ 565 h 565"/>
                  <a:gd name="T26" fmla="*/ 3318 w 3330"/>
                  <a:gd name="T27" fmla="*/ 565 h 565"/>
                  <a:gd name="T28" fmla="*/ 3327 w 3330"/>
                  <a:gd name="T29" fmla="*/ 562 h 565"/>
                  <a:gd name="T30" fmla="*/ 3330 w 3330"/>
                  <a:gd name="T31" fmla="*/ 553 h 565"/>
                  <a:gd name="T32" fmla="*/ 3330 w 3330"/>
                  <a:gd name="T33" fmla="*/ 12 h 565"/>
                  <a:gd name="T34" fmla="*/ 3327 w 3330"/>
                  <a:gd name="T35" fmla="*/ 3 h 565"/>
                  <a:gd name="T36" fmla="*/ 3318 w 3330"/>
                  <a:gd name="T37" fmla="*/ 0 h 565"/>
                  <a:gd name="T38" fmla="*/ 12 w 3330"/>
                  <a:gd name="T39" fmla="*/ 0 h 565"/>
                  <a:gd name="T40" fmla="*/ 3 w 3330"/>
                  <a:gd name="T41" fmla="*/ 3 h 565"/>
                  <a:gd name="T42" fmla="*/ 0 w 3330"/>
                  <a:gd name="T43" fmla="*/ 12 h 565"/>
                  <a:gd name="T44" fmla="*/ 12 w 3330"/>
                  <a:gd name="T45" fmla="*/ 12 h 5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330" h="565">
                    <a:moveTo>
                      <a:pt x="12" y="12"/>
                    </a:moveTo>
                    <a:lnTo>
                      <a:pt x="12" y="24"/>
                    </a:lnTo>
                    <a:lnTo>
                      <a:pt x="3307" y="24"/>
                    </a:lnTo>
                    <a:lnTo>
                      <a:pt x="3307" y="542"/>
                    </a:lnTo>
                    <a:lnTo>
                      <a:pt x="24" y="542"/>
                    </a:lnTo>
                    <a:lnTo>
                      <a:pt x="24" y="12"/>
                    </a:lnTo>
                    <a:lnTo>
                      <a:pt x="12" y="12"/>
                    </a:lnTo>
                    <a:lnTo>
                      <a:pt x="12" y="24"/>
                    </a:lnTo>
                    <a:lnTo>
                      <a:pt x="12" y="12"/>
                    </a:lnTo>
                    <a:lnTo>
                      <a:pt x="0" y="12"/>
                    </a:lnTo>
                    <a:lnTo>
                      <a:pt x="0" y="553"/>
                    </a:lnTo>
                    <a:lnTo>
                      <a:pt x="3" y="562"/>
                    </a:lnTo>
                    <a:lnTo>
                      <a:pt x="12" y="565"/>
                    </a:lnTo>
                    <a:lnTo>
                      <a:pt x="3318" y="565"/>
                    </a:lnTo>
                    <a:lnTo>
                      <a:pt x="3327" y="562"/>
                    </a:lnTo>
                    <a:lnTo>
                      <a:pt x="3330" y="553"/>
                    </a:lnTo>
                    <a:lnTo>
                      <a:pt x="3330" y="12"/>
                    </a:lnTo>
                    <a:lnTo>
                      <a:pt x="3327" y="3"/>
                    </a:lnTo>
                    <a:lnTo>
                      <a:pt x="3318" y="0"/>
                    </a:lnTo>
                    <a:lnTo>
                      <a:pt x="12" y="0"/>
                    </a:lnTo>
                    <a:lnTo>
                      <a:pt x="3" y="3"/>
                    </a:lnTo>
                    <a:lnTo>
                      <a:pt x="0" y="12"/>
                    </a:lnTo>
                    <a:lnTo>
                      <a:pt x="12" y="12"/>
                    </a:lnTo>
                    <a:close/>
                  </a:path>
                </a:pathLst>
              </a:custGeom>
              <a:solidFill>
                <a:srgbClr val="3231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58" name="Rectangle 1597"/>
              <p:cNvSpPr>
                <a:spLocks noChangeArrowheads="1"/>
              </p:cNvSpPr>
              <p:nvPr/>
            </p:nvSpPr>
            <p:spPr bwMode="auto">
              <a:xfrm>
                <a:off x="1763" y="1928"/>
                <a:ext cx="181" cy="147"/>
              </a:xfrm>
              <a:prstGeom prst="rect">
                <a:avLst/>
              </a:prstGeom>
              <a:solidFill>
                <a:srgbClr val="9FC9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59" name="Freeform 1598"/>
              <p:cNvSpPr>
                <a:spLocks/>
              </p:cNvSpPr>
              <p:nvPr/>
            </p:nvSpPr>
            <p:spPr bwMode="auto">
              <a:xfrm>
                <a:off x="1762" y="1926"/>
                <a:ext cx="183" cy="151"/>
              </a:xfrm>
              <a:custGeom>
                <a:avLst/>
                <a:gdLst>
                  <a:gd name="T0" fmla="*/ 4 w 467"/>
                  <a:gd name="T1" fmla="*/ 4 h 385"/>
                  <a:gd name="T2" fmla="*/ 4 w 467"/>
                  <a:gd name="T3" fmla="*/ 7 h 385"/>
                  <a:gd name="T4" fmla="*/ 460 w 467"/>
                  <a:gd name="T5" fmla="*/ 7 h 385"/>
                  <a:gd name="T6" fmla="*/ 460 w 467"/>
                  <a:gd name="T7" fmla="*/ 378 h 385"/>
                  <a:gd name="T8" fmla="*/ 8 w 467"/>
                  <a:gd name="T9" fmla="*/ 378 h 385"/>
                  <a:gd name="T10" fmla="*/ 8 w 467"/>
                  <a:gd name="T11" fmla="*/ 4 h 385"/>
                  <a:gd name="T12" fmla="*/ 4 w 467"/>
                  <a:gd name="T13" fmla="*/ 4 h 385"/>
                  <a:gd name="T14" fmla="*/ 4 w 467"/>
                  <a:gd name="T15" fmla="*/ 7 h 385"/>
                  <a:gd name="T16" fmla="*/ 4 w 467"/>
                  <a:gd name="T17" fmla="*/ 4 h 385"/>
                  <a:gd name="T18" fmla="*/ 0 w 467"/>
                  <a:gd name="T19" fmla="*/ 4 h 385"/>
                  <a:gd name="T20" fmla="*/ 0 w 467"/>
                  <a:gd name="T21" fmla="*/ 381 h 385"/>
                  <a:gd name="T22" fmla="*/ 1 w 467"/>
                  <a:gd name="T23" fmla="*/ 384 h 385"/>
                  <a:gd name="T24" fmla="*/ 4 w 467"/>
                  <a:gd name="T25" fmla="*/ 385 h 385"/>
                  <a:gd name="T26" fmla="*/ 464 w 467"/>
                  <a:gd name="T27" fmla="*/ 385 h 385"/>
                  <a:gd name="T28" fmla="*/ 466 w 467"/>
                  <a:gd name="T29" fmla="*/ 384 h 385"/>
                  <a:gd name="T30" fmla="*/ 467 w 467"/>
                  <a:gd name="T31" fmla="*/ 381 h 385"/>
                  <a:gd name="T32" fmla="*/ 467 w 467"/>
                  <a:gd name="T33" fmla="*/ 4 h 385"/>
                  <a:gd name="T34" fmla="*/ 466 w 467"/>
                  <a:gd name="T35" fmla="*/ 1 h 385"/>
                  <a:gd name="T36" fmla="*/ 464 w 467"/>
                  <a:gd name="T37" fmla="*/ 0 h 385"/>
                  <a:gd name="T38" fmla="*/ 4 w 467"/>
                  <a:gd name="T39" fmla="*/ 0 h 385"/>
                  <a:gd name="T40" fmla="*/ 1 w 467"/>
                  <a:gd name="T41" fmla="*/ 1 h 385"/>
                  <a:gd name="T42" fmla="*/ 0 w 467"/>
                  <a:gd name="T43" fmla="*/ 4 h 385"/>
                  <a:gd name="T44" fmla="*/ 4 w 467"/>
                  <a:gd name="T45" fmla="*/ 4 h 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67" h="385">
                    <a:moveTo>
                      <a:pt x="4" y="4"/>
                    </a:moveTo>
                    <a:lnTo>
                      <a:pt x="4" y="7"/>
                    </a:lnTo>
                    <a:lnTo>
                      <a:pt x="460" y="7"/>
                    </a:lnTo>
                    <a:lnTo>
                      <a:pt x="460" y="378"/>
                    </a:lnTo>
                    <a:lnTo>
                      <a:pt x="8" y="378"/>
                    </a:lnTo>
                    <a:lnTo>
                      <a:pt x="8" y="4"/>
                    </a:lnTo>
                    <a:lnTo>
                      <a:pt x="4" y="4"/>
                    </a:lnTo>
                    <a:lnTo>
                      <a:pt x="4" y="7"/>
                    </a:lnTo>
                    <a:lnTo>
                      <a:pt x="4" y="4"/>
                    </a:lnTo>
                    <a:lnTo>
                      <a:pt x="0" y="4"/>
                    </a:lnTo>
                    <a:lnTo>
                      <a:pt x="0" y="381"/>
                    </a:lnTo>
                    <a:lnTo>
                      <a:pt x="1" y="384"/>
                    </a:lnTo>
                    <a:lnTo>
                      <a:pt x="4" y="385"/>
                    </a:lnTo>
                    <a:lnTo>
                      <a:pt x="464" y="385"/>
                    </a:lnTo>
                    <a:lnTo>
                      <a:pt x="466" y="384"/>
                    </a:lnTo>
                    <a:lnTo>
                      <a:pt x="467" y="381"/>
                    </a:lnTo>
                    <a:lnTo>
                      <a:pt x="467" y="4"/>
                    </a:lnTo>
                    <a:lnTo>
                      <a:pt x="466" y="1"/>
                    </a:lnTo>
                    <a:lnTo>
                      <a:pt x="464" y="0"/>
                    </a:lnTo>
                    <a:lnTo>
                      <a:pt x="4" y="0"/>
                    </a:lnTo>
                    <a:lnTo>
                      <a:pt x="1" y="1"/>
                    </a:lnTo>
                    <a:lnTo>
                      <a:pt x="0" y="4"/>
                    </a:lnTo>
                    <a:lnTo>
                      <a:pt x="4" y="4"/>
                    </a:lnTo>
                    <a:close/>
                  </a:path>
                </a:pathLst>
              </a:custGeom>
              <a:solidFill>
                <a:srgbClr val="3231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60" name="Freeform 1599"/>
              <p:cNvSpPr>
                <a:spLocks/>
              </p:cNvSpPr>
              <p:nvPr/>
            </p:nvSpPr>
            <p:spPr bwMode="auto">
              <a:xfrm>
                <a:off x="2086" y="1907"/>
                <a:ext cx="440" cy="180"/>
              </a:xfrm>
              <a:custGeom>
                <a:avLst/>
                <a:gdLst>
                  <a:gd name="T0" fmla="*/ 1121 w 1121"/>
                  <a:gd name="T1" fmla="*/ 0 h 459"/>
                  <a:gd name="T2" fmla="*/ 435 w 1121"/>
                  <a:gd name="T3" fmla="*/ 0 h 459"/>
                  <a:gd name="T4" fmla="*/ 0 w 1121"/>
                  <a:gd name="T5" fmla="*/ 459 h 459"/>
                  <a:gd name="T6" fmla="*/ 690 w 1121"/>
                  <a:gd name="T7" fmla="*/ 459 h 459"/>
                  <a:gd name="T8" fmla="*/ 1121 w 1121"/>
                  <a:gd name="T9" fmla="*/ 0 h 459"/>
                </a:gdLst>
                <a:ahLst/>
                <a:cxnLst>
                  <a:cxn ang="0">
                    <a:pos x="T0" y="T1"/>
                  </a:cxn>
                  <a:cxn ang="0">
                    <a:pos x="T2" y="T3"/>
                  </a:cxn>
                  <a:cxn ang="0">
                    <a:pos x="T4" y="T5"/>
                  </a:cxn>
                  <a:cxn ang="0">
                    <a:pos x="T6" y="T7"/>
                  </a:cxn>
                  <a:cxn ang="0">
                    <a:pos x="T8" y="T9"/>
                  </a:cxn>
                </a:cxnLst>
                <a:rect l="0" t="0" r="r" b="b"/>
                <a:pathLst>
                  <a:path w="1121" h="459">
                    <a:moveTo>
                      <a:pt x="1121" y="0"/>
                    </a:moveTo>
                    <a:lnTo>
                      <a:pt x="435" y="0"/>
                    </a:lnTo>
                    <a:lnTo>
                      <a:pt x="0" y="459"/>
                    </a:lnTo>
                    <a:lnTo>
                      <a:pt x="690" y="459"/>
                    </a:lnTo>
                    <a:lnTo>
                      <a:pt x="112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61" name="Freeform 1600"/>
              <p:cNvSpPr>
                <a:spLocks/>
              </p:cNvSpPr>
              <p:nvPr/>
            </p:nvSpPr>
            <p:spPr bwMode="auto">
              <a:xfrm>
                <a:off x="2031" y="1907"/>
                <a:ext cx="226" cy="180"/>
              </a:xfrm>
              <a:custGeom>
                <a:avLst/>
                <a:gdLst>
                  <a:gd name="T0" fmla="*/ 0 w 574"/>
                  <a:gd name="T1" fmla="*/ 459 h 459"/>
                  <a:gd name="T2" fmla="*/ 139 w 574"/>
                  <a:gd name="T3" fmla="*/ 459 h 459"/>
                  <a:gd name="T4" fmla="*/ 574 w 574"/>
                  <a:gd name="T5" fmla="*/ 0 h 459"/>
                  <a:gd name="T6" fmla="*/ 0 w 574"/>
                  <a:gd name="T7" fmla="*/ 0 h 459"/>
                  <a:gd name="T8" fmla="*/ 0 w 574"/>
                  <a:gd name="T9" fmla="*/ 459 h 459"/>
                </a:gdLst>
                <a:ahLst/>
                <a:cxnLst>
                  <a:cxn ang="0">
                    <a:pos x="T0" y="T1"/>
                  </a:cxn>
                  <a:cxn ang="0">
                    <a:pos x="T2" y="T3"/>
                  </a:cxn>
                  <a:cxn ang="0">
                    <a:pos x="T4" y="T5"/>
                  </a:cxn>
                  <a:cxn ang="0">
                    <a:pos x="T6" y="T7"/>
                  </a:cxn>
                  <a:cxn ang="0">
                    <a:pos x="T8" y="T9"/>
                  </a:cxn>
                </a:cxnLst>
                <a:rect l="0" t="0" r="r" b="b"/>
                <a:pathLst>
                  <a:path w="574" h="459">
                    <a:moveTo>
                      <a:pt x="0" y="459"/>
                    </a:moveTo>
                    <a:lnTo>
                      <a:pt x="139" y="459"/>
                    </a:lnTo>
                    <a:lnTo>
                      <a:pt x="574" y="0"/>
                    </a:lnTo>
                    <a:lnTo>
                      <a:pt x="0" y="0"/>
                    </a:lnTo>
                    <a:lnTo>
                      <a:pt x="0" y="45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62" name="Freeform 1601"/>
              <p:cNvSpPr>
                <a:spLocks/>
              </p:cNvSpPr>
              <p:nvPr/>
            </p:nvSpPr>
            <p:spPr bwMode="auto">
              <a:xfrm>
                <a:off x="2357" y="1907"/>
                <a:ext cx="220" cy="180"/>
              </a:xfrm>
              <a:custGeom>
                <a:avLst/>
                <a:gdLst>
                  <a:gd name="T0" fmla="*/ 0 w 561"/>
                  <a:gd name="T1" fmla="*/ 459 h 459"/>
                  <a:gd name="T2" fmla="*/ 561 w 561"/>
                  <a:gd name="T3" fmla="*/ 459 h 459"/>
                  <a:gd name="T4" fmla="*/ 561 w 561"/>
                  <a:gd name="T5" fmla="*/ 0 h 459"/>
                  <a:gd name="T6" fmla="*/ 431 w 561"/>
                  <a:gd name="T7" fmla="*/ 0 h 459"/>
                  <a:gd name="T8" fmla="*/ 0 w 561"/>
                  <a:gd name="T9" fmla="*/ 459 h 459"/>
                </a:gdLst>
                <a:ahLst/>
                <a:cxnLst>
                  <a:cxn ang="0">
                    <a:pos x="T0" y="T1"/>
                  </a:cxn>
                  <a:cxn ang="0">
                    <a:pos x="T2" y="T3"/>
                  </a:cxn>
                  <a:cxn ang="0">
                    <a:pos x="T4" y="T5"/>
                  </a:cxn>
                  <a:cxn ang="0">
                    <a:pos x="T6" y="T7"/>
                  </a:cxn>
                  <a:cxn ang="0">
                    <a:pos x="T8" y="T9"/>
                  </a:cxn>
                </a:cxnLst>
                <a:rect l="0" t="0" r="r" b="b"/>
                <a:pathLst>
                  <a:path w="561" h="459">
                    <a:moveTo>
                      <a:pt x="0" y="459"/>
                    </a:moveTo>
                    <a:lnTo>
                      <a:pt x="561" y="459"/>
                    </a:lnTo>
                    <a:lnTo>
                      <a:pt x="561" y="0"/>
                    </a:lnTo>
                    <a:lnTo>
                      <a:pt x="431" y="0"/>
                    </a:lnTo>
                    <a:lnTo>
                      <a:pt x="0" y="45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63" name="Freeform 1602"/>
              <p:cNvSpPr>
                <a:spLocks noEditPoints="1"/>
              </p:cNvSpPr>
              <p:nvPr/>
            </p:nvSpPr>
            <p:spPr bwMode="auto">
              <a:xfrm>
                <a:off x="2084" y="1905"/>
                <a:ext cx="444" cy="184"/>
              </a:xfrm>
              <a:custGeom>
                <a:avLst/>
                <a:gdLst>
                  <a:gd name="T0" fmla="*/ 1133 w 1133"/>
                  <a:gd name="T1" fmla="*/ 0 h 472"/>
                  <a:gd name="T2" fmla="*/ 447 w 1133"/>
                  <a:gd name="T3" fmla="*/ 0 h 472"/>
                  <a:gd name="T4" fmla="*/ 441 w 1133"/>
                  <a:gd name="T5" fmla="*/ 6 h 472"/>
                  <a:gd name="T6" fmla="*/ 1127 w 1133"/>
                  <a:gd name="T7" fmla="*/ 6 h 472"/>
                  <a:gd name="T8" fmla="*/ 1133 w 1133"/>
                  <a:gd name="T9" fmla="*/ 0 h 472"/>
                  <a:gd name="T10" fmla="*/ 696 w 1133"/>
                  <a:gd name="T11" fmla="*/ 465 h 472"/>
                  <a:gd name="T12" fmla="*/ 6 w 1133"/>
                  <a:gd name="T13" fmla="*/ 465 h 472"/>
                  <a:gd name="T14" fmla="*/ 0 w 1133"/>
                  <a:gd name="T15" fmla="*/ 472 h 472"/>
                  <a:gd name="T16" fmla="*/ 690 w 1133"/>
                  <a:gd name="T17" fmla="*/ 472 h 472"/>
                  <a:gd name="T18" fmla="*/ 696 w 1133"/>
                  <a:gd name="T19" fmla="*/ 465 h 4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33" h="472">
                    <a:moveTo>
                      <a:pt x="1133" y="0"/>
                    </a:moveTo>
                    <a:lnTo>
                      <a:pt x="447" y="0"/>
                    </a:lnTo>
                    <a:lnTo>
                      <a:pt x="441" y="6"/>
                    </a:lnTo>
                    <a:lnTo>
                      <a:pt x="1127" y="6"/>
                    </a:lnTo>
                    <a:lnTo>
                      <a:pt x="1133" y="0"/>
                    </a:lnTo>
                    <a:close/>
                    <a:moveTo>
                      <a:pt x="696" y="465"/>
                    </a:moveTo>
                    <a:lnTo>
                      <a:pt x="6" y="465"/>
                    </a:lnTo>
                    <a:lnTo>
                      <a:pt x="0" y="472"/>
                    </a:lnTo>
                    <a:lnTo>
                      <a:pt x="690" y="472"/>
                    </a:lnTo>
                    <a:lnTo>
                      <a:pt x="696" y="46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64" name="Freeform 1603"/>
              <p:cNvSpPr>
                <a:spLocks noEditPoints="1"/>
              </p:cNvSpPr>
              <p:nvPr/>
            </p:nvSpPr>
            <p:spPr bwMode="auto">
              <a:xfrm>
                <a:off x="2029" y="1905"/>
                <a:ext cx="230" cy="184"/>
              </a:xfrm>
              <a:custGeom>
                <a:avLst/>
                <a:gdLst>
                  <a:gd name="T0" fmla="*/ 3 w 586"/>
                  <a:gd name="T1" fmla="*/ 472 h 472"/>
                  <a:gd name="T2" fmla="*/ 139 w 586"/>
                  <a:gd name="T3" fmla="*/ 472 h 472"/>
                  <a:gd name="T4" fmla="*/ 145 w 586"/>
                  <a:gd name="T5" fmla="*/ 465 h 472"/>
                  <a:gd name="T6" fmla="*/ 6 w 586"/>
                  <a:gd name="T7" fmla="*/ 465 h 472"/>
                  <a:gd name="T8" fmla="*/ 6 w 586"/>
                  <a:gd name="T9" fmla="*/ 6 h 472"/>
                  <a:gd name="T10" fmla="*/ 580 w 586"/>
                  <a:gd name="T11" fmla="*/ 6 h 472"/>
                  <a:gd name="T12" fmla="*/ 586 w 586"/>
                  <a:gd name="T13" fmla="*/ 0 h 472"/>
                  <a:gd name="T14" fmla="*/ 3 w 586"/>
                  <a:gd name="T15" fmla="*/ 0 h 472"/>
                  <a:gd name="T16" fmla="*/ 1 w 586"/>
                  <a:gd name="T17" fmla="*/ 1 h 472"/>
                  <a:gd name="T18" fmla="*/ 0 w 586"/>
                  <a:gd name="T19" fmla="*/ 3 h 472"/>
                  <a:gd name="T20" fmla="*/ 0 w 586"/>
                  <a:gd name="T21" fmla="*/ 469 h 472"/>
                  <a:gd name="T22" fmla="*/ 1 w 586"/>
                  <a:gd name="T23" fmla="*/ 471 h 472"/>
                  <a:gd name="T24" fmla="*/ 3 w 586"/>
                  <a:gd name="T25" fmla="*/ 472 h 472"/>
                  <a:gd name="T26" fmla="*/ 0 w 586"/>
                  <a:gd name="T27" fmla="*/ 3 h 472"/>
                  <a:gd name="T28" fmla="*/ 3 w 586"/>
                  <a:gd name="T29" fmla="*/ 3 h 472"/>
                  <a:gd name="T30" fmla="*/ 0 w 586"/>
                  <a:gd name="T31" fmla="*/ 3 h 4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86" h="472">
                    <a:moveTo>
                      <a:pt x="3" y="472"/>
                    </a:moveTo>
                    <a:lnTo>
                      <a:pt x="139" y="472"/>
                    </a:lnTo>
                    <a:lnTo>
                      <a:pt x="145" y="465"/>
                    </a:lnTo>
                    <a:lnTo>
                      <a:pt x="6" y="465"/>
                    </a:lnTo>
                    <a:lnTo>
                      <a:pt x="6" y="6"/>
                    </a:lnTo>
                    <a:lnTo>
                      <a:pt x="580" y="6"/>
                    </a:lnTo>
                    <a:lnTo>
                      <a:pt x="586" y="0"/>
                    </a:lnTo>
                    <a:lnTo>
                      <a:pt x="3" y="0"/>
                    </a:lnTo>
                    <a:lnTo>
                      <a:pt x="1" y="1"/>
                    </a:lnTo>
                    <a:lnTo>
                      <a:pt x="0" y="3"/>
                    </a:lnTo>
                    <a:lnTo>
                      <a:pt x="0" y="469"/>
                    </a:lnTo>
                    <a:lnTo>
                      <a:pt x="1" y="471"/>
                    </a:lnTo>
                    <a:lnTo>
                      <a:pt x="3" y="472"/>
                    </a:lnTo>
                    <a:close/>
                    <a:moveTo>
                      <a:pt x="0" y="3"/>
                    </a:moveTo>
                    <a:lnTo>
                      <a:pt x="3" y="3"/>
                    </a:lnTo>
                    <a:lnTo>
                      <a:pt x="0"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65" name="Freeform 1604"/>
              <p:cNvSpPr>
                <a:spLocks/>
              </p:cNvSpPr>
              <p:nvPr/>
            </p:nvSpPr>
            <p:spPr bwMode="auto">
              <a:xfrm>
                <a:off x="2354" y="1905"/>
                <a:ext cx="225" cy="184"/>
              </a:xfrm>
              <a:custGeom>
                <a:avLst/>
                <a:gdLst>
                  <a:gd name="T0" fmla="*/ 0 w 573"/>
                  <a:gd name="T1" fmla="*/ 472 h 472"/>
                  <a:gd name="T2" fmla="*/ 570 w 573"/>
                  <a:gd name="T3" fmla="*/ 472 h 472"/>
                  <a:gd name="T4" fmla="*/ 572 w 573"/>
                  <a:gd name="T5" fmla="*/ 471 h 472"/>
                  <a:gd name="T6" fmla="*/ 573 w 573"/>
                  <a:gd name="T7" fmla="*/ 469 h 472"/>
                  <a:gd name="T8" fmla="*/ 573 w 573"/>
                  <a:gd name="T9" fmla="*/ 3 h 472"/>
                  <a:gd name="T10" fmla="*/ 572 w 573"/>
                  <a:gd name="T11" fmla="*/ 1 h 472"/>
                  <a:gd name="T12" fmla="*/ 570 w 573"/>
                  <a:gd name="T13" fmla="*/ 0 h 472"/>
                  <a:gd name="T14" fmla="*/ 443 w 573"/>
                  <a:gd name="T15" fmla="*/ 0 h 472"/>
                  <a:gd name="T16" fmla="*/ 437 w 573"/>
                  <a:gd name="T17" fmla="*/ 6 h 472"/>
                  <a:gd name="T18" fmla="*/ 567 w 573"/>
                  <a:gd name="T19" fmla="*/ 6 h 472"/>
                  <a:gd name="T20" fmla="*/ 567 w 573"/>
                  <a:gd name="T21" fmla="*/ 465 h 472"/>
                  <a:gd name="T22" fmla="*/ 6 w 573"/>
                  <a:gd name="T23" fmla="*/ 465 h 472"/>
                  <a:gd name="T24" fmla="*/ 0 w 573"/>
                  <a:gd name="T25" fmla="*/ 472 h 4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3" h="472">
                    <a:moveTo>
                      <a:pt x="0" y="472"/>
                    </a:moveTo>
                    <a:lnTo>
                      <a:pt x="570" y="472"/>
                    </a:lnTo>
                    <a:lnTo>
                      <a:pt x="572" y="471"/>
                    </a:lnTo>
                    <a:lnTo>
                      <a:pt x="573" y="469"/>
                    </a:lnTo>
                    <a:lnTo>
                      <a:pt x="573" y="3"/>
                    </a:lnTo>
                    <a:lnTo>
                      <a:pt x="572" y="1"/>
                    </a:lnTo>
                    <a:lnTo>
                      <a:pt x="570" y="0"/>
                    </a:lnTo>
                    <a:lnTo>
                      <a:pt x="443" y="0"/>
                    </a:lnTo>
                    <a:lnTo>
                      <a:pt x="437" y="6"/>
                    </a:lnTo>
                    <a:lnTo>
                      <a:pt x="567" y="6"/>
                    </a:lnTo>
                    <a:lnTo>
                      <a:pt x="567" y="465"/>
                    </a:lnTo>
                    <a:lnTo>
                      <a:pt x="6" y="465"/>
                    </a:lnTo>
                    <a:lnTo>
                      <a:pt x="0" y="47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66" name="Rectangle 1605"/>
              <p:cNvSpPr>
                <a:spLocks noChangeArrowheads="1"/>
              </p:cNvSpPr>
              <p:nvPr/>
            </p:nvSpPr>
            <p:spPr bwMode="auto">
              <a:xfrm>
                <a:off x="2068" y="1928"/>
                <a:ext cx="181" cy="147"/>
              </a:xfrm>
              <a:prstGeom prst="rect">
                <a:avLst/>
              </a:prstGeom>
              <a:solidFill>
                <a:srgbClr val="9FC9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67" name="Freeform 1606"/>
              <p:cNvSpPr>
                <a:spLocks/>
              </p:cNvSpPr>
              <p:nvPr/>
            </p:nvSpPr>
            <p:spPr bwMode="auto">
              <a:xfrm>
                <a:off x="2067" y="1926"/>
                <a:ext cx="183" cy="151"/>
              </a:xfrm>
              <a:custGeom>
                <a:avLst/>
                <a:gdLst>
                  <a:gd name="T0" fmla="*/ 3 w 466"/>
                  <a:gd name="T1" fmla="*/ 4 h 385"/>
                  <a:gd name="T2" fmla="*/ 3 w 466"/>
                  <a:gd name="T3" fmla="*/ 7 h 385"/>
                  <a:gd name="T4" fmla="*/ 459 w 466"/>
                  <a:gd name="T5" fmla="*/ 7 h 385"/>
                  <a:gd name="T6" fmla="*/ 459 w 466"/>
                  <a:gd name="T7" fmla="*/ 378 h 385"/>
                  <a:gd name="T8" fmla="*/ 7 w 466"/>
                  <a:gd name="T9" fmla="*/ 378 h 385"/>
                  <a:gd name="T10" fmla="*/ 7 w 466"/>
                  <a:gd name="T11" fmla="*/ 4 h 385"/>
                  <a:gd name="T12" fmla="*/ 3 w 466"/>
                  <a:gd name="T13" fmla="*/ 4 h 385"/>
                  <a:gd name="T14" fmla="*/ 3 w 466"/>
                  <a:gd name="T15" fmla="*/ 7 h 385"/>
                  <a:gd name="T16" fmla="*/ 3 w 466"/>
                  <a:gd name="T17" fmla="*/ 4 h 385"/>
                  <a:gd name="T18" fmla="*/ 0 w 466"/>
                  <a:gd name="T19" fmla="*/ 4 h 385"/>
                  <a:gd name="T20" fmla="*/ 0 w 466"/>
                  <a:gd name="T21" fmla="*/ 381 h 385"/>
                  <a:gd name="T22" fmla="*/ 1 w 466"/>
                  <a:gd name="T23" fmla="*/ 384 h 385"/>
                  <a:gd name="T24" fmla="*/ 3 w 466"/>
                  <a:gd name="T25" fmla="*/ 385 h 385"/>
                  <a:gd name="T26" fmla="*/ 463 w 466"/>
                  <a:gd name="T27" fmla="*/ 385 h 385"/>
                  <a:gd name="T28" fmla="*/ 465 w 466"/>
                  <a:gd name="T29" fmla="*/ 384 h 385"/>
                  <a:gd name="T30" fmla="*/ 466 w 466"/>
                  <a:gd name="T31" fmla="*/ 381 h 385"/>
                  <a:gd name="T32" fmla="*/ 466 w 466"/>
                  <a:gd name="T33" fmla="*/ 4 h 385"/>
                  <a:gd name="T34" fmla="*/ 465 w 466"/>
                  <a:gd name="T35" fmla="*/ 1 h 385"/>
                  <a:gd name="T36" fmla="*/ 463 w 466"/>
                  <a:gd name="T37" fmla="*/ 0 h 385"/>
                  <a:gd name="T38" fmla="*/ 3 w 466"/>
                  <a:gd name="T39" fmla="*/ 0 h 385"/>
                  <a:gd name="T40" fmla="*/ 1 w 466"/>
                  <a:gd name="T41" fmla="*/ 1 h 385"/>
                  <a:gd name="T42" fmla="*/ 0 w 466"/>
                  <a:gd name="T43" fmla="*/ 4 h 385"/>
                  <a:gd name="T44" fmla="*/ 3 w 466"/>
                  <a:gd name="T45" fmla="*/ 4 h 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66" h="385">
                    <a:moveTo>
                      <a:pt x="3" y="4"/>
                    </a:moveTo>
                    <a:lnTo>
                      <a:pt x="3" y="7"/>
                    </a:lnTo>
                    <a:lnTo>
                      <a:pt x="459" y="7"/>
                    </a:lnTo>
                    <a:lnTo>
                      <a:pt x="459" y="378"/>
                    </a:lnTo>
                    <a:lnTo>
                      <a:pt x="7" y="378"/>
                    </a:lnTo>
                    <a:lnTo>
                      <a:pt x="7" y="4"/>
                    </a:lnTo>
                    <a:lnTo>
                      <a:pt x="3" y="4"/>
                    </a:lnTo>
                    <a:lnTo>
                      <a:pt x="3" y="7"/>
                    </a:lnTo>
                    <a:lnTo>
                      <a:pt x="3" y="4"/>
                    </a:lnTo>
                    <a:lnTo>
                      <a:pt x="0" y="4"/>
                    </a:lnTo>
                    <a:lnTo>
                      <a:pt x="0" y="381"/>
                    </a:lnTo>
                    <a:lnTo>
                      <a:pt x="1" y="384"/>
                    </a:lnTo>
                    <a:lnTo>
                      <a:pt x="3" y="385"/>
                    </a:lnTo>
                    <a:lnTo>
                      <a:pt x="463" y="385"/>
                    </a:lnTo>
                    <a:lnTo>
                      <a:pt x="465" y="384"/>
                    </a:lnTo>
                    <a:lnTo>
                      <a:pt x="466" y="381"/>
                    </a:lnTo>
                    <a:lnTo>
                      <a:pt x="466" y="4"/>
                    </a:lnTo>
                    <a:lnTo>
                      <a:pt x="465" y="1"/>
                    </a:lnTo>
                    <a:lnTo>
                      <a:pt x="463" y="0"/>
                    </a:lnTo>
                    <a:lnTo>
                      <a:pt x="3" y="0"/>
                    </a:lnTo>
                    <a:lnTo>
                      <a:pt x="1" y="1"/>
                    </a:lnTo>
                    <a:lnTo>
                      <a:pt x="0" y="4"/>
                    </a:lnTo>
                    <a:lnTo>
                      <a:pt x="3" y="4"/>
                    </a:lnTo>
                    <a:close/>
                  </a:path>
                </a:pathLst>
              </a:custGeom>
              <a:solidFill>
                <a:srgbClr val="3231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68" name="Freeform 1607"/>
              <p:cNvSpPr>
                <a:spLocks noEditPoints="1"/>
              </p:cNvSpPr>
              <p:nvPr/>
            </p:nvSpPr>
            <p:spPr bwMode="auto">
              <a:xfrm>
                <a:off x="3501" y="1919"/>
                <a:ext cx="545" cy="179"/>
              </a:xfrm>
              <a:custGeom>
                <a:avLst/>
                <a:gdLst>
                  <a:gd name="T0" fmla="*/ 1390 w 1390"/>
                  <a:gd name="T1" fmla="*/ 0 h 460"/>
                  <a:gd name="T2" fmla="*/ 0 w 1390"/>
                  <a:gd name="T3" fmla="*/ 0 h 460"/>
                  <a:gd name="T4" fmla="*/ 0 w 1390"/>
                  <a:gd name="T5" fmla="*/ 460 h 460"/>
                  <a:gd name="T6" fmla="*/ 1390 w 1390"/>
                  <a:gd name="T7" fmla="*/ 460 h 460"/>
                  <a:gd name="T8" fmla="*/ 1390 w 1390"/>
                  <a:gd name="T9" fmla="*/ 0 h 460"/>
                  <a:gd name="T10" fmla="*/ 144 w 1390"/>
                  <a:gd name="T11" fmla="*/ 35 h 460"/>
                  <a:gd name="T12" fmla="*/ 145 w 1390"/>
                  <a:gd name="T13" fmla="*/ 33 h 460"/>
                  <a:gd name="T14" fmla="*/ 147 w 1390"/>
                  <a:gd name="T15" fmla="*/ 32 h 460"/>
                  <a:gd name="T16" fmla="*/ 607 w 1390"/>
                  <a:gd name="T17" fmla="*/ 32 h 460"/>
                  <a:gd name="T18" fmla="*/ 609 w 1390"/>
                  <a:gd name="T19" fmla="*/ 33 h 460"/>
                  <a:gd name="T20" fmla="*/ 610 w 1390"/>
                  <a:gd name="T21" fmla="*/ 35 h 460"/>
                  <a:gd name="T22" fmla="*/ 610 w 1390"/>
                  <a:gd name="T23" fmla="*/ 413 h 460"/>
                  <a:gd name="T24" fmla="*/ 609 w 1390"/>
                  <a:gd name="T25" fmla="*/ 416 h 460"/>
                  <a:gd name="T26" fmla="*/ 607 w 1390"/>
                  <a:gd name="T27" fmla="*/ 417 h 460"/>
                  <a:gd name="T28" fmla="*/ 147 w 1390"/>
                  <a:gd name="T29" fmla="*/ 417 h 460"/>
                  <a:gd name="T30" fmla="*/ 145 w 1390"/>
                  <a:gd name="T31" fmla="*/ 416 h 460"/>
                  <a:gd name="T32" fmla="*/ 144 w 1390"/>
                  <a:gd name="T33" fmla="*/ 413 h 460"/>
                  <a:gd name="T34" fmla="*/ 144 w 1390"/>
                  <a:gd name="T35" fmla="*/ 35 h 460"/>
                  <a:gd name="T36" fmla="*/ 147 w 1390"/>
                  <a:gd name="T37" fmla="*/ 35 h 460"/>
                  <a:gd name="T38" fmla="*/ 144 w 1390"/>
                  <a:gd name="T39" fmla="*/ 35 h 460"/>
                  <a:gd name="T40" fmla="*/ 603 w 1390"/>
                  <a:gd name="T41" fmla="*/ 39 h 460"/>
                  <a:gd name="T42" fmla="*/ 151 w 1390"/>
                  <a:gd name="T43" fmla="*/ 39 h 460"/>
                  <a:gd name="T44" fmla="*/ 151 w 1390"/>
                  <a:gd name="T45" fmla="*/ 409 h 460"/>
                  <a:gd name="T46" fmla="*/ 603 w 1390"/>
                  <a:gd name="T47" fmla="*/ 409 h 460"/>
                  <a:gd name="T48" fmla="*/ 603 w 1390"/>
                  <a:gd name="T49" fmla="*/ 39 h 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90" h="460">
                    <a:moveTo>
                      <a:pt x="1390" y="0"/>
                    </a:moveTo>
                    <a:lnTo>
                      <a:pt x="0" y="0"/>
                    </a:lnTo>
                    <a:lnTo>
                      <a:pt x="0" y="460"/>
                    </a:lnTo>
                    <a:lnTo>
                      <a:pt x="1390" y="460"/>
                    </a:lnTo>
                    <a:lnTo>
                      <a:pt x="1390" y="0"/>
                    </a:lnTo>
                    <a:close/>
                    <a:moveTo>
                      <a:pt x="144" y="35"/>
                    </a:moveTo>
                    <a:lnTo>
                      <a:pt x="145" y="33"/>
                    </a:lnTo>
                    <a:lnTo>
                      <a:pt x="147" y="32"/>
                    </a:lnTo>
                    <a:lnTo>
                      <a:pt x="607" y="32"/>
                    </a:lnTo>
                    <a:lnTo>
                      <a:pt x="609" y="33"/>
                    </a:lnTo>
                    <a:lnTo>
                      <a:pt x="610" y="35"/>
                    </a:lnTo>
                    <a:lnTo>
                      <a:pt x="610" y="413"/>
                    </a:lnTo>
                    <a:lnTo>
                      <a:pt x="609" y="416"/>
                    </a:lnTo>
                    <a:lnTo>
                      <a:pt x="607" y="417"/>
                    </a:lnTo>
                    <a:lnTo>
                      <a:pt x="147" y="417"/>
                    </a:lnTo>
                    <a:lnTo>
                      <a:pt x="145" y="416"/>
                    </a:lnTo>
                    <a:lnTo>
                      <a:pt x="144" y="413"/>
                    </a:lnTo>
                    <a:lnTo>
                      <a:pt x="144" y="35"/>
                    </a:lnTo>
                    <a:lnTo>
                      <a:pt x="147" y="35"/>
                    </a:lnTo>
                    <a:lnTo>
                      <a:pt x="144" y="35"/>
                    </a:lnTo>
                    <a:close/>
                    <a:moveTo>
                      <a:pt x="603" y="39"/>
                    </a:moveTo>
                    <a:lnTo>
                      <a:pt x="151" y="39"/>
                    </a:lnTo>
                    <a:lnTo>
                      <a:pt x="151" y="409"/>
                    </a:lnTo>
                    <a:lnTo>
                      <a:pt x="603" y="409"/>
                    </a:lnTo>
                    <a:lnTo>
                      <a:pt x="603" y="3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69" name="Freeform 1608"/>
              <p:cNvSpPr>
                <a:spLocks noEditPoints="1"/>
              </p:cNvSpPr>
              <p:nvPr/>
            </p:nvSpPr>
            <p:spPr bwMode="auto">
              <a:xfrm>
                <a:off x="3498" y="1916"/>
                <a:ext cx="550" cy="185"/>
              </a:xfrm>
              <a:custGeom>
                <a:avLst/>
                <a:gdLst>
                  <a:gd name="T0" fmla="*/ 1399 w 1402"/>
                  <a:gd name="T1" fmla="*/ 0 h 472"/>
                  <a:gd name="T2" fmla="*/ 3 w 1402"/>
                  <a:gd name="T3" fmla="*/ 0 h 472"/>
                  <a:gd name="T4" fmla="*/ 1 w 1402"/>
                  <a:gd name="T5" fmla="*/ 1 h 472"/>
                  <a:gd name="T6" fmla="*/ 0 w 1402"/>
                  <a:gd name="T7" fmla="*/ 3 h 472"/>
                  <a:gd name="T8" fmla="*/ 3 w 1402"/>
                  <a:gd name="T9" fmla="*/ 3 h 472"/>
                  <a:gd name="T10" fmla="*/ 0 w 1402"/>
                  <a:gd name="T11" fmla="*/ 3 h 472"/>
                  <a:gd name="T12" fmla="*/ 0 w 1402"/>
                  <a:gd name="T13" fmla="*/ 469 h 472"/>
                  <a:gd name="T14" fmla="*/ 1 w 1402"/>
                  <a:gd name="T15" fmla="*/ 471 h 472"/>
                  <a:gd name="T16" fmla="*/ 3 w 1402"/>
                  <a:gd name="T17" fmla="*/ 472 h 472"/>
                  <a:gd name="T18" fmla="*/ 1399 w 1402"/>
                  <a:gd name="T19" fmla="*/ 472 h 472"/>
                  <a:gd name="T20" fmla="*/ 1401 w 1402"/>
                  <a:gd name="T21" fmla="*/ 471 h 472"/>
                  <a:gd name="T22" fmla="*/ 1402 w 1402"/>
                  <a:gd name="T23" fmla="*/ 469 h 472"/>
                  <a:gd name="T24" fmla="*/ 1402 w 1402"/>
                  <a:gd name="T25" fmla="*/ 3 h 472"/>
                  <a:gd name="T26" fmla="*/ 1401 w 1402"/>
                  <a:gd name="T27" fmla="*/ 1 h 472"/>
                  <a:gd name="T28" fmla="*/ 1399 w 1402"/>
                  <a:gd name="T29" fmla="*/ 0 h 472"/>
                  <a:gd name="T30" fmla="*/ 6 w 1402"/>
                  <a:gd name="T31" fmla="*/ 6 h 472"/>
                  <a:gd name="T32" fmla="*/ 1396 w 1402"/>
                  <a:gd name="T33" fmla="*/ 6 h 472"/>
                  <a:gd name="T34" fmla="*/ 1396 w 1402"/>
                  <a:gd name="T35" fmla="*/ 466 h 472"/>
                  <a:gd name="T36" fmla="*/ 6 w 1402"/>
                  <a:gd name="T37" fmla="*/ 466 h 472"/>
                  <a:gd name="T38" fmla="*/ 6 w 1402"/>
                  <a:gd name="T39" fmla="*/ 6 h 4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02" h="472">
                    <a:moveTo>
                      <a:pt x="1399" y="0"/>
                    </a:moveTo>
                    <a:lnTo>
                      <a:pt x="3" y="0"/>
                    </a:lnTo>
                    <a:lnTo>
                      <a:pt x="1" y="1"/>
                    </a:lnTo>
                    <a:lnTo>
                      <a:pt x="0" y="3"/>
                    </a:lnTo>
                    <a:lnTo>
                      <a:pt x="3" y="3"/>
                    </a:lnTo>
                    <a:lnTo>
                      <a:pt x="0" y="3"/>
                    </a:lnTo>
                    <a:lnTo>
                      <a:pt x="0" y="469"/>
                    </a:lnTo>
                    <a:lnTo>
                      <a:pt x="1" y="471"/>
                    </a:lnTo>
                    <a:lnTo>
                      <a:pt x="3" y="472"/>
                    </a:lnTo>
                    <a:lnTo>
                      <a:pt x="1399" y="472"/>
                    </a:lnTo>
                    <a:lnTo>
                      <a:pt x="1401" y="471"/>
                    </a:lnTo>
                    <a:lnTo>
                      <a:pt x="1402" y="469"/>
                    </a:lnTo>
                    <a:lnTo>
                      <a:pt x="1402" y="3"/>
                    </a:lnTo>
                    <a:lnTo>
                      <a:pt x="1401" y="1"/>
                    </a:lnTo>
                    <a:lnTo>
                      <a:pt x="1399" y="0"/>
                    </a:lnTo>
                    <a:close/>
                    <a:moveTo>
                      <a:pt x="6" y="6"/>
                    </a:moveTo>
                    <a:lnTo>
                      <a:pt x="1396" y="6"/>
                    </a:lnTo>
                    <a:lnTo>
                      <a:pt x="1396" y="466"/>
                    </a:lnTo>
                    <a:lnTo>
                      <a:pt x="6" y="466"/>
                    </a:lnTo>
                    <a:lnTo>
                      <a:pt x="6"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70" name="Rectangle 1609"/>
              <p:cNvSpPr>
                <a:spLocks noChangeArrowheads="1"/>
              </p:cNvSpPr>
              <p:nvPr/>
            </p:nvSpPr>
            <p:spPr bwMode="auto">
              <a:xfrm>
                <a:off x="3827" y="1935"/>
                <a:ext cx="181" cy="147"/>
              </a:xfrm>
              <a:prstGeom prst="rect">
                <a:avLst/>
              </a:prstGeom>
              <a:solidFill>
                <a:srgbClr val="9FC9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71" name="Freeform 1610"/>
              <p:cNvSpPr>
                <a:spLocks/>
              </p:cNvSpPr>
              <p:nvPr/>
            </p:nvSpPr>
            <p:spPr bwMode="auto">
              <a:xfrm>
                <a:off x="3826" y="1933"/>
                <a:ext cx="183" cy="151"/>
              </a:xfrm>
              <a:custGeom>
                <a:avLst/>
                <a:gdLst>
                  <a:gd name="T0" fmla="*/ 3 w 466"/>
                  <a:gd name="T1" fmla="*/ 3 h 385"/>
                  <a:gd name="T2" fmla="*/ 3 w 466"/>
                  <a:gd name="T3" fmla="*/ 7 h 385"/>
                  <a:gd name="T4" fmla="*/ 459 w 466"/>
                  <a:gd name="T5" fmla="*/ 7 h 385"/>
                  <a:gd name="T6" fmla="*/ 459 w 466"/>
                  <a:gd name="T7" fmla="*/ 377 h 385"/>
                  <a:gd name="T8" fmla="*/ 7 w 466"/>
                  <a:gd name="T9" fmla="*/ 377 h 385"/>
                  <a:gd name="T10" fmla="*/ 7 w 466"/>
                  <a:gd name="T11" fmla="*/ 3 h 385"/>
                  <a:gd name="T12" fmla="*/ 3 w 466"/>
                  <a:gd name="T13" fmla="*/ 3 h 385"/>
                  <a:gd name="T14" fmla="*/ 3 w 466"/>
                  <a:gd name="T15" fmla="*/ 7 h 385"/>
                  <a:gd name="T16" fmla="*/ 3 w 466"/>
                  <a:gd name="T17" fmla="*/ 3 h 385"/>
                  <a:gd name="T18" fmla="*/ 0 w 466"/>
                  <a:gd name="T19" fmla="*/ 3 h 385"/>
                  <a:gd name="T20" fmla="*/ 0 w 466"/>
                  <a:gd name="T21" fmla="*/ 381 h 385"/>
                  <a:gd name="T22" fmla="*/ 1 w 466"/>
                  <a:gd name="T23" fmla="*/ 384 h 385"/>
                  <a:gd name="T24" fmla="*/ 3 w 466"/>
                  <a:gd name="T25" fmla="*/ 385 h 385"/>
                  <a:gd name="T26" fmla="*/ 463 w 466"/>
                  <a:gd name="T27" fmla="*/ 385 h 385"/>
                  <a:gd name="T28" fmla="*/ 465 w 466"/>
                  <a:gd name="T29" fmla="*/ 384 h 385"/>
                  <a:gd name="T30" fmla="*/ 466 w 466"/>
                  <a:gd name="T31" fmla="*/ 381 h 385"/>
                  <a:gd name="T32" fmla="*/ 466 w 466"/>
                  <a:gd name="T33" fmla="*/ 3 h 385"/>
                  <a:gd name="T34" fmla="*/ 465 w 466"/>
                  <a:gd name="T35" fmla="*/ 1 h 385"/>
                  <a:gd name="T36" fmla="*/ 463 w 466"/>
                  <a:gd name="T37" fmla="*/ 0 h 385"/>
                  <a:gd name="T38" fmla="*/ 3 w 466"/>
                  <a:gd name="T39" fmla="*/ 0 h 385"/>
                  <a:gd name="T40" fmla="*/ 1 w 466"/>
                  <a:gd name="T41" fmla="*/ 1 h 385"/>
                  <a:gd name="T42" fmla="*/ 0 w 466"/>
                  <a:gd name="T43" fmla="*/ 3 h 385"/>
                  <a:gd name="T44" fmla="*/ 3 w 466"/>
                  <a:gd name="T45" fmla="*/ 3 h 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66" h="385">
                    <a:moveTo>
                      <a:pt x="3" y="3"/>
                    </a:moveTo>
                    <a:lnTo>
                      <a:pt x="3" y="7"/>
                    </a:lnTo>
                    <a:lnTo>
                      <a:pt x="459" y="7"/>
                    </a:lnTo>
                    <a:lnTo>
                      <a:pt x="459" y="377"/>
                    </a:lnTo>
                    <a:lnTo>
                      <a:pt x="7" y="377"/>
                    </a:lnTo>
                    <a:lnTo>
                      <a:pt x="7" y="3"/>
                    </a:lnTo>
                    <a:lnTo>
                      <a:pt x="3" y="3"/>
                    </a:lnTo>
                    <a:lnTo>
                      <a:pt x="3" y="7"/>
                    </a:lnTo>
                    <a:lnTo>
                      <a:pt x="3" y="3"/>
                    </a:lnTo>
                    <a:lnTo>
                      <a:pt x="0" y="3"/>
                    </a:lnTo>
                    <a:lnTo>
                      <a:pt x="0" y="381"/>
                    </a:lnTo>
                    <a:lnTo>
                      <a:pt x="1" y="384"/>
                    </a:lnTo>
                    <a:lnTo>
                      <a:pt x="3" y="385"/>
                    </a:lnTo>
                    <a:lnTo>
                      <a:pt x="463" y="385"/>
                    </a:lnTo>
                    <a:lnTo>
                      <a:pt x="465" y="384"/>
                    </a:lnTo>
                    <a:lnTo>
                      <a:pt x="466" y="381"/>
                    </a:lnTo>
                    <a:lnTo>
                      <a:pt x="466" y="3"/>
                    </a:lnTo>
                    <a:lnTo>
                      <a:pt x="465" y="1"/>
                    </a:lnTo>
                    <a:lnTo>
                      <a:pt x="463" y="0"/>
                    </a:lnTo>
                    <a:lnTo>
                      <a:pt x="3" y="0"/>
                    </a:lnTo>
                    <a:lnTo>
                      <a:pt x="1" y="1"/>
                    </a:lnTo>
                    <a:lnTo>
                      <a:pt x="0" y="3"/>
                    </a:lnTo>
                    <a:lnTo>
                      <a:pt x="3" y="3"/>
                    </a:lnTo>
                    <a:close/>
                  </a:path>
                </a:pathLst>
              </a:custGeom>
              <a:solidFill>
                <a:srgbClr val="3231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72" name="Rectangle 1611"/>
              <p:cNvSpPr>
                <a:spLocks noChangeArrowheads="1"/>
              </p:cNvSpPr>
              <p:nvPr/>
            </p:nvSpPr>
            <p:spPr bwMode="auto">
              <a:xfrm>
                <a:off x="4088" y="1919"/>
                <a:ext cx="545" cy="17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73" name="Freeform 1612"/>
              <p:cNvSpPr>
                <a:spLocks noEditPoints="1"/>
              </p:cNvSpPr>
              <p:nvPr/>
            </p:nvSpPr>
            <p:spPr bwMode="auto">
              <a:xfrm>
                <a:off x="4085" y="1916"/>
                <a:ext cx="551" cy="185"/>
              </a:xfrm>
              <a:custGeom>
                <a:avLst/>
                <a:gdLst>
                  <a:gd name="T0" fmla="*/ 1399 w 1402"/>
                  <a:gd name="T1" fmla="*/ 0 h 472"/>
                  <a:gd name="T2" fmla="*/ 3 w 1402"/>
                  <a:gd name="T3" fmla="*/ 0 h 472"/>
                  <a:gd name="T4" fmla="*/ 1 w 1402"/>
                  <a:gd name="T5" fmla="*/ 1 h 472"/>
                  <a:gd name="T6" fmla="*/ 0 w 1402"/>
                  <a:gd name="T7" fmla="*/ 3 h 472"/>
                  <a:gd name="T8" fmla="*/ 3 w 1402"/>
                  <a:gd name="T9" fmla="*/ 3 h 472"/>
                  <a:gd name="T10" fmla="*/ 0 w 1402"/>
                  <a:gd name="T11" fmla="*/ 3 h 472"/>
                  <a:gd name="T12" fmla="*/ 0 w 1402"/>
                  <a:gd name="T13" fmla="*/ 469 h 472"/>
                  <a:gd name="T14" fmla="*/ 1 w 1402"/>
                  <a:gd name="T15" fmla="*/ 471 h 472"/>
                  <a:gd name="T16" fmla="*/ 3 w 1402"/>
                  <a:gd name="T17" fmla="*/ 472 h 472"/>
                  <a:gd name="T18" fmla="*/ 1399 w 1402"/>
                  <a:gd name="T19" fmla="*/ 472 h 472"/>
                  <a:gd name="T20" fmla="*/ 1401 w 1402"/>
                  <a:gd name="T21" fmla="*/ 471 h 472"/>
                  <a:gd name="T22" fmla="*/ 1402 w 1402"/>
                  <a:gd name="T23" fmla="*/ 469 h 472"/>
                  <a:gd name="T24" fmla="*/ 1402 w 1402"/>
                  <a:gd name="T25" fmla="*/ 3 h 472"/>
                  <a:gd name="T26" fmla="*/ 1401 w 1402"/>
                  <a:gd name="T27" fmla="*/ 1 h 472"/>
                  <a:gd name="T28" fmla="*/ 1399 w 1402"/>
                  <a:gd name="T29" fmla="*/ 0 h 472"/>
                  <a:gd name="T30" fmla="*/ 6 w 1402"/>
                  <a:gd name="T31" fmla="*/ 6 h 472"/>
                  <a:gd name="T32" fmla="*/ 1396 w 1402"/>
                  <a:gd name="T33" fmla="*/ 6 h 472"/>
                  <a:gd name="T34" fmla="*/ 1396 w 1402"/>
                  <a:gd name="T35" fmla="*/ 466 h 472"/>
                  <a:gd name="T36" fmla="*/ 6 w 1402"/>
                  <a:gd name="T37" fmla="*/ 466 h 472"/>
                  <a:gd name="T38" fmla="*/ 6 w 1402"/>
                  <a:gd name="T39" fmla="*/ 6 h 4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02" h="472">
                    <a:moveTo>
                      <a:pt x="1399" y="0"/>
                    </a:moveTo>
                    <a:lnTo>
                      <a:pt x="3" y="0"/>
                    </a:lnTo>
                    <a:lnTo>
                      <a:pt x="1" y="1"/>
                    </a:lnTo>
                    <a:lnTo>
                      <a:pt x="0" y="3"/>
                    </a:lnTo>
                    <a:lnTo>
                      <a:pt x="3" y="3"/>
                    </a:lnTo>
                    <a:lnTo>
                      <a:pt x="0" y="3"/>
                    </a:lnTo>
                    <a:lnTo>
                      <a:pt x="0" y="469"/>
                    </a:lnTo>
                    <a:lnTo>
                      <a:pt x="1" y="471"/>
                    </a:lnTo>
                    <a:lnTo>
                      <a:pt x="3" y="472"/>
                    </a:lnTo>
                    <a:lnTo>
                      <a:pt x="1399" y="472"/>
                    </a:lnTo>
                    <a:lnTo>
                      <a:pt x="1401" y="471"/>
                    </a:lnTo>
                    <a:lnTo>
                      <a:pt x="1402" y="469"/>
                    </a:lnTo>
                    <a:lnTo>
                      <a:pt x="1402" y="3"/>
                    </a:lnTo>
                    <a:lnTo>
                      <a:pt x="1401" y="1"/>
                    </a:lnTo>
                    <a:lnTo>
                      <a:pt x="1399" y="0"/>
                    </a:lnTo>
                    <a:close/>
                    <a:moveTo>
                      <a:pt x="6" y="6"/>
                    </a:moveTo>
                    <a:lnTo>
                      <a:pt x="1396" y="6"/>
                    </a:lnTo>
                    <a:lnTo>
                      <a:pt x="1396" y="466"/>
                    </a:lnTo>
                    <a:lnTo>
                      <a:pt x="6" y="466"/>
                    </a:lnTo>
                    <a:lnTo>
                      <a:pt x="6"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74" name="Rectangle 1613"/>
              <p:cNvSpPr>
                <a:spLocks noChangeArrowheads="1"/>
              </p:cNvSpPr>
              <p:nvPr/>
            </p:nvSpPr>
            <p:spPr bwMode="auto">
              <a:xfrm>
                <a:off x="4121" y="1935"/>
                <a:ext cx="181" cy="147"/>
              </a:xfrm>
              <a:prstGeom prst="rect">
                <a:avLst/>
              </a:prstGeom>
              <a:solidFill>
                <a:srgbClr val="9FC9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75" name="Freeform 1614"/>
              <p:cNvSpPr>
                <a:spLocks/>
              </p:cNvSpPr>
              <p:nvPr/>
            </p:nvSpPr>
            <p:spPr bwMode="auto">
              <a:xfrm>
                <a:off x="4120" y="1933"/>
                <a:ext cx="183" cy="151"/>
              </a:xfrm>
              <a:custGeom>
                <a:avLst/>
                <a:gdLst>
                  <a:gd name="T0" fmla="*/ 3 w 466"/>
                  <a:gd name="T1" fmla="*/ 3 h 385"/>
                  <a:gd name="T2" fmla="*/ 3 w 466"/>
                  <a:gd name="T3" fmla="*/ 7 h 385"/>
                  <a:gd name="T4" fmla="*/ 459 w 466"/>
                  <a:gd name="T5" fmla="*/ 7 h 385"/>
                  <a:gd name="T6" fmla="*/ 459 w 466"/>
                  <a:gd name="T7" fmla="*/ 377 h 385"/>
                  <a:gd name="T8" fmla="*/ 7 w 466"/>
                  <a:gd name="T9" fmla="*/ 377 h 385"/>
                  <a:gd name="T10" fmla="*/ 7 w 466"/>
                  <a:gd name="T11" fmla="*/ 3 h 385"/>
                  <a:gd name="T12" fmla="*/ 3 w 466"/>
                  <a:gd name="T13" fmla="*/ 3 h 385"/>
                  <a:gd name="T14" fmla="*/ 3 w 466"/>
                  <a:gd name="T15" fmla="*/ 7 h 385"/>
                  <a:gd name="T16" fmla="*/ 3 w 466"/>
                  <a:gd name="T17" fmla="*/ 3 h 385"/>
                  <a:gd name="T18" fmla="*/ 0 w 466"/>
                  <a:gd name="T19" fmla="*/ 3 h 385"/>
                  <a:gd name="T20" fmla="*/ 0 w 466"/>
                  <a:gd name="T21" fmla="*/ 381 h 385"/>
                  <a:gd name="T22" fmla="*/ 1 w 466"/>
                  <a:gd name="T23" fmla="*/ 384 h 385"/>
                  <a:gd name="T24" fmla="*/ 3 w 466"/>
                  <a:gd name="T25" fmla="*/ 385 h 385"/>
                  <a:gd name="T26" fmla="*/ 463 w 466"/>
                  <a:gd name="T27" fmla="*/ 385 h 385"/>
                  <a:gd name="T28" fmla="*/ 465 w 466"/>
                  <a:gd name="T29" fmla="*/ 384 h 385"/>
                  <a:gd name="T30" fmla="*/ 466 w 466"/>
                  <a:gd name="T31" fmla="*/ 381 h 385"/>
                  <a:gd name="T32" fmla="*/ 466 w 466"/>
                  <a:gd name="T33" fmla="*/ 3 h 385"/>
                  <a:gd name="T34" fmla="*/ 465 w 466"/>
                  <a:gd name="T35" fmla="*/ 1 h 385"/>
                  <a:gd name="T36" fmla="*/ 463 w 466"/>
                  <a:gd name="T37" fmla="*/ 0 h 385"/>
                  <a:gd name="T38" fmla="*/ 3 w 466"/>
                  <a:gd name="T39" fmla="*/ 0 h 385"/>
                  <a:gd name="T40" fmla="*/ 1 w 466"/>
                  <a:gd name="T41" fmla="*/ 1 h 385"/>
                  <a:gd name="T42" fmla="*/ 0 w 466"/>
                  <a:gd name="T43" fmla="*/ 3 h 385"/>
                  <a:gd name="T44" fmla="*/ 3 w 466"/>
                  <a:gd name="T45" fmla="*/ 3 h 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66" h="385">
                    <a:moveTo>
                      <a:pt x="3" y="3"/>
                    </a:moveTo>
                    <a:lnTo>
                      <a:pt x="3" y="7"/>
                    </a:lnTo>
                    <a:lnTo>
                      <a:pt x="459" y="7"/>
                    </a:lnTo>
                    <a:lnTo>
                      <a:pt x="459" y="377"/>
                    </a:lnTo>
                    <a:lnTo>
                      <a:pt x="7" y="377"/>
                    </a:lnTo>
                    <a:lnTo>
                      <a:pt x="7" y="3"/>
                    </a:lnTo>
                    <a:lnTo>
                      <a:pt x="3" y="3"/>
                    </a:lnTo>
                    <a:lnTo>
                      <a:pt x="3" y="7"/>
                    </a:lnTo>
                    <a:lnTo>
                      <a:pt x="3" y="3"/>
                    </a:lnTo>
                    <a:lnTo>
                      <a:pt x="0" y="3"/>
                    </a:lnTo>
                    <a:lnTo>
                      <a:pt x="0" y="381"/>
                    </a:lnTo>
                    <a:lnTo>
                      <a:pt x="1" y="384"/>
                    </a:lnTo>
                    <a:lnTo>
                      <a:pt x="3" y="385"/>
                    </a:lnTo>
                    <a:lnTo>
                      <a:pt x="463" y="385"/>
                    </a:lnTo>
                    <a:lnTo>
                      <a:pt x="465" y="384"/>
                    </a:lnTo>
                    <a:lnTo>
                      <a:pt x="466" y="381"/>
                    </a:lnTo>
                    <a:lnTo>
                      <a:pt x="466" y="3"/>
                    </a:lnTo>
                    <a:lnTo>
                      <a:pt x="465" y="1"/>
                    </a:lnTo>
                    <a:lnTo>
                      <a:pt x="463" y="0"/>
                    </a:lnTo>
                    <a:lnTo>
                      <a:pt x="3" y="0"/>
                    </a:lnTo>
                    <a:lnTo>
                      <a:pt x="1" y="1"/>
                    </a:lnTo>
                    <a:lnTo>
                      <a:pt x="0" y="3"/>
                    </a:lnTo>
                    <a:lnTo>
                      <a:pt x="3" y="3"/>
                    </a:lnTo>
                    <a:close/>
                  </a:path>
                </a:pathLst>
              </a:custGeom>
              <a:solidFill>
                <a:srgbClr val="3231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76" name="Rectangle 1615"/>
              <p:cNvSpPr>
                <a:spLocks noChangeArrowheads="1"/>
              </p:cNvSpPr>
              <p:nvPr/>
            </p:nvSpPr>
            <p:spPr bwMode="auto">
              <a:xfrm>
                <a:off x="4426" y="1935"/>
                <a:ext cx="181" cy="147"/>
              </a:xfrm>
              <a:prstGeom prst="rect">
                <a:avLst/>
              </a:prstGeom>
              <a:solidFill>
                <a:srgbClr val="9FC9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77" name="Freeform 1616"/>
              <p:cNvSpPr>
                <a:spLocks/>
              </p:cNvSpPr>
              <p:nvPr/>
            </p:nvSpPr>
            <p:spPr bwMode="auto">
              <a:xfrm>
                <a:off x="4425" y="1933"/>
                <a:ext cx="183" cy="151"/>
              </a:xfrm>
              <a:custGeom>
                <a:avLst/>
                <a:gdLst>
                  <a:gd name="T0" fmla="*/ 3 w 467"/>
                  <a:gd name="T1" fmla="*/ 3 h 385"/>
                  <a:gd name="T2" fmla="*/ 3 w 467"/>
                  <a:gd name="T3" fmla="*/ 7 h 385"/>
                  <a:gd name="T4" fmla="*/ 459 w 467"/>
                  <a:gd name="T5" fmla="*/ 7 h 385"/>
                  <a:gd name="T6" fmla="*/ 459 w 467"/>
                  <a:gd name="T7" fmla="*/ 377 h 385"/>
                  <a:gd name="T8" fmla="*/ 7 w 467"/>
                  <a:gd name="T9" fmla="*/ 377 h 385"/>
                  <a:gd name="T10" fmla="*/ 7 w 467"/>
                  <a:gd name="T11" fmla="*/ 3 h 385"/>
                  <a:gd name="T12" fmla="*/ 3 w 467"/>
                  <a:gd name="T13" fmla="*/ 3 h 385"/>
                  <a:gd name="T14" fmla="*/ 3 w 467"/>
                  <a:gd name="T15" fmla="*/ 7 h 385"/>
                  <a:gd name="T16" fmla="*/ 3 w 467"/>
                  <a:gd name="T17" fmla="*/ 3 h 385"/>
                  <a:gd name="T18" fmla="*/ 0 w 467"/>
                  <a:gd name="T19" fmla="*/ 3 h 385"/>
                  <a:gd name="T20" fmla="*/ 0 w 467"/>
                  <a:gd name="T21" fmla="*/ 381 h 385"/>
                  <a:gd name="T22" fmla="*/ 1 w 467"/>
                  <a:gd name="T23" fmla="*/ 384 h 385"/>
                  <a:gd name="T24" fmla="*/ 3 w 467"/>
                  <a:gd name="T25" fmla="*/ 385 h 385"/>
                  <a:gd name="T26" fmla="*/ 463 w 467"/>
                  <a:gd name="T27" fmla="*/ 385 h 385"/>
                  <a:gd name="T28" fmla="*/ 466 w 467"/>
                  <a:gd name="T29" fmla="*/ 384 h 385"/>
                  <a:gd name="T30" fmla="*/ 467 w 467"/>
                  <a:gd name="T31" fmla="*/ 381 h 385"/>
                  <a:gd name="T32" fmla="*/ 467 w 467"/>
                  <a:gd name="T33" fmla="*/ 3 h 385"/>
                  <a:gd name="T34" fmla="*/ 466 w 467"/>
                  <a:gd name="T35" fmla="*/ 1 h 385"/>
                  <a:gd name="T36" fmla="*/ 463 w 467"/>
                  <a:gd name="T37" fmla="*/ 0 h 385"/>
                  <a:gd name="T38" fmla="*/ 3 w 467"/>
                  <a:gd name="T39" fmla="*/ 0 h 385"/>
                  <a:gd name="T40" fmla="*/ 1 w 467"/>
                  <a:gd name="T41" fmla="*/ 1 h 385"/>
                  <a:gd name="T42" fmla="*/ 0 w 467"/>
                  <a:gd name="T43" fmla="*/ 3 h 385"/>
                  <a:gd name="T44" fmla="*/ 3 w 467"/>
                  <a:gd name="T45" fmla="*/ 3 h 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67" h="385">
                    <a:moveTo>
                      <a:pt x="3" y="3"/>
                    </a:moveTo>
                    <a:lnTo>
                      <a:pt x="3" y="7"/>
                    </a:lnTo>
                    <a:lnTo>
                      <a:pt x="459" y="7"/>
                    </a:lnTo>
                    <a:lnTo>
                      <a:pt x="459" y="377"/>
                    </a:lnTo>
                    <a:lnTo>
                      <a:pt x="7" y="377"/>
                    </a:lnTo>
                    <a:lnTo>
                      <a:pt x="7" y="3"/>
                    </a:lnTo>
                    <a:lnTo>
                      <a:pt x="3" y="3"/>
                    </a:lnTo>
                    <a:lnTo>
                      <a:pt x="3" y="7"/>
                    </a:lnTo>
                    <a:lnTo>
                      <a:pt x="3" y="3"/>
                    </a:lnTo>
                    <a:lnTo>
                      <a:pt x="0" y="3"/>
                    </a:lnTo>
                    <a:lnTo>
                      <a:pt x="0" y="381"/>
                    </a:lnTo>
                    <a:lnTo>
                      <a:pt x="1" y="384"/>
                    </a:lnTo>
                    <a:lnTo>
                      <a:pt x="3" y="385"/>
                    </a:lnTo>
                    <a:lnTo>
                      <a:pt x="463" y="385"/>
                    </a:lnTo>
                    <a:lnTo>
                      <a:pt x="466" y="384"/>
                    </a:lnTo>
                    <a:lnTo>
                      <a:pt x="467" y="381"/>
                    </a:lnTo>
                    <a:lnTo>
                      <a:pt x="467" y="3"/>
                    </a:lnTo>
                    <a:lnTo>
                      <a:pt x="466" y="1"/>
                    </a:lnTo>
                    <a:lnTo>
                      <a:pt x="463" y="0"/>
                    </a:lnTo>
                    <a:lnTo>
                      <a:pt x="3" y="0"/>
                    </a:lnTo>
                    <a:lnTo>
                      <a:pt x="1" y="1"/>
                    </a:lnTo>
                    <a:lnTo>
                      <a:pt x="0" y="3"/>
                    </a:lnTo>
                    <a:lnTo>
                      <a:pt x="3" y="3"/>
                    </a:lnTo>
                    <a:close/>
                  </a:path>
                </a:pathLst>
              </a:custGeom>
              <a:solidFill>
                <a:srgbClr val="3231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78" name="Rectangle 1617"/>
              <p:cNvSpPr>
                <a:spLocks noChangeArrowheads="1"/>
              </p:cNvSpPr>
              <p:nvPr/>
            </p:nvSpPr>
            <p:spPr bwMode="auto">
              <a:xfrm>
                <a:off x="1498" y="1938"/>
                <a:ext cx="153" cy="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24282B"/>
                    </a:solidFill>
                    <a:effectLst/>
                    <a:latin typeface="Times New Roman" pitchFamily="18" charset="0"/>
                  </a:rPr>
                  <a:t>32</a:t>
                </a:r>
                <a:endParaRPr kumimoji="0" lang="en-US" sz="1800" b="0" i="0" u="none" strike="noStrike" cap="none" normalizeH="0" baseline="0" smtClean="0">
                  <a:ln>
                    <a:noFill/>
                  </a:ln>
                  <a:solidFill>
                    <a:schemeClr val="tx1"/>
                  </a:solidFill>
                  <a:effectLst/>
                  <a:latin typeface="Arial" pitchFamily="34" charset="0"/>
                </a:endParaRPr>
              </a:p>
            </p:txBody>
          </p:sp>
          <p:sp>
            <p:nvSpPr>
              <p:cNvPr id="2679" name="Rectangle 1618"/>
              <p:cNvSpPr>
                <a:spLocks noChangeArrowheads="1"/>
              </p:cNvSpPr>
              <p:nvPr/>
            </p:nvSpPr>
            <p:spPr bwMode="auto">
              <a:xfrm>
                <a:off x="1787" y="1938"/>
                <a:ext cx="113"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24282B"/>
                    </a:solidFill>
                    <a:effectLst/>
                    <a:latin typeface="Times New Roman" pitchFamily="18" charset="0"/>
                  </a:rPr>
                  <a:t>31</a:t>
                </a:r>
                <a:endParaRPr kumimoji="0" lang="en-US" sz="1800" b="0" i="0" u="none" strike="noStrike" cap="none" normalizeH="0" baseline="0" dirty="0" smtClean="0">
                  <a:ln>
                    <a:noFill/>
                  </a:ln>
                  <a:solidFill>
                    <a:schemeClr val="tx1"/>
                  </a:solidFill>
                  <a:effectLst/>
                  <a:latin typeface="Arial" pitchFamily="34" charset="0"/>
                </a:endParaRPr>
              </a:p>
            </p:txBody>
          </p:sp>
          <p:sp>
            <p:nvSpPr>
              <p:cNvPr id="2680" name="Rectangle 1619"/>
              <p:cNvSpPr>
                <a:spLocks noChangeArrowheads="1"/>
              </p:cNvSpPr>
              <p:nvPr/>
            </p:nvSpPr>
            <p:spPr bwMode="auto">
              <a:xfrm>
                <a:off x="3881" y="1947"/>
                <a:ext cx="99" cy="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24282B"/>
                    </a:solidFill>
                    <a:effectLst/>
                    <a:latin typeface="Times New Roman" pitchFamily="18" charset="0"/>
                  </a:rPr>
                  <a:t>3</a:t>
                </a:r>
                <a:endParaRPr kumimoji="0" lang="en-US" sz="1800" b="0" i="0" u="none" strike="noStrike" cap="none" normalizeH="0" baseline="0" smtClean="0">
                  <a:ln>
                    <a:noFill/>
                  </a:ln>
                  <a:solidFill>
                    <a:schemeClr val="tx1"/>
                  </a:solidFill>
                  <a:effectLst/>
                  <a:latin typeface="Arial" pitchFamily="34" charset="0"/>
                </a:endParaRPr>
              </a:p>
            </p:txBody>
          </p:sp>
          <p:sp>
            <p:nvSpPr>
              <p:cNvPr id="2681" name="Rectangle 1620"/>
              <p:cNvSpPr>
                <a:spLocks noChangeArrowheads="1"/>
              </p:cNvSpPr>
              <p:nvPr/>
            </p:nvSpPr>
            <p:spPr bwMode="auto">
              <a:xfrm>
                <a:off x="4160" y="1947"/>
                <a:ext cx="57"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24282B"/>
                    </a:solidFill>
                    <a:effectLst/>
                    <a:latin typeface="Times New Roman" pitchFamily="18" charset="0"/>
                  </a:rPr>
                  <a:t>2</a:t>
                </a:r>
                <a:endParaRPr kumimoji="0" lang="en-US" sz="1800" b="0" i="0" u="none" strike="noStrike" cap="none" normalizeH="0" baseline="0" dirty="0" smtClean="0">
                  <a:ln>
                    <a:noFill/>
                  </a:ln>
                  <a:solidFill>
                    <a:schemeClr val="tx1"/>
                  </a:solidFill>
                  <a:effectLst/>
                  <a:latin typeface="Arial" pitchFamily="34" charset="0"/>
                </a:endParaRPr>
              </a:p>
            </p:txBody>
          </p:sp>
          <p:sp>
            <p:nvSpPr>
              <p:cNvPr id="2682" name="Rectangle 1621"/>
              <p:cNvSpPr>
                <a:spLocks noChangeArrowheads="1"/>
              </p:cNvSpPr>
              <p:nvPr/>
            </p:nvSpPr>
            <p:spPr bwMode="auto">
              <a:xfrm>
                <a:off x="2189" y="2201"/>
                <a:ext cx="366" cy="176"/>
              </a:xfrm>
              <a:prstGeom prst="rect">
                <a:avLst/>
              </a:prstGeom>
              <a:solidFill>
                <a:srgbClr val="F0D8C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83" name="Freeform 1622"/>
              <p:cNvSpPr>
                <a:spLocks/>
              </p:cNvSpPr>
              <p:nvPr/>
            </p:nvSpPr>
            <p:spPr bwMode="auto">
              <a:xfrm>
                <a:off x="2186" y="2199"/>
                <a:ext cx="371" cy="180"/>
              </a:xfrm>
              <a:custGeom>
                <a:avLst/>
                <a:gdLst>
                  <a:gd name="T0" fmla="*/ 6 w 944"/>
                  <a:gd name="T1" fmla="*/ 5 h 461"/>
                  <a:gd name="T2" fmla="*/ 6 w 944"/>
                  <a:gd name="T3" fmla="*/ 11 h 461"/>
                  <a:gd name="T4" fmla="*/ 933 w 944"/>
                  <a:gd name="T5" fmla="*/ 11 h 461"/>
                  <a:gd name="T6" fmla="*/ 933 w 944"/>
                  <a:gd name="T7" fmla="*/ 450 h 461"/>
                  <a:gd name="T8" fmla="*/ 12 w 944"/>
                  <a:gd name="T9" fmla="*/ 450 h 461"/>
                  <a:gd name="T10" fmla="*/ 12 w 944"/>
                  <a:gd name="T11" fmla="*/ 5 h 461"/>
                  <a:gd name="T12" fmla="*/ 6 w 944"/>
                  <a:gd name="T13" fmla="*/ 5 h 461"/>
                  <a:gd name="T14" fmla="*/ 6 w 944"/>
                  <a:gd name="T15" fmla="*/ 11 h 461"/>
                  <a:gd name="T16" fmla="*/ 6 w 944"/>
                  <a:gd name="T17" fmla="*/ 5 h 461"/>
                  <a:gd name="T18" fmla="*/ 0 w 944"/>
                  <a:gd name="T19" fmla="*/ 5 h 461"/>
                  <a:gd name="T20" fmla="*/ 0 w 944"/>
                  <a:gd name="T21" fmla="*/ 456 h 461"/>
                  <a:gd name="T22" fmla="*/ 2 w 944"/>
                  <a:gd name="T23" fmla="*/ 460 h 461"/>
                  <a:gd name="T24" fmla="*/ 6 w 944"/>
                  <a:gd name="T25" fmla="*/ 461 h 461"/>
                  <a:gd name="T26" fmla="*/ 938 w 944"/>
                  <a:gd name="T27" fmla="*/ 461 h 461"/>
                  <a:gd name="T28" fmla="*/ 942 w 944"/>
                  <a:gd name="T29" fmla="*/ 460 h 461"/>
                  <a:gd name="T30" fmla="*/ 944 w 944"/>
                  <a:gd name="T31" fmla="*/ 456 h 461"/>
                  <a:gd name="T32" fmla="*/ 944 w 944"/>
                  <a:gd name="T33" fmla="*/ 5 h 461"/>
                  <a:gd name="T34" fmla="*/ 942 w 944"/>
                  <a:gd name="T35" fmla="*/ 1 h 461"/>
                  <a:gd name="T36" fmla="*/ 938 w 944"/>
                  <a:gd name="T37" fmla="*/ 0 h 461"/>
                  <a:gd name="T38" fmla="*/ 6 w 944"/>
                  <a:gd name="T39" fmla="*/ 0 h 461"/>
                  <a:gd name="T40" fmla="*/ 2 w 944"/>
                  <a:gd name="T41" fmla="*/ 1 h 461"/>
                  <a:gd name="T42" fmla="*/ 0 w 944"/>
                  <a:gd name="T43" fmla="*/ 5 h 461"/>
                  <a:gd name="T44" fmla="*/ 6 w 944"/>
                  <a:gd name="T45" fmla="*/ 5 h 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44" h="461">
                    <a:moveTo>
                      <a:pt x="6" y="5"/>
                    </a:moveTo>
                    <a:lnTo>
                      <a:pt x="6" y="11"/>
                    </a:lnTo>
                    <a:lnTo>
                      <a:pt x="933" y="11"/>
                    </a:lnTo>
                    <a:lnTo>
                      <a:pt x="933" y="450"/>
                    </a:lnTo>
                    <a:lnTo>
                      <a:pt x="12" y="450"/>
                    </a:lnTo>
                    <a:lnTo>
                      <a:pt x="12" y="5"/>
                    </a:lnTo>
                    <a:lnTo>
                      <a:pt x="6" y="5"/>
                    </a:lnTo>
                    <a:lnTo>
                      <a:pt x="6" y="11"/>
                    </a:lnTo>
                    <a:lnTo>
                      <a:pt x="6" y="5"/>
                    </a:lnTo>
                    <a:lnTo>
                      <a:pt x="0" y="5"/>
                    </a:lnTo>
                    <a:lnTo>
                      <a:pt x="0" y="456"/>
                    </a:lnTo>
                    <a:lnTo>
                      <a:pt x="2" y="460"/>
                    </a:lnTo>
                    <a:lnTo>
                      <a:pt x="6" y="461"/>
                    </a:lnTo>
                    <a:lnTo>
                      <a:pt x="938" y="461"/>
                    </a:lnTo>
                    <a:lnTo>
                      <a:pt x="942" y="460"/>
                    </a:lnTo>
                    <a:lnTo>
                      <a:pt x="944" y="456"/>
                    </a:lnTo>
                    <a:lnTo>
                      <a:pt x="944" y="5"/>
                    </a:lnTo>
                    <a:lnTo>
                      <a:pt x="942" y="1"/>
                    </a:lnTo>
                    <a:lnTo>
                      <a:pt x="938" y="0"/>
                    </a:lnTo>
                    <a:lnTo>
                      <a:pt x="6" y="0"/>
                    </a:lnTo>
                    <a:lnTo>
                      <a:pt x="2" y="1"/>
                    </a:lnTo>
                    <a:lnTo>
                      <a:pt x="0" y="5"/>
                    </a:lnTo>
                    <a:lnTo>
                      <a:pt x="6" y="5"/>
                    </a:lnTo>
                    <a:close/>
                  </a:path>
                </a:pathLst>
              </a:custGeom>
              <a:solidFill>
                <a:srgbClr val="3231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84" name="Rectangle 1623"/>
              <p:cNvSpPr>
                <a:spLocks noChangeArrowheads="1"/>
              </p:cNvSpPr>
              <p:nvPr/>
            </p:nvSpPr>
            <p:spPr bwMode="auto">
              <a:xfrm>
                <a:off x="3533" y="2201"/>
                <a:ext cx="365" cy="176"/>
              </a:xfrm>
              <a:prstGeom prst="rect">
                <a:avLst/>
              </a:prstGeom>
              <a:solidFill>
                <a:srgbClr val="F0D8C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85" name="Freeform 1624"/>
              <p:cNvSpPr>
                <a:spLocks/>
              </p:cNvSpPr>
              <p:nvPr/>
            </p:nvSpPr>
            <p:spPr bwMode="auto">
              <a:xfrm>
                <a:off x="3530" y="2199"/>
                <a:ext cx="371" cy="180"/>
              </a:xfrm>
              <a:custGeom>
                <a:avLst/>
                <a:gdLst>
                  <a:gd name="T0" fmla="*/ 6 w 944"/>
                  <a:gd name="T1" fmla="*/ 5 h 461"/>
                  <a:gd name="T2" fmla="*/ 6 w 944"/>
                  <a:gd name="T3" fmla="*/ 11 h 461"/>
                  <a:gd name="T4" fmla="*/ 932 w 944"/>
                  <a:gd name="T5" fmla="*/ 11 h 461"/>
                  <a:gd name="T6" fmla="*/ 932 w 944"/>
                  <a:gd name="T7" fmla="*/ 450 h 461"/>
                  <a:gd name="T8" fmla="*/ 11 w 944"/>
                  <a:gd name="T9" fmla="*/ 450 h 461"/>
                  <a:gd name="T10" fmla="*/ 11 w 944"/>
                  <a:gd name="T11" fmla="*/ 5 h 461"/>
                  <a:gd name="T12" fmla="*/ 6 w 944"/>
                  <a:gd name="T13" fmla="*/ 5 h 461"/>
                  <a:gd name="T14" fmla="*/ 6 w 944"/>
                  <a:gd name="T15" fmla="*/ 11 h 461"/>
                  <a:gd name="T16" fmla="*/ 6 w 944"/>
                  <a:gd name="T17" fmla="*/ 5 h 461"/>
                  <a:gd name="T18" fmla="*/ 0 w 944"/>
                  <a:gd name="T19" fmla="*/ 5 h 461"/>
                  <a:gd name="T20" fmla="*/ 0 w 944"/>
                  <a:gd name="T21" fmla="*/ 456 h 461"/>
                  <a:gd name="T22" fmla="*/ 2 w 944"/>
                  <a:gd name="T23" fmla="*/ 460 h 461"/>
                  <a:gd name="T24" fmla="*/ 6 w 944"/>
                  <a:gd name="T25" fmla="*/ 461 h 461"/>
                  <a:gd name="T26" fmla="*/ 938 w 944"/>
                  <a:gd name="T27" fmla="*/ 461 h 461"/>
                  <a:gd name="T28" fmla="*/ 942 w 944"/>
                  <a:gd name="T29" fmla="*/ 460 h 461"/>
                  <a:gd name="T30" fmla="*/ 944 w 944"/>
                  <a:gd name="T31" fmla="*/ 456 h 461"/>
                  <a:gd name="T32" fmla="*/ 944 w 944"/>
                  <a:gd name="T33" fmla="*/ 5 h 461"/>
                  <a:gd name="T34" fmla="*/ 942 w 944"/>
                  <a:gd name="T35" fmla="*/ 1 h 461"/>
                  <a:gd name="T36" fmla="*/ 938 w 944"/>
                  <a:gd name="T37" fmla="*/ 0 h 461"/>
                  <a:gd name="T38" fmla="*/ 6 w 944"/>
                  <a:gd name="T39" fmla="*/ 0 h 461"/>
                  <a:gd name="T40" fmla="*/ 2 w 944"/>
                  <a:gd name="T41" fmla="*/ 1 h 461"/>
                  <a:gd name="T42" fmla="*/ 0 w 944"/>
                  <a:gd name="T43" fmla="*/ 5 h 461"/>
                  <a:gd name="T44" fmla="*/ 6 w 944"/>
                  <a:gd name="T45" fmla="*/ 5 h 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44" h="461">
                    <a:moveTo>
                      <a:pt x="6" y="5"/>
                    </a:moveTo>
                    <a:lnTo>
                      <a:pt x="6" y="11"/>
                    </a:lnTo>
                    <a:lnTo>
                      <a:pt x="932" y="11"/>
                    </a:lnTo>
                    <a:lnTo>
                      <a:pt x="932" y="450"/>
                    </a:lnTo>
                    <a:lnTo>
                      <a:pt x="11" y="450"/>
                    </a:lnTo>
                    <a:lnTo>
                      <a:pt x="11" y="5"/>
                    </a:lnTo>
                    <a:lnTo>
                      <a:pt x="6" y="5"/>
                    </a:lnTo>
                    <a:lnTo>
                      <a:pt x="6" y="11"/>
                    </a:lnTo>
                    <a:lnTo>
                      <a:pt x="6" y="5"/>
                    </a:lnTo>
                    <a:lnTo>
                      <a:pt x="0" y="5"/>
                    </a:lnTo>
                    <a:lnTo>
                      <a:pt x="0" y="456"/>
                    </a:lnTo>
                    <a:lnTo>
                      <a:pt x="2" y="460"/>
                    </a:lnTo>
                    <a:lnTo>
                      <a:pt x="6" y="461"/>
                    </a:lnTo>
                    <a:lnTo>
                      <a:pt x="938" y="461"/>
                    </a:lnTo>
                    <a:lnTo>
                      <a:pt x="942" y="460"/>
                    </a:lnTo>
                    <a:lnTo>
                      <a:pt x="944" y="456"/>
                    </a:lnTo>
                    <a:lnTo>
                      <a:pt x="944" y="5"/>
                    </a:lnTo>
                    <a:lnTo>
                      <a:pt x="942" y="1"/>
                    </a:lnTo>
                    <a:lnTo>
                      <a:pt x="938" y="0"/>
                    </a:lnTo>
                    <a:lnTo>
                      <a:pt x="6" y="0"/>
                    </a:lnTo>
                    <a:lnTo>
                      <a:pt x="2" y="1"/>
                    </a:lnTo>
                    <a:lnTo>
                      <a:pt x="0" y="5"/>
                    </a:lnTo>
                    <a:lnTo>
                      <a:pt x="6" y="5"/>
                    </a:lnTo>
                    <a:close/>
                  </a:path>
                </a:pathLst>
              </a:custGeom>
              <a:solidFill>
                <a:srgbClr val="3231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86" name="Rectangle 1625"/>
              <p:cNvSpPr>
                <a:spLocks noChangeArrowheads="1"/>
              </p:cNvSpPr>
              <p:nvPr/>
            </p:nvSpPr>
            <p:spPr bwMode="auto">
              <a:xfrm>
                <a:off x="4059" y="2208"/>
                <a:ext cx="367" cy="176"/>
              </a:xfrm>
              <a:prstGeom prst="rect">
                <a:avLst/>
              </a:prstGeom>
              <a:solidFill>
                <a:srgbClr val="F0D8C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87" name="Freeform 1626"/>
              <p:cNvSpPr>
                <a:spLocks/>
              </p:cNvSpPr>
              <p:nvPr/>
            </p:nvSpPr>
            <p:spPr bwMode="auto">
              <a:xfrm>
                <a:off x="4057" y="2206"/>
                <a:ext cx="371" cy="180"/>
              </a:xfrm>
              <a:custGeom>
                <a:avLst/>
                <a:gdLst>
                  <a:gd name="T0" fmla="*/ 5 w 943"/>
                  <a:gd name="T1" fmla="*/ 6 h 462"/>
                  <a:gd name="T2" fmla="*/ 5 w 943"/>
                  <a:gd name="T3" fmla="*/ 12 h 462"/>
                  <a:gd name="T4" fmla="*/ 932 w 943"/>
                  <a:gd name="T5" fmla="*/ 12 h 462"/>
                  <a:gd name="T6" fmla="*/ 932 w 943"/>
                  <a:gd name="T7" fmla="*/ 451 h 462"/>
                  <a:gd name="T8" fmla="*/ 11 w 943"/>
                  <a:gd name="T9" fmla="*/ 451 h 462"/>
                  <a:gd name="T10" fmla="*/ 11 w 943"/>
                  <a:gd name="T11" fmla="*/ 6 h 462"/>
                  <a:gd name="T12" fmla="*/ 5 w 943"/>
                  <a:gd name="T13" fmla="*/ 6 h 462"/>
                  <a:gd name="T14" fmla="*/ 5 w 943"/>
                  <a:gd name="T15" fmla="*/ 12 h 462"/>
                  <a:gd name="T16" fmla="*/ 5 w 943"/>
                  <a:gd name="T17" fmla="*/ 6 h 462"/>
                  <a:gd name="T18" fmla="*/ 0 w 943"/>
                  <a:gd name="T19" fmla="*/ 6 h 462"/>
                  <a:gd name="T20" fmla="*/ 0 w 943"/>
                  <a:gd name="T21" fmla="*/ 456 h 462"/>
                  <a:gd name="T22" fmla="*/ 1 w 943"/>
                  <a:gd name="T23" fmla="*/ 460 h 462"/>
                  <a:gd name="T24" fmla="*/ 5 w 943"/>
                  <a:gd name="T25" fmla="*/ 462 h 462"/>
                  <a:gd name="T26" fmla="*/ 938 w 943"/>
                  <a:gd name="T27" fmla="*/ 462 h 462"/>
                  <a:gd name="T28" fmla="*/ 942 w 943"/>
                  <a:gd name="T29" fmla="*/ 460 h 462"/>
                  <a:gd name="T30" fmla="*/ 943 w 943"/>
                  <a:gd name="T31" fmla="*/ 456 h 462"/>
                  <a:gd name="T32" fmla="*/ 943 w 943"/>
                  <a:gd name="T33" fmla="*/ 6 h 462"/>
                  <a:gd name="T34" fmla="*/ 942 w 943"/>
                  <a:gd name="T35" fmla="*/ 2 h 462"/>
                  <a:gd name="T36" fmla="*/ 938 w 943"/>
                  <a:gd name="T37" fmla="*/ 0 h 462"/>
                  <a:gd name="T38" fmla="*/ 5 w 943"/>
                  <a:gd name="T39" fmla="*/ 0 h 462"/>
                  <a:gd name="T40" fmla="*/ 1 w 943"/>
                  <a:gd name="T41" fmla="*/ 2 h 462"/>
                  <a:gd name="T42" fmla="*/ 0 w 943"/>
                  <a:gd name="T43" fmla="*/ 6 h 462"/>
                  <a:gd name="T44" fmla="*/ 5 w 943"/>
                  <a:gd name="T45" fmla="*/ 6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43" h="462">
                    <a:moveTo>
                      <a:pt x="5" y="6"/>
                    </a:moveTo>
                    <a:lnTo>
                      <a:pt x="5" y="12"/>
                    </a:lnTo>
                    <a:lnTo>
                      <a:pt x="932" y="12"/>
                    </a:lnTo>
                    <a:lnTo>
                      <a:pt x="932" y="451"/>
                    </a:lnTo>
                    <a:lnTo>
                      <a:pt x="11" y="451"/>
                    </a:lnTo>
                    <a:lnTo>
                      <a:pt x="11" y="6"/>
                    </a:lnTo>
                    <a:lnTo>
                      <a:pt x="5" y="6"/>
                    </a:lnTo>
                    <a:lnTo>
                      <a:pt x="5" y="12"/>
                    </a:lnTo>
                    <a:lnTo>
                      <a:pt x="5" y="6"/>
                    </a:lnTo>
                    <a:lnTo>
                      <a:pt x="0" y="6"/>
                    </a:lnTo>
                    <a:lnTo>
                      <a:pt x="0" y="456"/>
                    </a:lnTo>
                    <a:lnTo>
                      <a:pt x="1" y="460"/>
                    </a:lnTo>
                    <a:lnTo>
                      <a:pt x="5" y="462"/>
                    </a:lnTo>
                    <a:lnTo>
                      <a:pt x="938" y="462"/>
                    </a:lnTo>
                    <a:lnTo>
                      <a:pt x="942" y="460"/>
                    </a:lnTo>
                    <a:lnTo>
                      <a:pt x="943" y="456"/>
                    </a:lnTo>
                    <a:lnTo>
                      <a:pt x="943" y="6"/>
                    </a:lnTo>
                    <a:lnTo>
                      <a:pt x="942" y="2"/>
                    </a:lnTo>
                    <a:lnTo>
                      <a:pt x="938" y="0"/>
                    </a:lnTo>
                    <a:lnTo>
                      <a:pt x="5" y="0"/>
                    </a:lnTo>
                    <a:lnTo>
                      <a:pt x="1" y="2"/>
                    </a:lnTo>
                    <a:lnTo>
                      <a:pt x="0" y="6"/>
                    </a:lnTo>
                    <a:lnTo>
                      <a:pt x="5" y="6"/>
                    </a:lnTo>
                    <a:close/>
                  </a:path>
                </a:pathLst>
              </a:custGeom>
              <a:solidFill>
                <a:srgbClr val="3231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88" name="Rectangle 1627"/>
              <p:cNvSpPr>
                <a:spLocks noChangeArrowheads="1"/>
              </p:cNvSpPr>
              <p:nvPr/>
            </p:nvSpPr>
            <p:spPr bwMode="auto">
              <a:xfrm>
                <a:off x="2361" y="1927"/>
                <a:ext cx="181" cy="148"/>
              </a:xfrm>
              <a:prstGeom prst="rect">
                <a:avLst/>
              </a:prstGeom>
              <a:solidFill>
                <a:srgbClr val="9FC9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89" name="Freeform 1628"/>
              <p:cNvSpPr>
                <a:spLocks/>
              </p:cNvSpPr>
              <p:nvPr/>
            </p:nvSpPr>
            <p:spPr bwMode="auto">
              <a:xfrm>
                <a:off x="2360" y="1926"/>
                <a:ext cx="183" cy="150"/>
              </a:xfrm>
              <a:custGeom>
                <a:avLst/>
                <a:gdLst>
                  <a:gd name="T0" fmla="*/ 4 w 467"/>
                  <a:gd name="T1" fmla="*/ 3 h 385"/>
                  <a:gd name="T2" fmla="*/ 4 w 467"/>
                  <a:gd name="T3" fmla="*/ 7 h 385"/>
                  <a:gd name="T4" fmla="*/ 460 w 467"/>
                  <a:gd name="T5" fmla="*/ 7 h 385"/>
                  <a:gd name="T6" fmla="*/ 460 w 467"/>
                  <a:gd name="T7" fmla="*/ 377 h 385"/>
                  <a:gd name="T8" fmla="*/ 8 w 467"/>
                  <a:gd name="T9" fmla="*/ 377 h 385"/>
                  <a:gd name="T10" fmla="*/ 8 w 467"/>
                  <a:gd name="T11" fmla="*/ 3 h 385"/>
                  <a:gd name="T12" fmla="*/ 4 w 467"/>
                  <a:gd name="T13" fmla="*/ 3 h 385"/>
                  <a:gd name="T14" fmla="*/ 4 w 467"/>
                  <a:gd name="T15" fmla="*/ 7 h 385"/>
                  <a:gd name="T16" fmla="*/ 4 w 467"/>
                  <a:gd name="T17" fmla="*/ 3 h 385"/>
                  <a:gd name="T18" fmla="*/ 0 w 467"/>
                  <a:gd name="T19" fmla="*/ 3 h 385"/>
                  <a:gd name="T20" fmla="*/ 0 w 467"/>
                  <a:gd name="T21" fmla="*/ 381 h 385"/>
                  <a:gd name="T22" fmla="*/ 2 w 467"/>
                  <a:gd name="T23" fmla="*/ 384 h 385"/>
                  <a:gd name="T24" fmla="*/ 4 w 467"/>
                  <a:gd name="T25" fmla="*/ 385 h 385"/>
                  <a:gd name="T26" fmla="*/ 464 w 467"/>
                  <a:gd name="T27" fmla="*/ 385 h 385"/>
                  <a:gd name="T28" fmla="*/ 466 w 467"/>
                  <a:gd name="T29" fmla="*/ 384 h 385"/>
                  <a:gd name="T30" fmla="*/ 467 w 467"/>
                  <a:gd name="T31" fmla="*/ 381 h 385"/>
                  <a:gd name="T32" fmla="*/ 467 w 467"/>
                  <a:gd name="T33" fmla="*/ 3 h 385"/>
                  <a:gd name="T34" fmla="*/ 466 w 467"/>
                  <a:gd name="T35" fmla="*/ 1 h 385"/>
                  <a:gd name="T36" fmla="*/ 464 w 467"/>
                  <a:gd name="T37" fmla="*/ 0 h 385"/>
                  <a:gd name="T38" fmla="*/ 4 w 467"/>
                  <a:gd name="T39" fmla="*/ 0 h 385"/>
                  <a:gd name="T40" fmla="*/ 2 w 467"/>
                  <a:gd name="T41" fmla="*/ 1 h 385"/>
                  <a:gd name="T42" fmla="*/ 0 w 467"/>
                  <a:gd name="T43" fmla="*/ 3 h 385"/>
                  <a:gd name="T44" fmla="*/ 4 w 467"/>
                  <a:gd name="T45" fmla="*/ 3 h 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67" h="385">
                    <a:moveTo>
                      <a:pt x="4" y="3"/>
                    </a:moveTo>
                    <a:lnTo>
                      <a:pt x="4" y="7"/>
                    </a:lnTo>
                    <a:lnTo>
                      <a:pt x="460" y="7"/>
                    </a:lnTo>
                    <a:lnTo>
                      <a:pt x="460" y="377"/>
                    </a:lnTo>
                    <a:lnTo>
                      <a:pt x="8" y="377"/>
                    </a:lnTo>
                    <a:lnTo>
                      <a:pt x="8" y="3"/>
                    </a:lnTo>
                    <a:lnTo>
                      <a:pt x="4" y="3"/>
                    </a:lnTo>
                    <a:lnTo>
                      <a:pt x="4" y="7"/>
                    </a:lnTo>
                    <a:lnTo>
                      <a:pt x="4" y="3"/>
                    </a:lnTo>
                    <a:lnTo>
                      <a:pt x="0" y="3"/>
                    </a:lnTo>
                    <a:lnTo>
                      <a:pt x="0" y="381"/>
                    </a:lnTo>
                    <a:lnTo>
                      <a:pt x="2" y="384"/>
                    </a:lnTo>
                    <a:lnTo>
                      <a:pt x="4" y="385"/>
                    </a:lnTo>
                    <a:lnTo>
                      <a:pt x="464" y="385"/>
                    </a:lnTo>
                    <a:lnTo>
                      <a:pt x="466" y="384"/>
                    </a:lnTo>
                    <a:lnTo>
                      <a:pt x="467" y="381"/>
                    </a:lnTo>
                    <a:lnTo>
                      <a:pt x="467" y="3"/>
                    </a:lnTo>
                    <a:lnTo>
                      <a:pt x="466" y="1"/>
                    </a:lnTo>
                    <a:lnTo>
                      <a:pt x="464" y="0"/>
                    </a:lnTo>
                    <a:lnTo>
                      <a:pt x="4" y="0"/>
                    </a:lnTo>
                    <a:lnTo>
                      <a:pt x="2" y="1"/>
                    </a:lnTo>
                    <a:lnTo>
                      <a:pt x="0" y="3"/>
                    </a:lnTo>
                    <a:lnTo>
                      <a:pt x="4" y="3"/>
                    </a:lnTo>
                    <a:close/>
                  </a:path>
                </a:pathLst>
              </a:custGeom>
              <a:solidFill>
                <a:srgbClr val="3231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90" name="Rectangle 1629"/>
              <p:cNvSpPr>
                <a:spLocks noChangeArrowheads="1"/>
              </p:cNvSpPr>
              <p:nvPr/>
            </p:nvSpPr>
            <p:spPr bwMode="auto">
              <a:xfrm>
                <a:off x="2392" y="1938"/>
                <a:ext cx="153" cy="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24282B"/>
                    </a:solidFill>
                    <a:effectLst/>
                    <a:latin typeface="Times New Roman" pitchFamily="18" charset="0"/>
                  </a:rPr>
                  <a:t>29</a:t>
                </a:r>
                <a:endParaRPr kumimoji="0" lang="en-US" sz="1800" b="0" i="0" u="none" strike="noStrike" cap="none" normalizeH="0" baseline="0" smtClean="0">
                  <a:ln>
                    <a:noFill/>
                  </a:ln>
                  <a:solidFill>
                    <a:schemeClr val="tx1"/>
                  </a:solidFill>
                  <a:effectLst/>
                  <a:latin typeface="Arial" pitchFamily="34" charset="0"/>
                </a:endParaRPr>
              </a:p>
            </p:txBody>
          </p:sp>
          <p:sp>
            <p:nvSpPr>
              <p:cNvPr id="2691" name="Rectangle 1630"/>
              <p:cNvSpPr>
                <a:spLocks noChangeArrowheads="1"/>
              </p:cNvSpPr>
              <p:nvPr/>
            </p:nvSpPr>
            <p:spPr bwMode="auto">
              <a:xfrm>
                <a:off x="3558" y="1932"/>
                <a:ext cx="181" cy="148"/>
              </a:xfrm>
              <a:prstGeom prst="rect">
                <a:avLst/>
              </a:prstGeom>
              <a:solidFill>
                <a:srgbClr val="9FC9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92" name="Freeform 1631"/>
              <p:cNvSpPr>
                <a:spLocks/>
              </p:cNvSpPr>
              <p:nvPr/>
            </p:nvSpPr>
            <p:spPr bwMode="auto">
              <a:xfrm>
                <a:off x="3557" y="1931"/>
                <a:ext cx="183" cy="150"/>
              </a:xfrm>
              <a:custGeom>
                <a:avLst/>
                <a:gdLst>
                  <a:gd name="T0" fmla="*/ 3 w 466"/>
                  <a:gd name="T1" fmla="*/ 3 h 385"/>
                  <a:gd name="T2" fmla="*/ 3 w 466"/>
                  <a:gd name="T3" fmla="*/ 7 h 385"/>
                  <a:gd name="T4" fmla="*/ 459 w 466"/>
                  <a:gd name="T5" fmla="*/ 7 h 385"/>
                  <a:gd name="T6" fmla="*/ 459 w 466"/>
                  <a:gd name="T7" fmla="*/ 377 h 385"/>
                  <a:gd name="T8" fmla="*/ 7 w 466"/>
                  <a:gd name="T9" fmla="*/ 377 h 385"/>
                  <a:gd name="T10" fmla="*/ 7 w 466"/>
                  <a:gd name="T11" fmla="*/ 3 h 385"/>
                  <a:gd name="T12" fmla="*/ 3 w 466"/>
                  <a:gd name="T13" fmla="*/ 3 h 385"/>
                  <a:gd name="T14" fmla="*/ 3 w 466"/>
                  <a:gd name="T15" fmla="*/ 7 h 385"/>
                  <a:gd name="T16" fmla="*/ 3 w 466"/>
                  <a:gd name="T17" fmla="*/ 3 h 385"/>
                  <a:gd name="T18" fmla="*/ 0 w 466"/>
                  <a:gd name="T19" fmla="*/ 3 h 385"/>
                  <a:gd name="T20" fmla="*/ 0 w 466"/>
                  <a:gd name="T21" fmla="*/ 381 h 385"/>
                  <a:gd name="T22" fmla="*/ 1 w 466"/>
                  <a:gd name="T23" fmla="*/ 384 h 385"/>
                  <a:gd name="T24" fmla="*/ 3 w 466"/>
                  <a:gd name="T25" fmla="*/ 385 h 385"/>
                  <a:gd name="T26" fmla="*/ 463 w 466"/>
                  <a:gd name="T27" fmla="*/ 385 h 385"/>
                  <a:gd name="T28" fmla="*/ 465 w 466"/>
                  <a:gd name="T29" fmla="*/ 384 h 385"/>
                  <a:gd name="T30" fmla="*/ 466 w 466"/>
                  <a:gd name="T31" fmla="*/ 381 h 385"/>
                  <a:gd name="T32" fmla="*/ 466 w 466"/>
                  <a:gd name="T33" fmla="*/ 3 h 385"/>
                  <a:gd name="T34" fmla="*/ 465 w 466"/>
                  <a:gd name="T35" fmla="*/ 1 h 385"/>
                  <a:gd name="T36" fmla="*/ 463 w 466"/>
                  <a:gd name="T37" fmla="*/ 0 h 385"/>
                  <a:gd name="T38" fmla="*/ 3 w 466"/>
                  <a:gd name="T39" fmla="*/ 0 h 385"/>
                  <a:gd name="T40" fmla="*/ 1 w 466"/>
                  <a:gd name="T41" fmla="*/ 1 h 385"/>
                  <a:gd name="T42" fmla="*/ 0 w 466"/>
                  <a:gd name="T43" fmla="*/ 3 h 385"/>
                  <a:gd name="T44" fmla="*/ 3 w 466"/>
                  <a:gd name="T45" fmla="*/ 3 h 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66" h="385">
                    <a:moveTo>
                      <a:pt x="3" y="3"/>
                    </a:moveTo>
                    <a:lnTo>
                      <a:pt x="3" y="7"/>
                    </a:lnTo>
                    <a:lnTo>
                      <a:pt x="459" y="7"/>
                    </a:lnTo>
                    <a:lnTo>
                      <a:pt x="459" y="377"/>
                    </a:lnTo>
                    <a:lnTo>
                      <a:pt x="7" y="377"/>
                    </a:lnTo>
                    <a:lnTo>
                      <a:pt x="7" y="3"/>
                    </a:lnTo>
                    <a:lnTo>
                      <a:pt x="3" y="3"/>
                    </a:lnTo>
                    <a:lnTo>
                      <a:pt x="3" y="7"/>
                    </a:lnTo>
                    <a:lnTo>
                      <a:pt x="3" y="3"/>
                    </a:lnTo>
                    <a:lnTo>
                      <a:pt x="0" y="3"/>
                    </a:lnTo>
                    <a:lnTo>
                      <a:pt x="0" y="381"/>
                    </a:lnTo>
                    <a:lnTo>
                      <a:pt x="1" y="384"/>
                    </a:lnTo>
                    <a:lnTo>
                      <a:pt x="3" y="385"/>
                    </a:lnTo>
                    <a:lnTo>
                      <a:pt x="463" y="385"/>
                    </a:lnTo>
                    <a:lnTo>
                      <a:pt x="465" y="384"/>
                    </a:lnTo>
                    <a:lnTo>
                      <a:pt x="466" y="381"/>
                    </a:lnTo>
                    <a:lnTo>
                      <a:pt x="466" y="3"/>
                    </a:lnTo>
                    <a:lnTo>
                      <a:pt x="465" y="1"/>
                    </a:lnTo>
                    <a:lnTo>
                      <a:pt x="463" y="0"/>
                    </a:lnTo>
                    <a:lnTo>
                      <a:pt x="3" y="0"/>
                    </a:lnTo>
                    <a:lnTo>
                      <a:pt x="1" y="1"/>
                    </a:lnTo>
                    <a:lnTo>
                      <a:pt x="0" y="3"/>
                    </a:lnTo>
                    <a:lnTo>
                      <a:pt x="3" y="3"/>
                    </a:lnTo>
                    <a:close/>
                  </a:path>
                </a:pathLst>
              </a:custGeom>
              <a:solidFill>
                <a:srgbClr val="3231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93" name="Rectangle 1632"/>
              <p:cNvSpPr>
                <a:spLocks noChangeArrowheads="1"/>
              </p:cNvSpPr>
              <p:nvPr/>
            </p:nvSpPr>
            <p:spPr bwMode="auto">
              <a:xfrm>
                <a:off x="3610" y="1938"/>
                <a:ext cx="99" cy="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24282B"/>
                    </a:solidFill>
                    <a:effectLst/>
                    <a:latin typeface="Times New Roman" pitchFamily="18" charset="0"/>
                  </a:rPr>
                  <a:t>4</a:t>
                </a:r>
                <a:endParaRPr kumimoji="0" lang="en-US" sz="1800" b="0" i="0" u="none" strike="noStrike" cap="none" normalizeH="0" baseline="0" smtClean="0">
                  <a:ln>
                    <a:noFill/>
                  </a:ln>
                  <a:solidFill>
                    <a:schemeClr val="tx1"/>
                  </a:solidFill>
                  <a:effectLst/>
                  <a:latin typeface="Arial" pitchFamily="34" charset="0"/>
                </a:endParaRPr>
              </a:p>
            </p:txBody>
          </p:sp>
          <p:sp>
            <p:nvSpPr>
              <p:cNvPr id="2694" name="Rectangle 1633"/>
              <p:cNvSpPr>
                <a:spLocks noChangeArrowheads="1"/>
              </p:cNvSpPr>
              <p:nvPr/>
            </p:nvSpPr>
            <p:spPr bwMode="auto">
              <a:xfrm>
                <a:off x="1876" y="2489"/>
                <a:ext cx="366" cy="176"/>
              </a:xfrm>
              <a:prstGeom prst="rect">
                <a:avLst/>
              </a:prstGeom>
              <a:solidFill>
                <a:srgbClr val="F0D8C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95" name="Freeform 1634"/>
              <p:cNvSpPr>
                <a:spLocks/>
              </p:cNvSpPr>
              <p:nvPr/>
            </p:nvSpPr>
            <p:spPr bwMode="auto">
              <a:xfrm>
                <a:off x="1874" y="2486"/>
                <a:ext cx="370" cy="181"/>
              </a:xfrm>
              <a:custGeom>
                <a:avLst/>
                <a:gdLst>
                  <a:gd name="T0" fmla="*/ 5 w 944"/>
                  <a:gd name="T1" fmla="*/ 6 h 461"/>
                  <a:gd name="T2" fmla="*/ 5 w 944"/>
                  <a:gd name="T3" fmla="*/ 11 h 461"/>
                  <a:gd name="T4" fmla="*/ 932 w 944"/>
                  <a:gd name="T5" fmla="*/ 11 h 461"/>
                  <a:gd name="T6" fmla="*/ 932 w 944"/>
                  <a:gd name="T7" fmla="*/ 450 h 461"/>
                  <a:gd name="T8" fmla="*/ 11 w 944"/>
                  <a:gd name="T9" fmla="*/ 450 h 461"/>
                  <a:gd name="T10" fmla="*/ 11 w 944"/>
                  <a:gd name="T11" fmla="*/ 6 h 461"/>
                  <a:gd name="T12" fmla="*/ 5 w 944"/>
                  <a:gd name="T13" fmla="*/ 6 h 461"/>
                  <a:gd name="T14" fmla="*/ 5 w 944"/>
                  <a:gd name="T15" fmla="*/ 11 h 461"/>
                  <a:gd name="T16" fmla="*/ 5 w 944"/>
                  <a:gd name="T17" fmla="*/ 6 h 461"/>
                  <a:gd name="T18" fmla="*/ 0 w 944"/>
                  <a:gd name="T19" fmla="*/ 6 h 461"/>
                  <a:gd name="T20" fmla="*/ 0 w 944"/>
                  <a:gd name="T21" fmla="*/ 456 h 461"/>
                  <a:gd name="T22" fmla="*/ 1 w 944"/>
                  <a:gd name="T23" fmla="*/ 460 h 461"/>
                  <a:gd name="T24" fmla="*/ 5 w 944"/>
                  <a:gd name="T25" fmla="*/ 461 h 461"/>
                  <a:gd name="T26" fmla="*/ 938 w 944"/>
                  <a:gd name="T27" fmla="*/ 461 h 461"/>
                  <a:gd name="T28" fmla="*/ 942 w 944"/>
                  <a:gd name="T29" fmla="*/ 460 h 461"/>
                  <a:gd name="T30" fmla="*/ 944 w 944"/>
                  <a:gd name="T31" fmla="*/ 456 h 461"/>
                  <a:gd name="T32" fmla="*/ 944 w 944"/>
                  <a:gd name="T33" fmla="*/ 6 h 461"/>
                  <a:gd name="T34" fmla="*/ 942 w 944"/>
                  <a:gd name="T35" fmla="*/ 1 h 461"/>
                  <a:gd name="T36" fmla="*/ 938 w 944"/>
                  <a:gd name="T37" fmla="*/ 0 h 461"/>
                  <a:gd name="T38" fmla="*/ 5 w 944"/>
                  <a:gd name="T39" fmla="*/ 0 h 461"/>
                  <a:gd name="T40" fmla="*/ 1 w 944"/>
                  <a:gd name="T41" fmla="*/ 1 h 461"/>
                  <a:gd name="T42" fmla="*/ 0 w 944"/>
                  <a:gd name="T43" fmla="*/ 6 h 461"/>
                  <a:gd name="T44" fmla="*/ 5 w 944"/>
                  <a:gd name="T45" fmla="*/ 6 h 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44" h="461">
                    <a:moveTo>
                      <a:pt x="5" y="6"/>
                    </a:moveTo>
                    <a:lnTo>
                      <a:pt x="5" y="11"/>
                    </a:lnTo>
                    <a:lnTo>
                      <a:pt x="932" y="11"/>
                    </a:lnTo>
                    <a:lnTo>
                      <a:pt x="932" y="450"/>
                    </a:lnTo>
                    <a:lnTo>
                      <a:pt x="11" y="450"/>
                    </a:lnTo>
                    <a:lnTo>
                      <a:pt x="11" y="6"/>
                    </a:lnTo>
                    <a:lnTo>
                      <a:pt x="5" y="6"/>
                    </a:lnTo>
                    <a:lnTo>
                      <a:pt x="5" y="11"/>
                    </a:lnTo>
                    <a:lnTo>
                      <a:pt x="5" y="6"/>
                    </a:lnTo>
                    <a:lnTo>
                      <a:pt x="0" y="6"/>
                    </a:lnTo>
                    <a:lnTo>
                      <a:pt x="0" y="456"/>
                    </a:lnTo>
                    <a:lnTo>
                      <a:pt x="1" y="460"/>
                    </a:lnTo>
                    <a:lnTo>
                      <a:pt x="5" y="461"/>
                    </a:lnTo>
                    <a:lnTo>
                      <a:pt x="938" y="461"/>
                    </a:lnTo>
                    <a:lnTo>
                      <a:pt x="942" y="460"/>
                    </a:lnTo>
                    <a:lnTo>
                      <a:pt x="944" y="456"/>
                    </a:lnTo>
                    <a:lnTo>
                      <a:pt x="944" y="6"/>
                    </a:lnTo>
                    <a:lnTo>
                      <a:pt x="942" y="1"/>
                    </a:lnTo>
                    <a:lnTo>
                      <a:pt x="938" y="0"/>
                    </a:lnTo>
                    <a:lnTo>
                      <a:pt x="5" y="0"/>
                    </a:lnTo>
                    <a:lnTo>
                      <a:pt x="1" y="1"/>
                    </a:lnTo>
                    <a:lnTo>
                      <a:pt x="0" y="6"/>
                    </a:lnTo>
                    <a:lnTo>
                      <a:pt x="5" y="6"/>
                    </a:lnTo>
                    <a:close/>
                  </a:path>
                </a:pathLst>
              </a:custGeom>
              <a:solidFill>
                <a:srgbClr val="3231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96" name="Freeform 1635"/>
              <p:cNvSpPr>
                <a:spLocks/>
              </p:cNvSpPr>
              <p:nvPr/>
            </p:nvSpPr>
            <p:spPr bwMode="auto">
              <a:xfrm>
                <a:off x="1917" y="2375"/>
                <a:ext cx="125" cy="115"/>
              </a:xfrm>
              <a:custGeom>
                <a:avLst/>
                <a:gdLst>
                  <a:gd name="T0" fmla="*/ 0 w 319"/>
                  <a:gd name="T1" fmla="*/ 0 h 295"/>
                  <a:gd name="T2" fmla="*/ 0 w 319"/>
                  <a:gd name="T3" fmla="*/ 121 h 295"/>
                  <a:gd name="T4" fmla="*/ 312 w 319"/>
                  <a:gd name="T5" fmla="*/ 121 h 295"/>
                  <a:gd name="T6" fmla="*/ 312 w 319"/>
                  <a:gd name="T7" fmla="*/ 295 h 295"/>
                  <a:gd name="T8" fmla="*/ 319 w 319"/>
                  <a:gd name="T9" fmla="*/ 295 h 295"/>
                  <a:gd name="T10" fmla="*/ 319 w 319"/>
                  <a:gd name="T11" fmla="*/ 115 h 295"/>
                  <a:gd name="T12" fmla="*/ 7 w 319"/>
                  <a:gd name="T13" fmla="*/ 115 h 295"/>
                  <a:gd name="T14" fmla="*/ 7 w 319"/>
                  <a:gd name="T15" fmla="*/ 0 h 295"/>
                  <a:gd name="T16" fmla="*/ 0 w 319"/>
                  <a:gd name="T17" fmla="*/ 0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9" h="295">
                    <a:moveTo>
                      <a:pt x="0" y="0"/>
                    </a:moveTo>
                    <a:lnTo>
                      <a:pt x="0" y="121"/>
                    </a:lnTo>
                    <a:lnTo>
                      <a:pt x="312" y="121"/>
                    </a:lnTo>
                    <a:lnTo>
                      <a:pt x="312" y="295"/>
                    </a:lnTo>
                    <a:lnTo>
                      <a:pt x="319" y="295"/>
                    </a:lnTo>
                    <a:lnTo>
                      <a:pt x="319" y="115"/>
                    </a:lnTo>
                    <a:lnTo>
                      <a:pt x="7" y="115"/>
                    </a:lnTo>
                    <a:lnTo>
                      <a:pt x="7" y="0"/>
                    </a:lnTo>
                    <a:lnTo>
                      <a:pt x="0" y="0"/>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97" name="Freeform 1636"/>
              <p:cNvSpPr>
                <a:spLocks/>
              </p:cNvSpPr>
              <p:nvPr/>
            </p:nvSpPr>
            <p:spPr bwMode="auto">
              <a:xfrm>
                <a:off x="2031" y="2454"/>
                <a:ext cx="20" cy="36"/>
              </a:xfrm>
              <a:custGeom>
                <a:avLst/>
                <a:gdLst>
                  <a:gd name="T0" fmla="*/ 27 w 53"/>
                  <a:gd name="T1" fmla="*/ 27 h 93"/>
                  <a:gd name="T2" fmla="*/ 0 w 53"/>
                  <a:gd name="T3" fmla="*/ 0 h 93"/>
                  <a:gd name="T4" fmla="*/ 27 w 53"/>
                  <a:gd name="T5" fmla="*/ 93 h 93"/>
                  <a:gd name="T6" fmla="*/ 53 w 53"/>
                  <a:gd name="T7" fmla="*/ 0 h 93"/>
                  <a:gd name="T8" fmla="*/ 27 w 53"/>
                  <a:gd name="T9" fmla="*/ 27 h 93"/>
                </a:gdLst>
                <a:ahLst/>
                <a:cxnLst>
                  <a:cxn ang="0">
                    <a:pos x="T0" y="T1"/>
                  </a:cxn>
                  <a:cxn ang="0">
                    <a:pos x="T2" y="T3"/>
                  </a:cxn>
                  <a:cxn ang="0">
                    <a:pos x="T4" y="T5"/>
                  </a:cxn>
                  <a:cxn ang="0">
                    <a:pos x="T6" y="T7"/>
                  </a:cxn>
                  <a:cxn ang="0">
                    <a:pos x="T8" y="T9"/>
                  </a:cxn>
                </a:cxnLst>
                <a:rect l="0" t="0" r="r" b="b"/>
                <a:pathLst>
                  <a:path w="53" h="93">
                    <a:moveTo>
                      <a:pt x="27" y="27"/>
                    </a:moveTo>
                    <a:lnTo>
                      <a:pt x="0" y="0"/>
                    </a:lnTo>
                    <a:lnTo>
                      <a:pt x="27" y="93"/>
                    </a:lnTo>
                    <a:lnTo>
                      <a:pt x="53" y="0"/>
                    </a:lnTo>
                    <a:lnTo>
                      <a:pt x="27" y="27"/>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98" name="Freeform 1637"/>
              <p:cNvSpPr>
                <a:spLocks/>
              </p:cNvSpPr>
              <p:nvPr/>
            </p:nvSpPr>
            <p:spPr bwMode="auto">
              <a:xfrm>
                <a:off x="2028" y="2450"/>
                <a:ext cx="26" cy="45"/>
              </a:xfrm>
              <a:custGeom>
                <a:avLst/>
                <a:gdLst>
                  <a:gd name="T0" fmla="*/ 34 w 67"/>
                  <a:gd name="T1" fmla="*/ 38 h 116"/>
                  <a:gd name="T2" fmla="*/ 36 w 67"/>
                  <a:gd name="T3" fmla="*/ 36 h 116"/>
                  <a:gd name="T4" fmla="*/ 9 w 67"/>
                  <a:gd name="T5" fmla="*/ 9 h 116"/>
                  <a:gd name="T6" fmla="*/ 0 w 67"/>
                  <a:gd name="T7" fmla="*/ 0 h 116"/>
                  <a:gd name="T8" fmla="*/ 34 w 67"/>
                  <a:gd name="T9" fmla="*/ 116 h 116"/>
                  <a:gd name="T10" fmla="*/ 67 w 67"/>
                  <a:gd name="T11" fmla="*/ 0 h 116"/>
                  <a:gd name="T12" fmla="*/ 31 w 67"/>
                  <a:gd name="T13" fmla="*/ 36 h 116"/>
                  <a:gd name="T14" fmla="*/ 34 w 67"/>
                  <a:gd name="T15" fmla="*/ 38 h 116"/>
                  <a:gd name="T16" fmla="*/ 36 w 67"/>
                  <a:gd name="T17" fmla="*/ 36 h 116"/>
                  <a:gd name="T18" fmla="*/ 34 w 67"/>
                  <a:gd name="T19" fmla="*/ 38 h 116"/>
                  <a:gd name="T20" fmla="*/ 36 w 67"/>
                  <a:gd name="T21" fmla="*/ 40 h 116"/>
                  <a:gd name="T22" fmla="*/ 53 w 67"/>
                  <a:gd name="T23" fmla="*/ 23 h 116"/>
                  <a:gd name="T24" fmla="*/ 34 w 67"/>
                  <a:gd name="T25" fmla="*/ 92 h 116"/>
                  <a:gd name="T26" fmla="*/ 14 w 67"/>
                  <a:gd name="T27" fmla="*/ 23 h 116"/>
                  <a:gd name="T28" fmla="*/ 31 w 67"/>
                  <a:gd name="T29" fmla="*/ 40 h 116"/>
                  <a:gd name="T30" fmla="*/ 34 w 67"/>
                  <a:gd name="T31" fmla="*/ 42 h 116"/>
                  <a:gd name="T32" fmla="*/ 36 w 67"/>
                  <a:gd name="T33" fmla="*/ 40 h 116"/>
                  <a:gd name="T34" fmla="*/ 34 w 67"/>
                  <a:gd name="T35" fmla="*/ 38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 h="116">
                    <a:moveTo>
                      <a:pt x="34" y="38"/>
                    </a:moveTo>
                    <a:lnTo>
                      <a:pt x="36" y="36"/>
                    </a:lnTo>
                    <a:lnTo>
                      <a:pt x="9" y="9"/>
                    </a:lnTo>
                    <a:lnTo>
                      <a:pt x="0" y="0"/>
                    </a:lnTo>
                    <a:lnTo>
                      <a:pt x="34" y="116"/>
                    </a:lnTo>
                    <a:lnTo>
                      <a:pt x="67" y="0"/>
                    </a:lnTo>
                    <a:lnTo>
                      <a:pt x="31" y="36"/>
                    </a:lnTo>
                    <a:lnTo>
                      <a:pt x="34" y="38"/>
                    </a:lnTo>
                    <a:lnTo>
                      <a:pt x="36" y="36"/>
                    </a:lnTo>
                    <a:lnTo>
                      <a:pt x="34" y="38"/>
                    </a:lnTo>
                    <a:lnTo>
                      <a:pt x="36" y="40"/>
                    </a:lnTo>
                    <a:lnTo>
                      <a:pt x="53" y="23"/>
                    </a:lnTo>
                    <a:lnTo>
                      <a:pt x="34" y="92"/>
                    </a:lnTo>
                    <a:lnTo>
                      <a:pt x="14" y="23"/>
                    </a:lnTo>
                    <a:lnTo>
                      <a:pt x="31" y="40"/>
                    </a:lnTo>
                    <a:lnTo>
                      <a:pt x="34" y="42"/>
                    </a:lnTo>
                    <a:lnTo>
                      <a:pt x="36" y="40"/>
                    </a:lnTo>
                    <a:lnTo>
                      <a:pt x="34" y="38"/>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99" name="Freeform 1638"/>
              <p:cNvSpPr>
                <a:spLocks/>
              </p:cNvSpPr>
              <p:nvPr/>
            </p:nvSpPr>
            <p:spPr bwMode="auto">
              <a:xfrm>
                <a:off x="2099" y="2378"/>
                <a:ext cx="125" cy="115"/>
              </a:xfrm>
              <a:custGeom>
                <a:avLst/>
                <a:gdLst>
                  <a:gd name="T0" fmla="*/ 312 w 319"/>
                  <a:gd name="T1" fmla="*/ 0 h 295"/>
                  <a:gd name="T2" fmla="*/ 312 w 319"/>
                  <a:gd name="T3" fmla="*/ 115 h 295"/>
                  <a:gd name="T4" fmla="*/ 0 w 319"/>
                  <a:gd name="T5" fmla="*/ 115 h 295"/>
                  <a:gd name="T6" fmla="*/ 0 w 319"/>
                  <a:gd name="T7" fmla="*/ 295 h 295"/>
                  <a:gd name="T8" fmla="*/ 7 w 319"/>
                  <a:gd name="T9" fmla="*/ 295 h 295"/>
                  <a:gd name="T10" fmla="*/ 7 w 319"/>
                  <a:gd name="T11" fmla="*/ 121 h 295"/>
                  <a:gd name="T12" fmla="*/ 319 w 319"/>
                  <a:gd name="T13" fmla="*/ 121 h 295"/>
                  <a:gd name="T14" fmla="*/ 319 w 319"/>
                  <a:gd name="T15" fmla="*/ 0 h 295"/>
                  <a:gd name="T16" fmla="*/ 312 w 319"/>
                  <a:gd name="T17" fmla="*/ 0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9" h="295">
                    <a:moveTo>
                      <a:pt x="312" y="0"/>
                    </a:moveTo>
                    <a:lnTo>
                      <a:pt x="312" y="115"/>
                    </a:lnTo>
                    <a:lnTo>
                      <a:pt x="0" y="115"/>
                    </a:lnTo>
                    <a:lnTo>
                      <a:pt x="0" y="295"/>
                    </a:lnTo>
                    <a:lnTo>
                      <a:pt x="7" y="295"/>
                    </a:lnTo>
                    <a:lnTo>
                      <a:pt x="7" y="121"/>
                    </a:lnTo>
                    <a:lnTo>
                      <a:pt x="319" y="121"/>
                    </a:lnTo>
                    <a:lnTo>
                      <a:pt x="319" y="0"/>
                    </a:lnTo>
                    <a:lnTo>
                      <a:pt x="312" y="0"/>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00" name="Freeform 1639"/>
              <p:cNvSpPr>
                <a:spLocks/>
              </p:cNvSpPr>
              <p:nvPr/>
            </p:nvSpPr>
            <p:spPr bwMode="auto">
              <a:xfrm>
                <a:off x="2090" y="2456"/>
                <a:ext cx="21" cy="37"/>
              </a:xfrm>
              <a:custGeom>
                <a:avLst/>
                <a:gdLst>
                  <a:gd name="T0" fmla="*/ 26 w 52"/>
                  <a:gd name="T1" fmla="*/ 27 h 93"/>
                  <a:gd name="T2" fmla="*/ 0 w 52"/>
                  <a:gd name="T3" fmla="*/ 0 h 93"/>
                  <a:gd name="T4" fmla="*/ 26 w 52"/>
                  <a:gd name="T5" fmla="*/ 93 h 93"/>
                  <a:gd name="T6" fmla="*/ 52 w 52"/>
                  <a:gd name="T7" fmla="*/ 0 h 93"/>
                  <a:gd name="T8" fmla="*/ 26 w 52"/>
                  <a:gd name="T9" fmla="*/ 27 h 93"/>
                </a:gdLst>
                <a:ahLst/>
                <a:cxnLst>
                  <a:cxn ang="0">
                    <a:pos x="T0" y="T1"/>
                  </a:cxn>
                  <a:cxn ang="0">
                    <a:pos x="T2" y="T3"/>
                  </a:cxn>
                  <a:cxn ang="0">
                    <a:pos x="T4" y="T5"/>
                  </a:cxn>
                  <a:cxn ang="0">
                    <a:pos x="T6" y="T7"/>
                  </a:cxn>
                  <a:cxn ang="0">
                    <a:pos x="T8" y="T9"/>
                  </a:cxn>
                </a:cxnLst>
                <a:rect l="0" t="0" r="r" b="b"/>
                <a:pathLst>
                  <a:path w="52" h="93">
                    <a:moveTo>
                      <a:pt x="26" y="27"/>
                    </a:moveTo>
                    <a:lnTo>
                      <a:pt x="0" y="0"/>
                    </a:lnTo>
                    <a:lnTo>
                      <a:pt x="26" y="93"/>
                    </a:lnTo>
                    <a:lnTo>
                      <a:pt x="52" y="0"/>
                    </a:lnTo>
                    <a:lnTo>
                      <a:pt x="26" y="27"/>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01" name="Freeform 1640"/>
              <p:cNvSpPr>
                <a:spLocks/>
              </p:cNvSpPr>
              <p:nvPr/>
            </p:nvSpPr>
            <p:spPr bwMode="auto">
              <a:xfrm>
                <a:off x="2088" y="2452"/>
                <a:ext cx="25" cy="45"/>
              </a:xfrm>
              <a:custGeom>
                <a:avLst/>
                <a:gdLst>
                  <a:gd name="T0" fmla="*/ 33 w 66"/>
                  <a:gd name="T1" fmla="*/ 38 h 116"/>
                  <a:gd name="T2" fmla="*/ 36 w 66"/>
                  <a:gd name="T3" fmla="*/ 35 h 116"/>
                  <a:gd name="T4" fmla="*/ 9 w 66"/>
                  <a:gd name="T5" fmla="*/ 9 h 116"/>
                  <a:gd name="T6" fmla="*/ 0 w 66"/>
                  <a:gd name="T7" fmla="*/ 0 h 116"/>
                  <a:gd name="T8" fmla="*/ 33 w 66"/>
                  <a:gd name="T9" fmla="*/ 116 h 116"/>
                  <a:gd name="T10" fmla="*/ 66 w 66"/>
                  <a:gd name="T11" fmla="*/ 0 h 116"/>
                  <a:gd name="T12" fmla="*/ 31 w 66"/>
                  <a:gd name="T13" fmla="*/ 35 h 116"/>
                  <a:gd name="T14" fmla="*/ 33 w 66"/>
                  <a:gd name="T15" fmla="*/ 38 h 116"/>
                  <a:gd name="T16" fmla="*/ 36 w 66"/>
                  <a:gd name="T17" fmla="*/ 35 h 116"/>
                  <a:gd name="T18" fmla="*/ 33 w 66"/>
                  <a:gd name="T19" fmla="*/ 38 h 116"/>
                  <a:gd name="T20" fmla="*/ 36 w 66"/>
                  <a:gd name="T21" fmla="*/ 40 h 116"/>
                  <a:gd name="T22" fmla="*/ 53 w 66"/>
                  <a:gd name="T23" fmla="*/ 23 h 116"/>
                  <a:gd name="T24" fmla="*/ 33 w 66"/>
                  <a:gd name="T25" fmla="*/ 92 h 116"/>
                  <a:gd name="T26" fmla="*/ 13 w 66"/>
                  <a:gd name="T27" fmla="*/ 23 h 116"/>
                  <a:gd name="T28" fmla="*/ 31 w 66"/>
                  <a:gd name="T29" fmla="*/ 40 h 116"/>
                  <a:gd name="T30" fmla="*/ 33 w 66"/>
                  <a:gd name="T31" fmla="*/ 42 h 116"/>
                  <a:gd name="T32" fmla="*/ 36 w 66"/>
                  <a:gd name="T33" fmla="*/ 40 h 116"/>
                  <a:gd name="T34" fmla="*/ 33 w 66"/>
                  <a:gd name="T35" fmla="*/ 38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6" h="116">
                    <a:moveTo>
                      <a:pt x="33" y="38"/>
                    </a:moveTo>
                    <a:lnTo>
                      <a:pt x="36" y="35"/>
                    </a:lnTo>
                    <a:lnTo>
                      <a:pt x="9" y="9"/>
                    </a:lnTo>
                    <a:lnTo>
                      <a:pt x="0" y="0"/>
                    </a:lnTo>
                    <a:lnTo>
                      <a:pt x="33" y="116"/>
                    </a:lnTo>
                    <a:lnTo>
                      <a:pt x="66" y="0"/>
                    </a:lnTo>
                    <a:lnTo>
                      <a:pt x="31" y="35"/>
                    </a:lnTo>
                    <a:lnTo>
                      <a:pt x="33" y="38"/>
                    </a:lnTo>
                    <a:lnTo>
                      <a:pt x="36" y="35"/>
                    </a:lnTo>
                    <a:lnTo>
                      <a:pt x="33" y="38"/>
                    </a:lnTo>
                    <a:lnTo>
                      <a:pt x="36" y="40"/>
                    </a:lnTo>
                    <a:lnTo>
                      <a:pt x="53" y="23"/>
                    </a:lnTo>
                    <a:lnTo>
                      <a:pt x="33" y="92"/>
                    </a:lnTo>
                    <a:lnTo>
                      <a:pt x="13" y="23"/>
                    </a:lnTo>
                    <a:lnTo>
                      <a:pt x="31" y="40"/>
                    </a:lnTo>
                    <a:lnTo>
                      <a:pt x="33" y="42"/>
                    </a:lnTo>
                    <a:lnTo>
                      <a:pt x="36" y="40"/>
                    </a:lnTo>
                    <a:lnTo>
                      <a:pt x="33" y="38"/>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02" name="Rectangle 1641"/>
              <p:cNvSpPr>
                <a:spLocks noChangeArrowheads="1"/>
              </p:cNvSpPr>
              <p:nvPr/>
            </p:nvSpPr>
            <p:spPr bwMode="auto">
              <a:xfrm>
                <a:off x="3796" y="2490"/>
                <a:ext cx="366" cy="175"/>
              </a:xfrm>
              <a:prstGeom prst="rect">
                <a:avLst/>
              </a:prstGeom>
              <a:solidFill>
                <a:srgbClr val="F0D8C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03" name="Freeform 1642"/>
              <p:cNvSpPr>
                <a:spLocks/>
              </p:cNvSpPr>
              <p:nvPr/>
            </p:nvSpPr>
            <p:spPr bwMode="auto">
              <a:xfrm>
                <a:off x="3794" y="2487"/>
                <a:ext cx="370" cy="181"/>
              </a:xfrm>
              <a:custGeom>
                <a:avLst/>
                <a:gdLst>
                  <a:gd name="T0" fmla="*/ 6 w 944"/>
                  <a:gd name="T1" fmla="*/ 6 h 462"/>
                  <a:gd name="T2" fmla="*/ 6 w 944"/>
                  <a:gd name="T3" fmla="*/ 12 h 462"/>
                  <a:gd name="T4" fmla="*/ 933 w 944"/>
                  <a:gd name="T5" fmla="*/ 12 h 462"/>
                  <a:gd name="T6" fmla="*/ 933 w 944"/>
                  <a:gd name="T7" fmla="*/ 451 h 462"/>
                  <a:gd name="T8" fmla="*/ 12 w 944"/>
                  <a:gd name="T9" fmla="*/ 451 h 462"/>
                  <a:gd name="T10" fmla="*/ 12 w 944"/>
                  <a:gd name="T11" fmla="*/ 6 h 462"/>
                  <a:gd name="T12" fmla="*/ 6 w 944"/>
                  <a:gd name="T13" fmla="*/ 6 h 462"/>
                  <a:gd name="T14" fmla="*/ 6 w 944"/>
                  <a:gd name="T15" fmla="*/ 12 h 462"/>
                  <a:gd name="T16" fmla="*/ 6 w 944"/>
                  <a:gd name="T17" fmla="*/ 6 h 462"/>
                  <a:gd name="T18" fmla="*/ 0 w 944"/>
                  <a:gd name="T19" fmla="*/ 6 h 462"/>
                  <a:gd name="T20" fmla="*/ 0 w 944"/>
                  <a:gd name="T21" fmla="*/ 456 h 462"/>
                  <a:gd name="T22" fmla="*/ 2 w 944"/>
                  <a:gd name="T23" fmla="*/ 460 h 462"/>
                  <a:gd name="T24" fmla="*/ 6 w 944"/>
                  <a:gd name="T25" fmla="*/ 462 h 462"/>
                  <a:gd name="T26" fmla="*/ 938 w 944"/>
                  <a:gd name="T27" fmla="*/ 462 h 462"/>
                  <a:gd name="T28" fmla="*/ 942 w 944"/>
                  <a:gd name="T29" fmla="*/ 460 h 462"/>
                  <a:gd name="T30" fmla="*/ 944 w 944"/>
                  <a:gd name="T31" fmla="*/ 456 h 462"/>
                  <a:gd name="T32" fmla="*/ 944 w 944"/>
                  <a:gd name="T33" fmla="*/ 6 h 462"/>
                  <a:gd name="T34" fmla="*/ 942 w 944"/>
                  <a:gd name="T35" fmla="*/ 2 h 462"/>
                  <a:gd name="T36" fmla="*/ 938 w 944"/>
                  <a:gd name="T37" fmla="*/ 0 h 462"/>
                  <a:gd name="T38" fmla="*/ 6 w 944"/>
                  <a:gd name="T39" fmla="*/ 0 h 462"/>
                  <a:gd name="T40" fmla="*/ 2 w 944"/>
                  <a:gd name="T41" fmla="*/ 2 h 462"/>
                  <a:gd name="T42" fmla="*/ 0 w 944"/>
                  <a:gd name="T43" fmla="*/ 6 h 462"/>
                  <a:gd name="T44" fmla="*/ 6 w 944"/>
                  <a:gd name="T45" fmla="*/ 6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44" h="462">
                    <a:moveTo>
                      <a:pt x="6" y="6"/>
                    </a:moveTo>
                    <a:lnTo>
                      <a:pt x="6" y="12"/>
                    </a:lnTo>
                    <a:lnTo>
                      <a:pt x="933" y="12"/>
                    </a:lnTo>
                    <a:lnTo>
                      <a:pt x="933" y="451"/>
                    </a:lnTo>
                    <a:lnTo>
                      <a:pt x="12" y="451"/>
                    </a:lnTo>
                    <a:lnTo>
                      <a:pt x="12" y="6"/>
                    </a:lnTo>
                    <a:lnTo>
                      <a:pt x="6" y="6"/>
                    </a:lnTo>
                    <a:lnTo>
                      <a:pt x="6" y="12"/>
                    </a:lnTo>
                    <a:lnTo>
                      <a:pt x="6" y="6"/>
                    </a:lnTo>
                    <a:lnTo>
                      <a:pt x="0" y="6"/>
                    </a:lnTo>
                    <a:lnTo>
                      <a:pt x="0" y="456"/>
                    </a:lnTo>
                    <a:lnTo>
                      <a:pt x="2" y="460"/>
                    </a:lnTo>
                    <a:lnTo>
                      <a:pt x="6" y="462"/>
                    </a:lnTo>
                    <a:lnTo>
                      <a:pt x="938" y="462"/>
                    </a:lnTo>
                    <a:lnTo>
                      <a:pt x="942" y="460"/>
                    </a:lnTo>
                    <a:lnTo>
                      <a:pt x="944" y="456"/>
                    </a:lnTo>
                    <a:lnTo>
                      <a:pt x="944" y="6"/>
                    </a:lnTo>
                    <a:lnTo>
                      <a:pt x="942" y="2"/>
                    </a:lnTo>
                    <a:lnTo>
                      <a:pt x="938" y="0"/>
                    </a:lnTo>
                    <a:lnTo>
                      <a:pt x="6" y="0"/>
                    </a:lnTo>
                    <a:lnTo>
                      <a:pt x="2" y="2"/>
                    </a:lnTo>
                    <a:lnTo>
                      <a:pt x="0" y="6"/>
                    </a:lnTo>
                    <a:lnTo>
                      <a:pt x="6" y="6"/>
                    </a:lnTo>
                    <a:close/>
                  </a:path>
                </a:pathLst>
              </a:custGeom>
              <a:solidFill>
                <a:srgbClr val="3231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04" name="Freeform 1643"/>
              <p:cNvSpPr>
                <a:spLocks/>
              </p:cNvSpPr>
              <p:nvPr/>
            </p:nvSpPr>
            <p:spPr bwMode="auto">
              <a:xfrm>
                <a:off x="3812" y="2376"/>
                <a:ext cx="125" cy="115"/>
              </a:xfrm>
              <a:custGeom>
                <a:avLst/>
                <a:gdLst>
                  <a:gd name="T0" fmla="*/ 0 w 318"/>
                  <a:gd name="T1" fmla="*/ 0 h 294"/>
                  <a:gd name="T2" fmla="*/ 0 w 318"/>
                  <a:gd name="T3" fmla="*/ 121 h 294"/>
                  <a:gd name="T4" fmla="*/ 312 w 318"/>
                  <a:gd name="T5" fmla="*/ 121 h 294"/>
                  <a:gd name="T6" fmla="*/ 312 w 318"/>
                  <a:gd name="T7" fmla="*/ 294 h 294"/>
                  <a:gd name="T8" fmla="*/ 318 w 318"/>
                  <a:gd name="T9" fmla="*/ 294 h 294"/>
                  <a:gd name="T10" fmla="*/ 318 w 318"/>
                  <a:gd name="T11" fmla="*/ 114 h 294"/>
                  <a:gd name="T12" fmla="*/ 6 w 318"/>
                  <a:gd name="T13" fmla="*/ 114 h 294"/>
                  <a:gd name="T14" fmla="*/ 6 w 318"/>
                  <a:gd name="T15" fmla="*/ 0 h 294"/>
                  <a:gd name="T16" fmla="*/ 0 w 318"/>
                  <a:gd name="T17"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8" h="294">
                    <a:moveTo>
                      <a:pt x="0" y="0"/>
                    </a:moveTo>
                    <a:lnTo>
                      <a:pt x="0" y="121"/>
                    </a:lnTo>
                    <a:lnTo>
                      <a:pt x="312" y="121"/>
                    </a:lnTo>
                    <a:lnTo>
                      <a:pt x="312" y="294"/>
                    </a:lnTo>
                    <a:lnTo>
                      <a:pt x="318" y="294"/>
                    </a:lnTo>
                    <a:lnTo>
                      <a:pt x="318" y="114"/>
                    </a:lnTo>
                    <a:lnTo>
                      <a:pt x="6" y="114"/>
                    </a:lnTo>
                    <a:lnTo>
                      <a:pt x="6" y="0"/>
                    </a:lnTo>
                    <a:lnTo>
                      <a:pt x="0" y="0"/>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05" name="Freeform 1644"/>
              <p:cNvSpPr>
                <a:spLocks/>
              </p:cNvSpPr>
              <p:nvPr/>
            </p:nvSpPr>
            <p:spPr bwMode="auto">
              <a:xfrm>
                <a:off x="3925" y="2455"/>
                <a:ext cx="21" cy="36"/>
              </a:xfrm>
              <a:custGeom>
                <a:avLst/>
                <a:gdLst>
                  <a:gd name="T0" fmla="*/ 26 w 52"/>
                  <a:gd name="T1" fmla="*/ 26 h 92"/>
                  <a:gd name="T2" fmla="*/ 0 w 52"/>
                  <a:gd name="T3" fmla="*/ 0 h 92"/>
                  <a:gd name="T4" fmla="*/ 26 w 52"/>
                  <a:gd name="T5" fmla="*/ 92 h 92"/>
                  <a:gd name="T6" fmla="*/ 52 w 52"/>
                  <a:gd name="T7" fmla="*/ 0 h 92"/>
                  <a:gd name="T8" fmla="*/ 26 w 52"/>
                  <a:gd name="T9" fmla="*/ 26 h 92"/>
                </a:gdLst>
                <a:ahLst/>
                <a:cxnLst>
                  <a:cxn ang="0">
                    <a:pos x="T0" y="T1"/>
                  </a:cxn>
                  <a:cxn ang="0">
                    <a:pos x="T2" y="T3"/>
                  </a:cxn>
                  <a:cxn ang="0">
                    <a:pos x="T4" y="T5"/>
                  </a:cxn>
                  <a:cxn ang="0">
                    <a:pos x="T6" y="T7"/>
                  </a:cxn>
                  <a:cxn ang="0">
                    <a:pos x="T8" y="T9"/>
                  </a:cxn>
                </a:cxnLst>
                <a:rect l="0" t="0" r="r" b="b"/>
                <a:pathLst>
                  <a:path w="52" h="92">
                    <a:moveTo>
                      <a:pt x="26" y="26"/>
                    </a:moveTo>
                    <a:lnTo>
                      <a:pt x="0" y="0"/>
                    </a:lnTo>
                    <a:lnTo>
                      <a:pt x="26" y="92"/>
                    </a:lnTo>
                    <a:lnTo>
                      <a:pt x="52" y="0"/>
                    </a:lnTo>
                    <a:lnTo>
                      <a:pt x="26" y="26"/>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06" name="Freeform 1645"/>
              <p:cNvSpPr>
                <a:spLocks/>
              </p:cNvSpPr>
              <p:nvPr/>
            </p:nvSpPr>
            <p:spPr bwMode="auto">
              <a:xfrm>
                <a:off x="3922" y="2451"/>
                <a:ext cx="26" cy="45"/>
              </a:xfrm>
              <a:custGeom>
                <a:avLst/>
                <a:gdLst>
                  <a:gd name="T0" fmla="*/ 33 w 66"/>
                  <a:gd name="T1" fmla="*/ 37 h 115"/>
                  <a:gd name="T2" fmla="*/ 35 w 66"/>
                  <a:gd name="T3" fmla="*/ 35 h 115"/>
                  <a:gd name="T4" fmla="*/ 9 w 66"/>
                  <a:gd name="T5" fmla="*/ 9 h 115"/>
                  <a:gd name="T6" fmla="*/ 0 w 66"/>
                  <a:gd name="T7" fmla="*/ 0 h 115"/>
                  <a:gd name="T8" fmla="*/ 33 w 66"/>
                  <a:gd name="T9" fmla="*/ 115 h 115"/>
                  <a:gd name="T10" fmla="*/ 66 w 66"/>
                  <a:gd name="T11" fmla="*/ 0 h 115"/>
                  <a:gd name="T12" fmla="*/ 31 w 66"/>
                  <a:gd name="T13" fmla="*/ 35 h 115"/>
                  <a:gd name="T14" fmla="*/ 33 w 66"/>
                  <a:gd name="T15" fmla="*/ 37 h 115"/>
                  <a:gd name="T16" fmla="*/ 35 w 66"/>
                  <a:gd name="T17" fmla="*/ 35 h 115"/>
                  <a:gd name="T18" fmla="*/ 33 w 66"/>
                  <a:gd name="T19" fmla="*/ 37 h 115"/>
                  <a:gd name="T20" fmla="*/ 35 w 66"/>
                  <a:gd name="T21" fmla="*/ 40 h 115"/>
                  <a:gd name="T22" fmla="*/ 53 w 66"/>
                  <a:gd name="T23" fmla="*/ 22 h 115"/>
                  <a:gd name="T24" fmla="*/ 33 w 66"/>
                  <a:gd name="T25" fmla="*/ 91 h 115"/>
                  <a:gd name="T26" fmla="*/ 13 w 66"/>
                  <a:gd name="T27" fmla="*/ 22 h 115"/>
                  <a:gd name="T28" fmla="*/ 31 w 66"/>
                  <a:gd name="T29" fmla="*/ 40 h 115"/>
                  <a:gd name="T30" fmla="*/ 33 w 66"/>
                  <a:gd name="T31" fmla="*/ 42 h 115"/>
                  <a:gd name="T32" fmla="*/ 35 w 66"/>
                  <a:gd name="T33" fmla="*/ 40 h 115"/>
                  <a:gd name="T34" fmla="*/ 33 w 66"/>
                  <a:gd name="T35" fmla="*/ 37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6" h="115">
                    <a:moveTo>
                      <a:pt x="33" y="37"/>
                    </a:moveTo>
                    <a:lnTo>
                      <a:pt x="35" y="35"/>
                    </a:lnTo>
                    <a:lnTo>
                      <a:pt x="9" y="9"/>
                    </a:lnTo>
                    <a:lnTo>
                      <a:pt x="0" y="0"/>
                    </a:lnTo>
                    <a:lnTo>
                      <a:pt x="33" y="115"/>
                    </a:lnTo>
                    <a:lnTo>
                      <a:pt x="66" y="0"/>
                    </a:lnTo>
                    <a:lnTo>
                      <a:pt x="31" y="35"/>
                    </a:lnTo>
                    <a:lnTo>
                      <a:pt x="33" y="37"/>
                    </a:lnTo>
                    <a:lnTo>
                      <a:pt x="35" y="35"/>
                    </a:lnTo>
                    <a:lnTo>
                      <a:pt x="33" y="37"/>
                    </a:lnTo>
                    <a:lnTo>
                      <a:pt x="35" y="40"/>
                    </a:lnTo>
                    <a:lnTo>
                      <a:pt x="53" y="22"/>
                    </a:lnTo>
                    <a:lnTo>
                      <a:pt x="33" y="91"/>
                    </a:lnTo>
                    <a:lnTo>
                      <a:pt x="13" y="22"/>
                    </a:lnTo>
                    <a:lnTo>
                      <a:pt x="31" y="40"/>
                    </a:lnTo>
                    <a:lnTo>
                      <a:pt x="33" y="42"/>
                    </a:lnTo>
                    <a:lnTo>
                      <a:pt x="35" y="40"/>
                    </a:lnTo>
                    <a:lnTo>
                      <a:pt x="33" y="37"/>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07" name="Freeform 1646"/>
              <p:cNvSpPr>
                <a:spLocks/>
              </p:cNvSpPr>
              <p:nvPr/>
            </p:nvSpPr>
            <p:spPr bwMode="auto">
              <a:xfrm>
                <a:off x="3993" y="2379"/>
                <a:ext cx="126" cy="115"/>
              </a:xfrm>
              <a:custGeom>
                <a:avLst/>
                <a:gdLst>
                  <a:gd name="T0" fmla="*/ 312 w 319"/>
                  <a:gd name="T1" fmla="*/ 0 h 294"/>
                  <a:gd name="T2" fmla="*/ 312 w 319"/>
                  <a:gd name="T3" fmla="*/ 114 h 294"/>
                  <a:gd name="T4" fmla="*/ 0 w 319"/>
                  <a:gd name="T5" fmla="*/ 114 h 294"/>
                  <a:gd name="T6" fmla="*/ 0 w 319"/>
                  <a:gd name="T7" fmla="*/ 294 h 294"/>
                  <a:gd name="T8" fmla="*/ 7 w 319"/>
                  <a:gd name="T9" fmla="*/ 294 h 294"/>
                  <a:gd name="T10" fmla="*/ 7 w 319"/>
                  <a:gd name="T11" fmla="*/ 121 h 294"/>
                  <a:gd name="T12" fmla="*/ 319 w 319"/>
                  <a:gd name="T13" fmla="*/ 121 h 294"/>
                  <a:gd name="T14" fmla="*/ 319 w 319"/>
                  <a:gd name="T15" fmla="*/ 0 h 294"/>
                  <a:gd name="T16" fmla="*/ 312 w 319"/>
                  <a:gd name="T17"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9" h="294">
                    <a:moveTo>
                      <a:pt x="312" y="0"/>
                    </a:moveTo>
                    <a:lnTo>
                      <a:pt x="312" y="114"/>
                    </a:lnTo>
                    <a:lnTo>
                      <a:pt x="0" y="114"/>
                    </a:lnTo>
                    <a:lnTo>
                      <a:pt x="0" y="294"/>
                    </a:lnTo>
                    <a:lnTo>
                      <a:pt x="7" y="294"/>
                    </a:lnTo>
                    <a:lnTo>
                      <a:pt x="7" y="121"/>
                    </a:lnTo>
                    <a:lnTo>
                      <a:pt x="319" y="121"/>
                    </a:lnTo>
                    <a:lnTo>
                      <a:pt x="319" y="0"/>
                    </a:lnTo>
                    <a:lnTo>
                      <a:pt x="312" y="0"/>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08" name="Freeform 1647"/>
              <p:cNvSpPr>
                <a:spLocks/>
              </p:cNvSpPr>
              <p:nvPr/>
            </p:nvSpPr>
            <p:spPr bwMode="auto">
              <a:xfrm>
                <a:off x="3984" y="2458"/>
                <a:ext cx="21" cy="36"/>
              </a:xfrm>
              <a:custGeom>
                <a:avLst/>
                <a:gdLst>
                  <a:gd name="T0" fmla="*/ 27 w 53"/>
                  <a:gd name="T1" fmla="*/ 26 h 92"/>
                  <a:gd name="T2" fmla="*/ 0 w 53"/>
                  <a:gd name="T3" fmla="*/ 0 h 92"/>
                  <a:gd name="T4" fmla="*/ 27 w 53"/>
                  <a:gd name="T5" fmla="*/ 92 h 92"/>
                  <a:gd name="T6" fmla="*/ 53 w 53"/>
                  <a:gd name="T7" fmla="*/ 0 h 92"/>
                  <a:gd name="T8" fmla="*/ 27 w 53"/>
                  <a:gd name="T9" fmla="*/ 26 h 92"/>
                </a:gdLst>
                <a:ahLst/>
                <a:cxnLst>
                  <a:cxn ang="0">
                    <a:pos x="T0" y="T1"/>
                  </a:cxn>
                  <a:cxn ang="0">
                    <a:pos x="T2" y="T3"/>
                  </a:cxn>
                  <a:cxn ang="0">
                    <a:pos x="T4" y="T5"/>
                  </a:cxn>
                  <a:cxn ang="0">
                    <a:pos x="T6" y="T7"/>
                  </a:cxn>
                  <a:cxn ang="0">
                    <a:pos x="T8" y="T9"/>
                  </a:cxn>
                </a:cxnLst>
                <a:rect l="0" t="0" r="r" b="b"/>
                <a:pathLst>
                  <a:path w="53" h="92">
                    <a:moveTo>
                      <a:pt x="27" y="26"/>
                    </a:moveTo>
                    <a:lnTo>
                      <a:pt x="0" y="0"/>
                    </a:lnTo>
                    <a:lnTo>
                      <a:pt x="27" y="92"/>
                    </a:lnTo>
                    <a:lnTo>
                      <a:pt x="53" y="0"/>
                    </a:lnTo>
                    <a:lnTo>
                      <a:pt x="27" y="26"/>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09" name="Freeform 1648"/>
              <p:cNvSpPr>
                <a:spLocks/>
              </p:cNvSpPr>
              <p:nvPr/>
            </p:nvSpPr>
            <p:spPr bwMode="auto">
              <a:xfrm>
                <a:off x="3982" y="2453"/>
                <a:ext cx="26" cy="45"/>
              </a:xfrm>
              <a:custGeom>
                <a:avLst/>
                <a:gdLst>
                  <a:gd name="T0" fmla="*/ 33 w 66"/>
                  <a:gd name="T1" fmla="*/ 38 h 116"/>
                  <a:gd name="T2" fmla="*/ 35 w 66"/>
                  <a:gd name="T3" fmla="*/ 36 h 116"/>
                  <a:gd name="T4" fmla="*/ 9 w 66"/>
                  <a:gd name="T5" fmla="*/ 9 h 116"/>
                  <a:gd name="T6" fmla="*/ 0 w 66"/>
                  <a:gd name="T7" fmla="*/ 1 h 116"/>
                  <a:gd name="T8" fmla="*/ 33 w 66"/>
                  <a:gd name="T9" fmla="*/ 116 h 116"/>
                  <a:gd name="T10" fmla="*/ 66 w 66"/>
                  <a:gd name="T11" fmla="*/ 0 h 116"/>
                  <a:gd name="T12" fmla="*/ 30 w 66"/>
                  <a:gd name="T13" fmla="*/ 36 h 116"/>
                  <a:gd name="T14" fmla="*/ 33 w 66"/>
                  <a:gd name="T15" fmla="*/ 38 h 116"/>
                  <a:gd name="T16" fmla="*/ 35 w 66"/>
                  <a:gd name="T17" fmla="*/ 36 h 116"/>
                  <a:gd name="T18" fmla="*/ 33 w 66"/>
                  <a:gd name="T19" fmla="*/ 38 h 116"/>
                  <a:gd name="T20" fmla="*/ 35 w 66"/>
                  <a:gd name="T21" fmla="*/ 41 h 116"/>
                  <a:gd name="T22" fmla="*/ 52 w 66"/>
                  <a:gd name="T23" fmla="*/ 23 h 116"/>
                  <a:gd name="T24" fmla="*/ 33 w 66"/>
                  <a:gd name="T25" fmla="*/ 92 h 116"/>
                  <a:gd name="T26" fmla="*/ 13 w 66"/>
                  <a:gd name="T27" fmla="*/ 23 h 116"/>
                  <a:gd name="T28" fmla="*/ 30 w 66"/>
                  <a:gd name="T29" fmla="*/ 41 h 116"/>
                  <a:gd name="T30" fmla="*/ 33 w 66"/>
                  <a:gd name="T31" fmla="*/ 43 h 116"/>
                  <a:gd name="T32" fmla="*/ 35 w 66"/>
                  <a:gd name="T33" fmla="*/ 41 h 116"/>
                  <a:gd name="T34" fmla="*/ 33 w 66"/>
                  <a:gd name="T35" fmla="*/ 38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6" h="116">
                    <a:moveTo>
                      <a:pt x="33" y="38"/>
                    </a:moveTo>
                    <a:lnTo>
                      <a:pt x="35" y="36"/>
                    </a:lnTo>
                    <a:lnTo>
                      <a:pt x="9" y="9"/>
                    </a:lnTo>
                    <a:lnTo>
                      <a:pt x="0" y="1"/>
                    </a:lnTo>
                    <a:lnTo>
                      <a:pt x="33" y="116"/>
                    </a:lnTo>
                    <a:lnTo>
                      <a:pt x="66" y="0"/>
                    </a:lnTo>
                    <a:lnTo>
                      <a:pt x="30" y="36"/>
                    </a:lnTo>
                    <a:lnTo>
                      <a:pt x="33" y="38"/>
                    </a:lnTo>
                    <a:lnTo>
                      <a:pt x="35" y="36"/>
                    </a:lnTo>
                    <a:lnTo>
                      <a:pt x="33" y="38"/>
                    </a:lnTo>
                    <a:lnTo>
                      <a:pt x="35" y="41"/>
                    </a:lnTo>
                    <a:lnTo>
                      <a:pt x="52" y="23"/>
                    </a:lnTo>
                    <a:lnTo>
                      <a:pt x="33" y="92"/>
                    </a:lnTo>
                    <a:lnTo>
                      <a:pt x="13" y="23"/>
                    </a:lnTo>
                    <a:lnTo>
                      <a:pt x="30" y="41"/>
                    </a:lnTo>
                    <a:lnTo>
                      <a:pt x="33" y="43"/>
                    </a:lnTo>
                    <a:lnTo>
                      <a:pt x="35" y="41"/>
                    </a:lnTo>
                    <a:lnTo>
                      <a:pt x="33" y="38"/>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10" name="Rectangle 1649"/>
              <p:cNvSpPr>
                <a:spLocks noChangeArrowheads="1"/>
              </p:cNvSpPr>
              <p:nvPr/>
            </p:nvSpPr>
            <p:spPr bwMode="auto">
              <a:xfrm>
                <a:off x="2149" y="2785"/>
                <a:ext cx="366" cy="176"/>
              </a:xfrm>
              <a:prstGeom prst="rect">
                <a:avLst/>
              </a:prstGeom>
              <a:solidFill>
                <a:srgbClr val="F0D8C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11" name="Freeform 1650"/>
              <p:cNvSpPr>
                <a:spLocks/>
              </p:cNvSpPr>
              <p:nvPr/>
            </p:nvSpPr>
            <p:spPr bwMode="auto">
              <a:xfrm>
                <a:off x="2147" y="2783"/>
                <a:ext cx="370" cy="180"/>
              </a:xfrm>
              <a:custGeom>
                <a:avLst/>
                <a:gdLst>
                  <a:gd name="T0" fmla="*/ 6 w 944"/>
                  <a:gd name="T1" fmla="*/ 6 h 462"/>
                  <a:gd name="T2" fmla="*/ 6 w 944"/>
                  <a:gd name="T3" fmla="*/ 12 h 462"/>
                  <a:gd name="T4" fmla="*/ 932 w 944"/>
                  <a:gd name="T5" fmla="*/ 12 h 462"/>
                  <a:gd name="T6" fmla="*/ 932 w 944"/>
                  <a:gd name="T7" fmla="*/ 451 h 462"/>
                  <a:gd name="T8" fmla="*/ 11 w 944"/>
                  <a:gd name="T9" fmla="*/ 451 h 462"/>
                  <a:gd name="T10" fmla="*/ 11 w 944"/>
                  <a:gd name="T11" fmla="*/ 6 h 462"/>
                  <a:gd name="T12" fmla="*/ 6 w 944"/>
                  <a:gd name="T13" fmla="*/ 6 h 462"/>
                  <a:gd name="T14" fmla="*/ 6 w 944"/>
                  <a:gd name="T15" fmla="*/ 12 h 462"/>
                  <a:gd name="T16" fmla="*/ 6 w 944"/>
                  <a:gd name="T17" fmla="*/ 6 h 462"/>
                  <a:gd name="T18" fmla="*/ 0 w 944"/>
                  <a:gd name="T19" fmla="*/ 6 h 462"/>
                  <a:gd name="T20" fmla="*/ 0 w 944"/>
                  <a:gd name="T21" fmla="*/ 456 h 462"/>
                  <a:gd name="T22" fmla="*/ 1 w 944"/>
                  <a:gd name="T23" fmla="*/ 460 h 462"/>
                  <a:gd name="T24" fmla="*/ 6 w 944"/>
                  <a:gd name="T25" fmla="*/ 462 h 462"/>
                  <a:gd name="T26" fmla="*/ 938 w 944"/>
                  <a:gd name="T27" fmla="*/ 462 h 462"/>
                  <a:gd name="T28" fmla="*/ 942 w 944"/>
                  <a:gd name="T29" fmla="*/ 460 h 462"/>
                  <a:gd name="T30" fmla="*/ 944 w 944"/>
                  <a:gd name="T31" fmla="*/ 456 h 462"/>
                  <a:gd name="T32" fmla="*/ 944 w 944"/>
                  <a:gd name="T33" fmla="*/ 6 h 462"/>
                  <a:gd name="T34" fmla="*/ 942 w 944"/>
                  <a:gd name="T35" fmla="*/ 2 h 462"/>
                  <a:gd name="T36" fmla="*/ 938 w 944"/>
                  <a:gd name="T37" fmla="*/ 0 h 462"/>
                  <a:gd name="T38" fmla="*/ 6 w 944"/>
                  <a:gd name="T39" fmla="*/ 0 h 462"/>
                  <a:gd name="T40" fmla="*/ 1 w 944"/>
                  <a:gd name="T41" fmla="*/ 2 h 462"/>
                  <a:gd name="T42" fmla="*/ 0 w 944"/>
                  <a:gd name="T43" fmla="*/ 6 h 462"/>
                  <a:gd name="T44" fmla="*/ 6 w 944"/>
                  <a:gd name="T45" fmla="*/ 6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44" h="462">
                    <a:moveTo>
                      <a:pt x="6" y="6"/>
                    </a:moveTo>
                    <a:lnTo>
                      <a:pt x="6" y="12"/>
                    </a:lnTo>
                    <a:lnTo>
                      <a:pt x="932" y="12"/>
                    </a:lnTo>
                    <a:lnTo>
                      <a:pt x="932" y="451"/>
                    </a:lnTo>
                    <a:lnTo>
                      <a:pt x="11" y="451"/>
                    </a:lnTo>
                    <a:lnTo>
                      <a:pt x="11" y="6"/>
                    </a:lnTo>
                    <a:lnTo>
                      <a:pt x="6" y="6"/>
                    </a:lnTo>
                    <a:lnTo>
                      <a:pt x="6" y="12"/>
                    </a:lnTo>
                    <a:lnTo>
                      <a:pt x="6" y="6"/>
                    </a:lnTo>
                    <a:lnTo>
                      <a:pt x="0" y="6"/>
                    </a:lnTo>
                    <a:lnTo>
                      <a:pt x="0" y="456"/>
                    </a:lnTo>
                    <a:lnTo>
                      <a:pt x="1" y="460"/>
                    </a:lnTo>
                    <a:lnTo>
                      <a:pt x="6" y="462"/>
                    </a:lnTo>
                    <a:lnTo>
                      <a:pt x="938" y="462"/>
                    </a:lnTo>
                    <a:lnTo>
                      <a:pt x="942" y="460"/>
                    </a:lnTo>
                    <a:lnTo>
                      <a:pt x="944" y="456"/>
                    </a:lnTo>
                    <a:lnTo>
                      <a:pt x="944" y="6"/>
                    </a:lnTo>
                    <a:lnTo>
                      <a:pt x="942" y="2"/>
                    </a:lnTo>
                    <a:lnTo>
                      <a:pt x="938" y="0"/>
                    </a:lnTo>
                    <a:lnTo>
                      <a:pt x="6" y="0"/>
                    </a:lnTo>
                    <a:lnTo>
                      <a:pt x="1" y="2"/>
                    </a:lnTo>
                    <a:lnTo>
                      <a:pt x="0" y="6"/>
                    </a:lnTo>
                    <a:lnTo>
                      <a:pt x="6" y="6"/>
                    </a:lnTo>
                    <a:close/>
                  </a:path>
                </a:pathLst>
              </a:custGeom>
              <a:solidFill>
                <a:srgbClr val="3231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12" name="Rectangle 1651"/>
              <p:cNvSpPr>
                <a:spLocks noChangeArrowheads="1"/>
              </p:cNvSpPr>
              <p:nvPr/>
            </p:nvSpPr>
            <p:spPr bwMode="auto">
              <a:xfrm>
                <a:off x="2625" y="2795"/>
                <a:ext cx="366" cy="175"/>
              </a:xfrm>
              <a:prstGeom prst="rect">
                <a:avLst/>
              </a:prstGeom>
              <a:solidFill>
                <a:srgbClr val="F0D8C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13" name="Freeform 1652"/>
              <p:cNvSpPr>
                <a:spLocks/>
              </p:cNvSpPr>
              <p:nvPr/>
            </p:nvSpPr>
            <p:spPr bwMode="auto">
              <a:xfrm>
                <a:off x="2623" y="2792"/>
                <a:ext cx="370" cy="181"/>
              </a:xfrm>
              <a:custGeom>
                <a:avLst/>
                <a:gdLst>
                  <a:gd name="T0" fmla="*/ 6 w 944"/>
                  <a:gd name="T1" fmla="*/ 6 h 462"/>
                  <a:gd name="T2" fmla="*/ 6 w 944"/>
                  <a:gd name="T3" fmla="*/ 11 h 462"/>
                  <a:gd name="T4" fmla="*/ 932 w 944"/>
                  <a:gd name="T5" fmla="*/ 11 h 462"/>
                  <a:gd name="T6" fmla="*/ 932 w 944"/>
                  <a:gd name="T7" fmla="*/ 450 h 462"/>
                  <a:gd name="T8" fmla="*/ 11 w 944"/>
                  <a:gd name="T9" fmla="*/ 450 h 462"/>
                  <a:gd name="T10" fmla="*/ 11 w 944"/>
                  <a:gd name="T11" fmla="*/ 6 h 462"/>
                  <a:gd name="T12" fmla="*/ 6 w 944"/>
                  <a:gd name="T13" fmla="*/ 6 h 462"/>
                  <a:gd name="T14" fmla="*/ 6 w 944"/>
                  <a:gd name="T15" fmla="*/ 11 h 462"/>
                  <a:gd name="T16" fmla="*/ 6 w 944"/>
                  <a:gd name="T17" fmla="*/ 6 h 462"/>
                  <a:gd name="T18" fmla="*/ 0 w 944"/>
                  <a:gd name="T19" fmla="*/ 6 h 462"/>
                  <a:gd name="T20" fmla="*/ 0 w 944"/>
                  <a:gd name="T21" fmla="*/ 456 h 462"/>
                  <a:gd name="T22" fmla="*/ 2 w 944"/>
                  <a:gd name="T23" fmla="*/ 460 h 462"/>
                  <a:gd name="T24" fmla="*/ 6 w 944"/>
                  <a:gd name="T25" fmla="*/ 462 h 462"/>
                  <a:gd name="T26" fmla="*/ 938 w 944"/>
                  <a:gd name="T27" fmla="*/ 462 h 462"/>
                  <a:gd name="T28" fmla="*/ 942 w 944"/>
                  <a:gd name="T29" fmla="*/ 460 h 462"/>
                  <a:gd name="T30" fmla="*/ 944 w 944"/>
                  <a:gd name="T31" fmla="*/ 456 h 462"/>
                  <a:gd name="T32" fmla="*/ 944 w 944"/>
                  <a:gd name="T33" fmla="*/ 6 h 462"/>
                  <a:gd name="T34" fmla="*/ 942 w 944"/>
                  <a:gd name="T35" fmla="*/ 2 h 462"/>
                  <a:gd name="T36" fmla="*/ 938 w 944"/>
                  <a:gd name="T37" fmla="*/ 0 h 462"/>
                  <a:gd name="T38" fmla="*/ 6 w 944"/>
                  <a:gd name="T39" fmla="*/ 0 h 462"/>
                  <a:gd name="T40" fmla="*/ 2 w 944"/>
                  <a:gd name="T41" fmla="*/ 2 h 462"/>
                  <a:gd name="T42" fmla="*/ 0 w 944"/>
                  <a:gd name="T43" fmla="*/ 6 h 462"/>
                  <a:gd name="T44" fmla="*/ 6 w 944"/>
                  <a:gd name="T45" fmla="*/ 6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44" h="462">
                    <a:moveTo>
                      <a:pt x="6" y="6"/>
                    </a:moveTo>
                    <a:lnTo>
                      <a:pt x="6" y="11"/>
                    </a:lnTo>
                    <a:lnTo>
                      <a:pt x="932" y="11"/>
                    </a:lnTo>
                    <a:lnTo>
                      <a:pt x="932" y="450"/>
                    </a:lnTo>
                    <a:lnTo>
                      <a:pt x="11" y="450"/>
                    </a:lnTo>
                    <a:lnTo>
                      <a:pt x="11" y="6"/>
                    </a:lnTo>
                    <a:lnTo>
                      <a:pt x="6" y="6"/>
                    </a:lnTo>
                    <a:lnTo>
                      <a:pt x="6" y="11"/>
                    </a:lnTo>
                    <a:lnTo>
                      <a:pt x="6" y="6"/>
                    </a:lnTo>
                    <a:lnTo>
                      <a:pt x="0" y="6"/>
                    </a:lnTo>
                    <a:lnTo>
                      <a:pt x="0" y="456"/>
                    </a:lnTo>
                    <a:lnTo>
                      <a:pt x="2" y="460"/>
                    </a:lnTo>
                    <a:lnTo>
                      <a:pt x="6" y="462"/>
                    </a:lnTo>
                    <a:lnTo>
                      <a:pt x="938" y="462"/>
                    </a:lnTo>
                    <a:lnTo>
                      <a:pt x="942" y="460"/>
                    </a:lnTo>
                    <a:lnTo>
                      <a:pt x="944" y="456"/>
                    </a:lnTo>
                    <a:lnTo>
                      <a:pt x="944" y="6"/>
                    </a:lnTo>
                    <a:lnTo>
                      <a:pt x="942" y="2"/>
                    </a:lnTo>
                    <a:lnTo>
                      <a:pt x="938" y="0"/>
                    </a:lnTo>
                    <a:lnTo>
                      <a:pt x="6" y="0"/>
                    </a:lnTo>
                    <a:lnTo>
                      <a:pt x="2" y="2"/>
                    </a:lnTo>
                    <a:lnTo>
                      <a:pt x="0" y="6"/>
                    </a:lnTo>
                    <a:lnTo>
                      <a:pt x="6" y="6"/>
                    </a:lnTo>
                    <a:close/>
                  </a:path>
                </a:pathLst>
              </a:custGeom>
              <a:solidFill>
                <a:srgbClr val="3231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14" name="Rectangle 1653"/>
              <p:cNvSpPr>
                <a:spLocks noChangeArrowheads="1"/>
              </p:cNvSpPr>
              <p:nvPr/>
            </p:nvSpPr>
            <p:spPr bwMode="auto">
              <a:xfrm>
                <a:off x="3166" y="2795"/>
                <a:ext cx="366" cy="175"/>
              </a:xfrm>
              <a:prstGeom prst="rect">
                <a:avLst/>
              </a:prstGeom>
              <a:solidFill>
                <a:srgbClr val="F0D8C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15" name="Freeform 1654"/>
              <p:cNvSpPr>
                <a:spLocks/>
              </p:cNvSpPr>
              <p:nvPr/>
            </p:nvSpPr>
            <p:spPr bwMode="auto">
              <a:xfrm>
                <a:off x="3164" y="2792"/>
                <a:ext cx="370" cy="181"/>
              </a:xfrm>
              <a:custGeom>
                <a:avLst/>
                <a:gdLst>
                  <a:gd name="T0" fmla="*/ 6 w 944"/>
                  <a:gd name="T1" fmla="*/ 6 h 462"/>
                  <a:gd name="T2" fmla="*/ 6 w 944"/>
                  <a:gd name="T3" fmla="*/ 11 h 462"/>
                  <a:gd name="T4" fmla="*/ 933 w 944"/>
                  <a:gd name="T5" fmla="*/ 11 h 462"/>
                  <a:gd name="T6" fmla="*/ 933 w 944"/>
                  <a:gd name="T7" fmla="*/ 450 h 462"/>
                  <a:gd name="T8" fmla="*/ 12 w 944"/>
                  <a:gd name="T9" fmla="*/ 450 h 462"/>
                  <a:gd name="T10" fmla="*/ 12 w 944"/>
                  <a:gd name="T11" fmla="*/ 6 h 462"/>
                  <a:gd name="T12" fmla="*/ 6 w 944"/>
                  <a:gd name="T13" fmla="*/ 6 h 462"/>
                  <a:gd name="T14" fmla="*/ 6 w 944"/>
                  <a:gd name="T15" fmla="*/ 11 h 462"/>
                  <a:gd name="T16" fmla="*/ 6 w 944"/>
                  <a:gd name="T17" fmla="*/ 6 h 462"/>
                  <a:gd name="T18" fmla="*/ 0 w 944"/>
                  <a:gd name="T19" fmla="*/ 6 h 462"/>
                  <a:gd name="T20" fmla="*/ 0 w 944"/>
                  <a:gd name="T21" fmla="*/ 456 h 462"/>
                  <a:gd name="T22" fmla="*/ 2 w 944"/>
                  <a:gd name="T23" fmla="*/ 460 h 462"/>
                  <a:gd name="T24" fmla="*/ 6 w 944"/>
                  <a:gd name="T25" fmla="*/ 462 h 462"/>
                  <a:gd name="T26" fmla="*/ 939 w 944"/>
                  <a:gd name="T27" fmla="*/ 462 h 462"/>
                  <a:gd name="T28" fmla="*/ 943 w 944"/>
                  <a:gd name="T29" fmla="*/ 460 h 462"/>
                  <a:gd name="T30" fmla="*/ 944 w 944"/>
                  <a:gd name="T31" fmla="*/ 456 h 462"/>
                  <a:gd name="T32" fmla="*/ 944 w 944"/>
                  <a:gd name="T33" fmla="*/ 6 h 462"/>
                  <a:gd name="T34" fmla="*/ 943 w 944"/>
                  <a:gd name="T35" fmla="*/ 2 h 462"/>
                  <a:gd name="T36" fmla="*/ 939 w 944"/>
                  <a:gd name="T37" fmla="*/ 0 h 462"/>
                  <a:gd name="T38" fmla="*/ 6 w 944"/>
                  <a:gd name="T39" fmla="*/ 0 h 462"/>
                  <a:gd name="T40" fmla="*/ 2 w 944"/>
                  <a:gd name="T41" fmla="*/ 2 h 462"/>
                  <a:gd name="T42" fmla="*/ 0 w 944"/>
                  <a:gd name="T43" fmla="*/ 6 h 462"/>
                  <a:gd name="T44" fmla="*/ 6 w 944"/>
                  <a:gd name="T45" fmla="*/ 6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44" h="462">
                    <a:moveTo>
                      <a:pt x="6" y="6"/>
                    </a:moveTo>
                    <a:lnTo>
                      <a:pt x="6" y="11"/>
                    </a:lnTo>
                    <a:lnTo>
                      <a:pt x="933" y="11"/>
                    </a:lnTo>
                    <a:lnTo>
                      <a:pt x="933" y="450"/>
                    </a:lnTo>
                    <a:lnTo>
                      <a:pt x="12" y="450"/>
                    </a:lnTo>
                    <a:lnTo>
                      <a:pt x="12" y="6"/>
                    </a:lnTo>
                    <a:lnTo>
                      <a:pt x="6" y="6"/>
                    </a:lnTo>
                    <a:lnTo>
                      <a:pt x="6" y="11"/>
                    </a:lnTo>
                    <a:lnTo>
                      <a:pt x="6" y="6"/>
                    </a:lnTo>
                    <a:lnTo>
                      <a:pt x="0" y="6"/>
                    </a:lnTo>
                    <a:lnTo>
                      <a:pt x="0" y="456"/>
                    </a:lnTo>
                    <a:lnTo>
                      <a:pt x="2" y="460"/>
                    </a:lnTo>
                    <a:lnTo>
                      <a:pt x="6" y="462"/>
                    </a:lnTo>
                    <a:lnTo>
                      <a:pt x="939" y="462"/>
                    </a:lnTo>
                    <a:lnTo>
                      <a:pt x="943" y="460"/>
                    </a:lnTo>
                    <a:lnTo>
                      <a:pt x="944" y="456"/>
                    </a:lnTo>
                    <a:lnTo>
                      <a:pt x="944" y="6"/>
                    </a:lnTo>
                    <a:lnTo>
                      <a:pt x="943" y="2"/>
                    </a:lnTo>
                    <a:lnTo>
                      <a:pt x="939" y="0"/>
                    </a:lnTo>
                    <a:lnTo>
                      <a:pt x="6" y="0"/>
                    </a:lnTo>
                    <a:lnTo>
                      <a:pt x="2" y="2"/>
                    </a:lnTo>
                    <a:lnTo>
                      <a:pt x="0" y="6"/>
                    </a:lnTo>
                    <a:lnTo>
                      <a:pt x="6" y="6"/>
                    </a:lnTo>
                    <a:close/>
                  </a:path>
                </a:pathLst>
              </a:custGeom>
              <a:solidFill>
                <a:srgbClr val="3231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16" name="Rectangle 1655"/>
              <p:cNvSpPr>
                <a:spLocks noChangeArrowheads="1"/>
              </p:cNvSpPr>
              <p:nvPr/>
            </p:nvSpPr>
            <p:spPr bwMode="auto">
              <a:xfrm>
                <a:off x="3631" y="2795"/>
                <a:ext cx="366" cy="175"/>
              </a:xfrm>
              <a:prstGeom prst="rect">
                <a:avLst/>
              </a:prstGeom>
              <a:solidFill>
                <a:srgbClr val="F0D8C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17" name="Freeform 1656"/>
              <p:cNvSpPr>
                <a:spLocks/>
              </p:cNvSpPr>
              <p:nvPr/>
            </p:nvSpPr>
            <p:spPr bwMode="auto">
              <a:xfrm>
                <a:off x="3628" y="2792"/>
                <a:ext cx="371" cy="181"/>
              </a:xfrm>
              <a:custGeom>
                <a:avLst/>
                <a:gdLst>
                  <a:gd name="T0" fmla="*/ 6 w 944"/>
                  <a:gd name="T1" fmla="*/ 6 h 462"/>
                  <a:gd name="T2" fmla="*/ 6 w 944"/>
                  <a:gd name="T3" fmla="*/ 11 h 462"/>
                  <a:gd name="T4" fmla="*/ 933 w 944"/>
                  <a:gd name="T5" fmla="*/ 11 h 462"/>
                  <a:gd name="T6" fmla="*/ 933 w 944"/>
                  <a:gd name="T7" fmla="*/ 450 h 462"/>
                  <a:gd name="T8" fmla="*/ 12 w 944"/>
                  <a:gd name="T9" fmla="*/ 450 h 462"/>
                  <a:gd name="T10" fmla="*/ 12 w 944"/>
                  <a:gd name="T11" fmla="*/ 6 h 462"/>
                  <a:gd name="T12" fmla="*/ 6 w 944"/>
                  <a:gd name="T13" fmla="*/ 6 h 462"/>
                  <a:gd name="T14" fmla="*/ 6 w 944"/>
                  <a:gd name="T15" fmla="*/ 11 h 462"/>
                  <a:gd name="T16" fmla="*/ 6 w 944"/>
                  <a:gd name="T17" fmla="*/ 6 h 462"/>
                  <a:gd name="T18" fmla="*/ 0 w 944"/>
                  <a:gd name="T19" fmla="*/ 6 h 462"/>
                  <a:gd name="T20" fmla="*/ 0 w 944"/>
                  <a:gd name="T21" fmla="*/ 456 h 462"/>
                  <a:gd name="T22" fmla="*/ 2 w 944"/>
                  <a:gd name="T23" fmla="*/ 460 h 462"/>
                  <a:gd name="T24" fmla="*/ 6 w 944"/>
                  <a:gd name="T25" fmla="*/ 462 h 462"/>
                  <a:gd name="T26" fmla="*/ 938 w 944"/>
                  <a:gd name="T27" fmla="*/ 462 h 462"/>
                  <a:gd name="T28" fmla="*/ 942 w 944"/>
                  <a:gd name="T29" fmla="*/ 460 h 462"/>
                  <a:gd name="T30" fmla="*/ 944 w 944"/>
                  <a:gd name="T31" fmla="*/ 456 h 462"/>
                  <a:gd name="T32" fmla="*/ 944 w 944"/>
                  <a:gd name="T33" fmla="*/ 6 h 462"/>
                  <a:gd name="T34" fmla="*/ 942 w 944"/>
                  <a:gd name="T35" fmla="*/ 2 h 462"/>
                  <a:gd name="T36" fmla="*/ 938 w 944"/>
                  <a:gd name="T37" fmla="*/ 0 h 462"/>
                  <a:gd name="T38" fmla="*/ 6 w 944"/>
                  <a:gd name="T39" fmla="*/ 0 h 462"/>
                  <a:gd name="T40" fmla="*/ 2 w 944"/>
                  <a:gd name="T41" fmla="*/ 2 h 462"/>
                  <a:gd name="T42" fmla="*/ 0 w 944"/>
                  <a:gd name="T43" fmla="*/ 6 h 462"/>
                  <a:gd name="T44" fmla="*/ 6 w 944"/>
                  <a:gd name="T45" fmla="*/ 6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44" h="462">
                    <a:moveTo>
                      <a:pt x="6" y="6"/>
                    </a:moveTo>
                    <a:lnTo>
                      <a:pt x="6" y="11"/>
                    </a:lnTo>
                    <a:lnTo>
                      <a:pt x="933" y="11"/>
                    </a:lnTo>
                    <a:lnTo>
                      <a:pt x="933" y="450"/>
                    </a:lnTo>
                    <a:lnTo>
                      <a:pt x="12" y="450"/>
                    </a:lnTo>
                    <a:lnTo>
                      <a:pt x="12" y="6"/>
                    </a:lnTo>
                    <a:lnTo>
                      <a:pt x="6" y="6"/>
                    </a:lnTo>
                    <a:lnTo>
                      <a:pt x="6" y="11"/>
                    </a:lnTo>
                    <a:lnTo>
                      <a:pt x="6" y="6"/>
                    </a:lnTo>
                    <a:lnTo>
                      <a:pt x="0" y="6"/>
                    </a:lnTo>
                    <a:lnTo>
                      <a:pt x="0" y="456"/>
                    </a:lnTo>
                    <a:lnTo>
                      <a:pt x="2" y="460"/>
                    </a:lnTo>
                    <a:lnTo>
                      <a:pt x="6" y="462"/>
                    </a:lnTo>
                    <a:lnTo>
                      <a:pt x="938" y="462"/>
                    </a:lnTo>
                    <a:lnTo>
                      <a:pt x="942" y="460"/>
                    </a:lnTo>
                    <a:lnTo>
                      <a:pt x="944" y="456"/>
                    </a:lnTo>
                    <a:lnTo>
                      <a:pt x="944" y="6"/>
                    </a:lnTo>
                    <a:lnTo>
                      <a:pt x="942" y="2"/>
                    </a:lnTo>
                    <a:lnTo>
                      <a:pt x="938" y="0"/>
                    </a:lnTo>
                    <a:lnTo>
                      <a:pt x="6" y="0"/>
                    </a:lnTo>
                    <a:lnTo>
                      <a:pt x="2" y="2"/>
                    </a:lnTo>
                    <a:lnTo>
                      <a:pt x="0" y="6"/>
                    </a:lnTo>
                    <a:lnTo>
                      <a:pt x="6" y="6"/>
                    </a:lnTo>
                    <a:close/>
                  </a:path>
                </a:pathLst>
              </a:custGeom>
              <a:solidFill>
                <a:srgbClr val="3231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18" name="Freeform 1657"/>
              <p:cNvSpPr>
                <a:spLocks/>
              </p:cNvSpPr>
              <p:nvPr/>
            </p:nvSpPr>
            <p:spPr bwMode="auto">
              <a:xfrm>
                <a:off x="2149" y="2669"/>
                <a:ext cx="125" cy="115"/>
              </a:xfrm>
              <a:custGeom>
                <a:avLst/>
                <a:gdLst>
                  <a:gd name="T0" fmla="*/ 0 w 318"/>
                  <a:gd name="T1" fmla="*/ 0 h 295"/>
                  <a:gd name="T2" fmla="*/ 0 w 318"/>
                  <a:gd name="T3" fmla="*/ 121 h 295"/>
                  <a:gd name="T4" fmla="*/ 312 w 318"/>
                  <a:gd name="T5" fmla="*/ 121 h 295"/>
                  <a:gd name="T6" fmla="*/ 312 w 318"/>
                  <a:gd name="T7" fmla="*/ 295 h 295"/>
                  <a:gd name="T8" fmla="*/ 318 w 318"/>
                  <a:gd name="T9" fmla="*/ 295 h 295"/>
                  <a:gd name="T10" fmla="*/ 318 w 318"/>
                  <a:gd name="T11" fmla="*/ 115 h 295"/>
                  <a:gd name="T12" fmla="*/ 6 w 318"/>
                  <a:gd name="T13" fmla="*/ 115 h 295"/>
                  <a:gd name="T14" fmla="*/ 6 w 318"/>
                  <a:gd name="T15" fmla="*/ 0 h 295"/>
                  <a:gd name="T16" fmla="*/ 0 w 318"/>
                  <a:gd name="T17" fmla="*/ 0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8" h="295">
                    <a:moveTo>
                      <a:pt x="0" y="0"/>
                    </a:moveTo>
                    <a:lnTo>
                      <a:pt x="0" y="121"/>
                    </a:lnTo>
                    <a:lnTo>
                      <a:pt x="312" y="121"/>
                    </a:lnTo>
                    <a:lnTo>
                      <a:pt x="312" y="295"/>
                    </a:lnTo>
                    <a:lnTo>
                      <a:pt x="318" y="295"/>
                    </a:lnTo>
                    <a:lnTo>
                      <a:pt x="318" y="115"/>
                    </a:lnTo>
                    <a:lnTo>
                      <a:pt x="6" y="115"/>
                    </a:lnTo>
                    <a:lnTo>
                      <a:pt x="6" y="0"/>
                    </a:lnTo>
                    <a:lnTo>
                      <a:pt x="0" y="0"/>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19" name="Freeform 1658"/>
              <p:cNvSpPr>
                <a:spLocks/>
              </p:cNvSpPr>
              <p:nvPr/>
            </p:nvSpPr>
            <p:spPr bwMode="auto">
              <a:xfrm>
                <a:off x="2262" y="2747"/>
                <a:ext cx="21" cy="37"/>
              </a:xfrm>
              <a:custGeom>
                <a:avLst/>
                <a:gdLst>
                  <a:gd name="T0" fmla="*/ 26 w 53"/>
                  <a:gd name="T1" fmla="*/ 27 h 93"/>
                  <a:gd name="T2" fmla="*/ 0 w 53"/>
                  <a:gd name="T3" fmla="*/ 0 h 93"/>
                  <a:gd name="T4" fmla="*/ 26 w 53"/>
                  <a:gd name="T5" fmla="*/ 93 h 93"/>
                  <a:gd name="T6" fmla="*/ 53 w 53"/>
                  <a:gd name="T7" fmla="*/ 0 h 93"/>
                  <a:gd name="T8" fmla="*/ 26 w 53"/>
                  <a:gd name="T9" fmla="*/ 27 h 93"/>
                </a:gdLst>
                <a:ahLst/>
                <a:cxnLst>
                  <a:cxn ang="0">
                    <a:pos x="T0" y="T1"/>
                  </a:cxn>
                  <a:cxn ang="0">
                    <a:pos x="T2" y="T3"/>
                  </a:cxn>
                  <a:cxn ang="0">
                    <a:pos x="T4" y="T5"/>
                  </a:cxn>
                  <a:cxn ang="0">
                    <a:pos x="T6" y="T7"/>
                  </a:cxn>
                  <a:cxn ang="0">
                    <a:pos x="T8" y="T9"/>
                  </a:cxn>
                </a:cxnLst>
                <a:rect l="0" t="0" r="r" b="b"/>
                <a:pathLst>
                  <a:path w="53" h="93">
                    <a:moveTo>
                      <a:pt x="26" y="27"/>
                    </a:moveTo>
                    <a:lnTo>
                      <a:pt x="0" y="0"/>
                    </a:lnTo>
                    <a:lnTo>
                      <a:pt x="26" y="93"/>
                    </a:lnTo>
                    <a:lnTo>
                      <a:pt x="53" y="0"/>
                    </a:lnTo>
                    <a:lnTo>
                      <a:pt x="26" y="27"/>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20" name="Freeform 1659"/>
              <p:cNvSpPr>
                <a:spLocks/>
              </p:cNvSpPr>
              <p:nvPr/>
            </p:nvSpPr>
            <p:spPr bwMode="auto">
              <a:xfrm>
                <a:off x="2259" y="2743"/>
                <a:ext cx="26" cy="45"/>
              </a:xfrm>
              <a:custGeom>
                <a:avLst/>
                <a:gdLst>
                  <a:gd name="T0" fmla="*/ 33 w 66"/>
                  <a:gd name="T1" fmla="*/ 38 h 116"/>
                  <a:gd name="T2" fmla="*/ 36 w 66"/>
                  <a:gd name="T3" fmla="*/ 35 h 116"/>
                  <a:gd name="T4" fmla="*/ 9 w 66"/>
                  <a:gd name="T5" fmla="*/ 9 h 116"/>
                  <a:gd name="T6" fmla="*/ 0 w 66"/>
                  <a:gd name="T7" fmla="*/ 0 h 116"/>
                  <a:gd name="T8" fmla="*/ 33 w 66"/>
                  <a:gd name="T9" fmla="*/ 116 h 116"/>
                  <a:gd name="T10" fmla="*/ 66 w 66"/>
                  <a:gd name="T11" fmla="*/ 0 h 116"/>
                  <a:gd name="T12" fmla="*/ 31 w 66"/>
                  <a:gd name="T13" fmla="*/ 35 h 116"/>
                  <a:gd name="T14" fmla="*/ 33 w 66"/>
                  <a:gd name="T15" fmla="*/ 38 h 116"/>
                  <a:gd name="T16" fmla="*/ 36 w 66"/>
                  <a:gd name="T17" fmla="*/ 35 h 116"/>
                  <a:gd name="T18" fmla="*/ 33 w 66"/>
                  <a:gd name="T19" fmla="*/ 38 h 116"/>
                  <a:gd name="T20" fmla="*/ 36 w 66"/>
                  <a:gd name="T21" fmla="*/ 40 h 116"/>
                  <a:gd name="T22" fmla="*/ 53 w 66"/>
                  <a:gd name="T23" fmla="*/ 23 h 116"/>
                  <a:gd name="T24" fmla="*/ 33 w 66"/>
                  <a:gd name="T25" fmla="*/ 92 h 116"/>
                  <a:gd name="T26" fmla="*/ 13 w 66"/>
                  <a:gd name="T27" fmla="*/ 23 h 116"/>
                  <a:gd name="T28" fmla="*/ 33 w 66"/>
                  <a:gd name="T29" fmla="*/ 42 h 116"/>
                  <a:gd name="T30" fmla="*/ 36 w 66"/>
                  <a:gd name="T31" fmla="*/ 40 h 116"/>
                  <a:gd name="T32" fmla="*/ 33 w 66"/>
                  <a:gd name="T33" fmla="*/ 38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6" h="116">
                    <a:moveTo>
                      <a:pt x="33" y="38"/>
                    </a:moveTo>
                    <a:lnTo>
                      <a:pt x="36" y="35"/>
                    </a:lnTo>
                    <a:lnTo>
                      <a:pt x="9" y="9"/>
                    </a:lnTo>
                    <a:lnTo>
                      <a:pt x="0" y="0"/>
                    </a:lnTo>
                    <a:lnTo>
                      <a:pt x="33" y="116"/>
                    </a:lnTo>
                    <a:lnTo>
                      <a:pt x="66" y="0"/>
                    </a:lnTo>
                    <a:lnTo>
                      <a:pt x="31" y="35"/>
                    </a:lnTo>
                    <a:lnTo>
                      <a:pt x="33" y="38"/>
                    </a:lnTo>
                    <a:lnTo>
                      <a:pt x="36" y="35"/>
                    </a:lnTo>
                    <a:lnTo>
                      <a:pt x="33" y="38"/>
                    </a:lnTo>
                    <a:lnTo>
                      <a:pt x="36" y="40"/>
                    </a:lnTo>
                    <a:lnTo>
                      <a:pt x="53" y="23"/>
                    </a:lnTo>
                    <a:lnTo>
                      <a:pt x="33" y="92"/>
                    </a:lnTo>
                    <a:lnTo>
                      <a:pt x="13" y="23"/>
                    </a:lnTo>
                    <a:lnTo>
                      <a:pt x="33" y="42"/>
                    </a:lnTo>
                    <a:lnTo>
                      <a:pt x="36" y="40"/>
                    </a:lnTo>
                    <a:lnTo>
                      <a:pt x="33" y="38"/>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21" name="Freeform 1660"/>
              <p:cNvSpPr>
                <a:spLocks/>
              </p:cNvSpPr>
              <p:nvPr/>
            </p:nvSpPr>
            <p:spPr bwMode="auto">
              <a:xfrm>
                <a:off x="3866" y="2673"/>
                <a:ext cx="125" cy="115"/>
              </a:xfrm>
              <a:custGeom>
                <a:avLst/>
                <a:gdLst>
                  <a:gd name="T0" fmla="*/ 312 w 318"/>
                  <a:gd name="T1" fmla="*/ 0 h 294"/>
                  <a:gd name="T2" fmla="*/ 312 w 318"/>
                  <a:gd name="T3" fmla="*/ 114 h 294"/>
                  <a:gd name="T4" fmla="*/ 0 w 318"/>
                  <a:gd name="T5" fmla="*/ 114 h 294"/>
                  <a:gd name="T6" fmla="*/ 0 w 318"/>
                  <a:gd name="T7" fmla="*/ 294 h 294"/>
                  <a:gd name="T8" fmla="*/ 6 w 318"/>
                  <a:gd name="T9" fmla="*/ 294 h 294"/>
                  <a:gd name="T10" fmla="*/ 6 w 318"/>
                  <a:gd name="T11" fmla="*/ 121 h 294"/>
                  <a:gd name="T12" fmla="*/ 318 w 318"/>
                  <a:gd name="T13" fmla="*/ 121 h 294"/>
                  <a:gd name="T14" fmla="*/ 318 w 318"/>
                  <a:gd name="T15" fmla="*/ 0 h 294"/>
                  <a:gd name="T16" fmla="*/ 312 w 318"/>
                  <a:gd name="T17"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8" h="294">
                    <a:moveTo>
                      <a:pt x="312" y="0"/>
                    </a:moveTo>
                    <a:lnTo>
                      <a:pt x="312" y="114"/>
                    </a:lnTo>
                    <a:lnTo>
                      <a:pt x="0" y="114"/>
                    </a:lnTo>
                    <a:lnTo>
                      <a:pt x="0" y="294"/>
                    </a:lnTo>
                    <a:lnTo>
                      <a:pt x="6" y="294"/>
                    </a:lnTo>
                    <a:lnTo>
                      <a:pt x="6" y="121"/>
                    </a:lnTo>
                    <a:lnTo>
                      <a:pt x="318" y="121"/>
                    </a:lnTo>
                    <a:lnTo>
                      <a:pt x="318" y="0"/>
                    </a:lnTo>
                    <a:lnTo>
                      <a:pt x="312" y="0"/>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22" name="Freeform 1661"/>
              <p:cNvSpPr>
                <a:spLocks/>
              </p:cNvSpPr>
              <p:nvPr/>
            </p:nvSpPr>
            <p:spPr bwMode="auto">
              <a:xfrm>
                <a:off x="3857" y="2752"/>
                <a:ext cx="21" cy="36"/>
              </a:xfrm>
              <a:custGeom>
                <a:avLst/>
                <a:gdLst>
                  <a:gd name="T0" fmla="*/ 26 w 52"/>
                  <a:gd name="T1" fmla="*/ 26 h 92"/>
                  <a:gd name="T2" fmla="*/ 0 w 52"/>
                  <a:gd name="T3" fmla="*/ 0 h 92"/>
                  <a:gd name="T4" fmla="*/ 26 w 52"/>
                  <a:gd name="T5" fmla="*/ 92 h 92"/>
                  <a:gd name="T6" fmla="*/ 52 w 52"/>
                  <a:gd name="T7" fmla="*/ 0 h 92"/>
                  <a:gd name="T8" fmla="*/ 26 w 52"/>
                  <a:gd name="T9" fmla="*/ 26 h 92"/>
                </a:gdLst>
                <a:ahLst/>
                <a:cxnLst>
                  <a:cxn ang="0">
                    <a:pos x="T0" y="T1"/>
                  </a:cxn>
                  <a:cxn ang="0">
                    <a:pos x="T2" y="T3"/>
                  </a:cxn>
                  <a:cxn ang="0">
                    <a:pos x="T4" y="T5"/>
                  </a:cxn>
                  <a:cxn ang="0">
                    <a:pos x="T6" y="T7"/>
                  </a:cxn>
                  <a:cxn ang="0">
                    <a:pos x="T8" y="T9"/>
                  </a:cxn>
                </a:cxnLst>
                <a:rect l="0" t="0" r="r" b="b"/>
                <a:pathLst>
                  <a:path w="52" h="92">
                    <a:moveTo>
                      <a:pt x="26" y="26"/>
                    </a:moveTo>
                    <a:lnTo>
                      <a:pt x="0" y="0"/>
                    </a:lnTo>
                    <a:lnTo>
                      <a:pt x="26" y="92"/>
                    </a:lnTo>
                    <a:lnTo>
                      <a:pt x="52" y="0"/>
                    </a:lnTo>
                    <a:lnTo>
                      <a:pt x="26" y="26"/>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23" name="Freeform 1662"/>
              <p:cNvSpPr>
                <a:spLocks/>
              </p:cNvSpPr>
              <p:nvPr/>
            </p:nvSpPr>
            <p:spPr bwMode="auto">
              <a:xfrm>
                <a:off x="3855" y="2748"/>
                <a:ext cx="25" cy="45"/>
              </a:xfrm>
              <a:custGeom>
                <a:avLst/>
                <a:gdLst>
                  <a:gd name="T0" fmla="*/ 33 w 66"/>
                  <a:gd name="T1" fmla="*/ 37 h 115"/>
                  <a:gd name="T2" fmla="*/ 35 w 66"/>
                  <a:gd name="T3" fmla="*/ 35 h 115"/>
                  <a:gd name="T4" fmla="*/ 0 w 66"/>
                  <a:gd name="T5" fmla="*/ 0 h 115"/>
                  <a:gd name="T6" fmla="*/ 33 w 66"/>
                  <a:gd name="T7" fmla="*/ 115 h 115"/>
                  <a:gd name="T8" fmla="*/ 66 w 66"/>
                  <a:gd name="T9" fmla="*/ 0 h 115"/>
                  <a:gd name="T10" fmla="*/ 31 w 66"/>
                  <a:gd name="T11" fmla="*/ 35 h 115"/>
                  <a:gd name="T12" fmla="*/ 33 w 66"/>
                  <a:gd name="T13" fmla="*/ 37 h 115"/>
                  <a:gd name="T14" fmla="*/ 35 w 66"/>
                  <a:gd name="T15" fmla="*/ 35 h 115"/>
                  <a:gd name="T16" fmla="*/ 33 w 66"/>
                  <a:gd name="T17" fmla="*/ 37 h 115"/>
                  <a:gd name="T18" fmla="*/ 35 w 66"/>
                  <a:gd name="T19" fmla="*/ 40 h 115"/>
                  <a:gd name="T20" fmla="*/ 53 w 66"/>
                  <a:gd name="T21" fmla="*/ 22 h 115"/>
                  <a:gd name="T22" fmla="*/ 33 w 66"/>
                  <a:gd name="T23" fmla="*/ 91 h 115"/>
                  <a:gd name="T24" fmla="*/ 13 w 66"/>
                  <a:gd name="T25" fmla="*/ 22 h 115"/>
                  <a:gd name="T26" fmla="*/ 31 w 66"/>
                  <a:gd name="T27" fmla="*/ 40 h 115"/>
                  <a:gd name="T28" fmla="*/ 33 w 66"/>
                  <a:gd name="T29" fmla="*/ 42 h 115"/>
                  <a:gd name="T30" fmla="*/ 35 w 66"/>
                  <a:gd name="T31" fmla="*/ 40 h 115"/>
                  <a:gd name="T32" fmla="*/ 33 w 66"/>
                  <a:gd name="T33" fmla="*/ 37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6" h="115">
                    <a:moveTo>
                      <a:pt x="33" y="37"/>
                    </a:moveTo>
                    <a:lnTo>
                      <a:pt x="35" y="35"/>
                    </a:lnTo>
                    <a:lnTo>
                      <a:pt x="0" y="0"/>
                    </a:lnTo>
                    <a:lnTo>
                      <a:pt x="33" y="115"/>
                    </a:lnTo>
                    <a:lnTo>
                      <a:pt x="66" y="0"/>
                    </a:lnTo>
                    <a:lnTo>
                      <a:pt x="31" y="35"/>
                    </a:lnTo>
                    <a:lnTo>
                      <a:pt x="33" y="37"/>
                    </a:lnTo>
                    <a:lnTo>
                      <a:pt x="35" y="35"/>
                    </a:lnTo>
                    <a:lnTo>
                      <a:pt x="33" y="37"/>
                    </a:lnTo>
                    <a:lnTo>
                      <a:pt x="35" y="40"/>
                    </a:lnTo>
                    <a:lnTo>
                      <a:pt x="53" y="22"/>
                    </a:lnTo>
                    <a:lnTo>
                      <a:pt x="33" y="91"/>
                    </a:lnTo>
                    <a:lnTo>
                      <a:pt x="13" y="22"/>
                    </a:lnTo>
                    <a:lnTo>
                      <a:pt x="31" y="40"/>
                    </a:lnTo>
                    <a:lnTo>
                      <a:pt x="33" y="42"/>
                    </a:lnTo>
                    <a:lnTo>
                      <a:pt x="35" y="40"/>
                    </a:lnTo>
                    <a:lnTo>
                      <a:pt x="33" y="37"/>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24" name="Rectangle 1663"/>
              <p:cNvSpPr>
                <a:spLocks noChangeArrowheads="1"/>
              </p:cNvSpPr>
              <p:nvPr/>
            </p:nvSpPr>
            <p:spPr bwMode="auto">
              <a:xfrm>
                <a:off x="2624" y="3091"/>
                <a:ext cx="367" cy="176"/>
              </a:xfrm>
              <a:prstGeom prst="rect">
                <a:avLst/>
              </a:prstGeom>
              <a:solidFill>
                <a:srgbClr val="F0D8C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25" name="Freeform 1664"/>
              <p:cNvSpPr>
                <a:spLocks/>
              </p:cNvSpPr>
              <p:nvPr/>
            </p:nvSpPr>
            <p:spPr bwMode="auto">
              <a:xfrm>
                <a:off x="2622" y="3089"/>
                <a:ext cx="371" cy="180"/>
              </a:xfrm>
              <a:custGeom>
                <a:avLst/>
                <a:gdLst>
                  <a:gd name="T0" fmla="*/ 5 w 943"/>
                  <a:gd name="T1" fmla="*/ 5 h 461"/>
                  <a:gd name="T2" fmla="*/ 5 w 943"/>
                  <a:gd name="T3" fmla="*/ 11 h 461"/>
                  <a:gd name="T4" fmla="*/ 932 w 943"/>
                  <a:gd name="T5" fmla="*/ 11 h 461"/>
                  <a:gd name="T6" fmla="*/ 932 w 943"/>
                  <a:gd name="T7" fmla="*/ 450 h 461"/>
                  <a:gd name="T8" fmla="*/ 11 w 943"/>
                  <a:gd name="T9" fmla="*/ 450 h 461"/>
                  <a:gd name="T10" fmla="*/ 11 w 943"/>
                  <a:gd name="T11" fmla="*/ 5 h 461"/>
                  <a:gd name="T12" fmla="*/ 5 w 943"/>
                  <a:gd name="T13" fmla="*/ 5 h 461"/>
                  <a:gd name="T14" fmla="*/ 5 w 943"/>
                  <a:gd name="T15" fmla="*/ 11 h 461"/>
                  <a:gd name="T16" fmla="*/ 5 w 943"/>
                  <a:gd name="T17" fmla="*/ 5 h 461"/>
                  <a:gd name="T18" fmla="*/ 0 w 943"/>
                  <a:gd name="T19" fmla="*/ 5 h 461"/>
                  <a:gd name="T20" fmla="*/ 0 w 943"/>
                  <a:gd name="T21" fmla="*/ 456 h 461"/>
                  <a:gd name="T22" fmla="*/ 1 w 943"/>
                  <a:gd name="T23" fmla="*/ 460 h 461"/>
                  <a:gd name="T24" fmla="*/ 5 w 943"/>
                  <a:gd name="T25" fmla="*/ 461 h 461"/>
                  <a:gd name="T26" fmla="*/ 938 w 943"/>
                  <a:gd name="T27" fmla="*/ 461 h 461"/>
                  <a:gd name="T28" fmla="*/ 942 w 943"/>
                  <a:gd name="T29" fmla="*/ 460 h 461"/>
                  <a:gd name="T30" fmla="*/ 943 w 943"/>
                  <a:gd name="T31" fmla="*/ 456 h 461"/>
                  <a:gd name="T32" fmla="*/ 943 w 943"/>
                  <a:gd name="T33" fmla="*/ 5 h 461"/>
                  <a:gd name="T34" fmla="*/ 942 w 943"/>
                  <a:gd name="T35" fmla="*/ 1 h 461"/>
                  <a:gd name="T36" fmla="*/ 938 w 943"/>
                  <a:gd name="T37" fmla="*/ 0 h 461"/>
                  <a:gd name="T38" fmla="*/ 5 w 943"/>
                  <a:gd name="T39" fmla="*/ 0 h 461"/>
                  <a:gd name="T40" fmla="*/ 1 w 943"/>
                  <a:gd name="T41" fmla="*/ 1 h 461"/>
                  <a:gd name="T42" fmla="*/ 0 w 943"/>
                  <a:gd name="T43" fmla="*/ 5 h 461"/>
                  <a:gd name="T44" fmla="*/ 5 w 943"/>
                  <a:gd name="T45" fmla="*/ 5 h 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43" h="461">
                    <a:moveTo>
                      <a:pt x="5" y="5"/>
                    </a:moveTo>
                    <a:lnTo>
                      <a:pt x="5" y="11"/>
                    </a:lnTo>
                    <a:lnTo>
                      <a:pt x="932" y="11"/>
                    </a:lnTo>
                    <a:lnTo>
                      <a:pt x="932" y="450"/>
                    </a:lnTo>
                    <a:lnTo>
                      <a:pt x="11" y="450"/>
                    </a:lnTo>
                    <a:lnTo>
                      <a:pt x="11" y="5"/>
                    </a:lnTo>
                    <a:lnTo>
                      <a:pt x="5" y="5"/>
                    </a:lnTo>
                    <a:lnTo>
                      <a:pt x="5" y="11"/>
                    </a:lnTo>
                    <a:lnTo>
                      <a:pt x="5" y="5"/>
                    </a:lnTo>
                    <a:lnTo>
                      <a:pt x="0" y="5"/>
                    </a:lnTo>
                    <a:lnTo>
                      <a:pt x="0" y="456"/>
                    </a:lnTo>
                    <a:lnTo>
                      <a:pt x="1" y="460"/>
                    </a:lnTo>
                    <a:lnTo>
                      <a:pt x="5" y="461"/>
                    </a:lnTo>
                    <a:lnTo>
                      <a:pt x="938" y="461"/>
                    </a:lnTo>
                    <a:lnTo>
                      <a:pt x="942" y="460"/>
                    </a:lnTo>
                    <a:lnTo>
                      <a:pt x="943" y="456"/>
                    </a:lnTo>
                    <a:lnTo>
                      <a:pt x="943" y="5"/>
                    </a:lnTo>
                    <a:lnTo>
                      <a:pt x="942" y="1"/>
                    </a:lnTo>
                    <a:lnTo>
                      <a:pt x="938" y="0"/>
                    </a:lnTo>
                    <a:lnTo>
                      <a:pt x="5" y="0"/>
                    </a:lnTo>
                    <a:lnTo>
                      <a:pt x="1" y="1"/>
                    </a:lnTo>
                    <a:lnTo>
                      <a:pt x="0" y="5"/>
                    </a:lnTo>
                    <a:lnTo>
                      <a:pt x="5" y="5"/>
                    </a:lnTo>
                    <a:close/>
                  </a:path>
                </a:pathLst>
              </a:custGeom>
              <a:solidFill>
                <a:srgbClr val="3231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26" name="Rectangle 1665"/>
              <p:cNvSpPr>
                <a:spLocks noChangeArrowheads="1"/>
              </p:cNvSpPr>
              <p:nvPr/>
            </p:nvSpPr>
            <p:spPr bwMode="auto">
              <a:xfrm>
                <a:off x="3166" y="3091"/>
                <a:ext cx="366" cy="176"/>
              </a:xfrm>
              <a:prstGeom prst="rect">
                <a:avLst/>
              </a:prstGeom>
              <a:solidFill>
                <a:srgbClr val="F0D8C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27" name="Freeform 1666"/>
              <p:cNvSpPr>
                <a:spLocks/>
              </p:cNvSpPr>
              <p:nvPr/>
            </p:nvSpPr>
            <p:spPr bwMode="auto">
              <a:xfrm>
                <a:off x="3163" y="3089"/>
                <a:ext cx="371" cy="180"/>
              </a:xfrm>
              <a:custGeom>
                <a:avLst/>
                <a:gdLst>
                  <a:gd name="T0" fmla="*/ 6 w 944"/>
                  <a:gd name="T1" fmla="*/ 5 h 461"/>
                  <a:gd name="T2" fmla="*/ 6 w 944"/>
                  <a:gd name="T3" fmla="*/ 11 h 461"/>
                  <a:gd name="T4" fmla="*/ 933 w 944"/>
                  <a:gd name="T5" fmla="*/ 11 h 461"/>
                  <a:gd name="T6" fmla="*/ 933 w 944"/>
                  <a:gd name="T7" fmla="*/ 450 h 461"/>
                  <a:gd name="T8" fmla="*/ 11 w 944"/>
                  <a:gd name="T9" fmla="*/ 450 h 461"/>
                  <a:gd name="T10" fmla="*/ 11 w 944"/>
                  <a:gd name="T11" fmla="*/ 5 h 461"/>
                  <a:gd name="T12" fmla="*/ 6 w 944"/>
                  <a:gd name="T13" fmla="*/ 5 h 461"/>
                  <a:gd name="T14" fmla="*/ 6 w 944"/>
                  <a:gd name="T15" fmla="*/ 11 h 461"/>
                  <a:gd name="T16" fmla="*/ 6 w 944"/>
                  <a:gd name="T17" fmla="*/ 5 h 461"/>
                  <a:gd name="T18" fmla="*/ 0 w 944"/>
                  <a:gd name="T19" fmla="*/ 5 h 461"/>
                  <a:gd name="T20" fmla="*/ 0 w 944"/>
                  <a:gd name="T21" fmla="*/ 456 h 461"/>
                  <a:gd name="T22" fmla="*/ 2 w 944"/>
                  <a:gd name="T23" fmla="*/ 460 h 461"/>
                  <a:gd name="T24" fmla="*/ 6 w 944"/>
                  <a:gd name="T25" fmla="*/ 461 h 461"/>
                  <a:gd name="T26" fmla="*/ 938 w 944"/>
                  <a:gd name="T27" fmla="*/ 461 h 461"/>
                  <a:gd name="T28" fmla="*/ 942 w 944"/>
                  <a:gd name="T29" fmla="*/ 460 h 461"/>
                  <a:gd name="T30" fmla="*/ 944 w 944"/>
                  <a:gd name="T31" fmla="*/ 456 h 461"/>
                  <a:gd name="T32" fmla="*/ 944 w 944"/>
                  <a:gd name="T33" fmla="*/ 5 h 461"/>
                  <a:gd name="T34" fmla="*/ 942 w 944"/>
                  <a:gd name="T35" fmla="*/ 1 h 461"/>
                  <a:gd name="T36" fmla="*/ 938 w 944"/>
                  <a:gd name="T37" fmla="*/ 0 h 461"/>
                  <a:gd name="T38" fmla="*/ 6 w 944"/>
                  <a:gd name="T39" fmla="*/ 0 h 461"/>
                  <a:gd name="T40" fmla="*/ 2 w 944"/>
                  <a:gd name="T41" fmla="*/ 1 h 461"/>
                  <a:gd name="T42" fmla="*/ 0 w 944"/>
                  <a:gd name="T43" fmla="*/ 5 h 461"/>
                  <a:gd name="T44" fmla="*/ 6 w 944"/>
                  <a:gd name="T45" fmla="*/ 5 h 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44" h="461">
                    <a:moveTo>
                      <a:pt x="6" y="5"/>
                    </a:moveTo>
                    <a:lnTo>
                      <a:pt x="6" y="11"/>
                    </a:lnTo>
                    <a:lnTo>
                      <a:pt x="933" y="11"/>
                    </a:lnTo>
                    <a:lnTo>
                      <a:pt x="933" y="450"/>
                    </a:lnTo>
                    <a:lnTo>
                      <a:pt x="11" y="450"/>
                    </a:lnTo>
                    <a:lnTo>
                      <a:pt x="11" y="5"/>
                    </a:lnTo>
                    <a:lnTo>
                      <a:pt x="6" y="5"/>
                    </a:lnTo>
                    <a:lnTo>
                      <a:pt x="6" y="11"/>
                    </a:lnTo>
                    <a:lnTo>
                      <a:pt x="6" y="5"/>
                    </a:lnTo>
                    <a:lnTo>
                      <a:pt x="0" y="5"/>
                    </a:lnTo>
                    <a:lnTo>
                      <a:pt x="0" y="456"/>
                    </a:lnTo>
                    <a:lnTo>
                      <a:pt x="2" y="460"/>
                    </a:lnTo>
                    <a:lnTo>
                      <a:pt x="6" y="461"/>
                    </a:lnTo>
                    <a:lnTo>
                      <a:pt x="938" y="461"/>
                    </a:lnTo>
                    <a:lnTo>
                      <a:pt x="942" y="460"/>
                    </a:lnTo>
                    <a:lnTo>
                      <a:pt x="944" y="456"/>
                    </a:lnTo>
                    <a:lnTo>
                      <a:pt x="944" y="5"/>
                    </a:lnTo>
                    <a:lnTo>
                      <a:pt x="942" y="1"/>
                    </a:lnTo>
                    <a:lnTo>
                      <a:pt x="938" y="0"/>
                    </a:lnTo>
                    <a:lnTo>
                      <a:pt x="6" y="0"/>
                    </a:lnTo>
                    <a:lnTo>
                      <a:pt x="2" y="1"/>
                    </a:lnTo>
                    <a:lnTo>
                      <a:pt x="0" y="5"/>
                    </a:lnTo>
                    <a:lnTo>
                      <a:pt x="6" y="5"/>
                    </a:lnTo>
                    <a:close/>
                  </a:path>
                </a:pathLst>
              </a:custGeom>
              <a:solidFill>
                <a:srgbClr val="3231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28" name="Rectangle 1667"/>
              <p:cNvSpPr>
                <a:spLocks noChangeArrowheads="1"/>
              </p:cNvSpPr>
              <p:nvPr/>
            </p:nvSpPr>
            <p:spPr bwMode="auto">
              <a:xfrm>
                <a:off x="2847" y="3383"/>
                <a:ext cx="366" cy="176"/>
              </a:xfrm>
              <a:prstGeom prst="rect">
                <a:avLst/>
              </a:prstGeom>
              <a:solidFill>
                <a:srgbClr val="F0D8C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29" name="Freeform 1668"/>
              <p:cNvSpPr>
                <a:spLocks/>
              </p:cNvSpPr>
              <p:nvPr/>
            </p:nvSpPr>
            <p:spPr bwMode="auto">
              <a:xfrm>
                <a:off x="2845" y="3381"/>
                <a:ext cx="370" cy="180"/>
              </a:xfrm>
              <a:custGeom>
                <a:avLst/>
                <a:gdLst>
                  <a:gd name="T0" fmla="*/ 6 w 944"/>
                  <a:gd name="T1" fmla="*/ 6 h 462"/>
                  <a:gd name="T2" fmla="*/ 6 w 944"/>
                  <a:gd name="T3" fmla="*/ 12 h 462"/>
                  <a:gd name="T4" fmla="*/ 933 w 944"/>
                  <a:gd name="T5" fmla="*/ 12 h 462"/>
                  <a:gd name="T6" fmla="*/ 933 w 944"/>
                  <a:gd name="T7" fmla="*/ 451 h 462"/>
                  <a:gd name="T8" fmla="*/ 12 w 944"/>
                  <a:gd name="T9" fmla="*/ 451 h 462"/>
                  <a:gd name="T10" fmla="*/ 12 w 944"/>
                  <a:gd name="T11" fmla="*/ 6 h 462"/>
                  <a:gd name="T12" fmla="*/ 6 w 944"/>
                  <a:gd name="T13" fmla="*/ 6 h 462"/>
                  <a:gd name="T14" fmla="*/ 6 w 944"/>
                  <a:gd name="T15" fmla="*/ 12 h 462"/>
                  <a:gd name="T16" fmla="*/ 6 w 944"/>
                  <a:gd name="T17" fmla="*/ 6 h 462"/>
                  <a:gd name="T18" fmla="*/ 0 w 944"/>
                  <a:gd name="T19" fmla="*/ 6 h 462"/>
                  <a:gd name="T20" fmla="*/ 0 w 944"/>
                  <a:gd name="T21" fmla="*/ 456 h 462"/>
                  <a:gd name="T22" fmla="*/ 2 w 944"/>
                  <a:gd name="T23" fmla="*/ 460 h 462"/>
                  <a:gd name="T24" fmla="*/ 6 w 944"/>
                  <a:gd name="T25" fmla="*/ 462 h 462"/>
                  <a:gd name="T26" fmla="*/ 938 w 944"/>
                  <a:gd name="T27" fmla="*/ 462 h 462"/>
                  <a:gd name="T28" fmla="*/ 942 w 944"/>
                  <a:gd name="T29" fmla="*/ 460 h 462"/>
                  <a:gd name="T30" fmla="*/ 944 w 944"/>
                  <a:gd name="T31" fmla="*/ 456 h 462"/>
                  <a:gd name="T32" fmla="*/ 944 w 944"/>
                  <a:gd name="T33" fmla="*/ 6 h 462"/>
                  <a:gd name="T34" fmla="*/ 942 w 944"/>
                  <a:gd name="T35" fmla="*/ 2 h 462"/>
                  <a:gd name="T36" fmla="*/ 938 w 944"/>
                  <a:gd name="T37" fmla="*/ 0 h 462"/>
                  <a:gd name="T38" fmla="*/ 6 w 944"/>
                  <a:gd name="T39" fmla="*/ 0 h 462"/>
                  <a:gd name="T40" fmla="*/ 2 w 944"/>
                  <a:gd name="T41" fmla="*/ 2 h 462"/>
                  <a:gd name="T42" fmla="*/ 0 w 944"/>
                  <a:gd name="T43" fmla="*/ 6 h 462"/>
                  <a:gd name="T44" fmla="*/ 6 w 944"/>
                  <a:gd name="T45" fmla="*/ 6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44" h="462">
                    <a:moveTo>
                      <a:pt x="6" y="6"/>
                    </a:moveTo>
                    <a:lnTo>
                      <a:pt x="6" y="12"/>
                    </a:lnTo>
                    <a:lnTo>
                      <a:pt x="933" y="12"/>
                    </a:lnTo>
                    <a:lnTo>
                      <a:pt x="933" y="451"/>
                    </a:lnTo>
                    <a:lnTo>
                      <a:pt x="12" y="451"/>
                    </a:lnTo>
                    <a:lnTo>
                      <a:pt x="12" y="6"/>
                    </a:lnTo>
                    <a:lnTo>
                      <a:pt x="6" y="6"/>
                    </a:lnTo>
                    <a:lnTo>
                      <a:pt x="6" y="12"/>
                    </a:lnTo>
                    <a:lnTo>
                      <a:pt x="6" y="6"/>
                    </a:lnTo>
                    <a:lnTo>
                      <a:pt x="0" y="6"/>
                    </a:lnTo>
                    <a:lnTo>
                      <a:pt x="0" y="456"/>
                    </a:lnTo>
                    <a:lnTo>
                      <a:pt x="2" y="460"/>
                    </a:lnTo>
                    <a:lnTo>
                      <a:pt x="6" y="462"/>
                    </a:lnTo>
                    <a:lnTo>
                      <a:pt x="938" y="462"/>
                    </a:lnTo>
                    <a:lnTo>
                      <a:pt x="942" y="460"/>
                    </a:lnTo>
                    <a:lnTo>
                      <a:pt x="944" y="456"/>
                    </a:lnTo>
                    <a:lnTo>
                      <a:pt x="944" y="6"/>
                    </a:lnTo>
                    <a:lnTo>
                      <a:pt x="942" y="2"/>
                    </a:lnTo>
                    <a:lnTo>
                      <a:pt x="938" y="0"/>
                    </a:lnTo>
                    <a:lnTo>
                      <a:pt x="6" y="0"/>
                    </a:lnTo>
                    <a:lnTo>
                      <a:pt x="2" y="2"/>
                    </a:lnTo>
                    <a:lnTo>
                      <a:pt x="0" y="6"/>
                    </a:lnTo>
                    <a:lnTo>
                      <a:pt x="6" y="6"/>
                    </a:lnTo>
                    <a:close/>
                  </a:path>
                </a:pathLst>
              </a:custGeom>
              <a:solidFill>
                <a:srgbClr val="3231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30" name="Freeform 1669"/>
              <p:cNvSpPr>
                <a:spLocks noEditPoints="1"/>
              </p:cNvSpPr>
              <p:nvPr/>
            </p:nvSpPr>
            <p:spPr bwMode="auto">
              <a:xfrm>
                <a:off x="1352" y="3029"/>
                <a:ext cx="947" cy="502"/>
              </a:xfrm>
              <a:custGeom>
                <a:avLst/>
                <a:gdLst>
                  <a:gd name="T0" fmla="*/ 2281 w 2411"/>
                  <a:gd name="T1" fmla="*/ 0 h 1286"/>
                  <a:gd name="T2" fmla="*/ 1169 w 2411"/>
                  <a:gd name="T3" fmla="*/ 0 h 1286"/>
                  <a:gd name="T4" fmla="*/ 1165 w 2411"/>
                  <a:gd name="T5" fmla="*/ 4 h 1286"/>
                  <a:gd name="T6" fmla="*/ 1167 w 2411"/>
                  <a:gd name="T7" fmla="*/ 34 h 1286"/>
                  <a:gd name="T8" fmla="*/ 1034 w 2411"/>
                  <a:gd name="T9" fmla="*/ 392 h 1286"/>
                  <a:gd name="T10" fmla="*/ 1034 w 2411"/>
                  <a:gd name="T11" fmla="*/ 392 h 1286"/>
                  <a:gd name="T12" fmla="*/ 1022 w 2411"/>
                  <a:gd name="T13" fmla="*/ 381 h 1286"/>
                  <a:gd name="T14" fmla="*/ 1034 w 2411"/>
                  <a:gd name="T15" fmla="*/ 392 h 1286"/>
                  <a:gd name="T16" fmla="*/ 1022 w 2411"/>
                  <a:gd name="T17" fmla="*/ 381 h 1286"/>
                  <a:gd name="T18" fmla="*/ 1034 w 2411"/>
                  <a:gd name="T19" fmla="*/ 392 h 1286"/>
                  <a:gd name="T20" fmla="*/ 686 w 2411"/>
                  <a:gd name="T21" fmla="*/ 547 h 1286"/>
                  <a:gd name="T22" fmla="*/ 673 w 2411"/>
                  <a:gd name="T23" fmla="*/ 547 h 1286"/>
                  <a:gd name="T24" fmla="*/ 325 w 2411"/>
                  <a:gd name="T25" fmla="*/ 408 h 1286"/>
                  <a:gd name="T26" fmla="*/ 324 w 2411"/>
                  <a:gd name="T27" fmla="*/ 407 h 1286"/>
                  <a:gd name="T28" fmla="*/ 164 w 2411"/>
                  <a:gd name="T29" fmla="*/ 54 h 1286"/>
                  <a:gd name="T30" fmla="*/ 164 w 2411"/>
                  <a:gd name="T31" fmla="*/ 0 h 1286"/>
                  <a:gd name="T32" fmla="*/ 130 w 2411"/>
                  <a:gd name="T33" fmla="*/ 0 h 1286"/>
                  <a:gd name="T34" fmla="*/ 0 w 2411"/>
                  <a:gd name="T35" fmla="*/ 130 h 1286"/>
                  <a:gd name="T36" fmla="*/ 0 w 2411"/>
                  <a:gd name="T37" fmla="*/ 1156 h 1286"/>
                  <a:gd name="T38" fmla="*/ 130 w 2411"/>
                  <a:gd name="T39" fmla="*/ 1286 h 1286"/>
                  <a:gd name="T40" fmla="*/ 2281 w 2411"/>
                  <a:gd name="T41" fmla="*/ 1286 h 1286"/>
                  <a:gd name="T42" fmla="*/ 2411 w 2411"/>
                  <a:gd name="T43" fmla="*/ 1156 h 1286"/>
                  <a:gd name="T44" fmla="*/ 2411 w 2411"/>
                  <a:gd name="T45" fmla="*/ 130 h 1286"/>
                  <a:gd name="T46" fmla="*/ 2281 w 2411"/>
                  <a:gd name="T47" fmla="*/ 0 h 1286"/>
                  <a:gd name="T48" fmla="*/ 346 w 2411"/>
                  <a:gd name="T49" fmla="*/ 0 h 1286"/>
                  <a:gd name="T50" fmla="*/ 205 w 2411"/>
                  <a:gd name="T51" fmla="*/ 0 h 1286"/>
                  <a:gd name="T52" fmla="*/ 204 w 2411"/>
                  <a:gd name="T53" fmla="*/ 57 h 1286"/>
                  <a:gd name="T54" fmla="*/ 350 w 2411"/>
                  <a:gd name="T55" fmla="*/ 379 h 1286"/>
                  <a:gd name="T56" fmla="*/ 351 w 2411"/>
                  <a:gd name="T57" fmla="*/ 380 h 1286"/>
                  <a:gd name="T58" fmla="*/ 352 w 2411"/>
                  <a:gd name="T59" fmla="*/ 381 h 1286"/>
                  <a:gd name="T60" fmla="*/ 669 w 2411"/>
                  <a:gd name="T61" fmla="*/ 507 h 1286"/>
                  <a:gd name="T62" fmla="*/ 680 w 2411"/>
                  <a:gd name="T63" fmla="*/ 507 h 1286"/>
                  <a:gd name="T64" fmla="*/ 1003 w 2411"/>
                  <a:gd name="T65" fmla="*/ 363 h 1286"/>
                  <a:gd name="T66" fmla="*/ 1127 w 2411"/>
                  <a:gd name="T67" fmla="*/ 45 h 1286"/>
                  <a:gd name="T68" fmla="*/ 782 w 2411"/>
                  <a:gd name="T69" fmla="*/ 412 h 1286"/>
                  <a:gd name="T70" fmla="*/ 346 w 2411"/>
                  <a:gd name="T71" fmla="*/ 0 h 1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11" h="1286">
                    <a:moveTo>
                      <a:pt x="2281" y="0"/>
                    </a:moveTo>
                    <a:lnTo>
                      <a:pt x="1169" y="0"/>
                    </a:lnTo>
                    <a:lnTo>
                      <a:pt x="1165" y="4"/>
                    </a:lnTo>
                    <a:cubicBezTo>
                      <a:pt x="1166" y="14"/>
                      <a:pt x="1167" y="24"/>
                      <a:pt x="1167" y="34"/>
                    </a:cubicBezTo>
                    <a:cubicBezTo>
                      <a:pt x="1172" y="163"/>
                      <a:pt x="1128" y="292"/>
                      <a:pt x="1034" y="392"/>
                    </a:cubicBezTo>
                    <a:lnTo>
                      <a:pt x="1034" y="392"/>
                    </a:lnTo>
                    <a:lnTo>
                      <a:pt x="1022" y="381"/>
                    </a:lnTo>
                    <a:lnTo>
                      <a:pt x="1034" y="392"/>
                    </a:lnTo>
                    <a:lnTo>
                      <a:pt x="1022" y="381"/>
                    </a:lnTo>
                    <a:lnTo>
                      <a:pt x="1034" y="392"/>
                    </a:lnTo>
                    <a:cubicBezTo>
                      <a:pt x="940" y="492"/>
                      <a:pt x="814" y="544"/>
                      <a:pt x="686" y="547"/>
                    </a:cubicBezTo>
                    <a:cubicBezTo>
                      <a:pt x="681" y="547"/>
                      <a:pt x="677" y="547"/>
                      <a:pt x="673" y="547"/>
                    </a:cubicBezTo>
                    <a:cubicBezTo>
                      <a:pt x="549" y="547"/>
                      <a:pt x="423" y="501"/>
                      <a:pt x="325" y="408"/>
                    </a:cubicBezTo>
                    <a:lnTo>
                      <a:pt x="324" y="407"/>
                    </a:lnTo>
                    <a:cubicBezTo>
                      <a:pt x="222" y="311"/>
                      <a:pt x="168" y="183"/>
                      <a:pt x="164" y="54"/>
                    </a:cubicBezTo>
                    <a:cubicBezTo>
                      <a:pt x="163" y="36"/>
                      <a:pt x="163" y="18"/>
                      <a:pt x="164" y="0"/>
                    </a:cubicBezTo>
                    <a:lnTo>
                      <a:pt x="130" y="0"/>
                    </a:lnTo>
                    <a:cubicBezTo>
                      <a:pt x="58" y="0"/>
                      <a:pt x="0" y="58"/>
                      <a:pt x="0" y="130"/>
                    </a:cubicBezTo>
                    <a:lnTo>
                      <a:pt x="0" y="1156"/>
                    </a:lnTo>
                    <a:cubicBezTo>
                      <a:pt x="0" y="1229"/>
                      <a:pt x="58" y="1286"/>
                      <a:pt x="130" y="1286"/>
                    </a:cubicBezTo>
                    <a:lnTo>
                      <a:pt x="2281" y="1286"/>
                    </a:lnTo>
                    <a:cubicBezTo>
                      <a:pt x="2353" y="1286"/>
                      <a:pt x="2411" y="1229"/>
                      <a:pt x="2411" y="1156"/>
                    </a:cubicBezTo>
                    <a:lnTo>
                      <a:pt x="2411" y="130"/>
                    </a:lnTo>
                    <a:cubicBezTo>
                      <a:pt x="2411" y="58"/>
                      <a:pt x="2353" y="0"/>
                      <a:pt x="2281" y="0"/>
                    </a:cubicBezTo>
                    <a:close/>
                    <a:moveTo>
                      <a:pt x="346" y="0"/>
                    </a:moveTo>
                    <a:lnTo>
                      <a:pt x="205" y="0"/>
                    </a:lnTo>
                    <a:cubicBezTo>
                      <a:pt x="204" y="19"/>
                      <a:pt x="203" y="38"/>
                      <a:pt x="204" y="57"/>
                    </a:cubicBezTo>
                    <a:cubicBezTo>
                      <a:pt x="208" y="175"/>
                      <a:pt x="257" y="292"/>
                      <a:pt x="350" y="379"/>
                    </a:cubicBezTo>
                    <a:lnTo>
                      <a:pt x="351" y="380"/>
                    </a:lnTo>
                    <a:lnTo>
                      <a:pt x="352" y="381"/>
                    </a:lnTo>
                    <a:cubicBezTo>
                      <a:pt x="441" y="465"/>
                      <a:pt x="555" y="507"/>
                      <a:pt x="669" y="507"/>
                    </a:cubicBezTo>
                    <a:cubicBezTo>
                      <a:pt x="673" y="507"/>
                      <a:pt x="676" y="507"/>
                      <a:pt x="680" y="507"/>
                    </a:cubicBezTo>
                    <a:cubicBezTo>
                      <a:pt x="798" y="504"/>
                      <a:pt x="915" y="456"/>
                      <a:pt x="1003" y="363"/>
                    </a:cubicBezTo>
                    <a:cubicBezTo>
                      <a:pt x="1087" y="273"/>
                      <a:pt x="1128" y="159"/>
                      <a:pt x="1127" y="45"/>
                    </a:cubicBezTo>
                    <a:lnTo>
                      <a:pt x="782" y="412"/>
                    </a:lnTo>
                    <a:lnTo>
                      <a:pt x="346" y="0"/>
                    </a:lnTo>
                    <a:close/>
                  </a:path>
                </a:pathLst>
              </a:custGeom>
              <a:solidFill>
                <a:srgbClr val="F9DE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31" name="Freeform 1670"/>
              <p:cNvSpPr>
                <a:spLocks/>
              </p:cNvSpPr>
              <p:nvPr/>
            </p:nvSpPr>
            <p:spPr bwMode="auto">
              <a:xfrm>
                <a:off x="1416" y="3029"/>
                <a:ext cx="396" cy="213"/>
              </a:xfrm>
              <a:custGeom>
                <a:avLst/>
                <a:gdLst>
                  <a:gd name="T0" fmla="*/ 42 w 1009"/>
                  <a:gd name="T1" fmla="*/ 0 h 547"/>
                  <a:gd name="T2" fmla="*/ 1 w 1009"/>
                  <a:gd name="T3" fmla="*/ 0 h 547"/>
                  <a:gd name="T4" fmla="*/ 1 w 1009"/>
                  <a:gd name="T5" fmla="*/ 54 h 547"/>
                  <a:gd name="T6" fmla="*/ 161 w 1009"/>
                  <a:gd name="T7" fmla="*/ 407 h 547"/>
                  <a:gd name="T8" fmla="*/ 162 w 1009"/>
                  <a:gd name="T9" fmla="*/ 408 h 547"/>
                  <a:gd name="T10" fmla="*/ 510 w 1009"/>
                  <a:gd name="T11" fmla="*/ 547 h 547"/>
                  <a:gd name="T12" fmla="*/ 523 w 1009"/>
                  <a:gd name="T13" fmla="*/ 547 h 547"/>
                  <a:gd name="T14" fmla="*/ 871 w 1009"/>
                  <a:gd name="T15" fmla="*/ 392 h 547"/>
                  <a:gd name="T16" fmla="*/ 859 w 1009"/>
                  <a:gd name="T17" fmla="*/ 381 h 547"/>
                  <a:gd name="T18" fmla="*/ 871 w 1009"/>
                  <a:gd name="T19" fmla="*/ 392 h 547"/>
                  <a:gd name="T20" fmla="*/ 859 w 1009"/>
                  <a:gd name="T21" fmla="*/ 381 h 547"/>
                  <a:gd name="T22" fmla="*/ 871 w 1009"/>
                  <a:gd name="T23" fmla="*/ 392 h 547"/>
                  <a:gd name="T24" fmla="*/ 871 w 1009"/>
                  <a:gd name="T25" fmla="*/ 392 h 547"/>
                  <a:gd name="T26" fmla="*/ 1004 w 1009"/>
                  <a:gd name="T27" fmla="*/ 34 h 547"/>
                  <a:gd name="T28" fmla="*/ 1002 w 1009"/>
                  <a:gd name="T29" fmla="*/ 4 h 547"/>
                  <a:gd name="T30" fmla="*/ 964 w 1009"/>
                  <a:gd name="T31" fmla="*/ 45 h 547"/>
                  <a:gd name="T32" fmla="*/ 840 w 1009"/>
                  <a:gd name="T33" fmla="*/ 363 h 547"/>
                  <a:gd name="T34" fmla="*/ 517 w 1009"/>
                  <a:gd name="T35" fmla="*/ 507 h 547"/>
                  <a:gd name="T36" fmla="*/ 506 w 1009"/>
                  <a:gd name="T37" fmla="*/ 507 h 547"/>
                  <a:gd name="T38" fmla="*/ 189 w 1009"/>
                  <a:gd name="T39" fmla="*/ 381 h 547"/>
                  <a:gd name="T40" fmla="*/ 188 w 1009"/>
                  <a:gd name="T41" fmla="*/ 380 h 547"/>
                  <a:gd name="T42" fmla="*/ 187 w 1009"/>
                  <a:gd name="T43" fmla="*/ 379 h 547"/>
                  <a:gd name="T44" fmla="*/ 41 w 1009"/>
                  <a:gd name="T45" fmla="*/ 57 h 547"/>
                  <a:gd name="T46" fmla="*/ 42 w 1009"/>
                  <a:gd name="T47" fmla="*/ 0 h 5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09" h="547">
                    <a:moveTo>
                      <a:pt x="42" y="0"/>
                    </a:moveTo>
                    <a:lnTo>
                      <a:pt x="1" y="0"/>
                    </a:lnTo>
                    <a:cubicBezTo>
                      <a:pt x="0" y="18"/>
                      <a:pt x="0" y="36"/>
                      <a:pt x="1" y="54"/>
                    </a:cubicBezTo>
                    <a:cubicBezTo>
                      <a:pt x="5" y="183"/>
                      <a:pt x="59" y="311"/>
                      <a:pt x="161" y="407"/>
                    </a:cubicBezTo>
                    <a:lnTo>
                      <a:pt x="162" y="408"/>
                    </a:lnTo>
                    <a:cubicBezTo>
                      <a:pt x="260" y="501"/>
                      <a:pt x="386" y="547"/>
                      <a:pt x="510" y="547"/>
                    </a:cubicBezTo>
                    <a:cubicBezTo>
                      <a:pt x="514" y="547"/>
                      <a:pt x="518" y="547"/>
                      <a:pt x="523" y="547"/>
                    </a:cubicBezTo>
                    <a:cubicBezTo>
                      <a:pt x="651" y="544"/>
                      <a:pt x="777" y="492"/>
                      <a:pt x="871" y="392"/>
                    </a:cubicBezTo>
                    <a:lnTo>
                      <a:pt x="859" y="381"/>
                    </a:lnTo>
                    <a:lnTo>
                      <a:pt x="871" y="392"/>
                    </a:lnTo>
                    <a:lnTo>
                      <a:pt x="859" y="381"/>
                    </a:lnTo>
                    <a:lnTo>
                      <a:pt x="871" y="392"/>
                    </a:lnTo>
                    <a:lnTo>
                      <a:pt x="871" y="392"/>
                    </a:lnTo>
                    <a:cubicBezTo>
                      <a:pt x="965" y="292"/>
                      <a:pt x="1009" y="163"/>
                      <a:pt x="1004" y="34"/>
                    </a:cubicBezTo>
                    <a:cubicBezTo>
                      <a:pt x="1004" y="24"/>
                      <a:pt x="1003" y="14"/>
                      <a:pt x="1002" y="4"/>
                    </a:cubicBezTo>
                    <a:lnTo>
                      <a:pt x="964" y="45"/>
                    </a:lnTo>
                    <a:cubicBezTo>
                      <a:pt x="965" y="159"/>
                      <a:pt x="924" y="273"/>
                      <a:pt x="840" y="363"/>
                    </a:cubicBezTo>
                    <a:cubicBezTo>
                      <a:pt x="752" y="456"/>
                      <a:pt x="635" y="504"/>
                      <a:pt x="517" y="507"/>
                    </a:cubicBezTo>
                    <a:cubicBezTo>
                      <a:pt x="513" y="507"/>
                      <a:pt x="510" y="507"/>
                      <a:pt x="506" y="507"/>
                    </a:cubicBezTo>
                    <a:cubicBezTo>
                      <a:pt x="392" y="507"/>
                      <a:pt x="278" y="465"/>
                      <a:pt x="189" y="381"/>
                    </a:cubicBezTo>
                    <a:lnTo>
                      <a:pt x="188" y="380"/>
                    </a:lnTo>
                    <a:lnTo>
                      <a:pt x="187" y="379"/>
                    </a:lnTo>
                    <a:cubicBezTo>
                      <a:pt x="94" y="292"/>
                      <a:pt x="45" y="175"/>
                      <a:pt x="41" y="57"/>
                    </a:cubicBezTo>
                    <a:cubicBezTo>
                      <a:pt x="40" y="38"/>
                      <a:pt x="41" y="19"/>
                      <a:pt x="42" y="0"/>
                    </a:cubicBezTo>
                    <a:close/>
                  </a:path>
                </a:pathLst>
              </a:custGeom>
              <a:solidFill>
                <a:srgbClr val="F1D9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32" name="Freeform 1671"/>
              <p:cNvSpPr>
                <a:spLocks noEditPoints="1"/>
              </p:cNvSpPr>
              <p:nvPr/>
            </p:nvSpPr>
            <p:spPr bwMode="auto">
              <a:xfrm>
                <a:off x="1488" y="3029"/>
                <a:ext cx="323" cy="161"/>
              </a:xfrm>
              <a:custGeom>
                <a:avLst/>
                <a:gdLst>
                  <a:gd name="T0" fmla="*/ 823 w 823"/>
                  <a:gd name="T1" fmla="*/ 0 h 412"/>
                  <a:gd name="T2" fmla="*/ 819 w 823"/>
                  <a:gd name="T3" fmla="*/ 0 h 412"/>
                  <a:gd name="T4" fmla="*/ 819 w 823"/>
                  <a:gd name="T5" fmla="*/ 4 h 412"/>
                  <a:gd name="T6" fmla="*/ 823 w 823"/>
                  <a:gd name="T7" fmla="*/ 0 h 412"/>
                  <a:gd name="T8" fmla="*/ 779 w 823"/>
                  <a:gd name="T9" fmla="*/ 0 h 412"/>
                  <a:gd name="T10" fmla="*/ 0 w 823"/>
                  <a:gd name="T11" fmla="*/ 0 h 412"/>
                  <a:gd name="T12" fmla="*/ 436 w 823"/>
                  <a:gd name="T13" fmla="*/ 412 h 412"/>
                  <a:gd name="T14" fmla="*/ 781 w 823"/>
                  <a:gd name="T15" fmla="*/ 45 h 412"/>
                  <a:gd name="T16" fmla="*/ 781 w 823"/>
                  <a:gd name="T17" fmla="*/ 31 h 412"/>
                  <a:gd name="T18" fmla="*/ 779 w 823"/>
                  <a:gd name="T19" fmla="*/ 0 h 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23" h="412">
                    <a:moveTo>
                      <a:pt x="823" y="0"/>
                    </a:moveTo>
                    <a:lnTo>
                      <a:pt x="819" y="0"/>
                    </a:lnTo>
                    <a:cubicBezTo>
                      <a:pt x="819" y="1"/>
                      <a:pt x="819" y="3"/>
                      <a:pt x="819" y="4"/>
                    </a:cubicBezTo>
                    <a:lnTo>
                      <a:pt x="823" y="0"/>
                    </a:lnTo>
                    <a:close/>
                    <a:moveTo>
                      <a:pt x="779" y="0"/>
                    </a:moveTo>
                    <a:lnTo>
                      <a:pt x="0" y="0"/>
                    </a:lnTo>
                    <a:lnTo>
                      <a:pt x="436" y="412"/>
                    </a:lnTo>
                    <a:lnTo>
                      <a:pt x="781" y="45"/>
                    </a:lnTo>
                    <a:cubicBezTo>
                      <a:pt x="781" y="40"/>
                      <a:pt x="781" y="36"/>
                      <a:pt x="781" y="31"/>
                    </a:cubicBezTo>
                    <a:cubicBezTo>
                      <a:pt x="780" y="21"/>
                      <a:pt x="780" y="10"/>
                      <a:pt x="779" y="0"/>
                    </a:cubicBezTo>
                    <a:close/>
                  </a:path>
                </a:pathLst>
              </a:custGeom>
              <a:solidFill>
                <a:srgbClr val="F9DE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33" name="Freeform 1672"/>
              <p:cNvSpPr>
                <a:spLocks/>
              </p:cNvSpPr>
              <p:nvPr/>
            </p:nvSpPr>
            <p:spPr bwMode="auto">
              <a:xfrm>
                <a:off x="1794" y="3029"/>
                <a:ext cx="16" cy="17"/>
              </a:xfrm>
              <a:custGeom>
                <a:avLst/>
                <a:gdLst>
                  <a:gd name="T0" fmla="*/ 40 w 40"/>
                  <a:gd name="T1" fmla="*/ 0 h 45"/>
                  <a:gd name="T2" fmla="*/ 0 w 40"/>
                  <a:gd name="T3" fmla="*/ 0 h 45"/>
                  <a:gd name="T4" fmla="*/ 2 w 40"/>
                  <a:gd name="T5" fmla="*/ 31 h 45"/>
                  <a:gd name="T6" fmla="*/ 2 w 40"/>
                  <a:gd name="T7" fmla="*/ 45 h 45"/>
                  <a:gd name="T8" fmla="*/ 40 w 40"/>
                  <a:gd name="T9" fmla="*/ 4 h 45"/>
                  <a:gd name="T10" fmla="*/ 40 w 40"/>
                  <a:gd name="T11" fmla="*/ 0 h 45"/>
                </a:gdLst>
                <a:ahLst/>
                <a:cxnLst>
                  <a:cxn ang="0">
                    <a:pos x="T0" y="T1"/>
                  </a:cxn>
                  <a:cxn ang="0">
                    <a:pos x="T2" y="T3"/>
                  </a:cxn>
                  <a:cxn ang="0">
                    <a:pos x="T4" y="T5"/>
                  </a:cxn>
                  <a:cxn ang="0">
                    <a:pos x="T6" y="T7"/>
                  </a:cxn>
                  <a:cxn ang="0">
                    <a:pos x="T8" y="T9"/>
                  </a:cxn>
                  <a:cxn ang="0">
                    <a:pos x="T10" y="T11"/>
                  </a:cxn>
                </a:cxnLst>
                <a:rect l="0" t="0" r="r" b="b"/>
                <a:pathLst>
                  <a:path w="40" h="45">
                    <a:moveTo>
                      <a:pt x="40" y="0"/>
                    </a:moveTo>
                    <a:lnTo>
                      <a:pt x="0" y="0"/>
                    </a:lnTo>
                    <a:cubicBezTo>
                      <a:pt x="1" y="10"/>
                      <a:pt x="1" y="21"/>
                      <a:pt x="2" y="31"/>
                    </a:cubicBezTo>
                    <a:cubicBezTo>
                      <a:pt x="2" y="36"/>
                      <a:pt x="2" y="40"/>
                      <a:pt x="2" y="45"/>
                    </a:cubicBezTo>
                    <a:lnTo>
                      <a:pt x="40" y="4"/>
                    </a:lnTo>
                    <a:cubicBezTo>
                      <a:pt x="40" y="3"/>
                      <a:pt x="40" y="1"/>
                      <a:pt x="40" y="0"/>
                    </a:cubicBezTo>
                    <a:close/>
                  </a:path>
                </a:pathLst>
              </a:custGeom>
              <a:solidFill>
                <a:srgbClr val="F1D9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34" name="Freeform 1673"/>
              <p:cNvSpPr>
                <a:spLocks/>
              </p:cNvSpPr>
              <p:nvPr/>
            </p:nvSpPr>
            <p:spPr bwMode="auto">
              <a:xfrm>
                <a:off x="1348" y="3025"/>
                <a:ext cx="955" cy="510"/>
              </a:xfrm>
              <a:custGeom>
                <a:avLst/>
                <a:gdLst>
                  <a:gd name="T0" fmla="*/ 140 w 2431"/>
                  <a:gd name="T1" fmla="*/ 10 h 1307"/>
                  <a:gd name="T2" fmla="*/ 140 w 2431"/>
                  <a:gd name="T3" fmla="*/ 20 h 1307"/>
                  <a:gd name="T4" fmla="*/ 2291 w 2431"/>
                  <a:gd name="T5" fmla="*/ 20 h 1307"/>
                  <a:gd name="T6" fmla="*/ 2411 w 2431"/>
                  <a:gd name="T7" fmla="*/ 140 h 1307"/>
                  <a:gd name="T8" fmla="*/ 2411 w 2431"/>
                  <a:gd name="T9" fmla="*/ 1166 h 1307"/>
                  <a:gd name="T10" fmla="*/ 2291 w 2431"/>
                  <a:gd name="T11" fmla="*/ 1286 h 1307"/>
                  <a:gd name="T12" fmla="*/ 140 w 2431"/>
                  <a:gd name="T13" fmla="*/ 1286 h 1307"/>
                  <a:gd name="T14" fmla="*/ 21 w 2431"/>
                  <a:gd name="T15" fmla="*/ 1166 h 1307"/>
                  <a:gd name="T16" fmla="*/ 21 w 2431"/>
                  <a:gd name="T17" fmla="*/ 140 h 1307"/>
                  <a:gd name="T18" fmla="*/ 140 w 2431"/>
                  <a:gd name="T19" fmla="*/ 20 h 1307"/>
                  <a:gd name="T20" fmla="*/ 140 w 2431"/>
                  <a:gd name="T21" fmla="*/ 0 h 1307"/>
                  <a:gd name="T22" fmla="*/ 41 w 2431"/>
                  <a:gd name="T23" fmla="*/ 41 h 1307"/>
                  <a:gd name="T24" fmla="*/ 0 w 2431"/>
                  <a:gd name="T25" fmla="*/ 140 h 1307"/>
                  <a:gd name="T26" fmla="*/ 0 w 2431"/>
                  <a:gd name="T27" fmla="*/ 1166 h 1307"/>
                  <a:gd name="T28" fmla="*/ 41 w 2431"/>
                  <a:gd name="T29" fmla="*/ 1266 h 1307"/>
                  <a:gd name="T30" fmla="*/ 140 w 2431"/>
                  <a:gd name="T31" fmla="*/ 1307 h 1307"/>
                  <a:gd name="T32" fmla="*/ 2291 w 2431"/>
                  <a:gd name="T33" fmla="*/ 1307 h 1307"/>
                  <a:gd name="T34" fmla="*/ 2390 w 2431"/>
                  <a:gd name="T35" fmla="*/ 1266 h 1307"/>
                  <a:gd name="T36" fmla="*/ 2431 w 2431"/>
                  <a:gd name="T37" fmla="*/ 1166 h 1307"/>
                  <a:gd name="T38" fmla="*/ 2431 w 2431"/>
                  <a:gd name="T39" fmla="*/ 140 h 1307"/>
                  <a:gd name="T40" fmla="*/ 2390 w 2431"/>
                  <a:gd name="T41" fmla="*/ 41 h 1307"/>
                  <a:gd name="T42" fmla="*/ 2291 w 2431"/>
                  <a:gd name="T43" fmla="*/ 0 h 1307"/>
                  <a:gd name="T44" fmla="*/ 140 w 2431"/>
                  <a:gd name="T45" fmla="*/ 0 h 1307"/>
                  <a:gd name="T46" fmla="*/ 140 w 2431"/>
                  <a:gd name="T47" fmla="*/ 10 h 1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431" h="1307">
                    <a:moveTo>
                      <a:pt x="140" y="10"/>
                    </a:moveTo>
                    <a:lnTo>
                      <a:pt x="140" y="20"/>
                    </a:lnTo>
                    <a:lnTo>
                      <a:pt x="2291" y="20"/>
                    </a:lnTo>
                    <a:cubicBezTo>
                      <a:pt x="2357" y="20"/>
                      <a:pt x="2410" y="74"/>
                      <a:pt x="2411" y="140"/>
                    </a:cubicBezTo>
                    <a:lnTo>
                      <a:pt x="2411" y="1166"/>
                    </a:lnTo>
                    <a:cubicBezTo>
                      <a:pt x="2410" y="1233"/>
                      <a:pt x="2357" y="1286"/>
                      <a:pt x="2291" y="1286"/>
                    </a:cubicBezTo>
                    <a:lnTo>
                      <a:pt x="140" y="1286"/>
                    </a:lnTo>
                    <a:cubicBezTo>
                      <a:pt x="74" y="1286"/>
                      <a:pt x="21" y="1233"/>
                      <a:pt x="21" y="1166"/>
                    </a:cubicBezTo>
                    <a:lnTo>
                      <a:pt x="21" y="140"/>
                    </a:lnTo>
                    <a:cubicBezTo>
                      <a:pt x="21" y="74"/>
                      <a:pt x="74" y="20"/>
                      <a:pt x="140" y="20"/>
                    </a:cubicBezTo>
                    <a:lnTo>
                      <a:pt x="140" y="0"/>
                    </a:lnTo>
                    <a:cubicBezTo>
                      <a:pt x="101" y="0"/>
                      <a:pt x="66" y="15"/>
                      <a:pt x="41" y="41"/>
                    </a:cubicBezTo>
                    <a:cubicBezTo>
                      <a:pt x="15" y="66"/>
                      <a:pt x="0" y="101"/>
                      <a:pt x="0" y="140"/>
                    </a:cubicBezTo>
                    <a:lnTo>
                      <a:pt x="0" y="1166"/>
                    </a:lnTo>
                    <a:cubicBezTo>
                      <a:pt x="0" y="1205"/>
                      <a:pt x="15" y="1240"/>
                      <a:pt x="41" y="1266"/>
                    </a:cubicBezTo>
                    <a:cubicBezTo>
                      <a:pt x="66" y="1291"/>
                      <a:pt x="101" y="1307"/>
                      <a:pt x="140" y="1307"/>
                    </a:cubicBezTo>
                    <a:lnTo>
                      <a:pt x="2291" y="1307"/>
                    </a:lnTo>
                    <a:cubicBezTo>
                      <a:pt x="2330" y="1307"/>
                      <a:pt x="2365" y="1291"/>
                      <a:pt x="2390" y="1266"/>
                    </a:cubicBezTo>
                    <a:cubicBezTo>
                      <a:pt x="2416" y="1240"/>
                      <a:pt x="2431" y="1205"/>
                      <a:pt x="2431" y="1166"/>
                    </a:cubicBezTo>
                    <a:lnTo>
                      <a:pt x="2431" y="140"/>
                    </a:lnTo>
                    <a:cubicBezTo>
                      <a:pt x="2431" y="101"/>
                      <a:pt x="2416" y="66"/>
                      <a:pt x="2390" y="41"/>
                    </a:cubicBezTo>
                    <a:cubicBezTo>
                      <a:pt x="2365" y="15"/>
                      <a:pt x="2330" y="0"/>
                      <a:pt x="2291" y="0"/>
                    </a:cubicBezTo>
                    <a:lnTo>
                      <a:pt x="140" y="0"/>
                    </a:lnTo>
                    <a:lnTo>
                      <a:pt x="140" y="10"/>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35" name="Freeform 1674"/>
              <p:cNvSpPr>
                <a:spLocks/>
              </p:cNvSpPr>
              <p:nvPr/>
            </p:nvSpPr>
            <p:spPr bwMode="auto">
              <a:xfrm>
                <a:off x="2324" y="2964"/>
                <a:ext cx="428" cy="122"/>
              </a:xfrm>
              <a:custGeom>
                <a:avLst/>
                <a:gdLst>
                  <a:gd name="T0" fmla="*/ 0 w 1090"/>
                  <a:gd name="T1" fmla="*/ 0 h 312"/>
                  <a:gd name="T2" fmla="*/ 6 w 1090"/>
                  <a:gd name="T3" fmla="*/ 139 h 312"/>
                  <a:gd name="T4" fmla="*/ 1083 w 1090"/>
                  <a:gd name="T5" fmla="*/ 139 h 312"/>
                  <a:gd name="T6" fmla="*/ 1083 w 1090"/>
                  <a:gd name="T7" fmla="*/ 312 h 312"/>
                  <a:gd name="T8" fmla="*/ 1090 w 1090"/>
                  <a:gd name="T9" fmla="*/ 312 h 312"/>
                  <a:gd name="T10" fmla="*/ 1090 w 1090"/>
                  <a:gd name="T11" fmla="*/ 132 h 312"/>
                  <a:gd name="T12" fmla="*/ 12 w 1090"/>
                  <a:gd name="T13" fmla="*/ 132 h 312"/>
                  <a:gd name="T14" fmla="*/ 6 w 1090"/>
                  <a:gd name="T15" fmla="*/ 0 h 312"/>
                  <a:gd name="T16" fmla="*/ 0 w 1090"/>
                  <a:gd name="T17" fmla="*/ 0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90" h="312">
                    <a:moveTo>
                      <a:pt x="0" y="0"/>
                    </a:moveTo>
                    <a:lnTo>
                      <a:pt x="6" y="139"/>
                    </a:lnTo>
                    <a:lnTo>
                      <a:pt x="1083" y="139"/>
                    </a:lnTo>
                    <a:lnTo>
                      <a:pt x="1083" y="312"/>
                    </a:lnTo>
                    <a:lnTo>
                      <a:pt x="1090" y="312"/>
                    </a:lnTo>
                    <a:lnTo>
                      <a:pt x="1090" y="132"/>
                    </a:lnTo>
                    <a:lnTo>
                      <a:pt x="12" y="132"/>
                    </a:lnTo>
                    <a:lnTo>
                      <a:pt x="6" y="0"/>
                    </a:lnTo>
                    <a:lnTo>
                      <a:pt x="0" y="0"/>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36" name="Freeform 1675"/>
              <p:cNvSpPr>
                <a:spLocks/>
              </p:cNvSpPr>
              <p:nvPr/>
            </p:nvSpPr>
            <p:spPr bwMode="auto">
              <a:xfrm>
                <a:off x="2740" y="3050"/>
                <a:ext cx="21" cy="36"/>
              </a:xfrm>
              <a:custGeom>
                <a:avLst/>
                <a:gdLst>
                  <a:gd name="T0" fmla="*/ 26 w 53"/>
                  <a:gd name="T1" fmla="*/ 26 h 92"/>
                  <a:gd name="T2" fmla="*/ 0 w 53"/>
                  <a:gd name="T3" fmla="*/ 0 h 92"/>
                  <a:gd name="T4" fmla="*/ 26 w 53"/>
                  <a:gd name="T5" fmla="*/ 92 h 92"/>
                  <a:gd name="T6" fmla="*/ 53 w 53"/>
                  <a:gd name="T7" fmla="*/ 0 h 92"/>
                  <a:gd name="T8" fmla="*/ 26 w 53"/>
                  <a:gd name="T9" fmla="*/ 26 h 92"/>
                </a:gdLst>
                <a:ahLst/>
                <a:cxnLst>
                  <a:cxn ang="0">
                    <a:pos x="T0" y="T1"/>
                  </a:cxn>
                  <a:cxn ang="0">
                    <a:pos x="T2" y="T3"/>
                  </a:cxn>
                  <a:cxn ang="0">
                    <a:pos x="T4" y="T5"/>
                  </a:cxn>
                  <a:cxn ang="0">
                    <a:pos x="T6" y="T7"/>
                  </a:cxn>
                  <a:cxn ang="0">
                    <a:pos x="T8" y="T9"/>
                  </a:cxn>
                </a:cxnLst>
                <a:rect l="0" t="0" r="r" b="b"/>
                <a:pathLst>
                  <a:path w="53" h="92">
                    <a:moveTo>
                      <a:pt x="26" y="26"/>
                    </a:moveTo>
                    <a:lnTo>
                      <a:pt x="0" y="0"/>
                    </a:lnTo>
                    <a:lnTo>
                      <a:pt x="26" y="92"/>
                    </a:lnTo>
                    <a:lnTo>
                      <a:pt x="53" y="0"/>
                    </a:lnTo>
                    <a:lnTo>
                      <a:pt x="26" y="26"/>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37" name="Freeform 1676"/>
              <p:cNvSpPr>
                <a:spLocks/>
              </p:cNvSpPr>
              <p:nvPr/>
            </p:nvSpPr>
            <p:spPr bwMode="auto">
              <a:xfrm>
                <a:off x="2737" y="3045"/>
                <a:ext cx="27" cy="46"/>
              </a:xfrm>
              <a:custGeom>
                <a:avLst/>
                <a:gdLst>
                  <a:gd name="T0" fmla="*/ 33 w 67"/>
                  <a:gd name="T1" fmla="*/ 38 h 116"/>
                  <a:gd name="T2" fmla="*/ 36 w 67"/>
                  <a:gd name="T3" fmla="*/ 36 h 116"/>
                  <a:gd name="T4" fmla="*/ 0 w 67"/>
                  <a:gd name="T5" fmla="*/ 0 h 116"/>
                  <a:gd name="T6" fmla="*/ 33 w 67"/>
                  <a:gd name="T7" fmla="*/ 116 h 116"/>
                  <a:gd name="T8" fmla="*/ 67 w 67"/>
                  <a:gd name="T9" fmla="*/ 0 h 116"/>
                  <a:gd name="T10" fmla="*/ 31 w 67"/>
                  <a:gd name="T11" fmla="*/ 36 h 116"/>
                  <a:gd name="T12" fmla="*/ 33 w 67"/>
                  <a:gd name="T13" fmla="*/ 38 h 116"/>
                  <a:gd name="T14" fmla="*/ 36 w 67"/>
                  <a:gd name="T15" fmla="*/ 36 h 116"/>
                  <a:gd name="T16" fmla="*/ 33 w 67"/>
                  <a:gd name="T17" fmla="*/ 38 h 116"/>
                  <a:gd name="T18" fmla="*/ 36 w 67"/>
                  <a:gd name="T19" fmla="*/ 40 h 116"/>
                  <a:gd name="T20" fmla="*/ 53 w 67"/>
                  <a:gd name="T21" fmla="*/ 23 h 116"/>
                  <a:gd name="T22" fmla="*/ 33 w 67"/>
                  <a:gd name="T23" fmla="*/ 92 h 116"/>
                  <a:gd name="T24" fmla="*/ 14 w 67"/>
                  <a:gd name="T25" fmla="*/ 23 h 116"/>
                  <a:gd name="T26" fmla="*/ 31 w 67"/>
                  <a:gd name="T27" fmla="*/ 40 h 116"/>
                  <a:gd name="T28" fmla="*/ 33 w 67"/>
                  <a:gd name="T29" fmla="*/ 43 h 116"/>
                  <a:gd name="T30" fmla="*/ 36 w 67"/>
                  <a:gd name="T31" fmla="*/ 40 h 116"/>
                  <a:gd name="T32" fmla="*/ 33 w 67"/>
                  <a:gd name="T33" fmla="*/ 38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16">
                    <a:moveTo>
                      <a:pt x="33" y="38"/>
                    </a:moveTo>
                    <a:lnTo>
                      <a:pt x="36" y="36"/>
                    </a:lnTo>
                    <a:lnTo>
                      <a:pt x="0" y="0"/>
                    </a:lnTo>
                    <a:lnTo>
                      <a:pt x="33" y="116"/>
                    </a:lnTo>
                    <a:lnTo>
                      <a:pt x="67" y="0"/>
                    </a:lnTo>
                    <a:lnTo>
                      <a:pt x="31" y="36"/>
                    </a:lnTo>
                    <a:lnTo>
                      <a:pt x="33" y="38"/>
                    </a:lnTo>
                    <a:lnTo>
                      <a:pt x="36" y="36"/>
                    </a:lnTo>
                    <a:lnTo>
                      <a:pt x="33" y="38"/>
                    </a:lnTo>
                    <a:lnTo>
                      <a:pt x="36" y="40"/>
                    </a:lnTo>
                    <a:lnTo>
                      <a:pt x="53" y="23"/>
                    </a:lnTo>
                    <a:lnTo>
                      <a:pt x="33" y="92"/>
                    </a:lnTo>
                    <a:lnTo>
                      <a:pt x="14" y="23"/>
                    </a:lnTo>
                    <a:lnTo>
                      <a:pt x="31" y="40"/>
                    </a:lnTo>
                    <a:lnTo>
                      <a:pt x="33" y="43"/>
                    </a:lnTo>
                    <a:lnTo>
                      <a:pt x="36" y="40"/>
                    </a:lnTo>
                    <a:lnTo>
                      <a:pt x="33" y="38"/>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38" name="Freeform 1677"/>
              <p:cNvSpPr>
                <a:spLocks/>
              </p:cNvSpPr>
              <p:nvPr/>
            </p:nvSpPr>
            <p:spPr bwMode="auto">
              <a:xfrm>
                <a:off x="2809" y="2973"/>
                <a:ext cx="125" cy="115"/>
              </a:xfrm>
              <a:custGeom>
                <a:avLst/>
                <a:gdLst>
                  <a:gd name="T0" fmla="*/ 312 w 318"/>
                  <a:gd name="T1" fmla="*/ 0 h 295"/>
                  <a:gd name="T2" fmla="*/ 312 w 318"/>
                  <a:gd name="T3" fmla="*/ 115 h 295"/>
                  <a:gd name="T4" fmla="*/ 0 w 318"/>
                  <a:gd name="T5" fmla="*/ 115 h 295"/>
                  <a:gd name="T6" fmla="*/ 0 w 318"/>
                  <a:gd name="T7" fmla="*/ 295 h 295"/>
                  <a:gd name="T8" fmla="*/ 6 w 318"/>
                  <a:gd name="T9" fmla="*/ 295 h 295"/>
                  <a:gd name="T10" fmla="*/ 6 w 318"/>
                  <a:gd name="T11" fmla="*/ 122 h 295"/>
                  <a:gd name="T12" fmla="*/ 318 w 318"/>
                  <a:gd name="T13" fmla="*/ 122 h 295"/>
                  <a:gd name="T14" fmla="*/ 318 w 318"/>
                  <a:gd name="T15" fmla="*/ 0 h 295"/>
                  <a:gd name="T16" fmla="*/ 312 w 318"/>
                  <a:gd name="T17" fmla="*/ 0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8" h="295">
                    <a:moveTo>
                      <a:pt x="312" y="0"/>
                    </a:moveTo>
                    <a:lnTo>
                      <a:pt x="312" y="115"/>
                    </a:lnTo>
                    <a:lnTo>
                      <a:pt x="0" y="115"/>
                    </a:lnTo>
                    <a:lnTo>
                      <a:pt x="0" y="295"/>
                    </a:lnTo>
                    <a:lnTo>
                      <a:pt x="6" y="295"/>
                    </a:lnTo>
                    <a:lnTo>
                      <a:pt x="6" y="122"/>
                    </a:lnTo>
                    <a:lnTo>
                      <a:pt x="318" y="122"/>
                    </a:lnTo>
                    <a:lnTo>
                      <a:pt x="318" y="0"/>
                    </a:lnTo>
                    <a:lnTo>
                      <a:pt x="312" y="0"/>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39" name="Freeform 1678"/>
              <p:cNvSpPr>
                <a:spLocks/>
              </p:cNvSpPr>
              <p:nvPr/>
            </p:nvSpPr>
            <p:spPr bwMode="auto">
              <a:xfrm>
                <a:off x="2800" y="3052"/>
                <a:ext cx="20" cy="36"/>
              </a:xfrm>
              <a:custGeom>
                <a:avLst/>
                <a:gdLst>
                  <a:gd name="T0" fmla="*/ 26 w 52"/>
                  <a:gd name="T1" fmla="*/ 26 h 92"/>
                  <a:gd name="T2" fmla="*/ 0 w 52"/>
                  <a:gd name="T3" fmla="*/ 0 h 92"/>
                  <a:gd name="T4" fmla="*/ 26 w 52"/>
                  <a:gd name="T5" fmla="*/ 92 h 92"/>
                  <a:gd name="T6" fmla="*/ 52 w 52"/>
                  <a:gd name="T7" fmla="*/ 0 h 92"/>
                  <a:gd name="T8" fmla="*/ 26 w 52"/>
                  <a:gd name="T9" fmla="*/ 26 h 92"/>
                </a:gdLst>
                <a:ahLst/>
                <a:cxnLst>
                  <a:cxn ang="0">
                    <a:pos x="T0" y="T1"/>
                  </a:cxn>
                  <a:cxn ang="0">
                    <a:pos x="T2" y="T3"/>
                  </a:cxn>
                  <a:cxn ang="0">
                    <a:pos x="T4" y="T5"/>
                  </a:cxn>
                  <a:cxn ang="0">
                    <a:pos x="T6" y="T7"/>
                  </a:cxn>
                  <a:cxn ang="0">
                    <a:pos x="T8" y="T9"/>
                  </a:cxn>
                </a:cxnLst>
                <a:rect l="0" t="0" r="r" b="b"/>
                <a:pathLst>
                  <a:path w="52" h="92">
                    <a:moveTo>
                      <a:pt x="26" y="26"/>
                    </a:moveTo>
                    <a:lnTo>
                      <a:pt x="0" y="0"/>
                    </a:lnTo>
                    <a:lnTo>
                      <a:pt x="26" y="92"/>
                    </a:lnTo>
                    <a:lnTo>
                      <a:pt x="52" y="0"/>
                    </a:lnTo>
                    <a:lnTo>
                      <a:pt x="26" y="26"/>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40" name="Freeform 1679"/>
              <p:cNvSpPr>
                <a:spLocks/>
              </p:cNvSpPr>
              <p:nvPr/>
            </p:nvSpPr>
            <p:spPr bwMode="auto">
              <a:xfrm>
                <a:off x="2797" y="3048"/>
                <a:ext cx="26" cy="45"/>
              </a:xfrm>
              <a:custGeom>
                <a:avLst/>
                <a:gdLst>
                  <a:gd name="T0" fmla="*/ 33 w 66"/>
                  <a:gd name="T1" fmla="*/ 38 h 116"/>
                  <a:gd name="T2" fmla="*/ 35 w 66"/>
                  <a:gd name="T3" fmla="*/ 36 h 116"/>
                  <a:gd name="T4" fmla="*/ 9 w 66"/>
                  <a:gd name="T5" fmla="*/ 9 h 116"/>
                  <a:gd name="T6" fmla="*/ 0 w 66"/>
                  <a:gd name="T7" fmla="*/ 0 h 116"/>
                  <a:gd name="T8" fmla="*/ 33 w 66"/>
                  <a:gd name="T9" fmla="*/ 116 h 116"/>
                  <a:gd name="T10" fmla="*/ 66 w 66"/>
                  <a:gd name="T11" fmla="*/ 0 h 116"/>
                  <a:gd name="T12" fmla="*/ 31 w 66"/>
                  <a:gd name="T13" fmla="*/ 36 h 116"/>
                  <a:gd name="T14" fmla="*/ 33 w 66"/>
                  <a:gd name="T15" fmla="*/ 38 h 116"/>
                  <a:gd name="T16" fmla="*/ 35 w 66"/>
                  <a:gd name="T17" fmla="*/ 36 h 116"/>
                  <a:gd name="T18" fmla="*/ 33 w 66"/>
                  <a:gd name="T19" fmla="*/ 38 h 116"/>
                  <a:gd name="T20" fmla="*/ 35 w 66"/>
                  <a:gd name="T21" fmla="*/ 40 h 116"/>
                  <a:gd name="T22" fmla="*/ 53 w 66"/>
                  <a:gd name="T23" fmla="*/ 23 h 116"/>
                  <a:gd name="T24" fmla="*/ 33 w 66"/>
                  <a:gd name="T25" fmla="*/ 92 h 116"/>
                  <a:gd name="T26" fmla="*/ 13 w 66"/>
                  <a:gd name="T27" fmla="*/ 23 h 116"/>
                  <a:gd name="T28" fmla="*/ 31 w 66"/>
                  <a:gd name="T29" fmla="*/ 40 h 116"/>
                  <a:gd name="T30" fmla="*/ 33 w 66"/>
                  <a:gd name="T31" fmla="*/ 43 h 116"/>
                  <a:gd name="T32" fmla="*/ 35 w 66"/>
                  <a:gd name="T33" fmla="*/ 40 h 116"/>
                  <a:gd name="T34" fmla="*/ 33 w 66"/>
                  <a:gd name="T35" fmla="*/ 38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6" h="116">
                    <a:moveTo>
                      <a:pt x="33" y="38"/>
                    </a:moveTo>
                    <a:lnTo>
                      <a:pt x="35" y="36"/>
                    </a:lnTo>
                    <a:lnTo>
                      <a:pt x="9" y="9"/>
                    </a:lnTo>
                    <a:lnTo>
                      <a:pt x="0" y="0"/>
                    </a:lnTo>
                    <a:lnTo>
                      <a:pt x="33" y="116"/>
                    </a:lnTo>
                    <a:lnTo>
                      <a:pt x="66" y="0"/>
                    </a:lnTo>
                    <a:lnTo>
                      <a:pt x="31" y="36"/>
                    </a:lnTo>
                    <a:lnTo>
                      <a:pt x="33" y="38"/>
                    </a:lnTo>
                    <a:lnTo>
                      <a:pt x="35" y="36"/>
                    </a:lnTo>
                    <a:lnTo>
                      <a:pt x="33" y="38"/>
                    </a:lnTo>
                    <a:lnTo>
                      <a:pt x="35" y="40"/>
                    </a:lnTo>
                    <a:lnTo>
                      <a:pt x="53" y="23"/>
                    </a:lnTo>
                    <a:lnTo>
                      <a:pt x="33" y="92"/>
                    </a:lnTo>
                    <a:lnTo>
                      <a:pt x="13" y="23"/>
                    </a:lnTo>
                    <a:lnTo>
                      <a:pt x="31" y="40"/>
                    </a:lnTo>
                    <a:lnTo>
                      <a:pt x="33" y="43"/>
                    </a:lnTo>
                    <a:lnTo>
                      <a:pt x="35" y="40"/>
                    </a:lnTo>
                    <a:lnTo>
                      <a:pt x="33" y="38"/>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41" name="Freeform 1680"/>
              <p:cNvSpPr>
                <a:spLocks/>
              </p:cNvSpPr>
              <p:nvPr/>
            </p:nvSpPr>
            <p:spPr bwMode="auto">
              <a:xfrm>
                <a:off x="3429" y="2965"/>
                <a:ext cx="428" cy="122"/>
              </a:xfrm>
              <a:custGeom>
                <a:avLst/>
                <a:gdLst>
                  <a:gd name="T0" fmla="*/ 1083 w 1090"/>
                  <a:gd name="T1" fmla="*/ 0 h 312"/>
                  <a:gd name="T2" fmla="*/ 1077 w 1090"/>
                  <a:gd name="T3" fmla="*/ 132 h 312"/>
                  <a:gd name="T4" fmla="*/ 0 w 1090"/>
                  <a:gd name="T5" fmla="*/ 132 h 312"/>
                  <a:gd name="T6" fmla="*/ 0 w 1090"/>
                  <a:gd name="T7" fmla="*/ 312 h 312"/>
                  <a:gd name="T8" fmla="*/ 6 w 1090"/>
                  <a:gd name="T9" fmla="*/ 312 h 312"/>
                  <a:gd name="T10" fmla="*/ 6 w 1090"/>
                  <a:gd name="T11" fmla="*/ 139 h 312"/>
                  <a:gd name="T12" fmla="*/ 1084 w 1090"/>
                  <a:gd name="T13" fmla="*/ 139 h 312"/>
                  <a:gd name="T14" fmla="*/ 1090 w 1090"/>
                  <a:gd name="T15" fmla="*/ 0 h 312"/>
                  <a:gd name="T16" fmla="*/ 1083 w 1090"/>
                  <a:gd name="T17" fmla="*/ 0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90" h="312">
                    <a:moveTo>
                      <a:pt x="1083" y="0"/>
                    </a:moveTo>
                    <a:lnTo>
                      <a:pt x="1077" y="132"/>
                    </a:lnTo>
                    <a:lnTo>
                      <a:pt x="0" y="132"/>
                    </a:lnTo>
                    <a:lnTo>
                      <a:pt x="0" y="312"/>
                    </a:lnTo>
                    <a:lnTo>
                      <a:pt x="6" y="312"/>
                    </a:lnTo>
                    <a:lnTo>
                      <a:pt x="6" y="139"/>
                    </a:lnTo>
                    <a:lnTo>
                      <a:pt x="1084" y="139"/>
                    </a:lnTo>
                    <a:lnTo>
                      <a:pt x="1090" y="0"/>
                    </a:lnTo>
                    <a:lnTo>
                      <a:pt x="1083" y="0"/>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42" name="Freeform 1681"/>
              <p:cNvSpPr>
                <a:spLocks/>
              </p:cNvSpPr>
              <p:nvPr/>
            </p:nvSpPr>
            <p:spPr bwMode="auto">
              <a:xfrm>
                <a:off x="3419" y="3051"/>
                <a:ext cx="21" cy="36"/>
              </a:xfrm>
              <a:custGeom>
                <a:avLst/>
                <a:gdLst>
                  <a:gd name="T0" fmla="*/ 27 w 53"/>
                  <a:gd name="T1" fmla="*/ 26 h 92"/>
                  <a:gd name="T2" fmla="*/ 0 w 53"/>
                  <a:gd name="T3" fmla="*/ 0 h 92"/>
                  <a:gd name="T4" fmla="*/ 27 w 53"/>
                  <a:gd name="T5" fmla="*/ 92 h 92"/>
                  <a:gd name="T6" fmla="*/ 53 w 53"/>
                  <a:gd name="T7" fmla="*/ 0 h 92"/>
                  <a:gd name="T8" fmla="*/ 27 w 53"/>
                  <a:gd name="T9" fmla="*/ 26 h 92"/>
                </a:gdLst>
                <a:ahLst/>
                <a:cxnLst>
                  <a:cxn ang="0">
                    <a:pos x="T0" y="T1"/>
                  </a:cxn>
                  <a:cxn ang="0">
                    <a:pos x="T2" y="T3"/>
                  </a:cxn>
                  <a:cxn ang="0">
                    <a:pos x="T4" y="T5"/>
                  </a:cxn>
                  <a:cxn ang="0">
                    <a:pos x="T6" y="T7"/>
                  </a:cxn>
                  <a:cxn ang="0">
                    <a:pos x="T8" y="T9"/>
                  </a:cxn>
                </a:cxnLst>
                <a:rect l="0" t="0" r="r" b="b"/>
                <a:pathLst>
                  <a:path w="53" h="92">
                    <a:moveTo>
                      <a:pt x="27" y="26"/>
                    </a:moveTo>
                    <a:lnTo>
                      <a:pt x="0" y="0"/>
                    </a:lnTo>
                    <a:lnTo>
                      <a:pt x="27" y="92"/>
                    </a:lnTo>
                    <a:lnTo>
                      <a:pt x="53" y="0"/>
                    </a:lnTo>
                    <a:lnTo>
                      <a:pt x="27" y="26"/>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43" name="Freeform 1682"/>
              <p:cNvSpPr>
                <a:spLocks/>
              </p:cNvSpPr>
              <p:nvPr/>
            </p:nvSpPr>
            <p:spPr bwMode="auto">
              <a:xfrm>
                <a:off x="3417" y="3047"/>
                <a:ext cx="26" cy="45"/>
              </a:xfrm>
              <a:custGeom>
                <a:avLst/>
                <a:gdLst>
                  <a:gd name="T0" fmla="*/ 33 w 66"/>
                  <a:gd name="T1" fmla="*/ 38 h 116"/>
                  <a:gd name="T2" fmla="*/ 35 w 66"/>
                  <a:gd name="T3" fmla="*/ 36 h 116"/>
                  <a:gd name="T4" fmla="*/ 0 w 66"/>
                  <a:gd name="T5" fmla="*/ 0 h 116"/>
                  <a:gd name="T6" fmla="*/ 33 w 66"/>
                  <a:gd name="T7" fmla="*/ 116 h 116"/>
                  <a:gd name="T8" fmla="*/ 66 w 66"/>
                  <a:gd name="T9" fmla="*/ 0 h 116"/>
                  <a:gd name="T10" fmla="*/ 31 w 66"/>
                  <a:gd name="T11" fmla="*/ 36 h 116"/>
                  <a:gd name="T12" fmla="*/ 33 w 66"/>
                  <a:gd name="T13" fmla="*/ 38 h 116"/>
                  <a:gd name="T14" fmla="*/ 35 w 66"/>
                  <a:gd name="T15" fmla="*/ 36 h 116"/>
                  <a:gd name="T16" fmla="*/ 33 w 66"/>
                  <a:gd name="T17" fmla="*/ 38 h 116"/>
                  <a:gd name="T18" fmla="*/ 35 w 66"/>
                  <a:gd name="T19" fmla="*/ 40 h 116"/>
                  <a:gd name="T20" fmla="*/ 53 w 66"/>
                  <a:gd name="T21" fmla="*/ 23 h 116"/>
                  <a:gd name="T22" fmla="*/ 33 w 66"/>
                  <a:gd name="T23" fmla="*/ 92 h 116"/>
                  <a:gd name="T24" fmla="*/ 13 w 66"/>
                  <a:gd name="T25" fmla="*/ 23 h 116"/>
                  <a:gd name="T26" fmla="*/ 33 w 66"/>
                  <a:gd name="T27" fmla="*/ 43 h 116"/>
                  <a:gd name="T28" fmla="*/ 35 w 66"/>
                  <a:gd name="T29" fmla="*/ 40 h 116"/>
                  <a:gd name="T30" fmla="*/ 33 w 66"/>
                  <a:gd name="T31" fmla="*/ 38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6" h="116">
                    <a:moveTo>
                      <a:pt x="33" y="38"/>
                    </a:moveTo>
                    <a:lnTo>
                      <a:pt x="35" y="36"/>
                    </a:lnTo>
                    <a:lnTo>
                      <a:pt x="0" y="0"/>
                    </a:lnTo>
                    <a:lnTo>
                      <a:pt x="33" y="116"/>
                    </a:lnTo>
                    <a:lnTo>
                      <a:pt x="66" y="0"/>
                    </a:lnTo>
                    <a:lnTo>
                      <a:pt x="31" y="36"/>
                    </a:lnTo>
                    <a:lnTo>
                      <a:pt x="33" y="38"/>
                    </a:lnTo>
                    <a:lnTo>
                      <a:pt x="35" y="36"/>
                    </a:lnTo>
                    <a:lnTo>
                      <a:pt x="33" y="38"/>
                    </a:lnTo>
                    <a:lnTo>
                      <a:pt x="35" y="40"/>
                    </a:lnTo>
                    <a:lnTo>
                      <a:pt x="53" y="23"/>
                    </a:lnTo>
                    <a:lnTo>
                      <a:pt x="33" y="92"/>
                    </a:lnTo>
                    <a:lnTo>
                      <a:pt x="13" y="23"/>
                    </a:lnTo>
                    <a:lnTo>
                      <a:pt x="33" y="43"/>
                    </a:lnTo>
                    <a:lnTo>
                      <a:pt x="35" y="40"/>
                    </a:lnTo>
                    <a:lnTo>
                      <a:pt x="33" y="38"/>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44" name="Freeform 1683"/>
              <p:cNvSpPr>
                <a:spLocks/>
              </p:cNvSpPr>
              <p:nvPr/>
            </p:nvSpPr>
            <p:spPr bwMode="auto">
              <a:xfrm>
                <a:off x="3247" y="2974"/>
                <a:ext cx="124" cy="116"/>
              </a:xfrm>
              <a:custGeom>
                <a:avLst/>
                <a:gdLst>
                  <a:gd name="T0" fmla="*/ 0 w 318"/>
                  <a:gd name="T1" fmla="*/ 0 h 295"/>
                  <a:gd name="T2" fmla="*/ 0 w 318"/>
                  <a:gd name="T3" fmla="*/ 121 h 295"/>
                  <a:gd name="T4" fmla="*/ 312 w 318"/>
                  <a:gd name="T5" fmla="*/ 121 h 295"/>
                  <a:gd name="T6" fmla="*/ 312 w 318"/>
                  <a:gd name="T7" fmla="*/ 295 h 295"/>
                  <a:gd name="T8" fmla="*/ 318 w 318"/>
                  <a:gd name="T9" fmla="*/ 295 h 295"/>
                  <a:gd name="T10" fmla="*/ 318 w 318"/>
                  <a:gd name="T11" fmla="*/ 115 h 295"/>
                  <a:gd name="T12" fmla="*/ 6 w 318"/>
                  <a:gd name="T13" fmla="*/ 115 h 295"/>
                  <a:gd name="T14" fmla="*/ 6 w 318"/>
                  <a:gd name="T15" fmla="*/ 0 h 295"/>
                  <a:gd name="T16" fmla="*/ 0 w 318"/>
                  <a:gd name="T17" fmla="*/ 0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8" h="295">
                    <a:moveTo>
                      <a:pt x="0" y="0"/>
                    </a:moveTo>
                    <a:lnTo>
                      <a:pt x="0" y="121"/>
                    </a:lnTo>
                    <a:lnTo>
                      <a:pt x="312" y="121"/>
                    </a:lnTo>
                    <a:lnTo>
                      <a:pt x="312" y="295"/>
                    </a:lnTo>
                    <a:lnTo>
                      <a:pt x="318" y="295"/>
                    </a:lnTo>
                    <a:lnTo>
                      <a:pt x="318" y="115"/>
                    </a:lnTo>
                    <a:lnTo>
                      <a:pt x="6" y="115"/>
                    </a:lnTo>
                    <a:lnTo>
                      <a:pt x="6" y="0"/>
                    </a:lnTo>
                    <a:lnTo>
                      <a:pt x="0" y="0"/>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45" name="Freeform 1684"/>
              <p:cNvSpPr>
                <a:spLocks/>
              </p:cNvSpPr>
              <p:nvPr/>
            </p:nvSpPr>
            <p:spPr bwMode="auto">
              <a:xfrm>
                <a:off x="3360" y="3054"/>
                <a:ext cx="21" cy="36"/>
              </a:xfrm>
              <a:custGeom>
                <a:avLst/>
                <a:gdLst>
                  <a:gd name="T0" fmla="*/ 26 w 53"/>
                  <a:gd name="T1" fmla="*/ 26 h 92"/>
                  <a:gd name="T2" fmla="*/ 0 w 53"/>
                  <a:gd name="T3" fmla="*/ 0 h 92"/>
                  <a:gd name="T4" fmla="*/ 26 w 53"/>
                  <a:gd name="T5" fmla="*/ 92 h 92"/>
                  <a:gd name="T6" fmla="*/ 53 w 53"/>
                  <a:gd name="T7" fmla="*/ 0 h 92"/>
                  <a:gd name="T8" fmla="*/ 26 w 53"/>
                  <a:gd name="T9" fmla="*/ 26 h 92"/>
                </a:gdLst>
                <a:ahLst/>
                <a:cxnLst>
                  <a:cxn ang="0">
                    <a:pos x="T0" y="T1"/>
                  </a:cxn>
                  <a:cxn ang="0">
                    <a:pos x="T2" y="T3"/>
                  </a:cxn>
                  <a:cxn ang="0">
                    <a:pos x="T4" y="T5"/>
                  </a:cxn>
                  <a:cxn ang="0">
                    <a:pos x="T6" y="T7"/>
                  </a:cxn>
                  <a:cxn ang="0">
                    <a:pos x="T8" y="T9"/>
                  </a:cxn>
                </a:cxnLst>
                <a:rect l="0" t="0" r="r" b="b"/>
                <a:pathLst>
                  <a:path w="53" h="92">
                    <a:moveTo>
                      <a:pt x="26" y="26"/>
                    </a:moveTo>
                    <a:lnTo>
                      <a:pt x="0" y="0"/>
                    </a:lnTo>
                    <a:lnTo>
                      <a:pt x="26" y="92"/>
                    </a:lnTo>
                    <a:lnTo>
                      <a:pt x="53" y="0"/>
                    </a:lnTo>
                    <a:lnTo>
                      <a:pt x="26" y="26"/>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46" name="Freeform 1685"/>
              <p:cNvSpPr>
                <a:spLocks/>
              </p:cNvSpPr>
              <p:nvPr/>
            </p:nvSpPr>
            <p:spPr bwMode="auto">
              <a:xfrm>
                <a:off x="3357" y="3049"/>
                <a:ext cx="26" cy="45"/>
              </a:xfrm>
              <a:custGeom>
                <a:avLst/>
                <a:gdLst>
                  <a:gd name="T0" fmla="*/ 33 w 66"/>
                  <a:gd name="T1" fmla="*/ 38 h 116"/>
                  <a:gd name="T2" fmla="*/ 35 w 66"/>
                  <a:gd name="T3" fmla="*/ 36 h 116"/>
                  <a:gd name="T4" fmla="*/ 9 w 66"/>
                  <a:gd name="T5" fmla="*/ 9 h 116"/>
                  <a:gd name="T6" fmla="*/ 0 w 66"/>
                  <a:gd name="T7" fmla="*/ 0 h 116"/>
                  <a:gd name="T8" fmla="*/ 33 w 66"/>
                  <a:gd name="T9" fmla="*/ 116 h 116"/>
                  <a:gd name="T10" fmla="*/ 66 w 66"/>
                  <a:gd name="T11" fmla="*/ 0 h 116"/>
                  <a:gd name="T12" fmla="*/ 31 w 66"/>
                  <a:gd name="T13" fmla="*/ 36 h 116"/>
                  <a:gd name="T14" fmla="*/ 33 w 66"/>
                  <a:gd name="T15" fmla="*/ 38 h 116"/>
                  <a:gd name="T16" fmla="*/ 35 w 66"/>
                  <a:gd name="T17" fmla="*/ 36 h 116"/>
                  <a:gd name="T18" fmla="*/ 33 w 66"/>
                  <a:gd name="T19" fmla="*/ 38 h 116"/>
                  <a:gd name="T20" fmla="*/ 35 w 66"/>
                  <a:gd name="T21" fmla="*/ 40 h 116"/>
                  <a:gd name="T22" fmla="*/ 53 w 66"/>
                  <a:gd name="T23" fmla="*/ 23 h 116"/>
                  <a:gd name="T24" fmla="*/ 33 w 66"/>
                  <a:gd name="T25" fmla="*/ 92 h 116"/>
                  <a:gd name="T26" fmla="*/ 14 w 66"/>
                  <a:gd name="T27" fmla="*/ 23 h 116"/>
                  <a:gd name="T28" fmla="*/ 31 w 66"/>
                  <a:gd name="T29" fmla="*/ 40 h 116"/>
                  <a:gd name="T30" fmla="*/ 33 w 66"/>
                  <a:gd name="T31" fmla="*/ 43 h 116"/>
                  <a:gd name="T32" fmla="*/ 35 w 66"/>
                  <a:gd name="T33" fmla="*/ 40 h 116"/>
                  <a:gd name="T34" fmla="*/ 33 w 66"/>
                  <a:gd name="T35" fmla="*/ 38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6" h="116">
                    <a:moveTo>
                      <a:pt x="33" y="38"/>
                    </a:moveTo>
                    <a:lnTo>
                      <a:pt x="35" y="36"/>
                    </a:lnTo>
                    <a:lnTo>
                      <a:pt x="9" y="9"/>
                    </a:lnTo>
                    <a:lnTo>
                      <a:pt x="0" y="0"/>
                    </a:lnTo>
                    <a:lnTo>
                      <a:pt x="33" y="116"/>
                    </a:lnTo>
                    <a:lnTo>
                      <a:pt x="66" y="0"/>
                    </a:lnTo>
                    <a:lnTo>
                      <a:pt x="31" y="36"/>
                    </a:lnTo>
                    <a:lnTo>
                      <a:pt x="33" y="38"/>
                    </a:lnTo>
                    <a:lnTo>
                      <a:pt x="35" y="36"/>
                    </a:lnTo>
                    <a:lnTo>
                      <a:pt x="33" y="38"/>
                    </a:lnTo>
                    <a:lnTo>
                      <a:pt x="35" y="40"/>
                    </a:lnTo>
                    <a:lnTo>
                      <a:pt x="53" y="23"/>
                    </a:lnTo>
                    <a:lnTo>
                      <a:pt x="33" y="92"/>
                    </a:lnTo>
                    <a:lnTo>
                      <a:pt x="14" y="23"/>
                    </a:lnTo>
                    <a:lnTo>
                      <a:pt x="31" y="40"/>
                    </a:lnTo>
                    <a:lnTo>
                      <a:pt x="33" y="43"/>
                    </a:lnTo>
                    <a:lnTo>
                      <a:pt x="35" y="40"/>
                    </a:lnTo>
                    <a:lnTo>
                      <a:pt x="33" y="38"/>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47" name="Freeform 1686"/>
              <p:cNvSpPr>
                <a:spLocks/>
              </p:cNvSpPr>
              <p:nvPr/>
            </p:nvSpPr>
            <p:spPr bwMode="auto">
              <a:xfrm>
                <a:off x="2881" y="3265"/>
                <a:ext cx="125" cy="116"/>
              </a:xfrm>
              <a:custGeom>
                <a:avLst/>
                <a:gdLst>
                  <a:gd name="T0" fmla="*/ 0 w 319"/>
                  <a:gd name="T1" fmla="*/ 0 h 295"/>
                  <a:gd name="T2" fmla="*/ 0 w 319"/>
                  <a:gd name="T3" fmla="*/ 121 h 295"/>
                  <a:gd name="T4" fmla="*/ 312 w 319"/>
                  <a:gd name="T5" fmla="*/ 121 h 295"/>
                  <a:gd name="T6" fmla="*/ 312 w 319"/>
                  <a:gd name="T7" fmla="*/ 295 h 295"/>
                  <a:gd name="T8" fmla="*/ 319 w 319"/>
                  <a:gd name="T9" fmla="*/ 295 h 295"/>
                  <a:gd name="T10" fmla="*/ 319 w 319"/>
                  <a:gd name="T11" fmla="*/ 115 h 295"/>
                  <a:gd name="T12" fmla="*/ 6 w 319"/>
                  <a:gd name="T13" fmla="*/ 115 h 295"/>
                  <a:gd name="T14" fmla="*/ 6 w 319"/>
                  <a:gd name="T15" fmla="*/ 0 h 295"/>
                  <a:gd name="T16" fmla="*/ 0 w 319"/>
                  <a:gd name="T17" fmla="*/ 0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9" h="295">
                    <a:moveTo>
                      <a:pt x="0" y="0"/>
                    </a:moveTo>
                    <a:lnTo>
                      <a:pt x="0" y="121"/>
                    </a:lnTo>
                    <a:lnTo>
                      <a:pt x="312" y="121"/>
                    </a:lnTo>
                    <a:lnTo>
                      <a:pt x="312" y="295"/>
                    </a:lnTo>
                    <a:lnTo>
                      <a:pt x="319" y="295"/>
                    </a:lnTo>
                    <a:lnTo>
                      <a:pt x="319" y="115"/>
                    </a:lnTo>
                    <a:lnTo>
                      <a:pt x="6" y="115"/>
                    </a:lnTo>
                    <a:lnTo>
                      <a:pt x="6" y="0"/>
                    </a:lnTo>
                    <a:lnTo>
                      <a:pt x="0" y="0"/>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48" name="Freeform 1687"/>
              <p:cNvSpPr>
                <a:spLocks/>
              </p:cNvSpPr>
              <p:nvPr/>
            </p:nvSpPr>
            <p:spPr bwMode="auto">
              <a:xfrm>
                <a:off x="2995" y="3344"/>
                <a:ext cx="20" cy="37"/>
              </a:xfrm>
              <a:custGeom>
                <a:avLst/>
                <a:gdLst>
                  <a:gd name="T0" fmla="*/ 26 w 53"/>
                  <a:gd name="T1" fmla="*/ 27 h 93"/>
                  <a:gd name="T2" fmla="*/ 0 w 53"/>
                  <a:gd name="T3" fmla="*/ 0 h 93"/>
                  <a:gd name="T4" fmla="*/ 26 w 53"/>
                  <a:gd name="T5" fmla="*/ 93 h 93"/>
                  <a:gd name="T6" fmla="*/ 53 w 53"/>
                  <a:gd name="T7" fmla="*/ 0 h 93"/>
                  <a:gd name="T8" fmla="*/ 26 w 53"/>
                  <a:gd name="T9" fmla="*/ 27 h 93"/>
                </a:gdLst>
                <a:ahLst/>
                <a:cxnLst>
                  <a:cxn ang="0">
                    <a:pos x="T0" y="T1"/>
                  </a:cxn>
                  <a:cxn ang="0">
                    <a:pos x="T2" y="T3"/>
                  </a:cxn>
                  <a:cxn ang="0">
                    <a:pos x="T4" y="T5"/>
                  </a:cxn>
                  <a:cxn ang="0">
                    <a:pos x="T6" y="T7"/>
                  </a:cxn>
                  <a:cxn ang="0">
                    <a:pos x="T8" y="T9"/>
                  </a:cxn>
                </a:cxnLst>
                <a:rect l="0" t="0" r="r" b="b"/>
                <a:pathLst>
                  <a:path w="53" h="93">
                    <a:moveTo>
                      <a:pt x="26" y="27"/>
                    </a:moveTo>
                    <a:lnTo>
                      <a:pt x="0" y="0"/>
                    </a:lnTo>
                    <a:lnTo>
                      <a:pt x="26" y="93"/>
                    </a:lnTo>
                    <a:lnTo>
                      <a:pt x="53" y="0"/>
                    </a:lnTo>
                    <a:lnTo>
                      <a:pt x="26" y="27"/>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49" name="Freeform 1688"/>
              <p:cNvSpPr>
                <a:spLocks/>
              </p:cNvSpPr>
              <p:nvPr/>
            </p:nvSpPr>
            <p:spPr bwMode="auto">
              <a:xfrm>
                <a:off x="2992" y="3340"/>
                <a:ext cx="26" cy="45"/>
              </a:xfrm>
              <a:custGeom>
                <a:avLst/>
                <a:gdLst>
                  <a:gd name="T0" fmla="*/ 33 w 66"/>
                  <a:gd name="T1" fmla="*/ 38 h 116"/>
                  <a:gd name="T2" fmla="*/ 36 w 66"/>
                  <a:gd name="T3" fmla="*/ 35 h 116"/>
                  <a:gd name="T4" fmla="*/ 0 w 66"/>
                  <a:gd name="T5" fmla="*/ 0 h 116"/>
                  <a:gd name="T6" fmla="*/ 33 w 66"/>
                  <a:gd name="T7" fmla="*/ 116 h 116"/>
                  <a:gd name="T8" fmla="*/ 66 w 66"/>
                  <a:gd name="T9" fmla="*/ 0 h 116"/>
                  <a:gd name="T10" fmla="*/ 31 w 66"/>
                  <a:gd name="T11" fmla="*/ 35 h 116"/>
                  <a:gd name="T12" fmla="*/ 33 w 66"/>
                  <a:gd name="T13" fmla="*/ 38 h 116"/>
                  <a:gd name="T14" fmla="*/ 36 w 66"/>
                  <a:gd name="T15" fmla="*/ 35 h 116"/>
                  <a:gd name="T16" fmla="*/ 33 w 66"/>
                  <a:gd name="T17" fmla="*/ 38 h 116"/>
                  <a:gd name="T18" fmla="*/ 36 w 66"/>
                  <a:gd name="T19" fmla="*/ 40 h 116"/>
                  <a:gd name="T20" fmla="*/ 53 w 66"/>
                  <a:gd name="T21" fmla="*/ 23 h 116"/>
                  <a:gd name="T22" fmla="*/ 33 w 66"/>
                  <a:gd name="T23" fmla="*/ 92 h 116"/>
                  <a:gd name="T24" fmla="*/ 14 w 66"/>
                  <a:gd name="T25" fmla="*/ 23 h 116"/>
                  <a:gd name="T26" fmla="*/ 33 w 66"/>
                  <a:gd name="T27" fmla="*/ 42 h 116"/>
                  <a:gd name="T28" fmla="*/ 36 w 66"/>
                  <a:gd name="T29" fmla="*/ 40 h 116"/>
                  <a:gd name="T30" fmla="*/ 33 w 66"/>
                  <a:gd name="T31" fmla="*/ 38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6" h="116">
                    <a:moveTo>
                      <a:pt x="33" y="38"/>
                    </a:moveTo>
                    <a:lnTo>
                      <a:pt x="36" y="35"/>
                    </a:lnTo>
                    <a:lnTo>
                      <a:pt x="0" y="0"/>
                    </a:lnTo>
                    <a:lnTo>
                      <a:pt x="33" y="116"/>
                    </a:lnTo>
                    <a:lnTo>
                      <a:pt x="66" y="0"/>
                    </a:lnTo>
                    <a:lnTo>
                      <a:pt x="31" y="35"/>
                    </a:lnTo>
                    <a:lnTo>
                      <a:pt x="33" y="38"/>
                    </a:lnTo>
                    <a:lnTo>
                      <a:pt x="36" y="35"/>
                    </a:lnTo>
                    <a:lnTo>
                      <a:pt x="33" y="38"/>
                    </a:lnTo>
                    <a:lnTo>
                      <a:pt x="36" y="40"/>
                    </a:lnTo>
                    <a:lnTo>
                      <a:pt x="53" y="23"/>
                    </a:lnTo>
                    <a:lnTo>
                      <a:pt x="33" y="92"/>
                    </a:lnTo>
                    <a:lnTo>
                      <a:pt x="14" y="23"/>
                    </a:lnTo>
                    <a:lnTo>
                      <a:pt x="33" y="42"/>
                    </a:lnTo>
                    <a:lnTo>
                      <a:pt x="36" y="40"/>
                    </a:lnTo>
                    <a:lnTo>
                      <a:pt x="33" y="38"/>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50" name="Freeform 1689"/>
              <p:cNvSpPr>
                <a:spLocks/>
              </p:cNvSpPr>
              <p:nvPr/>
            </p:nvSpPr>
            <p:spPr bwMode="auto">
              <a:xfrm>
                <a:off x="3141" y="3268"/>
                <a:ext cx="125" cy="115"/>
              </a:xfrm>
              <a:custGeom>
                <a:avLst/>
                <a:gdLst>
                  <a:gd name="T0" fmla="*/ 312 w 319"/>
                  <a:gd name="T1" fmla="*/ 0 h 295"/>
                  <a:gd name="T2" fmla="*/ 312 w 319"/>
                  <a:gd name="T3" fmla="*/ 115 h 295"/>
                  <a:gd name="T4" fmla="*/ 0 w 319"/>
                  <a:gd name="T5" fmla="*/ 115 h 295"/>
                  <a:gd name="T6" fmla="*/ 0 w 319"/>
                  <a:gd name="T7" fmla="*/ 295 h 295"/>
                  <a:gd name="T8" fmla="*/ 7 w 319"/>
                  <a:gd name="T9" fmla="*/ 295 h 295"/>
                  <a:gd name="T10" fmla="*/ 7 w 319"/>
                  <a:gd name="T11" fmla="*/ 121 h 295"/>
                  <a:gd name="T12" fmla="*/ 319 w 319"/>
                  <a:gd name="T13" fmla="*/ 121 h 295"/>
                  <a:gd name="T14" fmla="*/ 319 w 319"/>
                  <a:gd name="T15" fmla="*/ 0 h 295"/>
                  <a:gd name="T16" fmla="*/ 312 w 319"/>
                  <a:gd name="T17" fmla="*/ 0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9" h="295">
                    <a:moveTo>
                      <a:pt x="312" y="0"/>
                    </a:moveTo>
                    <a:lnTo>
                      <a:pt x="312" y="115"/>
                    </a:lnTo>
                    <a:lnTo>
                      <a:pt x="0" y="115"/>
                    </a:lnTo>
                    <a:lnTo>
                      <a:pt x="0" y="295"/>
                    </a:lnTo>
                    <a:lnTo>
                      <a:pt x="7" y="295"/>
                    </a:lnTo>
                    <a:lnTo>
                      <a:pt x="7" y="121"/>
                    </a:lnTo>
                    <a:lnTo>
                      <a:pt x="319" y="121"/>
                    </a:lnTo>
                    <a:lnTo>
                      <a:pt x="319" y="0"/>
                    </a:lnTo>
                    <a:lnTo>
                      <a:pt x="312" y="0"/>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51" name="Freeform 1690"/>
              <p:cNvSpPr>
                <a:spLocks/>
              </p:cNvSpPr>
              <p:nvPr/>
            </p:nvSpPr>
            <p:spPr bwMode="auto">
              <a:xfrm>
                <a:off x="3132" y="3347"/>
                <a:ext cx="20" cy="36"/>
              </a:xfrm>
              <a:custGeom>
                <a:avLst/>
                <a:gdLst>
                  <a:gd name="T0" fmla="*/ 27 w 53"/>
                  <a:gd name="T1" fmla="*/ 27 h 93"/>
                  <a:gd name="T2" fmla="*/ 0 w 53"/>
                  <a:gd name="T3" fmla="*/ 0 h 93"/>
                  <a:gd name="T4" fmla="*/ 27 w 53"/>
                  <a:gd name="T5" fmla="*/ 93 h 93"/>
                  <a:gd name="T6" fmla="*/ 53 w 53"/>
                  <a:gd name="T7" fmla="*/ 0 h 93"/>
                  <a:gd name="T8" fmla="*/ 27 w 53"/>
                  <a:gd name="T9" fmla="*/ 27 h 93"/>
                </a:gdLst>
                <a:ahLst/>
                <a:cxnLst>
                  <a:cxn ang="0">
                    <a:pos x="T0" y="T1"/>
                  </a:cxn>
                  <a:cxn ang="0">
                    <a:pos x="T2" y="T3"/>
                  </a:cxn>
                  <a:cxn ang="0">
                    <a:pos x="T4" y="T5"/>
                  </a:cxn>
                  <a:cxn ang="0">
                    <a:pos x="T6" y="T7"/>
                  </a:cxn>
                  <a:cxn ang="0">
                    <a:pos x="T8" y="T9"/>
                  </a:cxn>
                </a:cxnLst>
                <a:rect l="0" t="0" r="r" b="b"/>
                <a:pathLst>
                  <a:path w="53" h="93">
                    <a:moveTo>
                      <a:pt x="27" y="27"/>
                    </a:moveTo>
                    <a:lnTo>
                      <a:pt x="0" y="0"/>
                    </a:lnTo>
                    <a:lnTo>
                      <a:pt x="27" y="93"/>
                    </a:lnTo>
                    <a:lnTo>
                      <a:pt x="53" y="0"/>
                    </a:lnTo>
                    <a:lnTo>
                      <a:pt x="27" y="27"/>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52" name="Freeform 1691"/>
              <p:cNvSpPr>
                <a:spLocks/>
              </p:cNvSpPr>
              <p:nvPr/>
            </p:nvSpPr>
            <p:spPr bwMode="auto">
              <a:xfrm>
                <a:off x="3129" y="3342"/>
                <a:ext cx="26" cy="46"/>
              </a:xfrm>
              <a:custGeom>
                <a:avLst/>
                <a:gdLst>
                  <a:gd name="T0" fmla="*/ 33 w 66"/>
                  <a:gd name="T1" fmla="*/ 38 h 116"/>
                  <a:gd name="T2" fmla="*/ 35 w 66"/>
                  <a:gd name="T3" fmla="*/ 35 h 116"/>
                  <a:gd name="T4" fmla="*/ 0 w 66"/>
                  <a:gd name="T5" fmla="*/ 0 h 116"/>
                  <a:gd name="T6" fmla="*/ 33 w 66"/>
                  <a:gd name="T7" fmla="*/ 116 h 116"/>
                  <a:gd name="T8" fmla="*/ 66 w 66"/>
                  <a:gd name="T9" fmla="*/ 0 h 116"/>
                  <a:gd name="T10" fmla="*/ 30 w 66"/>
                  <a:gd name="T11" fmla="*/ 35 h 116"/>
                  <a:gd name="T12" fmla="*/ 33 w 66"/>
                  <a:gd name="T13" fmla="*/ 38 h 116"/>
                  <a:gd name="T14" fmla="*/ 35 w 66"/>
                  <a:gd name="T15" fmla="*/ 35 h 116"/>
                  <a:gd name="T16" fmla="*/ 33 w 66"/>
                  <a:gd name="T17" fmla="*/ 38 h 116"/>
                  <a:gd name="T18" fmla="*/ 35 w 66"/>
                  <a:gd name="T19" fmla="*/ 40 h 116"/>
                  <a:gd name="T20" fmla="*/ 52 w 66"/>
                  <a:gd name="T21" fmla="*/ 23 h 116"/>
                  <a:gd name="T22" fmla="*/ 33 w 66"/>
                  <a:gd name="T23" fmla="*/ 92 h 116"/>
                  <a:gd name="T24" fmla="*/ 13 w 66"/>
                  <a:gd name="T25" fmla="*/ 23 h 116"/>
                  <a:gd name="T26" fmla="*/ 33 w 66"/>
                  <a:gd name="T27" fmla="*/ 42 h 116"/>
                  <a:gd name="T28" fmla="*/ 35 w 66"/>
                  <a:gd name="T29" fmla="*/ 40 h 116"/>
                  <a:gd name="T30" fmla="*/ 33 w 66"/>
                  <a:gd name="T31" fmla="*/ 38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6" h="116">
                    <a:moveTo>
                      <a:pt x="33" y="38"/>
                    </a:moveTo>
                    <a:lnTo>
                      <a:pt x="35" y="35"/>
                    </a:lnTo>
                    <a:lnTo>
                      <a:pt x="0" y="0"/>
                    </a:lnTo>
                    <a:lnTo>
                      <a:pt x="33" y="116"/>
                    </a:lnTo>
                    <a:lnTo>
                      <a:pt x="66" y="0"/>
                    </a:lnTo>
                    <a:lnTo>
                      <a:pt x="30" y="35"/>
                    </a:lnTo>
                    <a:lnTo>
                      <a:pt x="33" y="38"/>
                    </a:lnTo>
                    <a:lnTo>
                      <a:pt x="35" y="35"/>
                    </a:lnTo>
                    <a:lnTo>
                      <a:pt x="33" y="38"/>
                    </a:lnTo>
                    <a:lnTo>
                      <a:pt x="35" y="40"/>
                    </a:lnTo>
                    <a:lnTo>
                      <a:pt x="52" y="23"/>
                    </a:lnTo>
                    <a:lnTo>
                      <a:pt x="33" y="92"/>
                    </a:lnTo>
                    <a:lnTo>
                      <a:pt x="13" y="23"/>
                    </a:lnTo>
                    <a:lnTo>
                      <a:pt x="33" y="42"/>
                    </a:lnTo>
                    <a:lnTo>
                      <a:pt x="35" y="40"/>
                    </a:lnTo>
                    <a:lnTo>
                      <a:pt x="33" y="38"/>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53" name="Rectangle 1692"/>
              <p:cNvSpPr>
                <a:spLocks noChangeArrowheads="1"/>
              </p:cNvSpPr>
              <p:nvPr/>
            </p:nvSpPr>
            <p:spPr bwMode="auto">
              <a:xfrm>
                <a:off x="1706" y="2217"/>
                <a:ext cx="172" cy="1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24282B"/>
                    </a:solidFill>
                    <a:effectLst/>
                    <a:latin typeface="Times New Roman" pitchFamily="18" charset="0"/>
                  </a:rPr>
                  <a:t>G,P</a:t>
                </a:r>
                <a:endParaRPr kumimoji="0" lang="en-US" sz="1800" b="0" i="0" u="none" strike="noStrike" cap="none" normalizeH="0" baseline="0" smtClean="0">
                  <a:ln>
                    <a:noFill/>
                  </a:ln>
                  <a:solidFill>
                    <a:schemeClr val="tx1"/>
                  </a:solidFill>
                  <a:effectLst/>
                  <a:latin typeface="Arial" pitchFamily="34" charset="0"/>
                </a:endParaRPr>
              </a:p>
            </p:txBody>
          </p:sp>
          <p:sp>
            <p:nvSpPr>
              <p:cNvPr id="2754" name="Rectangle 1693"/>
              <p:cNvSpPr>
                <a:spLocks noChangeArrowheads="1"/>
              </p:cNvSpPr>
              <p:nvPr/>
            </p:nvSpPr>
            <p:spPr bwMode="auto">
              <a:xfrm>
                <a:off x="1697" y="2307"/>
                <a:ext cx="144" cy="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smtClean="0">
                    <a:ln>
                      <a:noFill/>
                    </a:ln>
                    <a:solidFill>
                      <a:srgbClr val="24282B"/>
                    </a:solidFill>
                    <a:effectLst/>
                    <a:latin typeface="Times New Roman" pitchFamily="18" charset="0"/>
                  </a:rPr>
                  <a:t>32-31</a:t>
                </a:r>
                <a:endParaRPr kumimoji="0" lang="en-US" sz="1800" b="0" i="0" u="none" strike="noStrike" cap="none" normalizeH="0" baseline="0" smtClean="0">
                  <a:ln>
                    <a:noFill/>
                  </a:ln>
                  <a:solidFill>
                    <a:schemeClr val="tx1"/>
                  </a:solidFill>
                  <a:effectLst/>
                  <a:latin typeface="Arial" pitchFamily="34" charset="0"/>
                </a:endParaRPr>
              </a:p>
            </p:txBody>
          </p:sp>
          <p:sp>
            <p:nvSpPr>
              <p:cNvPr id="2755" name="Rectangle 1694"/>
              <p:cNvSpPr>
                <a:spLocks noChangeArrowheads="1"/>
              </p:cNvSpPr>
              <p:nvPr/>
            </p:nvSpPr>
            <p:spPr bwMode="auto">
              <a:xfrm>
                <a:off x="2283" y="2208"/>
                <a:ext cx="172" cy="1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24282B"/>
                    </a:solidFill>
                    <a:effectLst/>
                    <a:latin typeface="Times New Roman" pitchFamily="18" charset="0"/>
                  </a:rPr>
                  <a:t>G,P</a:t>
                </a:r>
                <a:endParaRPr kumimoji="0" lang="en-US" sz="1800" b="0" i="0" u="none" strike="noStrike" cap="none" normalizeH="0" baseline="0" smtClean="0">
                  <a:ln>
                    <a:noFill/>
                  </a:ln>
                  <a:solidFill>
                    <a:schemeClr val="tx1"/>
                  </a:solidFill>
                  <a:effectLst/>
                  <a:latin typeface="Arial" pitchFamily="34" charset="0"/>
                </a:endParaRPr>
              </a:p>
            </p:txBody>
          </p:sp>
          <p:sp>
            <p:nvSpPr>
              <p:cNvPr id="2756" name="Rectangle 1695"/>
              <p:cNvSpPr>
                <a:spLocks noChangeArrowheads="1"/>
              </p:cNvSpPr>
              <p:nvPr/>
            </p:nvSpPr>
            <p:spPr bwMode="auto">
              <a:xfrm>
                <a:off x="2283" y="2298"/>
                <a:ext cx="144" cy="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smtClean="0">
                    <a:ln>
                      <a:noFill/>
                    </a:ln>
                    <a:solidFill>
                      <a:srgbClr val="24282B"/>
                    </a:solidFill>
                    <a:effectLst/>
                    <a:latin typeface="Times New Roman" pitchFamily="18" charset="0"/>
                  </a:rPr>
                  <a:t>30-29</a:t>
                </a:r>
                <a:endParaRPr kumimoji="0" lang="en-US" sz="1800" b="0" i="0" u="none" strike="noStrike" cap="none" normalizeH="0" baseline="0" smtClean="0">
                  <a:ln>
                    <a:noFill/>
                  </a:ln>
                  <a:solidFill>
                    <a:schemeClr val="tx1"/>
                  </a:solidFill>
                  <a:effectLst/>
                  <a:latin typeface="Arial" pitchFamily="34" charset="0"/>
                </a:endParaRPr>
              </a:p>
            </p:txBody>
          </p:sp>
          <p:sp>
            <p:nvSpPr>
              <p:cNvPr id="2757" name="Rectangle 1696"/>
              <p:cNvSpPr>
                <a:spLocks noChangeArrowheads="1"/>
              </p:cNvSpPr>
              <p:nvPr/>
            </p:nvSpPr>
            <p:spPr bwMode="auto">
              <a:xfrm>
                <a:off x="4188" y="2208"/>
                <a:ext cx="172" cy="1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24282B"/>
                    </a:solidFill>
                    <a:effectLst/>
                    <a:latin typeface="Times New Roman" pitchFamily="18" charset="0"/>
                  </a:rPr>
                  <a:t>G,P</a:t>
                </a:r>
                <a:endParaRPr kumimoji="0" lang="en-US" sz="1800" b="0" i="0" u="none" strike="noStrike" cap="none" normalizeH="0" baseline="0" smtClean="0">
                  <a:ln>
                    <a:noFill/>
                  </a:ln>
                  <a:solidFill>
                    <a:schemeClr val="tx1"/>
                  </a:solidFill>
                  <a:effectLst/>
                  <a:latin typeface="Arial" pitchFamily="34" charset="0"/>
                </a:endParaRPr>
              </a:p>
            </p:txBody>
          </p:sp>
          <p:sp>
            <p:nvSpPr>
              <p:cNvPr id="2758" name="Rectangle 1697"/>
              <p:cNvSpPr>
                <a:spLocks noChangeArrowheads="1"/>
              </p:cNvSpPr>
              <p:nvPr/>
            </p:nvSpPr>
            <p:spPr bwMode="auto">
              <a:xfrm>
                <a:off x="4206" y="2307"/>
                <a:ext cx="90" cy="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smtClean="0">
                    <a:ln>
                      <a:noFill/>
                    </a:ln>
                    <a:solidFill>
                      <a:srgbClr val="24282B"/>
                    </a:solidFill>
                    <a:effectLst/>
                    <a:latin typeface="Times New Roman" pitchFamily="18" charset="0"/>
                  </a:rPr>
                  <a:t>2-1</a:t>
                </a:r>
                <a:endParaRPr kumimoji="0" lang="en-US" sz="1800" b="0" i="0" u="none" strike="noStrike" cap="none" normalizeH="0" baseline="0" smtClean="0">
                  <a:ln>
                    <a:noFill/>
                  </a:ln>
                  <a:solidFill>
                    <a:schemeClr val="tx1"/>
                  </a:solidFill>
                  <a:effectLst/>
                  <a:latin typeface="Arial" pitchFamily="34" charset="0"/>
                </a:endParaRPr>
              </a:p>
            </p:txBody>
          </p:sp>
          <p:sp>
            <p:nvSpPr>
              <p:cNvPr id="2759" name="Rectangle 1698"/>
              <p:cNvSpPr>
                <a:spLocks noChangeArrowheads="1"/>
              </p:cNvSpPr>
              <p:nvPr/>
            </p:nvSpPr>
            <p:spPr bwMode="auto">
              <a:xfrm>
                <a:off x="3647" y="2208"/>
                <a:ext cx="172" cy="1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24282B"/>
                    </a:solidFill>
                    <a:effectLst/>
                    <a:latin typeface="Times New Roman" pitchFamily="18" charset="0"/>
                  </a:rPr>
                  <a:t>G,P</a:t>
                </a:r>
                <a:endParaRPr kumimoji="0" lang="en-US" sz="1800" b="0" i="0" u="none" strike="noStrike" cap="none" normalizeH="0" baseline="0" smtClean="0">
                  <a:ln>
                    <a:noFill/>
                  </a:ln>
                  <a:solidFill>
                    <a:schemeClr val="tx1"/>
                  </a:solidFill>
                  <a:effectLst/>
                  <a:latin typeface="Arial" pitchFamily="34" charset="0"/>
                </a:endParaRPr>
              </a:p>
            </p:txBody>
          </p:sp>
          <p:sp>
            <p:nvSpPr>
              <p:cNvPr id="2760" name="Rectangle 1699"/>
              <p:cNvSpPr>
                <a:spLocks noChangeArrowheads="1"/>
              </p:cNvSpPr>
              <p:nvPr/>
            </p:nvSpPr>
            <p:spPr bwMode="auto">
              <a:xfrm>
                <a:off x="3674" y="2307"/>
                <a:ext cx="90" cy="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smtClean="0">
                    <a:ln>
                      <a:noFill/>
                    </a:ln>
                    <a:solidFill>
                      <a:srgbClr val="24282B"/>
                    </a:solidFill>
                    <a:effectLst/>
                    <a:latin typeface="Times New Roman" pitchFamily="18" charset="0"/>
                  </a:rPr>
                  <a:t>4-3</a:t>
                </a:r>
                <a:endParaRPr kumimoji="0" lang="en-US" sz="1800" b="0" i="0" u="none" strike="noStrike" cap="none" normalizeH="0" baseline="0" smtClean="0">
                  <a:ln>
                    <a:noFill/>
                  </a:ln>
                  <a:solidFill>
                    <a:schemeClr val="tx1"/>
                  </a:solidFill>
                  <a:effectLst/>
                  <a:latin typeface="Arial" pitchFamily="34" charset="0"/>
                </a:endParaRPr>
              </a:p>
            </p:txBody>
          </p:sp>
          <p:sp>
            <p:nvSpPr>
              <p:cNvPr id="2761" name="Rectangle 1700"/>
              <p:cNvSpPr>
                <a:spLocks noChangeArrowheads="1"/>
              </p:cNvSpPr>
              <p:nvPr/>
            </p:nvSpPr>
            <p:spPr bwMode="auto">
              <a:xfrm>
                <a:off x="1976" y="2495"/>
                <a:ext cx="172" cy="1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24282B"/>
                    </a:solidFill>
                    <a:effectLst/>
                    <a:latin typeface="Times New Roman" pitchFamily="18" charset="0"/>
                  </a:rPr>
                  <a:t>G,P</a:t>
                </a:r>
                <a:endParaRPr kumimoji="0" lang="en-US" sz="1800" b="0" i="0" u="none" strike="noStrike" cap="none" normalizeH="0" baseline="0" smtClean="0">
                  <a:ln>
                    <a:noFill/>
                  </a:ln>
                  <a:solidFill>
                    <a:schemeClr val="tx1"/>
                  </a:solidFill>
                  <a:effectLst/>
                  <a:latin typeface="Arial" pitchFamily="34" charset="0"/>
                </a:endParaRPr>
              </a:p>
            </p:txBody>
          </p:sp>
          <p:sp>
            <p:nvSpPr>
              <p:cNvPr id="2762" name="Rectangle 1701"/>
              <p:cNvSpPr>
                <a:spLocks noChangeArrowheads="1"/>
              </p:cNvSpPr>
              <p:nvPr/>
            </p:nvSpPr>
            <p:spPr bwMode="auto">
              <a:xfrm>
                <a:off x="1976" y="2585"/>
                <a:ext cx="144" cy="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smtClean="0">
                    <a:ln>
                      <a:noFill/>
                    </a:ln>
                    <a:solidFill>
                      <a:srgbClr val="24282B"/>
                    </a:solidFill>
                    <a:effectLst/>
                    <a:latin typeface="Times New Roman" pitchFamily="18" charset="0"/>
                  </a:rPr>
                  <a:t>32-29</a:t>
                </a:r>
                <a:endParaRPr kumimoji="0" lang="en-US" sz="1800" b="0" i="0" u="none" strike="noStrike" cap="none" normalizeH="0" baseline="0" smtClean="0">
                  <a:ln>
                    <a:noFill/>
                  </a:ln>
                  <a:solidFill>
                    <a:schemeClr val="tx1"/>
                  </a:solidFill>
                  <a:effectLst/>
                  <a:latin typeface="Arial" pitchFamily="34" charset="0"/>
                </a:endParaRPr>
              </a:p>
            </p:txBody>
          </p:sp>
          <p:sp>
            <p:nvSpPr>
              <p:cNvPr id="2763" name="Rectangle 1702"/>
              <p:cNvSpPr>
                <a:spLocks noChangeArrowheads="1"/>
              </p:cNvSpPr>
              <p:nvPr/>
            </p:nvSpPr>
            <p:spPr bwMode="auto">
              <a:xfrm>
                <a:off x="3890" y="2495"/>
                <a:ext cx="172" cy="1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24282B"/>
                    </a:solidFill>
                    <a:effectLst/>
                    <a:latin typeface="Times New Roman" pitchFamily="18" charset="0"/>
                  </a:rPr>
                  <a:t>G,P</a:t>
                </a:r>
                <a:endParaRPr kumimoji="0" lang="en-US" sz="1800" b="0" i="0" u="none" strike="noStrike" cap="none" normalizeH="0" baseline="0" smtClean="0">
                  <a:ln>
                    <a:noFill/>
                  </a:ln>
                  <a:solidFill>
                    <a:schemeClr val="tx1"/>
                  </a:solidFill>
                  <a:effectLst/>
                  <a:latin typeface="Arial" pitchFamily="34" charset="0"/>
                </a:endParaRPr>
              </a:p>
            </p:txBody>
          </p:sp>
          <p:sp>
            <p:nvSpPr>
              <p:cNvPr id="2764" name="Rectangle 1703"/>
              <p:cNvSpPr>
                <a:spLocks noChangeArrowheads="1"/>
              </p:cNvSpPr>
              <p:nvPr/>
            </p:nvSpPr>
            <p:spPr bwMode="auto">
              <a:xfrm>
                <a:off x="3917" y="2594"/>
                <a:ext cx="90" cy="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smtClean="0">
                    <a:ln>
                      <a:noFill/>
                    </a:ln>
                    <a:solidFill>
                      <a:srgbClr val="24282B"/>
                    </a:solidFill>
                    <a:effectLst/>
                    <a:latin typeface="Times New Roman" pitchFamily="18" charset="0"/>
                  </a:rPr>
                  <a:t>4-1</a:t>
                </a:r>
                <a:endParaRPr kumimoji="0" lang="en-US" sz="1800" b="0" i="0" u="none" strike="noStrike" cap="none" normalizeH="0" baseline="0" smtClean="0">
                  <a:ln>
                    <a:noFill/>
                  </a:ln>
                  <a:solidFill>
                    <a:schemeClr val="tx1"/>
                  </a:solidFill>
                  <a:effectLst/>
                  <a:latin typeface="Arial" pitchFamily="34" charset="0"/>
                </a:endParaRPr>
              </a:p>
            </p:txBody>
          </p:sp>
          <p:sp>
            <p:nvSpPr>
              <p:cNvPr id="2765" name="Rectangle 1704"/>
              <p:cNvSpPr>
                <a:spLocks noChangeArrowheads="1"/>
              </p:cNvSpPr>
              <p:nvPr/>
            </p:nvSpPr>
            <p:spPr bwMode="auto">
              <a:xfrm>
                <a:off x="2265" y="2792"/>
                <a:ext cx="172" cy="1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24282B"/>
                    </a:solidFill>
                    <a:effectLst/>
                    <a:latin typeface="Times New Roman" pitchFamily="18" charset="0"/>
                  </a:rPr>
                  <a:t>G,P</a:t>
                </a:r>
                <a:endParaRPr kumimoji="0" lang="en-US" sz="1800" b="0" i="0" u="none" strike="noStrike" cap="none" normalizeH="0" baseline="0" smtClean="0">
                  <a:ln>
                    <a:noFill/>
                  </a:ln>
                  <a:solidFill>
                    <a:schemeClr val="tx1"/>
                  </a:solidFill>
                  <a:effectLst/>
                  <a:latin typeface="Arial" pitchFamily="34" charset="0"/>
                </a:endParaRPr>
              </a:p>
            </p:txBody>
          </p:sp>
          <p:sp>
            <p:nvSpPr>
              <p:cNvPr id="2766" name="Rectangle 1705"/>
              <p:cNvSpPr>
                <a:spLocks noChangeArrowheads="1"/>
              </p:cNvSpPr>
              <p:nvPr/>
            </p:nvSpPr>
            <p:spPr bwMode="auto">
              <a:xfrm>
                <a:off x="2265" y="2882"/>
                <a:ext cx="144" cy="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smtClean="0">
                    <a:ln>
                      <a:noFill/>
                    </a:ln>
                    <a:solidFill>
                      <a:srgbClr val="24282B"/>
                    </a:solidFill>
                    <a:effectLst/>
                    <a:latin typeface="Times New Roman" pitchFamily="18" charset="0"/>
                  </a:rPr>
                  <a:t>32-25</a:t>
                </a:r>
                <a:endParaRPr kumimoji="0" lang="en-US" sz="1800" b="0" i="0" u="none" strike="noStrike" cap="none" normalizeH="0" baseline="0" smtClean="0">
                  <a:ln>
                    <a:noFill/>
                  </a:ln>
                  <a:solidFill>
                    <a:schemeClr val="tx1"/>
                  </a:solidFill>
                  <a:effectLst/>
                  <a:latin typeface="Arial" pitchFamily="34" charset="0"/>
                </a:endParaRPr>
              </a:p>
            </p:txBody>
          </p:sp>
          <p:sp>
            <p:nvSpPr>
              <p:cNvPr id="2767" name="Rectangle 1706"/>
              <p:cNvSpPr>
                <a:spLocks noChangeArrowheads="1"/>
              </p:cNvSpPr>
              <p:nvPr/>
            </p:nvSpPr>
            <p:spPr bwMode="auto">
              <a:xfrm>
                <a:off x="2717" y="2801"/>
                <a:ext cx="172" cy="1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24282B"/>
                    </a:solidFill>
                    <a:effectLst/>
                    <a:latin typeface="Times New Roman" pitchFamily="18" charset="0"/>
                  </a:rPr>
                  <a:t>G,P</a:t>
                </a:r>
                <a:endParaRPr kumimoji="0" lang="en-US" sz="1800" b="0" i="0" u="none" strike="noStrike" cap="none" normalizeH="0" baseline="0" smtClean="0">
                  <a:ln>
                    <a:noFill/>
                  </a:ln>
                  <a:solidFill>
                    <a:schemeClr val="tx1"/>
                  </a:solidFill>
                  <a:effectLst/>
                  <a:latin typeface="Arial" pitchFamily="34" charset="0"/>
                </a:endParaRPr>
              </a:p>
            </p:txBody>
          </p:sp>
          <p:sp>
            <p:nvSpPr>
              <p:cNvPr id="2768" name="Rectangle 1707"/>
              <p:cNvSpPr>
                <a:spLocks noChangeArrowheads="1"/>
              </p:cNvSpPr>
              <p:nvPr/>
            </p:nvSpPr>
            <p:spPr bwMode="auto">
              <a:xfrm>
                <a:off x="2717" y="2891"/>
                <a:ext cx="144" cy="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smtClean="0">
                    <a:ln>
                      <a:noFill/>
                    </a:ln>
                    <a:solidFill>
                      <a:srgbClr val="24282B"/>
                    </a:solidFill>
                    <a:effectLst/>
                    <a:latin typeface="Times New Roman" pitchFamily="18" charset="0"/>
                  </a:rPr>
                  <a:t>24-17</a:t>
                </a:r>
                <a:endParaRPr kumimoji="0" lang="en-US" sz="1800" b="0" i="0" u="none" strike="noStrike" cap="none" normalizeH="0" baseline="0" smtClean="0">
                  <a:ln>
                    <a:noFill/>
                  </a:ln>
                  <a:solidFill>
                    <a:schemeClr val="tx1"/>
                  </a:solidFill>
                  <a:effectLst/>
                  <a:latin typeface="Arial" pitchFamily="34" charset="0"/>
                </a:endParaRPr>
              </a:p>
            </p:txBody>
          </p:sp>
          <p:sp>
            <p:nvSpPr>
              <p:cNvPr id="2769" name="Rectangle 1708"/>
              <p:cNvSpPr>
                <a:spLocks noChangeArrowheads="1"/>
              </p:cNvSpPr>
              <p:nvPr/>
            </p:nvSpPr>
            <p:spPr bwMode="auto">
              <a:xfrm>
                <a:off x="3267" y="2801"/>
                <a:ext cx="172" cy="1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24282B"/>
                    </a:solidFill>
                    <a:effectLst/>
                    <a:latin typeface="Times New Roman" pitchFamily="18" charset="0"/>
                  </a:rPr>
                  <a:t>G,P</a:t>
                </a:r>
                <a:endParaRPr kumimoji="0" lang="en-US" sz="1800" b="0" i="0" u="none" strike="noStrike" cap="none" normalizeH="0" baseline="0" smtClean="0">
                  <a:ln>
                    <a:noFill/>
                  </a:ln>
                  <a:solidFill>
                    <a:schemeClr val="tx1"/>
                  </a:solidFill>
                  <a:effectLst/>
                  <a:latin typeface="Arial" pitchFamily="34" charset="0"/>
                </a:endParaRPr>
              </a:p>
            </p:txBody>
          </p:sp>
          <p:sp>
            <p:nvSpPr>
              <p:cNvPr id="2770" name="Rectangle 1709"/>
              <p:cNvSpPr>
                <a:spLocks noChangeArrowheads="1"/>
              </p:cNvSpPr>
              <p:nvPr/>
            </p:nvSpPr>
            <p:spPr bwMode="auto">
              <a:xfrm>
                <a:off x="3276" y="2891"/>
                <a:ext cx="117" cy="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smtClean="0">
                    <a:ln>
                      <a:noFill/>
                    </a:ln>
                    <a:solidFill>
                      <a:srgbClr val="24282B"/>
                    </a:solidFill>
                    <a:effectLst/>
                    <a:latin typeface="Times New Roman" pitchFamily="18" charset="0"/>
                  </a:rPr>
                  <a:t>16-9</a:t>
                </a:r>
                <a:endParaRPr kumimoji="0" lang="en-US" sz="1800" b="0" i="0" u="none" strike="noStrike" cap="none" normalizeH="0" baseline="0" smtClean="0">
                  <a:ln>
                    <a:noFill/>
                  </a:ln>
                  <a:solidFill>
                    <a:schemeClr val="tx1"/>
                  </a:solidFill>
                  <a:effectLst/>
                  <a:latin typeface="Arial" pitchFamily="34" charset="0"/>
                </a:endParaRPr>
              </a:p>
            </p:txBody>
          </p:sp>
          <p:sp>
            <p:nvSpPr>
              <p:cNvPr id="2771" name="Rectangle 1710"/>
              <p:cNvSpPr>
                <a:spLocks noChangeArrowheads="1"/>
              </p:cNvSpPr>
              <p:nvPr/>
            </p:nvSpPr>
            <p:spPr bwMode="auto">
              <a:xfrm>
                <a:off x="3728" y="2792"/>
                <a:ext cx="172" cy="1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24282B"/>
                    </a:solidFill>
                    <a:effectLst/>
                    <a:latin typeface="Times New Roman" pitchFamily="18" charset="0"/>
                  </a:rPr>
                  <a:t>G,P</a:t>
                </a:r>
                <a:endParaRPr kumimoji="0" lang="en-US" sz="1800" b="0" i="0" u="none" strike="noStrike" cap="none" normalizeH="0" baseline="0" smtClean="0">
                  <a:ln>
                    <a:noFill/>
                  </a:ln>
                  <a:solidFill>
                    <a:schemeClr val="tx1"/>
                  </a:solidFill>
                  <a:effectLst/>
                  <a:latin typeface="Arial" pitchFamily="34" charset="0"/>
                </a:endParaRPr>
              </a:p>
            </p:txBody>
          </p:sp>
          <p:sp>
            <p:nvSpPr>
              <p:cNvPr id="2772" name="Rectangle 1711"/>
              <p:cNvSpPr>
                <a:spLocks noChangeArrowheads="1"/>
              </p:cNvSpPr>
              <p:nvPr/>
            </p:nvSpPr>
            <p:spPr bwMode="auto">
              <a:xfrm>
                <a:off x="3755" y="2891"/>
                <a:ext cx="90" cy="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smtClean="0">
                    <a:ln>
                      <a:noFill/>
                    </a:ln>
                    <a:solidFill>
                      <a:srgbClr val="24282B"/>
                    </a:solidFill>
                    <a:effectLst/>
                    <a:latin typeface="Times New Roman" pitchFamily="18" charset="0"/>
                  </a:rPr>
                  <a:t>8-1</a:t>
                </a:r>
                <a:endParaRPr kumimoji="0" lang="en-US" sz="1800" b="0" i="0" u="none" strike="noStrike" cap="none" normalizeH="0" baseline="0" smtClean="0">
                  <a:ln>
                    <a:noFill/>
                  </a:ln>
                  <a:solidFill>
                    <a:schemeClr val="tx1"/>
                  </a:solidFill>
                  <a:effectLst/>
                  <a:latin typeface="Arial" pitchFamily="34" charset="0"/>
                </a:endParaRPr>
              </a:p>
            </p:txBody>
          </p:sp>
          <p:sp>
            <p:nvSpPr>
              <p:cNvPr id="2773" name="Rectangle 1712"/>
              <p:cNvSpPr>
                <a:spLocks noChangeArrowheads="1"/>
              </p:cNvSpPr>
              <p:nvPr/>
            </p:nvSpPr>
            <p:spPr bwMode="auto">
              <a:xfrm>
                <a:off x="2708" y="3097"/>
                <a:ext cx="172" cy="1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24282B"/>
                    </a:solidFill>
                    <a:effectLst/>
                    <a:latin typeface="Times New Roman" pitchFamily="18" charset="0"/>
                  </a:rPr>
                  <a:t>G,P</a:t>
                </a:r>
                <a:endParaRPr kumimoji="0" lang="en-US" sz="1800" b="0" i="0" u="none" strike="noStrike" cap="none" normalizeH="0" baseline="0" smtClean="0">
                  <a:ln>
                    <a:noFill/>
                  </a:ln>
                  <a:solidFill>
                    <a:schemeClr val="tx1"/>
                  </a:solidFill>
                  <a:effectLst/>
                  <a:latin typeface="Arial" pitchFamily="34" charset="0"/>
                </a:endParaRPr>
              </a:p>
            </p:txBody>
          </p:sp>
          <p:sp>
            <p:nvSpPr>
              <p:cNvPr id="2774" name="Rectangle 1713"/>
              <p:cNvSpPr>
                <a:spLocks noChangeArrowheads="1"/>
              </p:cNvSpPr>
              <p:nvPr/>
            </p:nvSpPr>
            <p:spPr bwMode="auto">
              <a:xfrm>
                <a:off x="2708" y="3196"/>
                <a:ext cx="144" cy="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smtClean="0">
                    <a:ln>
                      <a:noFill/>
                    </a:ln>
                    <a:solidFill>
                      <a:srgbClr val="24282B"/>
                    </a:solidFill>
                    <a:effectLst/>
                    <a:latin typeface="Times New Roman" pitchFamily="18" charset="0"/>
                  </a:rPr>
                  <a:t>32-17</a:t>
                </a:r>
                <a:endParaRPr kumimoji="0" lang="en-US" sz="1800" b="0" i="0" u="none" strike="noStrike" cap="none" normalizeH="0" baseline="0" smtClean="0">
                  <a:ln>
                    <a:noFill/>
                  </a:ln>
                  <a:solidFill>
                    <a:schemeClr val="tx1"/>
                  </a:solidFill>
                  <a:effectLst/>
                  <a:latin typeface="Arial" pitchFamily="34" charset="0"/>
                </a:endParaRPr>
              </a:p>
            </p:txBody>
          </p:sp>
          <p:sp>
            <p:nvSpPr>
              <p:cNvPr id="2775" name="Rectangle 1714"/>
              <p:cNvSpPr>
                <a:spLocks noChangeArrowheads="1"/>
              </p:cNvSpPr>
              <p:nvPr/>
            </p:nvSpPr>
            <p:spPr bwMode="auto">
              <a:xfrm>
                <a:off x="3258" y="3097"/>
                <a:ext cx="172" cy="1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24282B"/>
                    </a:solidFill>
                    <a:effectLst/>
                    <a:latin typeface="Times New Roman" pitchFamily="18" charset="0"/>
                  </a:rPr>
                  <a:t>G,P</a:t>
                </a:r>
                <a:endParaRPr kumimoji="0" lang="en-US" sz="1800" b="0" i="0" u="none" strike="noStrike" cap="none" normalizeH="0" baseline="0" smtClean="0">
                  <a:ln>
                    <a:noFill/>
                  </a:ln>
                  <a:solidFill>
                    <a:schemeClr val="tx1"/>
                  </a:solidFill>
                  <a:effectLst/>
                  <a:latin typeface="Arial" pitchFamily="34" charset="0"/>
                </a:endParaRPr>
              </a:p>
            </p:txBody>
          </p:sp>
          <p:sp>
            <p:nvSpPr>
              <p:cNvPr id="2776" name="Rectangle 1715"/>
              <p:cNvSpPr>
                <a:spLocks noChangeArrowheads="1"/>
              </p:cNvSpPr>
              <p:nvPr/>
            </p:nvSpPr>
            <p:spPr bwMode="auto">
              <a:xfrm>
                <a:off x="3267" y="3196"/>
                <a:ext cx="117" cy="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smtClean="0">
                    <a:ln>
                      <a:noFill/>
                    </a:ln>
                    <a:solidFill>
                      <a:srgbClr val="24282B"/>
                    </a:solidFill>
                    <a:effectLst/>
                    <a:latin typeface="Times New Roman" pitchFamily="18" charset="0"/>
                  </a:rPr>
                  <a:t>16-1</a:t>
                </a:r>
                <a:endParaRPr kumimoji="0" lang="en-US" sz="1800" b="0" i="0" u="none" strike="noStrike" cap="none" normalizeH="0" baseline="0" smtClean="0">
                  <a:ln>
                    <a:noFill/>
                  </a:ln>
                  <a:solidFill>
                    <a:schemeClr val="tx1"/>
                  </a:solidFill>
                  <a:effectLst/>
                  <a:latin typeface="Arial" pitchFamily="34" charset="0"/>
                </a:endParaRPr>
              </a:p>
            </p:txBody>
          </p:sp>
          <p:sp>
            <p:nvSpPr>
              <p:cNvPr id="2777" name="Rectangle 1716"/>
              <p:cNvSpPr>
                <a:spLocks noChangeArrowheads="1"/>
              </p:cNvSpPr>
              <p:nvPr/>
            </p:nvSpPr>
            <p:spPr bwMode="auto">
              <a:xfrm>
                <a:off x="2951" y="3394"/>
                <a:ext cx="172" cy="1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24282B"/>
                    </a:solidFill>
                    <a:effectLst/>
                    <a:latin typeface="Times New Roman" pitchFamily="18" charset="0"/>
                  </a:rPr>
                  <a:t>G,P</a:t>
                </a:r>
                <a:endParaRPr kumimoji="0" lang="en-US" sz="1800" b="0" i="0" u="none" strike="noStrike" cap="none" normalizeH="0" baseline="0" smtClean="0">
                  <a:ln>
                    <a:noFill/>
                  </a:ln>
                  <a:solidFill>
                    <a:schemeClr val="tx1"/>
                  </a:solidFill>
                  <a:effectLst/>
                  <a:latin typeface="Arial" pitchFamily="34" charset="0"/>
                </a:endParaRPr>
              </a:p>
            </p:txBody>
          </p:sp>
          <p:sp>
            <p:nvSpPr>
              <p:cNvPr id="2778" name="Rectangle 1717"/>
              <p:cNvSpPr>
                <a:spLocks noChangeArrowheads="1"/>
              </p:cNvSpPr>
              <p:nvPr/>
            </p:nvSpPr>
            <p:spPr bwMode="auto">
              <a:xfrm>
                <a:off x="2960" y="3484"/>
                <a:ext cx="117" cy="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smtClean="0">
                    <a:ln>
                      <a:noFill/>
                    </a:ln>
                    <a:solidFill>
                      <a:srgbClr val="24282B"/>
                    </a:solidFill>
                    <a:effectLst/>
                    <a:latin typeface="Times New Roman" pitchFamily="18" charset="0"/>
                  </a:rPr>
                  <a:t>32-1</a:t>
                </a:r>
                <a:endParaRPr kumimoji="0" lang="en-US" sz="1800" b="0" i="0" u="none" strike="noStrike" cap="none" normalizeH="0" baseline="0" smtClean="0">
                  <a:ln>
                    <a:noFill/>
                  </a:ln>
                  <a:solidFill>
                    <a:schemeClr val="tx1"/>
                  </a:solidFill>
                  <a:effectLst/>
                  <a:latin typeface="Arial" pitchFamily="34" charset="0"/>
                </a:endParaRPr>
              </a:p>
            </p:txBody>
          </p:sp>
          <p:sp>
            <p:nvSpPr>
              <p:cNvPr id="2779" name="Rectangle 1718"/>
              <p:cNvSpPr>
                <a:spLocks noChangeArrowheads="1"/>
              </p:cNvSpPr>
              <p:nvPr/>
            </p:nvSpPr>
            <p:spPr bwMode="auto">
              <a:xfrm>
                <a:off x="2984" y="3165"/>
                <a:ext cx="178" cy="9"/>
              </a:xfrm>
              <a:prstGeom prst="rect">
                <a:avLst/>
              </a:prstGeom>
              <a:solidFill>
                <a:srgbClr val="3B24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80" name="Freeform 1719"/>
              <p:cNvSpPr>
                <a:spLocks/>
              </p:cNvSpPr>
              <p:nvPr/>
            </p:nvSpPr>
            <p:spPr bwMode="auto">
              <a:xfrm>
                <a:off x="2972" y="3148"/>
                <a:ext cx="59" cy="44"/>
              </a:xfrm>
              <a:custGeom>
                <a:avLst/>
                <a:gdLst>
                  <a:gd name="T0" fmla="*/ 151 w 151"/>
                  <a:gd name="T1" fmla="*/ 112 h 112"/>
                  <a:gd name="T2" fmla="*/ 0 w 151"/>
                  <a:gd name="T3" fmla="*/ 56 h 112"/>
                  <a:gd name="T4" fmla="*/ 151 w 151"/>
                  <a:gd name="T5" fmla="*/ 0 h 112"/>
                  <a:gd name="T6" fmla="*/ 151 w 151"/>
                  <a:gd name="T7" fmla="*/ 112 h 112"/>
                </a:gdLst>
                <a:ahLst/>
                <a:cxnLst>
                  <a:cxn ang="0">
                    <a:pos x="T0" y="T1"/>
                  </a:cxn>
                  <a:cxn ang="0">
                    <a:pos x="T2" y="T3"/>
                  </a:cxn>
                  <a:cxn ang="0">
                    <a:pos x="T4" y="T5"/>
                  </a:cxn>
                  <a:cxn ang="0">
                    <a:pos x="T6" y="T7"/>
                  </a:cxn>
                </a:cxnLst>
                <a:rect l="0" t="0" r="r" b="b"/>
                <a:pathLst>
                  <a:path w="151" h="112">
                    <a:moveTo>
                      <a:pt x="151" y="112"/>
                    </a:moveTo>
                    <a:lnTo>
                      <a:pt x="0" y="56"/>
                    </a:lnTo>
                    <a:lnTo>
                      <a:pt x="151" y="0"/>
                    </a:lnTo>
                    <a:cubicBezTo>
                      <a:pt x="127" y="33"/>
                      <a:pt x="127" y="78"/>
                      <a:pt x="151" y="112"/>
                    </a:cubicBez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81" name="Freeform 1720"/>
              <p:cNvSpPr>
                <a:spLocks/>
              </p:cNvSpPr>
              <p:nvPr/>
            </p:nvSpPr>
            <p:spPr bwMode="auto">
              <a:xfrm>
                <a:off x="2993" y="2885"/>
                <a:ext cx="169" cy="285"/>
              </a:xfrm>
              <a:custGeom>
                <a:avLst/>
                <a:gdLst>
                  <a:gd name="T0" fmla="*/ 430 w 430"/>
                  <a:gd name="T1" fmla="*/ 731 h 731"/>
                  <a:gd name="T2" fmla="*/ 0 w 430"/>
                  <a:gd name="T3" fmla="*/ 0 h 731"/>
                  <a:gd name="T4" fmla="*/ 430 w 430"/>
                  <a:gd name="T5" fmla="*/ 731 h 731"/>
                </a:gdLst>
                <a:ahLst/>
                <a:cxnLst>
                  <a:cxn ang="0">
                    <a:pos x="T0" y="T1"/>
                  </a:cxn>
                  <a:cxn ang="0">
                    <a:pos x="T2" y="T3"/>
                  </a:cxn>
                  <a:cxn ang="0">
                    <a:pos x="T4" y="T5"/>
                  </a:cxn>
                </a:cxnLst>
                <a:rect l="0" t="0" r="r" b="b"/>
                <a:pathLst>
                  <a:path w="430" h="731">
                    <a:moveTo>
                      <a:pt x="430" y="731"/>
                    </a:moveTo>
                    <a:lnTo>
                      <a:pt x="0" y="0"/>
                    </a:lnTo>
                    <a:lnTo>
                      <a:pt x="430" y="731"/>
                    </a:lnTo>
                    <a:close/>
                  </a:path>
                </a:pathLst>
              </a:custGeom>
              <a:solidFill>
                <a:srgbClr val="3B2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82" name="Freeform 1721"/>
              <p:cNvSpPr>
                <a:spLocks/>
              </p:cNvSpPr>
              <p:nvPr/>
            </p:nvSpPr>
            <p:spPr bwMode="auto">
              <a:xfrm>
                <a:off x="2989" y="2883"/>
                <a:ext cx="177" cy="289"/>
              </a:xfrm>
              <a:custGeom>
                <a:avLst/>
                <a:gdLst>
                  <a:gd name="T0" fmla="*/ 450 w 450"/>
                  <a:gd name="T1" fmla="*/ 730 h 742"/>
                  <a:gd name="T2" fmla="*/ 20 w 450"/>
                  <a:gd name="T3" fmla="*/ 0 h 742"/>
                  <a:gd name="T4" fmla="*/ 0 w 450"/>
                  <a:gd name="T5" fmla="*/ 11 h 742"/>
                  <a:gd name="T6" fmla="*/ 430 w 450"/>
                  <a:gd name="T7" fmla="*/ 742 h 742"/>
                  <a:gd name="T8" fmla="*/ 450 w 450"/>
                  <a:gd name="T9" fmla="*/ 730 h 742"/>
                </a:gdLst>
                <a:ahLst/>
                <a:cxnLst>
                  <a:cxn ang="0">
                    <a:pos x="T0" y="T1"/>
                  </a:cxn>
                  <a:cxn ang="0">
                    <a:pos x="T2" y="T3"/>
                  </a:cxn>
                  <a:cxn ang="0">
                    <a:pos x="T4" y="T5"/>
                  </a:cxn>
                  <a:cxn ang="0">
                    <a:pos x="T6" y="T7"/>
                  </a:cxn>
                  <a:cxn ang="0">
                    <a:pos x="T8" y="T9"/>
                  </a:cxn>
                </a:cxnLst>
                <a:rect l="0" t="0" r="r" b="b"/>
                <a:pathLst>
                  <a:path w="450" h="742">
                    <a:moveTo>
                      <a:pt x="450" y="730"/>
                    </a:moveTo>
                    <a:lnTo>
                      <a:pt x="20" y="0"/>
                    </a:lnTo>
                    <a:lnTo>
                      <a:pt x="0" y="11"/>
                    </a:lnTo>
                    <a:lnTo>
                      <a:pt x="430" y="742"/>
                    </a:lnTo>
                    <a:lnTo>
                      <a:pt x="450" y="730"/>
                    </a:lnTo>
                    <a:close/>
                  </a:path>
                </a:pathLst>
              </a:custGeom>
              <a:solidFill>
                <a:srgbClr val="3B2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83" name="Freeform 1722"/>
              <p:cNvSpPr>
                <a:spLocks/>
              </p:cNvSpPr>
              <p:nvPr/>
            </p:nvSpPr>
            <p:spPr bwMode="auto">
              <a:xfrm>
                <a:off x="2987" y="2874"/>
                <a:ext cx="49" cy="62"/>
              </a:xfrm>
              <a:custGeom>
                <a:avLst/>
                <a:gdLst>
                  <a:gd name="T0" fmla="*/ 29 w 125"/>
                  <a:gd name="T1" fmla="*/ 159 h 159"/>
                  <a:gd name="T2" fmla="*/ 0 w 125"/>
                  <a:gd name="T3" fmla="*/ 0 h 159"/>
                  <a:gd name="T4" fmla="*/ 125 w 125"/>
                  <a:gd name="T5" fmla="*/ 103 h 159"/>
                  <a:gd name="T6" fmla="*/ 29 w 125"/>
                  <a:gd name="T7" fmla="*/ 159 h 159"/>
                </a:gdLst>
                <a:ahLst/>
                <a:cxnLst>
                  <a:cxn ang="0">
                    <a:pos x="T0" y="T1"/>
                  </a:cxn>
                  <a:cxn ang="0">
                    <a:pos x="T2" y="T3"/>
                  </a:cxn>
                  <a:cxn ang="0">
                    <a:pos x="T4" y="T5"/>
                  </a:cxn>
                  <a:cxn ang="0">
                    <a:pos x="T6" y="T7"/>
                  </a:cxn>
                </a:cxnLst>
                <a:rect l="0" t="0" r="r" b="b"/>
                <a:pathLst>
                  <a:path w="125" h="159">
                    <a:moveTo>
                      <a:pt x="29" y="159"/>
                    </a:moveTo>
                    <a:lnTo>
                      <a:pt x="0" y="0"/>
                    </a:lnTo>
                    <a:lnTo>
                      <a:pt x="125" y="103"/>
                    </a:lnTo>
                    <a:cubicBezTo>
                      <a:pt x="84" y="98"/>
                      <a:pt x="45" y="121"/>
                      <a:pt x="29" y="159"/>
                    </a:cubicBez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84" name="Rectangle 1723"/>
              <p:cNvSpPr>
                <a:spLocks noChangeArrowheads="1"/>
              </p:cNvSpPr>
              <p:nvPr/>
            </p:nvSpPr>
            <p:spPr bwMode="auto">
              <a:xfrm>
                <a:off x="2315" y="2489"/>
                <a:ext cx="366" cy="176"/>
              </a:xfrm>
              <a:prstGeom prst="rect">
                <a:avLst/>
              </a:prstGeom>
              <a:solidFill>
                <a:srgbClr val="F0D8C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85" name="Freeform 1724"/>
              <p:cNvSpPr>
                <a:spLocks/>
              </p:cNvSpPr>
              <p:nvPr/>
            </p:nvSpPr>
            <p:spPr bwMode="auto">
              <a:xfrm>
                <a:off x="2313" y="2486"/>
                <a:ext cx="371" cy="181"/>
              </a:xfrm>
              <a:custGeom>
                <a:avLst/>
                <a:gdLst>
                  <a:gd name="T0" fmla="*/ 5 w 944"/>
                  <a:gd name="T1" fmla="*/ 6 h 461"/>
                  <a:gd name="T2" fmla="*/ 5 w 944"/>
                  <a:gd name="T3" fmla="*/ 11 h 461"/>
                  <a:gd name="T4" fmla="*/ 932 w 944"/>
                  <a:gd name="T5" fmla="*/ 11 h 461"/>
                  <a:gd name="T6" fmla="*/ 932 w 944"/>
                  <a:gd name="T7" fmla="*/ 450 h 461"/>
                  <a:gd name="T8" fmla="*/ 11 w 944"/>
                  <a:gd name="T9" fmla="*/ 450 h 461"/>
                  <a:gd name="T10" fmla="*/ 11 w 944"/>
                  <a:gd name="T11" fmla="*/ 6 h 461"/>
                  <a:gd name="T12" fmla="*/ 5 w 944"/>
                  <a:gd name="T13" fmla="*/ 6 h 461"/>
                  <a:gd name="T14" fmla="*/ 5 w 944"/>
                  <a:gd name="T15" fmla="*/ 11 h 461"/>
                  <a:gd name="T16" fmla="*/ 5 w 944"/>
                  <a:gd name="T17" fmla="*/ 6 h 461"/>
                  <a:gd name="T18" fmla="*/ 0 w 944"/>
                  <a:gd name="T19" fmla="*/ 6 h 461"/>
                  <a:gd name="T20" fmla="*/ 0 w 944"/>
                  <a:gd name="T21" fmla="*/ 456 h 461"/>
                  <a:gd name="T22" fmla="*/ 1 w 944"/>
                  <a:gd name="T23" fmla="*/ 460 h 461"/>
                  <a:gd name="T24" fmla="*/ 5 w 944"/>
                  <a:gd name="T25" fmla="*/ 461 h 461"/>
                  <a:gd name="T26" fmla="*/ 938 w 944"/>
                  <a:gd name="T27" fmla="*/ 461 h 461"/>
                  <a:gd name="T28" fmla="*/ 942 w 944"/>
                  <a:gd name="T29" fmla="*/ 460 h 461"/>
                  <a:gd name="T30" fmla="*/ 944 w 944"/>
                  <a:gd name="T31" fmla="*/ 456 h 461"/>
                  <a:gd name="T32" fmla="*/ 944 w 944"/>
                  <a:gd name="T33" fmla="*/ 6 h 461"/>
                  <a:gd name="T34" fmla="*/ 942 w 944"/>
                  <a:gd name="T35" fmla="*/ 1 h 461"/>
                  <a:gd name="T36" fmla="*/ 938 w 944"/>
                  <a:gd name="T37" fmla="*/ 0 h 461"/>
                  <a:gd name="T38" fmla="*/ 5 w 944"/>
                  <a:gd name="T39" fmla="*/ 0 h 461"/>
                  <a:gd name="T40" fmla="*/ 1 w 944"/>
                  <a:gd name="T41" fmla="*/ 1 h 461"/>
                  <a:gd name="T42" fmla="*/ 0 w 944"/>
                  <a:gd name="T43" fmla="*/ 6 h 461"/>
                  <a:gd name="T44" fmla="*/ 5 w 944"/>
                  <a:gd name="T45" fmla="*/ 6 h 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44" h="461">
                    <a:moveTo>
                      <a:pt x="5" y="6"/>
                    </a:moveTo>
                    <a:lnTo>
                      <a:pt x="5" y="11"/>
                    </a:lnTo>
                    <a:lnTo>
                      <a:pt x="932" y="11"/>
                    </a:lnTo>
                    <a:lnTo>
                      <a:pt x="932" y="450"/>
                    </a:lnTo>
                    <a:lnTo>
                      <a:pt x="11" y="450"/>
                    </a:lnTo>
                    <a:lnTo>
                      <a:pt x="11" y="6"/>
                    </a:lnTo>
                    <a:lnTo>
                      <a:pt x="5" y="6"/>
                    </a:lnTo>
                    <a:lnTo>
                      <a:pt x="5" y="11"/>
                    </a:lnTo>
                    <a:lnTo>
                      <a:pt x="5" y="6"/>
                    </a:lnTo>
                    <a:lnTo>
                      <a:pt x="0" y="6"/>
                    </a:lnTo>
                    <a:lnTo>
                      <a:pt x="0" y="456"/>
                    </a:lnTo>
                    <a:lnTo>
                      <a:pt x="1" y="460"/>
                    </a:lnTo>
                    <a:lnTo>
                      <a:pt x="5" y="461"/>
                    </a:lnTo>
                    <a:lnTo>
                      <a:pt x="938" y="461"/>
                    </a:lnTo>
                    <a:lnTo>
                      <a:pt x="942" y="460"/>
                    </a:lnTo>
                    <a:lnTo>
                      <a:pt x="944" y="456"/>
                    </a:lnTo>
                    <a:lnTo>
                      <a:pt x="944" y="6"/>
                    </a:lnTo>
                    <a:lnTo>
                      <a:pt x="942" y="1"/>
                    </a:lnTo>
                    <a:lnTo>
                      <a:pt x="938" y="0"/>
                    </a:lnTo>
                    <a:lnTo>
                      <a:pt x="5" y="0"/>
                    </a:lnTo>
                    <a:lnTo>
                      <a:pt x="1" y="1"/>
                    </a:lnTo>
                    <a:lnTo>
                      <a:pt x="0" y="6"/>
                    </a:lnTo>
                    <a:lnTo>
                      <a:pt x="5" y="6"/>
                    </a:lnTo>
                    <a:close/>
                  </a:path>
                </a:pathLst>
              </a:custGeom>
              <a:solidFill>
                <a:srgbClr val="3231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86" name="Rectangle 1725"/>
              <p:cNvSpPr>
                <a:spLocks noChangeArrowheads="1"/>
              </p:cNvSpPr>
              <p:nvPr/>
            </p:nvSpPr>
            <p:spPr bwMode="auto">
              <a:xfrm>
                <a:off x="2419" y="2495"/>
                <a:ext cx="172" cy="1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24282B"/>
                    </a:solidFill>
                    <a:effectLst/>
                    <a:latin typeface="Times New Roman" pitchFamily="18" charset="0"/>
                  </a:rPr>
                  <a:t>G,P</a:t>
                </a:r>
                <a:endParaRPr kumimoji="0" lang="en-US" sz="1800" b="0" i="0" u="none" strike="noStrike" cap="none" normalizeH="0" baseline="0" smtClean="0">
                  <a:ln>
                    <a:noFill/>
                  </a:ln>
                  <a:solidFill>
                    <a:schemeClr val="tx1"/>
                  </a:solidFill>
                  <a:effectLst/>
                  <a:latin typeface="Arial" pitchFamily="34" charset="0"/>
                </a:endParaRPr>
              </a:p>
            </p:txBody>
          </p:sp>
          <p:sp>
            <p:nvSpPr>
              <p:cNvPr id="2787" name="Rectangle 1726"/>
              <p:cNvSpPr>
                <a:spLocks noChangeArrowheads="1"/>
              </p:cNvSpPr>
              <p:nvPr/>
            </p:nvSpPr>
            <p:spPr bwMode="auto">
              <a:xfrm>
                <a:off x="2419" y="2585"/>
                <a:ext cx="144" cy="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smtClean="0">
                    <a:ln>
                      <a:noFill/>
                    </a:ln>
                    <a:solidFill>
                      <a:srgbClr val="24282B"/>
                    </a:solidFill>
                    <a:effectLst/>
                    <a:latin typeface="Times New Roman" pitchFamily="18" charset="0"/>
                  </a:rPr>
                  <a:t>28-25</a:t>
                </a:r>
                <a:endParaRPr kumimoji="0" lang="en-US" sz="1800" b="0" i="0" u="none" strike="noStrike" cap="none" normalizeH="0" baseline="0" smtClean="0">
                  <a:ln>
                    <a:noFill/>
                  </a:ln>
                  <a:solidFill>
                    <a:schemeClr val="tx1"/>
                  </a:solidFill>
                  <a:effectLst/>
                  <a:latin typeface="Arial" pitchFamily="34" charset="0"/>
                </a:endParaRPr>
              </a:p>
            </p:txBody>
          </p:sp>
          <p:sp>
            <p:nvSpPr>
              <p:cNvPr id="2788" name="Freeform 1727"/>
              <p:cNvSpPr>
                <a:spLocks noEditPoints="1"/>
              </p:cNvSpPr>
              <p:nvPr/>
            </p:nvSpPr>
            <p:spPr bwMode="auto">
              <a:xfrm>
                <a:off x="2584" y="2556"/>
                <a:ext cx="171" cy="324"/>
              </a:xfrm>
              <a:custGeom>
                <a:avLst/>
                <a:gdLst>
                  <a:gd name="T0" fmla="*/ 35 w 434"/>
                  <a:gd name="T1" fmla="*/ 807 h 830"/>
                  <a:gd name="T2" fmla="*/ 105 w 434"/>
                  <a:gd name="T3" fmla="*/ 830 h 830"/>
                  <a:gd name="T4" fmla="*/ 23 w 434"/>
                  <a:gd name="T5" fmla="*/ 774 h 830"/>
                  <a:gd name="T6" fmla="*/ 1 w 434"/>
                  <a:gd name="T7" fmla="*/ 704 h 830"/>
                  <a:gd name="T8" fmla="*/ 23 w 434"/>
                  <a:gd name="T9" fmla="*/ 774 h 830"/>
                  <a:gd name="T10" fmla="*/ 26 w 434"/>
                  <a:gd name="T11" fmla="*/ 566 h 830"/>
                  <a:gd name="T12" fmla="*/ 2 w 434"/>
                  <a:gd name="T13" fmla="*/ 635 h 830"/>
                  <a:gd name="T14" fmla="*/ 27 w 434"/>
                  <a:gd name="T15" fmla="*/ 497 h 830"/>
                  <a:gd name="T16" fmla="*/ 16 w 434"/>
                  <a:gd name="T17" fmla="*/ 435 h 830"/>
                  <a:gd name="T18" fmla="*/ 24 w 434"/>
                  <a:gd name="T19" fmla="*/ 447 h 830"/>
                  <a:gd name="T20" fmla="*/ 5 w 434"/>
                  <a:gd name="T21" fmla="*/ 424 h 830"/>
                  <a:gd name="T22" fmla="*/ 27 w 434"/>
                  <a:gd name="T23" fmla="*/ 497 h 830"/>
                  <a:gd name="T24" fmla="*/ 163 w 434"/>
                  <a:gd name="T25" fmla="*/ 447 h 830"/>
                  <a:gd name="T26" fmla="*/ 93 w 434"/>
                  <a:gd name="T27" fmla="*/ 424 h 830"/>
                  <a:gd name="T28" fmla="*/ 232 w 434"/>
                  <a:gd name="T29" fmla="*/ 447 h 830"/>
                  <a:gd name="T30" fmla="*/ 301 w 434"/>
                  <a:gd name="T31" fmla="*/ 424 h 830"/>
                  <a:gd name="T32" fmla="*/ 232 w 434"/>
                  <a:gd name="T33" fmla="*/ 447 h 830"/>
                  <a:gd name="T34" fmla="*/ 434 w 434"/>
                  <a:gd name="T35" fmla="*/ 447 h 830"/>
                  <a:gd name="T36" fmla="*/ 411 w 434"/>
                  <a:gd name="T37" fmla="*/ 419 h 830"/>
                  <a:gd name="T38" fmla="*/ 370 w 434"/>
                  <a:gd name="T39" fmla="*/ 424 h 830"/>
                  <a:gd name="T40" fmla="*/ 411 w 434"/>
                  <a:gd name="T41" fmla="*/ 349 h 830"/>
                  <a:gd name="T42" fmla="*/ 434 w 434"/>
                  <a:gd name="T43" fmla="*/ 280 h 830"/>
                  <a:gd name="T44" fmla="*/ 411 w 434"/>
                  <a:gd name="T45" fmla="*/ 349 h 830"/>
                  <a:gd name="T46" fmla="*/ 411 w 434"/>
                  <a:gd name="T47" fmla="*/ 211 h 830"/>
                  <a:gd name="T48" fmla="*/ 434 w 434"/>
                  <a:gd name="T49" fmla="*/ 142 h 830"/>
                  <a:gd name="T50" fmla="*/ 411 w 434"/>
                  <a:gd name="T51" fmla="*/ 211 h 830"/>
                  <a:gd name="T52" fmla="*/ 434 w 434"/>
                  <a:gd name="T53" fmla="*/ 72 h 830"/>
                  <a:gd name="T54" fmla="*/ 414 w 434"/>
                  <a:gd name="T55" fmla="*/ 0 h 830"/>
                  <a:gd name="T56" fmla="*/ 423 w 434"/>
                  <a:gd name="T57" fmla="*/ 23 h 830"/>
                  <a:gd name="T58" fmla="*/ 411 w 434"/>
                  <a:gd name="T59" fmla="*/ 11 h 830"/>
                  <a:gd name="T60" fmla="*/ 434 w 434"/>
                  <a:gd name="T61" fmla="*/ 72 h 830"/>
                  <a:gd name="T62" fmla="*/ 276 w 434"/>
                  <a:gd name="T63" fmla="*/ 0 h 830"/>
                  <a:gd name="T64" fmla="*/ 345 w 434"/>
                  <a:gd name="T65" fmla="*/ 23 h 8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34" h="830">
                    <a:moveTo>
                      <a:pt x="105" y="807"/>
                    </a:moveTo>
                    <a:lnTo>
                      <a:pt x="35" y="807"/>
                    </a:lnTo>
                    <a:lnTo>
                      <a:pt x="35" y="830"/>
                    </a:lnTo>
                    <a:lnTo>
                      <a:pt x="105" y="830"/>
                    </a:lnTo>
                    <a:lnTo>
                      <a:pt x="105" y="807"/>
                    </a:lnTo>
                    <a:close/>
                    <a:moveTo>
                      <a:pt x="23" y="774"/>
                    </a:moveTo>
                    <a:lnTo>
                      <a:pt x="24" y="705"/>
                    </a:lnTo>
                    <a:lnTo>
                      <a:pt x="1" y="704"/>
                    </a:lnTo>
                    <a:lnTo>
                      <a:pt x="0" y="774"/>
                    </a:lnTo>
                    <a:lnTo>
                      <a:pt x="23" y="774"/>
                    </a:lnTo>
                    <a:close/>
                    <a:moveTo>
                      <a:pt x="25" y="636"/>
                    </a:moveTo>
                    <a:lnTo>
                      <a:pt x="26" y="566"/>
                    </a:lnTo>
                    <a:lnTo>
                      <a:pt x="3" y="566"/>
                    </a:lnTo>
                    <a:lnTo>
                      <a:pt x="2" y="635"/>
                    </a:lnTo>
                    <a:lnTo>
                      <a:pt x="25" y="636"/>
                    </a:lnTo>
                    <a:close/>
                    <a:moveTo>
                      <a:pt x="27" y="497"/>
                    </a:moveTo>
                    <a:lnTo>
                      <a:pt x="28" y="436"/>
                    </a:lnTo>
                    <a:lnTo>
                      <a:pt x="16" y="435"/>
                    </a:lnTo>
                    <a:lnTo>
                      <a:pt x="16" y="447"/>
                    </a:lnTo>
                    <a:lnTo>
                      <a:pt x="24" y="447"/>
                    </a:lnTo>
                    <a:lnTo>
                      <a:pt x="24" y="424"/>
                    </a:lnTo>
                    <a:lnTo>
                      <a:pt x="5" y="424"/>
                    </a:lnTo>
                    <a:lnTo>
                      <a:pt x="4" y="497"/>
                    </a:lnTo>
                    <a:lnTo>
                      <a:pt x="27" y="497"/>
                    </a:lnTo>
                    <a:close/>
                    <a:moveTo>
                      <a:pt x="93" y="447"/>
                    </a:moveTo>
                    <a:lnTo>
                      <a:pt x="163" y="447"/>
                    </a:lnTo>
                    <a:lnTo>
                      <a:pt x="163" y="424"/>
                    </a:lnTo>
                    <a:lnTo>
                      <a:pt x="93" y="424"/>
                    </a:lnTo>
                    <a:lnTo>
                      <a:pt x="93" y="447"/>
                    </a:lnTo>
                    <a:close/>
                    <a:moveTo>
                      <a:pt x="232" y="447"/>
                    </a:moveTo>
                    <a:lnTo>
                      <a:pt x="301" y="447"/>
                    </a:lnTo>
                    <a:lnTo>
                      <a:pt x="301" y="424"/>
                    </a:lnTo>
                    <a:lnTo>
                      <a:pt x="232" y="424"/>
                    </a:lnTo>
                    <a:lnTo>
                      <a:pt x="232" y="447"/>
                    </a:lnTo>
                    <a:close/>
                    <a:moveTo>
                      <a:pt x="370" y="447"/>
                    </a:moveTo>
                    <a:lnTo>
                      <a:pt x="434" y="447"/>
                    </a:lnTo>
                    <a:lnTo>
                      <a:pt x="434" y="419"/>
                    </a:lnTo>
                    <a:lnTo>
                      <a:pt x="411" y="419"/>
                    </a:lnTo>
                    <a:lnTo>
                      <a:pt x="411" y="424"/>
                    </a:lnTo>
                    <a:lnTo>
                      <a:pt x="370" y="424"/>
                    </a:lnTo>
                    <a:lnTo>
                      <a:pt x="370" y="447"/>
                    </a:lnTo>
                    <a:close/>
                    <a:moveTo>
                      <a:pt x="411" y="349"/>
                    </a:moveTo>
                    <a:lnTo>
                      <a:pt x="434" y="349"/>
                    </a:lnTo>
                    <a:lnTo>
                      <a:pt x="434" y="280"/>
                    </a:lnTo>
                    <a:lnTo>
                      <a:pt x="411" y="280"/>
                    </a:lnTo>
                    <a:lnTo>
                      <a:pt x="411" y="349"/>
                    </a:lnTo>
                    <a:close/>
                    <a:moveTo>
                      <a:pt x="434" y="349"/>
                    </a:moveTo>
                    <a:close/>
                    <a:moveTo>
                      <a:pt x="411" y="211"/>
                    </a:moveTo>
                    <a:lnTo>
                      <a:pt x="434" y="211"/>
                    </a:lnTo>
                    <a:lnTo>
                      <a:pt x="434" y="142"/>
                    </a:lnTo>
                    <a:lnTo>
                      <a:pt x="411" y="142"/>
                    </a:lnTo>
                    <a:lnTo>
                      <a:pt x="411" y="211"/>
                    </a:lnTo>
                    <a:close/>
                    <a:moveTo>
                      <a:pt x="434" y="211"/>
                    </a:moveTo>
                    <a:close/>
                    <a:moveTo>
                      <a:pt x="434" y="72"/>
                    </a:moveTo>
                    <a:lnTo>
                      <a:pt x="434" y="0"/>
                    </a:lnTo>
                    <a:lnTo>
                      <a:pt x="414" y="0"/>
                    </a:lnTo>
                    <a:lnTo>
                      <a:pt x="414" y="23"/>
                    </a:lnTo>
                    <a:lnTo>
                      <a:pt x="423" y="23"/>
                    </a:lnTo>
                    <a:lnTo>
                      <a:pt x="423" y="11"/>
                    </a:lnTo>
                    <a:lnTo>
                      <a:pt x="411" y="11"/>
                    </a:lnTo>
                    <a:lnTo>
                      <a:pt x="411" y="72"/>
                    </a:lnTo>
                    <a:lnTo>
                      <a:pt x="434" y="72"/>
                    </a:lnTo>
                    <a:close/>
                    <a:moveTo>
                      <a:pt x="345" y="0"/>
                    </a:moveTo>
                    <a:lnTo>
                      <a:pt x="276" y="0"/>
                    </a:lnTo>
                    <a:lnTo>
                      <a:pt x="276" y="23"/>
                    </a:lnTo>
                    <a:lnTo>
                      <a:pt x="345" y="23"/>
                    </a:lnTo>
                    <a:lnTo>
                      <a:pt x="345" y="0"/>
                    </a:lnTo>
                    <a:close/>
                  </a:path>
                </a:pathLst>
              </a:custGeom>
              <a:solidFill>
                <a:srgbClr val="3927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89" name="Freeform 1728"/>
              <p:cNvSpPr>
                <a:spLocks/>
              </p:cNvSpPr>
              <p:nvPr/>
            </p:nvSpPr>
            <p:spPr bwMode="auto">
              <a:xfrm>
                <a:off x="2669" y="2539"/>
                <a:ext cx="59" cy="43"/>
              </a:xfrm>
              <a:custGeom>
                <a:avLst/>
                <a:gdLst>
                  <a:gd name="T0" fmla="*/ 152 w 152"/>
                  <a:gd name="T1" fmla="*/ 111 h 111"/>
                  <a:gd name="T2" fmla="*/ 0 w 152"/>
                  <a:gd name="T3" fmla="*/ 56 h 111"/>
                  <a:gd name="T4" fmla="*/ 152 w 152"/>
                  <a:gd name="T5" fmla="*/ 0 h 111"/>
                  <a:gd name="T6" fmla="*/ 152 w 152"/>
                  <a:gd name="T7" fmla="*/ 111 h 111"/>
                </a:gdLst>
                <a:ahLst/>
                <a:cxnLst>
                  <a:cxn ang="0">
                    <a:pos x="T0" y="T1"/>
                  </a:cxn>
                  <a:cxn ang="0">
                    <a:pos x="T2" y="T3"/>
                  </a:cxn>
                  <a:cxn ang="0">
                    <a:pos x="T4" y="T5"/>
                  </a:cxn>
                  <a:cxn ang="0">
                    <a:pos x="T6" y="T7"/>
                  </a:cxn>
                </a:cxnLst>
                <a:rect l="0" t="0" r="r" b="b"/>
                <a:pathLst>
                  <a:path w="152" h="111">
                    <a:moveTo>
                      <a:pt x="152" y="111"/>
                    </a:moveTo>
                    <a:lnTo>
                      <a:pt x="0" y="56"/>
                    </a:lnTo>
                    <a:lnTo>
                      <a:pt x="152" y="0"/>
                    </a:lnTo>
                    <a:cubicBezTo>
                      <a:pt x="128" y="33"/>
                      <a:pt x="128" y="78"/>
                      <a:pt x="152" y="111"/>
                    </a:cubicBez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90" name="Freeform 1729"/>
              <p:cNvSpPr>
                <a:spLocks noEditPoints="1"/>
              </p:cNvSpPr>
              <p:nvPr/>
            </p:nvSpPr>
            <p:spPr bwMode="auto">
              <a:xfrm>
                <a:off x="2286" y="2270"/>
                <a:ext cx="353" cy="316"/>
              </a:xfrm>
              <a:custGeom>
                <a:avLst/>
                <a:gdLst>
                  <a:gd name="T0" fmla="*/ 11 w 900"/>
                  <a:gd name="T1" fmla="*/ 785 h 808"/>
                  <a:gd name="T2" fmla="*/ 82 w 900"/>
                  <a:gd name="T3" fmla="*/ 802 h 808"/>
                  <a:gd name="T4" fmla="*/ 23 w 900"/>
                  <a:gd name="T5" fmla="*/ 729 h 808"/>
                  <a:gd name="T6" fmla="*/ 1 w 900"/>
                  <a:gd name="T7" fmla="*/ 660 h 808"/>
                  <a:gd name="T8" fmla="*/ 23 w 900"/>
                  <a:gd name="T9" fmla="*/ 729 h 808"/>
                  <a:gd name="T10" fmla="*/ 27 w 900"/>
                  <a:gd name="T11" fmla="*/ 522 h 808"/>
                  <a:gd name="T12" fmla="*/ 3 w 900"/>
                  <a:gd name="T13" fmla="*/ 590 h 808"/>
                  <a:gd name="T14" fmla="*/ 28 w 900"/>
                  <a:gd name="T15" fmla="*/ 452 h 808"/>
                  <a:gd name="T16" fmla="*/ 65 w 900"/>
                  <a:gd name="T17" fmla="*/ 443 h 808"/>
                  <a:gd name="T18" fmla="*/ 5 w 900"/>
                  <a:gd name="T19" fmla="*/ 420 h 808"/>
                  <a:gd name="T20" fmla="*/ 28 w 900"/>
                  <a:gd name="T21" fmla="*/ 452 h 808"/>
                  <a:gd name="T22" fmla="*/ 204 w 900"/>
                  <a:gd name="T23" fmla="*/ 443 h 808"/>
                  <a:gd name="T24" fmla="*/ 135 w 900"/>
                  <a:gd name="T25" fmla="*/ 420 h 808"/>
                  <a:gd name="T26" fmla="*/ 273 w 900"/>
                  <a:gd name="T27" fmla="*/ 443 h 808"/>
                  <a:gd name="T28" fmla="*/ 342 w 900"/>
                  <a:gd name="T29" fmla="*/ 420 h 808"/>
                  <a:gd name="T30" fmla="*/ 273 w 900"/>
                  <a:gd name="T31" fmla="*/ 443 h 808"/>
                  <a:gd name="T32" fmla="*/ 481 w 900"/>
                  <a:gd name="T33" fmla="*/ 443 h 808"/>
                  <a:gd name="T34" fmla="*/ 412 w 900"/>
                  <a:gd name="T35" fmla="*/ 420 h 808"/>
                  <a:gd name="T36" fmla="*/ 550 w 900"/>
                  <a:gd name="T37" fmla="*/ 443 h 808"/>
                  <a:gd name="T38" fmla="*/ 619 w 900"/>
                  <a:gd name="T39" fmla="*/ 420 h 808"/>
                  <a:gd name="T40" fmla="*/ 550 w 900"/>
                  <a:gd name="T41" fmla="*/ 443 h 808"/>
                  <a:gd name="T42" fmla="*/ 758 w 900"/>
                  <a:gd name="T43" fmla="*/ 443 h 808"/>
                  <a:gd name="T44" fmla="*/ 689 w 900"/>
                  <a:gd name="T45" fmla="*/ 420 h 808"/>
                  <a:gd name="T46" fmla="*/ 827 w 900"/>
                  <a:gd name="T47" fmla="*/ 443 h 808"/>
                  <a:gd name="T48" fmla="*/ 900 w 900"/>
                  <a:gd name="T49" fmla="*/ 423 h 808"/>
                  <a:gd name="T50" fmla="*/ 877 w 900"/>
                  <a:gd name="T51" fmla="*/ 432 h 808"/>
                  <a:gd name="T52" fmla="*/ 888 w 900"/>
                  <a:gd name="T53" fmla="*/ 420 h 808"/>
                  <a:gd name="T54" fmla="*/ 827 w 900"/>
                  <a:gd name="T55" fmla="*/ 443 h 808"/>
                  <a:gd name="T56" fmla="*/ 900 w 900"/>
                  <a:gd name="T57" fmla="*/ 354 h 808"/>
                  <a:gd name="T58" fmla="*/ 877 w 900"/>
                  <a:gd name="T59" fmla="*/ 285 h 808"/>
                  <a:gd name="T60" fmla="*/ 900 w 900"/>
                  <a:gd name="T61" fmla="*/ 354 h 808"/>
                  <a:gd name="T62" fmla="*/ 900 w 900"/>
                  <a:gd name="T63" fmla="*/ 216 h 808"/>
                  <a:gd name="T64" fmla="*/ 877 w 900"/>
                  <a:gd name="T65" fmla="*/ 146 h 808"/>
                  <a:gd name="T66" fmla="*/ 900 w 900"/>
                  <a:gd name="T67" fmla="*/ 216 h 808"/>
                  <a:gd name="T68" fmla="*/ 900 w 900"/>
                  <a:gd name="T69" fmla="*/ 77 h 808"/>
                  <a:gd name="T70" fmla="*/ 877 w 900"/>
                  <a:gd name="T71" fmla="*/ 8 h 808"/>
                  <a:gd name="T72" fmla="*/ 900 w 900"/>
                  <a:gd name="T73" fmla="*/ 77 h 808"/>
                  <a:gd name="T74" fmla="*/ 749 w 900"/>
                  <a:gd name="T75" fmla="*/ 4 h 808"/>
                  <a:gd name="T76" fmla="*/ 820 w 900"/>
                  <a:gd name="T77" fmla="*/ 23 h 808"/>
                  <a:gd name="T78" fmla="*/ 680 w 900"/>
                  <a:gd name="T79" fmla="*/ 8 h 808"/>
                  <a:gd name="T80" fmla="*/ 677 w 900"/>
                  <a:gd name="T81" fmla="*/ 31 h 808"/>
                  <a:gd name="T82" fmla="*/ 680 w 900"/>
                  <a:gd name="T83" fmla="*/ 8 h 8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900" h="808">
                    <a:moveTo>
                      <a:pt x="80" y="779"/>
                    </a:moveTo>
                    <a:lnTo>
                      <a:pt x="11" y="785"/>
                    </a:lnTo>
                    <a:lnTo>
                      <a:pt x="13" y="808"/>
                    </a:lnTo>
                    <a:lnTo>
                      <a:pt x="82" y="802"/>
                    </a:lnTo>
                    <a:lnTo>
                      <a:pt x="80" y="779"/>
                    </a:lnTo>
                    <a:close/>
                    <a:moveTo>
                      <a:pt x="23" y="729"/>
                    </a:moveTo>
                    <a:lnTo>
                      <a:pt x="24" y="660"/>
                    </a:lnTo>
                    <a:lnTo>
                      <a:pt x="1" y="660"/>
                    </a:lnTo>
                    <a:lnTo>
                      <a:pt x="0" y="729"/>
                    </a:lnTo>
                    <a:lnTo>
                      <a:pt x="23" y="729"/>
                    </a:lnTo>
                    <a:close/>
                    <a:moveTo>
                      <a:pt x="26" y="591"/>
                    </a:moveTo>
                    <a:lnTo>
                      <a:pt x="27" y="522"/>
                    </a:lnTo>
                    <a:lnTo>
                      <a:pt x="4" y="521"/>
                    </a:lnTo>
                    <a:lnTo>
                      <a:pt x="3" y="590"/>
                    </a:lnTo>
                    <a:lnTo>
                      <a:pt x="26" y="591"/>
                    </a:lnTo>
                    <a:close/>
                    <a:moveTo>
                      <a:pt x="28" y="452"/>
                    </a:moveTo>
                    <a:lnTo>
                      <a:pt x="28" y="443"/>
                    </a:lnTo>
                    <a:lnTo>
                      <a:pt x="65" y="443"/>
                    </a:lnTo>
                    <a:lnTo>
                      <a:pt x="65" y="420"/>
                    </a:lnTo>
                    <a:lnTo>
                      <a:pt x="5" y="420"/>
                    </a:lnTo>
                    <a:lnTo>
                      <a:pt x="5" y="452"/>
                    </a:lnTo>
                    <a:lnTo>
                      <a:pt x="28" y="452"/>
                    </a:lnTo>
                    <a:close/>
                    <a:moveTo>
                      <a:pt x="135" y="443"/>
                    </a:moveTo>
                    <a:lnTo>
                      <a:pt x="204" y="443"/>
                    </a:lnTo>
                    <a:lnTo>
                      <a:pt x="204" y="420"/>
                    </a:lnTo>
                    <a:lnTo>
                      <a:pt x="135" y="420"/>
                    </a:lnTo>
                    <a:lnTo>
                      <a:pt x="135" y="443"/>
                    </a:lnTo>
                    <a:close/>
                    <a:moveTo>
                      <a:pt x="273" y="443"/>
                    </a:moveTo>
                    <a:lnTo>
                      <a:pt x="342" y="443"/>
                    </a:lnTo>
                    <a:lnTo>
                      <a:pt x="342" y="420"/>
                    </a:lnTo>
                    <a:lnTo>
                      <a:pt x="273" y="420"/>
                    </a:lnTo>
                    <a:lnTo>
                      <a:pt x="273" y="443"/>
                    </a:lnTo>
                    <a:close/>
                    <a:moveTo>
                      <a:pt x="412" y="443"/>
                    </a:moveTo>
                    <a:lnTo>
                      <a:pt x="481" y="443"/>
                    </a:lnTo>
                    <a:lnTo>
                      <a:pt x="481" y="420"/>
                    </a:lnTo>
                    <a:lnTo>
                      <a:pt x="412" y="420"/>
                    </a:lnTo>
                    <a:lnTo>
                      <a:pt x="412" y="443"/>
                    </a:lnTo>
                    <a:close/>
                    <a:moveTo>
                      <a:pt x="550" y="443"/>
                    </a:moveTo>
                    <a:lnTo>
                      <a:pt x="619" y="443"/>
                    </a:lnTo>
                    <a:lnTo>
                      <a:pt x="619" y="420"/>
                    </a:lnTo>
                    <a:lnTo>
                      <a:pt x="550" y="420"/>
                    </a:lnTo>
                    <a:lnTo>
                      <a:pt x="550" y="443"/>
                    </a:lnTo>
                    <a:close/>
                    <a:moveTo>
                      <a:pt x="689" y="443"/>
                    </a:moveTo>
                    <a:lnTo>
                      <a:pt x="758" y="443"/>
                    </a:lnTo>
                    <a:lnTo>
                      <a:pt x="758" y="420"/>
                    </a:lnTo>
                    <a:lnTo>
                      <a:pt x="689" y="420"/>
                    </a:lnTo>
                    <a:lnTo>
                      <a:pt x="689" y="443"/>
                    </a:lnTo>
                    <a:close/>
                    <a:moveTo>
                      <a:pt x="827" y="443"/>
                    </a:moveTo>
                    <a:lnTo>
                      <a:pt x="900" y="443"/>
                    </a:lnTo>
                    <a:lnTo>
                      <a:pt x="900" y="423"/>
                    </a:lnTo>
                    <a:lnTo>
                      <a:pt x="877" y="423"/>
                    </a:lnTo>
                    <a:lnTo>
                      <a:pt x="877" y="432"/>
                    </a:lnTo>
                    <a:lnTo>
                      <a:pt x="888" y="432"/>
                    </a:lnTo>
                    <a:lnTo>
                      <a:pt x="888" y="420"/>
                    </a:lnTo>
                    <a:lnTo>
                      <a:pt x="827" y="420"/>
                    </a:lnTo>
                    <a:lnTo>
                      <a:pt x="827" y="443"/>
                    </a:lnTo>
                    <a:close/>
                    <a:moveTo>
                      <a:pt x="877" y="354"/>
                    </a:moveTo>
                    <a:lnTo>
                      <a:pt x="900" y="354"/>
                    </a:lnTo>
                    <a:lnTo>
                      <a:pt x="900" y="285"/>
                    </a:lnTo>
                    <a:lnTo>
                      <a:pt x="877" y="285"/>
                    </a:lnTo>
                    <a:lnTo>
                      <a:pt x="877" y="354"/>
                    </a:lnTo>
                    <a:close/>
                    <a:moveTo>
                      <a:pt x="900" y="354"/>
                    </a:moveTo>
                    <a:close/>
                    <a:moveTo>
                      <a:pt x="877" y="216"/>
                    </a:moveTo>
                    <a:lnTo>
                      <a:pt x="900" y="216"/>
                    </a:lnTo>
                    <a:lnTo>
                      <a:pt x="900" y="146"/>
                    </a:lnTo>
                    <a:lnTo>
                      <a:pt x="877" y="146"/>
                    </a:lnTo>
                    <a:lnTo>
                      <a:pt x="877" y="216"/>
                    </a:lnTo>
                    <a:close/>
                    <a:moveTo>
                      <a:pt x="900" y="216"/>
                    </a:moveTo>
                    <a:close/>
                    <a:moveTo>
                      <a:pt x="877" y="77"/>
                    </a:moveTo>
                    <a:lnTo>
                      <a:pt x="900" y="77"/>
                    </a:lnTo>
                    <a:lnTo>
                      <a:pt x="900" y="8"/>
                    </a:lnTo>
                    <a:lnTo>
                      <a:pt x="877" y="8"/>
                    </a:lnTo>
                    <a:lnTo>
                      <a:pt x="877" y="77"/>
                    </a:lnTo>
                    <a:close/>
                    <a:moveTo>
                      <a:pt x="900" y="77"/>
                    </a:moveTo>
                    <a:close/>
                    <a:moveTo>
                      <a:pt x="818" y="0"/>
                    </a:moveTo>
                    <a:lnTo>
                      <a:pt x="749" y="4"/>
                    </a:lnTo>
                    <a:lnTo>
                      <a:pt x="751" y="27"/>
                    </a:lnTo>
                    <a:lnTo>
                      <a:pt x="820" y="23"/>
                    </a:lnTo>
                    <a:lnTo>
                      <a:pt x="818" y="0"/>
                    </a:lnTo>
                    <a:close/>
                    <a:moveTo>
                      <a:pt x="680" y="8"/>
                    </a:moveTo>
                    <a:lnTo>
                      <a:pt x="676" y="8"/>
                    </a:lnTo>
                    <a:lnTo>
                      <a:pt x="677" y="31"/>
                    </a:lnTo>
                    <a:lnTo>
                      <a:pt x="681" y="31"/>
                    </a:lnTo>
                    <a:lnTo>
                      <a:pt x="680" y="8"/>
                    </a:lnTo>
                    <a:close/>
                  </a:path>
                </a:pathLst>
              </a:custGeom>
              <a:solidFill>
                <a:srgbClr val="3927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91" name="Freeform 1730"/>
              <p:cNvSpPr>
                <a:spLocks/>
              </p:cNvSpPr>
              <p:nvPr/>
            </p:nvSpPr>
            <p:spPr bwMode="auto">
              <a:xfrm>
                <a:off x="2540" y="2254"/>
                <a:ext cx="60" cy="43"/>
              </a:xfrm>
              <a:custGeom>
                <a:avLst/>
                <a:gdLst>
                  <a:gd name="T0" fmla="*/ 154 w 154"/>
                  <a:gd name="T1" fmla="*/ 111 h 111"/>
                  <a:gd name="T2" fmla="*/ 0 w 154"/>
                  <a:gd name="T3" fmla="*/ 64 h 111"/>
                  <a:gd name="T4" fmla="*/ 148 w 154"/>
                  <a:gd name="T5" fmla="*/ 0 h 111"/>
                  <a:gd name="T6" fmla="*/ 154 w 154"/>
                  <a:gd name="T7" fmla="*/ 111 h 111"/>
                </a:gdLst>
                <a:ahLst/>
                <a:cxnLst>
                  <a:cxn ang="0">
                    <a:pos x="T0" y="T1"/>
                  </a:cxn>
                  <a:cxn ang="0">
                    <a:pos x="T2" y="T3"/>
                  </a:cxn>
                  <a:cxn ang="0">
                    <a:pos x="T4" y="T5"/>
                  </a:cxn>
                  <a:cxn ang="0">
                    <a:pos x="T6" y="T7"/>
                  </a:cxn>
                </a:cxnLst>
                <a:rect l="0" t="0" r="r" b="b"/>
                <a:pathLst>
                  <a:path w="154" h="111">
                    <a:moveTo>
                      <a:pt x="154" y="111"/>
                    </a:moveTo>
                    <a:lnTo>
                      <a:pt x="0" y="64"/>
                    </a:lnTo>
                    <a:lnTo>
                      <a:pt x="148" y="0"/>
                    </a:lnTo>
                    <a:cubicBezTo>
                      <a:pt x="125" y="35"/>
                      <a:pt x="128" y="79"/>
                      <a:pt x="154" y="111"/>
                    </a:cubicBez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92" name="Freeform 1731"/>
              <p:cNvSpPr>
                <a:spLocks/>
              </p:cNvSpPr>
              <p:nvPr/>
            </p:nvSpPr>
            <p:spPr bwMode="auto">
              <a:xfrm>
                <a:off x="1989" y="2004"/>
                <a:ext cx="3" cy="274"/>
              </a:xfrm>
              <a:custGeom>
                <a:avLst/>
                <a:gdLst>
                  <a:gd name="T0" fmla="*/ 7 w 7"/>
                  <a:gd name="T1" fmla="*/ 702 h 702"/>
                  <a:gd name="T2" fmla="*/ 0 w 7"/>
                  <a:gd name="T3" fmla="*/ 0 h 702"/>
                  <a:gd name="T4" fmla="*/ 7 w 7"/>
                  <a:gd name="T5" fmla="*/ 702 h 702"/>
                </a:gdLst>
                <a:ahLst/>
                <a:cxnLst>
                  <a:cxn ang="0">
                    <a:pos x="T0" y="T1"/>
                  </a:cxn>
                  <a:cxn ang="0">
                    <a:pos x="T2" y="T3"/>
                  </a:cxn>
                  <a:cxn ang="0">
                    <a:pos x="T4" y="T5"/>
                  </a:cxn>
                </a:cxnLst>
                <a:rect l="0" t="0" r="r" b="b"/>
                <a:pathLst>
                  <a:path w="7" h="702">
                    <a:moveTo>
                      <a:pt x="7" y="702"/>
                    </a:moveTo>
                    <a:lnTo>
                      <a:pt x="0" y="0"/>
                    </a:lnTo>
                    <a:lnTo>
                      <a:pt x="7" y="702"/>
                    </a:lnTo>
                    <a:close/>
                  </a:path>
                </a:pathLst>
              </a:custGeom>
              <a:solidFill>
                <a:srgbClr val="3B2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93" name="Freeform 1732"/>
              <p:cNvSpPr>
                <a:spLocks noEditPoints="1"/>
              </p:cNvSpPr>
              <p:nvPr/>
            </p:nvSpPr>
            <p:spPr bwMode="auto">
              <a:xfrm>
                <a:off x="1985" y="2004"/>
                <a:ext cx="11" cy="274"/>
              </a:xfrm>
              <a:custGeom>
                <a:avLst/>
                <a:gdLst>
                  <a:gd name="T0" fmla="*/ 29 w 29"/>
                  <a:gd name="T1" fmla="*/ 702 h 702"/>
                  <a:gd name="T2" fmla="*/ 28 w 29"/>
                  <a:gd name="T3" fmla="*/ 634 h 702"/>
                  <a:gd name="T4" fmla="*/ 6 w 29"/>
                  <a:gd name="T5" fmla="*/ 634 h 702"/>
                  <a:gd name="T6" fmla="*/ 6 w 29"/>
                  <a:gd name="T7" fmla="*/ 702 h 702"/>
                  <a:gd name="T8" fmla="*/ 29 w 29"/>
                  <a:gd name="T9" fmla="*/ 702 h 702"/>
                  <a:gd name="T10" fmla="*/ 28 w 29"/>
                  <a:gd name="T11" fmla="*/ 566 h 702"/>
                  <a:gd name="T12" fmla="*/ 27 w 29"/>
                  <a:gd name="T13" fmla="*/ 498 h 702"/>
                  <a:gd name="T14" fmla="*/ 4 w 29"/>
                  <a:gd name="T15" fmla="*/ 498 h 702"/>
                  <a:gd name="T16" fmla="*/ 5 w 29"/>
                  <a:gd name="T17" fmla="*/ 566 h 702"/>
                  <a:gd name="T18" fmla="*/ 28 w 29"/>
                  <a:gd name="T19" fmla="*/ 566 h 702"/>
                  <a:gd name="T20" fmla="*/ 26 w 29"/>
                  <a:gd name="T21" fmla="*/ 430 h 702"/>
                  <a:gd name="T22" fmla="*/ 26 w 29"/>
                  <a:gd name="T23" fmla="*/ 363 h 702"/>
                  <a:gd name="T24" fmla="*/ 3 w 29"/>
                  <a:gd name="T25" fmla="*/ 363 h 702"/>
                  <a:gd name="T26" fmla="*/ 4 w 29"/>
                  <a:gd name="T27" fmla="*/ 431 h 702"/>
                  <a:gd name="T28" fmla="*/ 26 w 29"/>
                  <a:gd name="T29" fmla="*/ 430 h 702"/>
                  <a:gd name="T30" fmla="*/ 25 w 29"/>
                  <a:gd name="T31" fmla="*/ 295 h 702"/>
                  <a:gd name="T32" fmla="*/ 25 w 29"/>
                  <a:gd name="T33" fmla="*/ 227 h 702"/>
                  <a:gd name="T34" fmla="*/ 2 w 29"/>
                  <a:gd name="T35" fmla="*/ 227 h 702"/>
                  <a:gd name="T36" fmla="*/ 3 w 29"/>
                  <a:gd name="T37" fmla="*/ 295 h 702"/>
                  <a:gd name="T38" fmla="*/ 25 w 29"/>
                  <a:gd name="T39" fmla="*/ 295 h 702"/>
                  <a:gd name="T40" fmla="*/ 24 w 29"/>
                  <a:gd name="T41" fmla="*/ 159 h 702"/>
                  <a:gd name="T42" fmla="*/ 23 w 29"/>
                  <a:gd name="T43" fmla="*/ 92 h 702"/>
                  <a:gd name="T44" fmla="*/ 1 w 29"/>
                  <a:gd name="T45" fmla="*/ 92 h 702"/>
                  <a:gd name="T46" fmla="*/ 1 w 29"/>
                  <a:gd name="T47" fmla="*/ 160 h 702"/>
                  <a:gd name="T48" fmla="*/ 24 w 29"/>
                  <a:gd name="T49" fmla="*/ 159 h 702"/>
                  <a:gd name="T50" fmla="*/ 23 w 29"/>
                  <a:gd name="T51" fmla="*/ 24 h 702"/>
                  <a:gd name="T52" fmla="*/ 22 w 29"/>
                  <a:gd name="T53" fmla="*/ 0 h 702"/>
                  <a:gd name="T54" fmla="*/ 0 w 29"/>
                  <a:gd name="T55" fmla="*/ 0 h 702"/>
                  <a:gd name="T56" fmla="*/ 0 w 29"/>
                  <a:gd name="T57" fmla="*/ 24 h 702"/>
                  <a:gd name="T58" fmla="*/ 23 w 29"/>
                  <a:gd name="T59" fmla="*/ 24 h 7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9" h="702">
                    <a:moveTo>
                      <a:pt x="29" y="702"/>
                    </a:moveTo>
                    <a:lnTo>
                      <a:pt x="28" y="634"/>
                    </a:lnTo>
                    <a:lnTo>
                      <a:pt x="6" y="634"/>
                    </a:lnTo>
                    <a:lnTo>
                      <a:pt x="6" y="702"/>
                    </a:lnTo>
                    <a:lnTo>
                      <a:pt x="29" y="702"/>
                    </a:lnTo>
                    <a:close/>
                    <a:moveTo>
                      <a:pt x="28" y="566"/>
                    </a:moveTo>
                    <a:lnTo>
                      <a:pt x="27" y="498"/>
                    </a:lnTo>
                    <a:lnTo>
                      <a:pt x="4" y="498"/>
                    </a:lnTo>
                    <a:lnTo>
                      <a:pt x="5" y="566"/>
                    </a:lnTo>
                    <a:lnTo>
                      <a:pt x="28" y="566"/>
                    </a:lnTo>
                    <a:close/>
                    <a:moveTo>
                      <a:pt x="26" y="430"/>
                    </a:moveTo>
                    <a:lnTo>
                      <a:pt x="26" y="363"/>
                    </a:lnTo>
                    <a:lnTo>
                      <a:pt x="3" y="363"/>
                    </a:lnTo>
                    <a:lnTo>
                      <a:pt x="4" y="431"/>
                    </a:lnTo>
                    <a:lnTo>
                      <a:pt x="26" y="430"/>
                    </a:lnTo>
                    <a:close/>
                    <a:moveTo>
                      <a:pt x="25" y="295"/>
                    </a:moveTo>
                    <a:lnTo>
                      <a:pt x="25" y="227"/>
                    </a:lnTo>
                    <a:lnTo>
                      <a:pt x="2" y="227"/>
                    </a:lnTo>
                    <a:lnTo>
                      <a:pt x="3" y="295"/>
                    </a:lnTo>
                    <a:lnTo>
                      <a:pt x="25" y="295"/>
                    </a:lnTo>
                    <a:close/>
                    <a:moveTo>
                      <a:pt x="24" y="159"/>
                    </a:moveTo>
                    <a:lnTo>
                      <a:pt x="23" y="92"/>
                    </a:lnTo>
                    <a:lnTo>
                      <a:pt x="1" y="92"/>
                    </a:lnTo>
                    <a:lnTo>
                      <a:pt x="1" y="160"/>
                    </a:lnTo>
                    <a:lnTo>
                      <a:pt x="24" y="159"/>
                    </a:lnTo>
                    <a:close/>
                    <a:moveTo>
                      <a:pt x="23" y="24"/>
                    </a:moveTo>
                    <a:lnTo>
                      <a:pt x="22" y="0"/>
                    </a:lnTo>
                    <a:lnTo>
                      <a:pt x="0" y="0"/>
                    </a:lnTo>
                    <a:lnTo>
                      <a:pt x="0" y="24"/>
                    </a:lnTo>
                    <a:lnTo>
                      <a:pt x="23" y="24"/>
                    </a:lnTo>
                    <a:close/>
                  </a:path>
                </a:pathLst>
              </a:custGeom>
              <a:solidFill>
                <a:srgbClr val="3B2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94" name="Freeform 1733"/>
              <p:cNvSpPr>
                <a:spLocks/>
              </p:cNvSpPr>
              <p:nvPr/>
            </p:nvSpPr>
            <p:spPr bwMode="auto">
              <a:xfrm>
                <a:off x="1968" y="1992"/>
                <a:ext cx="43" cy="58"/>
              </a:xfrm>
              <a:custGeom>
                <a:avLst/>
                <a:gdLst>
                  <a:gd name="T0" fmla="*/ 0 w 110"/>
                  <a:gd name="T1" fmla="*/ 148 h 148"/>
                  <a:gd name="T2" fmla="*/ 54 w 110"/>
                  <a:gd name="T3" fmla="*/ 0 h 148"/>
                  <a:gd name="T4" fmla="*/ 110 w 110"/>
                  <a:gd name="T5" fmla="*/ 148 h 148"/>
                  <a:gd name="T6" fmla="*/ 0 w 110"/>
                  <a:gd name="T7" fmla="*/ 148 h 148"/>
                </a:gdLst>
                <a:ahLst/>
                <a:cxnLst>
                  <a:cxn ang="0">
                    <a:pos x="T0" y="T1"/>
                  </a:cxn>
                  <a:cxn ang="0">
                    <a:pos x="T2" y="T3"/>
                  </a:cxn>
                  <a:cxn ang="0">
                    <a:pos x="T4" y="T5"/>
                  </a:cxn>
                  <a:cxn ang="0">
                    <a:pos x="T6" y="T7"/>
                  </a:cxn>
                </a:cxnLst>
                <a:rect l="0" t="0" r="r" b="b"/>
                <a:pathLst>
                  <a:path w="110" h="148">
                    <a:moveTo>
                      <a:pt x="0" y="148"/>
                    </a:moveTo>
                    <a:lnTo>
                      <a:pt x="54" y="0"/>
                    </a:lnTo>
                    <a:lnTo>
                      <a:pt x="110" y="148"/>
                    </a:lnTo>
                    <a:cubicBezTo>
                      <a:pt x="77" y="124"/>
                      <a:pt x="33" y="125"/>
                      <a:pt x="0" y="148"/>
                    </a:cubicBez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95" name="Rectangle 1734"/>
              <p:cNvSpPr>
                <a:spLocks noChangeArrowheads="1"/>
              </p:cNvSpPr>
              <p:nvPr/>
            </p:nvSpPr>
            <p:spPr bwMode="auto">
              <a:xfrm>
                <a:off x="3539" y="3170"/>
                <a:ext cx="178" cy="9"/>
              </a:xfrm>
              <a:prstGeom prst="rect">
                <a:avLst/>
              </a:prstGeom>
              <a:solidFill>
                <a:srgbClr val="3B24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96" name="Freeform 1735"/>
              <p:cNvSpPr>
                <a:spLocks/>
              </p:cNvSpPr>
              <p:nvPr/>
            </p:nvSpPr>
            <p:spPr bwMode="auto">
              <a:xfrm>
                <a:off x="3527" y="3153"/>
                <a:ext cx="59" cy="43"/>
              </a:xfrm>
              <a:custGeom>
                <a:avLst/>
                <a:gdLst>
                  <a:gd name="T0" fmla="*/ 151 w 151"/>
                  <a:gd name="T1" fmla="*/ 111 h 111"/>
                  <a:gd name="T2" fmla="*/ 0 w 151"/>
                  <a:gd name="T3" fmla="*/ 56 h 111"/>
                  <a:gd name="T4" fmla="*/ 151 w 151"/>
                  <a:gd name="T5" fmla="*/ 0 h 111"/>
                  <a:gd name="T6" fmla="*/ 151 w 151"/>
                  <a:gd name="T7" fmla="*/ 111 h 111"/>
                </a:gdLst>
                <a:ahLst/>
                <a:cxnLst>
                  <a:cxn ang="0">
                    <a:pos x="T0" y="T1"/>
                  </a:cxn>
                  <a:cxn ang="0">
                    <a:pos x="T2" y="T3"/>
                  </a:cxn>
                  <a:cxn ang="0">
                    <a:pos x="T4" y="T5"/>
                  </a:cxn>
                  <a:cxn ang="0">
                    <a:pos x="T6" y="T7"/>
                  </a:cxn>
                </a:cxnLst>
                <a:rect l="0" t="0" r="r" b="b"/>
                <a:pathLst>
                  <a:path w="151" h="111">
                    <a:moveTo>
                      <a:pt x="151" y="111"/>
                    </a:moveTo>
                    <a:lnTo>
                      <a:pt x="0" y="56"/>
                    </a:lnTo>
                    <a:lnTo>
                      <a:pt x="151" y="0"/>
                    </a:lnTo>
                    <a:cubicBezTo>
                      <a:pt x="127" y="33"/>
                      <a:pt x="127" y="78"/>
                      <a:pt x="151" y="111"/>
                    </a:cubicBez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97" name="Rectangle 1736"/>
              <p:cNvSpPr>
                <a:spLocks noChangeArrowheads="1"/>
              </p:cNvSpPr>
              <p:nvPr/>
            </p:nvSpPr>
            <p:spPr bwMode="auto">
              <a:xfrm>
                <a:off x="4003" y="2871"/>
                <a:ext cx="178" cy="9"/>
              </a:xfrm>
              <a:prstGeom prst="rect">
                <a:avLst/>
              </a:prstGeom>
              <a:solidFill>
                <a:srgbClr val="3B24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98" name="Freeform 1737"/>
              <p:cNvSpPr>
                <a:spLocks/>
              </p:cNvSpPr>
              <p:nvPr/>
            </p:nvSpPr>
            <p:spPr bwMode="auto">
              <a:xfrm>
                <a:off x="3991" y="2854"/>
                <a:ext cx="60" cy="43"/>
              </a:xfrm>
              <a:custGeom>
                <a:avLst/>
                <a:gdLst>
                  <a:gd name="T0" fmla="*/ 152 w 152"/>
                  <a:gd name="T1" fmla="*/ 111 h 111"/>
                  <a:gd name="T2" fmla="*/ 0 w 152"/>
                  <a:gd name="T3" fmla="*/ 55 h 111"/>
                  <a:gd name="T4" fmla="*/ 152 w 152"/>
                  <a:gd name="T5" fmla="*/ 0 h 111"/>
                  <a:gd name="T6" fmla="*/ 152 w 152"/>
                  <a:gd name="T7" fmla="*/ 111 h 111"/>
                </a:gdLst>
                <a:ahLst/>
                <a:cxnLst>
                  <a:cxn ang="0">
                    <a:pos x="T0" y="T1"/>
                  </a:cxn>
                  <a:cxn ang="0">
                    <a:pos x="T2" y="T3"/>
                  </a:cxn>
                  <a:cxn ang="0">
                    <a:pos x="T4" y="T5"/>
                  </a:cxn>
                  <a:cxn ang="0">
                    <a:pos x="T6" y="T7"/>
                  </a:cxn>
                </a:cxnLst>
                <a:rect l="0" t="0" r="r" b="b"/>
                <a:pathLst>
                  <a:path w="152" h="111">
                    <a:moveTo>
                      <a:pt x="152" y="111"/>
                    </a:moveTo>
                    <a:lnTo>
                      <a:pt x="0" y="55"/>
                    </a:lnTo>
                    <a:lnTo>
                      <a:pt x="152" y="0"/>
                    </a:lnTo>
                    <a:cubicBezTo>
                      <a:pt x="128" y="32"/>
                      <a:pt x="128" y="77"/>
                      <a:pt x="152" y="111"/>
                    </a:cubicBez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99" name="Rectangle 1738"/>
              <p:cNvSpPr>
                <a:spLocks noChangeArrowheads="1"/>
              </p:cNvSpPr>
              <p:nvPr/>
            </p:nvSpPr>
            <p:spPr bwMode="auto">
              <a:xfrm>
                <a:off x="4174" y="2570"/>
                <a:ext cx="178" cy="9"/>
              </a:xfrm>
              <a:prstGeom prst="rect">
                <a:avLst/>
              </a:prstGeom>
              <a:solidFill>
                <a:srgbClr val="3B24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00" name="Freeform 1739"/>
              <p:cNvSpPr>
                <a:spLocks/>
              </p:cNvSpPr>
              <p:nvPr/>
            </p:nvSpPr>
            <p:spPr bwMode="auto">
              <a:xfrm>
                <a:off x="4162" y="2552"/>
                <a:ext cx="60" cy="44"/>
              </a:xfrm>
              <a:custGeom>
                <a:avLst/>
                <a:gdLst>
                  <a:gd name="T0" fmla="*/ 152 w 152"/>
                  <a:gd name="T1" fmla="*/ 111 h 111"/>
                  <a:gd name="T2" fmla="*/ 0 w 152"/>
                  <a:gd name="T3" fmla="*/ 56 h 111"/>
                  <a:gd name="T4" fmla="*/ 152 w 152"/>
                  <a:gd name="T5" fmla="*/ 0 h 111"/>
                  <a:gd name="T6" fmla="*/ 152 w 152"/>
                  <a:gd name="T7" fmla="*/ 111 h 111"/>
                </a:gdLst>
                <a:ahLst/>
                <a:cxnLst>
                  <a:cxn ang="0">
                    <a:pos x="T0" y="T1"/>
                  </a:cxn>
                  <a:cxn ang="0">
                    <a:pos x="T2" y="T3"/>
                  </a:cxn>
                  <a:cxn ang="0">
                    <a:pos x="T4" y="T5"/>
                  </a:cxn>
                  <a:cxn ang="0">
                    <a:pos x="T6" y="T7"/>
                  </a:cxn>
                </a:cxnLst>
                <a:rect l="0" t="0" r="r" b="b"/>
                <a:pathLst>
                  <a:path w="152" h="111">
                    <a:moveTo>
                      <a:pt x="152" y="111"/>
                    </a:moveTo>
                    <a:lnTo>
                      <a:pt x="0" y="56"/>
                    </a:lnTo>
                    <a:lnTo>
                      <a:pt x="152" y="0"/>
                    </a:lnTo>
                    <a:cubicBezTo>
                      <a:pt x="127" y="33"/>
                      <a:pt x="128" y="78"/>
                      <a:pt x="152" y="111"/>
                    </a:cubicBez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01" name="Rectangle 1740"/>
              <p:cNvSpPr>
                <a:spLocks noChangeArrowheads="1"/>
              </p:cNvSpPr>
              <p:nvPr/>
            </p:nvSpPr>
            <p:spPr bwMode="auto">
              <a:xfrm>
                <a:off x="4435" y="2291"/>
                <a:ext cx="179" cy="10"/>
              </a:xfrm>
              <a:prstGeom prst="rect">
                <a:avLst/>
              </a:prstGeom>
              <a:solidFill>
                <a:srgbClr val="3B24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02" name="Freeform 1741"/>
              <p:cNvSpPr>
                <a:spLocks/>
              </p:cNvSpPr>
              <p:nvPr/>
            </p:nvSpPr>
            <p:spPr bwMode="auto">
              <a:xfrm>
                <a:off x="4424" y="2274"/>
                <a:ext cx="59" cy="44"/>
              </a:xfrm>
              <a:custGeom>
                <a:avLst/>
                <a:gdLst>
                  <a:gd name="T0" fmla="*/ 151 w 151"/>
                  <a:gd name="T1" fmla="*/ 111 h 111"/>
                  <a:gd name="T2" fmla="*/ 0 w 151"/>
                  <a:gd name="T3" fmla="*/ 55 h 111"/>
                  <a:gd name="T4" fmla="*/ 151 w 151"/>
                  <a:gd name="T5" fmla="*/ 0 h 111"/>
                  <a:gd name="T6" fmla="*/ 151 w 151"/>
                  <a:gd name="T7" fmla="*/ 111 h 111"/>
                </a:gdLst>
                <a:ahLst/>
                <a:cxnLst>
                  <a:cxn ang="0">
                    <a:pos x="T0" y="T1"/>
                  </a:cxn>
                  <a:cxn ang="0">
                    <a:pos x="T2" y="T3"/>
                  </a:cxn>
                  <a:cxn ang="0">
                    <a:pos x="T4" y="T5"/>
                  </a:cxn>
                  <a:cxn ang="0">
                    <a:pos x="T6" y="T7"/>
                  </a:cxn>
                </a:cxnLst>
                <a:rect l="0" t="0" r="r" b="b"/>
                <a:pathLst>
                  <a:path w="151" h="111">
                    <a:moveTo>
                      <a:pt x="151" y="111"/>
                    </a:moveTo>
                    <a:lnTo>
                      <a:pt x="0" y="55"/>
                    </a:lnTo>
                    <a:lnTo>
                      <a:pt x="151" y="0"/>
                    </a:lnTo>
                    <a:cubicBezTo>
                      <a:pt x="127" y="32"/>
                      <a:pt x="127" y="77"/>
                      <a:pt x="151" y="111"/>
                    </a:cubicBez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03" name="Rectangle 1742"/>
              <p:cNvSpPr>
                <a:spLocks noChangeArrowheads="1"/>
              </p:cNvSpPr>
              <p:nvPr/>
            </p:nvSpPr>
            <p:spPr bwMode="auto">
              <a:xfrm>
                <a:off x="3719" y="3097"/>
                <a:ext cx="90" cy="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24282B"/>
                    </a:solidFill>
                    <a:effectLst/>
                    <a:latin typeface="Times New Roman" pitchFamily="18" charset="0"/>
                  </a:rPr>
                  <a:t>c</a:t>
                </a:r>
                <a:endParaRPr kumimoji="0" lang="en-US" sz="1800" b="0" i="0" u="none" strike="noStrike" cap="none" normalizeH="0" baseline="0" smtClean="0">
                  <a:ln>
                    <a:noFill/>
                  </a:ln>
                  <a:solidFill>
                    <a:schemeClr val="tx1"/>
                  </a:solidFill>
                  <a:effectLst/>
                  <a:latin typeface="Arial" pitchFamily="34" charset="0"/>
                </a:endParaRPr>
              </a:p>
            </p:txBody>
          </p:sp>
          <p:sp>
            <p:nvSpPr>
              <p:cNvPr id="2804" name="Rectangle 1743"/>
              <p:cNvSpPr>
                <a:spLocks noChangeArrowheads="1"/>
              </p:cNvSpPr>
              <p:nvPr/>
            </p:nvSpPr>
            <p:spPr bwMode="auto">
              <a:xfrm>
                <a:off x="3782" y="3169"/>
                <a:ext cx="63" cy="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smtClean="0">
                    <a:ln>
                      <a:noFill/>
                    </a:ln>
                    <a:solidFill>
                      <a:srgbClr val="24282B"/>
                    </a:solidFill>
                    <a:effectLst/>
                    <a:latin typeface="Times New Roman" pitchFamily="18" charset="0"/>
                  </a:rPr>
                  <a:t>in</a:t>
                </a:r>
                <a:endParaRPr kumimoji="0" lang="en-US" sz="1800" b="0" i="0" u="none" strike="noStrike" cap="none" normalizeH="0" baseline="0" smtClean="0">
                  <a:ln>
                    <a:noFill/>
                  </a:ln>
                  <a:solidFill>
                    <a:schemeClr val="tx1"/>
                  </a:solidFill>
                  <a:effectLst/>
                  <a:latin typeface="Arial" pitchFamily="34" charset="0"/>
                </a:endParaRPr>
              </a:p>
            </p:txBody>
          </p:sp>
          <p:sp>
            <p:nvSpPr>
              <p:cNvPr id="2805" name="Rectangle 1744"/>
              <p:cNvSpPr>
                <a:spLocks noChangeArrowheads="1"/>
              </p:cNvSpPr>
              <p:nvPr/>
            </p:nvSpPr>
            <p:spPr bwMode="auto">
              <a:xfrm>
                <a:off x="4197" y="2810"/>
                <a:ext cx="90" cy="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24282B"/>
                    </a:solidFill>
                    <a:effectLst/>
                    <a:latin typeface="Times New Roman" pitchFamily="18" charset="0"/>
                  </a:rPr>
                  <a:t>c</a:t>
                </a:r>
                <a:endParaRPr kumimoji="0" lang="en-US" sz="1800" b="0" i="0" u="none" strike="noStrike" cap="none" normalizeH="0" baseline="0" smtClean="0">
                  <a:ln>
                    <a:noFill/>
                  </a:ln>
                  <a:solidFill>
                    <a:schemeClr val="tx1"/>
                  </a:solidFill>
                  <a:effectLst/>
                  <a:latin typeface="Arial" pitchFamily="34" charset="0"/>
                </a:endParaRPr>
              </a:p>
            </p:txBody>
          </p:sp>
          <p:sp>
            <p:nvSpPr>
              <p:cNvPr id="2806" name="Rectangle 1745"/>
              <p:cNvSpPr>
                <a:spLocks noChangeArrowheads="1"/>
              </p:cNvSpPr>
              <p:nvPr/>
            </p:nvSpPr>
            <p:spPr bwMode="auto">
              <a:xfrm>
                <a:off x="4260" y="2882"/>
                <a:ext cx="63" cy="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smtClean="0">
                    <a:ln>
                      <a:noFill/>
                    </a:ln>
                    <a:solidFill>
                      <a:srgbClr val="24282B"/>
                    </a:solidFill>
                    <a:effectLst/>
                    <a:latin typeface="Times New Roman" pitchFamily="18" charset="0"/>
                  </a:rPr>
                  <a:t>in</a:t>
                </a:r>
                <a:endParaRPr kumimoji="0" lang="en-US" sz="1800" b="0" i="0" u="none" strike="noStrike" cap="none" normalizeH="0" baseline="0" smtClean="0">
                  <a:ln>
                    <a:noFill/>
                  </a:ln>
                  <a:solidFill>
                    <a:schemeClr val="tx1"/>
                  </a:solidFill>
                  <a:effectLst/>
                  <a:latin typeface="Arial" pitchFamily="34" charset="0"/>
                </a:endParaRPr>
              </a:p>
            </p:txBody>
          </p:sp>
          <p:sp>
            <p:nvSpPr>
              <p:cNvPr id="2807" name="Rectangle 1746"/>
              <p:cNvSpPr>
                <a:spLocks noChangeArrowheads="1"/>
              </p:cNvSpPr>
              <p:nvPr/>
            </p:nvSpPr>
            <p:spPr bwMode="auto">
              <a:xfrm>
                <a:off x="4351" y="2504"/>
                <a:ext cx="90" cy="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24282B"/>
                    </a:solidFill>
                    <a:effectLst/>
                    <a:latin typeface="Times New Roman" pitchFamily="18" charset="0"/>
                  </a:rPr>
                  <a:t>c</a:t>
                </a:r>
                <a:endParaRPr kumimoji="0" lang="en-US" sz="1800" b="0" i="0" u="none" strike="noStrike" cap="none" normalizeH="0" baseline="0" smtClean="0">
                  <a:ln>
                    <a:noFill/>
                  </a:ln>
                  <a:solidFill>
                    <a:schemeClr val="tx1"/>
                  </a:solidFill>
                  <a:effectLst/>
                  <a:latin typeface="Arial" pitchFamily="34" charset="0"/>
                </a:endParaRPr>
              </a:p>
            </p:txBody>
          </p:sp>
          <p:sp>
            <p:nvSpPr>
              <p:cNvPr id="2808" name="Rectangle 1747"/>
              <p:cNvSpPr>
                <a:spLocks noChangeArrowheads="1"/>
              </p:cNvSpPr>
              <p:nvPr/>
            </p:nvSpPr>
            <p:spPr bwMode="auto">
              <a:xfrm>
                <a:off x="4414" y="2576"/>
                <a:ext cx="63" cy="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smtClean="0">
                    <a:ln>
                      <a:noFill/>
                    </a:ln>
                    <a:solidFill>
                      <a:srgbClr val="24282B"/>
                    </a:solidFill>
                    <a:effectLst/>
                    <a:latin typeface="Times New Roman" pitchFamily="18" charset="0"/>
                  </a:rPr>
                  <a:t>in</a:t>
                </a:r>
                <a:endParaRPr kumimoji="0" lang="en-US" sz="1800" b="0" i="0" u="none" strike="noStrike" cap="none" normalizeH="0" baseline="0" smtClean="0">
                  <a:ln>
                    <a:noFill/>
                  </a:ln>
                  <a:solidFill>
                    <a:schemeClr val="tx1"/>
                  </a:solidFill>
                  <a:effectLst/>
                  <a:latin typeface="Arial" pitchFamily="34" charset="0"/>
                </a:endParaRPr>
              </a:p>
            </p:txBody>
          </p:sp>
          <p:sp>
            <p:nvSpPr>
              <p:cNvPr id="2809" name="Rectangle 1748"/>
              <p:cNvSpPr>
                <a:spLocks noChangeArrowheads="1"/>
              </p:cNvSpPr>
              <p:nvPr/>
            </p:nvSpPr>
            <p:spPr bwMode="auto">
              <a:xfrm>
                <a:off x="4621" y="2235"/>
                <a:ext cx="90" cy="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24282B"/>
                    </a:solidFill>
                    <a:effectLst/>
                    <a:latin typeface="Times New Roman" pitchFamily="18" charset="0"/>
                  </a:rPr>
                  <a:t>c</a:t>
                </a:r>
                <a:endParaRPr kumimoji="0" lang="en-US" sz="1800" b="0" i="0" u="none" strike="noStrike" cap="none" normalizeH="0" baseline="0" smtClean="0">
                  <a:ln>
                    <a:noFill/>
                  </a:ln>
                  <a:solidFill>
                    <a:schemeClr val="tx1"/>
                  </a:solidFill>
                  <a:effectLst/>
                  <a:latin typeface="Arial" pitchFamily="34" charset="0"/>
                </a:endParaRPr>
              </a:p>
            </p:txBody>
          </p:sp>
          <p:sp>
            <p:nvSpPr>
              <p:cNvPr id="2810" name="Rectangle 1749"/>
              <p:cNvSpPr>
                <a:spLocks noChangeArrowheads="1"/>
              </p:cNvSpPr>
              <p:nvPr/>
            </p:nvSpPr>
            <p:spPr bwMode="auto">
              <a:xfrm>
                <a:off x="4685" y="2307"/>
                <a:ext cx="63" cy="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smtClean="0">
                    <a:ln>
                      <a:noFill/>
                    </a:ln>
                    <a:solidFill>
                      <a:srgbClr val="24282B"/>
                    </a:solidFill>
                    <a:effectLst/>
                    <a:latin typeface="Times New Roman" pitchFamily="18" charset="0"/>
                  </a:rPr>
                  <a:t>in</a:t>
                </a:r>
                <a:endParaRPr kumimoji="0" lang="en-US" sz="1800" b="0" i="0" u="none" strike="noStrike" cap="none" normalizeH="0" baseline="0" smtClean="0">
                  <a:ln>
                    <a:noFill/>
                  </a:ln>
                  <a:solidFill>
                    <a:schemeClr val="tx1"/>
                  </a:solidFill>
                  <a:effectLst/>
                  <a:latin typeface="Arial" pitchFamily="34" charset="0"/>
                </a:endParaRPr>
              </a:p>
            </p:txBody>
          </p:sp>
          <p:sp>
            <p:nvSpPr>
              <p:cNvPr id="2811" name="Rectangle 1750"/>
              <p:cNvSpPr>
                <a:spLocks noChangeArrowheads="1"/>
              </p:cNvSpPr>
              <p:nvPr/>
            </p:nvSpPr>
            <p:spPr bwMode="auto">
              <a:xfrm>
                <a:off x="3222" y="3479"/>
                <a:ext cx="178" cy="9"/>
              </a:xfrm>
              <a:prstGeom prst="rect">
                <a:avLst/>
              </a:prstGeom>
              <a:solidFill>
                <a:srgbClr val="3B24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12" name="Freeform 1751"/>
              <p:cNvSpPr>
                <a:spLocks/>
              </p:cNvSpPr>
              <p:nvPr/>
            </p:nvSpPr>
            <p:spPr bwMode="auto">
              <a:xfrm>
                <a:off x="3210" y="3462"/>
                <a:ext cx="59" cy="44"/>
              </a:xfrm>
              <a:custGeom>
                <a:avLst/>
                <a:gdLst>
                  <a:gd name="T0" fmla="*/ 151 w 151"/>
                  <a:gd name="T1" fmla="*/ 111 h 111"/>
                  <a:gd name="T2" fmla="*/ 0 w 151"/>
                  <a:gd name="T3" fmla="*/ 55 h 111"/>
                  <a:gd name="T4" fmla="*/ 151 w 151"/>
                  <a:gd name="T5" fmla="*/ 0 h 111"/>
                  <a:gd name="T6" fmla="*/ 151 w 151"/>
                  <a:gd name="T7" fmla="*/ 111 h 111"/>
                </a:gdLst>
                <a:ahLst/>
                <a:cxnLst>
                  <a:cxn ang="0">
                    <a:pos x="T0" y="T1"/>
                  </a:cxn>
                  <a:cxn ang="0">
                    <a:pos x="T2" y="T3"/>
                  </a:cxn>
                  <a:cxn ang="0">
                    <a:pos x="T4" y="T5"/>
                  </a:cxn>
                  <a:cxn ang="0">
                    <a:pos x="T6" y="T7"/>
                  </a:cxn>
                </a:cxnLst>
                <a:rect l="0" t="0" r="r" b="b"/>
                <a:pathLst>
                  <a:path w="151" h="111">
                    <a:moveTo>
                      <a:pt x="151" y="111"/>
                    </a:moveTo>
                    <a:lnTo>
                      <a:pt x="0" y="55"/>
                    </a:lnTo>
                    <a:lnTo>
                      <a:pt x="151" y="0"/>
                    </a:lnTo>
                    <a:cubicBezTo>
                      <a:pt x="127" y="33"/>
                      <a:pt x="128" y="77"/>
                      <a:pt x="151" y="111"/>
                    </a:cubicBez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13" name="Rectangle 1752"/>
              <p:cNvSpPr>
                <a:spLocks noChangeArrowheads="1"/>
              </p:cNvSpPr>
              <p:nvPr/>
            </p:nvSpPr>
            <p:spPr bwMode="auto">
              <a:xfrm>
                <a:off x="3403" y="3403"/>
                <a:ext cx="90" cy="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24282B"/>
                    </a:solidFill>
                    <a:effectLst/>
                    <a:latin typeface="Times New Roman" pitchFamily="18" charset="0"/>
                  </a:rPr>
                  <a:t>c</a:t>
                </a:r>
                <a:endParaRPr kumimoji="0" lang="en-US" sz="1800" b="0" i="0" u="none" strike="noStrike" cap="none" normalizeH="0" baseline="0" smtClean="0">
                  <a:ln>
                    <a:noFill/>
                  </a:ln>
                  <a:solidFill>
                    <a:schemeClr val="tx1"/>
                  </a:solidFill>
                  <a:effectLst/>
                  <a:latin typeface="Arial" pitchFamily="34" charset="0"/>
                </a:endParaRPr>
              </a:p>
            </p:txBody>
          </p:sp>
          <p:sp>
            <p:nvSpPr>
              <p:cNvPr id="2814" name="Rectangle 1753"/>
              <p:cNvSpPr>
                <a:spLocks noChangeArrowheads="1"/>
              </p:cNvSpPr>
              <p:nvPr/>
            </p:nvSpPr>
            <p:spPr bwMode="auto">
              <a:xfrm>
                <a:off x="3466" y="3475"/>
                <a:ext cx="63" cy="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smtClean="0">
                    <a:ln>
                      <a:noFill/>
                    </a:ln>
                    <a:solidFill>
                      <a:srgbClr val="24282B"/>
                    </a:solidFill>
                    <a:effectLst/>
                    <a:latin typeface="Times New Roman" pitchFamily="18" charset="0"/>
                  </a:rPr>
                  <a:t>in</a:t>
                </a:r>
                <a:endParaRPr kumimoji="0" lang="en-US" sz="1800" b="0" i="0" u="none" strike="noStrike" cap="none" normalizeH="0" baseline="0" smtClean="0">
                  <a:ln>
                    <a:noFill/>
                  </a:ln>
                  <a:solidFill>
                    <a:schemeClr val="tx1"/>
                  </a:solidFill>
                  <a:effectLst/>
                  <a:latin typeface="Arial" pitchFamily="34" charset="0"/>
                </a:endParaRPr>
              </a:p>
            </p:txBody>
          </p:sp>
          <p:sp>
            <p:nvSpPr>
              <p:cNvPr id="2815" name="Rectangle 1754"/>
              <p:cNvSpPr>
                <a:spLocks noChangeArrowheads="1"/>
              </p:cNvSpPr>
              <p:nvPr/>
            </p:nvSpPr>
            <p:spPr bwMode="auto">
              <a:xfrm>
                <a:off x="2663" y="3463"/>
                <a:ext cx="178" cy="9"/>
              </a:xfrm>
              <a:prstGeom prst="rect">
                <a:avLst/>
              </a:prstGeom>
              <a:solidFill>
                <a:srgbClr val="3B24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16" name="Freeform 1755"/>
              <p:cNvSpPr>
                <a:spLocks/>
              </p:cNvSpPr>
              <p:nvPr/>
            </p:nvSpPr>
            <p:spPr bwMode="auto">
              <a:xfrm>
                <a:off x="2651" y="3446"/>
                <a:ext cx="59" cy="44"/>
              </a:xfrm>
              <a:custGeom>
                <a:avLst/>
                <a:gdLst>
                  <a:gd name="T0" fmla="*/ 151 w 151"/>
                  <a:gd name="T1" fmla="*/ 112 h 112"/>
                  <a:gd name="T2" fmla="*/ 0 w 151"/>
                  <a:gd name="T3" fmla="*/ 56 h 112"/>
                  <a:gd name="T4" fmla="*/ 151 w 151"/>
                  <a:gd name="T5" fmla="*/ 0 h 112"/>
                  <a:gd name="T6" fmla="*/ 151 w 151"/>
                  <a:gd name="T7" fmla="*/ 112 h 112"/>
                </a:gdLst>
                <a:ahLst/>
                <a:cxnLst>
                  <a:cxn ang="0">
                    <a:pos x="T0" y="T1"/>
                  </a:cxn>
                  <a:cxn ang="0">
                    <a:pos x="T2" y="T3"/>
                  </a:cxn>
                  <a:cxn ang="0">
                    <a:pos x="T4" y="T5"/>
                  </a:cxn>
                  <a:cxn ang="0">
                    <a:pos x="T6" y="T7"/>
                  </a:cxn>
                </a:cxnLst>
                <a:rect l="0" t="0" r="r" b="b"/>
                <a:pathLst>
                  <a:path w="151" h="112">
                    <a:moveTo>
                      <a:pt x="151" y="112"/>
                    </a:moveTo>
                    <a:lnTo>
                      <a:pt x="0" y="56"/>
                    </a:lnTo>
                    <a:lnTo>
                      <a:pt x="151" y="0"/>
                    </a:lnTo>
                    <a:cubicBezTo>
                      <a:pt x="127" y="33"/>
                      <a:pt x="127" y="78"/>
                      <a:pt x="151" y="112"/>
                    </a:cubicBez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17" name="Rectangle 1756"/>
              <p:cNvSpPr>
                <a:spLocks noChangeArrowheads="1"/>
              </p:cNvSpPr>
              <p:nvPr/>
            </p:nvSpPr>
            <p:spPr bwMode="auto">
              <a:xfrm>
                <a:off x="2509" y="3385"/>
                <a:ext cx="90" cy="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24282B"/>
                    </a:solidFill>
                    <a:effectLst/>
                    <a:latin typeface="Times New Roman" pitchFamily="18" charset="0"/>
                  </a:rPr>
                  <a:t>c</a:t>
                </a:r>
                <a:endParaRPr kumimoji="0" lang="en-US" sz="1800" b="0" i="0" u="none" strike="noStrike" cap="none" normalizeH="0" baseline="0" smtClean="0">
                  <a:ln>
                    <a:noFill/>
                  </a:ln>
                  <a:solidFill>
                    <a:schemeClr val="tx1"/>
                  </a:solidFill>
                  <a:effectLst/>
                  <a:latin typeface="Arial" pitchFamily="34" charset="0"/>
                </a:endParaRPr>
              </a:p>
            </p:txBody>
          </p:sp>
          <p:sp>
            <p:nvSpPr>
              <p:cNvPr id="2818" name="Rectangle 1757"/>
              <p:cNvSpPr>
                <a:spLocks noChangeArrowheads="1"/>
              </p:cNvSpPr>
              <p:nvPr/>
            </p:nvSpPr>
            <p:spPr bwMode="auto">
              <a:xfrm>
                <a:off x="2554" y="3475"/>
                <a:ext cx="90" cy="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smtClean="0">
                    <a:ln>
                      <a:noFill/>
                    </a:ln>
                    <a:solidFill>
                      <a:srgbClr val="24282B"/>
                    </a:solidFill>
                    <a:effectLst/>
                    <a:latin typeface="Times New Roman" pitchFamily="18" charset="0"/>
                  </a:rPr>
                  <a:t>out</a:t>
                </a:r>
                <a:endParaRPr kumimoji="0" lang="en-US" sz="1800" b="0" i="0" u="none" strike="noStrike" cap="none" normalizeH="0" baseline="0" smtClean="0">
                  <a:ln>
                    <a:noFill/>
                  </a:ln>
                  <a:solidFill>
                    <a:schemeClr val="tx1"/>
                  </a:solidFill>
                  <a:effectLst/>
                  <a:latin typeface="Arial" pitchFamily="34" charset="0"/>
                </a:endParaRPr>
              </a:p>
            </p:txBody>
          </p:sp>
          <p:sp>
            <p:nvSpPr>
              <p:cNvPr id="2819" name="Rectangle 1758"/>
              <p:cNvSpPr>
                <a:spLocks noChangeArrowheads="1"/>
              </p:cNvSpPr>
              <p:nvPr/>
            </p:nvSpPr>
            <p:spPr bwMode="auto">
              <a:xfrm>
                <a:off x="2831" y="2489"/>
                <a:ext cx="366" cy="176"/>
              </a:xfrm>
              <a:prstGeom prst="rect">
                <a:avLst/>
              </a:prstGeom>
              <a:solidFill>
                <a:srgbClr val="F0D8C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20" name="Freeform 1759"/>
              <p:cNvSpPr>
                <a:spLocks/>
              </p:cNvSpPr>
              <p:nvPr/>
            </p:nvSpPr>
            <p:spPr bwMode="auto">
              <a:xfrm>
                <a:off x="2829" y="2486"/>
                <a:ext cx="370" cy="181"/>
              </a:xfrm>
              <a:custGeom>
                <a:avLst/>
                <a:gdLst>
                  <a:gd name="T0" fmla="*/ 6 w 944"/>
                  <a:gd name="T1" fmla="*/ 6 h 461"/>
                  <a:gd name="T2" fmla="*/ 6 w 944"/>
                  <a:gd name="T3" fmla="*/ 11 h 461"/>
                  <a:gd name="T4" fmla="*/ 932 w 944"/>
                  <a:gd name="T5" fmla="*/ 11 h 461"/>
                  <a:gd name="T6" fmla="*/ 932 w 944"/>
                  <a:gd name="T7" fmla="*/ 450 h 461"/>
                  <a:gd name="T8" fmla="*/ 11 w 944"/>
                  <a:gd name="T9" fmla="*/ 450 h 461"/>
                  <a:gd name="T10" fmla="*/ 11 w 944"/>
                  <a:gd name="T11" fmla="*/ 6 h 461"/>
                  <a:gd name="T12" fmla="*/ 6 w 944"/>
                  <a:gd name="T13" fmla="*/ 6 h 461"/>
                  <a:gd name="T14" fmla="*/ 6 w 944"/>
                  <a:gd name="T15" fmla="*/ 11 h 461"/>
                  <a:gd name="T16" fmla="*/ 6 w 944"/>
                  <a:gd name="T17" fmla="*/ 6 h 461"/>
                  <a:gd name="T18" fmla="*/ 0 w 944"/>
                  <a:gd name="T19" fmla="*/ 6 h 461"/>
                  <a:gd name="T20" fmla="*/ 0 w 944"/>
                  <a:gd name="T21" fmla="*/ 456 h 461"/>
                  <a:gd name="T22" fmla="*/ 2 w 944"/>
                  <a:gd name="T23" fmla="*/ 460 h 461"/>
                  <a:gd name="T24" fmla="*/ 6 w 944"/>
                  <a:gd name="T25" fmla="*/ 461 h 461"/>
                  <a:gd name="T26" fmla="*/ 938 w 944"/>
                  <a:gd name="T27" fmla="*/ 461 h 461"/>
                  <a:gd name="T28" fmla="*/ 942 w 944"/>
                  <a:gd name="T29" fmla="*/ 460 h 461"/>
                  <a:gd name="T30" fmla="*/ 944 w 944"/>
                  <a:gd name="T31" fmla="*/ 456 h 461"/>
                  <a:gd name="T32" fmla="*/ 944 w 944"/>
                  <a:gd name="T33" fmla="*/ 6 h 461"/>
                  <a:gd name="T34" fmla="*/ 942 w 944"/>
                  <a:gd name="T35" fmla="*/ 1 h 461"/>
                  <a:gd name="T36" fmla="*/ 938 w 944"/>
                  <a:gd name="T37" fmla="*/ 0 h 461"/>
                  <a:gd name="T38" fmla="*/ 6 w 944"/>
                  <a:gd name="T39" fmla="*/ 0 h 461"/>
                  <a:gd name="T40" fmla="*/ 2 w 944"/>
                  <a:gd name="T41" fmla="*/ 1 h 461"/>
                  <a:gd name="T42" fmla="*/ 0 w 944"/>
                  <a:gd name="T43" fmla="*/ 6 h 461"/>
                  <a:gd name="T44" fmla="*/ 6 w 944"/>
                  <a:gd name="T45" fmla="*/ 6 h 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44" h="461">
                    <a:moveTo>
                      <a:pt x="6" y="6"/>
                    </a:moveTo>
                    <a:lnTo>
                      <a:pt x="6" y="11"/>
                    </a:lnTo>
                    <a:lnTo>
                      <a:pt x="932" y="11"/>
                    </a:lnTo>
                    <a:lnTo>
                      <a:pt x="932" y="450"/>
                    </a:lnTo>
                    <a:lnTo>
                      <a:pt x="11" y="450"/>
                    </a:lnTo>
                    <a:lnTo>
                      <a:pt x="11" y="6"/>
                    </a:lnTo>
                    <a:lnTo>
                      <a:pt x="6" y="6"/>
                    </a:lnTo>
                    <a:lnTo>
                      <a:pt x="6" y="11"/>
                    </a:lnTo>
                    <a:lnTo>
                      <a:pt x="6" y="6"/>
                    </a:lnTo>
                    <a:lnTo>
                      <a:pt x="0" y="6"/>
                    </a:lnTo>
                    <a:lnTo>
                      <a:pt x="0" y="456"/>
                    </a:lnTo>
                    <a:lnTo>
                      <a:pt x="2" y="460"/>
                    </a:lnTo>
                    <a:lnTo>
                      <a:pt x="6" y="461"/>
                    </a:lnTo>
                    <a:lnTo>
                      <a:pt x="938" y="461"/>
                    </a:lnTo>
                    <a:lnTo>
                      <a:pt x="942" y="460"/>
                    </a:lnTo>
                    <a:lnTo>
                      <a:pt x="944" y="456"/>
                    </a:lnTo>
                    <a:lnTo>
                      <a:pt x="944" y="6"/>
                    </a:lnTo>
                    <a:lnTo>
                      <a:pt x="942" y="1"/>
                    </a:lnTo>
                    <a:lnTo>
                      <a:pt x="938" y="0"/>
                    </a:lnTo>
                    <a:lnTo>
                      <a:pt x="6" y="0"/>
                    </a:lnTo>
                    <a:lnTo>
                      <a:pt x="2" y="1"/>
                    </a:lnTo>
                    <a:lnTo>
                      <a:pt x="0" y="6"/>
                    </a:lnTo>
                    <a:lnTo>
                      <a:pt x="6" y="6"/>
                    </a:lnTo>
                    <a:close/>
                  </a:path>
                </a:pathLst>
              </a:custGeom>
              <a:solidFill>
                <a:srgbClr val="3231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21" name="Rectangle 1760"/>
              <p:cNvSpPr>
                <a:spLocks noChangeArrowheads="1"/>
              </p:cNvSpPr>
              <p:nvPr/>
            </p:nvSpPr>
            <p:spPr bwMode="auto">
              <a:xfrm>
                <a:off x="2924" y="2495"/>
                <a:ext cx="172" cy="1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24282B"/>
                    </a:solidFill>
                    <a:effectLst/>
                    <a:latin typeface="Times New Roman" pitchFamily="18" charset="0"/>
                  </a:rPr>
                  <a:t>G,P</a:t>
                </a:r>
                <a:endParaRPr kumimoji="0" lang="en-US" sz="1800" b="0" i="0" u="none" strike="noStrike" cap="none" normalizeH="0" baseline="0" smtClean="0">
                  <a:ln>
                    <a:noFill/>
                  </a:ln>
                  <a:solidFill>
                    <a:schemeClr val="tx1"/>
                  </a:solidFill>
                  <a:effectLst/>
                  <a:latin typeface="Arial" pitchFamily="34" charset="0"/>
                </a:endParaRPr>
              </a:p>
            </p:txBody>
          </p:sp>
          <p:sp>
            <p:nvSpPr>
              <p:cNvPr id="2822" name="Rectangle 1761"/>
              <p:cNvSpPr>
                <a:spLocks noChangeArrowheads="1"/>
              </p:cNvSpPr>
              <p:nvPr/>
            </p:nvSpPr>
            <p:spPr bwMode="auto">
              <a:xfrm>
                <a:off x="2924" y="2585"/>
                <a:ext cx="144" cy="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smtClean="0">
                    <a:ln>
                      <a:noFill/>
                    </a:ln>
                    <a:solidFill>
                      <a:srgbClr val="24282B"/>
                    </a:solidFill>
                    <a:effectLst/>
                    <a:latin typeface="Times New Roman" pitchFamily="18" charset="0"/>
                  </a:rPr>
                  <a:t>20-17</a:t>
                </a:r>
                <a:endParaRPr kumimoji="0" lang="en-US" sz="1800" b="0" i="0" u="none" strike="noStrike" cap="none" normalizeH="0" baseline="0" smtClean="0">
                  <a:ln>
                    <a:noFill/>
                  </a:ln>
                  <a:solidFill>
                    <a:schemeClr val="tx1"/>
                  </a:solidFill>
                  <a:effectLst/>
                  <a:latin typeface="Arial" pitchFamily="34" charset="0"/>
                </a:endParaRPr>
              </a:p>
            </p:txBody>
          </p:sp>
          <p:sp>
            <p:nvSpPr>
              <p:cNvPr id="2823" name="Rectangle 1762"/>
              <p:cNvSpPr>
                <a:spLocks noChangeArrowheads="1"/>
              </p:cNvSpPr>
              <p:nvPr/>
            </p:nvSpPr>
            <p:spPr bwMode="auto">
              <a:xfrm>
                <a:off x="2805" y="2199"/>
                <a:ext cx="366" cy="176"/>
              </a:xfrm>
              <a:prstGeom prst="rect">
                <a:avLst/>
              </a:prstGeom>
              <a:solidFill>
                <a:srgbClr val="F0D8C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24" name="Freeform 1763"/>
              <p:cNvSpPr>
                <a:spLocks/>
              </p:cNvSpPr>
              <p:nvPr/>
            </p:nvSpPr>
            <p:spPr bwMode="auto">
              <a:xfrm>
                <a:off x="2803" y="2197"/>
                <a:ext cx="371" cy="180"/>
              </a:xfrm>
              <a:custGeom>
                <a:avLst/>
                <a:gdLst>
                  <a:gd name="T0" fmla="*/ 6 w 944"/>
                  <a:gd name="T1" fmla="*/ 6 h 461"/>
                  <a:gd name="T2" fmla="*/ 6 w 944"/>
                  <a:gd name="T3" fmla="*/ 11 h 461"/>
                  <a:gd name="T4" fmla="*/ 933 w 944"/>
                  <a:gd name="T5" fmla="*/ 11 h 461"/>
                  <a:gd name="T6" fmla="*/ 933 w 944"/>
                  <a:gd name="T7" fmla="*/ 450 h 461"/>
                  <a:gd name="T8" fmla="*/ 12 w 944"/>
                  <a:gd name="T9" fmla="*/ 450 h 461"/>
                  <a:gd name="T10" fmla="*/ 12 w 944"/>
                  <a:gd name="T11" fmla="*/ 6 h 461"/>
                  <a:gd name="T12" fmla="*/ 6 w 944"/>
                  <a:gd name="T13" fmla="*/ 6 h 461"/>
                  <a:gd name="T14" fmla="*/ 6 w 944"/>
                  <a:gd name="T15" fmla="*/ 11 h 461"/>
                  <a:gd name="T16" fmla="*/ 6 w 944"/>
                  <a:gd name="T17" fmla="*/ 6 h 461"/>
                  <a:gd name="T18" fmla="*/ 0 w 944"/>
                  <a:gd name="T19" fmla="*/ 6 h 461"/>
                  <a:gd name="T20" fmla="*/ 0 w 944"/>
                  <a:gd name="T21" fmla="*/ 456 h 461"/>
                  <a:gd name="T22" fmla="*/ 2 w 944"/>
                  <a:gd name="T23" fmla="*/ 460 h 461"/>
                  <a:gd name="T24" fmla="*/ 6 w 944"/>
                  <a:gd name="T25" fmla="*/ 461 h 461"/>
                  <a:gd name="T26" fmla="*/ 938 w 944"/>
                  <a:gd name="T27" fmla="*/ 461 h 461"/>
                  <a:gd name="T28" fmla="*/ 942 w 944"/>
                  <a:gd name="T29" fmla="*/ 460 h 461"/>
                  <a:gd name="T30" fmla="*/ 944 w 944"/>
                  <a:gd name="T31" fmla="*/ 456 h 461"/>
                  <a:gd name="T32" fmla="*/ 944 w 944"/>
                  <a:gd name="T33" fmla="*/ 6 h 461"/>
                  <a:gd name="T34" fmla="*/ 942 w 944"/>
                  <a:gd name="T35" fmla="*/ 1 h 461"/>
                  <a:gd name="T36" fmla="*/ 938 w 944"/>
                  <a:gd name="T37" fmla="*/ 0 h 461"/>
                  <a:gd name="T38" fmla="*/ 6 w 944"/>
                  <a:gd name="T39" fmla="*/ 0 h 461"/>
                  <a:gd name="T40" fmla="*/ 2 w 944"/>
                  <a:gd name="T41" fmla="*/ 1 h 461"/>
                  <a:gd name="T42" fmla="*/ 0 w 944"/>
                  <a:gd name="T43" fmla="*/ 6 h 461"/>
                  <a:gd name="T44" fmla="*/ 6 w 944"/>
                  <a:gd name="T45" fmla="*/ 6 h 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44" h="461">
                    <a:moveTo>
                      <a:pt x="6" y="6"/>
                    </a:moveTo>
                    <a:lnTo>
                      <a:pt x="6" y="11"/>
                    </a:lnTo>
                    <a:lnTo>
                      <a:pt x="933" y="11"/>
                    </a:lnTo>
                    <a:lnTo>
                      <a:pt x="933" y="450"/>
                    </a:lnTo>
                    <a:lnTo>
                      <a:pt x="12" y="450"/>
                    </a:lnTo>
                    <a:lnTo>
                      <a:pt x="12" y="6"/>
                    </a:lnTo>
                    <a:lnTo>
                      <a:pt x="6" y="6"/>
                    </a:lnTo>
                    <a:lnTo>
                      <a:pt x="6" y="11"/>
                    </a:lnTo>
                    <a:lnTo>
                      <a:pt x="6" y="6"/>
                    </a:lnTo>
                    <a:lnTo>
                      <a:pt x="0" y="6"/>
                    </a:lnTo>
                    <a:lnTo>
                      <a:pt x="0" y="456"/>
                    </a:lnTo>
                    <a:lnTo>
                      <a:pt x="2" y="460"/>
                    </a:lnTo>
                    <a:lnTo>
                      <a:pt x="6" y="461"/>
                    </a:lnTo>
                    <a:lnTo>
                      <a:pt x="938" y="461"/>
                    </a:lnTo>
                    <a:lnTo>
                      <a:pt x="942" y="460"/>
                    </a:lnTo>
                    <a:lnTo>
                      <a:pt x="944" y="456"/>
                    </a:lnTo>
                    <a:lnTo>
                      <a:pt x="944" y="6"/>
                    </a:lnTo>
                    <a:lnTo>
                      <a:pt x="942" y="1"/>
                    </a:lnTo>
                    <a:lnTo>
                      <a:pt x="938" y="0"/>
                    </a:lnTo>
                    <a:lnTo>
                      <a:pt x="6" y="0"/>
                    </a:lnTo>
                    <a:lnTo>
                      <a:pt x="2" y="1"/>
                    </a:lnTo>
                    <a:lnTo>
                      <a:pt x="0" y="6"/>
                    </a:lnTo>
                    <a:lnTo>
                      <a:pt x="6" y="6"/>
                    </a:lnTo>
                    <a:close/>
                  </a:path>
                </a:pathLst>
              </a:custGeom>
              <a:solidFill>
                <a:srgbClr val="3231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25" name="Rectangle 1764"/>
              <p:cNvSpPr>
                <a:spLocks noChangeArrowheads="1"/>
              </p:cNvSpPr>
              <p:nvPr/>
            </p:nvSpPr>
            <p:spPr bwMode="auto">
              <a:xfrm>
                <a:off x="2897" y="2199"/>
                <a:ext cx="172" cy="1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24282B"/>
                    </a:solidFill>
                    <a:effectLst/>
                    <a:latin typeface="Times New Roman" pitchFamily="18" charset="0"/>
                  </a:rPr>
                  <a:t>G,P</a:t>
                </a:r>
                <a:endParaRPr kumimoji="0" lang="en-US" sz="1800" b="0" i="0" u="none" strike="noStrike" cap="none" normalizeH="0" baseline="0" smtClean="0">
                  <a:ln>
                    <a:noFill/>
                  </a:ln>
                  <a:solidFill>
                    <a:schemeClr val="tx1"/>
                  </a:solidFill>
                  <a:effectLst/>
                  <a:latin typeface="Arial" pitchFamily="34" charset="0"/>
                </a:endParaRPr>
              </a:p>
            </p:txBody>
          </p:sp>
          <p:sp>
            <p:nvSpPr>
              <p:cNvPr id="2826" name="Rectangle 1765"/>
              <p:cNvSpPr>
                <a:spLocks noChangeArrowheads="1"/>
              </p:cNvSpPr>
              <p:nvPr/>
            </p:nvSpPr>
            <p:spPr bwMode="auto">
              <a:xfrm>
                <a:off x="2897" y="2298"/>
                <a:ext cx="144" cy="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smtClean="0">
                    <a:ln>
                      <a:noFill/>
                    </a:ln>
                    <a:solidFill>
                      <a:srgbClr val="24282B"/>
                    </a:solidFill>
                    <a:effectLst/>
                    <a:latin typeface="Times New Roman" pitchFamily="18" charset="0"/>
                  </a:rPr>
                  <a:t>18-17</a:t>
                </a:r>
                <a:endParaRPr kumimoji="0" lang="en-US" sz="1800" b="0" i="0" u="none" strike="noStrike" cap="none" normalizeH="0" baseline="0" smtClean="0">
                  <a:ln>
                    <a:noFill/>
                  </a:ln>
                  <a:solidFill>
                    <a:schemeClr val="tx1"/>
                  </a:solidFill>
                  <a:effectLst/>
                  <a:latin typeface="Arial" pitchFamily="34" charset="0"/>
                </a:endParaRPr>
              </a:p>
            </p:txBody>
          </p:sp>
          <p:sp>
            <p:nvSpPr>
              <p:cNvPr id="2827" name="Oval 1766"/>
              <p:cNvSpPr>
                <a:spLocks noChangeArrowheads="1"/>
              </p:cNvSpPr>
              <p:nvPr/>
            </p:nvSpPr>
            <p:spPr bwMode="auto">
              <a:xfrm>
                <a:off x="3307" y="2560"/>
                <a:ext cx="27" cy="25"/>
              </a:xfrm>
              <a:prstGeom prst="ellipse">
                <a:avLst/>
              </a:pr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28" name="Freeform 1767"/>
              <p:cNvSpPr>
                <a:spLocks/>
              </p:cNvSpPr>
              <p:nvPr/>
            </p:nvSpPr>
            <p:spPr bwMode="auto">
              <a:xfrm>
                <a:off x="3304" y="2557"/>
                <a:ext cx="33" cy="30"/>
              </a:xfrm>
              <a:custGeom>
                <a:avLst/>
                <a:gdLst>
                  <a:gd name="T0" fmla="*/ 77 w 84"/>
                  <a:gd name="T1" fmla="*/ 39 h 78"/>
                  <a:gd name="T2" fmla="*/ 71 w 84"/>
                  <a:gd name="T3" fmla="*/ 39 h 78"/>
                  <a:gd name="T4" fmla="*/ 42 w 84"/>
                  <a:gd name="T5" fmla="*/ 65 h 78"/>
                  <a:gd name="T6" fmla="*/ 13 w 84"/>
                  <a:gd name="T7" fmla="*/ 39 h 78"/>
                  <a:gd name="T8" fmla="*/ 42 w 84"/>
                  <a:gd name="T9" fmla="*/ 13 h 78"/>
                  <a:gd name="T10" fmla="*/ 71 w 84"/>
                  <a:gd name="T11" fmla="*/ 39 h 78"/>
                  <a:gd name="T12" fmla="*/ 84 w 84"/>
                  <a:gd name="T13" fmla="*/ 39 h 78"/>
                  <a:gd name="T14" fmla="*/ 42 w 84"/>
                  <a:gd name="T15" fmla="*/ 0 h 78"/>
                  <a:gd name="T16" fmla="*/ 0 w 84"/>
                  <a:gd name="T17" fmla="*/ 39 h 78"/>
                  <a:gd name="T18" fmla="*/ 42 w 84"/>
                  <a:gd name="T19" fmla="*/ 78 h 78"/>
                  <a:gd name="T20" fmla="*/ 84 w 84"/>
                  <a:gd name="T21" fmla="*/ 39 h 78"/>
                  <a:gd name="T22" fmla="*/ 77 w 84"/>
                  <a:gd name="T23" fmla="*/ 39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4" h="78">
                    <a:moveTo>
                      <a:pt x="77" y="39"/>
                    </a:moveTo>
                    <a:lnTo>
                      <a:pt x="71" y="39"/>
                    </a:lnTo>
                    <a:cubicBezTo>
                      <a:pt x="71" y="53"/>
                      <a:pt x="58" y="65"/>
                      <a:pt x="42" y="65"/>
                    </a:cubicBezTo>
                    <a:cubicBezTo>
                      <a:pt x="26" y="65"/>
                      <a:pt x="13" y="53"/>
                      <a:pt x="13" y="39"/>
                    </a:cubicBezTo>
                    <a:cubicBezTo>
                      <a:pt x="13" y="25"/>
                      <a:pt x="26" y="13"/>
                      <a:pt x="42" y="13"/>
                    </a:cubicBezTo>
                    <a:cubicBezTo>
                      <a:pt x="58" y="13"/>
                      <a:pt x="71" y="25"/>
                      <a:pt x="71" y="39"/>
                    </a:cubicBezTo>
                    <a:lnTo>
                      <a:pt x="84" y="39"/>
                    </a:lnTo>
                    <a:cubicBezTo>
                      <a:pt x="84" y="17"/>
                      <a:pt x="65" y="0"/>
                      <a:pt x="42" y="0"/>
                    </a:cubicBezTo>
                    <a:cubicBezTo>
                      <a:pt x="19" y="0"/>
                      <a:pt x="0" y="17"/>
                      <a:pt x="0" y="39"/>
                    </a:cubicBezTo>
                    <a:cubicBezTo>
                      <a:pt x="0" y="61"/>
                      <a:pt x="19" y="78"/>
                      <a:pt x="42" y="78"/>
                    </a:cubicBezTo>
                    <a:cubicBezTo>
                      <a:pt x="65" y="78"/>
                      <a:pt x="84" y="61"/>
                      <a:pt x="84" y="39"/>
                    </a:cubicBezTo>
                    <a:lnTo>
                      <a:pt x="77" y="39"/>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29" name="Oval 1768"/>
              <p:cNvSpPr>
                <a:spLocks noChangeArrowheads="1"/>
              </p:cNvSpPr>
              <p:nvPr/>
            </p:nvSpPr>
            <p:spPr bwMode="auto">
              <a:xfrm>
                <a:off x="3448" y="2560"/>
                <a:ext cx="28" cy="25"/>
              </a:xfrm>
              <a:prstGeom prst="ellipse">
                <a:avLst/>
              </a:pr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30" name="Freeform 1769"/>
              <p:cNvSpPr>
                <a:spLocks/>
              </p:cNvSpPr>
              <p:nvPr/>
            </p:nvSpPr>
            <p:spPr bwMode="auto">
              <a:xfrm>
                <a:off x="3446" y="2557"/>
                <a:ext cx="33" cy="30"/>
              </a:xfrm>
              <a:custGeom>
                <a:avLst/>
                <a:gdLst>
                  <a:gd name="T0" fmla="*/ 77 w 83"/>
                  <a:gd name="T1" fmla="*/ 39 h 78"/>
                  <a:gd name="T2" fmla="*/ 70 w 83"/>
                  <a:gd name="T3" fmla="*/ 39 h 78"/>
                  <a:gd name="T4" fmla="*/ 41 w 83"/>
                  <a:gd name="T5" fmla="*/ 65 h 78"/>
                  <a:gd name="T6" fmla="*/ 12 w 83"/>
                  <a:gd name="T7" fmla="*/ 39 h 78"/>
                  <a:gd name="T8" fmla="*/ 41 w 83"/>
                  <a:gd name="T9" fmla="*/ 13 h 78"/>
                  <a:gd name="T10" fmla="*/ 70 w 83"/>
                  <a:gd name="T11" fmla="*/ 39 h 78"/>
                  <a:gd name="T12" fmla="*/ 83 w 83"/>
                  <a:gd name="T13" fmla="*/ 39 h 78"/>
                  <a:gd name="T14" fmla="*/ 41 w 83"/>
                  <a:gd name="T15" fmla="*/ 0 h 78"/>
                  <a:gd name="T16" fmla="*/ 0 w 83"/>
                  <a:gd name="T17" fmla="*/ 39 h 78"/>
                  <a:gd name="T18" fmla="*/ 41 w 83"/>
                  <a:gd name="T19" fmla="*/ 78 h 78"/>
                  <a:gd name="T20" fmla="*/ 83 w 83"/>
                  <a:gd name="T21" fmla="*/ 39 h 78"/>
                  <a:gd name="T22" fmla="*/ 77 w 83"/>
                  <a:gd name="T23" fmla="*/ 39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3" h="78">
                    <a:moveTo>
                      <a:pt x="77" y="39"/>
                    </a:moveTo>
                    <a:lnTo>
                      <a:pt x="70" y="39"/>
                    </a:lnTo>
                    <a:cubicBezTo>
                      <a:pt x="70" y="53"/>
                      <a:pt x="58" y="65"/>
                      <a:pt x="41" y="65"/>
                    </a:cubicBezTo>
                    <a:cubicBezTo>
                      <a:pt x="25" y="65"/>
                      <a:pt x="12" y="53"/>
                      <a:pt x="12" y="39"/>
                    </a:cubicBezTo>
                    <a:cubicBezTo>
                      <a:pt x="12" y="25"/>
                      <a:pt x="25" y="13"/>
                      <a:pt x="41" y="13"/>
                    </a:cubicBezTo>
                    <a:cubicBezTo>
                      <a:pt x="58" y="13"/>
                      <a:pt x="70" y="25"/>
                      <a:pt x="70" y="39"/>
                    </a:cubicBezTo>
                    <a:lnTo>
                      <a:pt x="83" y="39"/>
                    </a:lnTo>
                    <a:cubicBezTo>
                      <a:pt x="83" y="17"/>
                      <a:pt x="64" y="0"/>
                      <a:pt x="41" y="0"/>
                    </a:cubicBezTo>
                    <a:cubicBezTo>
                      <a:pt x="19" y="0"/>
                      <a:pt x="0" y="17"/>
                      <a:pt x="0" y="39"/>
                    </a:cubicBezTo>
                    <a:cubicBezTo>
                      <a:pt x="0" y="61"/>
                      <a:pt x="19" y="78"/>
                      <a:pt x="41" y="78"/>
                    </a:cubicBezTo>
                    <a:cubicBezTo>
                      <a:pt x="64" y="78"/>
                      <a:pt x="83" y="61"/>
                      <a:pt x="83" y="39"/>
                    </a:cubicBezTo>
                    <a:lnTo>
                      <a:pt x="77" y="39"/>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31" name="Oval 1770"/>
              <p:cNvSpPr>
                <a:spLocks noChangeArrowheads="1"/>
              </p:cNvSpPr>
              <p:nvPr/>
            </p:nvSpPr>
            <p:spPr bwMode="auto">
              <a:xfrm>
                <a:off x="3590" y="2560"/>
                <a:ext cx="27" cy="25"/>
              </a:xfrm>
              <a:prstGeom prst="ellipse">
                <a:avLst/>
              </a:pr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32" name="Freeform 1771"/>
              <p:cNvSpPr>
                <a:spLocks/>
              </p:cNvSpPr>
              <p:nvPr/>
            </p:nvSpPr>
            <p:spPr bwMode="auto">
              <a:xfrm>
                <a:off x="3587" y="2557"/>
                <a:ext cx="33" cy="30"/>
              </a:xfrm>
              <a:custGeom>
                <a:avLst/>
                <a:gdLst>
                  <a:gd name="T0" fmla="*/ 77 w 84"/>
                  <a:gd name="T1" fmla="*/ 39 h 78"/>
                  <a:gd name="T2" fmla="*/ 71 w 84"/>
                  <a:gd name="T3" fmla="*/ 39 h 78"/>
                  <a:gd name="T4" fmla="*/ 42 w 84"/>
                  <a:gd name="T5" fmla="*/ 65 h 78"/>
                  <a:gd name="T6" fmla="*/ 13 w 84"/>
                  <a:gd name="T7" fmla="*/ 39 h 78"/>
                  <a:gd name="T8" fmla="*/ 42 w 84"/>
                  <a:gd name="T9" fmla="*/ 13 h 78"/>
                  <a:gd name="T10" fmla="*/ 71 w 84"/>
                  <a:gd name="T11" fmla="*/ 39 h 78"/>
                  <a:gd name="T12" fmla="*/ 84 w 84"/>
                  <a:gd name="T13" fmla="*/ 39 h 78"/>
                  <a:gd name="T14" fmla="*/ 42 w 84"/>
                  <a:gd name="T15" fmla="*/ 0 h 78"/>
                  <a:gd name="T16" fmla="*/ 0 w 84"/>
                  <a:gd name="T17" fmla="*/ 39 h 78"/>
                  <a:gd name="T18" fmla="*/ 42 w 84"/>
                  <a:gd name="T19" fmla="*/ 78 h 78"/>
                  <a:gd name="T20" fmla="*/ 84 w 84"/>
                  <a:gd name="T21" fmla="*/ 39 h 78"/>
                  <a:gd name="T22" fmla="*/ 77 w 84"/>
                  <a:gd name="T23" fmla="*/ 39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4" h="78">
                    <a:moveTo>
                      <a:pt x="77" y="39"/>
                    </a:moveTo>
                    <a:lnTo>
                      <a:pt x="71" y="39"/>
                    </a:lnTo>
                    <a:cubicBezTo>
                      <a:pt x="71" y="53"/>
                      <a:pt x="58" y="65"/>
                      <a:pt x="42" y="65"/>
                    </a:cubicBezTo>
                    <a:cubicBezTo>
                      <a:pt x="25" y="65"/>
                      <a:pt x="13" y="53"/>
                      <a:pt x="13" y="39"/>
                    </a:cubicBezTo>
                    <a:cubicBezTo>
                      <a:pt x="13" y="25"/>
                      <a:pt x="25" y="13"/>
                      <a:pt x="42" y="13"/>
                    </a:cubicBezTo>
                    <a:cubicBezTo>
                      <a:pt x="58" y="13"/>
                      <a:pt x="71" y="25"/>
                      <a:pt x="71" y="39"/>
                    </a:cubicBezTo>
                    <a:lnTo>
                      <a:pt x="84" y="39"/>
                    </a:lnTo>
                    <a:cubicBezTo>
                      <a:pt x="83" y="17"/>
                      <a:pt x="64" y="0"/>
                      <a:pt x="42" y="0"/>
                    </a:cubicBezTo>
                    <a:cubicBezTo>
                      <a:pt x="19" y="0"/>
                      <a:pt x="0" y="17"/>
                      <a:pt x="0" y="39"/>
                    </a:cubicBezTo>
                    <a:cubicBezTo>
                      <a:pt x="0" y="61"/>
                      <a:pt x="19" y="78"/>
                      <a:pt x="42" y="78"/>
                    </a:cubicBezTo>
                    <a:cubicBezTo>
                      <a:pt x="64" y="78"/>
                      <a:pt x="83" y="61"/>
                      <a:pt x="84" y="39"/>
                    </a:cubicBezTo>
                    <a:lnTo>
                      <a:pt x="77" y="39"/>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33" name="Oval 1772"/>
              <p:cNvSpPr>
                <a:spLocks noChangeArrowheads="1"/>
              </p:cNvSpPr>
              <p:nvPr/>
            </p:nvSpPr>
            <p:spPr bwMode="auto">
              <a:xfrm>
                <a:off x="2657" y="2271"/>
                <a:ext cx="17" cy="26"/>
              </a:xfrm>
              <a:prstGeom prst="ellipse">
                <a:avLst/>
              </a:pr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34" name="Freeform 1773"/>
              <p:cNvSpPr>
                <a:spLocks/>
              </p:cNvSpPr>
              <p:nvPr/>
            </p:nvSpPr>
            <p:spPr bwMode="auto">
              <a:xfrm>
                <a:off x="2655" y="2269"/>
                <a:ext cx="20" cy="31"/>
              </a:xfrm>
              <a:custGeom>
                <a:avLst/>
                <a:gdLst>
                  <a:gd name="T0" fmla="*/ 47 w 51"/>
                  <a:gd name="T1" fmla="*/ 41 h 81"/>
                  <a:gd name="T2" fmla="*/ 43 w 51"/>
                  <a:gd name="T3" fmla="*/ 41 h 81"/>
                  <a:gd name="T4" fmla="*/ 25 w 51"/>
                  <a:gd name="T5" fmla="*/ 68 h 81"/>
                  <a:gd name="T6" fmla="*/ 8 w 51"/>
                  <a:gd name="T7" fmla="*/ 41 h 81"/>
                  <a:gd name="T8" fmla="*/ 25 w 51"/>
                  <a:gd name="T9" fmla="*/ 14 h 81"/>
                  <a:gd name="T10" fmla="*/ 43 w 51"/>
                  <a:gd name="T11" fmla="*/ 41 h 81"/>
                  <a:gd name="T12" fmla="*/ 51 w 51"/>
                  <a:gd name="T13" fmla="*/ 41 h 81"/>
                  <a:gd name="T14" fmla="*/ 25 w 51"/>
                  <a:gd name="T15" fmla="*/ 0 h 81"/>
                  <a:gd name="T16" fmla="*/ 0 w 51"/>
                  <a:gd name="T17" fmla="*/ 41 h 81"/>
                  <a:gd name="T18" fmla="*/ 25 w 51"/>
                  <a:gd name="T19" fmla="*/ 81 h 81"/>
                  <a:gd name="T20" fmla="*/ 51 w 51"/>
                  <a:gd name="T21" fmla="*/ 41 h 81"/>
                  <a:gd name="T22" fmla="*/ 47 w 51"/>
                  <a:gd name="T23" fmla="*/ 4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1" h="81">
                    <a:moveTo>
                      <a:pt x="47" y="41"/>
                    </a:moveTo>
                    <a:lnTo>
                      <a:pt x="43" y="41"/>
                    </a:lnTo>
                    <a:cubicBezTo>
                      <a:pt x="43" y="55"/>
                      <a:pt x="35" y="68"/>
                      <a:pt x="25" y="68"/>
                    </a:cubicBezTo>
                    <a:cubicBezTo>
                      <a:pt x="15" y="68"/>
                      <a:pt x="8" y="55"/>
                      <a:pt x="8" y="41"/>
                    </a:cubicBezTo>
                    <a:cubicBezTo>
                      <a:pt x="8" y="26"/>
                      <a:pt x="15" y="14"/>
                      <a:pt x="25" y="14"/>
                    </a:cubicBezTo>
                    <a:cubicBezTo>
                      <a:pt x="35" y="14"/>
                      <a:pt x="43" y="26"/>
                      <a:pt x="43" y="41"/>
                    </a:cubicBezTo>
                    <a:lnTo>
                      <a:pt x="51" y="41"/>
                    </a:lnTo>
                    <a:cubicBezTo>
                      <a:pt x="51" y="18"/>
                      <a:pt x="39" y="0"/>
                      <a:pt x="25" y="0"/>
                    </a:cubicBezTo>
                    <a:cubicBezTo>
                      <a:pt x="11" y="0"/>
                      <a:pt x="0" y="18"/>
                      <a:pt x="0" y="41"/>
                    </a:cubicBezTo>
                    <a:cubicBezTo>
                      <a:pt x="0" y="63"/>
                      <a:pt x="11" y="81"/>
                      <a:pt x="25" y="81"/>
                    </a:cubicBezTo>
                    <a:cubicBezTo>
                      <a:pt x="39" y="81"/>
                      <a:pt x="51" y="64"/>
                      <a:pt x="51" y="41"/>
                    </a:cubicBezTo>
                    <a:lnTo>
                      <a:pt x="47" y="41"/>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35" name="Oval 1774"/>
              <p:cNvSpPr>
                <a:spLocks noChangeArrowheads="1"/>
              </p:cNvSpPr>
              <p:nvPr/>
            </p:nvSpPr>
            <p:spPr bwMode="auto">
              <a:xfrm>
                <a:off x="2743" y="2271"/>
                <a:ext cx="17" cy="26"/>
              </a:xfrm>
              <a:prstGeom prst="ellipse">
                <a:avLst/>
              </a:pr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36" name="Freeform 1775"/>
              <p:cNvSpPr>
                <a:spLocks/>
              </p:cNvSpPr>
              <p:nvPr/>
            </p:nvSpPr>
            <p:spPr bwMode="auto">
              <a:xfrm>
                <a:off x="2741" y="2269"/>
                <a:ext cx="20" cy="31"/>
              </a:xfrm>
              <a:custGeom>
                <a:avLst/>
                <a:gdLst>
                  <a:gd name="T0" fmla="*/ 47 w 51"/>
                  <a:gd name="T1" fmla="*/ 41 h 81"/>
                  <a:gd name="T2" fmla="*/ 43 w 51"/>
                  <a:gd name="T3" fmla="*/ 41 h 81"/>
                  <a:gd name="T4" fmla="*/ 26 w 51"/>
                  <a:gd name="T5" fmla="*/ 68 h 81"/>
                  <a:gd name="T6" fmla="*/ 8 w 51"/>
                  <a:gd name="T7" fmla="*/ 41 h 81"/>
                  <a:gd name="T8" fmla="*/ 26 w 51"/>
                  <a:gd name="T9" fmla="*/ 14 h 81"/>
                  <a:gd name="T10" fmla="*/ 43 w 51"/>
                  <a:gd name="T11" fmla="*/ 41 h 81"/>
                  <a:gd name="T12" fmla="*/ 51 w 51"/>
                  <a:gd name="T13" fmla="*/ 41 h 81"/>
                  <a:gd name="T14" fmla="*/ 26 w 51"/>
                  <a:gd name="T15" fmla="*/ 0 h 81"/>
                  <a:gd name="T16" fmla="*/ 0 w 51"/>
                  <a:gd name="T17" fmla="*/ 41 h 81"/>
                  <a:gd name="T18" fmla="*/ 26 w 51"/>
                  <a:gd name="T19" fmla="*/ 81 h 81"/>
                  <a:gd name="T20" fmla="*/ 51 w 51"/>
                  <a:gd name="T21" fmla="*/ 41 h 81"/>
                  <a:gd name="T22" fmla="*/ 47 w 51"/>
                  <a:gd name="T23" fmla="*/ 4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1" h="81">
                    <a:moveTo>
                      <a:pt x="47" y="41"/>
                    </a:moveTo>
                    <a:lnTo>
                      <a:pt x="43" y="41"/>
                    </a:lnTo>
                    <a:cubicBezTo>
                      <a:pt x="43" y="55"/>
                      <a:pt x="36" y="68"/>
                      <a:pt x="26" y="68"/>
                    </a:cubicBezTo>
                    <a:cubicBezTo>
                      <a:pt x="16" y="68"/>
                      <a:pt x="8" y="55"/>
                      <a:pt x="8" y="41"/>
                    </a:cubicBezTo>
                    <a:cubicBezTo>
                      <a:pt x="8" y="26"/>
                      <a:pt x="16" y="14"/>
                      <a:pt x="26" y="14"/>
                    </a:cubicBezTo>
                    <a:cubicBezTo>
                      <a:pt x="36" y="14"/>
                      <a:pt x="43" y="26"/>
                      <a:pt x="43" y="41"/>
                    </a:cubicBezTo>
                    <a:lnTo>
                      <a:pt x="51" y="41"/>
                    </a:lnTo>
                    <a:cubicBezTo>
                      <a:pt x="51" y="18"/>
                      <a:pt x="39" y="0"/>
                      <a:pt x="26" y="0"/>
                    </a:cubicBezTo>
                    <a:cubicBezTo>
                      <a:pt x="12" y="0"/>
                      <a:pt x="0" y="18"/>
                      <a:pt x="0" y="41"/>
                    </a:cubicBezTo>
                    <a:cubicBezTo>
                      <a:pt x="0" y="63"/>
                      <a:pt x="12" y="81"/>
                      <a:pt x="26" y="81"/>
                    </a:cubicBezTo>
                    <a:cubicBezTo>
                      <a:pt x="39" y="81"/>
                      <a:pt x="51" y="64"/>
                      <a:pt x="51" y="41"/>
                    </a:cubicBezTo>
                    <a:lnTo>
                      <a:pt x="47" y="41"/>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37" name="Oval 1776"/>
              <p:cNvSpPr>
                <a:spLocks noChangeArrowheads="1"/>
              </p:cNvSpPr>
              <p:nvPr/>
            </p:nvSpPr>
            <p:spPr bwMode="auto">
              <a:xfrm>
                <a:off x="3287" y="2271"/>
                <a:ext cx="16" cy="26"/>
              </a:xfrm>
              <a:prstGeom prst="ellipse">
                <a:avLst/>
              </a:pr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38" name="Freeform 1777"/>
              <p:cNvSpPr>
                <a:spLocks/>
              </p:cNvSpPr>
              <p:nvPr/>
            </p:nvSpPr>
            <p:spPr bwMode="auto">
              <a:xfrm>
                <a:off x="3285" y="2269"/>
                <a:ext cx="20" cy="31"/>
              </a:xfrm>
              <a:custGeom>
                <a:avLst/>
                <a:gdLst>
                  <a:gd name="T0" fmla="*/ 47 w 51"/>
                  <a:gd name="T1" fmla="*/ 41 h 81"/>
                  <a:gd name="T2" fmla="*/ 44 w 51"/>
                  <a:gd name="T3" fmla="*/ 41 h 81"/>
                  <a:gd name="T4" fmla="*/ 26 w 51"/>
                  <a:gd name="T5" fmla="*/ 68 h 81"/>
                  <a:gd name="T6" fmla="*/ 8 w 51"/>
                  <a:gd name="T7" fmla="*/ 41 h 81"/>
                  <a:gd name="T8" fmla="*/ 26 w 51"/>
                  <a:gd name="T9" fmla="*/ 14 h 81"/>
                  <a:gd name="T10" fmla="*/ 44 w 51"/>
                  <a:gd name="T11" fmla="*/ 41 h 81"/>
                  <a:gd name="T12" fmla="*/ 51 w 51"/>
                  <a:gd name="T13" fmla="*/ 41 h 81"/>
                  <a:gd name="T14" fmla="*/ 26 w 51"/>
                  <a:gd name="T15" fmla="*/ 0 h 81"/>
                  <a:gd name="T16" fmla="*/ 0 w 51"/>
                  <a:gd name="T17" fmla="*/ 41 h 81"/>
                  <a:gd name="T18" fmla="*/ 26 w 51"/>
                  <a:gd name="T19" fmla="*/ 81 h 81"/>
                  <a:gd name="T20" fmla="*/ 51 w 51"/>
                  <a:gd name="T21" fmla="*/ 41 h 81"/>
                  <a:gd name="T22" fmla="*/ 47 w 51"/>
                  <a:gd name="T23" fmla="*/ 4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1" h="81">
                    <a:moveTo>
                      <a:pt x="47" y="41"/>
                    </a:moveTo>
                    <a:lnTo>
                      <a:pt x="44" y="41"/>
                    </a:lnTo>
                    <a:cubicBezTo>
                      <a:pt x="43" y="55"/>
                      <a:pt x="36" y="68"/>
                      <a:pt x="26" y="68"/>
                    </a:cubicBezTo>
                    <a:cubicBezTo>
                      <a:pt x="16" y="68"/>
                      <a:pt x="8" y="55"/>
                      <a:pt x="8" y="41"/>
                    </a:cubicBezTo>
                    <a:cubicBezTo>
                      <a:pt x="8" y="26"/>
                      <a:pt x="16" y="14"/>
                      <a:pt x="26" y="14"/>
                    </a:cubicBezTo>
                    <a:cubicBezTo>
                      <a:pt x="36" y="14"/>
                      <a:pt x="43" y="26"/>
                      <a:pt x="44" y="41"/>
                    </a:cubicBezTo>
                    <a:lnTo>
                      <a:pt x="51" y="41"/>
                    </a:lnTo>
                    <a:cubicBezTo>
                      <a:pt x="51" y="18"/>
                      <a:pt x="40" y="0"/>
                      <a:pt x="26" y="0"/>
                    </a:cubicBezTo>
                    <a:cubicBezTo>
                      <a:pt x="12" y="0"/>
                      <a:pt x="0" y="18"/>
                      <a:pt x="0" y="41"/>
                    </a:cubicBezTo>
                    <a:cubicBezTo>
                      <a:pt x="0" y="63"/>
                      <a:pt x="12" y="81"/>
                      <a:pt x="26" y="81"/>
                    </a:cubicBezTo>
                    <a:cubicBezTo>
                      <a:pt x="40" y="81"/>
                      <a:pt x="51" y="63"/>
                      <a:pt x="51" y="41"/>
                    </a:cubicBezTo>
                    <a:lnTo>
                      <a:pt x="47" y="41"/>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39" name="Oval 1778"/>
              <p:cNvSpPr>
                <a:spLocks noChangeArrowheads="1"/>
              </p:cNvSpPr>
              <p:nvPr/>
            </p:nvSpPr>
            <p:spPr bwMode="auto">
              <a:xfrm>
                <a:off x="3373" y="2271"/>
                <a:ext cx="17" cy="26"/>
              </a:xfrm>
              <a:prstGeom prst="ellipse">
                <a:avLst/>
              </a:pr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40" name="Freeform 1779"/>
              <p:cNvSpPr>
                <a:spLocks/>
              </p:cNvSpPr>
              <p:nvPr/>
            </p:nvSpPr>
            <p:spPr bwMode="auto">
              <a:xfrm>
                <a:off x="3371" y="2269"/>
                <a:ext cx="20" cy="31"/>
              </a:xfrm>
              <a:custGeom>
                <a:avLst/>
                <a:gdLst>
                  <a:gd name="T0" fmla="*/ 47 w 51"/>
                  <a:gd name="T1" fmla="*/ 41 h 81"/>
                  <a:gd name="T2" fmla="*/ 43 w 51"/>
                  <a:gd name="T3" fmla="*/ 41 h 81"/>
                  <a:gd name="T4" fmla="*/ 25 w 51"/>
                  <a:gd name="T5" fmla="*/ 68 h 81"/>
                  <a:gd name="T6" fmla="*/ 8 w 51"/>
                  <a:gd name="T7" fmla="*/ 41 h 81"/>
                  <a:gd name="T8" fmla="*/ 25 w 51"/>
                  <a:gd name="T9" fmla="*/ 14 h 81"/>
                  <a:gd name="T10" fmla="*/ 43 w 51"/>
                  <a:gd name="T11" fmla="*/ 41 h 81"/>
                  <a:gd name="T12" fmla="*/ 51 w 51"/>
                  <a:gd name="T13" fmla="*/ 41 h 81"/>
                  <a:gd name="T14" fmla="*/ 25 w 51"/>
                  <a:gd name="T15" fmla="*/ 0 h 81"/>
                  <a:gd name="T16" fmla="*/ 0 w 51"/>
                  <a:gd name="T17" fmla="*/ 41 h 81"/>
                  <a:gd name="T18" fmla="*/ 25 w 51"/>
                  <a:gd name="T19" fmla="*/ 81 h 81"/>
                  <a:gd name="T20" fmla="*/ 51 w 51"/>
                  <a:gd name="T21" fmla="*/ 41 h 81"/>
                  <a:gd name="T22" fmla="*/ 47 w 51"/>
                  <a:gd name="T23" fmla="*/ 4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1" h="81">
                    <a:moveTo>
                      <a:pt x="47" y="41"/>
                    </a:moveTo>
                    <a:lnTo>
                      <a:pt x="43" y="41"/>
                    </a:lnTo>
                    <a:cubicBezTo>
                      <a:pt x="43" y="55"/>
                      <a:pt x="35" y="68"/>
                      <a:pt x="25" y="68"/>
                    </a:cubicBezTo>
                    <a:cubicBezTo>
                      <a:pt x="15" y="68"/>
                      <a:pt x="8" y="55"/>
                      <a:pt x="8" y="41"/>
                    </a:cubicBezTo>
                    <a:cubicBezTo>
                      <a:pt x="8" y="26"/>
                      <a:pt x="15" y="14"/>
                      <a:pt x="25" y="14"/>
                    </a:cubicBezTo>
                    <a:cubicBezTo>
                      <a:pt x="35" y="14"/>
                      <a:pt x="43" y="26"/>
                      <a:pt x="43" y="41"/>
                    </a:cubicBezTo>
                    <a:lnTo>
                      <a:pt x="51" y="41"/>
                    </a:lnTo>
                    <a:cubicBezTo>
                      <a:pt x="51" y="18"/>
                      <a:pt x="39" y="0"/>
                      <a:pt x="25" y="0"/>
                    </a:cubicBezTo>
                    <a:cubicBezTo>
                      <a:pt x="11" y="0"/>
                      <a:pt x="0" y="18"/>
                      <a:pt x="0" y="41"/>
                    </a:cubicBezTo>
                    <a:cubicBezTo>
                      <a:pt x="0" y="63"/>
                      <a:pt x="11" y="81"/>
                      <a:pt x="25" y="81"/>
                    </a:cubicBezTo>
                    <a:cubicBezTo>
                      <a:pt x="39" y="81"/>
                      <a:pt x="51" y="63"/>
                      <a:pt x="51" y="41"/>
                    </a:cubicBezTo>
                    <a:lnTo>
                      <a:pt x="47" y="41"/>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41" name="Oval 1780"/>
              <p:cNvSpPr>
                <a:spLocks noChangeArrowheads="1"/>
              </p:cNvSpPr>
              <p:nvPr/>
            </p:nvSpPr>
            <p:spPr bwMode="auto">
              <a:xfrm>
                <a:off x="3459" y="2271"/>
                <a:ext cx="17" cy="26"/>
              </a:xfrm>
              <a:prstGeom prst="ellipse">
                <a:avLst/>
              </a:pr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42" name="Freeform 1781"/>
              <p:cNvSpPr>
                <a:spLocks/>
              </p:cNvSpPr>
              <p:nvPr/>
            </p:nvSpPr>
            <p:spPr bwMode="auto">
              <a:xfrm>
                <a:off x="3457" y="2269"/>
                <a:ext cx="20" cy="31"/>
              </a:xfrm>
              <a:custGeom>
                <a:avLst/>
                <a:gdLst>
                  <a:gd name="T0" fmla="*/ 47 w 51"/>
                  <a:gd name="T1" fmla="*/ 41 h 81"/>
                  <a:gd name="T2" fmla="*/ 43 w 51"/>
                  <a:gd name="T3" fmla="*/ 41 h 81"/>
                  <a:gd name="T4" fmla="*/ 26 w 51"/>
                  <a:gd name="T5" fmla="*/ 68 h 81"/>
                  <a:gd name="T6" fmla="*/ 8 w 51"/>
                  <a:gd name="T7" fmla="*/ 41 h 81"/>
                  <a:gd name="T8" fmla="*/ 26 w 51"/>
                  <a:gd name="T9" fmla="*/ 14 h 81"/>
                  <a:gd name="T10" fmla="*/ 43 w 51"/>
                  <a:gd name="T11" fmla="*/ 41 h 81"/>
                  <a:gd name="T12" fmla="*/ 51 w 51"/>
                  <a:gd name="T13" fmla="*/ 41 h 81"/>
                  <a:gd name="T14" fmla="*/ 26 w 51"/>
                  <a:gd name="T15" fmla="*/ 0 h 81"/>
                  <a:gd name="T16" fmla="*/ 0 w 51"/>
                  <a:gd name="T17" fmla="*/ 41 h 81"/>
                  <a:gd name="T18" fmla="*/ 26 w 51"/>
                  <a:gd name="T19" fmla="*/ 81 h 81"/>
                  <a:gd name="T20" fmla="*/ 51 w 51"/>
                  <a:gd name="T21" fmla="*/ 41 h 81"/>
                  <a:gd name="T22" fmla="*/ 47 w 51"/>
                  <a:gd name="T23" fmla="*/ 4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1" h="81">
                    <a:moveTo>
                      <a:pt x="47" y="41"/>
                    </a:moveTo>
                    <a:lnTo>
                      <a:pt x="43" y="41"/>
                    </a:lnTo>
                    <a:cubicBezTo>
                      <a:pt x="43" y="55"/>
                      <a:pt x="36" y="68"/>
                      <a:pt x="26" y="68"/>
                    </a:cubicBezTo>
                    <a:cubicBezTo>
                      <a:pt x="16" y="68"/>
                      <a:pt x="8" y="55"/>
                      <a:pt x="8" y="41"/>
                    </a:cubicBezTo>
                    <a:cubicBezTo>
                      <a:pt x="8" y="26"/>
                      <a:pt x="16" y="14"/>
                      <a:pt x="26" y="14"/>
                    </a:cubicBezTo>
                    <a:cubicBezTo>
                      <a:pt x="36" y="14"/>
                      <a:pt x="43" y="26"/>
                      <a:pt x="43" y="41"/>
                    </a:cubicBezTo>
                    <a:lnTo>
                      <a:pt x="51" y="41"/>
                    </a:lnTo>
                    <a:cubicBezTo>
                      <a:pt x="51" y="18"/>
                      <a:pt x="40" y="0"/>
                      <a:pt x="26" y="0"/>
                    </a:cubicBezTo>
                    <a:cubicBezTo>
                      <a:pt x="12" y="0"/>
                      <a:pt x="0" y="18"/>
                      <a:pt x="0" y="41"/>
                    </a:cubicBezTo>
                    <a:cubicBezTo>
                      <a:pt x="0" y="63"/>
                      <a:pt x="12" y="81"/>
                      <a:pt x="26" y="81"/>
                    </a:cubicBezTo>
                    <a:cubicBezTo>
                      <a:pt x="40" y="81"/>
                      <a:pt x="51" y="63"/>
                      <a:pt x="51" y="41"/>
                    </a:cubicBezTo>
                    <a:lnTo>
                      <a:pt x="47" y="41"/>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43" name="Oval 1782"/>
              <p:cNvSpPr>
                <a:spLocks noChangeArrowheads="1"/>
              </p:cNvSpPr>
              <p:nvPr/>
            </p:nvSpPr>
            <p:spPr bwMode="auto">
              <a:xfrm>
                <a:off x="2690" y="2600"/>
                <a:ext cx="16" cy="27"/>
              </a:xfrm>
              <a:prstGeom prst="ellipse">
                <a:avLst/>
              </a:pr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44" name="Freeform 1783"/>
              <p:cNvSpPr>
                <a:spLocks/>
              </p:cNvSpPr>
              <p:nvPr/>
            </p:nvSpPr>
            <p:spPr bwMode="auto">
              <a:xfrm>
                <a:off x="2689" y="2597"/>
                <a:ext cx="18" cy="32"/>
              </a:xfrm>
              <a:custGeom>
                <a:avLst/>
                <a:gdLst>
                  <a:gd name="T0" fmla="*/ 43 w 46"/>
                  <a:gd name="T1" fmla="*/ 41 h 82"/>
                  <a:gd name="T2" fmla="*/ 39 w 46"/>
                  <a:gd name="T3" fmla="*/ 41 h 82"/>
                  <a:gd name="T4" fmla="*/ 23 w 46"/>
                  <a:gd name="T5" fmla="*/ 68 h 82"/>
                  <a:gd name="T6" fmla="*/ 7 w 46"/>
                  <a:gd name="T7" fmla="*/ 41 h 82"/>
                  <a:gd name="T8" fmla="*/ 23 w 46"/>
                  <a:gd name="T9" fmla="*/ 14 h 82"/>
                  <a:gd name="T10" fmla="*/ 39 w 46"/>
                  <a:gd name="T11" fmla="*/ 41 h 82"/>
                  <a:gd name="T12" fmla="*/ 46 w 46"/>
                  <a:gd name="T13" fmla="*/ 41 h 82"/>
                  <a:gd name="T14" fmla="*/ 23 w 46"/>
                  <a:gd name="T15" fmla="*/ 0 h 82"/>
                  <a:gd name="T16" fmla="*/ 0 w 46"/>
                  <a:gd name="T17" fmla="*/ 41 h 82"/>
                  <a:gd name="T18" fmla="*/ 23 w 46"/>
                  <a:gd name="T19" fmla="*/ 82 h 82"/>
                  <a:gd name="T20" fmla="*/ 46 w 46"/>
                  <a:gd name="T21" fmla="*/ 41 h 82"/>
                  <a:gd name="T22" fmla="*/ 43 w 46"/>
                  <a:gd name="T23" fmla="*/ 41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6" h="82">
                    <a:moveTo>
                      <a:pt x="43" y="41"/>
                    </a:moveTo>
                    <a:lnTo>
                      <a:pt x="39" y="41"/>
                    </a:lnTo>
                    <a:cubicBezTo>
                      <a:pt x="39" y="55"/>
                      <a:pt x="32" y="68"/>
                      <a:pt x="23" y="68"/>
                    </a:cubicBezTo>
                    <a:cubicBezTo>
                      <a:pt x="14" y="68"/>
                      <a:pt x="7" y="55"/>
                      <a:pt x="7" y="41"/>
                    </a:cubicBezTo>
                    <a:cubicBezTo>
                      <a:pt x="7" y="26"/>
                      <a:pt x="14" y="14"/>
                      <a:pt x="23" y="14"/>
                    </a:cubicBezTo>
                    <a:cubicBezTo>
                      <a:pt x="32" y="14"/>
                      <a:pt x="39" y="26"/>
                      <a:pt x="39" y="41"/>
                    </a:cubicBezTo>
                    <a:lnTo>
                      <a:pt x="46" y="41"/>
                    </a:lnTo>
                    <a:cubicBezTo>
                      <a:pt x="46" y="18"/>
                      <a:pt x="36" y="0"/>
                      <a:pt x="23" y="0"/>
                    </a:cubicBezTo>
                    <a:cubicBezTo>
                      <a:pt x="11" y="0"/>
                      <a:pt x="0" y="18"/>
                      <a:pt x="0" y="41"/>
                    </a:cubicBezTo>
                    <a:cubicBezTo>
                      <a:pt x="0" y="64"/>
                      <a:pt x="11" y="82"/>
                      <a:pt x="23" y="82"/>
                    </a:cubicBezTo>
                    <a:cubicBezTo>
                      <a:pt x="36" y="81"/>
                      <a:pt x="46" y="64"/>
                      <a:pt x="46" y="41"/>
                    </a:cubicBezTo>
                    <a:lnTo>
                      <a:pt x="43" y="41"/>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520" name="Oval 1785"/>
            <p:cNvSpPr>
              <a:spLocks noChangeArrowheads="1"/>
            </p:cNvSpPr>
            <p:nvPr/>
          </p:nvSpPr>
          <p:spPr bwMode="auto">
            <a:xfrm>
              <a:off x="4419600" y="4127501"/>
              <a:ext cx="23812" cy="42863"/>
            </a:xfrm>
            <a:prstGeom prst="ellipse">
              <a:avLst/>
            </a:pr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21" name="Freeform 1786"/>
            <p:cNvSpPr>
              <a:spLocks/>
            </p:cNvSpPr>
            <p:nvPr/>
          </p:nvSpPr>
          <p:spPr bwMode="auto">
            <a:xfrm>
              <a:off x="4418013" y="4122738"/>
              <a:ext cx="28575" cy="50800"/>
            </a:xfrm>
            <a:custGeom>
              <a:avLst/>
              <a:gdLst>
                <a:gd name="T0" fmla="*/ 42 w 45"/>
                <a:gd name="T1" fmla="*/ 41 h 82"/>
                <a:gd name="T2" fmla="*/ 38 w 45"/>
                <a:gd name="T3" fmla="*/ 41 h 82"/>
                <a:gd name="T4" fmla="*/ 22 w 45"/>
                <a:gd name="T5" fmla="*/ 68 h 82"/>
                <a:gd name="T6" fmla="*/ 7 w 45"/>
                <a:gd name="T7" fmla="*/ 41 h 82"/>
                <a:gd name="T8" fmla="*/ 22 w 45"/>
                <a:gd name="T9" fmla="*/ 14 h 82"/>
                <a:gd name="T10" fmla="*/ 38 w 45"/>
                <a:gd name="T11" fmla="*/ 41 h 82"/>
                <a:gd name="T12" fmla="*/ 45 w 45"/>
                <a:gd name="T13" fmla="*/ 41 h 82"/>
                <a:gd name="T14" fmla="*/ 22 w 45"/>
                <a:gd name="T15" fmla="*/ 0 h 82"/>
                <a:gd name="T16" fmla="*/ 0 w 45"/>
                <a:gd name="T17" fmla="*/ 41 h 82"/>
                <a:gd name="T18" fmla="*/ 22 w 45"/>
                <a:gd name="T19" fmla="*/ 82 h 82"/>
                <a:gd name="T20" fmla="*/ 45 w 45"/>
                <a:gd name="T21" fmla="*/ 41 h 82"/>
                <a:gd name="T22" fmla="*/ 42 w 45"/>
                <a:gd name="T23" fmla="*/ 41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5" h="82">
                  <a:moveTo>
                    <a:pt x="42" y="41"/>
                  </a:moveTo>
                  <a:lnTo>
                    <a:pt x="38" y="41"/>
                  </a:lnTo>
                  <a:cubicBezTo>
                    <a:pt x="38" y="55"/>
                    <a:pt x="31" y="68"/>
                    <a:pt x="22" y="68"/>
                  </a:cubicBezTo>
                  <a:cubicBezTo>
                    <a:pt x="14" y="68"/>
                    <a:pt x="7" y="55"/>
                    <a:pt x="7" y="41"/>
                  </a:cubicBezTo>
                  <a:cubicBezTo>
                    <a:pt x="7" y="26"/>
                    <a:pt x="14" y="14"/>
                    <a:pt x="22" y="14"/>
                  </a:cubicBezTo>
                  <a:cubicBezTo>
                    <a:pt x="31" y="14"/>
                    <a:pt x="38" y="26"/>
                    <a:pt x="38" y="41"/>
                  </a:cubicBezTo>
                  <a:lnTo>
                    <a:pt x="45" y="41"/>
                  </a:lnTo>
                  <a:cubicBezTo>
                    <a:pt x="45" y="18"/>
                    <a:pt x="35" y="0"/>
                    <a:pt x="22" y="0"/>
                  </a:cubicBezTo>
                  <a:cubicBezTo>
                    <a:pt x="10" y="0"/>
                    <a:pt x="0" y="18"/>
                    <a:pt x="0" y="41"/>
                  </a:cubicBezTo>
                  <a:cubicBezTo>
                    <a:pt x="0" y="64"/>
                    <a:pt x="10" y="81"/>
                    <a:pt x="22" y="82"/>
                  </a:cubicBezTo>
                  <a:cubicBezTo>
                    <a:pt x="35" y="81"/>
                    <a:pt x="45" y="64"/>
                    <a:pt x="45" y="41"/>
                  </a:cubicBezTo>
                  <a:lnTo>
                    <a:pt x="42" y="41"/>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22" name="Freeform 1787"/>
            <p:cNvSpPr>
              <a:spLocks/>
            </p:cNvSpPr>
            <p:nvPr/>
          </p:nvSpPr>
          <p:spPr bwMode="auto">
            <a:xfrm>
              <a:off x="4446588" y="3046413"/>
              <a:ext cx="866775" cy="284163"/>
            </a:xfrm>
            <a:custGeom>
              <a:avLst/>
              <a:gdLst>
                <a:gd name="T0" fmla="*/ 1390 w 1390"/>
                <a:gd name="T1" fmla="*/ 0 h 460"/>
                <a:gd name="T2" fmla="*/ 187 w 1390"/>
                <a:gd name="T3" fmla="*/ 0 h 460"/>
                <a:gd name="T4" fmla="*/ 158 w 1390"/>
                <a:gd name="T5" fmla="*/ 32 h 460"/>
                <a:gd name="T6" fmla="*/ 606 w 1390"/>
                <a:gd name="T7" fmla="*/ 32 h 460"/>
                <a:gd name="T8" fmla="*/ 609 w 1390"/>
                <a:gd name="T9" fmla="*/ 33 h 460"/>
                <a:gd name="T10" fmla="*/ 610 w 1390"/>
                <a:gd name="T11" fmla="*/ 35 h 460"/>
                <a:gd name="T12" fmla="*/ 610 w 1390"/>
                <a:gd name="T13" fmla="*/ 413 h 460"/>
                <a:gd name="T14" fmla="*/ 609 w 1390"/>
                <a:gd name="T15" fmla="*/ 416 h 460"/>
                <a:gd name="T16" fmla="*/ 606 w 1390"/>
                <a:gd name="T17" fmla="*/ 417 h 460"/>
                <a:gd name="T18" fmla="*/ 147 w 1390"/>
                <a:gd name="T19" fmla="*/ 417 h 460"/>
                <a:gd name="T20" fmla="*/ 145 w 1390"/>
                <a:gd name="T21" fmla="*/ 416 h 460"/>
                <a:gd name="T22" fmla="*/ 144 w 1390"/>
                <a:gd name="T23" fmla="*/ 413 h 460"/>
                <a:gd name="T24" fmla="*/ 144 w 1390"/>
                <a:gd name="T25" fmla="*/ 47 h 460"/>
                <a:gd name="T26" fmla="*/ 0 w 1390"/>
                <a:gd name="T27" fmla="*/ 200 h 460"/>
                <a:gd name="T28" fmla="*/ 0 w 1390"/>
                <a:gd name="T29" fmla="*/ 460 h 460"/>
                <a:gd name="T30" fmla="*/ 1390 w 1390"/>
                <a:gd name="T31" fmla="*/ 460 h 460"/>
                <a:gd name="T32" fmla="*/ 1390 w 1390"/>
                <a:gd name="T33" fmla="*/ 0 h 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90" h="460">
                  <a:moveTo>
                    <a:pt x="1390" y="0"/>
                  </a:moveTo>
                  <a:lnTo>
                    <a:pt x="187" y="0"/>
                  </a:lnTo>
                  <a:lnTo>
                    <a:pt x="158" y="32"/>
                  </a:lnTo>
                  <a:lnTo>
                    <a:pt x="606" y="32"/>
                  </a:lnTo>
                  <a:lnTo>
                    <a:pt x="609" y="33"/>
                  </a:lnTo>
                  <a:lnTo>
                    <a:pt x="610" y="35"/>
                  </a:lnTo>
                  <a:lnTo>
                    <a:pt x="610" y="413"/>
                  </a:lnTo>
                  <a:lnTo>
                    <a:pt x="609" y="416"/>
                  </a:lnTo>
                  <a:lnTo>
                    <a:pt x="606" y="417"/>
                  </a:lnTo>
                  <a:lnTo>
                    <a:pt x="147" y="417"/>
                  </a:lnTo>
                  <a:lnTo>
                    <a:pt x="145" y="416"/>
                  </a:lnTo>
                  <a:lnTo>
                    <a:pt x="144" y="413"/>
                  </a:lnTo>
                  <a:lnTo>
                    <a:pt x="144" y="47"/>
                  </a:lnTo>
                  <a:lnTo>
                    <a:pt x="0" y="200"/>
                  </a:lnTo>
                  <a:lnTo>
                    <a:pt x="0" y="460"/>
                  </a:lnTo>
                  <a:lnTo>
                    <a:pt x="1390" y="460"/>
                  </a:lnTo>
                  <a:lnTo>
                    <a:pt x="139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23" name="Freeform 1788"/>
            <p:cNvSpPr>
              <a:spLocks/>
            </p:cNvSpPr>
            <p:nvPr/>
          </p:nvSpPr>
          <p:spPr bwMode="auto">
            <a:xfrm>
              <a:off x="4446588" y="3046413"/>
              <a:ext cx="115887" cy="123825"/>
            </a:xfrm>
            <a:custGeom>
              <a:avLst/>
              <a:gdLst>
                <a:gd name="T0" fmla="*/ 187 w 187"/>
                <a:gd name="T1" fmla="*/ 0 h 200"/>
                <a:gd name="T2" fmla="*/ 0 w 187"/>
                <a:gd name="T3" fmla="*/ 0 h 200"/>
                <a:gd name="T4" fmla="*/ 0 w 187"/>
                <a:gd name="T5" fmla="*/ 200 h 200"/>
                <a:gd name="T6" fmla="*/ 144 w 187"/>
                <a:gd name="T7" fmla="*/ 47 h 200"/>
                <a:gd name="T8" fmla="*/ 144 w 187"/>
                <a:gd name="T9" fmla="*/ 35 h 200"/>
                <a:gd name="T10" fmla="*/ 147 w 187"/>
                <a:gd name="T11" fmla="*/ 35 h 200"/>
                <a:gd name="T12" fmla="*/ 144 w 187"/>
                <a:gd name="T13" fmla="*/ 35 h 200"/>
                <a:gd name="T14" fmla="*/ 145 w 187"/>
                <a:gd name="T15" fmla="*/ 33 h 200"/>
                <a:gd name="T16" fmla="*/ 147 w 187"/>
                <a:gd name="T17" fmla="*/ 32 h 200"/>
                <a:gd name="T18" fmla="*/ 158 w 187"/>
                <a:gd name="T19" fmla="*/ 32 h 200"/>
                <a:gd name="T20" fmla="*/ 187 w 187"/>
                <a:gd name="T21" fmla="*/ 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7" h="200">
                  <a:moveTo>
                    <a:pt x="187" y="0"/>
                  </a:moveTo>
                  <a:lnTo>
                    <a:pt x="0" y="0"/>
                  </a:lnTo>
                  <a:lnTo>
                    <a:pt x="0" y="200"/>
                  </a:lnTo>
                  <a:lnTo>
                    <a:pt x="144" y="47"/>
                  </a:lnTo>
                  <a:lnTo>
                    <a:pt x="144" y="35"/>
                  </a:lnTo>
                  <a:lnTo>
                    <a:pt x="147" y="35"/>
                  </a:lnTo>
                  <a:lnTo>
                    <a:pt x="144" y="35"/>
                  </a:lnTo>
                  <a:lnTo>
                    <a:pt x="145" y="33"/>
                  </a:lnTo>
                  <a:lnTo>
                    <a:pt x="147" y="32"/>
                  </a:lnTo>
                  <a:lnTo>
                    <a:pt x="158" y="32"/>
                  </a:lnTo>
                  <a:lnTo>
                    <a:pt x="187"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24" name="Freeform 1789"/>
            <p:cNvSpPr>
              <a:spLocks/>
            </p:cNvSpPr>
            <p:nvPr/>
          </p:nvSpPr>
          <p:spPr bwMode="auto">
            <a:xfrm>
              <a:off x="4540250" y="3070226"/>
              <a:ext cx="282575" cy="228600"/>
            </a:xfrm>
            <a:custGeom>
              <a:avLst/>
              <a:gdLst>
                <a:gd name="T0" fmla="*/ 452 w 452"/>
                <a:gd name="T1" fmla="*/ 0 h 370"/>
                <a:gd name="T2" fmla="*/ 0 w 452"/>
                <a:gd name="T3" fmla="*/ 0 h 370"/>
                <a:gd name="T4" fmla="*/ 0 w 452"/>
                <a:gd name="T5" fmla="*/ 0 h 370"/>
                <a:gd name="T6" fmla="*/ 0 w 452"/>
                <a:gd name="T7" fmla="*/ 370 h 370"/>
                <a:gd name="T8" fmla="*/ 452 w 452"/>
                <a:gd name="T9" fmla="*/ 370 h 370"/>
                <a:gd name="T10" fmla="*/ 452 w 452"/>
                <a:gd name="T11" fmla="*/ 0 h 370"/>
              </a:gdLst>
              <a:ahLst/>
              <a:cxnLst>
                <a:cxn ang="0">
                  <a:pos x="T0" y="T1"/>
                </a:cxn>
                <a:cxn ang="0">
                  <a:pos x="T2" y="T3"/>
                </a:cxn>
                <a:cxn ang="0">
                  <a:pos x="T4" y="T5"/>
                </a:cxn>
                <a:cxn ang="0">
                  <a:pos x="T6" y="T7"/>
                </a:cxn>
                <a:cxn ang="0">
                  <a:pos x="T8" y="T9"/>
                </a:cxn>
                <a:cxn ang="0">
                  <a:pos x="T10" y="T11"/>
                </a:cxn>
              </a:cxnLst>
              <a:rect l="0" t="0" r="r" b="b"/>
              <a:pathLst>
                <a:path w="452" h="370">
                  <a:moveTo>
                    <a:pt x="452" y="0"/>
                  </a:moveTo>
                  <a:lnTo>
                    <a:pt x="0" y="0"/>
                  </a:lnTo>
                  <a:lnTo>
                    <a:pt x="0" y="0"/>
                  </a:lnTo>
                  <a:lnTo>
                    <a:pt x="0" y="370"/>
                  </a:lnTo>
                  <a:lnTo>
                    <a:pt x="452" y="370"/>
                  </a:lnTo>
                  <a:lnTo>
                    <a:pt x="45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25" name="Freeform 1790"/>
            <p:cNvSpPr>
              <a:spLocks/>
            </p:cNvSpPr>
            <p:nvPr/>
          </p:nvSpPr>
          <p:spPr bwMode="auto">
            <a:xfrm>
              <a:off x="4540250" y="3070226"/>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26" name="Freeform 1791"/>
            <p:cNvSpPr>
              <a:spLocks/>
            </p:cNvSpPr>
            <p:nvPr/>
          </p:nvSpPr>
          <p:spPr bwMode="auto">
            <a:xfrm>
              <a:off x="4443413" y="3041651"/>
              <a:ext cx="873125" cy="293688"/>
            </a:xfrm>
            <a:custGeom>
              <a:avLst/>
              <a:gdLst>
                <a:gd name="T0" fmla="*/ 1399 w 1402"/>
                <a:gd name="T1" fmla="*/ 0 h 472"/>
                <a:gd name="T2" fmla="*/ 199 w 1402"/>
                <a:gd name="T3" fmla="*/ 0 h 472"/>
                <a:gd name="T4" fmla="*/ 193 w 1402"/>
                <a:gd name="T5" fmla="*/ 6 h 472"/>
                <a:gd name="T6" fmla="*/ 1396 w 1402"/>
                <a:gd name="T7" fmla="*/ 6 h 472"/>
                <a:gd name="T8" fmla="*/ 1396 w 1402"/>
                <a:gd name="T9" fmla="*/ 466 h 472"/>
                <a:gd name="T10" fmla="*/ 6 w 1402"/>
                <a:gd name="T11" fmla="*/ 466 h 472"/>
                <a:gd name="T12" fmla="*/ 6 w 1402"/>
                <a:gd name="T13" fmla="*/ 206 h 472"/>
                <a:gd name="T14" fmla="*/ 0 w 1402"/>
                <a:gd name="T15" fmla="*/ 213 h 472"/>
                <a:gd name="T16" fmla="*/ 0 w 1402"/>
                <a:gd name="T17" fmla="*/ 469 h 472"/>
                <a:gd name="T18" fmla="*/ 1 w 1402"/>
                <a:gd name="T19" fmla="*/ 471 h 472"/>
                <a:gd name="T20" fmla="*/ 3 w 1402"/>
                <a:gd name="T21" fmla="*/ 472 h 472"/>
                <a:gd name="T22" fmla="*/ 1399 w 1402"/>
                <a:gd name="T23" fmla="*/ 472 h 472"/>
                <a:gd name="T24" fmla="*/ 1401 w 1402"/>
                <a:gd name="T25" fmla="*/ 471 h 472"/>
                <a:gd name="T26" fmla="*/ 1402 w 1402"/>
                <a:gd name="T27" fmla="*/ 469 h 472"/>
                <a:gd name="T28" fmla="*/ 1402 w 1402"/>
                <a:gd name="T29" fmla="*/ 3 h 472"/>
                <a:gd name="T30" fmla="*/ 1401 w 1402"/>
                <a:gd name="T31" fmla="*/ 1 h 472"/>
                <a:gd name="T32" fmla="*/ 1399 w 1402"/>
                <a:gd name="T33" fmla="*/ 0 h 4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02" h="472">
                  <a:moveTo>
                    <a:pt x="1399" y="0"/>
                  </a:moveTo>
                  <a:lnTo>
                    <a:pt x="199" y="0"/>
                  </a:lnTo>
                  <a:lnTo>
                    <a:pt x="193" y="6"/>
                  </a:lnTo>
                  <a:lnTo>
                    <a:pt x="1396" y="6"/>
                  </a:lnTo>
                  <a:lnTo>
                    <a:pt x="1396" y="466"/>
                  </a:lnTo>
                  <a:lnTo>
                    <a:pt x="6" y="466"/>
                  </a:lnTo>
                  <a:lnTo>
                    <a:pt x="6" y="206"/>
                  </a:lnTo>
                  <a:lnTo>
                    <a:pt x="0" y="213"/>
                  </a:lnTo>
                  <a:lnTo>
                    <a:pt x="0" y="469"/>
                  </a:lnTo>
                  <a:lnTo>
                    <a:pt x="1" y="471"/>
                  </a:lnTo>
                  <a:lnTo>
                    <a:pt x="3" y="472"/>
                  </a:lnTo>
                  <a:lnTo>
                    <a:pt x="1399" y="472"/>
                  </a:lnTo>
                  <a:lnTo>
                    <a:pt x="1401" y="471"/>
                  </a:lnTo>
                  <a:lnTo>
                    <a:pt x="1402" y="469"/>
                  </a:lnTo>
                  <a:lnTo>
                    <a:pt x="1402" y="3"/>
                  </a:lnTo>
                  <a:lnTo>
                    <a:pt x="1401" y="1"/>
                  </a:lnTo>
                  <a:lnTo>
                    <a:pt x="139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27" name="Freeform 1792"/>
            <p:cNvSpPr>
              <a:spLocks noEditPoints="1"/>
            </p:cNvSpPr>
            <p:nvPr/>
          </p:nvSpPr>
          <p:spPr bwMode="auto">
            <a:xfrm>
              <a:off x="4443413" y="3041651"/>
              <a:ext cx="123825" cy="131763"/>
            </a:xfrm>
            <a:custGeom>
              <a:avLst/>
              <a:gdLst>
                <a:gd name="T0" fmla="*/ 199 w 199"/>
                <a:gd name="T1" fmla="*/ 0 h 213"/>
                <a:gd name="T2" fmla="*/ 3 w 199"/>
                <a:gd name="T3" fmla="*/ 0 h 213"/>
                <a:gd name="T4" fmla="*/ 1 w 199"/>
                <a:gd name="T5" fmla="*/ 1 h 213"/>
                <a:gd name="T6" fmla="*/ 0 w 199"/>
                <a:gd name="T7" fmla="*/ 3 h 213"/>
                <a:gd name="T8" fmla="*/ 0 w 199"/>
                <a:gd name="T9" fmla="*/ 213 h 213"/>
                <a:gd name="T10" fmla="*/ 6 w 199"/>
                <a:gd name="T11" fmla="*/ 206 h 213"/>
                <a:gd name="T12" fmla="*/ 6 w 199"/>
                <a:gd name="T13" fmla="*/ 6 h 213"/>
                <a:gd name="T14" fmla="*/ 193 w 199"/>
                <a:gd name="T15" fmla="*/ 6 h 213"/>
                <a:gd name="T16" fmla="*/ 199 w 199"/>
                <a:gd name="T17" fmla="*/ 0 h 213"/>
                <a:gd name="T18" fmla="*/ 0 w 199"/>
                <a:gd name="T19" fmla="*/ 3 h 213"/>
                <a:gd name="T20" fmla="*/ 3 w 199"/>
                <a:gd name="T21" fmla="*/ 3 h 213"/>
                <a:gd name="T22" fmla="*/ 0 w 199"/>
                <a:gd name="T23" fmla="*/ 3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9" h="213">
                  <a:moveTo>
                    <a:pt x="199" y="0"/>
                  </a:moveTo>
                  <a:lnTo>
                    <a:pt x="3" y="0"/>
                  </a:lnTo>
                  <a:lnTo>
                    <a:pt x="1" y="1"/>
                  </a:lnTo>
                  <a:lnTo>
                    <a:pt x="0" y="3"/>
                  </a:lnTo>
                  <a:lnTo>
                    <a:pt x="0" y="213"/>
                  </a:lnTo>
                  <a:lnTo>
                    <a:pt x="6" y="206"/>
                  </a:lnTo>
                  <a:lnTo>
                    <a:pt x="6" y="6"/>
                  </a:lnTo>
                  <a:lnTo>
                    <a:pt x="193" y="6"/>
                  </a:lnTo>
                  <a:lnTo>
                    <a:pt x="199" y="0"/>
                  </a:lnTo>
                  <a:close/>
                  <a:moveTo>
                    <a:pt x="0" y="3"/>
                  </a:moveTo>
                  <a:lnTo>
                    <a:pt x="3" y="3"/>
                  </a:lnTo>
                  <a:lnTo>
                    <a:pt x="0"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28" name="Rectangle 1793"/>
            <p:cNvSpPr>
              <a:spLocks noChangeArrowheads="1"/>
            </p:cNvSpPr>
            <p:nvPr/>
          </p:nvSpPr>
          <p:spPr bwMode="auto">
            <a:xfrm>
              <a:off x="4965700" y="3071813"/>
              <a:ext cx="285750" cy="233363"/>
            </a:xfrm>
            <a:prstGeom prst="rect">
              <a:avLst/>
            </a:prstGeom>
            <a:solidFill>
              <a:srgbClr val="9FC9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29" name="Freeform 1794"/>
            <p:cNvSpPr>
              <a:spLocks/>
            </p:cNvSpPr>
            <p:nvPr/>
          </p:nvSpPr>
          <p:spPr bwMode="auto">
            <a:xfrm>
              <a:off x="4964113" y="3068638"/>
              <a:ext cx="290512" cy="239713"/>
            </a:xfrm>
            <a:custGeom>
              <a:avLst/>
              <a:gdLst>
                <a:gd name="T0" fmla="*/ 3 w 466"/>
                <a:gd name="T1" fmla="*/ 3 h 385"/>
                <a:gd name="T2" fmla="*/ 3 w 466"/>
                <a:gd name="T3" fmla="*/ 7 h 385"/>
                <a:gd name="T4" fmla="*/ 459 w 466"/>
                <a:gd name="T5" fmla="*/ 7 h 385"/>
                <a:gd name="T6" fmla="*/ 459 w 466"/>
                <a:gd name="T7" fmla="*/ 377 h 385"/>
                <a:gd name="T8" fmla="*/ 7 w 466"/>
                <a:gd name="T9" fmla="*/ 377 h 385"/>
                <a:gd name="T10" fmla="*/ 7 w 466"/>
                <a:gd name="T11" fmla="*/ 3 h 385"/>
                <a:gd name="T12" fmla="*/ 3 w 466"/>
                <a:gd name="T13" fmla="*/ 3 h 385"/>
                <a:gd name="T14" fmla="*/ 3 w 466"/>
                <a:gd name="T15" fmla="*/ 7 h 385"/>
                <a:gd name="T16" fmla="*/ 3 w 466"/>
                <a:gd name="T17" fmla="*/ 3 h 385"/>
                <a:gd name="T18" fmla="*/ 0 w 466"/>
                <a:gd name="T19" fmla="*/ 3 h 385"/>
                <a:gd name="T20" fmla="*/ 0 w 466"/>
                <a:gd name="T21" fmla="*/ 381 h 385"/>
                <a:gd name="T22" fmla="*/ 1 w 466"/>
                <a:gd name="T23" fmla="*/ 384 h 385"/>
                <a:gd name="T24" fmla="*/ 3 w 466"/>
                <a:gd name="T25" fmla="*/ 385 h 385"/>
                <a:gd name="T26" fmla="*/ 463 w 466"/>
                <a:gd name="T27" fmla="*/ 385 h 385"/>
                <a:gd name="T28" fmla="*/ 465 w 466"/>
                <a:gd name="T29" fmla="*/ 384 h 385"/>
                <a:gd name="T30" fmla="*/ 466 w 466"/>
                <a:gd name="T31" fmla="*/ 381 h 385"/>
                <a:gd name="T32" fmla="*/ 466 w 466"/>
                <a:gd name="T33" fmla="*/ 3 h 385"/>
                <a:gd name="T34" fmla="*/ 465 w 466"/>
                <a:gd name="T35" fmla="*/ 1 h 385"/>
                <a:gd name="T36" fmla="*/ 463 w 466"/>
                <a:gd name="T37" fmla="*/ 0 h 385"/>
                <a:gd name="T38" fmla="*/ 3 w 466"/>
                <a:gd name="T39" fmla="*/ 0 h 385"/>
                <a:gd name="T40" fmla="*/ 1 w 466"/>
                <a:gd name="T41" fmla="*/ 1 h 385"/>
                <a:gd name="T42" fmla="*/ 0 w 466"/>
                <a:gd name="T43" fmla="*/ 3 h 385"/>
                <a:gd name="T44" fmla="*/ 3 w 466"/>
                <a:gd name="T45" fmla="*/ 3 h 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66" h="385">
                  <a:moveTo>
                    <a:pt x="3" y="3"/>
                  </a:moveTo>
                  <a:lnTo>
                    <a:pt x="3" y="7"/>
                  </a:lnTo>
                  <a:lnTo>
                    <a:pt x="459" y="7"/>
                  </a:lnTo>
                  <a:lnTo>
                    <a:pt x="459" y="377"/>
                  </a:lnTo>
                  <a:lnTo>
                    <a:pt x="7" y="377"/>
                  </a:lnTo>
                  <a:lnTo>
                    <a:pt x="7" y="3"/>
                  </a:lnTo>
                  <a:lnTo>
                    <a:pt x="3" y="3"/>
                  </a:lnTo>
                  <a:lnTo>
                    <a:pt x="3" y="7"/>
                  </a:lnTo>
                  <a:lnTo>
                    <a:pt x="3" y="3"/>
                  </a:lnTo>
                  <a:lnTo>
                    <a:pt x="0" y="3"/>
                  </a:lnTo>
                  <a:lnTo>
                    <a:pt x="0" y="381"/>
                  </a:lnTo>
                  <a:lnTo>
                    <a:pt x="1" y="384"/>
                  </a:lnTo>
                  <a:lnTo>
                    <a:pt x="3" y="385"/>
                  </a:lnTo>
                  <a:lnTo>
                    <a:pt x="463" y="385"/>
                  </a:lnTo>
                  <a:lnTo>
                    <a:pt x="465" y="384"/>
                  </a:lnTo>
                  <a:lnTo>
                    <a:pt x="466" y="381"/>
                  </a:lnTo>
                  <a:lnTo>
                    <a:pt x="466" y="3"/>
                  </a:lnTo>
                  <a:lnTo>
                    <a:pt x="465" y="1"/>
                  </a:lnTo>
                  <a:lnTo>
                    <a:pt x="463" y="0"/>
                  </a:lnTo>
                  <a:lnTo>
                    <a:pt x="3" y="0"/>
                  </a:lnTo>
                  <a:lnTo>
                    <a:pt x="1" y="1"/>
                  </a:lnTo>
                  <a:lnTo>
                    <a:pt x="0" y="3"/>
                  </a:lnTo>
                  <a:lnTo>
                    <a:pt x="3" y="3"/>
                  </a:lnTo>
                  <a:close/>
                </a:path>
              </a:pathLst>
            </a:custGeom>
            <a:solidFill>
              <a:srgbClr val="3231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30" name="Rectangle 1795"/>
            <p:cNvSpPr>
              <a:spLocks noChangeArrowheads="1"/>
            </p:cNvSpPr>
            <p:nvPr/>
          </p:nvSpPr>
          <p:spPr bwMode="auto">
            <a:xfrm>
              <a:off x="5011738" y="3076576"/>
              <a:ext cx="242887" cy="242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24282B"/>
                  </a:solidFill>
                  <a:effectLst/>
                  <a:latin typeface="Times New Roman" pitchFamily="18" charset="0"/>
                </a:rPr>
                <a:t>17</a:t>
              </a:r>
              <a:endParaRPr kumimoji="0" lang="en-US" sz="1800" b="0" i="0" u="none" strike="noStrike" cap="none" normalizeH="0" baseline="0" smtClean="0">
                <a:ln>
                  <a:noFill/>
                </a:ln>
                <a:solidFill>
                  <a:schemeClr val="tx1"/>
                </a:solidFill>
                <a:effectLst/>
                <a:latin typeface="Arial" pitchFamily="34" charset="0"/>
              </a:endParaRPr>
            </a:p>
          </p:txBody>
        </p:sp>
        <p:sp>
          <p:nvSpPr>
            <p:cNvPr id="2531" name="Rectangle 1796"/>
            <p:cNvSpPr>
              <a:spLocks noChangeArrowheads="1"/>
            </p:cNvSpPr>
            <p:nvPr/>
          </p:nvSpPr>
          <p:spPr bwMode="auto">
            <a:xfrm>
              <a:off x="4538663" y="3067051"/>
              <a:ext cx="285750" cy="234950"/>
            </a:xfrm>
            <a:prstGeom prst="rect">
              <a:avLst/>
            </a:prstGeom>
            <a:solidFill>
              <a:srgbClr val="9FC9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32" name="Freeform 1797"/>
            <p:cNvSpPr>
              <a:spLocks/>
            </p:cNvSpPr>
            <p:nvPr/>
          </p:nvSpPr>
          <p:spPr bwMode="auto">
            <a:xfrm>
              <a:off x="4537075" y="3065463"/>
              <a:ext cx="288925" cy="238125"/>
            </a:xfrm>
            <a:custGeom>
              <a:avLst/>
              <a:gdLst>
                <a:gd name="T0" fmla="*/ 3 w 466"/>
                <a:gd name="T1" fmla="*/ 3 h 385"/>
                <a:gd name="T2" fmla="*/ 3 w 466"/>
                <a:gd name="T3" fmla="*/ 7 h 385"/>
                <a:gd name="T4" fmla="*/ 459 w 466"/>
                <a:gd name="T5" fmla="*/ 7 h 385"/>
                <a:gd name="T6" fmla="*/ 459 w 466"/>
                <a:gd name="T7" fmla="*/ 377 h 385"/>
                <a:gd name="T8" fmla="*/ 7 w 466"/>
                <a:gd name="T9" fmla="*/ 377 h 385"/>
                <a:gd name="T10" fmla="*/ 7 w 466"/>
                <a:gd name="T11" fmla="*/ 3 h 385"/>
                <a:gd name="T12" fmla="*/ 3 w 466"/>
                <a:gd name="T13" fmla="*/ 3 h 385"/>
                <a:gd name="T14" fmla="*/ 3 w 466"/>
                <a:gd name="T15" fmla="*/ 7 h 385"/>
                <a:gd name="T16" fmla="*/ 3 w 466"/>
                <a:gd name="T17" fmla="*/ 3 h 385"/>
                <a:gd name="T18" fmla="*/ 0 w 466"/>
                <a:gd name="T19" fmla="*/ 3 h 385"/>
                <a:gd name="T20" fmla="*/ 0 w 466"/>
                <a:gd name="T21" fmla="*/ 381 h 385"/>
                <a:gd name="T22" fmla="*/ 1 w 466"/>
                <a:gd name="T23" fmla="*/ 384 h 385"/>
                <a:gd name="T24" fmla="*/ 3 w 466"/>
                <a:gd name="T25" fmla="*/ 385 h 385"/>
                <a:gd name="T26" fmla="*/ 462 w 466"/>
                <a:gd name="T27" fmla="*/ 385 h 385"/>
                <a:gd name="T28" fmla="*/ 465 w 466"/>
                <a:gd name="T29" fmla="*/ 384 h 385"/>
                <a:gd name="T30" fmla="*/ 466 w 466"/>
                <a:gd name="T31" fmla="*/ 381 h 385"/>
                <a:gd name="T32" fmla="*/ 466 w 466"/>
                <a:gd name="T33" fmla="*/ 3 h 385"/>
                <a:gd name="T34" fmla="*/ 465 w 466"/>
                <a:gd name="T35" fmla="*/ 1 h 385"/>
                <a:gd name="T36" fmla="*/ 462 w 466"/>
                <a:gd name="T37" fmla="*/ 0 h 385"/>
                <a:gd name="T38" fmla="*/ 3 w 466"/>
                <a:gd name="T39" fmla="*/ 0 h 385"/>
                <a:gd name="T40" fmla="*/ 1 w 466"/>
                <a:gd name="T41" fmla="*/ 1 h 385"/>
                <a:gd name="T42" fmla="*/ 0 w 466"/>
                <a:gd name="T43" fmla="*/ 3 h 385"/>
                <a:gd name="T44" fmla="*/ 3 w 466"/>
                <a:gd name="T45" fmla="*/ 3 h 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66" h="385">
                  <a:moveTo>
                    <a:pt x="3" y="3"/>
                  </a:moveTo>
                  <a:lnTo>
                    <a:pt x="3" y="7"/>
                  </a:lnTo>
                  <a:lnTo>
                    <a:pt x="459" y="7"/>
                  </a:lnTo>
                  <a:lnTo>
                    <a:pt x="459" y="377"/>
                  </a:lnTo>
                  <a:lnTo>
                    <a:pt x="7" y="377"/>
                  </a:lnTo>
                  <a:lnTo>
                    <a:pt x="7" y="3"/>
                  </a:lnTo>
                  <a:lnTo>
                    <a:pt x="3" y="3"/>
                  </a:lnTo>
                  <a:lnTo>
                    <a:pt x="3" y="7"/>
                  </a:lnTo>
                  <a:lnTo>
                    <a:pt x="3" y="3"/>
                  </a:lnTo>
                  <a:lnTo>
                    <a:pt x="0" y="3"/>
                  </a:lnTo>
                  <a:lnTo>
                    <a:pt x="0" y="381"/>
                  </a:lnTo>
                  <a:lnTo>
                    <a:pt x="1" y="384"/>
                  </a:lnTo>
                  <a:lnTo>
                    <a:pt x="3" y="385"/>
                  </a:lnTo>
                  <a:lnTo>
                    <a:pt x="462" y="385"/>
                  </a:lnTo>
                  <a:lnTo>
                    <a:pt x="465" y="384"/>
                  </a:lnTo>
                  <a:lnTo>
                    <a:pt x="466" y="381"/>
                  </a:lnTo>
                  <a:lnTo>
                    <a:pt x="466" y="3"/>
                  </a:lnTo>
                  <a:lnTo>
                    <a:pt x="465" y="1"/>
                  </a:lnTo>
                  <a:lnTo>
                    <a:pt x="462" y="0"/>
                  </a:lnTo>
                  <a:lnTo>
                    <a:pt x="3" y="0"/>
                  </a:lnTo>
                  <a:lnTo>
                    <a:pt x="1" y="1"/>
                  </a:lnTo>
                  <a:lnTo>
                    <a:pt x="0" y="3"/>
                  </a:lnTo>
                  <a:lnTo>
                    <a:pt x="3" y="3"/>
                  </a:lnTo>
                  <a:close/>
                </a:path>
              </a:pathLst>
            </a:custGeom>
            <a:solidFill>
              <a:srgbClr val="3231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33" name="Rectangle 1798"/>
            <p:cNvSpPr>
              <a:spLocks noChangeArrowheads="1"/>
            </p:cNvSpPr>
            <p:nvPr/>
          </p:nvSpPr>
          <p:spPr bwMode="auto">
            <a:xfrm>
              <a:off x="4581525" y="3076576"/>
              <a:ext cx="242887" cy="242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24282B"/>
                  </a:solidFill>
                  <a:effectLst/>
                  <a:latin typeface="Times New Roman" pitchFamily="18" charset="0"/>
                </a:rPr>
                <a:t>18</a:t>
              </a:r>
              <a:endParaRPr kumimoji="0" lang="en-US" sz="1800" b="0" i="0" u="none" strike="noStrike" cap="none" normalizeH="0" baseline="0" smtClean="0">
                <a:ln>
                  <a:noFill/>
                </a:ln>
                <a:solidFill>
                  <a:schemeClr val="tx1"/>
                </a:solidFill>
                <a:effectLst/>
                <a:latin typeface="Arial" pitchFamily="34" charset="0"/>
              </a:endParaRPr>
            </a:p>
          </p:txBody>
        </p:sp>
        <p:sp>
          <p:nvSpPr>
            <p:cNvPr id="2534" name="Oval 1799"/>
            <p:cNvSpPr>
              <a:spLocks noChangeArrowheads="1"/>
            </p:cNvSpPr>
            <p:nvPr/>
          </p:nvSpPr>
          <p:spPr bwMode="auto">
            <a:xfrm>
              <a:off x="4135438" y="3160713"/>
              <a:ext cx="26987" cy="41275"/>
            </a:xfrm>
            <a:prstGeom prst="ellipse">
              <a:avLst/>
            </a:pr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35" name="Freeform 1800"/>
            <p:cNvSpPr>
              <a:spLocks/>
            </p:cNvSpPr>
            <p:nvPr/>
          </p:nvSpPr>
          <p:spPr bwMode="auto">
            <a:xfrm>
              <a:off x="4132263" y="3155951"/>
              <a:ext cx="31750" cy="50800"/>
            </a:xfrm>
            <a:custGeom>
              <a:avLst/>
              <a:gdLst>
                <a:gd name="T0" fmla="*/ 47 w 51"/>
                <a:gd name="T1" fmla="*/ 40 h 81"/>
                <a:gd name="T2" fmla="*/ 43 w 51"/>
                <a:gd name="T3" fmla="*/ 40 h 81"/>
                <a:gd name="T4" fmla="*/ 25 w 51"/>
                <a:gd name="T5" fmla="*/ 67 h 81"/>
                <a:gd name="T6" fmla="*/ 8 w 51"/>
                <a:gd name="T7" fmla="*/ 40 h 81"/>
                <a:gd name="T8" fmla="*/ 25 w 51"/>
                <a:gd name="T9" fmla="*/ 13 h 81"/>
                <a:gd name="T10" fmla="*/ 43 w 51"/>
                <a:gd name="T11" fmla="*/ 40 h 81"/>
                <a:gd name="T12" fmla="*/ 51 w 51"/>
                <a:gd name="T13" fmla="*/ 40 h 81"/>
                <a:gd name="T14" fmla="*/ 25 w 51"/>
                <a:gd name="T15" fmla="*/ 0 h 81"/>
                <a:gd name="T16" fmla="*/ 0 w 51"/>
                <a:gd name="T17" fmla="*/ 40 h 81"/>
                <a:gd name="T18" fmla="*/ 25 w 51"/>
                <a:gd name="T19" fmla="*/ 81 h 81"/>
                <a:gd name="T20" fmla="*/ 51 w 51"/>
                <a:gd name="T21" fmla="*/ 40 h 81"/>
                <a:gd name="T22" fmla="*/ 47 w 51"/>
                <a:gd name="T23" fmla="*/ 4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1" h="81">
                  <a:moveTo>
                    <a:pt x="47" y="40"/>
                  </a:moveTo>
                  <a:lnTo>
                    <a:pt x="43" y="40"/>
                  </a:lnTo>
                  <a:cubicBezTo>
                    <a:pt x="43" y="55"/>
                    <a:pt x="35" y="67"/>
                    <a:pt x="25" y="67"/>
                  </a:cubicBezTo>
                  <a:cubicBezTo>
                    <a:pt x="16" y="67"/>
                    <a:pt x="8" y="55"/>
                    <a:pt x="8" y="40"/>
                  </a:cubicBezTo>
                  <a:cubicBezTo>
                    <a:pt x="8" y="26"/>
                    <a:pt x="16" y="13"/>
                    <a:pt x="25" y="13"/>
                  </a:cubicBezTo>
                  <a:cubicBezTo>
                    <a:pt x="35" y="13"/>
                    <a:pt x="43" y="26"/>
                    <a:pt x="43" y="40"/>
                  </a:cubicBezTo>
                  <a:lnTo>
                    <a:pt x="51" y="40"/>
                  </a:lnTo>
                  <a:cubicBezTo>
                    <a:pt x="51" y="18"/>
                    <a:pt x="39" y="0"/>
                    <a:pt x="25" y="0"/>
                  </a:cubicBezTo>
                  <a:cubicBezTo>
                    <a:pt x="12" y="0"/>
                    <a:pt x="0" y="18"/>
                    <a:pt x="0" y="40"/>
                  </a:cubicBezTo>
                  <a:cubicBezTo>
                    <a:pt x="0" y="63"/>
                    <a:pt x="12" y="81"/>
                    <a:pt x="25" y="81"/>
                  </a:cubicBezTo>
                  <a:cubicBezTo>
                    <a:pt x="39" y="81"/>
                    <a:pt x="51" y="63"/>
                    <a:pt x="51" y="40"/>
                  </a:cubicBezTo>
                  <a:lnTo>
                    <a:pt x="47" y="40"/>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36" name="Oval 1801"/>
            <p:cNvSpPr>
              <a:spLocks noChangeArrowheads="1"/>
            </p:cNvSpPr>
            <p:nvPr/>
          </p:nvSpPr>
          <p:spPr bwMode="auto">
            <a:xfrm>
              <a:off x="4271963" y="3160713"/>
              <a:ext cx="26987" cy="41275"/>
            </a:xfrm>
            <a:prstGeom prst="ellipse">
              <a:avLst/>
            </a:pr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37" name="Freeform 1802"/>
            <p:cNvSpPr>
              <a:spLocks/>
            </p:cNvSpPr>
            <p:nvPr/>
          </p:nvSpPr>
          <p:spPr bwMode="auto">
            <a:xfrm>
              <a:off x="4270375" y="3155951"/>
              <a:ext cx="30162" cy="50800"/>
            </a:xfrm>
            <a:custGeom>
              <a:avLst/>
              <a:gdLst>
                <a:gd name="T0" fmla="*/ 46 w 50"/>
                <a:gd name="T1" fmla="*/ 40 h 81"/>
                <a:gd name="T2" fmla="*/ 43 w 50"/>
                <a:gd name="T3" fmla="*/ 40 h 81"/>
                <a:gd name="T4" fmla="*/ 25 w 50"/>
                <a:gd name="T5" fmla="*/ 67 h 81"/>
                <a:gd name="T6" fmla="*/ 7 w 50"/>
                <a:gd name="T7" fmla="*/ 40 h 81"/>
                <a:gd name="T8" fmla="*/ 25 w 50"/>
                <a:gd name="T9" fmla="*/ 13 h 81"/>
                <a:gd name="T10" fmla="*/ 43 w 50"/>
                <a:gd name="T11" fmla="*/ 40 h 81"/>
                <a:gd name="T12" fmla="*/ 50 w 50"/>
                <a:gd name="T13" fmla="*/ 40 h 81"/>
                <a:gd name="T14" fmla="*/ 25 w 50"/>
                <a:gd name="T15" fmla="*/ 0 h 81"/>
                <a:gd name="T16" fmla="*/ 0 w 50"/>
                <a:gd name="T17" fmla="*/ 40 h 81"/>
                <a:gd name="T18" fmla="*/ 25 w 50"/>
                <a:gd name="T19" fmla="*/ 81 h 81"/>
                <a:gd name="T20" fmla="*/ 50 w 50"/>
                <a:gd name="T21" fmla="*/ 40 h 81"/>
                <a:gd name="T22" fmla="*/ 46 w 50"/>
                <a:gd name="T23" fmla="*/ 4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0" h="81">
                  <a:moveTo>
                    <a:pt x="46" y="40"/>
                  </a:moveTo>
                  <a:lnTo>
                    <a:pt x="43" y="40"/>
                  </a:lnTo>
                  <a:cubicBezTo>
                    <a:pt x="43" y="55"/>
                    <a:pt x="35" y="67"/>
                    <a:pt x="25" y="67"/>
                  </a:cubicBezTo>
                  <a:cubicBezTo>
                    <a:pt x="15" y="67"/>
                    <a:pt x="7" y="55"/>
                    <a:pt x="7" y="40"/>
                  </a:cubicBezTo>
                  <a:cubicBezTo>
                    <a:pt x="7" y="26"/>
                    <a:pt x="15" y="13"/>
                    <a:pt x="25" y="13"/>
                  </a:cubicBezTo>
                  <a:cubicBezTo>
                    <a:pt x="35" y="13"/>
                    <a:pt x="43" y="26"/>
                    <a:pt x="43" y="40"/>
                  </a:cubicBezTo>
                  <a:lnTo>
                    <a:pt x="50" y="40"/>
                  </a:lnTo>
                  <a:cubicBezTo>
                    <a:pt x="50" y="18"/>
                    <a:pt x="39" y="0"/>
                    <a:pt x="25" y="0"/>
                  </a:cubicBezTo>
                  <a:cubicBezTo>
                    <a:pt x="11" y="0"/>
                    <a:pt x="0" y="18"/>
                    <a:pt x="0" y="40"/>
                  </a:cubicBezTo>
                  <a:cubicBezTo>
                    <a:pt x="0" y="63"/>
                    <a:pt x="11" y="81"/>
                    <a:pt x="25" y="81"/>
                  </a:cubicBezTo>
                  <a:cubicBezTo>
                    <a:pt x="39" y="81"/>
                    <a:pt x="50" y="63"/>
                    <a:pt x="50" y="40"/>
                  </a:cubicBezTo>
                  <a:lnTo>
                    <a:pt x="46" y="40"/>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38" name="Oval 1803"/>
            <p:cNvSpPr>
              <a:spLocks noChangeArrowheads="1"/>
            </p:cNvSpPr>
            <p:nvPr/>
          </p:nvSpPr>
          <p:spPr bwMode="auto">
            <a:xfrm>
              <a:off x="4408488" y="3160713"/>
              <a:ext cx="26987" cy="41275"/>
            </a:xfrm>
            <a:prstGeom prst="ellipse">
              <a:avLst/>
            </a:pr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39" name="Freeform 1804"/>
            <p:cNvSpPr>
              <a:spLocks/>
            </p:cNvSpPr>
            <p:nvPr/>
          </p:nvSpPr>
          <p:spPr bwMode="auto">
            <a:xfrm>
              <a:off x="4405313" y="3155951"/>
              <a:ext cx="31750" cy="50800"/>
            </a:xfrm>
            <a:custGeom>
              <a:avLst/>
              <a:gdLst>
                <a:gd name="T0" fmla="*/ 47 w 51"/>
                <a:gd name="T1" fmla="*/ 40 h 81"/>
                <a:gd name="T2" fmla="*/ 43 w 51"/>
                <a:gd name="T3" fmla="*/ 40 h 81"/>
                <a:gd name="T4" fmla="*/ 25 w 51"/>
                <a:gd name="T5" fmla="*/ 67 h 81"/>
                <a:gd name="T6" fmla="*/ 8 w 51"/>
                <a:gd name="T7" fmla="*/ 40 h 81"/>
                <a:gd name="T8" fmla="*/ 25 w 51"/>
                <a:gd name="T9" fmla="*/ 13 h 81"/>
                <a:gd name="T10" fmla="*/ 43 w 51"/>
                <a:gd name="T11" fmla="*/ 40 h 81"/>
                <a:gd name="T12" fmla="*/ 51 w 51"/>
                <a:gd name="T13" fmla="*/ 40 h 81"/>
                <a:gd name="T14" fmla="*/ 25 w 51"/>
                <a:gd name="T15" fmla="*/ 0 h 81"/>
                <a:gd name="T16" fmla="*/ 0 w 51"/>
                <a:gd name="T17" fmla="*/ 40 h 81"/>
                <a:gd name="T18" fmla="*/ 25 w 51"/>
                <a:gd name="T19" fmla="*/ 81 h 81"/>
                <a:gd name="T20" fmla="*/ 51 w 51"/>
                <a:gd name="T21" fmla="*/ 40 h 81"/>
                <a:gd name="T22" fmla="*/ 47 w 51"/>
                <a:gd name="T23" fmla="*/ 4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1" h="81">
                  <a:moveTo>
                    <a:pt x="47" y="40"/>
                  </a:moveTo>
                  <a:lnTo>
                    <a:pt x="43" y="40"/>
                  </a:lnTo>
                  <a:cubicBezTo>
                    <a:pt x="43" y="55"/>
                    <a:pt x="35" y="67"/>
                    <a:pt x="25" y="67"/>
                  </a:cubicBezTo>
                  <a:cubicBezTo>
                    <a:pt x="15" y="67"/>
                    <a:pt x="8" y="55"/>
                    <a:pt x="8" y="40"/>
                  </a:cubicBezTo>
                  <a:cubicBezTo>
                    <a:pt x="8" y="26"/>
                    <a:pt x="15" y="13"/>
                    <a:pt x="25" y="13"/>
                  </a:cubicBezTo>
                  <a:cubicBezTo>
                    <a:pt x="35" y="13"/>
                    <a:pt x="43" y="26"/>
                    <a:pt x="43" y="40"/>
                  </a:cubicBezTo>
                  <a:lnTo>
                    <a:pt x="51" y="40"/>
                  </a:lnTo>
                  <a:cubicBezTo>
                    <a:pt x="51" y="18"/>
                    <a:pt x="39" y="0"/>
                    <a:pt x="25" y="0"/>
                  </a:cubicBezTo>
                  <a:cubicBezTo>
                    <a:pt x="11" y="0"/>
                    <a:pt x="0" y="18"/>
                    <a:pt x="0" y="40"/>
                  </a:cubicBezTo>
                  <a:cubicBezTo>
                    <a:pt x="0" y="63"/>
                    <a:pt x="11" y="81"/>
                    <a:pt x="25" y="81"/>
                  </a:cubicBezTo>
                  <a:cubicBezTo>
                    <a:pt x="39" y="81"/>
                    <a:pt x="51" y="63"/>
                    <a:pt x="51" y="40"/>
                  </a:cubicBezTo>
                  <a:lnTo>
                    <a:pt x="47" y="40"/>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40" name="Oval 1805"/>
            <p:cNvSpPr>
              <a:spLocks noChangeArrowheads="1"/>
            </p:cNvSpPr>
            <p:nvPr/>
          </p:nvSpPr>
          <p:spPr bwMode="auto">
            <a:xfrm>
              <a:off x="5372100" y="3160713"/>
              <a:ext cx="26987" cy="41275"/>
            </a:xfrm>
            <a:prstGeom prst="ellipse">
              <a:avLst/>
            </a:pr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41" name="Freeform 1806"/>
            <p:cNvSpPr>
              <a:spLocks/>
            </p:cNvSpPr>
            <p:nvPr/>
          </p:nvSpPr>
          <p:spPr bwMode="auto">
            <a:xfrm>
              <a:off x="5370513" y="3155951"/>
              <a:ext cx="31750" cy="50800"/>
            </a:xfrm>
            <a:custGeom>
              <a:avLst/>
              <a:gdLst>
                <a:gd name="T0" fmla="*/ 47 w 51"/>
                <a:gd name="T1" fmla="*/ 40 h 81"/>
                <a:gd name="T2" fmla="*/ 43 w 51"/>
                <a:gd name="T3" fmla="*/ 40 h 81"/>
                <a:gd name="T4" fmla="*/ 25 w 51"/>
                <a:gd name="T5" fmla="*/ 67 h 81"/>
                <a:gd name="T6" fmla="*/ 8 w 51"/>
                <a:gd name="T7" fmla="*/ 40 h 81"/>
                <a:gd name="T8" fmla="*/ 25 w 51"/>
                <a:gd name="T9" fmla="*/ 13 h 81"/>
                <a:gd name="T10" fmla="*/ 43 w 51"/>
                <a:gd name="T11" fmla="*/ 40 h 81"/>
                <a:gd name="T12" fmla="*/ 51 w 51"/>
                <a:gd name="T13" fmla="*/ 40 h 81"/>
                <a:gd name="T14" fmla="*/ 25 w 51"/>
                <a:gd name="T15" fmla="*/ 0 h 81"/>
                <a:gd name="T16" fmla="*/ 0 w 51"/>
                <a:gd name="T17" fmla="*/ 40 h 81"/>
                <a:gd name="T18" fmla="*/ 25 w 51"/>
                <a:gd name="T19" fmla="*/ 81 h 81"/>
                <a:gd name="T20" fmla="*/ 51 w 51"/>
                <a:gd name="T21" fmla="*/ 40 h 81"/>
                <a:gd name="T22" fmla="*/ 47 w 51"/>
                <a:gd name="T23" fmla="*/ 4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1" h="81">
                  <a:moveTo>
                    <a:pt x="47" y="40"/>
                  </a:moveTo>
                  <a:lnTo>
                    <a:pt x="43" y="40"/>
                  </a:lnTo>
                  <a:cubicBezTo>
                    <a:pt x="43" y="55"/>
                    <a:pt x="35" y="67"/>
                    <a:pt x="25" y="67"/>
                  </a:cubicBezTo>
                  <a:cubicBezTo>
                    <a:pt x="15" y="67"/>
                    <a:pt x="8" y="55"/>
                    <a:pt x="8" y="40"/>
                  </a:cubicBezTo>
                  <a:cubicBezTo>
                    <a:pt x="8" y="26"/>
                    <a:pt x="15" y="13"/>
                    <a:pt x="25" y="13"/>
                  </a:cubicBezTo>
                  <a:cubicBezTo>
                    <a:pt x="35" y="13"/>
                    <a:pt x="43" y="26"/>
                    <a:pt x="43" y="40"/>
                  </a:cubicBezTo>
                  <a:lnTo>
                    <a:pt x="51" y="40"/>
                  </a:lnTo>
                  <a:cubicBezTo>
                    <a:pt x="50" y="18"/>
                    <a:pt x="39" y="0"/>
                    <a:pt x="25" y="0"/>
                  </a:cubicBezTo>
                  <a:cubicBezTo>
                    <a:pt x="11" y="0"/>
                    <a:pt x="0" y="18"/>
                    <a:pt x="0" y="40"/>
                  </a:cubicBezTo>
                  <a:cubicBezTo>
                    <a:pt x="0" y="63"/>
                    <a:pt x="11" y="81"/>
                    <a:pt x="25" y="81"/>
                  </a:cubicBezTo>
                  <a:cubicBezTo>
                    <a:pt x="39" y="81"/>
                    <a:pt x="50" y="63"/>
                    <a:pt x="51" y="40"/>
                  </a:cubicBezTo>
                  <a:lnTo>
                    <a:pt x="47" y="40"/>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42" name="Oval 1807"/>
            <p:cNvSpPr>
              <a:spLocks noChangeArrowheads="1"/>
            </p:cNvSpPr>
            <p:nvPr/>
          </p:nvSpPr>
          <p:spPr bwMode="auto">
            <a:xfrm>
              <a:off x="5508625" y="3160713"/>
              <a:ext cx="26987" cy="41275"/>
            </a:xfrm>
            <a:prstGeom prst="ellipse">
              <a:avLst/>
            </a:pr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43" name="Freeform 1808"/>
            <p:cNvSpPr>
              <a:spLocks/>
            </p:cNvSpPr>
            <p:nvPr/>
          </p:nvSpPr>
          <p:spPr bwMode="auto">
            <a:xfrm>
              <a:off x="5507038" y="3155951"/>
              <a:ext cx="31750" cy="50800"/>
            </a:xfrm>
            <a:custGeom>
              <a:avLst/>
              <a:gdLst>
                <a:gd name="T0" fmla="*/ 47 w 51"/>
                <a:gd name="T1" fmla="*/ 40 h 81"/>
                <a:gd name="T2" fmla="*/ 43 w 51"/>
                <a:gd name="T3" fmla="*/ 40 h 81"/>
                <a:gd name="T4" fmla="*/ 26 w 51"/>
                <a:gd name="T5" fmla="*/ 67 h 81"/>
                <a:gd name="T6" fmla="*/ 8 w 51"/>
                <a:gd name="T7" fmla="*/ 40 h 81"/>
                <a:gd name="T8" fmla="*/ 26 w 51"/>
                <a:gd name="T9" fmla="*/ 13 h 81"/>
                <a:gd name="T10" fmla="*/ 43 w 51"/>
                <a:gd name="T11" fmla="*/ 40 h 81"/>
                <a:gd name="T12" fmla="*/ 51 w 51"/>
                <a:gd name="T13" fmla="*/ 40 h 81"/>
                <a:gd name="T14" fmla="*/ 26 w 51"/>
                <a:gd name="T15" fmla="*/ 0 h 81"/>
                <a:gd name="T16" fmla="*/ 0 w 51"/>
                <a:gd name="T17" fmla="*/ 40 h 81"/>
                <a:gd name="T18" fmla="*/ 26 w 51"/>
                <a:gd name="T19" fmla="*/ 81 h 81"/>
                <a:gd name="T20" fmla="*/ 51 w 51"/>
                <a:gd name="T21" fmla="*/ 40 h 81"/>
                <a:gd name="T22" fmla="*/ 47 w 51"/>
                <a:gd name="T23" fmla="*/ 4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1" h="81">
                  <a:moveTo>
                    <a:pt x="47" y="40"/>
                  </a:moveTo>
                  <a:lnTo>
                    <a:pt x="43" y="40"/>
                  </a:lnTo>
                  <a:cubicBezTo>
                    <a:pt x="43" y="55"/>
                    <a:pt x="36" y="67"/>
                    <a:pt x="26" y="67"/>
                  </a:cubicBezTo>
                  <a:cubicBezTo>
                    <a:pt x="16" y="67"/>
                    <a:pt x="8" y="55"/>
                    <a:pt x="8" y="40"/>
                  </a:cubicBezTo>
                  <a:cubicBezTo>
                    <a:pt x="8" y="26"/>
                    <a:pt x="16" y="13"/>
                    <a:pt x="26" y="13"/>
                  </a:cubicBezTo>
                  <a:cubicBezTo>
                    <a:pt x="36" y="13"/>
                    <a:pt x="43" y="26"/>
                    <a:pt x="43" y="40"/>
                  </a:cubicBezTo>
                  <a:lnTo>
                    <a:pt x="51" y="40"/>
                  </a:lnTo>
                  <a:cubicBezTo>
                    <a:pt x="51" y="18"/>
                    <a:pt x="39" y="0"/>
                    <a:pt x="26" y="0"/>
                  </a:cubicBezTo>
                  <a:cubicBezTo>
                    <a:pt x="12" y="0"/>
                    <a:pt x="0" y="18"/>
                    <a:pt x="0" y="40"/>
                  </a:cubicBezTo>
                  <a:cubicBezTo>
                    <a:pt x="0" y="63"/>
                    <a:pt x="12" y="81"/>
                    <a:pt x="26" y="81"/>
                  </a:cubicBezTo>
                  <a:cubicBezTo>
                    <a:pt x="39" y="81"/>
                    <a:pt x="51" y="63"/>
                    <a:pt x="51" y="40"/>
                  </a:cubicBezTo>
                  <a:lnTo>
                    <a:pt x="47" y="40"/>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44" name="Freeform 1809"/>
            <p:cNvSpPr>
              <a:spLocks/>
            </p:cNvSpPr>
            <p:nvPr/>
          </p:nvSpPr>
          <p:spPr bwMode="auto">
            <a:xfrm>
              <a:off x="5048250" y="4046538"/>
              <a:ext cx="61912" cy="985838"/>
            </a:xfrm>
            <a:custGeom>
              <a:avLst/>
              <a:gdLst>
                <a:gd name="T0" fmla="*/ 0 w 100"/>
                <a:gd name="T1" fmla="*/ 1590 h 1590"/>
                <a:gd name="T2" fmla="*/ 100 w 100"/>
                <a:gd name="T3" fmla="*/ 0 h 1590"/>
                <a:gd name="T4" fmla="*/ 0 w 100"/>
                <a:gd name="T5" fmla="*/ 1590 h 1590"/>
              </a:gdLst>
              <a:ahLst/>
              <a:cxnLst>
                <a:cxn ang="0">
                  <a:pos x="T0" y="T1"/>
                </a:cxn>
                <a:cxn ang="0">
                  <a:pos x="T2" y="T3"/>
                </a:cxn>
                <a:cxn ang="0">
                  <a:pos x="T4" y="T5"/>
                </a:cxn>
              </a:cxnLst>
              <a:rect l="0" t="0" r="r" b="b"/>
              <a:pathLst>
                <a:path w="100" h="1590">
                  <a:moveTo>
                    <a:pt x="0" y="1590"/>
                  </a:moveTo>
                  <a:lnTo>
                    <a:pt x="100" y="0"/>
                  </a:lnTo>
                  <a:lnTo>
                    <a:pt x="0" y="1590"/>
                  </a:lnTo>
                  <a:close/>
                </a:path>
              </a:pathLst>
            </a:custGeom>
            <a:solidFill>
              <a:srgbClr val="3B2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45" name="Freeform 1810"/>
            <p:cNvSpPr>
              <a:spLocks/>
            </p:cNvSpPr>
            <p:nvPr/>
          </p:nvSpPr>
          <p:spPr bwMode="auto">
            <a:xfrm>
              <a:off x="5040313" y="4046538"/>
              <a:ext cx="77787" cy="987425"/>
            </a:xfrm>
            <a:custGeom>
              <a:avLst/>
              <a:gdLst>
                <a:gd name="T0" fmla="*/ 23 w 124"/>
                <a:gd name="T1" fmla="*/ 1591 h 1591"/>
                <a:gd name="T2" fmla="*/ 124 w 124"/>
                <a:gd name="T3" fmla="*/ 1 h 1591"/>
                <a:gd name="T4" fmla="*/ 101 w 124"/>
                <a:gd name="T5" fmla="*/ 0 h 1591"/>
                <a:gd name="T6" fmla="*/ 0 w 124"/>
                <a:gd name="T7" fmla="*/ 1590 h 1591"/>
                <a:gd name="T8" fmla="*/ 23 w 124"/>
                <a:gd name="T9" fmla="*/ 1591 h 1591"/>
              </a:gdLst>
              <a:ahLst/>
              <a:cxnLst>
                <a:cxn ang="0">
                  <a:pos x="T0" y="T1"/>
                </a:cxn>
                <a:cxn ang="0">
                  <a:pos x="T2" y="T3"/>
                </a:cxn>
                <a:cxn ang="0">
                  <a:pos x="T4" y="T5"/>
                </a:cxn>
                <a:cxn ang="0">
                  <a:pos x="T6" y="T7"/>
                </a:cxn>
                <a:cxn ang="0">
                  <a:pos x="T8" y="T9"/>
                </a:cxn>
              </a:cxnLst>
              <a:rect l="0" t="0" r="r" b="b"/>
              <a:pathLst>
                <a:path w="124" h="1591">
                  <a:moveTo>
                    <a:pt x="23" y="1591"/>
                  </a:moveTo>
                  <a:lnTo>
                    <a:pt x="124" y="1"/>
                  </a:lnTo>
                  <a:lnTo>
                    <a:pt x="101" y="0"/>
                  </a:lnTo>
                  <a:lnTo>
                    <a:pt x="0" y="1590"/>
                  </a:lnTo>
                  <a:lnTo>
                    <a:pt x="23" y="1591"/>
                  </a:lnTo>
                  <a:close/>
                </a:path>
              </a:pathLst>
            </a:custGeom>
            <a:solidFill>
              <a:srgbClr val="3B2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46" name="Freeform 1811"/>
            <p:cNvSpPr>
              <a:spLocks/>
            </p:cNvSpPr>
            <p:nvPr/>
          </p:nvSpPr>
          <p:spPr bwMode="auto">
            <a:xfrm>
              <a:off x="5070475" y="4029076"/>
              <a:ext cx="69850" cy="95250"/>
            </a:xfrm>
            <a:custGeom>
              <a:avLst/>
              <a:gdLst>
                <a:gd name="T0" fmla="*/ 0 w 111"/>
                <a:gd name="T1" fmla="*/ 147 h 154"/>
                <a:gd name="T2" fmla="*/ 65 w 111"/>
                <a:gd name="T3" fmla="*/ 0 h 154"/>
                <a:gd name="T4" fmla="*/ 111 w 111"/>
                <a:gd name="T5" fmla="*/ 154 h 154"/>
                <a:gd name="T6" fmla="*/ 0 w 111"/>
                <a:gd name="T7" fmla="*/ 147 h 154"/>
              </a:gdLst>
              <a:ahLst/>
              <a:cxnLst>
                <a:cxn ang="0">
                  <a:pos x="T0" y="T1"/>
                </a:cxn>
                <a:cxn ang="0">
                  <a:pos x="T2" y="T3"/>
                </a:cxn>
                <a:cxn ang="0">
                  <a:pos x="T4" y="T5"/>
                </a:cxn>
                <a:cxn ang="0">
                  <a:pos x="T6" y="T7"/>
                </a:cxn>
              </a:cxnLst>
              <a:rect l="0" t="0" r="r" b="b"/>
              <a:pathLst>
                <a:path w="111" h="154">
                  <a:moveTo>
                    <a:pt x="0" y="147"/>
                  </a:moveTo>
                  <a:lnTo>
                    <a:pt x="65" y="0"/>
                  </a:lnTo>
                  <a:lnTo>
                    <a:pt x="111" y="154"/>
                  </a:lnTo>
                  <a:cubicBezTo>
                    <a:pt x="79" y="128"/>
                    <a:pt x="35" y="126"/>
                    <a:pt x="0" y="147"/>
                  </a:cubicBez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47" name="Freeform 1812"/>
            <p:cNvSpPr>
              <a:spLocks/>
            </p:cNvSpPr>
            <p:nvPr/>
          </p:nvSpPr>
          <p:spPr bwMode="auto">
            <a:xfrm>
              <a:off x="5043488" y="3594101"/>
              <a:ext cx="7937" cy="1438275"/>
            </a:xfrm>
            <a:custGeom>
              <a:avLst/>
              <a:gdLst>
                <a:gd name="T0" fmla="*/ 0 w 12"/>
                <a:gd name="T1" fmla="*/ 2321 h 2321"/>
                <a:gd name="T2" fmla="*/ 12 w 12"/>
                <a:gd name="T3" fmla="*/ 0 h 2321"/>
                <a:gd name="T4" fmla="*/ 0 w 12"/>
                <a:gd name="T5" fmla="*/ 2321 h 2321"/>
              </a:gdLst>
              <a:ahLst/>
              <a:cxnLst>
                <a:cxn ang="0">
                  <a:pos x="T0" y="T1"/>
                </a:cxn>
                <a:cxn ang="0">
                  <a:pos x="T2" y="T3"/>
                </a:cxn>
                <a:cxn ang="0">
                  <a:pos x="T4" y="T5"/>
                </a:cxn>
              </a:cxnLst>
              <a:rect l="0" t="0" r="r" b="b"/>
              <a:pathLst>
                <a:path w="12" h="2321">
                  <a:moveTo>
                    <a:pt x="0" y="2321"/>
                  </a:moveTo>
                  <a:lnTo>
                    <a:pt x="12" y="0"/>
                  </a:lnTo>
                  <a:lnTo>
                    <a:pt x="0" y="2321"/>
                  </a:lnTo>
                  <a:close/>
                </a:path>
              </a:pathLst>
            </a:custGeom>
            <a:solidFill>
              <a:srgbClr val="3B2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48" name="Freeform 1813"/>
            <p:cNvSpPr>
              <a:spLocks/>
            </p:cNvSpPr>
            <p:nvPr/>
          </p:nvSpPr>
          <p:spPr bwMode="auto">
            <a:xfrm>
              <a:off x="5037138" y="3594101"/>
              <a:ext cx="22225" cy="1438275"/>
            </a:xfrm>
            <a:custGeom>
              <a:avLst/>
              <a:gdLst>
                <a:gd name="T0" fmla="*/ 23 w 35"/>
                <a:gd name="T1" fmla="*/ 2321 h 2321"/>
                <a:gd name="T2" fmla="*/ 35 w 35"/>
                <a:gd name="T3" fmla="*/ 0 h 2321"/>
                <a:gd name="T4" fmla="*/ 12 w 35"/>
                <a:gd name="T5" fmla="*/ 0 h 2321"/>
                <a:gd name="T6" fmla="*/ 0 w 35"/>
                <a:gd name="T7" fmla="*/ 2320 h 2321"/>
                <a:gd name="T8" fmla="*/ 23 w 35"/>
                <a:gd name="T9" fmla="*/ 2321 h 2321"/>
              </a:gdLst>
              <a:ahLst/>
              <a:cxnLst>
                <a:cxn ang="0">
                  <a:pos x="T0" y="T1"/>
                </a:cxn>
                <a:cxn ang="0">
                  <a:pos x="T2" y="T3"/>
                </a:cxn>
                <a:cxn ang="0">
                  <a:pos x="T4" y="T5"/>
                </a:cxn>
                <a:cxn ang="0">
                  <a:pos x="T6" y="T7"/>
                </a:cxn>
                <a:cxn ang="0">
                  <a:pos x="T8" y="T9"/>
                </a:cxn>
              </a:cxnLst>
              <a:rect l="0" t="0" r="r" b="b"/>
              <a:pathLst>
                <a:path w="35" h="2321">
                  <a:moveTo>
                    <a:pt x="23" y="2321"/>
                  </a:moveTo>
                  <a:lnTo>
                    <a:pt x="35" y="0"/>
                  </a:lnTo>
                  <a:lnTo>
                    <a:pt x="12" y="0"/>
                  </a:lnTo>
                  <a:lnTo>
                    <a:pt x="0" y="2320"/>
                  </a:lnTo>
                  <a:lnTo>
                    <a:pt x="23" y="2321"/>
                  </a:lnTo>
                  <a:close/>
                </a:path>
              </a:pathLst>
            </a:custGeom>
            <a:solidFill>
              <a:srgbClr val="3B2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49" name="Freeform 1814"/>
            <p:cNvSpPr>
              <a:spLocks/>
            </p:cNvSpPr>
            <p:nvPr/>
          </p:nvSpPr>
          <p:spPr bwMode="auto">
            <a:xfrm>
              <a:off x="5016500" y="3575051"/>
              <a:ext cx="69850" cy="93663"/>
            </a:xfrm>
            <a:custGeom>
              <a:avLst/>
              <a:gdLst>
                <a:gd name="T0" fmla="*/ 0 w 111"/>
                <a:gd name="T1" fmla="*/ 151 h 151"/>
                <a:gd name="T2" fmla="*/ 56 w 111"/>
                <a:gd name="T3" fmla="*/ 0 h 151"/>
                <a:gd name="T4" fmla="*/ 111 w 111"/>
                <a:gd name="T5" fmla="*/ 151 h 151"/>
                <a:gd name="T6" fmla="*/ 0 w 111"/>
                <a:gd name="T7" fmla="*/ 151 h 151"/>
              </a:gdLst>
              <a:ahLst/>
              <a:cxnLst>
                <a:cxn ang="0">
                  <a:pos x="T0" y="T1"/>
                </a:cxn>
                <a:cxn ang="0">
                  <a:pos x="T2" y="T3"/>
                </a:cxn>
                <a:cxn ang="0">
                  <a:pos x="T4" y="T5"/>
                </a:cxn>
                <a:cxn ang="0">
                  <a:pos x="T6" y="T7"/>
                </a:cxn>
              </a:cxnLst>
              <a:rect l="0" t="0" r="r" b="b"/>
              <a:pathLst>
                <a:path w="111" h="151">
                  <a:moveTo>
                    <a:pt x="0" y="151"/>
                  </a:moveTo>
                  <a:lnTo>
                    <a:pt x="56" y="0"/>
                  </a:lnTo>
                  <a:lnTo>
                    <a:pt x="111" y="151"/>
                  </a:lnTo>
                  <a:cubicBezTo>
                    <a:pt x="78" y="127"/>
                    <a:pt x="33" y="127"/>
                    <a:pt x="0" y="151"/>
                  </a:cubicBez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50" name="Freeform 1815"/>
            <p:cNvSpPr>
              <a:spLocks/>
            </p:cNvSpPr>
            <p:nvPr/>
          </p:nvSpPr>
          <p:spPr bwMode="auto">
            <a:xfrm>
              <a:off x="5051425" y="3195638"/>
              <a:ext cx="261937" cy="1851025"/>
            </a:xfrm>
            <a:custGeom>
              <a:avLst/>
              <a:gdLst>
                <a:gd name="T0" fmla="*/ 0 w 418"/>
                <a:gd name="T1" fmla="*/ 2985 h 2985"/>
                <a:gd name="T2" fmla="*/ 418 w 418"/>
                <a:gd name="T3" fmla="*/ 0 h 2985"/>
                <a:gd name="T4" fmla="*/ 0 w 418"/>
                <a:gd name="T5" fmla="*/ 2985 h 2985"/>
              </a:gdLst>
              <a:ahLst/>
              <a:cxnLst>
                <a:cxn ang="0">
                  <a:pos x="T0" y="T1"/>
                </a:cxn>
                <a:cxn ang="0">
                  <a:pos x="T2" y="T3"/>
                </a:cxn>
                <a:cxn ang="0">
                  <a:pos x="T4" y="T5"/>
                </a:cxn>
              </a:cxnLst>
              <a:rect l="0" t="0" r="r" b="b"/>
              <a:pathLst>
                <a:path w="418" h="2985">
                  <a:moveTo>
                    <a:pt x="0" y="2985"/>
                  </a:moveTo>
                  <a:lnTo>
                    <a:pt x="418" y="0"/>
                  </a:lnTo>
                  <a:lnTo>
                    <a:pt x="0" y="2985"/>
                  </a:lnTo>
                  <a:close/>
                </a:path>
              </a:pathLst>
            </a:custGeom>
            <a:solidFill>
              <a:srgbClr val="3B2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51" name="Freeform 1816"/>
            <p:cNvSpPr>
              <a:spLocks/>
            </p:cNvSpPr>
            <p:nvPr/>
          </p:nvSpPr>
          <p:spPr bwMode="auto">
            <a:xfrm>
              <a:off x="5045075" y="3195638"/>
              <a:ext cx="274637" cy="1852613"/>
            </a:xfrm>
            <a:custGeom>
              <a:avLst/>
              <a:gdLst>
                <a:gd name="T0" fmla="*/ 23 w 441"/>
                <a:gd name="T1" fmla="*/ 2989 h 2989"/>
                <a:gd name="T2" fmla="*/ 441 w 441"/>
                <a:gd name="T3" fmla="*/ 3 h 2989"/>
                <a:gd name="T4" fmla="*/ 418 w 441"/>
                <a:gd name="T5" fmla="*/ 0 h 2989"/>
                <a:gd name="T6" fmla="*/ 0 w 441"/>
                <a:gd name="T7" fmla="*/ 2986 h 2989"/>
                <a:gd name="T8" fmla="*/ 23 w 441"/>
                <a:gd name="T9" fmla="*/ 2989 h 2989"/>
              </a:gdLst>
              <a:ahLst/>
              <a:cxnLst>
                <a:cxn ang="0">
                  <a:pos x="T0" y="T1"/>
                </a:cxn>
                <a:cxn ang="0">
                  <a:pos x="T2" y="T3"/>
                </a:cxn>
                <a:cxn ang="0">
                  <a:pos x="T4" y="T5"/>
                </a:cxn>
                <a:cxn ang="0">
                  <a:pos x="T6" y="T7"/>
                </a:cxn>
                <a:cxn ang="0">
                  <a:pos x="T8" y="T9"/>
                </a:cxn>
              </a:cxnLst>
              <a:rect l="0" t="0" r="r" b="b"/>
              <a:pathLst>
                <a:path w="441" h="2989">
                  <a:moveTo>
                    <a:pt x="23" y="2989"/>
                  </a:moveTo>
                  <a:lnTo>
                    <a:pt x="441" y="3"/>
                  </a:lnTo>
                  <a:lnTo>
                    <a:pt x="418" y="0"/>
                  </a:lnTo>
                  <a:lnTo>
                    <a:pt x="0" y="2986"/>
                  </a:lnTo>
                  <a:lnTo>
                    <a:pt x="23" y="2989"/>
                  </a:lnTo>
                  <a:close/>
                </a:path>
              </a:pathLst>
            </a:custGeom>
            <a:solidFill>
              <a:srgbClr val="3B2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52" name="Freeform 1817"/>
            <p:cNvSpPr>
              <a:spLocks/>
            </p:cNvSpPr>
            <p:nvPr/>
          </p:nvSpPr>
          <p:spPr bwMode="auto">
            <a:xfrm>
              <a:off x="5267325" y="3176588"/>
              <a:ext cx="69850" cy="98425"/>
            </a:xfrm>
            <a:custGeom>
              <a:avLst/>
              <a:gdLst>
                <a:gd name="T0" fmla="*/ 0 w 111"/>
                <a:gd name="T1" fmla="*/ 142 h 158"/>
                <a:gd name="T2" fmla="*/ 77 w 111"/>
                <a:gd name="T3" fmla="*/ 0 h 158"/>
                <a:gd name="T4" fmla="*/ 111 w 111"/>
                <a:gd name="T5" fmla="*/ 158 h 158"/>
                <a:gd name="T6" fmla="*/ 0 w 111"/>
                <a:gd name="T7" fmla="*/ 142 h 158"/>
              </a:gdLst>
              <a:ahLst/>
              <a:cxnLst>
                <a:cxn ang="0">
                  <a:pos x="T0" y="T1"/>
                </a:cxn>
                <a:cxn ang="0">
                  <a:pos x="T2" y="T3"/>
                </a:cxn>
                <a:cxn ang="0">
                  <a:pos x="T4" y="T5"/>
                </a:cxn>
                <a:cxn ang="0">
                  <a:pos x="T6" y="T7"/>
                </a:cxn>
              </a:cxnLst>
              <a:rect l="0" t="0" r="r" b="b"/>
              <a:pathLst>
                <a:path w="111" h="158">
                  <a:moveTo>
                    <a:pt x="0" y="142"/>
                  </a:moveTo>
                  <a:lnTo>
                    <a:pt x="77" y="0"/>
                  </a:lnTo>
                  <a:lnTo>
                    <a:pt x="111" y="158"/>
                  </a:lnTo>
                  <a:cubicBezTo>
                    <a:pt x="81" y="129"/>
                    <a:pt x="37" y="123"/>
                    <a:pt x="0" y="142"/>
                  </a:cubicBez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53" name="Freeform 1818"/>
            <p:cNvSpPr>
              <a:spLocks/>
            </p:cNvSpPr>
            <p:nvPr/>
          </p:nvSpPr>
          <p:spPr bwMode="auto">
            <a:xfrm>
              <a:off x="3182938" y="3624263"/>
              <a:ext cx="522287" cy="6350"/>
            </a:xfrm>
            <a:custGeom>
              <a:avLst/>
              <a:gdLst>
                <a:gd name="T0" fmla="*/ 502 w 836"/>
                <a:gd name="T1" fmla="*/ 9 h 10"/>
                <a:gd name="T2" fmla="*/ 0 w 836"/>
                <a:gd name="T3" fmla="*/ 0 h 10"/>
                <a:gd name="T4" fmla="*/ 502 w 836"/>
                <a:gd name="T5" fmla="*/ 9 h 10"/>
              </a:gdLst>
              <a:ahLst/>
              <a:cxnLst>
                <a:cxn ang="0">
                  <a:pos x="T0" y="T1"/>
                </a:cxn>
                <a:cxn ang="0">
                  <a:pos x="T2" y="T3"/>
                </a:cxn>
                <a:cxn ang="0">
                  <a:pos x="T4" y="T5"/>
                </a:cxn>
              </a:cxnLst>
              <a:rect l="0" t="0" r="r" b="b"/>
              <a:pathLst>
                <a:path w="836" h="10">
                  <a:moveTo>
                    <a:pt x="502" y="9"/>
                  </a:moveTo>
                  <a:cubicBezTo>
                    <a:pt x="426" y="10"/>
                    <a:pt x="836" y="9"/>
                    <a:pt x="0" y="0"/>
                  </a:cubicBezTo>
                  <a:lnTo>
                    <a:pt x="502" y="9"/>
                  </a:lnTo>
                  <a:close/>
                </a:path>
              </a:pathLst>
            </a:custGeom>
            <a:solidFill>
              <a:srgbClr val="3B2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54" name="Freeform 1819"/>
            <p:cNvSpPr>
              <a:spLocks noEditPoints="1"/>
            </p:cNvSpPr>
            <p:nvPr/>
          </p:nvSpPr>
          <p:spPr bwMode="auto">
            <a:xfrm>
              <a:off x="3182938" y="3617913"/>
              <a:ext cx="341312" cy="19050"/>
            </a:xfrm>
            <a:custGeom>
              <a:avLst/>
              <a:gdLst>
                <a:gd name="T0" fmla="*/ 492 w 548"/>
                <a:gd name="T1" fmla="*/ 9 h 31"/>
                <a:gd name="T2" fmla="*/ 488 w 548"/>
                <a:gd name="T3" fmla="*/ 9 h 31"/>
                <a:gd name="T4" fmla="*/ 481 w 548"/>
                <a:gd name="T5" fmla="*/ 20 h 31"/>
                <a:gd name="T6" fmla="*/ 491 w 548"/>
                <a:gd name="T7" fmla="*/ 31 h 31"/>
                <a:gd name="T8" fmla="*/ 524 w 548"/>
                <a:gd name="T9" fmla="*/ 31 h 31"/>
                <a:gd name="T10" fmla="*/ 539 w 548"/>
                <a:gd name="T11" fmla="*/ 30 h 31"/>
                <a:gd name="T12" fmla="*/ 548 w 548"/>
                <a:gd name="T13" fmla="*/ 19 h 31"/>
                <a:gd name="T14" fmla="*/ 537 w 548"/>
                <a:gd name="T15" fmla="*/ 8 h 31"/>
                <a:gd name="T16" fmla="*/ 533 w 548"/>
                <a:gd name="T17" fmla="*/ 30 h 31"/>
                <a:gd name="T18" fmla="*/ 534 w 548"/>
                <a:gd name="T19" fmla="*/ 30 h 31"/>
                <a:gd name="T20" fmla="*/ 534 w 548"/>
                <a:gd name="T21" fmla="*/ 30 h 31"/>
                <a:gd name="T22" fmla="*/ 534 w 548"/>
                <a:gd name="T23" fmla="*/ 30 h 31"/>
                <a:gd name="T24" fmla="*/ 537 w 548"/>
                <a:gd name="T25" fmla="*/ 19 h 31"/>
                <a:gd name="T26" fmla="*/ 537 w 548"/>
                <a:gd name="T27" fmla="*/ 19 h 31"/>
                <a:gd name="T28" fmla="*/ 526 w 548"/>
                <a:gd name="T29" fmla="*/ 19 h 31"/>
                <a:gd name="T30" fmla="*/ 526 w 548"/>
                <a:gd name="T31" fmla="*/ 19 h 31"/>
                <a:gd name="T32" fmla="*/ 526 w 548"/>
                <a:gd name="T33" fmla="*/ 19 h 31"/>
                <a:gd name="T34" fmla="*/ 537 w 548"/>
                <a:gd name="T35" fmla="*/ 19 h 31"/>
                <a:gd name="T36" fmla="*/ 537 w 548"/>
                <a:gd name="T37" fmla="*/ 19 h 31"/>
                <a:gd name="T38" fmla="*/ 535 w 548"/>
                <a:gd name="T39" fmla="*/ 8 h 31"/>
                <a:gd name="T40" fmla="*/ 535 w 548"/>
                <a:gd name="T41" fmla="*/ 8 h 31"/>
                <a:gd name="T42" fmla="*/ 495 w 548"/>
                <a:gd name="T43" fmla="*/ 9 h 31"/>
                <a:gd name="T44" fmla="*/ 492 w 548"/>
                <a:gd name="T45" fmla="*/ 18 h 31"/>
                <a:gd name="T46" fmla="*/ 492 w 548"/>
                <a:gd name="T47" fmla="*/ 18 h 31"/>
                <a:gd name="T48" fmla="*/ 495 w 548"/>
                <a:gd name="T49" fmla="*/ 9 h 31"/>
                <a:gd name="T50" fmla="*/ 495 w 548"/>
                <a:gd name="T51" fmla="*/ 9 h 31"/>
                <a:gd name="T52" fmla="*/ 495 w 548"/>
                <a:gd name="T53" fmla="*/ 9 h 31"/>
                <a:gd name="T54" fmla="*/ 492 w 548"/>
                <a:gd name="T55" fmla="*/ 20 h 31"/>
                <a:gd name="T56" fmla="*/ 492 w 548"/>
                <a:gd name="T57" fmla="*/ 20 h 31"/>
                <a:gd name="T58" fmla="*/ 503 w 548"/>
                <a:gd name="T59" fmla="*/ 20 h 31"/>
                <a:gd name="T60" fmla="*/ 503 w 548"/>
                <a:gd name="T61" fmla="*/ 20 h 31"/>
                <a:gd name="T62" fmla="*/ 503 w 548"/>
                <a:gd name="T63" fmla="*/ 20 h 31"/>
                <a:gd name="T64" fmla="*/ 492 w 548"/>
                <a:gd name="T65" fmla="*/ 20 h 31"/>
                <a:gd name="T66" fmla="*/ 492 w 548"/>
                <a:gd name="T67" fmla="*/ 20 h 31"/>
                <a:gd name="T68" fmla="*/ 493 w 548"/>
                <a:gd name="T69" fmla="*/ 31 h 31"/>
                <a:gd name="T70" fmla="*/ 493 w 548"/>
                <a:gd name="T71" fmla="*/ 31 h 31"/>
                <a:gd name="T72" fmla="*/ 493 w 548"/>
                <a:gd name="T73" fmla="*/ 31 h 31"/>
                <a:gd name="T74" fmla="*/ 502 w 548"/>
                <a:gd name="T75" fmla="*/ 31 h 31"/>
                <a:gd name="T76" fmla="*/ 389 w 548"/>
                <a:gd name="T77" fmla="*/ 4 h 31"/>
                <a:gd name="T78" fmla="*/ 457 w 548"/>
                <a:gd name="T79" fmla="*/ 5 h 31"/>
                <a:gd name="T80" fmla="*/ 254 w 548"/>
                <a:gd name="T81" fmla="*/ 25 h 31"/>
                <a:gd name="T82" fmla="*/ 186 w 548"/>
                <a:gd name="T83" fmla="*/ 2 h 31"/>
                <a:gd name="T84" fmla="*/ 186 w 548"/>
                <a:gd name="T85" fmla="*/ 24 h 31"/>
                <a:gd name="T86" fmla="*/ 0 w 548"/>
                <a:gd name="T87" fmla="*/ 0 h 31"/>
                <a:gd name="T88" fmla="*/ 51 w 548"/>
                <a:gd name="T89"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48" h="31">
                  <a:moveTo>
                    <a:pt x="502" y="8"/>
                  </a:moveTo>
                  <a:cubicBezTo>
                    <a:pt x="498" y="8"/>
                    <a:pt x="496" y="8"/>
                    <a:pt x="494" y="9"/>
                  </a:cubicBezTo>
                  <a:lnTo>
                    <a:pt x="492" y="9"/>
                  </a:lnTo>
                  <a:lnTo>
                    <a:pt x="491" y="9"/>
                  </a:lnTo>
                  <a:lnTo>
                    <a:pt x="490" y="9"/>
                  </a:lnTo>
                  <a:lnTo>
                    <a:pt x="488" y="9"/>
                  </a:lnTo>
                  <a:lnTo>
                    <a:pt x="485" y="11"/>
                  </a:lnTo>
                  <a:lnTo>
                    <a:pt x="483" y="13"/>
                  </a:lnTo>
                  <a:lnTo>
                    <a:pt x="481" y="20"/>
                  </a:lnTo>
                  <a:cubicBezTo>
                    <a:pt x="481" y="23"/>
                    <a:pt x="482" y="26"/>
                    <a:pt x="483" y="27"/>
                  </a:cubicBezTo>
                  <a:lnTo>
                    <a:pt x="488" y="30"/>
                  </a:lnTo>
                  <a:lnTo>
                    <a:pt x="491" y="31"/>
                  </a:lnTo>
                  <a:lnTo>
                    <a:pt x="495" y="31"/>
                  </a:lnTo>
                  <a:lnTo>
                    <a:pt x="501" y="31"/>
                  </a:lnTo>
                  <a:cubicBezTo>
                    <a:pt x="508" y="31"/>
                    <a:pt x="517" y="31"/>
                    <a:pt x="524" y="31"/>
                  </a:cubicBezTo>
                  <a:cubicBezTo>
                    <a:pt x="528" y="31"/>
                    <a:pt x="531" y="31"/>
                    <a:pt x="534" y="31"/>
                  </a:cubicBezTo>
                  <a:lnTo>
                    <a:pt x="537" y="31"/>
                  </a:lnTo>
                  <a:lnTo>
                    <a:pt x="539" y="30"/>
                  </a:lnTo>
                  <a:lnTo>
                    <a:pt x="541" y="30"/>
                  </a:lnTo>
                  <a:lnTo>
                    <a:pt x="544" y="28"/>
                  </a:lnTo>
                  <a:cubicBezTo>
                    <a:pt x="545" y="27"/>
                    <a:pt x="548" y="24"/>
                    <a:pt x="548" y="19"/>
                  </a:cubicBezTo>
                  <a:cubicBezTo>
                    <a:pt x="548" y="15"/>
                    <a:pt x="546" y="13"/>
                    <a:pt x="545" y="11"/>
                  </a:cubicBezTo>
                  <a:lnTo>
                    <a:pt x="541" y="9"/>
                  </a:lnTo>
                  <a:lnTo>
                    <a:pt x="537" y="8"/>
                  </a:lnTo>
                  <a:cubicBezTo>
                    <a:pt x="535" y="7"/>
                    <a:pt x="531" y="7"/>
                    <a:pt x="525" y="7"/>
                  </a:cubicBezTo>
                  <a:lnTo>
                    <a:pt x="524" y="30"/>
                  </a:lnTo>
                  <a:cubicBezTo>
                    <a:pt x="529" y="30"/>
                    <a:pt x="532" y="30"/>
                    <a:pt x="533" y="30"/>
                  </a:cubicBezTo>
                  <a:lnTo>
                    <a:pt x="535" y="30"/>
                  </a:lnTo>
                  <a:lnTo>
                    <a:pt x="536" y="23"/>
                  </a:lnTo>
                  <a:lnTo>
                    <a:pt x="534" y="30"/>
                  </a:lnTo>
                  <a:lnTo>
                    <a:pt x="535" y="30"/>
                  </a:lnTo>
                  <a:lnTo>
                    <a:pt x="536" y="23"/>
                  </a:lnTo>
                  <a:lnTo>
                    <a:pt x="534" y="30"/>
                  </a:lnTo>
                  <a:lnTo>
                    <a:pt x="537" y="20"/>
                  </a:lnTo>
                  <a:lnTo>
                    <a:pt x="532" y="29"/>
                  </a:lnTo>
                  <a:lnTo>
                    <a:pt x="534" y="30"/>
                  </a:lnTo>
                  <a:lnTo>
                    <a:pt x="537" y="20"/>
                  </a:lnTo>
                  <a:lnTo>
                    <a:pt x="532" y="29"/>
                  </a:lnTo>
                  <a:lnTo>
                    <a:pt x="537" y="19"/>
                  </a:lnTo>
                  <a:lnTo>
                    <a:pt x="529" y="27"/>
                  </a:lnTo>
                  <a:lnTo>
                    <a:pt x="532" y="29"/>
                  </a:lnTo>
                  <a:lnTo>
                    <a:pt x="537" y="19"/>
                  </a:lnTo>
                  <a:lnTo>
                    <a:pt x="529" y="27"/>
                  </a:lnTo>
                  <a:lnTo>
                    <a:pt x="537" y="19"/>
                  </a:lnTo>
                  <a:lnTo>
                    <a:pt x="526" y="19"/>
                  </a:lnTo>
                  <a:cubicBezTo>
                    <a:pt x="526" y="23"/>
                    <a:pt x="528" y="26"/>
                    <a:pt x="529" y="27"/>
                  </a:cubicBezTo>
                  <a:lnTo>
                    <a:pt x="537" y="19"/>
                  </a:lnTo>
                  <a:lnTo>
                    <a:pt x="526" y="19"/>
                  </a:lnTo>
                  <a:lnTo>
                    <a:pt x="537" y="19"/>
                  </a:lnTo>
                  <a:lnTo>
                    <a:pt x="530" y="10"/>
                  </a:lnTo>
                  <a:cubicBezTo>
                    <a:pt x="529" y="11"/>
                    <a:pt x="526" y="14"/>
                    <a:pt x="526" y="19"/>
                  </a:cubicBezTo>
                  <a:lnTo>
                    <a:pt x="537" y="19"/>
                  </a:lnTo>
                  <a:lnTo>
                    <a:pt x="530" y="10"/>
                  </a:lnTo>
                  <a:lnTo>
                    <a:pt x="537" y="19"/>
                  </a:lnTo>
                  <a:lnTo>
                    <a:pt x="534" y="8"/>
                  </a:lnTo>
                  <a:lnTo>
                    <a:pt x="530" y="10"/>
                  </a:lnTo>
                  <a:lnTo>
                    <a:pt x="537" y="19"/>
                  </a:lnTo>
                  <a:lnTo>
                    <a:pt x="534" y="8"/>
                  </a:lnTo>
                  <a:lnTo>
                    <a:pt x="536" y="15"/>
                  </a:lnTo>
                  <a:lnTo>
                    <a:pt x="535" y="8"/>
                  </a:lnTo>
                  <a:lnTo>
                    <a:pt x="534" y="8"/>
                  </a:lnTo>
                  <a:lnTo>
                    <a:pt x="536" y="15"/>
                  </a:lnTo>
                  <a:lnTo>
                    <a:pt x="535" y="8"/>
                  </a:lnTo>
                  <a:cubicBezTo>
                    <a:pt x="534" y="8"/>
                    <a:pt x="528" y="9"/>
                    <a:pt x="521" y="9"/>
                  </a:cubicBezTo>
                  <a:cubicBezTo>
                    <a:pt x="515" y="9"/>
                    <a:pt x="507" y="9"/>
                    <a:pt x="501" y="9"/>
                  </a:cubicBezTo>
                  <a:lnTo>
                    <a:pt x="495" y="9"/>
                  </a:lnTo>
                  <a:lnTo>
                    <a:pt x="493" y="9"/>
                  </a:lnTo>
                  <a:lnTo>
                    <a:pt x="493" y="9"/>
                  </a:lnTo>
                  <a:lnTo>
                    <a:pt x="492" y="18"/>
                  </a:lnTo>
                  <a:lnTo>
                    <a:pt x="494" y="9"/>
                  </a:lnTo>
                  <a:lnTo>
                    <a:pt x="493" y="9"/>
                  </a:lnTo>
                  <a:lnTo>
                    <a:pt x="492" y="18"/>
                  </a:lnTo>
                  <a:lnTo>
                    <a:pt x="494" y="9"/>
                  </a:lnTo>
                  <a:lnTo>
                    <a:pt x="492" y="20"/>
                  </a:lnTo>
                  <a:lnTo>
                    <a:pt x="495" y="9"/>
                  </a:lnTo>
                  <a:lnTo>
                    <a:pt x="494" y="9"/>
                  </a:lnTo>
                  <a:lnTo>
                    <a:pt x="492" y="20"/>
                  </a:lnTo>
                  <a:lnTo>
                    <a:pt x="495" y="9"/>
                  </a:lnTo>
                  <a:lnTo>
                    <a:pt x="492" y="20"/>
                  </a:lnTo>
                  <a:lnTo>
                    <a:pt x="498" y="10"/>
                  </a:lnTo>
                  <a:lnTo>
                    <a:pt x="495" y="9"/>
                  </a:lnTo>
                  <a:lnTo>
                    <a:pt x="492" y="20"/>
                  </a:lnTo>
                  <a:lnTo>
                    <a:pt x="498" y="10"/>
                  </a:lnTo>
                  <a:lnTo>
                    <a:pt x="492" y="20"/>
                  </a:lnTo>
                  <a:lnTo>
                    <a:pt x="501" y="13"/>
                  </a:lnTo>
                  <a:lnTo>
                    <a:pt x="498" y="10"/>
                  </a:lnTo>
                  <a:lnTo>
                    <a:pt x="492" y="20"/>
                  </a:lnTo>
                  <a:lnTo>
                    <a:pt x="501" y="13"/>
                  </a:lnTo>
                  <a:lnTo>
                    <a:pt x="492" y="20"/>
                  </a:lnTo>
                  <a:lnTo>
                    <a:pt x="503" y="20"/>
                  </a:lnTo>
                  <a:cubicBezTo>
                    <a:pt x="503" y="17"/>
                    <a:pt x="502" y="14"/>
                    <a:pt x="501" y="13"/>
                  </a:cubicBezTo>
                  <a:lnTo>
                    <a:pt x="492" y="20"/>
                  </a:lnTo>
                  <a:lnTo>
                    <a:pt x="503" y="20"/>
                  </a:lnTo>
                  <a:lnTo>
                    <a:pt x="492" y="20"/>
                  </a:lnTo>
                  <a:lnTo>
                    <a:pt x="501" y="27"/>
                  </a:lnTo>
                  <a:lnTo>
                    <a:pt x="503" y="20"/>
                  </a:lnTo>
                  <a:lnTo>
                    <a:pt x="492" y="20"/>
                  </a:lnTo>
                  <a:lnTo>
                    <a:pt x="501" y="27"/>
                  </a:lnTo>
                  <a:lnTo>
                    <a:pt x="492" y="20"/>
                  </a:lnTo>
                  <a:lnTo>
                    <a:pt x="497" y="30"/>
                  </a:lnTo>
                  <a:lnTo>
                    <a:pt x="501" y="27"/>
                  </a:lnTo>
                  <a:lnTo>
                    <a:pt x="492" y="20"/>
                  </a:lnTo>
                  <a:lnTo>
                    <a:pt x="497" y="30"/>
                  </a:lnTo>
                  <a:lnTo>
                    <a:pt x="492" y="20"/>
                  </a:lnTo>
                  <a:lnTo>
                    <a:pt x="493" y="31"/>
                  </a:lnTo>
                  <a:lnTo>
                    <a:pt x="497" y="30"/>
                  </a:lnTo>
                  <a:lnTo>
                    <a:pt x="492" y="20"/>
                  </a:lnTo>
                  <a:lnTo>
                    <a:pt x="493" y="31"/>
                  </a:lnTo>
                  <a:lnTo>
                    <a:pt x="492" y="24"/>
                  </a:lnTo>
                  <a:lnTo>
                    <a:pt x="493" y="31"/>
                  </a:lnTo>
                  <a:lnTo>
                    <a:pt x="493" y="31"/>
                  </a:lnTo>
                  <a:lnTo>
                    <a:pt x="492" y="24"/>
                  </a:lnTo>
                  <a:lnTo>
                    <a:pt x="493" y="31"/>
                  </a:lnTo>
                  <a:cubicBezTo>
                    <a:pt x="493" y="31"/>
                    <a:pt x="496" y="31"/>
                    <a:pt x="502" y="31"/>
                  </a:cubicBezTo>
                  <a:lnTo>
                    <a:pt x="502" y="8"/>
                  </a:lnTo>
                  <a:close/>
                  <a:moveTo>
                    <a:pt x="457" y="5"/>
                  </a:moveTo>
                  <a:cubicBezTo>
                    <a:pt x="439" y="5"/>
                    <a:pt x="416" y="5"/>
                    <a:pt x="389" y="4"/>
                  </a:cubicBezTo>
                  <a:lnTo>
                    <a:pt x="389" y="27"/>
                  </a:lnTo>
                  <a:cubicBezTo>
                    <a:pt x="416" y="27"/>
                    <a:pt x="438" y="28"/>
                    <a:pt x="457" y="28"/>
                  </a:cubicBezTo>
                  <a:lnTo>
                    <a:pt x="457" y="5"/>
                  </a:lnTo>
                  <a:close/>
                  <a:moveTo>
                    <a:pt x="322" y="3"/>
                  </a:moveTo>
                  <a:cubicBezTo>
                    <a:pt x="301" y="3"/>
                    <a:pt x="278" y="3"/>
                    <a:pt x="254" y="2"/>
                  </a:cubicBezTo>
                  <a:lnTo>
                    <a:pt x="254" y="25"/>
                  </a:lnTo>
                  <a:cubicBezTo>
                    <a:pt x="278" y="25"/>
                    <a:pt x="301" y="26"/>
                    <a:pt x="321" y="26"/>
                  </a:cubicBezTo>
                  <a:lnTo>
                    <a:pt x="322" y="3"/>
                  </a:lnTo>
                  <a:close/>
                  <a:moveTo>
                    <a:pt x="186" y="2"/>
                  </a:moveTo>
                  <a:cubicBezTo>
                    <a:pt x="165" y="1"/>
                    <a:pt x="142" y="1"/>
                    <a:pt x="118" y="1"/>
                  </a:cubicBezTo>
                  <a:lnTo>
                    <a:pt x="118" y="23"/>
                  </a:lnTo>
                  <a:cubicBezTo>
                    <a:pt x="142" y="24"/>
                    <a:pt x="164" y="24"/>
                    <a:pt x="186" y="24"/>
                  </a:cubicBezTo>
                  <a:lnTo>
                    <a:pt x="186" y="2"/>
                  </a:lnTo>
                  <a:close/>
                  <a:moveTo>
                    <a:pt x="51" y="0"/>
                  </a:moveTo>
                  <a:cubicBezTo>
                    <a:pt x="34" y="0"/>
                    <a:pt x="17" y="0"/>
                    <a:pt x="0" y="0"/>
                  </a:cubicBezTo>
                  <a:lnTo>
                    <a:pt x="0" y="22"/>
                  </a:lnTo>
                  <a:cubicBezTo>
                    <a:pt x="17" y="22"/>
                    <a:pt x="34" y="22"/>
                    <a:pt x="50" y="23"/>
                  </a:cubicBezTo>
                  <a:lnTo>
                    <a:pt x="51" y="0"/>
                  </a:lnTo>
                  <a:close/>
                </a:path>
              </a:pathLst>
            </a:custGeom>
            <a:solidFill>
              <a:srgbClr val="3B2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55" name="Rectangle 1820"/>
            <p:cNvSpPr>
              <a:spLocks noChangeArrowheads="1"/>
            </p:cNvSpPr>
            <p:nvPr/>
          </p:nvSpPr>
          <p:spPr bwMode="auto">
            <a:xfrm>
              <a:off x="2325532" y="2840039"/>
              <a:ext cx="836768"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50" b="0" i="0" u="none" strike="noStrike" cap="none" normalizeH="0" baseline="0" dirty="0" smtClean="0">
                  <a:ln>
                    <a:noFill/>
                  </a:ln>
                  <a:solidFill>
                    <a:srgbClr val="24282B"/>
                  </a:solidFill>
                  <a:effectLst/>
                  <a:latin typeface="Times New Roman" pitchFamily="18" charset="0"/>
                </a:rPr>
                <a:t>2-bit RC Adder</a:t>
              </a:r>
              <a:endParaRPr kumimoji="0" lang="en-US" sz="1600" b="0" i="0" u="none" strike="noStrike" cap="none" normalizeH="0" baseline="0" dirty="0" smtClean="0">
                <a:ln>
                  <a:noFill/>
                </a:ln>
                <a:solidFill>
                  <a:schemeClr val="tx1"/>
                </a:solidFill>
                <a:effectLst/>
                <a:latin typeface="Arial" pitchFamily="34" charset="0"/>
              </a:endParaRPr>
            </a:p>
          </p:txBody>
        </p:sp>
        <p:sp>
          <p:nvSpPr>
            <p:cNvPr id="2556" name="Freeform 1821"/>
            <p:cNvSpPr>
              <a:spLocks/>
            </p:cNvSpPr>
            <p:nvPr/>
          </p:nvSpPr>
          <p:spPr bwMode="auto">
            <a:xfrm>
              <a:off x="3614738" y="2833688"/>
              <a:ext cx="500062" cy="187325"/>
            </a:xfrm>
            <a:custGeom>
              <a:avLst/>
              <a:gdLst>
                <a:gd name="T0" fmla="*/ 803 w 803"/>
                <a:gd name="T1" fmla="*/ 0 h 303"/>
                <a:gd name="T2" fmla="*/ 286 w 803"/>
                <a:gd name="T3" fmla="*/ 0 h 303"/>
                <a:gd name="T4" fmla="*/ 0 w 803"/>
                <a:gd name="T5" fmla="*/ 303 h 303"/>
                <a:gd name="T6" fmla="*/ 686 w 803"/>
                <a:gd name="T7" fmla="*/ 303 h 303"/>
                <a:gd name="T8" fmla="*/ 803 w 803"/>
                <a:gd name="T9" fmla="*/ 178 h 303"/>
                <a:gd name="T10" fmla="*/ 803 w 803"/>
                <a:gd name="T11" fmla="*/ 0 h 303"/>
              </a:gdLst>
              <a:ahLst/>
              <a:cxnLst>
                <a:cxn ang="0">
                  <a:pos x="T0" y="T1"/>
                </a:cxn>
                <a:cxn ang="0">
                  <a:pos x="T2" y="T3"/>
                </a:cxn>
                <a:cxn ang="0">
                  <a:pos x="T4" y="T5"/>
                </a:cxn>
                <a:cxn ang="0">
                  <a:pos x="T6" y="T7"/>
                </a:cxn>
                <a:cxn ang="0">
                  <a:pos x="T8" y="T9"/>
                </a:cxn>
                <a:cxn ang="0">
                  <a:pos x="T10" y="T11"/>
                </a:cxn>
              </a:cxnLst>
              <a:rect l="0" t="0" r="r" b="b"/>
              <a:pathLst>
                <a:path w="803" h="303">
                  <a:moveTo>
                    <a:pt x="803" y="0"/>
                  </a:moveTo>
                  <a:lnTo>
                    <a:pt x="286" y="0"/>
                  </a:lnTo>
                  <a:lnTo>
                    <a:pt x="0" y="303"/>
                  </a:lnTo>
                  <a:lnTo>
                    <a:pt x="686" y="303"/>
                  </a:lnTo>
                  <a:lnTo>
                    <a:pt x="803" y="178"/>
                  </a:lnTo>
                  <a:lnTo>
                    <a:pt x="803" y="0"/>
                  </a:lnTo>
                  <a:close/>
                </a:path>
              </a:pathLst>
            </a:custGeom>
            <a:solidFill>
              <a:srgbClr val="F9DE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57" name="Freeform 1822"/>
            <p:cNvSpPr>
              <a:spLocks/>
            </p:cNvSpPr>
            <p:nvPr/>
          </p:nvSpPr>
          <p:spPr bwMode="auto">
            <a:xfrm>
              <a:off x="3252788" y="2833688"/>
              <a:ext cx="539750" cy="187325"/>
            </a:xfrm>
            <a:custGeom>
              <a:avLst/>
              <a:gdLst>
                <a:gd name="T0" fmla="*/ 0 w 868"/>
                <a:gd name="T1" fmla="*/ 303 h 303"/>
                <a:gd name="T2" fmla="*/ 582 w 868"/>
                <a:gd name="T3" fmla="*/ 303 h 303"/>
                <a:gd name="T4" fmla="*/ 868 w 868"/>
                <a:gd name="T5" fmla="*/ 0 h 303"/>
                <a:gd name="T6" fmla="*/ 0 w 868"/>
                <a:gd name="T7" fmla="*/ 0 h 303"/>
                <a:gd name="T8" fmla="*/ 0 w 868"/>
                <a:gd name="T9" fmla="*/ 303 h 303"/>
              </a:gdLst>
              <a:ahLst/>
              <a:cxnLst>
                <a:cxn ang="0">
                  <a:pos x="T0" y="T1"/>
                </a:cxn>
                <a:cxn ang="0">
                  <a:pos x="T2" y="T3"/>
                </a:cxn>
                <a:cxn ang="0">
                  <a:pos x="T4" y="T5"/>
                </a:cxn>
                <a:cxn ang="0">
                  <a:pos x="T6" y="T7"/>
                </a:cxn>
                <a:cxn ang="0">
                  <a:pos x="T8" y="T9"/>
                </a:cxn>
              </a:cxnLst>
              <a:rect l="0" t="0" r="r" b="b"/>
              <a:pathLst>
                <a:path w="868" h="303">
                  <a:moveTo>
                    <a:pt x="0" y="303"/>
                  </a:moveTo>
                  <a:lnTo>
                    <a:pt x="582" y="303"/>
                  </a:lnTo>
                  <a:lnTo>
                    <a:pt x="868" y="0"/>
                  </a:lnTo>
                  <a:lnTo>
                    <a:pt x="0" y="0"/>
                  </a:lnTo>
                  <a:lnTo>
                    <a:pt x="0" y="303"/>
                  </a:lnTo>
                  <a:close/>
                </a:path>
              </a:pathLst>
            </a:custGeom>
            <a:solidFill>
              <a:srgbClr val="F9DE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58" name="Freeform 1823"/>
            <p:cNvSpPr>
              <a:spLocks/>
            </p:cNvSpPr>
            <p:nvPr/>
          </p:nvSpPr>
          <p:spPr bwMode="auto">
            <a:xfrm>
              <a:off x="4041775" y="2943226"/>
              <a:ext cx="73025" cy="77788"/>
            </a:xfrm>
            <a:custGeom>
              <a:avLst/>
              <a:gdLst>
                <a:gd name="T0" fmla="*/ 0 w 117"/>
                <a:gd name="T1" fmla="*/ 125 h 125"/>
                <a:gd name="T2" fmla="*/ 117 w 117"/>
                <a:gd name="T3" fmla="*/ 125 h 125"/>
                <a:gd name="T4" fmla="*/ 117 w 117"/>
                <a:gd name="T5" fmla="*/ 0 h 125"/>
                <a:gd name="T6" fmla="*/ 0 w 117"/>
                <a:gd name="T7" fmla="*/ 125 h 125"/>
              </a:gdLst>
              <a:ahLst/>
              <a:cxnLst>
                <a:cxn ang="0">
                  <a:pos x="T0" y="T1"/>
                </a:cxn>
                <a:cxn ang="0">
                  <a:pos x="T2" y="T3"/>
                </a:cxn>
                <a:cxn ang="0">
                  <a:pos x="T4" y="T5"/>
                </a:cxn>
                <a:cxn ang="0">
                  <a:pos x="T6" y="T7"/>
                </a:cxn>
              </a:cxnLst>
              <a:rect l="0" t="0" r="r" b="b"/>
              <a:pathLst>
                <a:path w="117" h="125">
                  <a:moveTo>
                    <a:pt x="0" y="125"/>
                  </a:moveTo>
                  <a:lnTo>
                    <a:pt x="117" y="125"/>
                  </a:lnTo>
                  <a:lnTo>
                    <a:pt x="117" y="0"/>
                  </a:lnTo>
                  <a:lnTo>
                    <a:pt x="0" y="125"/>
                  </a:lnTo>
                  <a:close/>
                </a:path>
              </a:pathLst>
            </a:custGeom>
            <a:solidFill>
              <a:srgbClr val="F9DE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59" name="Freeform 1824"/>
            <p:cNvSpPr>
              <a:spLocks/>
            </p:cNvSpPr>
            <p:nvPr/>
          </p:nvSpPr>
          <p:spPr bwMode="auto">
            <a:xfrm>
              <a:off x="3248025" y="2828926"/>
              <a:ext cx="871537" cy="195263"/>
            </a:xfrm>
            <a:custGeom>
              <a:avLst/>
              <a:gdLst>
                <a:gd name="T0" fmla="*/ 6 w 1397"/>
                <a:gd name="T1" fmla="*/ 6 h 315"/>
                <a:gd name="T2" fmla="*/ 6 w 1397"/>
                <a:gd name="T3" fmla="*/ 12 h 315"/>
                <a:gd name="T4" fmla="*/ 1386 w 1397"/>
                <a:gd name="T5" fmla="*/ 12 h 315"/>
                <a:gd name="T6" fmla="*/ 1386 w 1397"/>
                <a:gd name="T7" fmla="*/ 303 h 315"/>
                <a:gd name="T8" fmla="*/ 11 w 1397"/>
                <a:gd name="T9" fmla="*/ 303 h 315"/>
                <a:gd name="T10" fmla="*/ 11 w 1397"/>
                <a:gd name="T11" fmla="*/ 6 h 315"/>
                <a:gd name="T12" fmla="*/ 6 w 1397"/>
                <a:gd name="T13" fmla="*/ 6 h 315"/>
                <a:gd name="T14" fmla="*/ 6 w 1397"/>
                <a:gd name="T15" fmla="*/ 12 h 315"/>
                <a:gd name="T16" fmla="*/ 6 w 1397"/>
                <a:gd name="T17" fmla="*/ 6 h 315"/>
                <a:gd name="T18" fmla="*/ 0 w 1397"/>
                <a:gd name="T19" fmla="*/ 6 h 315"/>
                <a:gd name="T20" fmla="*/ 0 w 1397"/>
                <a:gd name="T21" fmla="*/ 309 h 315"/>
                <a:gd name="T22" fmla="*/ 2 w 1397"/>
                <a:gd name="T23" fmla="*/ 313 h 315"/>
                <a:gd name="T24" fmla="*/ 6 w 1397"/>
                <a:gd name="T25" fmla="*/ 315 h 315"/>
                <a:gd name="T26" fmla="*/ 1391 w 1397"/>
                <a:gd name="T27" fmla="*/ 315 h 315"/>
                <a:gd name="T28" fmla="*/ 1395 w 1397"/>
                <a:gd name="T29" fmla="*/ 313 h 315"/>
                <a:gd name="T30" fmla="*/ 1397 w 1397"/>
                <a:gd name="T31" fmla="*/ 309 h 315"/>
                <a:gd name="T32" fmla="*/ 1397 w 1397"/>
                <a:gd name="T33" fmla="*/ 6 h 315"/>
                <a:gd name="T34" fmla="*/ 1395 w 1397"/>
                <a:gd name="T35" fmla="*/ 2 h 315"/>
                <a:gd name="T36" fmla="*/ 1391 w 1397"/>
                <a:gd name="T37" fmla="*/ 0 h 315"/>
                <a:gd name="T38" fmla="*/ 6 w 1397"/>
                <a:gd name="T39" fmla="*/ 0 h 315"/>
                <a:gd name="T40" fmla="*/ 2 w 1397"/>
                <a:gd name="T41" fmla="*/ 2 h 315"/>
                <a:gd name="T42" fmla="*/ 0 w 1397"/>
                <a:gd name="T43" fmla="*/ 6 h 315"/>
                <a:gd name="T44" fmla="*/ 6 w 1397"/>
                <a:gd name="T45" fmla="*/ 6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397" h="315">
                  <a:moveTo>
                    <a:pt x="6" y="6"/>
                  </a:moveTo>
                  <a:lnTo>
                    <a:pt x="6" y="12"/>
                  </a:lnTo>
                  <a:lnTo>
                    <a:pt x="1386" y="12"/>
                  </a:lnTo>
                  <a:lnTo>
                    <a:pt x="1386" y="303"/>
                  </a:lnTo>
                  <a:lnTo>
                    <a:pt x="11" y="303"/>
                  </a:lnTo>
                  <a:lnTo>
                    <a:pt x="11" y="6"/>
                  </a:lnTo>
                  <a:lnTo>
                    <a:pt x="6" y="6"/>
                  </a:lnTo>
                  <a:lnTo>
                    <a:pt x="6" y="12"/>
                  </a:lnTo>
                  <a:lnTo>
                    <a:pt x="6" y="6"/>
                  </a:lnTo>
                  <a:lnTo>
                    <a:pt x="0" y="6"/>
                  </a:lnTo>
                  <a:lnTo>
                    <a:pt x="0" y="309"/>
                  </a:lnTo>
                  <a:lnTo>
                    <a:pt x="2" y="313"/>
                  </a:lnTo>
                  <a:lnTo>
                    <a:pt x="6" y="315"/>
                  </a:lnTo>
                  <a:lnTo>
                    <a:pt x="1391" y="315"/>
                  </a:lnTo>
                  <a:lnTo>
                    <a:pt x="1395" y="313"/>
                  </a:lnTo>
                  <a:lnTo>
                    <a:pt x="1397" y="309"/>
                  </a:lnTo>
                  <a:lnTo>
                    <a:pt x="1397" y="6"/>
                  </a:lnTo>
                  <a:lnTo>
                    <a:pt x="1395" y="2"/>
                  </a:lnTo>
                  <a:lnTo>
                    <a:pt x="1391" y="0"/>
                  </a:lnTo>
                  <a:lnTo>
                    <a:pt x="6" y="0"/>
                  </a:lnTo>
                  <a:lnTo>
                    <a:pt x="2" y="2"/>
                  </a:lnTo>
                  <a:lnTo>
                    <a:pt x="0" y="6"/>
                  </a:lnTo>
                  <a:lnTo>
                    <a:pt x="6" y="6"/>
                  </a:lnTo>
                  <a:close/>
                </a:path>
              </a:pathLst>
            </a:custGeom>
            <a:solidFill>
              <a:srgbClr val="3231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60" name="Freeform 1825"/>
            <p:cNvSpPr>
              <a:spLocks/>
            </p:cNvSpPr>
            <p:nvPr/>
          </p:nvSpPr>
          <p:spPr bwMode="auto">
            <a:xfrm>
              <a:off x="4572000" y="2847976"/>
              <a:ext cx="820738" cy="188913"/>
            </a:xfrm>
            <a:custGeom>
              <a:avLst/>
              <a:gdLst>
                <a:gd name="T0" fmla="*/ 1190 w 1190"/>
                <a:gd name="T1" fmla="*/ 0 h 303"/>
                <a:gd name="T2" fmla="*/ 285 w 1190"/>
                <a:gd name="T3" fmla="*/ 0 h 303"/>
                <a:gd name="T4" fmla="*/ 0 w 1190"/>
                <a:gd name="T5" fmla="*/ 303 h 303"/>
                <a:gd name="T6" fmla="*/ 1190 w 1190"/>
                <a:gd name="T7" fmla="*/ 303 h 303"/>
                <a:gd name="T8" fmla="*/ 1190 w 1190"/>
                <a:gd name="T9" fmla="*/ 0 h 303"/>
              </a:gdLst>
              <a:ahLst/>
              <a:cxnLst>
                <a:cxn ang="0">
                  <a:pos x="T0" y="T1"/>
                </a:cxn>
                <a:cxn ang="0">
                  <a:pos x="T2" y="T3"/>
                </a:cxn>
                <a:cxn ang="0">
                  <a:pos x="T4" y="T5"/>
                </a:cxn>
                <a:cxn ang="0">
                  <a:pos x="T6" y="T7"/>
                </a:cxn>
                <a:cxn ang="0">
                  <a:pos x="T8" y="T9"/>
                </a:cxn>
              </a:cxnLst>
              <a:rect l="0" t="0" r="r" b="b"/>
              <a:pathLst>
                <a:path w="1190" h="303">
                  <a:moveTo>
                    <a:pt x="1190" y="0"/>
                  </a:moveTo>
                  <a:lnTo>
                    <a:pt x="285" y="0"/>
                  </a:lnTo>
                  <a:lnTo>
                    <a:pt x="0" y="303"/>
                  </a:lnTo>
                  <a:lnTo>
                    <a:pt x="1190" y="303"/>
                  </a:lnTo>
                  <a:lnTo>
                    <a:pt x="1190" y="0"/>
                  </a:lnTo>
                  <a:close/>
                </a:path>
              </a:pathLst>
            </a:custGeom>
            <a:solidFill>
              <a:srgbClr val="F9DE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61" name="Freeform 1826"/>
            <p:cNvSpPr>
              <a:spLocks/>
            </p:cNvSpPr>
            <p:nvPr/>
          </p:nvSpPr>
          <p:spPr bwMode="auto">
            <a:xfrm>
              <a:off x="4449763" y="2847976"/>
              <a:ext cx="332161" cy="188913"/>
            </a:xfrm>
            <a:custGeom>
              <a:avLst/>
              <a:gdLst>
                <a:gd name="T0" fmla="*/ 0 w 481"/>
                <a:gd name="T1" fmla="*/ 303 h 303"/>
                <a:gd name="T2" fmla="*/ 196 w 481"/>
                <a:gd name="T3" fmla="*/ 303 h 303"/>
                <a:gd name="T4" fmla="*/ 481 w 481"/>
                <a:gd name="T5" fmla="*/ 0 h 303"/>
                <a:gd name="T6" fmla="*/ 0 w 481"/>
                <a:gd name="T7" fmla="*/ 0 h 303"/>
                <a:gd name="T8" fmla="*/ 0 w 481"/>
                <a:gd name="T9" fmla="*/ 303 h 303"/>
              </a:gdLst>
              <a:ahLst/>
              <a:cxnLst>
                <a:cxn ang="0">
                  <a:pos x="T0" y="T1"/>
                </a:cxn>
                <a:cxn ang="0">
                  <a:pos x="T2" y="T3"/>
                </a:cxn>
                <a:cxn ang="0">
                  <a:pos x="T4" y="T5"/>
                </a:cxn>
                <a:cxn ang="0">
                  <a:pos x="T6" y="T7"/>
                </a:cxn>
                <a:cxn ang="0">
                  <a:pos x="T8" y="T9"/>
                </a:cxn>
              </a:cxnLst>
              <a:rect l="0" t="0" r="r" b="b"/>
              <a:pathLst>
                <a:path w="481" h="303">
                  <a:moveTo>
                    <a:pt x="0" y="303"/>
                  </a:moveTo>
                  <a:lnTo>
                    <a:pt x="196" y="303"/>
                  </a:lnTo>
                  <a:lnTo>
                    <a:pt x="481" y="0"/>
                  </a:lnTo>
                  <a:lnTo>
                    <a:pt x="0" y="0"/>
                  </a:lnTo>
                  <a:lnTo>
                    <a:pt x="0" y="303"/>
                  </a:lnTo>
                  <a:close/>
                </a:path>
              </a:pathLst>
            </a:custGeom>
            <a:solidFill>
              <a:srgbClr val="F9DE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62" name="Freeform 1827"/>
            <p:cNvSpPr>
              <a:spLocks/>
            </p:cNvSpPr>
            <p:nvPr/>
          </p:nvSpPr>
          <p:spPr bwMode="auto">
            <a:xfrm>
              <a:off x="4452938" y="2840039"/>
              <a:ext cx="949325" cy="195263"/>
            </a:xfrm>
            <a:custGeom>
              <a:avLst/>
              <a:gdLst>
                <a:gd name="T0" fmla="*/ 6 w 1397"/>
                <a:gd name="T1" fmla="*/ 6 h 315"/>
                <a:gd name="T2" fmla="*/ 6 w 1397"/>
                <a:gd name="T3" fmla="*/ 12 h 315"/>
                <a:gd name="T4" fmla="*/ 1385 w 1397"/>
                <a:gd name="T5" fmla="*/ 12 h 315"/>
                <a:gd name="T6" fmla="*/ 1385 w 1397"/>
                <a:gd name="T7" fmla="*/ 303 h 315"/>
                <a:gd name="T8" fmla="*/ 11 w 1397"/>
                <a:gd name="T9" fmla="*/ 303 h 315"/>
                <a:gd name="T10" fmla="*/ 11 w 1397"/>
                <a:gd name="T11" fmla="*/ 6 h 315"/>
                <a:gd name="T12" fmla="*/ 6 w 1397"/>
                <a:gd name="T13" fmla="*/ 6 h 315"/>
                <a:gd name="T14" fmla="*/ 6 w 1397"/>
                <a:gd name="T15" fmla="*/ 12 h 315"/>
                <a:gd name="T16" fmla="*/ 6 w 1397"/>
                <a:gd name="T17" fmla="*/ 6 h 315"/>
                <a:gd name="T18" fmla="*/ 0 w 1397"/>
                <a:gd name="T19" fmla="*/ 6 h 315"/>
                <a:gd name="T20" fmla="*/ 0 w 1397"/>
                <a:gd name="T21" fmla="*/ 309 h 315"/>
                <a:gd name="T22" fmla="*/ 2 w 1397"/>
                <a:gd name="T23" fmla="*/ 313 h 315"/>
                <a:gd name="T24" fmla="*/ 6 w 1397"/>
                <a:gd name="T25" fmla="*/ 315 h 315"/>
                <a:gd name="T26" fmla="*/ 1391 w 1397"/>
                <a:gd name="T27" fmla="*/ 315 h 315"/>
                <a:gd name="T28" fmla="*/ 1395 w 1397"/>
                <a:gd name="T29" fmla="*/ 313 h 315"/>
                <a:gd name="T30" fmla="*/ 1397 w 1397"/>
                <a:gd name="T31" fmla="*/ 309 h 315"/>
                <a:gd name="T32" fmla="*/ 1397 w 1397"/>
                <a:gd name="T33" fmla="*/ 6 h 315"/>
                <a:gd name="T34" fmla="*/ 1395 w 1397"/>
                <a:gd name="T35" fmla="*/ 2 h 315"/>
                <a:gd name="T36" fmla="*/ 1391 w 1397"/>
                <a:gd name="T37" fmla="*/ 0 h 315"/>
                <a:gd name="T38" fmla="*/ 6 w 1397"/>
                <a:gd name="T39" fmla="*/ 0 h 315"/>
                <a:gd name="T40" fmla="*/ 2 w 1397"/>
                <a:gd name="T41" fmla="*/ 2 h 315"/>
                <a:gd name="T42" fmla="*/ 0 w 1397"/>
                <a:gd name="T43" fmla="*/ 6 h 315"/>
                <a:gd name="T44" fmla="*/ 6 w 1397"/>
                <a:gd name="T45" fmla="*/ 6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397" h="315">
                  <a:moveTo>
                    <a:pt x="6" y="6"/>
                  </a:moveTo>
                  <a:lnTo>
                    <a:pt x="6" y="12"/>
                  </a:lnTo>
                  <a:lnTo>
                    <a:pt x="1385" y="12"/>
                  </a:lnTo>
                  <a:lnTo>
                    <a:pt x="1385" y="303"/>
                  </a:lnTo>
                  <a:lnTo>
                    <a:pt x="11" y="303"/>
                  </a:lnTo>
                  <a:lnTo>
                    <a:pt x="11" y="6"/>
                  </a:lnTo>
                  <a:lnTo>
                    <a:pt x="6" y="6"/>
                  </a:lnTo>
                  <a:lnTo>
                    <a:pt x="6" y="12"/>
                  </a:lnTo>
                  <a:lnTo>
                    <a:pt x="6" y="6"/>
                  </a:lnTo>
                  <a:lnTo>
                    <a:pt x="0" y="6"/>
                  </a:lnTo>
                  <a:lnTo>
                    <a:pt x="0" y="309"/>
                  </a:lnTo>
                  <a:lnTo>
                    <a:pt x="2" y="313"/>
                  </a:lnTo>
                  <a:lnTo>
                    <a:pt x="6" y="315"/>
                  </a:lnTo>
                  <a:lnTo>
                    <a:pt x="1391" y="315"/>
                  </a:lnTo>
                  <a:lnTo>
                    <a:pt x="1395" y="313"/>
                  </a:lnTo>
                  <a:lnTo>
                    <a:pt x="1397" y="309"/>
                  </a:lnTo>
                  <a:lnTo>
                    <a:pt x="1397" y="6"/>
                  </a:lnTo>
                  <a:lnTo>
                    <a:pt x="1395" y="2"/>
                  </a:lnTo>
                  <a:lnTo>
                    <a:pt x="1391" y="0"/>
                  </a:lnTo>
                  <a:lnTo>
                    <a:pt x="6" y="0"/>
                  </a:lnTo>
                  <a:lnTo>
                    <a:pt x="2" y="2"/>
                  </a:lnTo>
                  <a:lnTo>
                    <a:pt x="0" y="6"/>
                  </a:lnTo>
                  <a:lnTo>
                    <a:pt x="6" y="6"/>
                  </a:lnTo>
                  <a:close/>
                </a:path>
              </a:pathLst>
            </a:custGeom>
            <a:solidFill>
              <a:srgbClr val="3231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63" name="Rectangle 1828"/>
            <p:cNvSpPr>
              <a:spLocks noChangeArrowheads="1"/>
            </p:cNvSpPr>
            <p:nvPr/>
          </p:nvSpPr>
          <p:spPr bwMode="auto">
            <a:xfrm>
              <a:off x="5586413" y="2847976"/>
              <a:ext cx="863600" cy="188913"/>
            </a:xfrm>
            <a:prstGeom prst="rect">
              <a:avLst/>
            </a:prstGeom>
            <a:solidFill>
              <a:srgbClr val="F9DE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64" name="Freeform 1829"/>
            <p:cNvSpPr>
              <a:spLocks/>
            </p:cNvSpPr>
            <p:nvPr/>
          </p:nvSpPr>
          <p:spPr bwMode="auto">
            <a:xfrm>
              <a:off x="5583238" y="2844801"/>
              <a:ext cx="871537" cy="195263"/>
            </a:xfrm>
            <a:custGeom>
              <a:avLst/>
              <a:gdLst>
                <a:gd name="T0" fmla="*/ 5 w 1397"/>
                <a:gd name="T1" fmla="*/ 6 h 315"/>
                <a:gd name="T2" fmla="*/ 5 w 1397"/>
                <a:gd name="T3" fmla="*/ 12 h 315"/>
                <a:gd name="T4" fmla="*/ 1385 w 1397"/>
                <a:gd name="T5" fmla="*/ 12 h 315"/>
                <a:gd name="T6" fmla="*/ 1385 w 1397"/>
                <a:gd name="T7" fmla="*/ 303 h 315"/>
                <a:gd name="T8" fmla="*/ 11 w 1397"/>
                <a:gd name="T9" fmla="*/ 303 h 315"/>
                <a:gd name="T10" fmla="*/ 11 w 1397"/>
                <a:gd name="T11" fmla="*/ 6 h 315"/>
                <a:gd name="T12" fmla="*/ 5 w 1397"/>
                <a:gd name="T13" fmla="*/ 6 h 315"/>
                <a:gd name="T14" fmla="*/ 5 w 1397"/>
                <a:gd name="T15" fmla="*/ 12 h 315"/>
                <a:gd name="T16" fmla="*/ 5 w 1397"/>
                <a:gd name="T17" fmla="*/ 6 h 315"/>
                <a:gd name="T18" fmla="*/ 0 w 1397"/>
                <a:gd name="T19" fmla="*/ 6 h 315"/>
                <a:gd name="T20" fmla="*/ 0 w 1397"/>
                <a:gd name="T21" fmla="*/ 309 h 315"/>
                <a:gd name="T22" fmla="*/ 1 w 1397"/>
                <a:gd name="T23" fmla="*/ 313 h 315"/>
                <a:gd name="T24" fmla="*/ 5 w 1397"/>
                <a:gd name="T25" fmla="*/ 315 h 315"/>
                <a:gd name="T26" fmla="*/ 1391 w 1397"/>
                <a:gd name="T27" fmla="*/ 315 h 315"/>
                <a:gd name="T28" fmla="*/ 1395 w 1397"/>
                <a:gd name="T29" fmla="*/ 313 h 315"/>
                <a:gd name="T30" fmla="*/ 1397 w 1397"/>
                <a:gd name="T31" fmla="*/ 309 h 315"/>
                <a:gd name="T32" fmla="*/ 1397 w 1397"/>
                <a:gd name="T33" fmla="*/ 6 h 315"/>
                <a:gd name="T34" fmla="*/ 1395 w 1397"/>
                <a:gd name="T35" fmla="*/ 2 h 315"/>
                <a:gd name="T36" fmla="*/ 1391 w 1397"/>
                <a:gd name="T37" fmla="*/ 0 h 315"/>
                <a:gd name="T38" fmla="*/ 5 w 1397"/>
                <a:gd name="T39" fmla="*/ 0 h 315"/>
                <a:gd name="T40" fmla="*/ 1 w 1397"/>
                <a:gd name="T41" fmla="*/ 2 h 315"/>
                <a:gd name="T42" fmla="*/ 0 w 1397"/>
                <a:gd name="T43" fmla="*/ 6 h 315"/>
                <a:gd name="T44" fmla="*/ 5 w 1397"/>
                <a:gd name="T45" fmla="*/ 6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397" h="315">
                  <a:moveTo>
                    <a:pt x="5" y="6"/>
                  </a:moveTo>
                  <a:lnTo>
                    <a:pt x="5" y="12"/>
                  </a:lnTo>
                  <a:lnTo>
                    <a:pt x="1385" y="12"/>
                  </a:lnTo>
                  <a:lnTo>
                    <a:pt x="1385" y="303"/>
                  </a:lnTo>
                  <a:lnTo>
                    <a:pt x="11" y="303"/>
                  </a:lnTo>
                  <a:lnTo>
                    <a:pt x="11" y="6"/>
                  </a:lnTo>
                  <a:lnTo>
                    <a:pt x="5" y="6"/>
                  </a:lnTo>
                  <a:lnTo>
                    <a:pt x="5" y="12"/>
                  </a:lnTo>
                  <a:lnTo>
                    <a:pt x="5" y="6"/>
                  </a:lnTo>
                  <a:lnTo>
                    <a:pt x="0" y="6"/>
                  </a:lnTo>
                  <a:lnTo>
                    <a:pt x="0" y="309"/>
                  </a:lnTo>
                  <a:lnTo>
                    <a:pt x="1" y="313"/>
                  </a:lnTo>
                  <a:lnTo>
                    <a:pt x="5" y="315"/>
                  </a:lnTo>
                  <a:lnTo>
                    <a:pt x="1391" y="315"/>
                  </a:lnTo>
                  <a:lnTo>
                    <a:pt x="1395" y="313"/>
                  </a:lnTo>
                  <a:lnTo>
                    <a:pt x="1397" y="309"/>
                  </a:lnTo>
                  <a:lnTo>
                    <a:pt x="1397" y="6"/>
                  </a:lnTo>
                  <a:lnTo>
                    <a:pt x="1395" y="2"/>
                  </a:lnTo>
                  <a:lnTo>
                    <a:pt x="1391" y="0"/>
                  </a:lnTo>
                  <a:lnTo>
                    <a:pt x="5" y="0"/>
                  </a:lnTo>
                  <a:lnTo>
                    <a:pt x="1" y="2"/>
                  </a:lnTo>
                  <a:lnTo>
                    <a:pt x="0" y="6"/>
                  </a:lnTo>
                  <a:lnTo>
                    <a:pt x="5" y="6"/>
                  </a:lnTo>
                  <a:close/>
                </a:path>
              </a:pathLst>
            </a:custGeom>
            <a:solidFill>
              <a:srgbClr val="3231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65" name="Rectangle 1830"/>
            <p:cNvSpPr>
              <a:spLocks noChangeArrowheads="1"/>
            </p:cNvSpPr>
            <p:nvPr/>
          </p:nvSpPr>
          <p:spPr bwMode="auto">
            <a:xfrm>
              <a:off x="6515100" y="2847976"/>
              <a:ext cx="863600" cy="188913"/>
            </a:xfrm>
            <a:prstGeom prst="rect">
              <a:avLst/>
            </a:prstGeom>
            <a:solidFill>
              <a:srgbClr val="F9DE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66" name="Freeform 1831"/>
            <p:cNvSpPr>
              <a:spLocks/>
            </p:cNvSpPr>
            <p:nvPr/>
          </p:nvSpPr>
          <p:spPr bwMode="auto">
            <a:xfrm>
              <a:off x="6511925" y="2844801"/>
              <a:ext cx="869950" cy="195263"/>
            </a:xfrm>
            <a:custGeom>
              <a:avLst/>
              <a:gdLst>
                <a:gd name="T0" fmla="*/ 6 w 1397"/>
                <a:gd name="T1" fmla="*/ 6 h 315"/>
                <a:gd name="T2" fmla="*/ 6 w 1397"/>
                <a:gd name="T3" fmla="*/ 12 h 315"/>
                <a:gd name="T4" fmla="*/ 1386 w 1397"/>
                <a:gd name="T5" fmla="*/ 12 h 315"/>
                <a:gd name="T6" fmla="*/ 1386 w 1397"/>
                <a:gd name="T7" fmla="*/ 303 h 315"/>
                <a:gd name="T8" fmla="*/ 12 w 1397"/>
                <a:gd name="T9" fmla="*/ 303 h 315"/>
                <a:gd name="T10" fmla="*/ 12 w 1397"/>
                <a:gd name="T11" fmla="*/ 6 h 315"/>
                <a:gd name="T12" fmla="*/ 6 w 1397"/>
                <a:gd name="T13" fmla="*/ 6 h 315"/>
                <a:gd name="T14" fmla="*/ 6 w 1397"/>
                <a:gd name="T15" fmla="*/ 12 h 315"/>
                <a:gd name="T16" fmla="*/ 6 w 1397"/>
                <a:gd name="T17" fmla="*/ 6 h 315"/>
                <a:gd name="T18" fmla="*/ 0 w 1397"/>
                <a:gd name="T19" fmla="*/ 6 h 315"/>
                <a:gd name="T20" fmla="*/ 0 w 1397"/>
                <a:gd name="T21" fmla="*/ 309 h 315"/>
                <a:gd name="T22" fmla="*/ 2 w 1397"/>
                <a:gd name="T23" fmla="*/ 313 h 315"/>
                <a:gd name="T24" fmla="*/ 6 w 1397"/>
                <a:gd name="T25" fmla="*/ 315 h 315"/>
                <a:gd name="T26" fmla="*/ 1392 w 1397"/>
                <a:gd name="T27" fmla="*/ 315 h 315"/>
                <a:gd name="T28" fmla="*/ 1396 w 1397"/>
                <a:gd name="T29" fmla="*/ 313 h 315"/>
                <a:gd name="T30" fmla="*/ 1397 w 1397"/>
                <a:gd name="T31" fmla="*/ 309 h 315"/>
                <a:gd name="T32" fmla="*/ 1397 w 1397"/>
                <a:gd name="T33" fmla="*/ 6 h 315"/>
                <a:gd name="T34" fmla="*/ 1396 w 1397"/>
                <a:gd name="T35" fmla="*/ 2 h 315"/>
                <a:gd name="T36" fmla="*/ 1392 w 1397"/>
                <a:gd name="T37" fmla="*/ 0 h 315"/>
                <a:gd name="T38" fmla="*/ 6 w 1397"/>
                <a:gd name="T39" fmla="*/ 0 h 315"/>
                <a:gd name="T40" fmla="*/ 2 w 1397"/>
                <a:gd name="T41" fmla="*/ 2 h 315"/>
                <a:gd name="T42" fmla="*/ 0 w 1397"/>
                <a:gd name="T43" fmla="*/ 6 h 315"/>
                <a:gd name="T44" fmla="*/ 6 w 1397"/>
                <a:gd name="T45" fmla="*/ 6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397" h="315">
                  <a:moveTo>
                    <a:pt x="6" y="6"/>
                  </a:moveTo>
                  <a:lnTo>
                    <a:pt x="6" y="12"/>
                  </a:lnTo>
                  <a:lnTo>
                    <a:pt x="1386" y="12"/>
                  </a:lnTo>
                  <a:lnTo>
                    <a:pt x="1386" y="303"/>
                  </a:lnTo>
                  <a:lnTo>
                    <a:pt x="12" y="303"/>
                  </a:lnTo>
                  <a:lnTo>
                    <a:pt x="12" y="6"/>
                  </a:lnTo>
                  <a:lnTo>
                    <a:pt x="6" y="6"/>
                  </a:lnTo>
                  <a:lnTo>
                    <a:pt x="6" y="12"/>
                  </a:lnTo>
                  <a:lnTo>
                    <a:pt x="6" y="6"/>
                  </a:lnTo>
                  <a:lnTo>
                    <a:pt x="0" y="6"/>
                  </a:lnTo>
                  <a:lnTo>
                    <a:pt x="0" y="309"/>
                  </a:lnTo>
                  <a:lnTo>
                    <a:pt x="2" y="313"/>
                  </a:lnTo>
                  <a:lnTo>
                    <a:pt x="6" y="315"/>
                  </a:lnTo>
                  <a:lnTo>
                    <a:pt x="1392" y="315"/>
                  </a:lnTo>
                  <a:lnTo>
                    <a:pt x="1396" y="313"/>
                  </a:lnTo>
                  <a:lnTo>
                    <a:pt x="1397" y="309"/>
                  </a:lnTo>
                  <a:lnTo>
                    <a:pt x="1397" y="6"/>
                  </a:lnTo>
                  <a:lnTo>
                    <a:pt x="1396" y="2"/>
                  </a:lnTo>
                  <a:lnTo>
                    <a:pt x="1392" y="0"/>
                  </a:lnTo>
                  <a:lnTo>
                    <a:pt x="6" y="0"/>
                  </a:lnTo>
                  <a:lnTo>
                    <a:pt x="2" y="2"/>
                  </a:lnTo>
                  <a:lnTo>
                    <a:pt x="0" y="6"/>
                  </a:lnTo>
                  <a:lnTo>
                    <a:pt x="6" y="6"/>
                  </a:lnTo>
                  <a:close/>
                </a:path>
              </a:pathLst>
            </a:custGeom>
            <a:solidFill>
              <a:srgbClr val="3231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67" name="Rectangle 1832"/>
            <p:cNvSpPr>
              <a:spLocks noChangeArrowheads="1"/>
            </p:cNvSpPr>
            <p:nvPr/>
          </p:nvSpPr>
          <p:spPr bwMode="auto">
            <a:xfrm>
              <a:off x="3292475" y="2835276"/>
              <a:ext cx="798295"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24282B"/>
                  </a:solidFill>
                  <a:effectLst/>
                  <a:latin typeface="Times New Roman" pitchFamily="18" charset="0"/>
                </a:rPr>
                <a:t>2-bit RC Adder</a:t>
              </a:r>
              <a:endParaRPr kumimoji="0" lang="en-US" sz="1400" b="0" i="0" u="none" strike="noStrike" cap="none" normalizeH="0" baseline="0" dirty="0" smtClean="0">
                <a:ln>
                  <a:noFill/>
                </a:ln>
                <a:solidFill>
                  <a:schemeClr val="tx1"/>
                </a:solidFill>
                <a:effectLst/>
                <a:latin typeface="Arial" pitchFamily="34" charset="0"/>
              </a:endParaRPr>
            </a:p>
          </p:txBody>
        </p:sp>
        <p:sp>
          <p:nvSpPr>
            <p:cNvPr id="2568" name="Rectangle 1833"/>
            <p:cNvSpPr>
              <a:spLocks noChangeArrowheads="1"/>
            </p:cNvSpPr>
            <p:nvPr/>
          </p:nvSpPr>
          <p:spPr bwMode="auto">
            <a:xfrm>
              <a:off x="6535955" y="2857601"/>
              <a:ext cx="798295"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24282B"/>
                  </a:solidFill>
                  <a:effectLst/>
                  <a:latin typeface="Times New Roman" pitchFamily="18" charset="0"/>
                </a:rPr>
                <a:t>2-bit RC Adder</a:t>
              </a:r>
              <a:endParaRPr kumimoji="0" lang="en-US" sz="1400" b="0" i="0" u="none" strike="noStrike" cap="none" normalizeH="0" baseline="0" dirty="0" smtClean="0">
                <a:ln>
                  <a:noFill/>
                </a:ln>
                <a:solidFill>
                  <a:schemeClr val="tx1"/>
                </a:solidFill>
                <a:effectLst/>
                <a:latin typeface="Arial" pitchFamily="34" charset="0"/>
              </a:endParaRPr>
            </a:p>
          </p:txBody>
        </p:sp>
        <p:sp>
          <p:nvSpPr>
            <p:cNvPr id="2569" name="Rectangle 1834"/>
            <p:cNvSpPr>
              <a:spLocks noChangeArrowheads="1"/>
            </p:cNvSpPr>
            <p:nvPr/>
          </p:nvSpPr>
          <p:spPr bwMode="auto">
            <a:xfrm>
              <a:off x="4524375" y="2863851"/>
              <a:ext cx="836768"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50" b="0" i="0" u="none" strike="noStrike" cap="none" normalizeH="0" baseline="0" dirty="0" smtClean="0">
                  <a:ln>
                    <a:noFill/>
                  </a:ln>
                  <a:solidFill>
                    <a:srgbClr val="24282B"/>
                  </a:solidFill>
                  <a:effectLst/>
                  <a:latin typeface="Times New Roman" pitchFamily="18" charset="0"/>
                </a:rPr>
                <a:t>2-bit RC Adder</a:t>
              </a:r>
              <a:endParaRPr kumimoji="0" lang="en-US" sz="1600" b="0" i="0" u="none" strike="noStrike" cap="none" normalizeH="0" baseline="0" dirty="0" smtClean="0">
                <a:ln>
                  <a:noFill/>
                </a:ln>
                <a:solidFill>
                  <a:schemeClr val="tx1"/>
                </a:solidFill>
                <a:effectLst/>
                <a:latin typeface="Arial" pitchFamily="34" charset="0"/>
              </a:endParaRPr>
            </a:p>
          </p:txBody>
        </p:sp>
        <p:sp>
          <p:nvSpPr>
            <p:cNvPr id="2570" name="Rectangle 1835"/>
            <p:cNvSpPr>
              <a:spLocks noChangeArrowheads="1"/>
            </p:cNvSpPr>
            <p:nvPr/>
          </p:nvSpPr>
          <p:spPr bwMode="auto">
            <a:xfrm>
              <a:off x="5627688" y="2849563"/>
              <a:ext cx="798295"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24282B"/>
                  </a:solidFill>
                  <a:effectLst/>
                  <a:latin typeface="Times New Roman" pitchFamily="18" charset="0"/>
                </a:rPr>
                <a:t>2-bit RC Adder</a:t>
              </a:r>
              <a:endParaRPr kumimoji="0" lang="en-US" sz="1400" b="0" i="0" u="none" strike="noStrike" cap="none" normalizeH="0" baseline="0" dirty="0" smtClean="0">
                <a:ln>
                  <a:noFill/>
                </a:ln>
                <a:solidFill>
                  <a:schemeClr val="tx1"/>
                </a:solidFill>
                <a:effectLst/>
                <a:latin typeface="Arial" pitchFamily="34" charset="0"/>
              </a:endParaRPr>
            </a:p>
          </p:txBody>
        </p:sp>
        <p:sp>
          <p:nvSpPr>
            <p:cNvPr id="2571" name="Freeform 1836"/>
            <p:cNvSpPr>
              <a:spLocks/>
            </p:cNvSpPr>
            <p:nvPr/>
          </p:nvSpPr>
          <p:spPr bwMode="auto">
            <a:xfrm>
              <a:off x="7694613" y="2824163"/>
              <a:ext cx="1063625" cy="2860675"/>
            </a:xfrm>
            <a:custGeom>
              <a:avLst/>
              <a:gdLst>
                <a:gd name="T0" fmla="*/ 1241 w 1707"/>
                <a:gd name="T1" fmla="*/ 0 h 4614"/>
                <a:gd name="T2" fmla="*/ 466 w 1707"/>
                <a:gd name="T3" fmla="*/ 0 h 4614"/>
                <a:gd name="T4" fmla="*/ 0 w 1707"/>
                <a:gd name="T5" fmla="*/ 466 h 4614"/>
                <a:gd name="T6" fmla="*/ 0 w 1707"/>
                <a:gd name="T7" fmla="*/ 4147 h 4614"/>
                <a:gd name="T8" fmla="*/ 466 w 1707"/>
                <a:gd name="T9" fmla="*/ 4614 h 4614"/>
                <a:gd name="T10" fmla="*/ 1241 w 1707"/>
                <a:gd name="T11" fmla="*/ 4614 h 4614"/>
                <a:gd name="T12" fmla="*/ 1707 w 1707"/>
                <a:gd name="T13" fmla="*/ 4147 h 4614"/>
                <a:gd name="T14" fmla="*/ 1707 w 1707"/>
                <a:gd name="T15" fmla="*/ 466 h 4614"/>
                <a:gd name="T16" fmla="*/ 1241 w 1707"/>
                <a:gd name="T17" fmla="*/ 0 h 46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07" h="4614">
                  <a:moveTo>
                    <a:pt x="1241" y="0"/>
                  </a:moveTo>
                  <a:lnTo>
                    <a:pt x="466" y="0"/>
                  </a:lnTo>
                  <a:cubicBezTo>
                    <a:pt x="208" y="0"/>
                    <a:pt x="0" y="208"/>
                    <a:pt x="0" y="466"/>
                  </a:cubicBezTo>
                  <a:lnTo>
                    <a:pt x="0" y="4147"/>
                  </a:lnTo>
                  <a:cubicBezTo>
                    <a:pt x="0" y="4406"/>
                    <a:pt x="208" y="4614"/>
                    <a:pt x="466" y="4614"/>
                  </a:cubicBezTo>
                  <a:lnTo>
                    <a:pt x="1241" y="4614"/>
                  </a:lnTo>
                  <a:cubicBezTo>
                    <a:pt x="1499" y="4614"/>
                    <a:pt x="1707" y="4406"/>
                    <a:pt x="1707" y="4147"/>
                  </a:cubicBezTo>
                  <a:lnTo>
                    <a:pt x="1707" y="466"/>
                  </a:lnTo>
                  <a:cubicBezTo>
                    <a:pt x="1707" y="208"/>
                    <a:pt x="1499" y="0"/>
                    <a:pt x="1241" y="0"/>
                  </a:cubicBezTo>
                  <a:close/>
                </a:path>
              </a:pathLst>
            </a:custGeom>
            <a:solidFill>
              <a:srgbClr val="F9DE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72" name="Freeform 1837"/>
            <p:cNvSpPr>
              <a:spLocks/>
            </p:cNvSpPr>
            <p:nvPr/>
          </p:nvSpPr>
          <p:spPr bwMode="auto">
            <a:xfrm>
              <a:off x="7683500" y="2813051"/>
              <a:ext cx="1084262" cy="2881313"/>
            </a:xfrm>
            <a:custGeom>
              <a:avLst/>
              <a:gdLst>
                <a:gd name="T0" fmla="*/ 483 w 1741"/>
                <a:gd name="T1" fmla="*/ 17 h 4647"/>
                <a:gd name="T2" fmla="*/ 483 w 1741"/>
                <a:gd name="T3" fmla="*/ 33 h 4647"/>
                <a:gd name="T4" fmla="*/ 1258 w 1741"/>
                <a:gd name="T5" fmla="*/ 33 h 4647"/>
                <a:gd name="T6" fmla="*/ 1708 w 1741"/>
                <a:gd name="T7" fmla="*/ 483 h 4647"/>
                <a:gd name="T8" fmla="*/ 1708 w 1741"/>
                <a:gd name="T9" fmla="*/ 4164 h 4647"/>
                <a:gd name="T10" fmla="*/ 1258 w 1741"/>
                <a:gd name="T11" fmla="*/ 4614 h 4647"/>
                <a:gd name="T12" fmla="*/ 483 w 1741"/>
                <a:gd name="T13" fmla="*/ 4614 h 4647"/>
                <a:gd name="T14" fmla="*/ 33 w 1741"/>
                <a:gd name="T15" fmla="*/ 4164 h 4647"/>
                <a:gd name="T16" fmla="*/ 33 w 1741"/>
                <a:gd name="T17" fmla="*/ 483 h 4647"/>
                <a:gd name="T18" fmla="*/ 483 w 1741"/>
                <a:gd name="T19" fmla="*/ 33 h 4647"/>
                <a:gd name="T20" fmla="*/ 483 w 1741"/>
                <a:gd name="T21" fmla="*/ 0 h 4647"/>
                <a:gd name="T22" fmla="*/ 141 w 1741"/>
                <a:gd name="T23" fmla="*/ 141 h 4647"/>
                <a:gd name="T24" fmla="*/ 0 w 1741"/>
                <a:gd name="T25" fmla="*/ 483 h 4647"/>
                <a:gd name="T26" fmla="*/ 0 w 1741"/>
                <a:gd name="T27" fmla="*/ 4164 h 4647"/>
                <a:gd name="T28" fmla="*/ 141 w 1741"/>
                <a:gd name="T29" fmla="*/ 4506 h 4647"/>
                <a:gd name="T30" fmla="*/ 483 w 1741"/>
                <a:gd name="T31" fmla="*/ 4647 h 4647"/>
                <a:gd name="T32" fmla="*/ 1258 w 1741"/>
                <a:gd name="T33" fmla="*/ 4647 h 4647"/>
                <a:gd name="T34" fmla="*/ 1599 w 1741"/>
                <a:gd name="T35" fmla="*/ 4506 h 4647"/>
                <a:gd name="T36" fmla="*/ 1741 w 1741"/>
                <a:gd name="T37" fmla="*/ 4164 h 4647"/>
                <a:gd name="T38" fmla="*/ 1741 w 1741"/>
                <a:gd name="T39" fmla="*/ 483 h 4647"/>
                <a:gd name="T40" fmla="*/ 1599 w 1741"/>
                <a:gd name="T41" fmla="*/ 141 h 4647"/>
                <a:gd name="T42" fmla="*/ 1258 w 1741"/>
                <a:gd name="T43" fmla="*/ 0 h 4647"/>
                <a:gd name="T44" fmla="*/ 483 w 1741"/>
                <a:gd name="T45" fmla="*/ 0 h 4647"/>
                <a:gd name="T46" fmla="*/ 483 w 1741"/>
                <a:gd name="T47" fmla="*/ 17 h 46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741" h="4647">
                  <a:moveTo>
                    <a:pt x="483" y="17"/>
                  </a:moveTo>
                  <a:lnTo>
                    <a:pt x="483" y="33"/>
                  </a:lnTo>
                  <a:lnTo>
                    <a:pt x="1258" y="33"/>
                  </a:lnTo>
                  <a:cubicBezTo>
                    <a:pt x="1507" y="33"/>
                    <a:pt x="1708" y="234"/>
                    <a:pt x="1708" y="483"/>
                  </a:cubicBezTo>
                  <a:lnTo>
                    <a:pt x="1708" y="4164"/>
                  </a:lnTo>
                  <a:cubicBezTo>
                    <a:pt x="1708" y="4414"/>
                    <a:pt x="1507" y="4614"/>
                    <a:pt x="1258" y="4614"/>
                  </a:cubicBezTo>
                  <a:lnTo>
                    <a:pt x="483" y="4614"/>
                  </a:lnTo>
                  <a:cubicBezTo>
                    <a:pt x="234" y="4614"/>
                    <a:pt x="33" y="4414"/>
                    <a:pt x="33" y="4164"/>
                  </a:cubicBezTo>
                  <a:lnTo>
                    <a:pt x="33" y="483"/>
                  </a:lnTo>
                  <a:cubicBezTo>
                    <a:pt x="33" y="234"/>
                    <a:pt x="234" y="33"/>
                    <a:pt x="483" y="33"/>
                  </a:cubicBezTo>
                  <a:lnTo>
                    <a:pt x="483" y="0"/>
                  </a:lnTo>
                  <a:cubicBezTo>
                    <a:pt x="350" y="0"/>
                    <a:pt x="229" y="54"/>
                    <a:pt x="141" y="141"/>
                  </a:cubicBezTo>
                  <a:cubicBezTo>
                    <a:pt x="54" y="229"/>
                    <a:pt x="0" y="350"/>
                    <a:pt x="0" y="483"/>
                  </a:cubicBezTo>
                  <a:lnTo>
                    <a:pt x="0" y="4164"/>
                  </a:lnTo>
                  <a:cubicBezTo>
                    <a:pt x="0" y="4298"/>
                    <a:pt x="54" y="4419"/>
                    <a:pt x="141" y="4506"/>
                  </a:cubicBezTo>
                  <a:cubicBezTo>
                    <a:pt x="229" y="4593"/>
                    <a:pt x="350" y="4647"/>
                    <a:pt x="483" y="4647"/>
                  </a:cubicBezTo>
                  <a:lnTo>
                    <a:pt x="1258" y="4647"/>
                  </a:lnTo>
                  <a:cubicBezTo>
                    <a:pt x="1391" y="4647"/>
                    <a:pt x="1512" y="4593"/>
                    <a:pt x="1599" y="4506"/>
                  </a:cubicBezTo>
                  <a:cubicBezTo>
                    <a:pt x="1687" y="4419"/>
                    <a:pt x="1741" y="4298"/>
                    <a:pt x="1741" y="4164"/>
                  </a:cubicBezTo>
                  <a:lnTo>
                    <a:pt x="1741" y="483"/>
                  </a:lnTo>
                  <a:cubicBezTo>
                    <a:pt x="1741" y="350"/>
                    <a:pt x="1687" y="229"/>
                    <a:pt x="1599" y="141"/>
                  </a:cubicBezTo>
                  <a:cubicBezTo>
                    <a:pt x="1512" y="54"/>
                    <a:pt x="1391" y="0"/>
                    <a:pt x="1258" y="0"/>
                  </a:cubicBezTo>
                  <a:lnTo>
                    <a:pt x="483" y="0"/>
                  </a:lnTo>
                  <a:lnTo>
                    <a:pt x="483" y="17"/>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73" name="Rectangle 1838"/>
            <p:cNvSpPr>
              <a:spLocks noChangeArrowheads="1"/>
            </p:cNvSpPr>
            <p:nvPr/>
          </p:nvSpPr>
          <p:spPr bwMode="auto">
            <a:xfrm>
              <a:off x="7950200" y="4902201"/>
              <a:ext cx="630237" cy="27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24282B"/>
                  </a:solidFill>
                  <a:effectLst/>
                  <a:latin typeface="Times New Roman" pitchFamily="18" charset="0"/>
                </a:rPr>
                <a:t>level 4</a:t>
              </a:r>
              <a:endParaRPr kumimoji="0" lang="en-US" sz="1800" b="0" i="0" u="none" strike="noStrike" cap="none" normalizeH="0" baseline="0" smtClean="0">
                <a:ln>
                  <a:noFill/>
                </a:ln>
                <a:solidFill>
                  <a:schemeClr val="tx1"/>
                </a:solidFill>
                <a:effectLst/>
                <a:latin typeface="Arial" pitchFamily="34" charset="0"/>
              </a:endParaRPr>
            </a:p>
          </p:txBody>
        </p:sp>
        <p:sp>
          <p:nvSpPr>
            <p:cNvPr id="2574" name="Rectangle 1839"/>
            <p:cNvSpPr>
              <a:spLocks noChangeArrowheads="1"/>
            </p:cNvSpPr>
            <p:nvPr/>
          </p:nvSpPr>
          <p:spPr bwMode="auto">
            <a:xfrm>
              <a:off x="7950200" y="5373688"/>
              <a:ext cx="630237" cy="27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24282B"/>
                  </a:solidFill>
                  <a:effectLst/>
                  <a:latin typeface="Times New Roman" pitchFamily="18" charset="0"/>
                </a:rPr>
                <a:t>level 5</a:t>
              </a:r>
              <a:endParaRPr kumimoji="0" lang="en-US" sz="1800" b="0" i="0" u="none" strike="noStrike" cap="none" normalizeH="0" baseline="0" smtClean="0">
                <a:ln>
                  <a:noFill/>
                </a:ln>
                <a:solidFill>
                  <a:schemeClr val="tx1"/>
                </a:solidFill>
                <a:effectLst/>
                <a:latin typeface="Arial" pitchFamily="34" charset="0"/>
              </a:endParaRPr>
            </a:p>
          </p:txBody>
        </p:sp>
        <p:sp>
          <p:nvSpPr>
            <p:cNvPr id="2575" name="Rectangle 1840"/>
            <p:cNvSpPr>
              <a:spLocks noChangeArrowheads="1"/>
            </p:cNvSpPr>
            <p:nvPr/>
          </p:nvSpPr>
          <p:spPr bwMode="auto">
            <a:xfrm>
              <a:off x="7950200" y="4432301"/>
              <a:ext cx="630237" cy="27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24282B"/>
                  </a:solidFill>
                  <a:effectLst/>
                  <a:latin typeface="Times New Roman" pitchFamily="18" charset="0"/>
                </a:rPr>
                <a:t>level 3</a:t>
              </a:r>
              <a:endParaRPr kumimoji="0" lang="en-US" sz="1800" b="0" i="0" u="none" strike="noStrike" cap="none" normalizeH="0" baseline="0" dirty="0" smtClean="0">
                <a:ln>
                  <a:noFill/>
                </a:ln>
                <a:solidFill>
                  <a:schemeClr val="tx1"/>
                </a:solidFill>
                <a:effectLst/>
                <a:latin typeface="Arial" pitchFamily="34" charset="0"/>
              </a:endParaRPr>
            </a:p>
          </p:txBody>
        </p:sp>
        <p:sp>
          <p:nvSpPr>
            <p:cNvPr id="2576" name="Rectangle 1841"/>
            <p:cNvSpPr>
              <a:spLocks noChangeArrowheads="1"/>
            </p:cNvSpPr>
            <p:nvPr/>
          </p:nvSpPr>
          <p:spPr bwMode="auto">
            <a:xfrm>
              <a:off x="7950200" y="3960813"/>
              <a:ext cx="630237" cy="27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24282B"/>
                  </a:solidFill>
                  <a:effectLst/>
                  <a:latin typeface="Times New Roman" pitchFamily="18" charset="0"/>
                </a:rPr>
                <a:t>level 2</a:t>
              </a:r>
              <a:endParaRPr kumimoji="0" lang="en-US" sz="1800" b="0" i="0" u="none" strike="noStrike" cap="none" normalizeH="0" baseline="0" smtClean="0">
                <a:ln>
                  <a:noFill/>
                </a:ln>
                <a:solidFill>
                  <a:schemeClr val="tx1"/>
                </a:solidFill>
                <a:effectLst/>
                <a:latin typeface="Arial" pitchFamily="34" charset="0"/>
              </a:endParaRPr>
            </a:p>
          </p:txBody>
        </p:sp>
        <p:sp>
          <p:nvSpPr>
            <p:cNvPr id="2577" name="Rectangle 1842"/>
            <p:cNvSpPr>
              <a:spLocks noChangeArrowheads="1"/>
            </p:cNvSpPr>
            <p:nvPr/>
          </p:nvSpPr>
          <p:spPr bwMode="auto">
            <a:xfrm>
              <a:off x="7950200" y="3490913"/>
              <a:ext cx="630237" cy="27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24282B"/>
                  </a:solidFill>
                  <a:effectLst/>
                  <a:latin typeface="Times New Roman" pitchFamily="18" charset="0"/>
                </a:rPr>
                <a:t>level 1</a:t>
              </a:r>
              <a:endParaRPr kumimoji="0" lang="en-US" sz="1800" b="0" i="0" u="none" strike="noStrike" cap="none" normalizeH="0" baseline="0" smtClean="0">
                <a:ln>
                  <a:noFill/>
                </a:ln>
                <a:solidFill>
                  <a:schemeClr val="tx1"/>
                </a:solidFill>
                <a:effectLst/>
                <a:latin typeface="Arial" pitchFamily="34" charset="0"/>
              </a:endParaRPr>
            </a:p>
          </p:txBody>
        </p:sp>
        <p:sp>
          <p:nvSpPr>
            <p:cNvPr id="2578" name="Rectangle 1843"/>
            <p:cNvSpPr>
              <a:spLocks noChangeArrowheads="1"/>
            </p:cNvSpPr>
            <p:nvPr/>
          </p:nvSpPr>
          <p:spPr bwMode="auto">
            <a:xfrm>
              <a:off x="7950200" y="3005138"/>
              <a:ext cx="630237" cy="27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24282B"/>
                  </a:solidFill>
                  <a:effectLst/>
                  <a:latin typeface="Times New Roman" pitchFamily="18" charset="0"/>
                </a:rPr>
                <a:t>level 0</a:t>
              </a:r>
              <a:endParaRPr kumimoji="0" lang="en-US" sz="1800" b="0" i="0" u="none" strike="noStrike" cap="none" normalizeH="0" baseline="0" smtClean="0">
                <a:ln>
                  <a:noFill/>
                </a:ln>
                <a:solidFill>
                  <a:schemeClr val="tx1"/>
                </a:solidFill>
                <a:effectLst/>
                <a:latin typeface="Arial" pitchFamily="34" charset="0"/>
              </a:endParaRPr>
            </a:p>
          </p:txBody>
        </p:sp>
        <p:sp>
          <p:nvSpPr>
            <p:cNvPr id="2579" name="Rectangle 1844"/>
            <p:cNvSpPr>
              <a:spLocks noChangeArrowheads="1"/>
            </p:cNvSpPr>
            <p:nvPr/>
          </p:nvSpPr>
          <p:spPr bwMode="auto">
            <a:xfrm>
              <a:off x="2635250" y="5168901"/>
              <a:ext cx="581025" cy="277813"/>
            </a:xfrm>
            <a:prstGeom prst="rect">
              <a:avLst/>
            </a:prstGeom>
            <a:solidFill>
              <a:srgbClr val="F0D8C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80" name="Freeform 1845"/>
            <p:cNvSpPr>
              <a:spLocks/>
            </p:cNvSpPr>
            <p:nvPr/>
          </p:nvSpPr>
          <p:spPr bwMode="auto">
            <a:xfrm>
              <a:off x="2632075" y="5164138"/>
              <a:ext cx="588962" cy="285750"/>
            </a:xfrm>
            <a:custGeom>
              <a:avLst/>
              <a:gdLst>
                <a:gd name="T0" fmla="*/ 5 w 944"/>
                <a:gd name="T1" fmla="*/ 6 h 461"/>
                <a:gd name="T2" fmla="*/ 5 w 944"/>
                <a:gd name="T3" fmla="*/ 11 h 461"/>
                <a:gd name="T4" fmla="*/ 932 w 944"/>
                <a:gd name="T5" fmla="*/ 11 h 461"/>
                <a:gd name="T6" fmla="*/ 932 w 944"/>
                <a:gd name="T7" fmla="*/ 450 h 461"/>
                <a:gd name="T8" fmla="*/ 11 w 944"/>
                <a:gd name="T9" fmla="*/ 450 h 461"/>
                <a:gd name="T10" fmla="*/ 11 w 944"/>
                <a:gd name="T11" fmla="*/ 6 h 461"/>
                <a:gd name="T12" fmla="*/ 5 w 944"/>
                <a:gd name="T13" fmla="*/ 6 h 461"/>
                <a:gd name="T14" fmla="*/ 5 w 944"/>
                <a:gd name="T15" fmla="*/ 11 h 461"/>
                <a:gd name="T16" fmla="*/ 5 w 944"/>
                <a:gd name="T17" fmla="*/ 6 h 461"/>
                <a:gd name="T18" fmla="*/ 0 w 944"/>
                <a:gd name="T19" fmla="*/ 6 h 461"/>
                <a:gd name="T20" fmla="*/ 0 w 944"/>
                <a:gd name="T21" fmla="*/ 456 h 461"/>
                <a:gd name="T22" fmla="*/ 1 w 944"/>
                <a:gd name="T23" fmla="*/ 460 h 461"/>
                <a:gd name="T24" fmla="*/ 5 w 944"/>
                <a:gd name="T25" fmla="*/ 461 h 461"/>
                <a:gd name="T26" fmla="*/ 938 w 944"/>
                <a:gd name="T27" fmla="*/ 461 h 461"/>
                <a:gd name="T28" fmla="*/ 942 w 944"/>
                <a:gd name="T29" fmla="*/ 460 h 461"/>
                <a:gd name="T30" fmla="*/ 944 w 944"/>
                <a:gd name="T31" fmla="*/ 456 h 461"/>
                <a:gd name="T32" fmla="*/ 944 w 944"/>
                <a:gd name="T33" fmla="*/ 6 h 461"/>
                <a:gd name="T34" fmla="*/ 942 w 944"/>
                <a:gd name="T35" fmla="*/ 2 h 461"/>
                <a:gd name="T36" fmla="*/ 938 w 944"/>
                <a:gd name="T37" fmla="*/ 0 h 461"/>
                <a:gd name="T38" fmla="*/ 5 w 944"/>
                <a:gd name="T39" fmla="*/ 0 h 461"/>
                <a:gd name="T40" fmla="*/ 1 w 944"/>
                <a:gd name="T41" fmla="*/ 2 h 461"/>
                <a:gd name="T42" fmla="*/ 0 w 944"/>
                <a:gd name="T43" fmla="*/ 6 h 461"/>
                <a:gd name="T44" fmla="*/ 5 w 944"/>
                <a:gd name="T45" fmla="*/ 6 h 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44" h="461">
                  <a:moveTo>
                    <a:pt x="5" y="6"/>
                  </a:moveTo>
                  <a:lnTo>
                    <a:pt x="5" y="11"/>
                  </a:lnTo>
                  <a:lnTo>
                    <a:pt x="932" y="11"/>
                  </a:lnTo>
                  <a:lnTo>
                    <a:pt x="932" y="450"/>
                  </a:lnTo>
                  <a:lnTo>
                    <a:pt x="11" y="450"/>
                  </a:lnTo>
                  <a:lnTo>
                    <a:pt x="11" y="6"/>
                  </a:lnTo>
                  <a:lnTo>
                    <a:pt x="5" y="6"/>
                  </a:lnTo>
                  <a:lnTo>
                    <a:pt x="5" y="11"/>
                  </a:lnTo>
                  <a:lnTo>
                    <a:pt x="5" y="6"/>
                  </a:lnTo>
                  <a:lnTo>
                    <a:pt x="0" y="6"/>
                  </a:lnTo>
                  <a:lnTo>
                    <a:pt x="0" y="456"/>
                  </a:lnTo>
                  <a:lnTo>
                    <a:pt x="1" y="460"/>
                  </a:lnTo>
                  <a:lnTo>
                    <a:pt x="5" y="461"/>
                  </a:lnTo>
                  <a:lnTo>
                    <a:pt x="938" y="461"/>
                  </a:lnTo>
                  <a:lnTo>
                    <a:pt x="942" y="460"/>
                  </a:lnTo>
                  <a:lnTo>
                    <a:pt x="944" y="456"/>
                  </a:lnTo>
                  <a:lnTo>
                    <a:pt x="944" y="6"/>
                  </a:lnTo>
                  <a:lnTo>
                    <a:pt x="942" y="2"/>
                  </a:lnTo>
                  <a:lnTo>
                    <a:pt x="938" y="0"/>
                  </a:lnTo>
                  <a:lnTo>
                    <a:pt x="5" y="0"/>
                  </a:lnTo>
                  <a:lnTo>
                    <a:pt x="1" y="2"/>
                  </a:lnTo>
                  <a:lnTo>
                    <a:pt x="0" y="6"/>
                  </a:lnTo>
                  <a:lnTo>
                    <a:pt x="5" y="6"/>
                  </a:lnTo>
                  <a:close/>
                </a:path>
              </a:pathLst>
            </a:custGeom>
            <a:solidFill>
              <a:srgbClr val="3231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81" name="Rectangle 1846"/>
            <p:cNvSpPr>
              <a:spLocks noChangeArrowheads="1"/>
            </p:cNvSpPr>
            <p:nvPr/>
          </p:nvSpPr>
          <p:spPr bwMode="auto">
            <a:xfrm>
              <a:off x="2805113" y="5173663"/>
              <a:ext cx="273050" cy="185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24282B"/>
                  </a:solidFill>
                  <a:effectLst/>
                  <a:latin typeface="Times New Roman" pitchFamily="18" charset="0"/>
                </a:rPr>
                <a:t>G,P</a:t>
              </a:r>
              <a:endParaRPr kumimoji="0" lang="en-US" sz="1800" b="0" i="0" u="none" strike="noStrike" cap="none" normalizeH="0" baseline="0" smtClean="0">
                <a:ln>
                  <a:noFill/>
                </a:ln>
                <a:solidFill>
                  <a:schemeClr val="tx1"/>
                </a:solidFill>
                <a:effectLst/>
                <a:latin typeface="Arial" pitchFamily="34" charset="0"/>
              </a:endParaRPr>
            </a:p>
          </p:txBody>
        </p:sp>
        <p:sp>
          <p:nvSpPr>
            <p:cNvPr id="2582" name="Rectangle 1847"/>
            <p:cNvSpPr>
              <a:spLocks noChangeArrowheads="1"/>
            </p:cNvSpPr>
            <p:nvPr/>
          </p:nvSpPr>
          <p:spPr bwMode="auto">
            <a:xfrm>
              <a:off x="2790825" y="5330826"/>
              <a:ext cx="228600" cy="128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smtClean="0">
                  <a:ln>
                    <a:noFill/>
                  </a:ln>
                  <a:solidFill>
                    <a:srgbClr val="24282B"/>
                  </a:solidFill>
                  <a:effectLst/>
                  <a:latin typeface="Times New Roman" pitchFamily="18" charset="0"/>
                </a:rPr>
                <a:t>r1- r2</a:t>
              </a:r>
              <a:endParaRPr kumimoji="0" lang="en-US" sz="1800" b="0" i="0" u="none" strike="noStrike" cap="none" normalizeH="0" baseline="0" smtClean="0">
                <a:ln>
                  <a:noFill/>
                </a:ln>
                <a:solidFill>
                  <a:schemeClr val="tx1"/>
                </a:solidFill>
                <a:effectLst/>
                <a:latin typeface="Arial" pitchFamily="34" charset="0"/>
              </a:endParaRPr>
            </a:p>
          </p:txBody>
        </p:sp>
        <p:sp>
          <p:nvSpPr>
            <p:cNvPr id="2583" name="Rectangle 1848"/>
            <p:cNvSpPr>
              <a:spLocks noChangeArrowheads="1"/>
            </p:cNvSpPr>
            <p:nvPr/>
          </p:nvSpPr>
          <p:spPr bwMode="auto">
            <a:xfrm>
              <a:off x="3232150" y="5314951"/>
              <a:ext cx="282575" cy="14288"/>
            </a:xfrm>
            <a:prstGeom prst="rect">
              <a:avLst/>
            </a:prstGeom>
            <a:solidFill>
              <a:srgbClr val="3B24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84" name="Freeform 1849"/>
            <p:cNvSpPr>
              <a:spLocks/>
            </p:cNvSpPr>
            <p:nvPr/>
          </p:nvSpPr>
          <p:spPr bwMode="auto">
            <a:xfrm>
              <a:off x="3213100" y="5287963"/>
              <a:ext cx="93662" cy="68263"/>
            </a:xfrm>
            <a:custGeom>
              <a:avLst/>
              <a:gdLst>
                <a:gd name="T0" fmla="*/ 151 w 151"/>
                <a:gd name="T1" fmla="*/ 111 h 111"/>
                <a:gd name="T2" fmla="*/ 0 w 151"/>
                <a:gd name="T3" fmla="*/ 56 h 111"/>
                <a:gd name="T4" fmla="*/ 151 w 151"/>
                <a:gd name="T5" fmla="*/ 0 h 111"/>
                <a:gd name="T6" fmla="*/ 151 w 151"/>
                <a:gd name="T7" fmla="*/ 111 h 111"/>
              </a:gdLst>
              <a:ahLst/>
              <a:cxnLst>
                <a:cxn ang="0">
                  <a:pos x="T0" y="T1"/>
                </a:cxn>
                <a:cxn ang="0">
                  <a:pos x="T2" y="T3"/>
                </a:cxn>
                <a:cxn ang="0">
                  <a:pos x="T4" y="T5"/>
                </a:cxn>
                <a:cxn ang="0">
                  <a:pos x="T6" y="T7"/>
                </a:cxn>
              </a:cxnLst>
              <a:rect l="0" t="0" r="r" b="b"/>
              <a:pathLst>
                <a:path w="151" h="111">
                  <a:moveTo>
                    <a:pt x="151" y="111"/>
                  </a:moveTo>
                  <a:lnTo>
                    <a:pt x="0" y="56"/>
                  </a:lnTo>
                  <a:lnTo>
                    <a:pt x="151" y="0"/>
                  </a:lnTo>
                  <a:cubicBezTo>
                    <a:pt x="127" y="33"/>
                    <a:pt x="127" y="78"/>
                    <a:pt x="151" y="111"/>
                  </a:cubicBez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85" name="Rectangle 1850"/>
            <p:cNvSpPr>
              <a:spLocks noChangeArrowheads="1"/>
            </p:cNvSpPr>
            <p:nvPr/>
          </p:nvSpPr>
          <p:spPr bwMode="auto">
            <a:xfrm>
              <a:off x="3306763" y="5102226"/>
              <a:ext cx="142875" cy="242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24282B"/>
                  </a:solidFill>
                  <a:effectLst/>
                  <a:latin typeface="Times New Roman" pitchFamily="18" charset="0"/>
                </a:rPr>
                <a:t>c</a:t>
              </a:r>
              <a:endParaRPr kumimoji="0" lang="en-US" sz="1800" b="0" i="0" u="none" strike="noStrike" cap="none" normalizeH="0" baseline="0" smtClean="0">
                <a:ln>
                  <a:noFill/>
                </a:ln>
                <a:solidFill>
                  <a:schemeClr val="tx1"/>
                </a:solidFill>
                <a:effectLst/>
                <a:latin typeface="Arial" pitchFamily="34" charset="0"/>
              </a:endParaRPr>
            </a:p>
          </p:txBody>
        </p:sp>
        <p:sp>
          <p:nvSpPr>
            <p:cNvPr id="2586" name="Rectangle 1851"/>
            <p:cNvSpPr>
              <a:spLocks noChangeArrowheads="1"/>
            </p:cNvSpPr>
            <p:nvPr/>
          </p:nvSpPr>
          <p:spPr bwMode="auto">
            <a:xfrm>
              <a:off x="3406775" y="5216526"/>
              <a:ext cx="100012" cy="128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smtClean="0">
                  <a:ln>
                    <a:noFill/>
                  </a:ln>
                  <a:solidFill>
                    <a:srgbClr val="24282B"/>
                  </a:solidFill>
                  <a:effectLst/>
                  <a:latin typeface="Times New Roman" pitchFamily="18" charset="0"/>
                </a:rPr>
                <a:t>in</a:t>
              </a:r>
              <a:endParaRPr kumimoji="0" lang="en-US" sz="1800" b="0" i="0" u="none" strike="noStrike" cap="none" normalizeH="0" baseline="0" smtClean="0">
                <a:ln>
                  <a:noFill/>
                </a:ln>
                <a:solidFill>
                  <a:schemeClr val="tx1"/>
                </a:solidFill>
                <a:effectLst/>
                <a:latin typeface="Arial" pitchFamily="34" charset="0"/>
              </a:endParaRPr>
            </a:p>
          </p:txBody>
        </p:sp>
        <p:sp>
          <p:nvSpPr>
            <p:cNvPr id="2587" name="Rectangle 1852"/>
            <p:cNvSpPr>
              <a:spLocks noChangeArrowheads="1"/>
            </p:cNvSpPr>
            <p:nvPr/>
          </p:nvSpPr>
          <p:spPr bwMode="auto">
            <a:xfrm>
              <a:off x="2339975" y="5303838"/>
              <a:ext cx="280987" cy="14288"/>
            </a:xfrm>
            <a:prstGeom prst="rect">
              <a:avLst/>
            </a:prstGeom>
            <a:solidFill>
              <a:srgbClr val="3B24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88" name="Freeform 1853"/>
            <p:cNvSpPr>
              <a:spLocks/>
            </p:cNvSpPr>
            <p:nvPr/>
          </p:nvSpPr>
          <p:spPr bwMode="auto">
            <a:xfrm>
              <a:off x="2319338" y="5276851"/>
              <a:ext cx="95250" cy="68263"/>
            </a:xfrm>
            <a:custGeom>
              <a:avLst/>
              <a:gdLst>
                <a:gd name="T0" fmla="*/ 152 w 152"/>
                <a:gd name="T1" fmla="*/ 111 h 111"/>
                <a:gd name="T2" fmla="*/ 0 w 152"/>
                <a:gd name="T3" fmla="*/ 55 h 111"/>
                <a:gd name="T4" fmla="*/ 152 w 152"/>
                <a:gd name="T5" fmla="*/ 0 h 111"/>
                <a:gd name="T6" fmla="*/ 152 w 152"/>
                <a:gd name="T7" fmla="*/ 111 h 111"/>
              </a:gdLst>
              <a:ahLst/>
              <a:cxnLst>
                <a:cxn ang="0">
                  <a:pos x="T0" y="T1"/>
                </a:cxn>
                <a:cxn ang="0">
                  <a:pos x="T2" y="T3"/>
                </a:cxn>
                <a:cxn ang="0">
                  <a:pos x="T4" y="T5"/>
                </a:cxn>
                <a:cxn ang="0">
                  <a:pos x="T6" y="T7"/>
                </a:cxn>
              </a:cxnLst>
              <a:rect l="0" t="0" r="r" b="b"/>
              <a:pathLst>
                <a:path w="152" h="111">
                  <a:moveTo>
                    <a:pt x="152" y="111"/>
                  </a:moveTo>
                  <a:lnTo>
                    <a:pt x="0" y="55"/>
                  </a:lnTo>
                  <a:lnTo>
                    <a:pt x="152" y="0"/>
                  </a:lnTo>
                  <a:cubicBezTo>
                    <a:pt x="128" y="33"/>
                    <a:pt x="128" y="78"/>
                    <a:pt x="152" y="111"/>
                  </a:cubicBez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89" name="Rectangle 1854"/>
            <p:cNvSpPr>
              <a:spLocks noChangeArrowheads="1"/>
            </p:cNvSpPr>
            <p:nvPr/>
          </p:nvSpPr>
          <p:spPr bwMode="auto">
            <a:xfrm>
              <a:off x="2360613" y="5087938"/>
              <a:ext cx="142875" cy="242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24282B"/>
                  </a:solidFill>
                  <a:effectLst/>
                  <a:latin typeface="Times New Roman" pitchFamily="18" charset="0"/>
                </a:rPr>
                <a:t>c</a:t>
              </a:r>
              <a:endParaRPr kumimoji="0" lang="en-US" sz="1800" b="0" i="0" u="none" strike="noStrike" cap="none" normalizeH="0" baseline="0" smtClean="0">
                <a:ln>
                  <a:noFill/>
                </a:ln>
                <a:solidFill>
                  <a:schemeClr val="tx1"/>
                </a:solidFill>
                <a:effectLst/>
                <a:latin typeface="Arial" pitchFamily="34" charset="0"/>
              </a:endParaRPr>
            </a:p>
          </p:txBody>
        </p:sp>
        <p:sp>
          <p:nvSpPr>
            <p:cNvPr id="2590" name="Rectangle 1855"/>
            <p:cNvSpPr>
              <a:spLocks noChangeArrowheads="1"/>
            </p:cNvSpPr>
            <p:nvPr/>
          </p:nvSpPr>
          <p:spPr bwMode="auto">
            <a:xfrm>
              <a:off x="2460625" y="5187951"/>
              <a:ext cx="142875" cy="128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smtClean="0">
                  <a:ln>
                    <a:noFill/>
                  </a:ln>
                  <a:solidFill>
                    <a:srgbClr val="24282B"/>
                  </a:solidFill>
                  <a:effectLst/>
                  <a:latin typeface="Times New Roman" pitchFamily="18" charset="0"/>
                </a:rPr>
                <a:t>out</a:t>
              </a:r>
              <a:endParaRPr kumimoji="0" lang="en-US" sz="1800" b="0" i="0" u="none" strike="noStrike" cap="none" normalizeH="0" baseline="0" smtClean="0">
                <a:ln>
                  <a:noFill/>
                </a:ln>
                <a:solidFill>
                  <a:schemeClr val="tx1"/>
                </a:solidFill>
                <a:effectLst/>
                <a:latin typeface="Arial" pitchFamily="34" charset="0"/>
              </a:endParaRPr>
            </a:p>
          </p:txBody>
        </p:sp>
        <p:sp>
          <p:nvSpPr>
            <p:cNvPr id="2591" name="Rectangle 1856"/>
            <p:cNvSpPr>
              <a:spLocks noChangeArrowheads="1"/>
            </p:cNvSpPr>
            <p:nvPr/>
          </p:nvSpPr>
          <p:spPr bwMode="auto">
            <a:xfrm>
              <a:off x="2446338" y="4802188"/>
              <a:ext cx="817562"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smtClean="0">
                  <a:ln>
                    <a:noFill/>
                  </a:ln>
                  <a:solidFill>
                    <a:srgbClr val="24282B"/>
                  </a:solidFill>
                  <a:effectLst/>
                  <a:latin typeface="Times New Roman" pitchFamily="18" charset="0"/>
                </a:rPr>
                <a:t>G,P block</a:t>
              </a:r>
              <a:endParaRPr kumimoji="0" lang="en-US" sz="1800" b="0" i="0" u="none" strike="noStrike" cap="none" normalizeH="0" baseline="0" smtClean="0">
                <a:ln>
                  <a:noFill/>
                </a:ln>
                <a:solidFill>
                  <a:schemeClr val="tx1"/>
                </a:solidFill>
                <a:effectLst/>
                <a:latin typeface="Arial" pitchFamily="34" charset="0"/>
              </a:endParaRPr>
            </a:p>
          </p:txBody>
        </p:sp>
        <p:sp>
          <p:nvSpPr>
            <p:cNvPr id="2592" name="Rectangle 1857"/>
            <p:cNvSpPr>
              <a:spLocks noChangeArrowheads="1"/>
            </p:cNvSpPr>
            <p:nvPr/>
          </p:nvSpPr>
          <p:spPr bwMode="auto">
            <a:xfrm>
              <a:off x="7477125" y="3519488"/>
              <a:ext cx="128587" cy="185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24282B"/>
                  </a:solidFill>
                  <a:effectLst/>
                  <a:latin typeface="Times New Roman" pitchFamily="18" charset="0"/>
                </a:rPr>
                <a:t>1</a:t>
              </a:r>
              <a:endParaRPr kumimoji="0" lang="en-US" sz="1800" b="0" i="0" u="none" strike="noStrike" cap="none" normalizeH="0" baseline="0" smtClean="0">
                <a:ln>
                  <a:noFill/>
                </a:ln>
                <a:solidFill>
                  <a:schemeClr val="tx1"/>
                </a:solidFill>
                <a:effectLst/>
                <a:latin typeface="Arial" pitchFamily="34" charset="0"/>
              </a:endParaRPr>
            </a:p>
          </p:txBody>
        </p:sp>
        <p:sp>
          <p:nvSpPr>
            <p:cNvPr id="2593" name="Rectangle 1858"/>
            <p:cNvSpPr>
              <a:spLocks noChangeArrowheads="1"/>
            </p:cNvSpPr>
            <p:nvPr/>
          </p:nvSpPr>
          <p:spPr bwMode="auto">
            <a:xfrm>
              <a:off x="7061200" y="3946526"/>
              <a:ext cx="128587" cy="185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24282B"/>
                  </a:solidFill>
                  <a:effectLst/>
                  <a:latin typeface="Times New Roman" pitchFamily="18" charset="0"/>
                </a:rPr>
                <a:t>1</a:t>
              </a:r>
              <a:endParaRPr kumimoji="0" lang="en-US" sz="1800" b="0" i="0" u="none" strike="noStrike" cap="none" normalizeH="0" baseline="0" smtClean="0">
                <a:ln>
                  <a:noFill/>
                </a:ln>
                <a:solidFill>
                  <a:schemeClr val="tx1"/>
                </a:solidFill>
                <a:effectLst/>
                <a:latin typeface="Arial" pitchFamily="34" charset="0"/>
              </a:endParaRPr>
            </a:p>
          </p:txBody>
        </p:sp>
        <p:sp>
          <p:nvSpPr>
            <p:cNvPr id="2594" name="Rectangle 1859"/>
            <p:cNvSpPr>
              <a:spLocks noChangeArrowheads="1"/>
            </p:cNvSpPr>
            <p:nvPr/>
          </p:nvSpPr>
          <p:spPr bwMode="auto">
            <a:xfrm>
              <a:off x="6802438" y="4432301"/>
              <a:ext cx="128587" cy="185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24282B"/>
                  </a:solidFill>
                  <a:effectLst/>
                  <a:latin typeface="Times New Roman" pitchFamily="18" charset="0"/>
                </a:rPr>
                <a:t>1</a:t>
              </a:r>
              <a:endParaRPr kumimoji="0" lang="en-US" sz="1800" b="0" i="0" u="none" strike="noStrike" cap="none" normalizeH="0" baseline="0" smtClean="0">
                <a:ln>
                  <a:noFill/>
                </a:ln>
                <a:solidFill>
                  <a:schemeClr val="tx1"/>
                </a:solidFill>
                <a:effectLst/>
                <a:latin typeface="Arial" pitchFamily="34" charset="0"/>
              </a:endParaRPr>
            </a:p>
          </p:txBody>
        </p:sp>
        <p:sp>
          <p:nvSpPr>
            <p:cNvPr id="2595" name="Rectangle 1860"/>
            <p:cNvSpPr>
              <a:spLocks noChangeArrowheads="1"/>
            </p:cNvSpPr>
            <p:nvPr/>
          </p:nvSpPr>
          <p:spPr bwMode="auto">
            <a:xfrm>
              <a:off x="6043613" y="4902201"/>
              <a:ext cx="128587" cy="185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24282B"/>
                  </a:solidFill>
                  <a:effectLst/>
                  <a:latin typeface="Times New Roman" pitchFamily="18" charset="0"/>
                </a:rPr>
                <a:t>1</a:t>
              </a:r>
              <a:endParaRPr kumimoji="0" lang="en-US" sz="1800" b="0" i="0" u="none" strike="noStrike" cap="none" normalizeH="0" baseline="0" smtClean="0">
                <a:ln>
                  <a:noFill/>
                </a:ln>
                <a:solidFill>
                  <a:schemeClr val="tx1"/>
                </a:solidFill>
                <a:effectLst/>
                <a:latin typeface="Arial" pitchFamily="34" charset="0"/>
              </a:endParaRPr>
            </a:p>
          </p:txBody>
        </p:sp>
        <p:sp>
          <p:nvSpPr>
            <p:cNvPr id="2596" name="Rectangle 1861"/>
            <p:cNvSpPr>
              <a:spLocks noChangeArrowheads="1"/>
            </p:cNvSpPr>
            <p:nvPr/>
          </p:nvSpPr>
          <p:spPr bwMode="auto">
            <a:xfrm>
              <a:off x="5541963" y="5373688"/>
              <a:ext cx="128587" cy="185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24282B"/>
                  </a:solidFill>
                  <a:effectLst/>
                  <a:latin typeface="Times New Roman" pitchFamily="18" charset="0"/>
                </a:rPr>
                <a:t>1</a:t>
              </a:r>
              <a:endParaRPr kumimoji="0" lang="en-US" sz="1800" b="0" i="0" u="none" strike="noStrike" cap="none" normalizeH="0" baseline="0" smtClean="0">
                <a:ln>
                  <a:noFill/>
                </a:ln>
                <a:solidFill>
                  <a:schemeClr val="tx1"/>
                </a:solidFill>
                <a:effectLst/>
                <a:latin typeface="Arial" pitchFamily="34" charset="0"/>
              </a:endParaRPr>
            </a:p>
          </p:txBody>
        </p:sp>
        <p:sp>
          <p:nvSpPr>
            <p:cNvPr id="2597" name="Rectangle 1862"/>
            <p:cNvSpPr>
              <a:spLocks noChangeArrowheads="1"/>
            </p:cNvSpPr>
            <p:nvPr/>
          </p:nvSpPr>
          <p:spPr bwMode="auto">
            <a:xfrm>
              <a:off x="4122738" y="5316538"/>
              <a:ext cx="200025" cy="185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24282B"/>
                  </a:solidFill>
                  <a:effectLst/>
                  <a:latin typeface="Times New Roman" pitchFamily="18" charset="0"/>
                </a:rPr>
                <a:t>32</a:t>
              </a:r>
              <a:endParaRPr kumimoji="0" lang="en-US" sz="1800" b="0" i="0" u="none" strike="noStrike" cap="none" normalizeH="0" baseline="0" smtClean="0">
                <a:ln>
                  <a:noFill/>
                </a:ln>
                <a:solidFill>
                  <a:schemeClr val="tx1"/>
                </a:solidFill>
                <a:effectLst/>
                <a:latin typeface="Arial" pitchFamily="34" charset="0"/>
              </a:endParaRPr>
            </a:p>
          </p:txBody>
        </p:sp>
        <p:sp>
          <p:nvSpPr>
            <p:cNvPr id="2598" name="Freeform 1863"/>
            <p:cNvSpPr>
              <a:spLocks/>
            </p:cNvSpPr>
            <p:nvPr/>
          </p:nvSpPr>
          <p:spPr bwMode="auto">
            <a:xfrm>
              <a:off x="1838325" y="2884488"/>
              <a:ext cx="3175" cy="2789238"/>
            </a:xfrm>
            <a:custGeom>
              <a:avLst/>
              <a:gdLst>
                <a:gd name="T0" fmla="*/ 6 w 6"/>
                <a:gd name="T1" fmla="*/ 4498 h 4498"/>
                <a:gd name="T2" fmla="*/ 0 w 6"/>
                <a:gd name="T3" fmla="*/ 0 h 4498"/>
                <a:gd name="T4" fmla="*/ 6 w 6"/>
                <a:gd name="T5" fmla="*/ 4498 h 4498"/>
              </a:gdLst>
              <a:ahLst/>
              <a:cxnLst>
                <a:cxn ang="0">
                  <a:pos x="T0" y="T1"/>
                </a:cxn>
                <a:cxn ang="0">
                  <a:pos x="T2" y="T3"/>
                </a:cxn>
                <a:cxn ang="0">
                  <a:pos x="T4" y="T5"/>
                </a:cxn>
              </a:cxnLst>
              <a:rect l="0" t="0" r="r" b="b"/>
              <a:pathLst>
                <a:path w="6" h="4498">
                  <a:moveTo>
                    <a:pt x="6" y="4498"/>
                  </a:moveTo>
                  <a:cubicBezTo>
                    <a:pt x="6" y="4498"/>
                    <a:pt x="0" y="183"/>
                    <a:pt x="0" y="0"/>
                  </a:cubicBezTo>
                  <a:lnTo>
                    <a:pt x="6" y="4498"/>
                  </a:lnTo>
                  <a:close/>
                </a:path>
              </a:pathLst>
            </a:custGeom>
            <a:solidFill>
              <a:srgbClr val="3B2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99" name="Freeform 1864"/>
            <p:cNvSpPr>
              <a:spLocks/>
            </p:cNvSpPr>
            <p:nvPr/>
          </p:nvSpPr>
          <p:spPr bwMode="auto">
            <a:xfrm>
              <a:off x="1816100" y="2884488"/>
              <a:ext cx="46037" cy="2789238"/>
            </a:xfrm>
            <a:custGeom>
              <a:avLst/>
              <a:gdLst>
                <a:gd name="T0" fmla="*/ 73 w 73"/>
                <a:gd name="T1" fmla="*/ 4498 h 4498"/>
                <a:gd name="T2" fmla="*/ 71 w 73"/>
                <a:gd name="T3" fmla="*/ 2317 h 4498"/>
                <a:gd name="T4" fmla="*/ 68 w 73"/>
                <a:gd name="T5" fmla="*/ 0 h 4498"/>
                <a:gd name="T6" fmla="*/ 0 w 73"/>
                <a:gd name="T7" fmla="*/ 0 h 4498"/>
                <a:gd name="T8" fmla="*/ 6 w 73"/>
                <a:gd name="T9" fmla="*/ 4498 h 4498"/>
                <a:gd name="T10" fmla="*/ 73 w 73"/>
                <a:gd name="T11" fmla="*/ 4498 h 4498"/>
              </a:gdLst>
              <a:ahLst/>
              <a:cxnLst>
                <a:cxn ang="0">
                  <a:pos x="T0" y="T1"/>
                </a:cxn>
                <a:cxn ang="0">
                  <a:pos x="T2" y="T3"/>
                </a:cxn>
                <a:cxn ang="0">
                  <a:pos x="T4" y="T5"/>
                </a:cxn>
                <a:cxn ang="0">
                  <a:pos x="T6" y="T7"/>
                </a:cxn>
                <a:cxn ang="0">
                  <a:pos x="T8" y="T9"/>
                </a:cxn>
                <a:cxn ang="0">
                  <a:pos x="T10" y="T11"/>
                </a:cxn>
              </a:cxnLst>
              <a:rect l="0" t="0" r="r" b="b"/>
              <a:pathLst>
                <a:path w="73" h="4498">
                  <a:moveTo>
                    <a:pt x="73" y="4498"/>
                  </a:moveTo>
                  <a:cubicBezTo>
                    <a:pt x="73" y="4498"/>
                    <a:pt x="72" y="3419"/>
                    <a:pt x="71" y="2317"/>
                  </a:cubicBezTo>
                  <a:cubicBezTo>
                    <a:pt x="69" y="1216"/>
                    <a:pt x="68" y="91"/>
                    <a:pt x="68" y="0"/>
                  </a:cubicBezTo>
                  <a:lnTo>
                    <a:pt x="0" y="0"/>
                  </a:lnTo>
                  <a:cubicBezTo>
                    <a:pt x="0" y="183"/>
                    <a:pt x="6" y="4498"/>
                    <a:pt x="6" y="4498"/>
                  </a:cubicBezTo>
                  <a:lnTo>
                    <a:pt x="73" y="4498"/>
                  </a:lnTo>
                  <a:close/>
                </a:path>
              </a:pathLst>
            </a:custGeom>
            <a:solidFill>
              <a:srgbClr val="3B2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00" name="Freeform 1865"/>
            <p:cNvSpPr>
              <a:spLocks/>
            </p:cNvSpPr>
            <p:nvPr/>
          </p:nvSpPr>
          <p:spPr bwMode="auto">
            <a:xfrm>
              <a:off x="1735138" y="2828926"/>
              <a:ext cx="203200" cy="276225"/>
            </a:xfrm>
            <a:custGeom>
              <a:avLst/>
              <a:gdLst>
                <a:gd name="T0" fmla="*/ 0 w 326"/>
                <a:gd name="T1" fmla="*/ 444 h 444"/>
                <a:gd name="T2" fmla="*/ 163 w 326"/>
                <a:gd name="T3" fmla="*/ 0 h 444"/>
                <a:gd name="T4" fmla="*/ 326 w 326"/>
                <a:gd name="T5" fmla="*/ 444 h 444"/>
                <a:gd name="T6" fmla="*/ 0 w 326"/>
                <a:gd name="T7" fmla="*/ 444 h 444"/>
              </a:gdLst>
              <a:ahLst/>
              <a:cxnLst>
                <a:cxn ang="0">
                  <a:pos x="T0" y="T1"/>
                </a:cxn>
                <a:cxn ang="0">
                  <a:pos x="T2" y="T3"/>
                </a:cxn>
                <a:cxn ang="0">
                  <a:pos x="T4" y="T5"/>
                </a:cxn>
                <a:cxn ang="0">
                  <a:pos x="T6" y="T7"/>
                </a:cxn>
              </a:cxnLst>
              <a:rect l="0" t="0" r="r" b="b"/>
              <a:pathLst>
                <a:path w="326" h="444">
                  <a:moveTo>
                    <a:pt x="0" y="444"/>
                  </a:moveTo>
                  <a:lnTo>
                    <a:pt x="163" y="0"/>
                  </a:lnTo>
                  <a:lnTo>
                    <a:pt x="326" y="444"/>
                  </a:lnTo>
                  <a:cubicBezTo>
                    <a:pt x="230" y="373"/>
                    <a:pt x="98" y="373"/>
                    <a:pt x="0" y="444"/>
                  </a:cubicBez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12" name="Rectangle 1877"/>
            <p:cNvSpPr>
              <a:spLocks noChangeArrowheads="1"/>
            </p:cNvSpPr>
            <p:nvPr/>
          </p:nvSpPr>
          <p:spPr bwMode="auto">
            <a:xfrm>
              <a:off x="2393950" y="2339976"/>
              <a:ext cx="14287" cy="484188"/>
            </a:xfrm>
            <a:prstGeom prst="rect">
              <a:avLst/>
            </a:prstGeom>
            <a:solidFill>
              <a:srgbClr val="24282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13" name="Freeform 1878"/>
            <p:cNvSpPr>
              <a:spLocks/>
            </p:cNvSpPr>
            <p:nvPr/>
          </p:nvSpPr>
          <p:spPr bwMode="auto">
            <a:xfrm>
              <a:off x="2343150" y="2339976"/>
              <a:ext cx="115887" cy="200025"/>
            </a:xfrm>
            <a:custGeom>
              <a:avLst/>
              <a:gdLst>
                <a:gd name="T0" fmla="*/ 92 w 185"/>
                <a:gd name="T1" fmla="*/ 231 h 323"/>
                <a:gd name="T2" fmla="*/ 185 w 185"/>
                <a:gd name="T3" fmla="*/ 323 h 323"/>
                <a:gd name="T4" fmla="*/ 92 w 185"/>
                <a:gd name="T5" fmla="*/ 0 h 323"/>
                <a:gd name="T6" fmla="*/ 0 w 185"/>
                <a:gd name="T7" fmla="*/ 323 h 323"/>
                <a:gd name="T8" fmla="*/ 92 w 185"/>
                <a:gd name="T9" fmla="*/ 231 h 323"/>
              </a:gdLst>
              <a:ahLst/>
              <a:cxnLst>
                <a:cxn ang="0">
                  <a:pos x="T0" y="T1"/>
                </a:cxn>
                <a:cxn ang="0">
                  <a:pos x="T2" y="T3"/>
                </a:cxn>
                <a:cxn ang="0">
                  <a:pos x="T4" y="T5"/>
                </a:cxn>
                <a:cxn ang="0">
                  <a:pos x="T6" y="T7"/>
                </a:cxn>
                <a:cxn ang="0">
                  <a:pos x="T8" y="T9"/>
                </a:cxn>
              </a:cxnLst>
              <a:rect l="0" t="0" r="r" b="b"/>
              <a:pathLst>
                <a:path w="185" h="323">
                  <a:moveTo>
                    <a:pt x="92" y="231"/>
                  </a:moveTo>
                  <a:lnTo>
                    <a:pt x="185" y="323"/>
                  </a:lnTo>
                  <a:lnTo>
                    <a:pt x="92" y="0"/>
                  </a:lnTo>
                  <a:lnTo>
                    <a:pt x="0" y="323"/>
                  </a:lnTo>
                  <a:lnTo>
                    <a:pt x="92" y="231"/>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14" name="Freeform 1879"/>
            <p:cNvSpPr>
              <a:spLocks/>
            </p:cNvSpPr>
            <p:nvPr/>
          </p:nvSpPr>
          <p:spPr bwMode="auto">
            <a:xfrm>
              <a:off x="2328863" y="2312988"/>
              <a:ext cx="144462" cy="250825"/>
            </a:xfrm>
            <a:custGeom>
              <a:avLst/>
              <a:gdLst>
                <a:gd name="T0" fmla="*/ 115 w 231"/>
                <a:gd name="T1" fmla="*/ 273 h 405"/>
                <a:gd name="T2" fmla="*/ 107 w 231"/>
                <a:gd name="T3" fmla="*/ 281 h 405"/>
                <a:gd name="T4" fmla="*/ 231 w 231"/>
                <a:gd name="T5" fmla="*/ 405 h 405"/>
                <a:gd name="T6" fmla="*/ 115 w 231"/>
                <a:gd name="T7" fmla="*/ 0 h 405"/>
                <a:gd name="T8" fmla="*/ 0 w 231"/>
                <a:gd name="T9" fmla="*/ 405 h 405"/>
                <a:gd name="T10" fmla="*/ 124 w 231"/>
                <a:gd name="T11" fmla="*/ 281 h 405"/>
                <a:gd name="T12" fmla="*/ 115 w 231"/>
                <a:gd name="T13" fmla="*/ 273 h 405"/>
                <a:gd name="T14" fmla="*/ 107 w 231"/>
                <a:gd name="T15" fmla="*/ 281 h 405"/>
                <a:gd name="T16" fmla="*/ 115 w 231"/>
                <a:gd name="T17" fmla="*/ 273 h 405"/>
                <a:gd name="T18" fmla="*/ 107 w 231"/>
                <a:gd name="T19" fmla="*/ 265 h 405"/>
                <a:gd name="T20" fmla="*/ 47 w 231"/>
                <a:gd name="T21" fmla="*/ 326 h 405"/>
                <a:gd name="T22" fmla="*/ 115 w 231"/>
                <a:gd name="T23" fmla="*/ 84 h 405"/>
                <a:gd name="T24" fmla="*/ 185 w 231"/>
                <a:gd name="T25" fmla="*/ 326 h 405"/>
                <a:gd name="T26" fmla="*/ 115 w 231"/>
                <a:gd name="T27" fmla="*/ 257 h 405"/>
                <a:gd name="T28" fmla="*/ 107 w 231"/>
                <a:gd name="T29" fmla="*/ 265 h 405"/>
                <a:gd name="T30" fmla="*/ 115 w 231"/>
                <a:gd name="T31" fmla="*/ 273 h 4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31" h="405">
                  <a:moveTo>
                    <a:pt x="115" y="273"/>
                  </a:moveTo>
                  <a:lnTo>
                    <a:pt x="107" y="281"/>
                  </a:lnTo>
                  <a:lnTo>
                    <a:pt x="231" y="405"/>
                  </a:lnTo>
                  <a:lnTo>
                    <a:pt x="115" y="0"/>
                  </a:lnTo>
                  <a:lnTo>
                    <a:pt x="0" y="405"/>
                  </a:lnTo>
                  <a:lnTo>
                    <a:pt x="124" y="281"/>
                  </a:lnTo>
                  <a:lnTo>
                    <a:pt x="115" y="273"/>
                  </a:lnTo>
                  <a:lnTo>
                    <a:pt x="107" y="281"/>
                  </a:lnTo>
                  <a:lnTo>
                    <a:pt x="115" y="273"/>
                  </a:lnTo>
                  <a:lnTo>
                    <a:pt x="107" y="265"/>
                  </a:lnTo>
                  <a:lnTo>
                    <a:pt x="47" y="326"/>
                  </a:lnTo>
                  <a:lnTo>
                    <a:pt x="115" y="84"/>
                  </a:lnTo>
                  <a:lnTo>
                    <a:pt x="185" y="326"/>
                  </a:lnTo>
                  <a:lnTo>
                    <a:pt x="115" y="257"/>
                  </a:lnTo>
                  <a:lnTo>
                    <a:pt x="107" y="265"/>
                  </a:lnTo>
                  <a:lnTo>
                    <a:pt x="115" y="273"/>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15" name="Rectangle 1880"/>
            <p:cNvSpPr>
              <a:spLocks noChangeArrowheads="1"/>
            </p:cNvSpPr>
            <p:nvPr/>
          </p:nvSpPr>
          <p:spPr bwMode="auto">
            <a:xfrm>
              <a:off x="2954338" y="2344738"/>
              <a:ext cx="14287" cy="485775"/>
            </a:xfrm>
            <a:prstGeom prst="rect">
              <a:avLst/>
            </a:prstGeom>
            <a:solidFill>
              <a:srgbClr val="24282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16" name="Freeform 1881"/>
            <p:cNvSpPr>
              <a:spLocks/>
            </p:cNvSpPr>
            <p:nvPr/>
          </p:nvSpPr>
          <p:spPr bwMode="auto">
            <a:xfrm>
              <a:off x="2905125" y="2344738"/>
              <a:ext cx="114300" cy="200025"/>
            </a:xfrm>
            <a:custGeom>
              <a:avLst/>
              <a:gdLst>
                <a:gd name="T0" fmla="*/ 92 w 184"/>
                <a:gd name="T1" fmla="*/ 230 h 323"/>
                <a:gd name="T2" fmla="*/ 184 w 184"/>
                <a:gd name="T3" fmla="*/ 323 h 323"/>
                <a:gd name="T4" fmla="*/ 92 w 184"/>
                <a:gd name="T5" fmla="*/ 0 h 323"/>
                <a:gd name="T6" fmla="*/ 0 w 184"/>
                <a:gd name="T7" fmla="*/ 323 h 323"/>
                <a:gd name="T8" fmla="*/ 92 w 184"/>
                <a:gd name="T9" fmla="*/ 230 h 323"/>
              </a:gdLst>
              <a:ahLst/>
              <a:cxnLst>
                <a:cxn ang="0">
                  <a:pos x="T0" y="T1"/>
                </a:cxn>
                <a:cxn ang="0">
                  <a:pos x="T2" y="T3"/>
                </a:cxn>
                <a:cxn ang="0">
                  <a:pos x="T4" y="T5"/>
                </a:cxn>
                <a:cxn ang="0">
                  <a:pos x="T6" y="T7"/>
                </a:cxn>
                <a:cxn ang="0">
                  <a:pos x="T8" y="T9"/>
                </a:cxn>
              </a:cxnLst>
              <a:rect l="0" t="0" r="r" b="b"/>
              <a:pathLst>
                <a:path w="184" h="323">
                  <a:moveTo>
                    <a:pt x="92" y="230"/>
                  </a:moveTo>
                  <a:lnTo>
                    <a:pt x="184" y="323"/>
                  </a:lnTo>
                  <a:lnTo>
                    <a:pt x="92" y="0"/>
                  </a:lnTo>
                  <a:lnTo>
                    <a:pt x="0" y="323"/>
                  </a:lnTo>
                  <a:lnTo>
                    <a:pt x="92" y="230"/>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17" name="Freeform 1882"/>
            <p:cNvSpPr>
              <a:spLocks/>
            </p:cNvSpPr>
            <p:nvPr/>
          </p:nvSpPr>
          <p:spPr bwMode="auto">
            <a:xfrm>
              <a:off x="2889250" y="2319338"/>
              <a:ext cx="144462" cy="250825"/>
            </a:xfrm>
            <a:custGeom>
              <a:avLst/>
              <a:gdLst>
                <a:gd name="T0" fmla="*/ 116 w 232"/>
                <a:gd name="T1" fmla="*/ 272 h 405"/>
                <a:gd name="T2" fmla="*/ 108 w 232"/>
                <a:gd name="T3" fmla="*/ 281 h 405"/>
                <a:gd name="T4" fmla="*/ 232 w 232"/>
                <a:gd name="T5" fmla="*/ 404 h 405"/>
                <a:gd name="T6" fmla="*/ 116 w 232"/>
                <a:gd name="T7" fmla="*/ 0 h 405"/>
                <a:gd name="T8" fmla="*/ 0 w 232"/>
                <a:gd name="T9" fmla="*/ 405 h 405"/>
                <a:gd name="T10" fmla="*/ 124 w 232"/>
                <a:gd name="T11" fmla="*/ 281 h 405"/>
                <a:gd name="T12" fmla="*/ 116 w 232"/>
                <a:gd name="T13" fmla="*/ 272 h 405"/>
                <a:gd name="T14" fmla="*/ 108 w 232"/>
                <a:gd name="T15" fmla="*/ 281 h 405"/>
                <a:gd name="T16" fmla="*/ 116 w 232"/>
                <a:gd name="T17" fmla="*/ 272 h 405"/>
                <a:gd name="T18" fmla="*/ 108 w 232"/>
                <a:gd name="T19" fmla="*/ 264 h 405"/>
                <a:gd name="T20" fmla="*/ 47 w 232"/>
                <a:gd name="T21" fmla="*/ 325 h 405"/>
                <a:gd name="T22" fmla="*/ 116 w 232"/>
                <a:gd name="T23" fmla="*/ 84 h 405"/>
                <a:gd name="T24" fmla="*/ 185 w 232"/>
                <a:gd name="T25" fmla="*/ 325 h 405"/>
                <a:gd name="T26" fmla="*/ 116 w 232"/>
                <a:gd name="T27" fmla="*/ 256 h 405"/>
                <a:gd name="T28" fmla="*/ 108 w 232"/>
                <a:gd name="T29" fmla="*/ 264 h 405"/>
                <a:gd name="T30" fmla="*/ 116 w 232"/>
                <a:gd name="T31" fmla="*/ 272 h 4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32" h="405">
                  <a:moveTo>
                    <a:pt x="116" y="272"/>
                  </a:moveTo>
                  <a:lnTo>
                    <a:pt x="108" y="281"/>
                  </a:lnTo>
                  <a:lnTo>
                    <a:pt x="232" y="404"/>
                  </a:lnTo>
                  <a:lnTo>
                    <a:pt x="116" y="0"/>
                  </a:lnTo>
                  <a:lnTo>
                    <a:pt x="0" y="405"/>
                  </a:lnTo>
                  <a:lnTo>
                    <a:pt x="124" y="281"/>
                  </a:lnTo>
                  <a:lnTo>
                    <a:pt x="116" y="272"/>
                  </a:lnTo>
                  <a:lnTo>
                    <a:pt x="108" y="281"/>
                  </a:lnTo>
                  <a:lnTo>
                    <a:pt x="116" y="272"/>
                  </a:lnTo>
                  <a:lnTo>
                    <a:pt x="108" y="264"/>
                  </a:lnTo>
                  <a:lnTo>
                    <a:pt x="47" y="325"/>
                  </a:lnTo>
                  <a:lnTo>
                    <a:pt x="116" y="84"/>
                  </a:lnTo>
                  <a:lnTo>
                    <a:pt x="185" y="325"/>
                  </a:lnTo>
                  <a:lnTo>
                    <a:pt x="116" y="256"/>
                  </a:lnTo>
                  <a:lnTo>
                    <a:pt x="108" y="264"/>
                  </a:lnTo>
                  <a:lnTo>
                    <a:pt x="116" y="272"/>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18" name="Rectangle 1883"/>
            <p:cNvSpPr>
              <a:spLocks noChangeArrowheads="1"/>
            </p:cNvSpPr>
            <p:nvPr/>
          </p:nvSpPr>
          <p:spPr bwMode="auto">
            <a:xfrm>
              <a:off x="3379788" y="2332038"/>
              <a:ext cx="14287" cy="485775"/>
            </a:xfrm>
            <a:prstGeom prst="rect">
              <a:avLst/>
            </a:prstGeom>
            <a:solidFill>
              <a:srgbClr val="24282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19" name="Freeform 1884"/>
            <p:cNvSpPr>
              <a:spLocks/>
            </p:cNvSpPr>
            <p:nvPr/>
          </p:nvSpPr>
          <p:spPr bwMode="auto">
            <a:xfrm>
              <a:off x="3330575" y="2332038"/>
              <a:ext cx="114300" cy="200025"/>
            </a:xfrm>
            <a:custGeom>
              <a:avLst/>
              <a:gdLst>
                <a:gd name="T0" fmla="*/ 92 w 184"/>
                <a:gd name="T1" fmla="*/ 231 h 323"/>
                <a:gd name="T2" fmla="*/ 184 w 184"/>
                <a:gd name="T3" fmla="*/ 323 h 323"/>
                <a:gd name="T4" fmla="*/ 92 w 184"/>
                <a:gd name="T5" fmla="*/ 0 h 323"/>
                <a:gd name="T6" fmla="*/ 0 w 184"/>
                <a:gd name="T7" fmla="*/ 323 h 323"/>
                <a:gd name="T8" fmla="*/ 92 w 184"/>
                <a:gd name="T9" fmla="*/ 231 h 323"/>
              </a:gdLst>
              <a:ahLst/>
              <a:cxnLst>
                <a:cxn ang="0">
                  <a:pos x="T0" y="T1"/>
                </a:cxn>
                <a:cxn ang="0">
                  <a:pos x="T2" y="T3"/>
                </a:cxn>
                <a:cxn ang="0">
                  <a:pos x="T4" y="T5"/>
                </a:cxn>
                <a:cxn ang="0">
                  <a:pos x="T6" y="T7"/>
                </a:cxn>
                <a:cxn ang="0">
                  <a:pos x="T8" y="T9"/>
                </a:cxn>
              </a:cxnLst>
              <a:rect l="0" t="0" r="r" b="b"/>
              <a:pathLst>
                <a:path w="184" h="323">
                  <a:moveTo>
                    <a:pt x="92" y="231"/>
                  </a:moveTo>
                  <a:lnTo>
                    <a:pt x="184" y="323"/>
                  </a:lnTo>
                  <a:lnTo>
                    <a:pt x="92" y="0"/>
                  </a:lnTo>
                  <a:lnTo>
                    <a:pt x="0" y="323"/>
                  </a:lnTo>
                  <a:lnTo>
                    <a:pt x="92" y="231"/>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20" name="Freeform 1885"/>
            <p:cNvSpPr>
              <a:spLocks/>
            </p:cNvSpPr>
            <p:nvPr/>
          </p:nvSpPr>
          <p:spPr bwMode="auto">
            <a:xfrm>
              <a:off x="3314700" y="2306638"/>
              <a:ext cx="144462" cy="250825"/>
            </a:xfrm>
            <a:custGeom>
              <a:avLst/>
              <a:gdLst>
                <a:gd name="T0" fmla="*/ 116 w 232"/>
                <a:gd name="T1" fmla="*/ 273 h 405"/>
                <a:gd name="T2" fmla="*/ 108 w 232"/>
                <a:gd name="T3" fmla="*/ 281 h 405"/>
                <a:gd name="T4" fmla="*/ 232 w 232"/>
                <a:gd name="T5" fmla="*/ 405 h 405"/>
                <a:gd name="T6" fmla="*/ 116 w 232"/>
                <a:gd name="T7" fmla="*/ 0 h 405"/>
                <a:gd name="T8" fmla="*/ 0 w 232"/>
                <a:gd name="T9" fmla="*/ 405 h 405"/>
                <a:gd name="T10" fmla="*/ 124 w 232"/>
                <a:gd name="T11" fmla="*/ 281 h 405"/>
                <a:gd name="T12" fmla="*/ 116 w 232"/>
                <a:gd name="T13" fmla="*/ 273 h 405"/>
                <a:gd name="T14" fmla="*/ 108 w 232"/>
                <a:gd name="T15" fmla="*/ 281 h 405"/>
                <a:gd name="T16" fmla="*/ 116 w 232"/>
                <a:gd name="T17" fmla="*/ 273 h 405"/>
                <a:gd name="T18" fmla="*/ 108 w 232"/>
                <a:gd name="T19" fmla="*/ 264 h 405"/>
                <a:gd name="T20" fmla="*/ 47 w 232"/>
                <a:gd name="T21" fmla="*/ 325 h 405"/>
                <a:gd name="T22" fmla="*/ 116 w 232"/>
                <a:gd name="T23" fmla="*/ 84 h 405"/>
                <a:gd name="T24" fmla="*/ 185 w 232"/>
                <a:gd name="T25" fmla="*/ 325 h 405"/>
                <a:gd name="T26" fmla="*/ 116 w 232"/>
                <a:gd name="T27" fmla="*/ 256 h 405"/>
                <a:gd name="T28" fmla="*/ 108 w 232"/>
                <a:gd name="T29" fmla="*/ 264 h 405"/>
                <a:gd name="T30" fmla="*/ 116 w 232"/>
                <a:gd name="T31" fmla="*/ 273 h 4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32" h="405">
                  <a:moveTo>
                    <a:pt x="116" y="273"/>
                  </a:moveTo>
                  <a:lnTo>
                    <a:pt x="108" y="281"/>
                  </a:lnTo>
                  <a:lnTo>
                    <a:pt x="232" y="405"/>
                  </a:lnTo>
                  <a:lnTo>
                    <a:pt x="116" y="0"/>
                  </a:lnTo>
                  <a:lnTo>
                    <a:pt x="0" y="405"/>
                  </a:lnTo>
                  <a:lnTo>
                    <a:pt x="124" y="281"/>
                  </a:lnTo>
                  <a:lnTo>
                    <a:pt x="116" y="273"/>
                  </a:lnTo>
                  <a:lnTo>
                    <a:pt x="108" y="281"/>
                  </a:lnTo>
                  <a:lnTo>
                    <a:pt x="116" y="273"/>
                  </a:lnTo>
                  <a:lnTo>
                    <a:pt x="108" y="264"/>
                  </a:lnTo>
                  <a:lnTo>
                    <a:pt x="47" y="325"/>
                  </a:lnTo>
                  <a:lnTo>
                    <a:pt x="116" y="84"/>
                  </a:lnTo>
                  <a:lnTo>
                    <a:pt x="185" y="325"/>
                  </a:lnTo>
                  <a:lnTo>
                    <a:pt x="116" y="256"/>
                  </a:lnTo>
                  <a:lnTo>
                    <a:pt x="108" y="264"/>
                  </a:lnTo>
                  <a:lnTo>
                    <a:pt x="116" y="273"/>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21" name="Rectangle 1886"/>
            <p:cNvSpPr>
              <a:spLocks noChangeArrowheads="1"/>
            </p:cNvSpPr>
            <p:nvPr/>
          </p:nvSpPr>
          <p:spPr bwMode="auto">
            <a:xfrm>
              <a:off x="3940175" y="2336801"/>
              <a:ext cx="14287" cy="485775"/>
            </a:xfrm>
            <a:prstGeom prst="rect">
              <a:avLst/>
            </a:prstGeom>
            <a:solidFill>
              <a:srgbClr val="24282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22" name="Freeform 1887"/>
            <p:cNvSpPr>
              <a:spLocks/>
            </p:cNvSpPr>
            <p:nvPr/>
          </p:nvSpPr>
          <p:spPr bwMode="auto">
            <a:xfrm>
              <a:off x="3889375" y="2336801"/>
              <a:ext cx="115887" cy="200025"/>
            </a:xfrm>
            <a:custGeom>
              <a:avLst/>
              <a:gdLst>
                <a:gd name="T0" fmla="*/ 92 w 185"/>
                <a:gd name="T1" fmla="*/ 231 h 323"/>
                <a:gd name="T2" fmla="*/ 185 w 185"/>
                <a:gd name="T3" fmla="*/ 323 h 323"/>
                <a:gd name="T4" fmla="*/ 92 w 185"/>
                <a:gd name="T5" fmla="*/ 0 h 323"/>
                <a:gd name="T6" fmla="*/ 0 w 185"/>
                <a:gd name="T7" fmla="*/ 323 h 323"/>
                <a:gd name="T8" fmla="*/ 92 w 185"/>
                <a:gd name="T9" fmla="*/ 231 h 323"/>
              </a:gdLst>
              <a:ahLst/>
              <a:cxnLst>
                <a:cxn ang="0">
                  <a:pos x="T0" y="T1"/>
                </a:cxn>
                <a:cxn ang="0">
                  <a:pos x="T2" y="T3"/>
                </a:cxn>
                <a:cxn ang="0">
                  <a:pos x="T4" y="T5"/>
                </a:cxn>
                <a:cxn ang="0">
                  <a:pos x="T6" y="T7"/>
                </a:cxn>
                <a:cxn ang="0">
                  <a:pos x="T8" y="T9"/>
                </a:cxn>
              </a:cxnLst>
              <a:rect l="0" t="0" r="r" b="b"/>
              <a:pathLst>
                <a:path w="185" h="323">
                  <a:moveTo>
                    <a:pt x="92" y="231"/>
                  </a:moveTo>
                  <a:lnTo>
                    <a:pt x="185" y="323"/>
                  </a:lnTo>
                  <a:lnTo>
                    <a:pt x="92" y="0"/>
                  </a:lnTo>
                  <a:lnTo>
                    <a:pt x="0" y="323"/>
                  </a:lnTo>
                  <a:lnTo>
                    <a:pt x="92" y="231"/>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23" name="Freeform 1888"/>
            <p:cNvSpPr>
              <a:spLocks/>
            </p:cNvSpPr>
            <p:nvPr/>
          </p:nvSpPr>
          <p:spPr bwMode="auto">
            <a:xfrm>
              <a:off x="3875088" y="2311401"/>
              <a:ext cx="144462" cy="250825"/>
            </a:xfrm>
            <a:custGeom>
              <a:avLst/>
              <a:gdLst>
                <a:gd name="T0" fmla="*/ 115 w 231"/>
                <a:gd name="T1" fmla="*/ 273 h 405"/>
                <a:gd name="T2" fmla="*/ 107 w 231"/>
                <a:gd name="T3" fmla="*/ 281 h 405"/>
                <a:gd name="T4" fmla="*/ 231 w 231"/>
                <a:gd name="T5" fmla="*/ 405 h 405"/>
                <a:gd name="T6" fmla="*/ 115 w 231"/>
                <a:gd name="T7" fmla="*/ 0 h 405"/>
                <a:gd name="T8" fmla="*/ 0 w 231"/>
                <a:gd name="T9" fmla="*/ 405 h 405"/>
                <a:gd name="T10" fmla="*/ 123 w 231"/>
                <a:gd name="T11" fmla="*/ 281 h 405"/>
                <a:gd name="T12" fmla="*/ 115 w 231"/>
                <a:gd name="T13" fmla="*/ 273 h 405"/>
                <a:gd name="T14" fmla="*/ 107 w 231"/>
                <a:gd name="T15" fmla="*/ 281 h 405"/>
                <a:gd name="T16" fmla="*/ 115 w 231"/>
                <a:gd name="T17" fmla="*/ 273 h 405"/>
                <a:gd name="T18" fmla="*/ 107 w 231"/>
                <a:gd name="T19" fmla="*/ 265 h 405"/>
                <a:gd name="T20" fmla="*/ 46 w 231"/>
                <a:gd name="T21" fmla="*/ 326 h 405"/>
                <a:gd name="T22" fmla="*/ 115 w 231"/>
                <a:gd name="T23" fmla="*/ 84 h 405"/>
                <a:gd name="T24" fmla="*/ 184 w 231"/>
                <a:gd name="T25" fmla="*/ 326 h 405"/>
                <a:gd name="T26" fmla="*/ 115 w 231"/>
                <a:gd name="T27" fmla="*/ 257 h 405"/>
                <a:gd name="T28" fmla="*/ 107 w 231"/>
                <a:gd name="T29" fmla="*/ 265 h 405"/>
                <a:gd name="T30" fmla="*/ 115 w 231"/>
                <a:gd name="T31" fmla="*/ 273 h 4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31" h="405">
                  <a:moveTo>
                    <a:pt x="115" y="273"/>
                  </a:moveTo>
                  <a:lnTo>
                    <a:pt x="107" y="281"/>
                  </a:lnTo>
                  <a:lnTo>
                    <a:pt x="231" y="405"/>
                  </a:lnTo>
                  <a:lnTo>
                    <a:pt x="115" y="0"/>
                  </a:lnTo>
                  <a:lnTo>
                    <a:pt x="0" y="405"/>
                  </a:lnTo>
                  <a:lnTo>
                    <a:pt x="123" y="281"/>
                  </a:lnTo>
                  <a:lnTo>
                    <a:pt x="115" y="273"/>
                  </a:lnTo>
                  <a:lnTo>
                    <a:pt x="107" y="281"/>
                  </a:lnTo>
                  <a:lnTo>
                    <a:pt x="115" y="273"/>
                  </a:lnTo>
                  <a:lnTo>
                    <a:pt x="107" y="265"/>
                  </a:lnTo>
                  <a:lnTo>
                    <a:pt x="46" y="326"/>
                  </a:lnTo>
                  <a:lnTo>
                    <a:pt x="115" y="84"/>
                  </a:lnTo>
                  <a:lnTo>
                    <a:pt x="184" y="326"/>
                  </a:lnTo>
                  <a:lnTo>
                    <a:pt x="115" y="257"/>
                  </a:lnTo>
                  <a:lnTo>
                    <a:pt x="107" y="265"/>
                  </a:lnTo>
                  <a:lnTo>
                    <a:pt x="115" y="273"/>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24" name="Rectangle 1889"/>
            <p:cNvSpPr>
              <a:spLocks noChangeArrowheads="1"/>
            </p:cNvSpPr>
            <p:nvPr/>
          </p:nvSpPr>
          <p:spPr bwMode="auto">
            <a:xfrm>
              <a:off x="5710238" y="2346326"/>
              <a:ext cx="14287" cy="484188"/>
            </a:xfrm>
            <a:prstGeom prst="rect">
              <a:avLst/>
            </a:prstGeom>
            <a:solidFill>
              <a:srgbClr val="24282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25" name="Freeform 1890"/>
            <p:cNvSpPr>
              <a:spLocks/>
            </p:cNvSpPr>
            <p:nvPr/>
          </p:nvSpPr>
          <p:spPr bwMode="auto">
            <a:xfrm>
              <a:off x="5659438" y="2346326"/>
              <a:ext cx="114300" cy="200025"/>
            </a:xfrm>
            <a:custGeom>
              <a:avLst/>
              <a:gdLst>
                <a:gd name="T0" fmla="*/ 92 w 184"/>
                <a:gd name="T1" fmla="*/ 230 h 323"/>
                <a:gd name="T2" fmla="*/ 184 w 184"/>
                <a:gd name="T3" fmla="*/ 323 h 323"/>
                <a:gd name="T4" fmla="*/ 92 w 184"/>
                <a:gd name="T5" fmla="*/ 0 h 323"/>
                <a:gd name="T6" fmla="*/ 0 w 184"/>
                <a:gd name="T7" fmla="*/ 323 h 323"/>
                <a:gd name="T8" fmla="*/ 92 w 184"/>
                <a:gd name="T9" fmla="*/ 230 h 323"/>
              </a:gdLst>
              <a:ahLst/>
              <a:cxnLst>
                <a:cxn ang="0">
                  <a:pos x="T0" y="T1"/>
                </a:cxn>
                <a:cxn ang="0">
                  <a:pos x="T2" y="T3"/>
                </a:cxn>
                <a:cxn ang="0">
                  <a:pos x="T4" y="T5"/>
                </a:cxn>
                <a:cxn ang="0">
                  <a:pos x="T6" y="T7"/>
                </a:cxn>
                <a:cxn ang="0">
                  <a:pos x="T8" y="T9"/>
                </a:cxn>
              </a:cxnLst>
              <a:rect l="0" t="0" r="r" b="b"/>
              <a:pathLst>
                <a:path w="184" h="323">
                  <a:moveTo>
                    <a:pt x="92" y="230"/>
                  </a:moveTo>
                  <a:lnTo>
                    <a:pt x="184" y="323"/>
                  </a:lnTo>
                  <a:lnTo>
                    <a:pt x="92" y="0"/>
                  </a:lnTo>
                  <a:lnTo>
                    <a:pt x="0" y="323"/>
                  </a:lnTo>
                  <a:lnTo>
                    <a:pt x="92" y="230"/>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26" name="Freeform 1891"/>
            <p:cNvSpPr>
              <a:spLocks/>
            </p:cNvSpPr>
            <p:nvPr/>
          </p:nvSpPr>
          <p:spPr bwMode="auto">
            <a:xfrm>
              <a:off x="5645150" y="2320926"/>
              <a:ext cx="144462" cy="250825"/>
            </a:xfrm>
            <a:custGeom>
              <a:avLst/>
              <a:gdLst>
                <a:gd name="T0" fmla="*/ 116 w 232"/>
                <a:gd name="T1" fmla="*/ 272 h 405"/>
                <a:gd name="T2" fmla="*/ 108 w 232"/>
                <a:gd name="T3" fmla="*/ 281 h 405"/>
                <a:gd name="T4" fmla="*/ 232 w 232"/>
                <a:gd name="T5" fmla="*/ 405 h 405"/>
                <a:gd name="T6" fmla="*/ 116 w 232"/>
                <a:gd name="T7" fmla="*/ 0 h 405"/>
                <a:gd name="T8" fmla="*/ 0 w 232"/>
                <a:gd name="T9" fmla="*/ 405 h 405"/>
                <a:gd name="T10" fmla="*/ 124 w 232"/>
                <a:gd name="T11" fmla="*/ 281 h 405"/>
                <a:gd name="T12" fmla="*/ 116 w 232"/>
                <a:gd name="T13" fmla="*/ 272 h 405"/>
                <a:gd name="T14" fmla="*/ 108 w 232"/>
                <a:gd name="T15" fmla="*/ 281 h 405"/>
                <a:gd name="T16" fmla="*/ 116 w 232"/>
                <a:gd name="T17" fmla="*/ 272 h 405"/>
                <a:gd name="T18" fmla="*/ 108 w 232"/>
                <a:gd name="T19" fmla="*/ 264 h 405"/>
                <a:gd name="T20" fmla="*/ 47 w 232"/>
                <a:gd name="T21" fmla="*/ 325 h 405"/>
                <a:gd name="T22" fmla="*/ 116 w 232"/>
                <a:gd name="T23" fmla="*/ 84 h 405"/>
                <a:gd name="T24" fmla="*/ 185 w 232"/>
                <a:gd name="T25" fmla="*/ 325 h 405"/>
                <a:gd name="T26" fmla="*/ 116 w 232"/>
                <a:gd name="T27" fmla="*/ 256 h 405"/>
                <a:gd name="T28" fmla="*/ 108 w 232"/>
                <a:gd name="T29" fmla="*/ 264 h 405"/>
                <a:gd name="T30" fmla="*/ 116 w 232"/>
                <a:gd name="T31" fmla="*/ 272 h 4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32" h="405">
                  <a:moveTo>
                    <a:pt x="116" y="272"/>
                  </a:moveTo>
                  <a:lnTo>
                    <a:pt x="108" y="281"/>
                  </a:lnTo>
                  <a:lnTo>
                    <a:pt x="232" y="405"/>
                  </a:lnTo>
                  <a:lnTo>
                    <a:pt x="116" y="0"/>
                  </a:lnTo>
                  <a:lnTo>
                    <a:pt x="0" y="405"/>
                  </a:lnTo>
                  <a:lnTo>
                    <a:pt x="124" y="281"/>
                  </a:lnTo>
                  <a:lnTo>
                    <a:pt x="116" y="272"/>
                  </a:lnTo>
                  <a:lnTo>
                    <a:pt x="108" y="281"/>
                  </a:lnTo>
                  <a:lnTo>
                    <a:pt x="116" y="272"/>
                  </a:lnTo>
                  <a:lnTo>
                    <a:pt x="108" y="264"/>
                  </a:lnTo>
                  <a:lnTo>
                    <a:pt x="47" y="325"/>
                  </a:lnTo>
                  <a:lnTo>
                    <a:pt x="116" y="84"/>
                  </a:lnTo>
                  <a:lnTo>
                    <a:pt x="185" y="325"/>
                  </a:lnTo>
                  <a:lnTo>
                    <a:pt x="116" y="256"/>
                  </a:lnTo>
                  <a:lnTo>
                    <a:pt x="108" y="264"/>
                  </a:lnTo>
                  <a:lnTo>
                    <a:pt x="116" y="272"/>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27" name="Rectangle 1892"/>
            <p:cNvSpPr>
              <a:spLocks noChangeArrowheads="1"/>
            </p:cNvSpPr>
            <p:nvPr/>
          </p:nvSpPr>
          <p:spPr bwMode="auto">
            <a:xfrm>
              <a:off x="6270625" y="2351088"/>
              <a:ext cx="14287" cy="485775"/>
            </a:xfrm>
            <a:prstGeom prst="rect">
              <a:avLst/>
            </a:prstGeom>
            <a:solidFill>
              <a:srgbClr val="24282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28" name="Freeform 1893"/>
            <p:cNvSpPr>
              <a:spLocks/>
            </p:cNvSpPr>
            <p:nvPr/>
          </p:nvSpPr>
          <p:spPr bwMode="auto">
            <a:xfrm>
              <a:off x="6219825" y="2351088"/>
              <a:ext cx="115887" cy="200025"/>
            </a:xfrm>
            <a:custGeom>
              <a:avLst/>
              <a:gdLst>
                <a:gd name="T0" fmla="*/ 93 w 185"/>
                <a:gd name="T1" fmla="*/ 231 h 323"/>
                <a:gd name="T2" fmla="*/ 185 w 185"/>
                <a:gd name="T3" fmla="*/ 323 h 323"/>
                <a:gd name="T4" fmla="*/ 93 w 185"/>
                <a:gd name="T5" fmla="*/ 0 h 323"/>
                <a:gd name="T6" fmla="*/ 0 w 185"/>
                <a:gd name="T7" fmla="*/ 323 h 323"/>
                <a:gd name="T8" fmla="*/ 93 w 185"/>
                <a:gd name="T9" fmla="*/ 231 h 323"/>
              </a:gdLst>
              <a:ahLst/>
              <a:cxnLst>
                <a:cxn ang="0">
                  <a:pos x="T0" y="T1"/>
                </a:cxn>
                <a:cxn ang="0">
                  <a:pos x="T2" y="T3"/>
                </a:cxn>
                <a:cxn ang="0">
                  <a:pos x="T4" y="T5"/>
                </a:cxn>
                <a:cxn ang="0">
                  <a:pos x="T6" y="T7"/>
                </a:cxn>
                <a:cxn ang="0">
                  <a:pos x="T8" y="T9"/>
                </a:cxn>
              </a:cxnLst>
              <a:rect l="0" t="0" r="r" b="b"/>
              <a:pathLst>
                <a:path w="185" h="323">
                  <a:moveTo>
                    <a:pt x="93" y="231"/>
                  </a:moveTo>
                  <a:lnTo>
                    <a:pt x="185" y="323"/>
                  </a:lnTo>
                  <a:lnTo>
                    <a:pt x="93" y="0"/>
                  </a:lnTo>
                  <a:lnTo>
                    <a:pt x="0" y="323"/>
                  </a:lnTo>
                  <a:lnTo>
                    <a:pt x="93" y="231"/>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29" name="Freeform 1894"/>
            <p:cNvSpPr>
              <a:spLocks/>
            </p:cNvSpPr>
            <p:nvPr/>
          </p:nvSpPr>
          <p:spPr bwMode="auto">
            <a:xfrm>
              <a:off x="6205538" y="2325688"/>
              <a:ext cx="144462" cy="250825"/>
            </a:xfrm>
            <a:custGeom>
              <a:avLst/>
              <a:gdLst>
                <a:gd name="T0" fmla="*/ 116 w 231"/>
                <a:gd name="T1" fmla="*/ 273 h 405"/>
                <a:gd name="T2" fmla="*/ 107 w 231"/>
                <a:gd name="T3" fmla="*/ 281 h 405"/>
                <a:gd name="T4" fmla="*/ 231 w 231"/>
                <a:gd name="T5" fmla="*/ 405 h 405"/>
                <a:gd name="T6" fmla="*/ 116 w 231"/>
                <a:gd name="T7" fmla="*/ 0 h 405"/>
                <a:gd name="T8" fmla="*/ 0 w 231"/>
                <a:gd name="T9" fmla="*/ 405 h 405"/>
                <a:gd name="T10" fmla="*/ 124 w 231"/>
                <a:gd name="T11" fmla="*/ 281 h 405"/>
                <a:gd name="T12" fmla="*/ 116 w 231"/>
                <a:gd name="T13" fmla="*/ 273 h 405"/>
                <a:gd name="T14" fmla="*/ 107 w 231"/>
                <a:gd name="T15" fmla="*/ 281 h 405"/>
                <a:gd name="T16" fmla="*/ 116 w 231"/>
                <a:gd name="T17" fmla="*/ 273 h 405"/>
                <a:gd name="T18" fmla="*/ 107 w 231"/>
                <a:gd name="T19" fmla="*/ 265 h 405"/>
                <a:gd name="T20" fmla="*/ 47 w 231"/>
                <a:gd name="T21" fmla="*/ 326 h 405"/>
                <a:gd name="T22" fmla="*/ 116 w 231"/>
                <a:gd name="T23" fmla="*/ 84 h 405"/>
                <a:gd name="T24" fmla="*/ 185 w 231"/>
                <a:gd name="T25" fmla="*/ 326 h 405"/>
                <a:gd name="T26" fmla="*/ 116 w 231"/>
                <a:gd name="T27" fmla="*/ 257 h 405"/>
                <a:gd name="T28" fmla="*/ 107 w 231"/>
                <a:gd name="T29" fmla="*/ 265 h 405"/>
                <a:gd name="T30" fmla="*/ 116 w 231"/>
                <a:gd name="T31" fmla="*/ 273 h 4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31" h="405">
                  <a:moveTo>
                    <a:pt x="116" y="273"/>
                  </a:moveTo>
                  <a:lnTo>
                    <a:pt x="107" y="281"/>
                  </a:lnTo>
                  <a:lnTo>
                    <a:pt x="231" y="405"/>
                  </a:lnTo>
                  <a:lnTo>
                    <a:pt x="116" y="0"/>
                  </a:lnTo>
                  <a:lnTo>
                    <a:pt x="0" y="405"/>
                  </a:lnTo>
                  <a:lnTo>
                    <a:pt x="124" y="281"/>
                  </a:lnTo>
                  <a:lnTo>
                    <a:pt x="116" y="273"/>
                  </a:lnTo>
                  <a:lnTo>
                    <a:pt x="107" y="281"/>
                  </a:lnTo>
                  <a:lnTo>
                    <a:pt x="116" y="273"/>
                  </a:lnTo>
                  <a:lnTo>
                    <a:pt x="107" y="265"/>
                  </a:lnTo>
                  <a:lnTo>
                    <a:pt x="47" y="326"/>
                  </a:lnTo>
                  <a:lnTo>
                    <a:pt x="116" y="84"/>
                  </a:lnTo>
                  <a:lnTo>
                    <a:pt x="185" y="326"/>
                  </a:lnTo>
                  <a:lnTo>
                    <a:pt x="116" y="257"/>
                  </a:lnTo>
                  <a:lnTo>
                    <a:pt x="107" y="265"/>
                  </a:lnTo>
                  <a:lnTo>
                    <a:pt x="116" y="273"/>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30" name="Rectangle 1895"/>
            <p:cNvSpPr>
              <a:spLocks noChangeArrowheads="1"/>
            </p:cNvSpPr>
            <p:nvPr/>
          </p:nvSpPr>
          <p:spPr bwMode="auto">
            <a:xfrm>
              <a:off x="6696075" y="2338388"/>
              <a:ext cx="14287" cy="485775"/>
            </a:xfrm>
            <a:prstGeom prst="rect">
              <a:avLst/>
            </a:prstGeom>
            <a:solidFill>
              <a:srgbClr val="24282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31" name="Freeform 1896"/>
            <p:cNvSpPr>
              <a:spLocks/>
            </p:cNvSpPr>
            <p:nvPr/>
          </p:nvSpPr>
          <p:spPr bwMode="auto">
            <a:xfrm>
              <a:off x="6645275" y="2338388"/>
              <a:ext cx="115887" cy="200025"/>
            </a:xfrm>
            <a:custGeom>
              <a:avLst/>
              <a:gdLst>
                <a:gd name="T0" fmla="*/ 92 w 185"/>
                <a:gd name="T1" fmla="*/ 231 h 323"/>
                <a:gd name="T2" fmla="*/ 185 w 185"/>
                <a:gd name="T3" fmla="*/ 323 h 323"/>
                <a:gd name="T4" fmla="*/ 92 w 185"/>
                <a:gd name="T5" fmla="*/ 0 h 323"/>
                <a:gd name="T6" fmla="*/ 0 w 185"/>
                <a:gd name="T7" fmla="*/ 323 h 323"/>
                <a:gd name="T8" fmla="*/ 92 w 185"/>
                <a:gd name="T9" fmla="*/ 231 h 323"/>
              </a:gdLst>
              <a:ahLst/>
              <a:cxnLst>
                <a:cxn ang="0">
                  <a:pos x="T0" y="T1"/>
                </a:cxn>
                <a:cxn ang="0">
                  <a:pos x="T2" y="T3"/>
                </a:cxn>
                <a:cxn ang="0">
                  <a:pos x="T4" y="T5"/>
                </a:cxn>
                <a:cxn ang="0">
                  <a:pos x="T6" y="T7"/>
                </a:cxn>
                <a:cxn ang="0">
                  <a:pos x="T8" y="T9"/>
                </a:cxn>
              </a:cxnLst>
              <a:rect l="0" t="0" r="r" b="b"/>
              <a:pathLst>
                <a:path w="185" h="323">
                  <a:moveTo>
                    <a:pt x="92" y="231"/>
                  </a:moveTo>
                  <a:lnTo>
                    <a:pt x="185" y="323"/>
                  </a:lnTo>
                  <a:lnTo>
                    <a:pt x="92" y="0"/>
                  </a:lnTo>
                  <a:lnTo>
                    <a:pt x="0" y="323"/>
                  </a:lnTo>
                  <a:lnTo>
                    <a:pt x="92" y="231"/>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32" name="Freeform 1897"/>
            <p:cNvSpPr>
              <a:spLocks/>
            </p:cNvSpPr>
            <p:nvPr/>
          </p:nvSpPr>
          <p:spPr bwMode="auto">
            <a:xfrm>
              <a:off x="6630988" y="2311401"/>
              <a:ext cx="144462" cy="252413"/>
            </a:xfrm>
            <a:custGeom>
              <a:avLst/>
              <a:gdLst>
                <a:gd name="T0" fmla="*/ 115 w 231"/>
                <a:gd name="T1" fmla="*/ 273 h 405"/>
                <a:gd name="T2" fmla="*/ 107 w 231"/>
                <a:gd name="T3" fmla="*/ 281 h 405"/>
                <a:gd name="T4" fmla="*/ 231 w 231"/>
                <a:gd name="T5" fmla="*/ 405 h 405"/>
                <a:gd name="T6" fmla="*/ 115 w 231"/>
                <a:gd name="T7" fmla="*/ 0 h 405"/>
                <a:gd name="T8" fmla="*/ 0 w 231"/>
                <a:gd name="T9" fmla="*/ 405 h 405"/>
                <a:gd name="T10" fmla="*/ 124 w 231"/>
                <a:gd name="T11" fmla="*/ 281 h 405"/>
                <a:gd name="T12" fmla="*/ 115 w 231"/>
                <a:gd name="T13" fmla="*/ 273 h 405"/>
                <a:gd name="T14" fmla="*/ 107 w 231"/>
                <a:gd name="T15" fmla="*/ 281 h 405"/>
                <a:gd name="T16" fmla="*/ 115 w 231"/>
                <a:gd name="T17" fmla="*/ 273 h 405"/>
                <a:gd name="T18" fmla="*/ 107 w 231"/>
                <a:gd name="T19" fmla="*/ 265 h 405"/>
                <a:gd name="T20" fmla="*/ 47 w 231"/>
                <a:gd name="T21" fmla="*/ 326 h 405"/>
                <a:gd name="T22" fmla="*/ 115 w 231"/>
                <a:gd name="T23" fmla="*/ 84 h 405"/>
                <a:gd name="T24" fmla="*/ 185 w 231"/>
                <a:gd name="T25" fmla="*/ 326 h 405"/>
                <a:gd name="T26" fmla="*/ 115 w 231"/>
                <a:gd name="T27" fmla="*/ 257 h 405"/>
                <a:gd name="T28" fmla="*/ 107 w 231"/>
                <a:gd name="T29" fmla="*/ 265 h 405"/>
                <a:gd name="T30" fmla="*/ 115 w 231"/>
                <a:gd name="T31" fmla="*/ 273 h 4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31" h="405">
                  <a:moveTo>
                    <a:pt x="115" y="273"/>
                  </a:moveTo>
                  <a:lnTo>
                    <a:pt x="107" y="281"/>
                  </a:lnTo>
                  <a:lnTo>
                    <a:pt x="231" y="405"/>
                  </a:lnTo>
                  <a:lnTo>
                    <a:pt x="115" y="0"/>
                  </a:lnTo>
                  <a:lnTo>
                    <a:pt x="0" y="405"/>
                  </a:lnTo>
                  <a:lnTo>
                    <a:pt x="124" y="281"/>
                  </a:lnTo>
                  <a:lnTo>
                    <a:pt x="115" y="273"/>
                  </a:lnTo>
                  <a:lnTo>
                    <a:pt x="107" y="281"/>
                  </a:lnTo>
                  <a:lnTo>
                    <a:pt x="115" y="273"/>
                  </a:lnTo>
                  <a:lnTo>
                    <a:pt x="107" y="265"/>
                  </a:lnTo>
                  <a:lnTo>
                    <a:pt x="47" y="326"/>
                  </a:lnTo>
                  <a:lnTo>
                    <a:pt x="115" y="84"/>
                  </a:lnTo>
                  <a:lnTo>
                    <a:pt x="185" y="326"/>
                  </a:lnTo>
                  <a:lnTo>
                    <a:pt x="115" y="257"/>
                  </a:lnTo>
                  <a:lnTo>
                    <a:pt x="107" y="265"/>
                  </a:lnTo>
                  <a:lnTo>
                    <a:pt x="115" y="273"/>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33" name="Rectangle 1898"/>
            <p:cNvSpPr>
              <a:spLocks noChangeArrowheads="1"/>
            </p:cNvSpPr>
            <p:nvPr/>
          </p:nvSpPr>
          <p:spPr bwMode="auto">
            <a:xfrm>
              <a:off x="7256463" y="2343151"/>
              <a:ext cx="14287" cy="485775"/>
            </a:xfrm>
            <a:prstGeom prst="rect">
              <a:avLst/>
            </a:prstGeom>
            <a:solidFill>
              <a:srgbClr val="24282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34" name="Freeform 1899"/>
            <p:cNvSpPr>
              <a:spLocks/>
            </p:cNvSpPr>
            <p:nvPr/>
          </p:nvSpPr>
          <p:spPr bwMode="auto">
            <a:xfrm>
              <a:off x="7205663" y="2343151"/>
              <a:ext cx="115887" cy="201613"/>
            </a:xfrm>
            <a:custGeom>
              <a:avLst/>
              <a:gdLst>
                <a:gd name="T0" fmla="*/ 92 w 184"/>
                <a:gd name="T1" fmla="*/ 230 h 323"/>
                <a:gd name="T2" fmla="*/ 184 w 184"/>
                <a:gd name="T3" fmla="*/ 323 h 323"/>
                <a:gd name="T4" fmla="*/ 92 w 184"/>
                <a:gd name="T5" fmla="*/ 0 h 323"/>
                <a:gd name="T6" fmla="*/ 0 w 184"/>
                <a:gd name="T7" fmla="*/ 323 h 323"/>
                <a:gd name="T8" fmla="*/ 92 w 184"/>
                <a:gd name="T9" fmla="*/ 230 h 323"/>
              </a:gdLst>
              <a:ahLst/>
              <a:cxnLst>
                <a:cxn ang="0">
                  <a:pos x="T0" y="T1"/>
                </a:cxn>
                <a:cxn ang="0">
                  <a:pos x="T2" y="T3"/>
                </a:cxn>
                <a:cxn ang="0">
                  <a:pos x="T4" y="T5"/>
                </a:cxn>
                <a:cxn ang="0">
                  <a:pos x="T6" y="T7"/>
                </a:cxn>
                <a:cxn ang="0">
                  <a:pos x="T8" y="T9"/>
                </a:cxn>
              </a:cxnLst>
              <a:rect l="0" t="0" r="r" b="b"/>
              <a:pathLst>
                <a:path w="184" h="323">
                  <a:moveTo>
                    <a:pt x="92" y="230"/>
                  </a:moveTo>
                  <a:lnTo>
                    <a:pt x="184" y="323"/>
                  </a:lnTo>
                  <a:lnTo>
                    <a:pt x="92" y="0"/>
                  </a:lnTo>
                  <a:lnTo>
                    <a:pt x="0" y="323"/>
                  </a:lnTo>
                  <a:lnTo>
                    <a:pt x="92" y="230"/>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35" name="Freeform 1900"/>
            <p:cNvSpPr>
              <a:spLocks/>
            </p:cNvSpPr>
            <p:nvPr/>
          </p:nvSpPr>
          <p:spPr bwMode="auto">
            <a:xfrm>
              <a:off x="7191375" y="2317751"/>
              <a:ext cx="144462" cy="250825"/>
            </a:xfrm>
            <a:custGeom>
              <a:avLst/>
              <a:gdLst>
                <a:gd name="T0" fmla="*/ 116 w 232"/>
                <a:gd name="T1" fmla="*/ 272 h 404"/>
                <a:gd name="T2" fmla="*/ 108 w 232"/>
                <a:gd name="T3" fmla="*/ 281 h 404"/>
                <a:gd name="T4" fmla="*/ 232 w 232"/>
                <a:gd name="T5" fmla="*/ 404 h 404"/>
                <a:gd name="T6" fmla="*/ 116 w 232"/>
                <a:gd name="T7" fmla="*/ 0 h 404"/>
                <a:gd name="T8" fmla="*/ 0 w 232"/>
                <a:gd name="T9" fmla="*/ 404 h 404"/>
                <a:gd name="T10" fmla="*/ 124 w 232"/>
                <a:gd name="T11" fmla="*/ 281 h 404"/>
                <a:gd name="T12" fmla="*/ 116 w 232"/>
                <a:gd name="T13" fmla="*/ 272 h 404"/>
                <a:gd name="T14" fmla="*/ 108 w 232"/>
                <a:gd name="T15" fmla="*/ 281 h 404"/>
                <a:gd name="T16" fmla="*/ 116 w 232"/>
                <a:gd name="T17" fmla="*/ 272 h 404"/>
                <a:gd name="T18" fmla="*/ 108 w 232"/>
                <a:gd name="T19" fmla="*/ 264 h 404"/>
                <a:gd name="T20" fmla="*/ 47 w 232"/>
                <a:gd name="T21" fmla="*/ 325 h 404"/>
                <a:gd name="T22" fmla="*/ 116 w 232"/>
                <a:gd name="T23" fmla="*/ 84 h 404"/>
                <a:gd name="T24" fmla="*/ 185 w 232"/>
                <a:gd name="T25" fmla="*/ 325 h 404"/>
                <a:gd name="T26" fmla="*/ 116 w 232"/>
                <a:gd name="T27" fmla="*/ 256 h 404"/>
                <a:gd name="T28" fmla="*/ 108 w 232"/>
                <a:gd name="T29" fmla="*/ 264 h 404"/>
                <a:gd name="T30" fmla="*/ 116 w 232"/>
                <a:gd name="T31" fmla="*/ 272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32" h="404">
                  <a:moveTo>
                    <a:pt x="116" y="272"/>
                  </a:moveTo>
                  <a:lnTo>
                    <a:pt x="108" y="281"/>
                  </a:lnTo>
                  <a:lnTo>
                    <a:pt x="232" y="404"/>
                  </a:lnTo>
                  <a:lnTo>
                    <a:pt x="116" y="0"/>
                  </a:lnTo>
                  <a:lnTo>
                    <a:pt x="0" y="404"/>
                  </a:lnTo>
                  <a:lnTo>
                    <a:pt x="124" y="281"/>
                  </a:lnTo>
                  <a:lnTo>
                    <a:pt x="116" y="272"/>
                  </a:lnTo>
                  <a:lnTo>
                    <a:pt x="108" y="281"/>
                  </a:lnTo>
                  <a:lnTo>
                    <a:pt x="116" y="272"/>
                  </a:lnTo>
                  <a:lnTo>
                    <a:pt x="108" y="264"/>
                  </a:lnTo>
                  <a:lnTo>
                    <a:pt x="47" y="325"/>
                  </a:lnTo>
                  <a:lnTo>
                    <a:pt x="116" y="84"/>
                  </a:lnTo>
                  <a:lnTo>
                    <a:pt x="185" y="325"/>
                  </a:lnTo>
                  <a:lnTo>
                    <a:pt x="116" y="256"/>
                  </a:lnTo>
                  <a:lnTo>
                    <a:pt x="108" y="264"/>
                  </a:lnTo>
                  <a:lnTo>
                    <a:pt x="116" y="272"/>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36" name="Rectangle 1901"/>
            <p:cNvSpPr>
              <a:spLocks noChangeArrowheads="1"/>
            </p:cNvSpPr>
            <p:nvPr/>
          </p:nvSpPr>
          <p:spPr bwMode="auto">
            <a:xfrm>
              <a:off x="4676775" y="2352676"/>
              <a:ext cx="14287" cy="485775"/>
            </a:xfrm>
            <a:prstGeom prst="rect">
              <a:avLst/>
            </a:prstGeom>
            <a:solidFill>
              <a:srgbClr val="24282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37" name="Freeform 1902"/>
            <p:cNvSpPr>
              <a:spLocks/>
            </p:cNvSpPr>
            <p:nvPr/>
          </p:nvSpPr>
          <p:spPr bwMode="auto">
            <a:xfrm>
              <a:off x="4627563" y="2352676"/>
              <a:ext cx="114300" cy="200025"/>
            </a:xfrm>
            <a:custGeom>
              <a:avLst/>
              <a:gdLst>
                <a:gd name="T0" fmla="*/ 92 w 184"/>
                <a:gd name="T1" fmla="*/ 231 h 323"/>
                <a:gd name="T2" fmla="*/ 184 w 184"/>
                <a:gd name="T3" fmla="*/ 323 h 323"/>
                <a:gd name="T4" fmla="*/ 92 w 184"/>
                <a:gd name="T5" fmla="*/ 0 h 323"/>
                <a:gd name="T6" fmla="*/ 0 w 184"/>
                <a:gd name="T7" fmla="*/ 323 h 323"/>
                <a:gd name="T8" fmla="*/ 92 w 184"/>
                <a:gd name="T9" fmla="*/ 231 h 323"/>
              </a:gdLst>
              <a:ahLst/>
              <a:cxnLst>
                <a:cxn ang="0">
                  <a:pos x="T0" y="T1"/>
                </a:cxn>
                <a:cxn ang="0">
                  <a:pos x="T2" y="T3"/>
                </a:cxn>
                <a:cxn ang="0">
                  <a:pos x="T4" y="T5"/>
                </a:cxn>
                <a:cxn ang="0">
                  <a:pos x="T6" y="T7"/>
                </a:cxn>
                <a:cxn ang="0">
                  <a:pos x="T8" y="T9"/>
                </a:cxn>
              </a:cxnLst>
              <a:rect l="0" t="0" r="r" b="b"/>
              <a:pathLst>
                <a:path w="184" h="323">
                  <a:moveTo>
                    <a:pt x="92" y="231"/>
                  </a:moveTo>
                  <a:lnTo>
                    <a:pt x="184" y="323"/>
                  </a:lnTo>
                  <a:lnTo>
                    <a:pt x="92" y="0"/>
                  </a:lnTo>
                  <a:lnTo>
                    <a:pt x="0" y="323"/>
                  </a:lnTo>
                  <a:lnTo>
                    <a:pt x="92" y="231"/>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38" name="Freeform 1903"/>
            <p:cNvSpPr>
              <a:spLocks/>
            </p:cNvSpPr>
            <p:nvPr/>
          </p:nvSpPr>
          <p:spPr bwMode="auto">
            <a:xfrm>
              <a:off x="4611688" y="2325688"/>
              <a:ext cx="144462" cy="252413"/>
            </a:xfrm>
            <a:custGeom>
              <a:avLst/>
              <a:gdLst>
                <a:gd name="T0" fmla="*/ 116 w 232"/>
                <a:gd name="T1" fmla="*/ 273 h 405"/>
                <a:gd name="T2" fmla="*/ 108 w 232"/>
                <a:gd name="T3" fmla="*/ 281 h 405"/>
                <a:gd name="T4" fmla="*/ 232 w 232"/>
                <a:gd name="T5" fmla="*/ 405 h 405"/>
                <a:gd name="T6" fmla="*/ 116 w 232"/>
                <a:gd name="T7" fmla="*/ 0 h 405"/>
                <a:gd name="T8" fmla="*/ 0 w 232"/>
                <a:gd name="T9" fmla="*/ 405 h 405"/>
                <a:gd name="T10" fmla="*/ 124 w 232"/>
                <a:gd name="T11" fmla="*/ 281 h 405"/>
                <a:gd name="T12" fmla="*/ 116 w 232"/>
                <a:gd name="T13" fmla="*/ 273 h 405"/>
                <a:gd name="T14" fmla="*/ 108 w 232"/>
                <a:gd name="T15" fmla="*/ 281 h 405"/>
                <a:gd name="T16" fmla="*/ 116 w 232"/>
                <a:gd name="T17" fmla="*/ 273 h 405"/>
                <a:gd name="T18" fmla="*/ 108 w 232"/>
                <a:gd name="T19" fmla="*/ 265 h 405"/>
                <a:gd name="T20" fmla="*/ 47 w 232"/>
                <a:gd name="T21" fmla="*/ 326 h 405"/>
                <a:gd name="T22" fmla="*/ 116 w 232"/>
                <a:gd name="T23" fmla="*/ 84 h 405"/>
                <a:gd name="T24" fmla="*/ 185 w 232"/>
                <a:gd name="T25" fmla="*/ 326 h 405"/>
                <a:gd name="T26" fmla="*/ 116 w 232"/>
                <a:gd name="T27" fmla="*/ 257 h 405"/>
                <a:gd name="T28" fmla="*/ 108 w 232"/>
                <a:gd name="T29" fmla="*/ 265 h 405"/>
                <a:gd name="T30" fmla="*/ 116 w 232"/>
                <a:gd name="T31" fmla="*/ 273 h 4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32" h="405">
                  <a:moveTo>
                    <a:pt x="116" y="273"/>
                  </a:moveTo>
                  <a:lnTo>
                    <a:pt x="108" y="281"/>
                  </a:lnTo>
                  <a:lnTo>
                    <a:pt x="232" y="405"/>
                  </a:lnTo>
                  <a:lnTo>
                    <a:pt x="116" y="0"/>
                  </a:lnTo>
                  <a:lnTo>
                    <a:pt x="0" y="405"/>
                  </a:lnTo>
                  <a:lnTo>
                    <a:pt x="124" y="281"/>
                  </a:lnTo>
                  <a:lnTo>
                    <a:pt x="116" y="273"/>
                  </a:lnTo>
                  <a:lnTo>
                    <a:pt x="108" y="281"/>
                  </a:lnTo>
                  <a:lnTo>
                    <a:pt x="116" y="273"/>
                  </a:lnTo>
                  <a:lnTo>
                    <a:pt x="108" y="265"/>
                  </a:lnTo>
                  <a:lnTo>
                    <a:pt x="47" y="326"/>
                  </a:lnTo>
                  <a:lnTo>
                    <a:pt x="116" y="84"/>
                  </a:lnTo>
                  <a:lnTo>
                    <a:pt x="185" y="326"/>
                  </a:lnTo>
                  <a:lnTo>
                    <a:pt x="116" y="257"/>
                  </a:lnTo>
                  <a:lnTo>
                    <a:pt x="108" y="265"/>
                  </a:lnTo>
                  <a:lnTo>
                    <a:pt x="116" y="273"/>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39" name="Rectangle 1904"/>
            <p:cNvSpPr>
              <a:spLocks noChangeArrowheads="1"/>
            </p:cNvSpPr>
            <p:nvPr/>
          </p:nvSpPr>
          <p:spPr bwMode="auto">
            <a:xfrm>
              <a:off x="5237163" y="2357438"/>
              <a:ext cx="14287" cy="485775"/>
            </a:xfrm>
            <a:prstGeom prst="rect">
              <a:avLst/>
            </a:prstGeom>
            <a:solidFill>
              <a:srgbClr val="24282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40" name="Freeform 1905"/>
            <p:cNvSpPr>
              <a:spLocks/>
            </p:cNvSpPr>
            <p:nvPr/>
          </p:nvSpPr>
          <p:spPr bwMode="auto">
            <a:xfrm>
              <a:off x="5187950" y="2357438"/>
              <a:ext cx="114300" cy="201613"/>
            </a:xfrm>
            <a:custGeom>
              <a:avLst/>
              <a:gdLst>
                <a:gd name="T0" fmla="*/ 92 w 185"/>
                <a:gd name="T1" fmla="*/ 231 h 324"/>
                <a:gd name="T2" fmla="*/ 185 w 185"/>
                <a:gd name="T3" fmla="*/ 324 h 324"/>
                <a:gd name="T4" fmla="*/ 92 w 185"/>
                <a:gd name="T5" fmla="*/ 0 h 324"/>
                <a:gd name="T6" fmla="*/ 0 w 185"/>
                <a:gd name="T7" fmla="*/ 324 h 324"/>
                <a:gd name="T8" fmla="*/ 92 w 185"/>
                <a:gd name="T9" fmla="*/ 231 h 324"/>
              </a:gdLst>
              <a:ahLst/>
              <a:cxnLst>
                <a:cxn ang="0">
                  <a:pos x="T0" y="T1"/>
                </a:cxn>
                <a:cxn ang="0">
                  <a:pos x="T2" y="T3"/>
                </a:cxn>
                <a:cxn ang="0">
                  <a:pos x="T4" y="T5"/>
                </a:cxn>
                <a:cxn ang="0">
                  <a:pos x="T6" y="T7"/>
                </a:cxn>
                <a:cxn ang="0">
                  <a:pos x="T8" y="T9"/>
                </a:cxn>
              </a:cxnLst>
              <a:rect l="0" t="0" r="r" b="b"/>
              <a:pathLst>
                <a:path w="185" h="324">
                  <a:moveTo>
                    <a:pt x="92" y="231"/>
                  </a:moveTo>
                  <a:lnTo>
                    <a:pt x="185" y="324"/>
                  </a:lnTo>
                  <a:lnTo>
                    <a:pt x="92" y="0"/>
                  </a:lnTo>
                  <a:lnTo>
                    <a:pt x="0" y="324"/>
                  </a:lnTo>
                  <a:lnTo>
                    <a:pt x="92" y="231"/>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41" name="Freeform 1906"/>
            <p:cNvSpPr>
              <a:spLocks/>
            </p:cNvSpPr>
            <p:nvPr/>
          </p:nvSpPr>
          <p:spPr bwMode="auto">
            <a:xfrm>
              <a:off x="5173663" y="2332038"/>
              <a:ext cx="142875" cy="250825"/>
            </a:xfrm>
            <a:custGeom>
              <a:avLst/>
              <a:gdLst>
                <a:gd name="T0" fmla="*/ 115 w 231"/>
                <a:gd name="T1" fmla="*/ 273 h 405"/>
                <a:gd name="T2" fmla="*/ 107 w 231"/>
                <a:gd name="T3" fmla="*/ 281 h 405"/>
                <a:gd name="T4" fmla="*/ 231 w 231"/>
                <a:gd name="T5" fmla="*/ 405 h 405"/>
                <a:gd name="T6" fmla="*/ 115 w 231"/>
                <a:gd name="T7" fmla="*/ 0 h 405"/>
                <a:gd name="T8" fmla="*/ 0 w 231"/>
                <a:gd name="T9" fmla="*/ 405 h 405"/>
                <a:gd name="T10" fmla="*/ 123 w 231"/>
                <a:gd name="T11" fmla="*/ 282 h 405"/>
                <a:gd name="T12" fmla="*/ 115 w 231"/>
                <a:gd name="T13" fmla="*/ 273 h 405"/>
                <a:gd name="T14" fmla="*/ 107 w 231"/>
                <a:gd name="T15" fmla="*/ 281 h 405"/>
                <a:gd name="T16" fmla="*/ 115 w 231"/>
                <a:gd name="T17" fmla="*/ 273 h 405"/>
                <a:gd name="T18" fmla="*/ 107 w 231"/>
                <a:gd name="T19" fmla="*/ 265 h 405"/>
                <a:gd name="T20" fmla="*/ 46 w 231"/>
                <a:gd name="T21" fmla="*/ 326 h 405"/>
                <a:gd name="T22" fmla="*/ 115 w 231"/>
                <a:gd name="T23" fmla="*/ 84 h 405"/>
                <a:gd name="T24" fmla="*/ 184 w 231"/>
                <a:gd name="T25" fmla="*/ 326 h 405"/>
                <a:gd name="T26" fmla="*/ 115 w 231"/>
                <a:gd name="T27" fmla="*/ 257 h 405"/>
                <a:gd name="T28" fmla="*/ 107 w 231"/>
                <a:gd name="T29" fmla="*/ 265 h 405"/>
                <a:gd name="T30" fmla="*/ 115 w 231"/>
                <a:gd name="T31" fmla="*/ 273 h 4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31" h="405">
                  <a:moveTo>
                    <a:pt x="115" y="273"/>
                  </a:moveTo>
                  <a:lnTo>
                    <a:pt x="107" y="281"/>
                  </a:lnTo>
                  <a:lnTo>
                    <a:pt x="231" y="405"/>
                  </a:lnTo>
                  <a:lnTo>
                    <a:pt x="115" y="0"/>
                  </a:lnTo>
                  <a:lnTo>
                    <a:pt x="0" y="405"/>
                  </a:lnTo>
                  <a:lnTo>
                    <a:pt x="123" y="282"/>
                  </a:lnTo>
                  <a:lnTo>
                    <a:pt x="115" y="273"/>
                  </a:lnTo>
                  <a:lnTo>
                    <a:pt x="107" y="281"/>
                  </a:lnTo>
                  <a:lnTo>
                    <a:pt x="115" y="273"/>
                  </a:lnTo>
                  <a:lnTo>
                    <a:pt x="107" y="265"/>
                  </a:lnTo>
                  <a:lnTo>
                    <a:pt x="46" y="326"/>
                  </a:lnTo>
                  <a:lnTo>
                    <a:pt x="115" y="84"/>
                  </a:lnTo>
                  <a:lnTo>
                    <a:pt x="184" y="326"/>
                  </a:lnTo>
                  <a:lnTo>
                    <a:pt x="115" y="257"/>
                  </a:lnTo>
                  <a:lnTo>
                    <a:pt x="107" y="265"/>
                  </a:lnTo>
                  <a:lnTo>
                    <a:pt x="115" y="273"/>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42" name="Freeform 1907"/>
            <p:cNvSpPr>
              <a:spLocks/>
            </p:cNvSpPr>
            <p:nvPr/>
          </p:nvSpPr>
          <p:spPr bwMode="auto">
            <a:xfrm>
              <a:off x="2290763" y="2058988"/>
              <a:ext cx="5054600" cy="287338"/>
            </a:xfrm>
            <a:custGeom>
              <a:avLst/>
              <a:gdLst>
                <a:gd name="T0" fmla="*/ 24 w 8114"/>
                <a:gd name="T1" fmla="*/ 463 h 463"/>
                <a:gd name="T2" fmla="*/ 235 w 8114"/>
                <a:gd name="T3" fmla="*/ 251 h 463"/>
                <a:gd name="T4" fmla="*/ 3983 w 8114"/>
                <a:gd name="T5" fmla="*/ 251 h 463"/>
                <a:gd name="T6" fmla="*/ 4181 w 8114"/>
                <a:gd name="T7" fmla="*/ 53 h 463"/>
                <a:gd name="T8" fmla="*/ 4281 w 8114"/>
                <a:gd name="T9" fmla="*/ 226 h 463"/>
                <a:gd name="T10" fmla="*/ 7933 w 8114"/>
                <a:gd name="T11" fmla="*/ 226 h 463"/>
                <a:gd name="T12" fmla="*/ 8091 w 8114"/>
                <a:gd name="T13" fmla="*/ 384 h 463"/>
                <a:gd name="T14" fmla="*/ 8114 w 8114"/>
                <a:gd name="T15" fmla="*/ 361 h 463"/>
                <a:gd name="T16" fmla="*/ 7947 w 8114"/>
                <a:gd name="T17" fmla="*/ 193 h 463"/>
                <a:gd name="T18" fmla="*/ 4300 w 8114"/>
                <a:gd name="T19" fmla="*/ 193 h 463"/>
                <a:gd name="T20" fmla="*/ 4188 w 8114"/>
                <a:gd name="T21" fmla="*/ 0 h 463"/>
                <a:gd name="T22" fmla="*/ 3969 w 8114"/>
                <a:gd name="T23" fmla="*/ 218 h 463"/>
                <a:gd name="T24" fmla="*/ 222 w 8114"/>
                <a:gd name="T25" fmla="*/ 218 h 463"/>
                <a:gd name="T26" fmla="*/ 0 w 8114"/>
                <a:gd name="T27" fmla="*/ 440 h 463"/>
                <a:gd name="T28" fmla="*/ 24 w 8114"/>
                <a:gd name="T29" fmla="*/ 463 h 4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114" h="463">
                  <a:moveTo>
                    <a:pt x="24" y="463"/>
                  </a:moveTo>
                  <a:lnTo>
                    <a:pt x="235" y="251"/>
                  </a:lnTo>
                  <a:lnTo>
                    <a:pt x="3983" y="251"/>
                  </a:lnTo>
                  <a:lnTo>
                    <a:pt x="4181" y="53"/>
                  </a:lnTo>
                  <a:lnTo>
                    <a:pt x="4281" y="226"/>
                  </a:lnTo>
                  <a:lnTo>
                    <a:pt x="7933" y="226"/>
                  </a:lnTo>
                  <a:lnTo>
                    <a:pt x="8091" y="384"/>
                  </a:lnTo>
                  <a:lnTo>
                    <a:pt x="8114" y="361"/>
                  </a:lnTo>
                  <a:lnTo>
                    <a:pt x="7947" y="193"/>
                  </a:lnTo>
                  <a:lnTo>
                    <a:pt x="4300" y="193"/>
                  </a:lnTo>
                  <a:lnTo>
                    <a:pt x="4188" y="0"/>
                  </a:lnTo>
                  <a:lnTo>
                    <a:pt x="3969" y="218"/>
                  </a:lnTo>
                  <a:lnTo>
                    <a:pt x="222" y="218"/>
                  </a:lnTo>
                  <a:lnTo>
                    <a:pt x="0" y="440"/>
                  </a:lnTo>
                  <a:lnTo>
                    <a:pt x="24" y="463"/>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43" name="Rectangle 1908"/>
            <p:cNvSpPr>
              <a:spLocks noChangeArrowheads="1"/>
            </p:cNvSpPr>
            <p:nvPr/>
          </p:nvSpPr>
          <p:spPr bwMode="auto">
            <a:xfrm>
              <a:off x="4467226" y="1722439"/>
              <a:ext cx="12319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dirty="0" smtClean="0">
                  <a:ln>
                    <a:noFill/>
                  </a:ln>
                  <a:solidFill>
                    <a:srgbClr val="24282B"/>
                  </a:solidFill>
                  <a:effectLst/>
                  <a:latin typeface="Times New Roman" pitchFamily="18" charset="0"/>
                </a:rPr>
                <a:t>Result Bits</a:t>
              </a:r>
              <a:endParaRPr kumimoji="0" lang="en-US" sz="1800" b="0" i="0" u="none" strike="noStrike" cap="none" normalizeH="0" baseline="0" dirty="0" smtClean="0">
                <a:ln>
                  <a:noFill/>
                </a:ln>
                <a:solidFill>
                  <a:schemeClr val="tx1"/>
                </a:solidFill>
                <a:effectLst/>
                <a:latin typeface="Arial" pitchFamily="34" charset="0"/>
              </a:endParaRPr>
            </a:p>
          </p:txBody>
        </p:sp>
        <p:sp>
          <p:nvSpPr>
            <p:cNvPr id="332" name="Rectangle 250"/>
            <p:cNvSpPr>
              <a:spLocks noChangeArrowheads="1"/>
            </p:cNvSpPr>
            <p:nvPr/>
          </p:nvSpPr>
          <p:spPr bwMode="auto">
            <a:xfrm rot="16200000">
              <a:off x="390001" y="4212846"/>
              <a:ext cx="2322752"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tab pos="1770063" algn="l"/>
                </a:tabLst>
              </a:pPr>
              <a:r>
                <a:rPr kumimoji="0" lang="en-US" altLang="en-US" sz="3200" b="0" i="0" u="none" strike="noStrike" cap="none" normalizeH="0" baseline="0" dirty="0" smtClean="0">
                  <a:ln>
                    <a:noFill/>
                  </a:ln>
                  <a:solidFill>
                    <a:srgbClr val="000000"/>
                  </a:solidFill>
                  <a:effectLst/>
                  <a:latin typeface="Bitstream Vera Sans"/>
                  <a:cs typeface="Arial" pitchFamily="34" charset="0"/>
                </a:rPr>
                <a:t>Computation</a:t>
              </a:r>
              <a:endParaRPr kumimoji="0" lang="en-US" altLang="en-US" sz="1400" b="0" i="0" u="none" strike="noStrike" cap="none" normalizeH="0" baseline="0" dirty="0" smtClean="0">
                <a:ln>
                  <a:noFill/>
                </a:ln>
                <a:solidFill>
                  <a:schemeClr val="tx1"/>
                </a:solidFill>
                <a:effectLst/>
                <a:latin typeface="Arial" pitchFamily="34" charset="0"/>
                <a:cs typeface="Arial" pitchFamily="34" charset="0"/>
              </a:endParaRPr>
            </a:p>
          </p:txBody>
        </p:sp>
      </p:grpSp>
      <p:sp>
        <p:nvSpPr>
          <p:cNvPr id="6" name="Rectangle 5"/>
          <p:cNvSpPr/>
          <p:nvPr/>
        </p:nvSpPr>
        <p:spPr>
          <a:xfrm>
            <a:off x="3268475" y="3010099"/>
            <a:ext cx="364202" cy="307777"/>
          </a:xfrm>
          <a:prstGeom prst="rect">
            <a:avLst/>
          </a:prstGeom>
        </p:spPr>
        <p:txBody>
          <a:bodyPr wrap="none">
            <a:spAutoFit/>
          </a:bodyPr>
          <a:lstStyle/>
          <a:p>
            <a:r>
              <a:rPr lang="en-US" sz="1400" dirty="0">
                <a:solidFill>
                  <a:srgbClr val="24282B"/>
                </a:solidFill>
                <a:latin typeface="Times New Roman" pitchFamily="18" charset="0"/>
              </a:rPr>
              <a:t>30</a:t>
            </a:r>
            <a:endParaRPr lang="en-US" sz="1400" dirty="0"/>
          </a:p>
        </p:txBody>
      </p:sp>
      <p:sp>
        <p:nvSpPr>
          <p:cNvPr id="321" name="Rectangle 1620"/>
          <p:cNvSpPr>
            <a:spLocks noChangeArrowheads="1"/>
          </p:cNvSpPr>
          <p:nvPr/>
        </p:nvSpPr>
        <p:spPr bwMode="auto">
          <a:xfrm>
            <a:off x="7145493" y="3090863"/>
            <a:ext cx="90488"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24282B"/>
                </a:solidFill>
                <a:effectLst/>
                <a:latin typeface="Times New Roman" pitchFamily="18" charset="0"/>
              </a:rPr>
              <a:t>1</a:t>
            </a:r>
            <a:endParaRPr kumimoji="0" lang="en-US" sz="1800" b="0" i="0" u="none" strike="noStrike" cap="none" normalizeH="0" baseline="0" dirty="0" smtClean="0">
              <a:ln>
                <a:noFill/>
              </a:ln>
              <a:solidFill>
                <a:schemeClr val="tx1"/>
              </a:solidFill>
              <a:effectLst/>
              <a:latin typeface="Arial"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name="page40">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965200" y="2286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Connection of the G,P Blocks</a:t>
            </a:r>
          </a:p>
        </p:txBody>
      </p:sp>
      <p:sp>
        <p:nvSpPr>
          <p:cNvPr id="3" name="Text Placeholder 2"/>
          <p:cNvSpPr txBox="1">
            <a:spLocks noGrp="1"/>
          </p:cNvSpPr>
          <p:nvPr>
            <p:ph type="body" idx="4294967295"/>
          </p:nvPr>
        </p:nvSpPr>
        <p:spPr>
          <a:xfrm>
            <a:off x="889000" y="1828800"/>
            <a:ext cx="7416800" cy="3886200"/>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sz="2800" dirty="0">
                <a:latin typeface="Calibri" panose="020F0502020204030204" pitchFamily="34" charset="0"/>
              </a:rPr>
              <a:t>Each G,P block represents a range of bits (r2, r1) (r2 &gt; r1)</a:t>
            </a:r>
          </a:p>
          <a:p>
            <a:pPr lvl="1">
              <a:buSzPct val="100000"/>
              <a:buFont typeface="Symbol" panose="05050102010706020507" pitchFamily="18" charset="2"/>
              <a:buChar char="*"/>
            </a:pPr>
            <a:r>
              <a:rPr lang="en-US" dirty="0">
                <a:latin typeface="Calibri" panose="020F0502020204030204" pitchFamily="34" charset="0"/>
              </a:rPr>
              <a:t>The </a:t>
            </a:r>
            <a:r>
              <a:rPr lang="en-US" dirty="0">
                <a:solidFill>
                  <a:srgbClr val="5C8526"/>
                </a:solidFill>
                <a:latin typeface="Calibri" panose="020F0502020204030204" pitchFamily="34" charset="0"/>
              </a:rPr>
              <a:t>(r2, r1)</a:t>
            </a:r>
            <a:r>
              <a:rPr lang="en-US" dirty="0">
                <a:latin typeface="Calibri" panose="020F0502020204030204" pitchFamily="34" charset="0"/>
              </a:rPr>
              <a:t> G,P block is connected to all the blocks of the form </a:t>
            </a:r>
            <a:r>
              <a:rPr lang="en-US" dirty="0">
                <a:solidFill>
                  <a:srgbClr val="FF0000"/>
                </a:solidFill>
                <a:latin typeface="Calibri" panose="020F0502020204030204" pitchFamily="34" charset="0"/>
              </a:rPr>
              <a:t>(r3, r2+1)</a:t>
            </a:r>
          </a:p>
          <a:p>
            <a:pPr lvl="1">
              <a:buSzPct val="100000"/>
              <a:buFont typeface="Symbol" panose="05050102010706020507" pitchFamily="18" charset="2"/>
              <a:buChar char="*"/>
            </a:pPr>
            <a:r>
              <a:rPr lang="en-US" dirty="0">
                <a:latin typeface="Calibri" panose="020F0502020204030204" pitchFamily="34" charset="0"/>
              </a:rPr>
              <a:t>The carry out of one block is an input to all the blocks that it is connected with</a:t>
            </a:r>
          </a:p>
          <a:p>
            <a:pPr lvl="0">
              <a:buSzPct val="100000"/>
              <a:buFont typeface="Symbol" panose="05050102010706020507" pitchFamily="18" charset="2"/>
              <a:buChar char="*"/>
            </a:pPr>
            <a:r>
              <a:rPr lang="en-US" sz="2800" dirty="0">
                <a:latin typeface="Calibri" panose="020F0502020204030204" pitchFamily="34" charset="0"/>
              </a:rPr>
              <a:t>Each block is connected to another block at the </a:t>
            </a:r>
            <a:r>
              <a:rPr lang="en-US" sz="2800" dirty="0">
                <a:solidFill>
                  <a:srgbClr val="0000FF"/>
                </a:solidFill>
                <a:latin typeface="Calibri" panose="020F0502020204030204" pitchFamily="34" charset="0"/>
              </a:rPr>
              <a:t>same level</a:t>
            </a:r>
            <a:r>
              <a:rPr lang="en-US" sz="2800" dirty="0">
                <a:latin typeface="Calibri" panose="020F0502020204030204" pitchFamily="34" charset="0"/>
              </a:rPr>
              <a:t>, and to blocks at </a:t>
            </a:r>
            <a:r>
              <a:rPr lang="en-US" sz="2800" dirty="0">
                <a:solidFill>
                  <a:srgbClr val="DC2300"/>
                </a:solidFill>
                <a:latin typeface="Calibri" panose="020F0502020204030204" pitchFamily="34" charset="0"/>
              </a:rPr>
              <a:t>lower levels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name="page41">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914400" y="282575"/>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Operation</a:t>
            </a:r>
            <a:r>
              <a:rPr lang="fr-FR" dirty="0">
                <a:solidFill>
                  <a:schemeClr val="tx1"/>
                </a:solidFill>
              </a:rPr>
              <a:t> of CLA – Stage II</a:t>
            </a:r>
          </a:p>
        </p:txBody>
      </p:sp>
      <p:sp>
        <p:nvSpPr>
          <p:cNvPr id="3" name="Text Placeholder 2"/>
          <p:cNvSpPr txBox="1">
            <a:spLocks noGrp="1"/>
          </p:cNvSpPr>
          <p:nvPr>
            <p:ph type="body" idx="4294967295"/>
          </p:nvPr>
        </p:nvSpPr>
        <p:spPr>
          <a:xfrm>
            <a:off x="838200" y="1524000"/>
            <a:ext cx="7772400" cy="4525963"/>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sz="2800" dirty="0">
                <a:latin typeface="Calibri" panose="020F0502020204030204" pitchFamily="34" charset="0"/>
              </a:rPr>
              <a:t>We start at the </a:t>
            </a:r>
            <a:r>
              <a:rPr lang="en-US" sz="2800" dirty="0">
                <a:solidFill>
                  <a:srgbClr val="FF0000"/>
                </a:solidFill>
                <a:latin typeface="Calibri" panose="020F0502020204030204" pitchFamily="34" charset="0"/>
              </a:rPr>
              <a:t>leftmost blocks</a:t>
            </a:r>
            <a:r>
              <a:rPr lang="en-US" sz="2800" dirty="0">
                <a:latin typeface="Calibri" panose="020F0502020204030204" pitchFamily="34" charset="0"/>
              </a:rPr>
              <a:t> in each level</a:t>
            </a:r>
          </a:p>
          <a:p>
            <a:pPr lvl="1">
              <a:buSzPct val="100000"/>
              <a:buFont typeface="Symbol" panose="05050102010706020507" pitchFamily="18" charset="2"/>
              <a:buChar char="*"/>
            </a:pPr>
            <a:r>
              <a:rPr lang="en-US" dirty="0">
                <a:latin typeface="Calibri" panose="020F0502020204030204" pitchFamily="34" charset="0"/>
              </a:rPr>
              <a:t>We feed an </a:t>
            </a:r>
            <a:r>
              <a:rPr lang="en-US" dirty="0">
                <a:solidFill>
                  <a:srgbClr val="0000FF"/>
                </a:solidFill>
                <a:latin typeface="Calibri" panose="020F0502020204030204" pitchFamily="34" charset="0"/>
              </a:rPr>
              <a:t>input carry value </a:t>
            </a:r>
            <a:r>
              <a:rPr lang="en-US" dirty="0">
                <a:latin typeface="Calibri" panose="020F0502020204030204" pitchFamily="34" charset="0"/>
              </a:rPr>
              <a:t>of C</a:t>
            </a:r>
            <a:r>
              <a:rPr lang="en-US" baseline="-33000" dirty="0">
                <a:latin typeface="Calibri" panose="020F0502020204030204" pitchFamily="34" charset="0"/>
              </a:rPr>
              <a:t>in</a:t>
            </a:r>
            <a:r>
              <a:rPr lang="en-US" baseline="33000" dirty="0">
                <a:latin typeface="Calibri" panose="020F0502020204030204" pitchFamily="34" charset="0"/>
              </a:rPr>
              <a:t>1</a:t>
            </a:r>
          </a:p>
          <a:p>
            <a:pPr lvl="1">
              <a:buSzPct val="100000"/>
              <a:buFont typeface="Symbol" panose="05050102010706020507" pitchFamily="18" charset="2"/>
              <a:buChar char="*"/>
            </a:pPr>
            <a:r>
              <a:rPr lang="en-US" dirty="0">
                <a:latin typeface="Calibri" panose="020F0502020204030204" pitchFamily="34" charset="0"/>
              </a:rPr>
              <a:t>Each such block </a:t>
            </a:r>
            <a:r>
              <a:rPr lang="en-US" dirty="0">
                <a:solidFill>
                  <a:srgbClr val="6B0094"/>
                </a:solidFill>
                <a:latin typeface="Calibri" panose="020F0502020204030204" pitchFamily="34" charset="0"/>
              </a:rPr>
              <a:t>computes the output carry</a:t>
            </a:r>
            <a:r>
              <a:rPr lang="en-US" dirty="0">
                <a:latin typeface="Calibri" panose="020F0502020204030204" pitchFamily="34" charset="0"/>
              </a:rPr>
              <a:t>, and sends it to the all the blocks that it is connected to</a:t>
            </a:r>
          </a:p>
          <a:p>
            <a:pPr lvl="0">
              <a:buSzPct val="100000"/>
              <a:buFont typeface="Symbol" panose="05050102010706020507" pitchFamily="18" charset="2"/>
              <a:buChar char="*"/>
            </a:pPr>
            <a:r>
              <a:rPr lang="en-US" sz="2800" dirty="0">
                <a:latin typeface="Calibri" panose="020F0502020204030204" pitchFamily="34" charset="0"/>
              </a:rPr>
              <a:t>Each connected block</a:t>
            </a:r>
          </a:p>
          <a:p>
            <a:pPr lvl="1">
              <a:buSzPct val="100000"/>
              <a:buFont typeface="Symbol" panose="05050102010706020507" pitchFamily="18" charset="2"/>
              <a:buChar char="*"/>
            </a:pPr>
            <a:r>
              <a:rPr lang="en-US" dirty="0">
                <a:solidFill>
                  <a:srgbClr val="B80047"/>
                </a:solidFill>
                <a:latin typeface="Calibri" panose="020F0502020204030204" pitchFamily="34" charset="0"/>
              </a:rPr>
              <a:t>Computes the output carry</a:t>
            </a:r>
          </a:p>
          <a:p>
            <a:pPr lvl="1">
              <a:buSzPct val="100000"/>
              <a:buFont typeface="Symbol" panose="05050102010706020507" pitchFamily="18" charset="2"/>
              <a:buChar char="*"/>
            </a:pPr>
            <a:r>
              <a:rPr lang="en-US" dirty="0">
                <a:latin typeface="Calibri" panose="020F0502020204030204" pitchFamily="34" charset="0"/>
              </a:rPr>
              <a:t>Sends it to all the </a:t>
            </a:r>
            <a:r>
              <a:rPr lang="en-US" dirty="0">
                <a:solidFill>
                  <a:srgbClr val="0000FF"/>
                </a:solidFill>
                <a:latin typeface="Calibri" panose="020F0502020204030204" pitchFamily="34" charset="0"/>
              </a:rPr>
              <a:t>blocks that it is connected to</a:t>
            </a:r>
          </a:p>
          <a:p>
            <a:pPr lvl="0">
              <a:buSzPct val="100000"/>
              <a:buFont typeface="Symbol" panose="05050102010706020507" pitchFamily="18" charset="2"/>
              <a:buChar char="*"/>
            </a:pPr>
            <a:r>
              <a:rPr lang="en-US" sz="2800" dirty="0">
                <a:latin typeface="Calibri" panose="020F0502020204030204" pitchFamily="34" charset="0"/>
              </a:rPr>
              <a:t>The carry propagates to all the 2 bit RC adders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name="page42">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89000" y="2286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CLA </a:t>
            </a:r>
            <a:r>
              <a:rPr lang="fr-FR" dirty="0" err="1">
                <a:solidFill>
                  <a:schemeClr val="tx1"/>
                </a:solidFill>
              </a:rPr>
              <a:t>Adder</a:t>
            </a:r>
            <a:r>
              <a:rPr lang="fr-FR" dirty="0">
                <a:solidFill>
                  <a:schemeClr val="tx1"/>
                </a:solidFill>
              </a:rPr>
              <a:t> – Stage II</a:t>
            </a:r>
          </a:p>
        </p:txBody>
      </p:sp>
      <p:grpSp>
        <p:nvGrpSpPr>
          <p:cNvPr id="336" name="Group 335"/>
          <p:cNvGrpSpPr/>
          <p:nvPr/>
        </p:nvGrpSpPr>
        <p:grpSpPr>
          <a:xfrm>
            <a:off x="1305155" y="1722438"/>
            <a:ext cx="7838845" cy="3971926"/>
            <a:chOff x="1305155" y="1722438"/>
            <a:chExt cx="7838845" cy="3971926"/>
          </a:xfrm>
        </p:grpSpPr>
        <p:sp>
          <p:nvSpPr>
            <p:cNvPr id="337" name="AutoShape 1582"/>
            <p:cNvSpPr>
              <a:spLocks noChangeAspect="1" noChangeArrowheads="1" noTextEdit="1"/>
            </p:cNvSpPr>
            <p:nvPr/>
          </p:nvSpPr>
          <p:spPr bwMode="auto">
            <a:xfrm>
              <a:off x="1371600" y="1722438"/>
              <a:ext cx="7772400" cy="392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338" name="Group 1784"/>
            <p:cNvGrpSpPr>
              <a:grpSpLocks/>
            </p:cNvGrpSpPr>
            <p:nvPr/>
          </p:nvGrpSpPr>
          <p:grpSpPr bwMode="auto">
            <a:xfrm>
              <a:off x="2165350" y="1722438"/>
              <a:ext cx="5397500" cy="3937000"/>
              <a:chOff x="1348" y="1085"/>
              <a:chExt cx="3400" cy="2480"/>
            </a:xfrm>
          </p:grpSpPr>
          <p:sp>
            <p:nvSpPr>
              <p:cNvPr id="453" name="Freeform 1584"/>
              <p:cNvSpPr>
                <a:spLocks/>
              </p:cNvSpPr>
              <p:nvPr/>
            </p:nvSpPr>
            <p:spPr bwMode="auto">
              <a:xfrm>
                <a:off x="1415" y="2848"/>
                <a:ext cx="397" cy="395"/>
              </a:xfrm>
              <a:custGeom>
                <a:avLst/>
                <a:gdLst>
                  <a:gd name="T0" fmla="*/ 822 w 1013"/>
                  <a:gd name="T1" fmla="*/ 170 h 1012"/>
                  <a:gd name="T2" fmla="*/ 844 w 1013"/>
                  <a:gd name="T3" fmla="*/ 825 h 1012"/>
                  <a:gd name="T4" fmla="*/ 844 w 1013"/>
                  <a:gd name="T5" fmla="*/ 825 h 1012"/>
                  <a:gd name="T6" fmla="*/ 855 w 1013"/>
                  <a:gd name="T7" fmla="*/ 836 h 1012"/>
                  <a:gd name="T8" fmla="*/ 844 w 1013"/>
                  <a:gd name="T9" fmla="*/ 825 h 1012"/>
                  <a:gd name="T10" fmla="*/ 191 w 1013"/>
                  <a:gd name="T11" fmla="*/ 842 h 1012"/>
                  <a:gd name="T12" fmla="*/ 193 w 1013"/>
                  <a:gd name="T13" fmla="*/ 843 h 1012"/>
                  <a:gd name="T14" fmla="*/ 179 w 1013"/>
                  <a:gd name="T15" fmla="*/ 855 h 1012"/>
                  <a:gd name="T16" fmla="*/ 192 w 1013"/>
                  <a:gd name="T17" fmla="*/ 842 h 1012"/>
                  <a:gd name="T18" fmla="*/ 180 w 1013"/>
                  <a:gd name="T19" fmla="*/ 853 h 1012"/>
                  <a:gd name="T20" fmla="*/ 191 w 1013"/>
                  <a:gd name="T21" fmla="*/ 841 h 1012"/>
                  <a:gd name="T22" fmla="*/ 191 w 1013"/>
                  <a:gd name="T23" fmla="*/ 842 h 1012"/>
                  <a:gd name="T24" fmla="*/ 169 w 1013"/>
                  <a:gd name="T25" fmla="*/ 187 h 1012"/>
                  <a:gd name="T26" fmla="*/ 822 w 1013"/>
                  <a:gd name="T27" fmla="*/ 170 h 1012"/>
                  <a:gd name="T28" fmla="*/ 821 w 1013"/>
                  <a:gd name="T29" fmla="*/ 170 h 1012"/>
                  <a:gd name="T30" fmla="*/ 834 w 1013"/>
                  <a:gd name="T31" fmla="*/ 157 h 1012"/>
                  <a:gd name="T32" fmla="*/ 824 w 1013"/>
                  <a:gd name="T33" fmla="*/ 173 h 1012"/>
                  <a:gd name="T34" fmla="*/ 822 w 1013"/>
                  <a:gd name="T35" fmla="*/ 170 h 1012"/>
                  <a:gd name="T36" fmla="*/ 845 w 1013"/>
                  <a:gd name="T37" fmla="*/ 140 h 1012"/>
                  <a:gd name="T38" fmla="*/ 847 w 1013"/>
                  <a:gd name="T39" fmla="*/ 142 h 1012"/>
                  <a:gd name="T40" fmla="*/ 835 w 1013"/>
                  <a:gd name="T41" fmla="*/ 156 h 1012"/>
                  <a:gd name="T42" fmla="*/ 835 w 1013"/>
                  <a:gd name="T43" fmla="*/ 156 h 1012"/>
                  <a:gd name="T44" fmla="*/ 847 w 1013"/>
                  <a:gd name="T45" fmla="*/ 142 h 1012"/>
                  <a:gd name="T46" fmla="*/ 848 w 1013"/>
                  <a:gd name="T47" fmla="*/ 143 h 1012"/>
                  <a:gd name="T48" fmla="*/ 138 w 1013"/>
                  <a:gd name="T49" fmla="*/ 158 h 1012"/>
                  <a:gd name="T50" fmla="*/ 165 w 1013"/>
                  <a:gd name="T51" fmla="*/ 869 h 1012"/>
                  <a:gd name="T52" fmla="*/ 178 w 1013"/>
                  <a:gd name="T53" fmla="*/ 855 h 1012"/>
                  <a:gd name="T54" fmla="*/ 165 w 1013"/>
                  <a:gd name="T55" fmla="*/ 869 h 1012"/>
                  <a:gd name="T56" fmla="*/ 875 w 1013"/>
                  <a:gd name="T57" fmla="*/ 854 h 1012"/>
                  <a:gd name="T58" fmla="*/ 875 w 1013"/>
                  <a:gd name="T59" fmla="*/ 854 h 1012"/>
                  <a:gd name="T60" fmla="*/ 875 w 1013"/>
                  <a:gd name="T61" fmla="*/ 854 h 1012"/>
                  <a:gd name="T62" fmla="*/ 1008 w 1013"/>
                  <a:gd name="T63" fmla="*/ 496 h 1012"/>
                  <a:gd name="T64" fmla="*/ 846 w 1013"/>
                  <a:gd name="T65" fmla="*/ 141 h 1012"/>
                  <a:gd name="T66" fmla="*/ 835 w 1013"/>
                  <a:gd name="T67" fmla="*/ 157 h 10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13" h="1012">
                    <a:moveTo>
                      <a:pt x="835" y="157"/>
                    </a:moveTo>
                    <a:lnTo>
                      <a:pt x="822" y="170"/>
                    </a:lnTo>
                    <a:cubicBezTo>
                      <a:pt x="914" y="258"/>
                      <a:pt x="963" y="375"/>
                      <a:pt x="968" y="493"/>
                    </a:cubicBezTo>
                    <a:cubicBezTo>
                      <a:pt x="972" y="612"/>
                      <a:pt x="931" y="732"/>
                      <a:pt x="844" y="825"/>
                    </a:cubicBezTo>
                    <a:lnTo>
                      <a:pt x="855" y="836"/>
                    </a:lnTo>
                    <a:lnTo>
                      <a:pt x="844" y="825"/>
                    </a:lnTo>
                    <a:lnTo>
                      <a:pt x="844" y="825"/>
                    </a:lnTo>
                    <a:lnTo>
                      <a:pt x="855" y="836"/>
                    </a:lnTo>
                    <a:lnTo>
                      <a:pt x="844" y="825"/>
                    </a:lnTo>
                    <a:lnTo>
                      <a:pt x="844" y="825"/>
                    </a:lnTo>
                    <a:cubicBezTo>
                      <a:pt x="756" y="918"/>
                      <a:pt x="639" y="966"/>
                      <a:pt x="521" y="969"/>
                    </a:cubicBezTo>
                    <a:cubicBezTo>
                      <a:pt x="403" y="972"/>
                      <a:pt x="284" y="929"/>
                      <a:pt x="191" y="842"/>
                    </a:cubicBezTo>
                    <a:lnTo>
                      <a:pt x="179" y="855"/>
                    </a:lnTo>
                    <a:lnTo>
                      <a:pt x="193" y="843"/>
                    </a:lnTo>
                    <a:lnTo>
                      <a:pt x="191" y="842"/>
                    </a:lnTo>
                    <a:lnTo>
                      <a:pt x="179" y="855"/>
                    </a:lnTo>
                    <a:lnTo>
                      <a:pt x="193" y="843"/>
                    </a:lnTo>
                    <a:lnTo>
                      <a:pt x="192" y="842"/>
                    </a:lnTo>
                    <a:lnTo>
                      <a:pt x="191" y="841"/>
                    </a:lnTo>
                    <a:lnTo>
                      <a:pt x="180" y="853"/>
                    </a:lnTo>
                    <a:lnTo>
                      <a:pt x="191" y="842"/>
                    </a:lnTo>
                    <a:lnTo>
                      <a:pt x="191" y="841"/>
                    </a:lnTo>
                    <a:lnTo>
                      <a:pt x="180" y="853"/>
                    </a:lnTo>
                    <a:lnTo>
                      <a:pt x="191" y="842"/>
                    </a:lnTo>
                    <a:cubicBezTo>
                      <a:pt x="99" y="754"/>
                      <a:pt x="49" y="637"/>
                      <a:pt x="45" y="519"/>
                    </a:cubicBezTo>
                    <a:cubicBezTo>
                      <a:pt x="41" y="401"/>
                      <a:pt x="81" y="280"/>
                      <a:pt x="169" y="187"/>
                    </a:cubicBezTo>
                    <a:cubicBezTo>
                      <a:pt x="256" y="94"/>
                      <a:pt x="373" y="46"/>
                      <a:pt x="492" y="43"/>
                    </a:cubicBezTo>
                    <a:cubicBezTo>
                      <a:pt x="610" y="40"/>
                      <a:pt x="729" y="83"/>
                      <a:pt x="822" y="170"/>
                    </a:cubicBezTo>
                    <a:lnTo>
                      <a:pt x="834" y="157"/>
                    </a:lnTo>
                    <a:lnTo>
                      <a:pt x="821" y="170"/>
                    </a:lnTo>
                    <a:lnTo>
                      <a:pt x="822" y="170"/>
                    </a:lnTo>
                    <a:lnTo>
                      <a:pt x="834" y="157"/>
                    </a:lnTo>
                    <a:lnTo>
                      <a:pt x="821" y="170"/>
                    </a:lnTo>
                    <a:lnTo>
                      <a:pt x="824" y="173"/>
                    </a:lnTo>
                    <a:lnTo>
                      <a:pt x="835" y="157"/>
                    </a:lnTo>
                    <a:lnTo>
                      <a:pt x="822" y="170"/>
                    </a:lnTo>
                    <a:lnTo>
                      <a:pt x="835" y="157"/>
                    </a:lnTo>
                    <a:lnTo>
                      <a:pt x="845" y="140"/>
                    </a:lnTo>
                    <a:lnTo>
                      <a:pt x="835" y="156"/>
                    </a:lnTo>
                    <a:lnTo>
                      <a:pt x="847" y="142"/>
                    </a:lnTo>
                    <a:lnTo>
                      <a:pt x="845" y="140"/>
                    </a:lnTo>
                    <a:lnTo>
                      <a:pt x="835" y="156"/>
                    </a:lnTo>
                    <a:lnTo>
                      <a:pt x="847" y="142"/>
                    </a:lnTo>
                    <a:lnTo>
                      <a:pt x="835" y="156"/>
                    </a:lnTo>
                    <a:lnTo>
                      <a:pt x="848" y="143"/>
                    </a:lnTo>
                    <a:lnTo>
                      <a:pt x="847" y="142"/>
                    </a:lnTo>
                    <a:lnTo>
                      <a:pt x="835" y="156"/>
                    </a:lnTo>
                    <a:lnTo>
                      <a:pt x="848" y="143"/>
                    </a:lnTo>
                    <a:cubicBezTo>
                      <a:pt x="745" y="46"/>
                      <a:pt x="614" y="0"/>
                      <a:pt x="486" y="3"/>
                    </a:cubicBezTo>
                    <a:cubicBezTo>
                      <a:pt x="358" y="6"/>
                      <a:pt x="232" y="58"/>
                      <a:pt x="138" y="158"/>
                    </a:cubicBezTo>
                    <a:cubicBezTo>
                      <a:pt x="44" y="258"/>
                      <a:pt x="0" y="387"/>
                      <a:pt x="5" y="516"/>
                    </a:cubicBezTo>
                    <a:cubicBezTo>
                      <a:pt x="9" y="645"/>
                      <a:pt x="63" y="773"/>
                      <a:pt x="165" y="869"/>
                    </a:cubicBezTo>
                    <a:lnTo>
                      <a:pt x="166" y="870"/>
                    </a:lnTo>
                    <a:lnTo>
                      <a:pt x="178" y="855"/>
                    </a:lnTo>
                    <a:lnTo>
                      <a:pt x="163" y="868"/>
                    </a:lnTo>
                    <a:lnTo>
                      <a:pt x="165" y="869"/>
                    </a:lnTo>
                    <a:cubicBezTo>
                      <a:pt x="267" y="966"/>
                      <a:pt x="398" y="1012"/>
                      <a:pt x="527" y="1009"/>
                    </a:cubicBezTo>
                    <a:cubicBezTo>
                      <a:pt x="655" y="1006"/>
                      <a:pt x="781" y="954"/>
                      <a:pt x="875" y="854"/>
                    </a:cubicBezTo>
                    <a:lnTo>
                      <a:pt x="863" y="843"/>
                    </a:lnTo>
                    <a:lnTo>
                      <a:pt x="875" y="854"/>
                    </a:lnTo>
                    <a:lnTo>
                      <a:pt x="863" y="843"/>
                    </a:lnTo>
                    <a:lnTo>
                      <a:pt x="875" y="854"/>
                    </a:lnTo>
                    <a:lnTo>
                      <a:pt x="875" y="854"/>
                    </a:lnTo>
                    <a:cubicBezTo>
                      <a:pt x="969" y="754"/>
                      <a:pt x="1013" y="625"/>
                      <a:pt x="1008" y="496"/>
                    </a:cubicBezTo>
                    <a:cubicBezTo>
                      <a:pt x="1003" y="367"/>
                      <a:pt x="950" y="239"/>
                      <a:pt x="848" y="143"/>
                    </a:cubicBezTo>
                    <a:lnTo>
                      <a:pt x="846" y="141"/>
                    </a:lnTo>
                    <a:lnTo>
                      <a:pt x="845" y="140"/>
                    </a:lnTo>
                    <a:lnTo>
                      <a:pt x="835" y="157"/>
                    </a:lnTo>
                    <a:close/>
                  </a:path>
                </a:pathLst>
              </a:custGeom>
              <a:solidFill>
                <a:srgbClr val="FAFB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4" name="Rectangle 1585"/>
              <p:cNvSpPr>
                <a:spLocks noChangeArrowheads="1"/>
              </p:cNvSpPr>
              <p:nvPr/>
            </p:nvSpPr>
            <p:spPr bwMode="auto">
              <a:xfrm>
                <a:off x="1438" y="1790"/>
                <a:ext cx="539" cy="114"/>
              </a:xfrm>
              <a:prstGeom prst="rect">
                <a:avLst/>
              </a:prstGeom>
              <a:solidFill>
                <a:srgbClr val="F9DE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5" name="Freeform 1586"/>
              <p:cNvSpPr>
                <a:spLocks noEditPoints="1"/>
              </p:cNvSpPr>
              <p:nvPr/>
            </p:nvSpPr>
            <p:spPr bwMode="auto">
              <a:xfrm>
                <a:off x="1438" y="1790"/>
                <a:ext cx="539" cy="114"/>
              </a:xfrm>
              <a:custGeom>
                <a:avLst/>
                <a:gdLst>
                  <a:gd name="T0" fmla="*/ 0 w 1374"/>
                  <a:gd name="T1" fmla="*/ 292 h 292"/>
                  <a:gd name="T2" fmla="*/ 353 w 1374"/>
                  <a:gd name="T3" fmla="*/ 292 h 292"/>
                  <a:gd name="T4" fmla="*/ 0 w 1374"/>
                  <a:gd name="T5" fmla="*/ 5 h 292"/>
                  <a:gd name="T6" fmla="*/ 0 w 1374"/>
                  <a:gd name="T7" fmla="*/ 292 h 292"/>
                  <a:gd name="T8" fmla="*/ 1042 w 1374"/>
                  <a:gd name="T9" fmla="*/ 292 h 292"/>
                  <a:gd name="T10" fmla="*/ 1374 w 1374"/>
                  <a:gd name="T11" fmla="*/ 292 h 292"/>
                  <a:gd name="T12" fmla="*/ 1374 w 1374"/>
                  <a:gd name="T13" fmla="*/ 105 h 292"/>
                  <a:gd name="T14" fmla="*/ 1282 w 1374"/>
                  <a:gd name="T15" fmla="*/ 0 h 292"/>
                  <a:gd name="T16" fmla="*/ 786 w 1374"/>
                  <a:gd name="T17" fmla="*/ 0 h 292"/>
                  <a:gd name="T18" fmla="*/ 1042 w 1374"/>
                  <a:gd name="T19" fmla="*/ 292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74" h="292">
                    <a:moveTo>
                      <a:pt x="0" y="292"/>
                    </a:moveTo>
                    <a:lnTo>
                      <a:pt x="353" y="292"/>
                    </a:lnTo>
                    <a:cubicBezTo>
                      <a:pt x="240" y="169"/>
                      <a:pt x="124" y="74"/>
                      <a:pt x="0" y="5"/>
                    </a:cubicBezTo>
                    <a:lnTo>
                      <a:pt x="0" y="292"/>
                    </a:lnTo>
                    <a:close/>
                    <a:moveTo>
                      <a:pt x="1042" y="292"/>
                    </a:moveTo>
                    <a:lnTo>
                      <a:pt x="1374" y="292"/>
                    </a:lnTo>
                    <a:lnTo>
                      <a:pt x="1374" y="105"/>
                    </a:lnTo>
                    <a:lnTo>
                      <a:pt x="1282" y="0"/>
                    </a:lnTo>
                    <a:lnTo>
                      <a:pt x="786" y="0"/>
                    </a:lnTo>
                    <a:lnTo>
                      <a:pt x="1042" y="292"/>
                    </a:lnTo>
                    <a:close/>
                  </a:path>
                </a:pathLst>
              </a:custGeom>
              <a:solidFill>
                <a:srgbClr val="F1D9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6" name="Freeform 1587"/>
              <p:cNvSpPr>
                <a:spLocks/>
              </p:cNvSpPr>
              <p:nvPr/>
            </p:nvSpPr>
            <p:spPr bwMode="auto">
              <a:xfrm>
                <a:off x="1433" y="1785"/>
                <a:ext cx="548" cy="123"/>
              </a:xfrm>
              <a:custGeom>
                <a:avLst/>
                <a:gdLst>
                  <a:gd name="T0" fmla="*/ 6 w 1397"/>
                  <a:gd name="T1" fmla="*/ 6 h 315"/>
                  <a:gd name="T2" fmla="*/ 6 w 1397"/>
                  <a:gd name="T3" fmla="*/ 11 h 315"/>
                  <a:gd name="T4" fmla="*/ 1386 w 1397"/>
                  <a:gd name="T5" fmla="*/ 11 h 315"/>
                  <a:gd name="T6" fmla="*/ 1386 w 1397"/>
                  <a:gd name="T7" fmla="*/ 303 h 315"/>
                  <a:gd name="T8" fmla="*/ 12 w 1397"/>
                  <a:gd name="T9" fmla="*/ 303 h 315"/>
                  <a:gd name="T10" fmla="*/ 12 w 1397"/>
                  <a:gd name="T11" fmla="*/ 6 h 315"/>
                  <a:gd name="T12" fmla="*/ 6 w 1397"/>
                  <a:gd name="T13" fmla="*/ 6 h 315"/>
                  <a:gd name="T14" fmla="*/ 6 w 1397"/>
                  <a:gd name="T15" fmla="*/ 11 h 315"/>
                  <a:gd name="T16" fmla="*/ 6 w 1397"/>
                  <a:gd name="T17" fmla="*/ 6 h 315"/>
                  <a:gd name="T18" fmla="*/ 0 w 1397"/>
                  <a:gd name="T19" fmla="*/ 6 h 315"/>
                  <a:gd name="T20" fmla="*/ 0 w 1397"/>
                  <a:gd name="T21" fmla="*/ 309 h 315"/>
                  <a:gd name="T22" fmla="*/ 2 w 1397"/>
                  <a:gd name="T23" fmla="*/ 313 h 315"/>
                  <a:gd name="T24" fmla="*/ 6 w 1397"/>
                  <a:gd name="T25" fmla="*/ 315 h 315"/>
                  <a:gd name="T26" fmla="*/ 1391 w 1397"/>
                  <a:gd name="T27" fmla="*/ 315 h 315"/>
                  <a:gd name="T28" fmla="*/ 1395 w 1397"/>
                  <a:gd name="T29" fmla="*/ 313 h 315"/>
                  <a:gd name="T30" fmla="*/ 1397 w 1397"/>
                  <a:gd name="T31" fmla="*/ 309 h 315"/>
                  <a:gd name="T32" fmla="*/ 1397 w 1397"/>
                  <a:gd name="T33" fmla="*/ 6 h 315"/>
                  <a:gd name="T34" fmla="*/ 1395 w 1397"/>
                  <a:gd name="T35" fmla="*/ 2 h 315"/>
                  <a:gd name="T36" fmla="*/ 1391 w 1397"/>
                  <a:gd name="T37" fmla="*/ 0 h 315"/>
                  <a:gd name="T38" fmla="*/ 6 w 1397"/>
                  <a:gd name="T39" fmla="*/ 0 h 315"/>
                  <a:gd name="T40" fmla="*/ 2 w 1397"/>
                  <a:gd name="T41" fmla="*/ 2 h 315"/>
                  <a:gd name="T42" fmla="*/ 0 w 1397"/>
                  <a:gd name="T43" fmla="*/ 6 h 315"/>
                  <a:gd name="T44" fmla="*/ 6 w 1397"/>
                  <a:gd name="T45" fmla="*/ 6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397" h="315">
                    <a:moveTo>
                      <a:pt x="6" y="6"/>
                    </a:moveTo>
                    <a:lnTo>
                      <a:pt x="6" y="11"/>
                    </a:lnTo>
                    <a:lnTo>
                      <a:pt x="1386" y="11"/>
                    </a:lnTo>
                    <a:lnTo>
                      <a:pt x="1386" y="303"/>
                    </a:lnTo>
                    <a:lnTo>
                      <a:pt x="12" y="303"/>
                    </a:lnTo>
                    <a:lnTo>
                      <a:pt x="12" y="6"/>
                    </a:lnTo>
                    <a:lnTo>
                      <a:pt x="6" y="6"/>
                    </a:lnTo>
                    <a:lnTo>
                      <a:pt x="6" y="11"/>
                    </a:lnTo>
                    <a:lnTo>
                      <a:pt x="6" y="6"/>
                    </a:lnTo>
                    <a:lnTo>
                      <a:pt x="0" y="6"/>
                    </a:lnTo>
                    <a:lnTo>
                      <a:pt x="0" y="309"/>
                    </a:lnTo>
                    <a:lnTo>
                      <a:pt x="2" y="313"/>
                    </a:lnTo>
                    <a:lnTo>
                      <a:pt x="6" y="315"/>
                    </a:lnTo>
                    <a:lnTo>
                      <a:pt x="1391" y="315"/>
                    </a:lnTo>
                    <a:lnTo>
                      <a:pt x="1395" y="313"/>
                    </a:lnTo>
                    <a:lnTo>
                      <a:pt x="1397" y="309"/>
                    </a:lnTo>
                    <a:lnTo>
                      <a:pt x="1397" y="6"/>
                    </a:lnTo>
                    <a:lnTo>
                      <a:pt x="1395" y="2"/>
                    </a:lnTo>
                    <a:lnTo>
                      <a:pt x="1391" y="0"/>
                    </a:lnTo>
                    <a:lnTo>
                      <a:pt x="6" y="0"/>
                    </a:lnTo>
                    <a:lnTo>
                      <a:pt x="2" y="2"/>
                    </a:lnTo>
                    <a:lnTo>
                      <a:pt x="0" y="6"/>
                    </a:lnTo>
                    <a:lnTo>
                      <a:pt x="6" y="6"/>
                    </a:lnTo>
                    <a:close/>
                  </a:path>
                </a:pathLst>
              </a:custGeom>
              <a:solidFill>
                <a:srgbClr val="3231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7" name="Rectangle 1588"/>
              <p:cNvSpPr>
                <a:spLocks noChangeArrowheads="1"/>
              </p:cNvSpPr>
              <p:nvPr/>
            </p:nvSpPr>
            <p:spPr bwMode="auto">
              <a:xfrm>
                <a:off x="1600" y="2202"/>
                <a:ext cx="366" cy="176"/>
              </a:xfrm>
              <a:prstGeom prst="rect">
                <a:avLst/>
              </a:prstGeom>
              <a:solidFill>
                <a:srgbClr val="F0D8C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8" name="Freeform 1589"/>
              <p:cNvSpPr>
                <a:spLocks/>
              </p:cNvSpPr>
              <p:nvPr/>
            </p:nvSpPr>
            <p:spPr bwMode="auto">
              <a:xfrm>
                <a:off x="1598" y="2200"/>
                <a:ext cx="370" cy="180"/>
              </a:xfrm>
              <a:custGeom>
                <a:avLst/>
                <a:gdLst>
                  <a:gd name="T0" fmla="*/ 6 w 944"/>
                  <a:gd name="T1" fmla="*/ 5 h 461"/>
                  <a:gd name="T2" fmla="*/ 6 w 944"/>
                  <a:gd name="T3" fmla="*/ 11 h 461"/>
                  <a:gd name="T4" fmla="*/ 933 w 944"/>
                  <a:gd name="T5" fmla="*/ 11 h 461"/>
                  <a:gd name="T6" fmla="*/ 933 w 944"/>
                  <a:gd name="T7" fmla="*/ 450 h 461"/>
                  <a:gd name="T8" fmla="*/ 12 w 944"/>
                  <a:gd name="T9" fmla="*/ 450 h 461"/>
                  <a:gd name="T10" fmla="*/ 12 w 944"/>
                  <a:gd name="T11" fmla="*/ 5 h 461"/>
                  <a:gd name="T12" fmla="*/ 6 w 944"/>
                  <a:gd name="T13" fmla="*/ 5 h 461"/>
                  <a:gd name="T14" fmla="*/ 6 w 944"/>
                  <a:gd name="T15" fmla="*/ 11 h 461"/>
                  <a:gd name="T16" fmla="*/ 6 w 944"/>
                  <a:gd name="T17" fmla="*/ 5 h 461"/>
                  <a:gd name="T18" fmla="*/ 0 w 944"/>
                  <a:gd name="T19" fmla="*/ 5 h 461"/>
                  <a:gd name="T20" fmla="*/ 0 w 944"/>
                  <a:gd name="T21" fmla="*/ 456 h 461"/>
                  <a:gd name="T22" fmla="*/ 2 w 944"/>
                  <a:gd name="T23" fmla="*/ 460 h 461"/>
                  <a:gd name="T24" fmla="*/ 6 w 944"/>
                  <a:gd name="T25" fmla="*/ 461 h 461"/>
                  <a:gd name="T26" fmla="*/ 938 w 944"/>
                  <a:gd name="T27" fmla="*/ 461 h 461"/>
                  <a:gd name="T28" fmla="*/ 942 w 944"/>
                  <a:gd name="T29" fmla="*/ 460 h 461"/>
                  <a:gd name="T30" fmla="*/ 944 w 944"/>
                  <a:gd name="T31" fmla="*/ 456 h 461"/>
                  <a:gd name="T32" fmla="*/ 944 w 944"/>
                  <a:gd name="T33" fmla="*/ 5 h 461"/>
                  <a:gd name="T34" fmla="*/ 942 w 944"/>
                  <a:gd name="T35" fmla="*/ 1 h 461"/>
                  <a:gd name="T36" fmla="*/ 938 w 944"/>
                  <a:gd name="T37" fmla="*/ 0 h 461"/>
                  <a:gd name="T38" fmla="*/ 6 w 944"/>
                  <a:gd name="T39" fmla="*/ 0 h 461"/>
                  <a:gd name="T40" fmla="*/ 2 w 944"/>
                  <a:gd name="T41" fmla="*/ 1 h 461"/>
                  <a:gd name="T42" fmla="*/ 0 w 944"/>
                  <a:gd name="T43" fmla="*/ 5 h 461"/>
                  <a:gd name="T44" fmla="*/ 6 w 944"/>
                  <a:gd name="T45" fmla="*/ 5 h 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44" h="461">
                    <a:moveTo>
                      <a:pt x="6" y="5"/>
                    </a:moveTo>
                    <a:lnTo>
                      <a:pt x="6" y="11"/>
                    </a:lnTo>
                    <a:lnTo>
                      <a:pt x="933" y="11"/>
                    </a:lnTo>
                    <a:lnTo>
                      <a:pt x="933" y="450"/>
                    </a:lnTo>
                    <a:lnTo>
                      <a:pt x="12" y="450"/>
                    </a:lnTo>
                    <a:lnTo>
                      <a:pt x="12" y="5"/>
                    </a:lnTo>
                    <a:lnTo>
                      <a:pt x="6" y="5"/>
                    </a:lnTo>
                    <a:lnTo>
                      <a:pt x="6" y="11"/>
                    </a:lnTo>
                    <a:lnTo>
                      <a:pt x="6" y="5"/>
                    </a:lnTo>
                    <a:lnTo>
                      <a:pt x="0" y="5"/>
                    </a:lnTo>
                    <a:lnTo>
                      <a:pt x="0" y="456"/>
                    </a:lnTo>
                    <a:lnTo>
                      <a:pt x="2" y="460"/>
                    </a:lnTo>
                    <a:lnTo>
                      <a:pt x="6" y="461"/>
                    </a:lnTo>
                    <a:lnTo>
                      <a:pt x="938" y="461"/>
                    </a:lnTo>
                    <a:lnTo>
                      <a:pt x="942" y="460"/>
                    </a:lnTo>
                    <a:lnTo>
                      <a:pt x="944" y="456"/>
                    </a:lnTo>
                    <a:lnTo>
                      <a:pt x="944" y="5"/>
                    </a:lnTo>
                    <a:lnTo>
                      <a:pt x="942" y="1"/>
                    </a:lnTo>
                    <a:lnTo>
                      <a:pt x="938" y="0"/>
                    </a:lnTo>
                    <a:lnTo>
                      <a:pt x="6" y="0"/>
                    </a:lnTo>
                    <a:lnTo>
                      <a:pt x="2" y="1"/>
                    </a:lnTo>
                    <a:lnTo>
                      <a:pt x="0" y="5"/>
                    </a:lnTo>
                    <a:lnTo>
                      <a:pt x="6" y="5"/>
                    </a:lnTo>
                    <a:close/>
                  </a:path>
                </a:pathLst>
              </a:custGeom>
              <a:solidFill>
                <a:srgbClr val="3231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9" name="Rectangle 1590"/>
              <p:cNvSpPr>
                <a:spLocks noChangeArrowheads="1"/>
              </p:cNvSpPr>
              <p:nvPr/>
            </p:nvSpPr>
            <p:spPr bwMode="auto">
              <a:xfrm>
                <a:off x="1434" y="1911"/>
                <a:ext cx="546" cy="17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0" name="Freeform 1591"/>
              <p:cNvSpPr>
                <a:spLocks noEditPoints="1"/>
              </p:cNvSpPr>
              <p:nvPr/>
            </p:nvSpPr>
            <p:spPr bwMode="auto">
              <a:xfrm>
                <a:off x="1432" y="1908"/>
                <a:ext cx="550" cy="184"/>
              </a:xfrm>
              <a:custGeom>
                <a:avLst/>
                <a:gdLst>
                  <a:gd name="T0" fmla="*/ 3 w 1402"/>
                  <a:gd name="T1" fmla="*/ 471 h 471"/>
                  <a:gd name="T2" fmla="*/ 1399 w 1402"/>
                  <a:gd name="T3" fmla="*/ 471 h 471"/>
                  <a:gd name="T4" fmla="*/ 1401 w 1402"/>
                  <a:gd name="T5" fmla="*/ 470 h 471"/>
                  <a:gd name="T6" fmla="*/ 1402 w 1402"/>
                  <a:gd name="T7" fmla="*/ 468 h 471"/>
                  <a:gd name="T8" fmla="*/ 1402 w 1402"/>
                  <a:gd name="T9" fmla="*/ 3 h 471"/>
                  <a:gd name="T10" fmla="*/ 1401 w 1402"/>
                  <a:gd name="T11" fmla="*/ 0 h 471"/>
                  <a:gd name="T12" fmla="*/ 1399 w 1402"/>
                  <a:gd name="T13" fmla="*/ 0 h 471"/>
                  <a:gd name="T14" fmla="*/ 3 w 1402"/>
                  <a:gd name="T15" fmla="*/ 0 h 471"/>
                  <a:gd name="T16" fmla="*/ 1 w 1402"/>
                  <a:gd name="T17" fmla="*/ 0 h 471"/>
                  <a:gd name="T18" fmla="*/ 0 w 1402"/>
                  <a:gd name="T19" fmla="*/ 3 h 471"/>
                  <a:gd name="T20" fmla="*/ 0 w 1402"/>
                  <a:gd name="T21" fmla="*/ 468 h 471"/>
                  <a:gd name="T22" fmla="*/ 1 w 1402"/>
                  <a:gd name="T23" fmla="*/ 470 h 471"/>
                  <a:gd name="T24" fmla="*/ 3 w 1402"/>
                  <a:gd name="T25" fmla="*/ 471 h 471"/>
                  <a:gd name="T26" fmla="*/ 0 w 1402"/>
                  <a:gd name="T27" fmla="*/ 3 h 471"/>
                  <a:gd name="T28" fmla="*/ 3 w 1402"/>
                  <a:gd name="T29" fmla="*/ 3 h 471"/>
                  <a:gd name="T30" fmla="*/ 0 w 1402"/>
                  <a:gd name="T31" fmla="*/ 3 h 471"/>
                  <a:gd name="T32" fmla="*/ 6 w 1402"/>
                  <a:gd name="T33" fmla="*/ 6 h 471"/>
                  <a:gd name="T34" fmla="*/ 1396 w 1402"/>
                  <a:gd name="T35" fmla="*/ 6 h 471"/>
                  <a:gd name="T36" fmla="*/ 1396 w 1402"/>
                  <a:gd name="T37" fmla="*/ 465 h 471"/>
                  <a:gd name="T38" fmla="*/ 6 w 1402"/>
                  <a:gd name="T39" fmla="*/ 465 h 471"/>
                  <a:gd name="T40" fmla="*/ 6 w 1402"/>
                  <a:gd name="T41" fmla="*/ 6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402" h="471">
                    <a:moveTo>
                      <a:pt x="3" y="471"/>
                    </a:moveTo>
                    <a:lnTo>
                      <a:pt x="1399" y="471"/>
                    </a:lnTo>
                    <a:lnTo>
                      <a:pt x="1401" y="470"/>
                    </a:lnTo>
                    <a:lnTo>
                      <a:pt x="1402" y="468"/>
                    </a:lnTo>
                    <a:lnTo>
                      <a:pt x="1402" y="3"/>
                    </a:lnTo>
                    <a:lnTo>
                      <a:pt x="1401" y="0"/>
                    </a:lnTo>
                    <a:lnTo>
                      <a:pt x="1399" y="0"/>
                    </a:lnTo>
                    <a:lnTo>
                      <a:pt x="3" y="0"/>
                    </a:lnTo>
                    <a:lnTo>
                      <a:pt x="1" y="0"/>
                    </a:lnTo>
                    <a:lnTo>
                      <a:pt x="0" y="3"/>
                    </a:lnTo>
                    <a:lnTo>
                      <a:pt x="0" y="468"/>
                    </a:lnTo>
                    <a:lnTo>
                      <a:pt x="1" y="470"/>
                    </a:lnTo>
                    <a:lnTo>
                      <a:pt x="3" y="471"/>
                    </a:lnTo>
                    <a:close/>
                    <a:moveTo>
                      <a:pt x="0" y="3"/>
                    </a:moveTo>
                    <a:lnTo>
                      <a:pt x="3" y="3"/>
                    </a:lnTo>
                    <a:lnTo>
                      <a:pt x="0" y="3"/>
                    </a:lnTo>
                    <a:close/>
                    <a:moveTo>
                      <a:pt x="6" y="6"/>
                    </a:moveTo>
                    <a:lnTo>
                      <a:pt x="1396" y="6"/>
                    </a:lnTo>
                    <a:lnTo>
                      <a:pt x="1396" y="465"/>
                    </a:lnTo>
                    <a:lnTo>
                      <a:pt x="6" y="465"/>
                    </a:lnTo>
                    <a:lnTo>
                      <a:pt x="6"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1" name="Freeform 1592"/>
              <p:cNvSpPr>
                <a:spLocks/>
              </p:cNvSpPr>
              <p:nvPr/>
            </p:nvSpPr>
            <p:spPr bwMode="auto">
              <a:xfrm>
                <a:off x="1435" y="1908"/>
                <a:ext cx="544" cy="0"/>
              </a:xfrm>
              <a:custGeom>
                <a:avLst/>
                <a:gdLst>
                  <a:gd name="T0" fmla="*/ 0 w 1385"/>
                  <a:gd name="T1" fmla="*/ 1385 w 1385"/>
                  <a:gd name="T2" fmla="*/ 0 w 1385"/>
                </a:gdLst>
                <a:ahLst/>
                <a:cxnLst>
                  <a:cxn ang="0">
                    <a:pos x="T0" y="0"/>
                  </a:cxn>
                  <a:cxn ang="0">
                    <a:pos x="T1" y="0"/>
                  </a:cxn>
                  <a:cxn ang="0">
                    <a:pos x="T2" y="0"/>
                  </a:cxn>
                </a:cxnLst>
                <a:rect l="0" t="0" r="r" b="b"/>
                <a:pathLst>
                  <a:path w="1385">
                    <a:moveTo>
                      <a:pt x="0" y="0"/>
                    </a:moveTo>
                    <a:lnTo>
                      <a:pt x="1385" y="0"/>
                    </a:lnTo>
                    <a:lnTo>
                      <a:pt x="0" y="0"/>
                    </a:lnTo>
                    <a:close/>
                  </a:path>
                </a:pathLst>
              </a:custGeom>
              <a:solidFill>
                <a:srgbClr val="2524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 name="Rectangle 1593"/>
              <p:cNvSpPr>
                <a:spLocks noChangeArrowheads="1"/>
              </p:cNvSpPr>
              <p:nvPr/>
            </p:nvSpPr>
            <p:spPr bwMode="auto">
              <a:xfrm>
                <a:off x="1470" y="1928"/>
                <a:ext cx="180" cy="147"/>
              </a:xfrm>
              <a:prstGeom prst="rect">
                <a:avLst/>
              </a:prstGeom>
              <a:solidFill>
                <a:srgbClr val="9FC9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 name="Freeform 1594"/>
              <p:cNvSpPr>
                <a:spLocks/>
              </p:cNvSpPr>
              <p:nvPr/>
            </p:nvSpPr>
            <p:spPr bwMode="auto">
              <a:xfrm>
                <a:off x="1469" y="1926"/>
                <a:ext cx="182" cy="151"/>
              </a:xfrm>
              <a:custGeom>
                <a:avLst/>
                <a:gdLst>
                  <a:gd name="T0" fmla="*/ 3 w 466"/>
                  <a:gd name="T1" fmla="*/ 4 h 385"/>
                  <a:gd name="T2" fmla="*/ 3 w 466"/>
                  <a:gd name="T3" fmla="*/ 7 h 385"/>
                  <a:gd name="T4" fmla="*/ 459 w 466"/>
                  <a:gd name="T5" fmla="*/ 7 h 385"/>
                  <a:gd name="T6" fmla="*/ 459 w 466"/>
                  <a:gd name="T7" fmla="*/ 378 h 385"/>
                  <a:gd name="T8" fmla="*/ 7 w 466"/>
                  <a:gd name="T9" fmla="*/ 378 h 385"/>
                  <a:gd name="T10" fmla="*/ 7 w 466"/>
                  <a:gd name="T11" fmla="*/ 4 h 385"/>
                  <a:gd name="T12" fmla="*/ 3 w 466"/>
                  <a:gd name="T13" fmla="*/ 4 h 385"/>
                  <a:gd name="T14" fmla="*/ 3 w 466"/>
                  <a:gd name="T15" fmla="*/ 7 h 385"/>
                  <a:gd name="T16" fmla="*/ 3 w 466"/>
                  <a:gd name="T17" fmla="*/ 4 h 385"/>
                  <a:gd name="T18" fmla="*/ 0 w 466"/>
                  <a:gd name="T19" fmla="*/ 4 h 385"/>
                  <a:gd name="T20" fmla="*/ 0 w 466"/>
                  <a:gd name="T21" fmla="*/ 381 h 385"/>
                  <a:gd name="T22" fmla="*/ 1 w 466"/>
                  <a:gd name="T23" fmla="*/ 384 h 385"/>
                  <a:gd name="T24" fmla="*/ 3 w 466"/>
                  <a:gd name="T25" fmla="*/ 385 h 385"/>
                  <a:gd name="T26" fmla="*/ 463 w 466"/>
                  <a:gd name="T27" fmla="*/ 385 h 385"/>
                  <a:gd name="T28" fmla="*/ 465 w 466"/>
                  <a:gd name="T29" fmla="*/ 384 h 385"/>
                  <a:gd name="T30" fmla="*/ 466 w 466"/>
                  <a:gd name="T31" fmla="*/ 381 h 385"/>
                  <a:gd name="T32" fmla="*/ 466 w 466"/>
                  <a:gd name="T33" fmla="*/ 4 h 385"/>
                  <a:gd name="T34" fmla="*/ 465 w 466"/>
                  <a:gd name="T35" fmla="*/ 1 h 385"/>
                  <a:gd name="T36" fmla="*/ 463 w 466"/>
                  <a:gd name="T37" fmla="*/ 0 h 385"/>
                  <a:gd name="T38" fmla="*/ 3 w 466"/>
                  <a:gd name="T39" fmla="*/ 0 h 385"/>
                  <a:gd name="T40" fmla="*/ 1 w 466"/>
                  <a:gd name="T41" fmla="*/ 1 h 385"/>
                  <a:gd name="T42" fmla="*/ 0 w 466"/>
                  <a:gd name="T43" fmla="*/ 4 h 385"/>
                  <a:gd name="T44" fmla="*/ 3 w 466"/>
                  <a:gd name="T45" fmla="*/ 4 h 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66" h="385">
                    <a:moveTo>
                      <a:pt x="3" y="4"/>
                    </a:moveTo>
                    <a:lnTo>
                      <a:pt x="3" y="7"/>
                    </a:lnTo>
                    <a:lnTo>
                      <a:pt x="459" y="7"/>
                    </a:lnTo>
                    <a:lnTo>
                      <a:pt x="459" y="378"/>
                    </a:lnTo>
                    <a:lnTo>
                      <a:pt x="7" y="378"/>
                    </a:lnTo>
                    <a:lnTo>
                      <a:pt x="7" y="4"/>
                    </a:lnTo>
                    <a:lnTo>
                      <a:pt x="3" y="4"/>
                    </a:lnTo>
                    <a:lnTo>
                      <a:pt x="3" y="7"/>
                    </a:lnTo>
                    <a:lnTo>
                      <a:pt x="3" y="4"/>
                    </a:lnTo>
                    <a:lnTo>
                      <a:pt x="0" y="4"/>
                    </a:lnTo>
                    <a:lnTo>
                      <a:pt x="0" y="381"/>
                    </a:lnTo>
                    <a:lnTo>
                      <a:pt x="1" y="384"/>
                    </a:lnTo>
                    <a:lnTo>
                      <a:pt x="3" y="385"/>
                    </a:lnTo>
                    <a:lnTo>
                      <a:pt x="463" y="385"/>
                    </a:lnTo>
                    <a:lnTo>
                      <a:pt x="465" y="384"/>
                    </a:lnTo>
                    <a:lnTo>
                      <a:pt x="466" y="381"/>
                    </a:lnTo>
                    <a:lnTo>
                      <a:pt x="466" y="4"/>
                    </a:lnTo>
                    <a:lnTo>
                      <a:pt x="465" y="1"/>
                    </a:lnTo>
                    <a:lnTo>
                      <a:pt x="463" y="0"/>
                    </a:lnTo>
                    <a:lnTo>
                      <a:pt x="3" y="0"/>
                    </a:lnTo>
                    <a:lnTo>
                      <a:pt x="1" y="1"/>
                    </a:lnTo>
                    <a:lnTo>
                      <a:pt x="0" y="4"/>
                    </a:lnTo>
                    <a:lnTo>
                      <a:pt x="3" y="4"/>
                    </a:lnTo>
                    <a:close/>
                  </a:path>
                </a:pathLst>
              </a:custGeom>
              <a:solidFill>
                <a:srgbClr val="3231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 name="Rectangle 1595"/>
              <p:cNvSpPr>
                <a:spLocks noChangeArrowheads="1"/>
              </p:cNvSpPr>
              <p:nvPr/>
            </p:nvSpPr>
            <p:spPr bwMode="auto">
              <a:xfrm>
                <a:off x="2464" y="1090"/>
                <a:ext cx="1297" cy="211"/>
              </a:xfrm>
              <a:prstGeom prst="rect">
                <a:avLst/>
              </a:prstGeom>
              <a:solidFill>
                <a:srgbClr val="D9BD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5" name="Freeform 1596"/>
              <p:cNvSpPr>
                <a:spLocks/>
              </p:cNvSpPr>
              <p:nvPr/>
            </p:nvSpPr>
            <p:spPr bwMode="auto">
              <a:xfrm>
                <a:off x="2459" y="1085"/>
                <a:ext cx="1307" cy="221"/>
              </a:xfrm>
              <a:custGeom>
                <a:avLst/>
                <a:gdLst>
                  <a:gd name="T0" fmla="*/ 12 w 3330"/>
                  <a:gd name="T1" fmla="*/ 12 h 565"/>
                  <a:gd name="T2" fmla="*/ 12 w 3330"/>
                  <a:gd name="T3" fmla="*/ 24 h 565"/>
                  <a:gd name="T4" fmla="*/ 3307 w 3330"/>
                  <a:gd name="T5" fmla="*/ 24 h 565"/>
                  <a:gd name="T6" fmla="*/ 3307 w 3330"/>
                  <a:gd name="T7" fmla="*/ 542 h 565"/>
                  <a:gd name="T8" fmla="*/ 24 w 3330"/>
                  <a:gd name="T9" fmla="*/ 542 h 565"/>
                  <a:gd name="T10" fmla="*/ 24 w 3330"/>
                  <a:gd name="T11" fmla="*/ 12 h 565"/>
                  <a:gd name="T12" fmla="*/ 12 w 3330"/>
                  <a:gd name="T13" fmla="*/ 12 h 565"/>
                  <a:gd name="T14" fmla="*/ 12 w 3330"/>
                  <a:gd name="T15" fmla="*/ 24 h 565"/>
                  <a:gd name="T16" fmla="*/ 12 w 3330"/>
                  <a:gd name="T17" fmla="*/ 12 h 565"/>
                  <a:gd name="T18" fmla="*/ 0 w 3330"/>
                  <a:gd name="T19" fmla="*/ 12 h 565"/>
                  <a:gd name="T20" fmla="*/ 0 w 3330"/>
                  <a:gd name="T21" fmla="*/ 553 h 565"/>
                  <a:gd name="T22" fmla="*/ 3 w 3330"/>
                  <a:gd name="T23" fmla="*/ 562 h 565"/>
                  <a:gd name="T24" fmla="*/ 12 w 3330"/>
                  <a:gd name="T25" fmla="*/ 565 h 565"/>
                  <a:gd name="T26" fmla="*/ 3318 w 3330"/>
                  <a:gd name="T27" fmla="*/ 565 h 565"/>
                  <a:gd name="T28" fmla="*/ 3327 w 3330"/>
                  <a:gd name="T29" fmla="*/ 562 h 565"/>
                  <a:gd name="T30" fmla="*/ 3330 w 3330"/>
                  <a:gd name="T31" fmla="*/ 553 h 565"/>
                  <a:gd name="T32" fmla="*/ 3330 w 3330"/>
                  <a:gd name="T33" fmla="*/ 12 h 565"/>
                  <a:gd name="T34" fmla="*/ 3327 w 3330"/>
                  <a:gd name="T35" fmla="*/ 3 h 565"/>
                  <a:gd name="T36" fmla="*/ 3318 w 3330"/>
                  <a:gd name="T37" fmla="*/ 0 h 565"/>
                  <a:gd name="T38" fmla="*/ 12 w 3330"/>
                  <a:gd name="T39" fmla="*/ 0 h 565"/>
                  <a:gd name="T40" fmla="*/ 3 w 3330"/>
                  <a:gd name="T41" fmla="*/ 3 h 565"/>
                  <a:gd name="T42" fmla="*/ 0 w 3330"/>
                  <a:gd name="T43" fmla="*/ 12 h 565"/>
                  <a:gd name="T44" fmla="*/ 12 w 3330"/>
                  <a:gd name="T45" fmla="*/ 12 h 5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330" h="565">
                    <a:moveTo>
                      <a:pt x="12" y="12"/>
                    </a:moveTo>
                    <a:lnTo>
                      <a:pt x="12" y="24"/>
                    </a:lnTo>
                    <a:lnTo>
                      <a:pt x="3307" y="24"/>
                    </a:lnTo>
                    <a:lnTo>
                      <a:pt x="3307" y="542"/>
                    </a:lnTo>
                    <a:lnTo>
                      <a:pt x="24" y="542"/>
                    </a:lnTo>
                    <a:lnTo>
                      <a:pt x="24" y="12"/>
                    </a:lnTo>
                    <a:lnTo>
                      <a:pt x="12" y="12"/>
                    </a:lnTo>
                    <a:lnTo>
                      <a:pt x="12" y="24"/>
                    </a:lnTo>
                    <a:lnTo>
                      <a:pt x="12" y="12"/>
                    </a:lnTo>
                    <a:lnTo>
                      <a:pt x="0" y="12"/>
                    </a:lnTo>
                    <a:lnTo>
                      <a:pt x="0" y="553"/>
                    </a:lnTo>
                    <a:lnTo>
                      <a:pt x="3" y="562"/>
                    </a:lnTo>
                    <a:lnTo>
                      <a:pt x="12" y="565"/>
                    </a:lnTo>
                    <a:lnTo>
                      <a:pt x="3318" y="565"/>
                    </a:lnTo>
                    <a:lnTo>
                      <a:pt x="3327" y="562"/>
                    </a:lnTo>
                    <a:lnTo>
                      <a:pt x="3330" y="553"/>
                    </a:lnTo>
                    <a:lnTo>
                      <a:pt x="3330" y="12"/>
                    </a:lnTo>
                    <a:lnTo>
                      <a:pt x="3327" y="3"/>
                    </a:lnTo>
                    <a:lnTo>
                      <a:pt x="3318" y="0"/>
                    </a:lnTo>
                    <a:lnTo>
                      <a:pt x="12" y="0"/>
                    </a:lnTo>
                    <a:lnTo>
                      <a:pt x="3" y="3"/>
                    </a:lnTo>
                    <a:lnTo>
                      <a:pt x="0" y="12"/>
                    </a:lnTo>
                    <a:lnTo>
                      <a:pt x="12" y="12"/>
                    </a:lnTo>
                    <a:close/>
                  </a:path>
                </a:pathLst>
              </a:custGeom>
              <a:solidFill>
                <a:srgbClr val="3231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6" name="Rectangle 1597"/>
              <p:cNvSpPr>
                <a:spLocks noChangeArrowheads="1"/>
              </p:cNvSpPr>
              <p:nvPr/>
            </p:nvSpPr>
            <p:spPr bwMode="auto">
              <a:xfrm>
                <a:off x="1763" y="1928"/>
                <a:ext cx="181" cy="147"/>
              </a:xfrm>
              <a:prstGeom prst="rect">
                <a:avLst/>
              </a:prstGeom>
              <a:solidFill>
                <a:srgbClr val="9FC9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7" name="Freeform 1598"/>
              <p:cNvSpPr>
                <a:spLocks/>
              </p:cNvSpPr>
              <p:nvPr/>
            </p:nvSpPr>
            <p:spPr bwMode="auto">
              <a:xfrm>
                <a:off x="1762" y="1926"/>
                <a:ext cx="183" cy="151"/>
              </a:xfrm>
              <a:custGeom>
                <a:avLst/>
                <a:gdLst>
                  <a:gd name="T0" fmla="*/ 4 w 467"/>
                  <a:gd name="T1" fmla="*/ 4 h 385"/>
                  <a:gd name="T2" fmla="*/ 4 w 467"/>
                  <a:gd name="T3" fmla="*/ 7 h 385"/>
                  <a:gd name="T4" fmla="*/ 460 w 467"/>
                  <a:gd name="T5" fmla="*/ 7 h 385"/>
                  <a:gd name="T6" fmla="*/ 460 w 467"/>
                  <a:gd name="T7" fmla="*/ 378 h 385"/>
                  <a:gd name="T8" fmla="*/ 8 w 467"/>
                  <a:gd name="T9" fmla="*/ 378 h 385"/>
                  <a:gd name="T10" fmla="*/ 8 w 467"/>
                  <a:gd name="T11" fmla="*/ 4 h 385"/>
                  <a:gd name="T12" fmla="*/ 4 w 467"/>
                  <a:gd name="T13" fmla="*/ 4 h 385"/>
                  <a:gd name="T14" fmla="*/ 4 w 467"/>
                  <a:gd name="T15" fmla="*/ 7 h 385"/>
                  <a:gd name="T16" fmla="*/ 4 w 467"/>
                  <a:gd name="T17" fmla="*/ 4 h 385"/>
                  <a:gd name="T18" fmla="*/ 0 w 467"/>
                  <a:gd name="T19" fmla="*/ 4 h 385"/>
                  <a:gd name="T20" fmla="*/ 0 w 467"/>
                  <a:gd name="T21" fmla="*/ 381 h 385"/>
                  <a:gd name="T22" fmla="*/ 1 w 467"/>
                  <a:gd name="T23" fmla="*/ 384 h 385"/>
                  <a:gd name="T24" fmla="*/ 4 w 467"/>
                  <a:gd name="T25" fmla="*/ 385 h 385"/>
                  <a:gd name="T26" fmla="*/ 464 w 467"/>
                  <a:gd name="T27" fmla="*/ 385 h 385"/>
                  <a:gd name="T28" fmla="*/ 466 w 467"/>
                  <a:gd name="T29" fmla="*/ 384 h 385"/>
                  <a:gd name="T30" fmla="*/ 467 w 467"/>
                  <a:gd name="T31" fmla="*/ 381 h 385"/>
                  <a:gd name="T32" fmla="*/ 467 w 467"/>
                  <a:gd name="T33" fmla="*/ 4 h 385"/>
                  <a:gd name="T34" fmla="*/ 466 w 467"/>
                  <a:gd name="T35" fmla="*/ 1 h 385"/>
                  <a:gd name="T36" fmla="*/ 464 w 467"/>
                  <a:gd name="T37" fmla="*/ 0 h 385"/>
                  <a:gd name="T38" fmla="*/ 4 w 467"/>
                  <a:gd name="T39" fmla="*/ 0 h 385"/>
                  <a:gd name="T40" fmla="*/ 1 w 467"/>
                  <a:gd name="T41" fmla="*/ 1 h 385"/>
                  <a:gd name="T42" fmla="*/ 0 w 467"/>
                  <a:gd name="T43" fmla="*/ 4 h 385"/>
                  <a:gd name="T44" fmla="*/ 4 w 467"/>
                  <a:gd name="T45" fmla="*/ 4 h 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67" h="385">
                    <a:moveTo>
                      <a:pt x="4" y="4"/>
                    </a:moveTo>
                    <a:lnTo>
                      <a:pt x="4" y="7"/>
                    </a:lnTo>
                    <a:lnTo>
                      <a:pt x="460" y="7"/>
                    </a:lnTo>
                    <a:lnTo>
                      <a:pt x="460" y="378"/>
                    </a:lnTo>
                    <a:lnTo>
                      <a:pt x="8" y="378"/>
                    </a:lnTo>
                    <a:lnTo>
                      <a:pt x="8" y="4"/>
                    </a:lnTo>
                    <a:lnTo>
                      <a:pt x="4" y="4"/>
                    </a:lnTo>
                    <a:lnTo>
                      <a:pt x="4" y="7"/>
                    </a:lnTo>
                    <a:lnTo>
                      <a:pt x="4" y="4"/>
                    </a:lnTo>
                    <a:lnTo>
                      <a:pt x="0" y="4"/>
                    </a:lnTo>
                    <a:lnTo>
                      <a:pt x="0" y="381"/>
                    </a:lnTo>
                    <a:lnTo>
                      <a:pt x="1" y="384"/>
                    </a:lnTo>
                    <a:lnTo>
                      <a:pt x="4" y="385"/>
                    </a:lnTo>
                    <a:lnTo>
                      <a:pt x="464" y="385"/>
                    </a:lnTo>
                    <a:lnTo>
                      <a:pt x="466" y="384"/>
                    </a:lnTo>
                    <a:lnTo>
                      <a:pt x="467" y="381"/>
                    </a:lnTo>
                    <a:lnTo>
                      <a:pt x="467" y="4"/>
                    </a:lnTo>
                    <a:lnTo>
                      <a:pt x="466" y="1"/>
                    </a:lnTo>
                    <a:lnTo>
                      <a:pt x="464" y="0"/>
                    </a:lnTo>
                    <a:lnTo>
                      <a:pt x="4" y="0"/>
                    </a:lnTo>
                    <a:lnTo>
                      <a:pt x="1" y="1"/>
                    </a:lnTo>
                    <a:lnTo>
                      <a:pt x="0" y="4"/>
                    </a:lnTo>
                    <a:lnTo>
                      <a:pt x="4" y="4"/>
                    </a:lnTo>
                    <a:close/>
                  </a:path>
                </a:pathLst>
              </a:custGeom>
              <a:solidFill>
                <a:srgbClr val="3231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8" name="Freeform 1599"/>
              <p:cNvSpPr>
                <a:spLocks/>
              </p:cNvSpPr>
              <p:nvPr/>
            </p:nvSpPr>
            <p:spPr bwMode="auto">
              <a:xfrm>
                <a:off x="2086" y="1907"/>
                <a:ext cx="440" cy="180"/>
              </a:xfrm>
              <a:custGeom>
                <a:avLst/>
                <a:gdLst>
                  <a:gd name="T0" fmla="*/ 1121 w 1121"/>
                  <a:gd name="T1" fmla="*/ 0 h 459"/>
                  <a:gd name="T2" fmla="*/ 435 w 1121"/>
                  <a:gd name="T3" fmla="*/ 0 h 459"/>
                  <a:gd name="T4" fmla="*/ 0 w 1121"/>
                  <a:gd name="T5" fmla="*/ 459 h 459"/>
                  <a:gd name="T6" fmla="*/ 690 w 1121"/>
                  <a:gd name="T7" fmla="*/ 459 h 459"/>
                  <a:gd name="T8" fmla="*/ 1121 w 1121"/>
                  <a:gd name="T9" fmla="*/ 0 h 459"/>
                </a:gdLst>
                <a:ahLst/>
                <a:cxnLst>
                  <a:cxn ang="0">
                    <a:pos x="T0" y="T1"/>
                  </a:cxn>
                  <a:cxn ang="0">
                    <a:pos x="T2" y="T3"/>
                  </a:cxn>
                  <a:cxn ang="0">
                    <a:pos x="T4" y="T5"/>
                  </a:cxn>
                  <a:cxn ang="0">
                    <a:pos x="T6" y="T7"/>
                  </a:cxn>
                  <a:cxn ang="0">
                    <a:pos x="T8" y="T9"/>
                  </a:cxn>
                </a:cxnLst>
                <a:rect l="0" t="0" r="r" b="b"/>
                <a:pathLst>
                  <a:path w="1121" h="459">
                    <a:moveTo>
                      <a:pt x="1121" y="0"/>
                    </a:moveTo>
                    <a:lnTo>
                      <a:pt x="435" y="0"/>
                    </a:lnTo>
                    <a:lnTo>
                      <a:pt x="0" y="459"/>
                    </a:lnTo>
                    <a:lnTo>
                      <a:pt x="690" y="459"/>
                    </a:lnTo>
                    <a:lnTo>
                      <a:pt x="112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9" name="Freeform 1600"/>
              <p:cNvSpPr>
                <a:spLocks/>
              </p:cNvSpPr>
              <p:nvPr/>
            </p:nvSpPr>
            <p:spPr bwMode="auto">
              <a:xfrm>
                <a:off x="2031" y="1907"/>
                <a:ext cx="226" cy="180"/>
              </a:xfrm>
              <a:custGeom>
                <a:avLst/>
                <a:gdLst>
                  <a:gd name="T0" fmla="*/ 0 w 574"/>
                  <a:gd name="T1" fmla="*/ 459 h 459"/>
                  <a:gd name="T2" fmla="*/ 139 w 574"/>
                  <a:gd name="T3" fmla="*/ 459 h 459"/>
                  <a:gd name="T4" fmla="*/ 574 w 574"/>
                  <a:gd name="T5" fmla="*/ 0 h 459"/>
                  <a:gd name="T6" fmla="*/ 0 w 574"/>
                  <a:gd name="T7" fmla="*/ 0 h 459"/>
                  <a:gd name="T8" fmla="*/ 0 w 574"/>
                  <a:gd name="T9" fmla="*/ 459 h 459"/>
                </a:gdLst>
                <a:ahLst/>
                <a:cxnLst>
                  <a:cxn ang="0">
                    <a:pos x="T0" y="T1"/>
                  </a:cxn>
                  <a:cxn ang="0">
                    <a:pos x="T2" y="T3"/>
                  </a:cxn>
                  <a:cxn ang="0">
                    <a:pos x="T4" y="T5"/>
                  </a:cxn>
                  <a:cxn ang="0">
                    <a:pos x="T6" y="T7"/>
                  </a:cxn>
                  <a:cxn ang="0">
                    <a:pos x="T8" y="T9"/>
                  </a:cxn>
                </a:cxnLst>
                <a:rect l="0" t="0" r="r" b="b"/>
                <a:pathLst>
                  <a:path w="574" h="459">
                    <a:moveTo>
                      <a:pt x="0" y="459"/>
                    </a:moveTo>
                    <a:lnTo>
                      <a:pt x="139" y="459"/>
                    </a:lnTo>
                    <a:lnTo>
                      <a:pt x="574" y="0"/>
                    </a:lnTo>
                    <a:lnTo>
                      <a:pt x="0" y="0"/>
                    </a:lnTo>
                    <a:lnTo>
                      <a:pt x="0" y="45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0" name="Freeform 1601"/>
              <p:cNvSpPr>
                <a:spLocks/>
              </p:cNvSpPr>
              <p:nvPr/>
            </p:nvSpPr>
            <p:spPr bwMode="auto">
              <a:xfrm>
                <a:off x="2357" y="1907"/>
                <a:ext cx="220" cy="180"/>
              </a:xfrm>
              <a:custGeom>
                <a:avLst/>
                <a:gdLst>
                  <a:gd name="T0" fmla="*/ 0 w 561"/>
                  <a:gd name="T1" fmla="*/ 459 h 459"/>
                  <a:gd name="T2" fmla="*/ 561 w 561"/>
                  <a:gd name="T3" fmla="*/ 459 h 459"/>
                  <a:gd name="T4" fmla="*/ 561 w 561"/>
                  <a:gd name="T5" fmla="*/ 0 h 459"/>
                  <a:gd name="T6" fmla="*/ 431 w 561"/>
                  <a:gd name="T7" fmla="*/ 0 h 459"/>
                  <a:gd name="T8" fmla="*/ 0 w 561"/>
                  <a:gd name="T9" fmla="*/ 459 h 459"/>
                </a:gdLst>
                <a:ahLst/>
                <a:cxnLst>
                  <a:cxn ang="0">
                    <a:pos x="T0" y="T1"/>
                  </a:cxn>
                  <a:cxn ang="0">
                    <a:pos x="T2" y="T3"/>
                  </a:cxn>
                  <a:cxn ang="0">
                    <a:pos x="T4" y="T5"/>
                  </a:cxn>
                  <a:cxn ang="0">
                    <a:pos x="T6" y="T7"/>
                  </a:cxn>
                  <a:cxn ang="0">
                    <a:pos x="T8" y="T9"/>
                  </a:cxn>
                </a:cxnLst>
                <a:rect l="0" t="0" r="r" b="b"/>
                <a:pathLst>
                  <a:path w="561" h="459">
                    <a:moveTo>
                      <a:pt x="0" y="459"/>
                    </a:moveTo>
                    <a:lnTo>
                      <a:pt x="561" y="459"/>
                    </a:lnTo>
                    <a:lnTo>
                      <a:pt x="561" y="0"/>
                    </a:lnTo>
                    <a:lnTo>
                      <a:pt x="431" y="0"/>
                    </a:lnTo>
                    <a:lnTo>
                      <a:pt x="0" y="45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1" name="Freeform 1602"/>
              <p:cNvSpPr>
                <a:spLocks noEditPoints="1"/>
              </p:cNvSpPr>
              <p:nvPr/>
            </p:nvSpPr>
            <p:spPr bwMode="auto">
              <a:xfrm>
                <a:off x="2084" y="1905"/>
                <a:ext cx="444" cy="184"/>
              </a:xfrm>
              <a:custGeom>
                <a:avLst/>
                <a:gdLst>
                  <a:gd name="T0" fmla="*/ 1133 w 1133"/>
                  <a:gd name="T1" fmla="*/ 0 h 472"/>
                  <a:gd name="T2" fmla="*/ 447 w 1133"/>
                  <a:gd name="T3" fmla="*/ 0 h 472"/>
                  <a:gd name="T4" fmla="*/ 441 w 1133"/>
                  <a:gd name="T5" fmla="*/ 6 h 472"/>
                  <a:gd name="T6" fmla="*/ 1127 w 1133"/>
                  <a:gd name="T7" fmla="*/ 6 h 472"/>
                  <a:gd name="T8" fmla="*/ 1133 w 1133"/>
                  <a:gd name="T9" fmla="*/ 0 h 472"/>
                  <a:gd name="T10" fmla="*/ 696 w 1133"/>
                  <a:gd name="T11" fmla="*/ 465 h 472"/>
                  <a:gd name="T12" fmla="*/ 6 w 1133"/>
                  <a:gd name="T13" fmla="*/ 465 h 472"/>
                  <a:gd name="T14" fmla="*/ 0 w 1133"/>
                  <a:gd name="T15" fmla="*/ 472 h 472"/>
                  <a:gd name="T16" fmla="*/ 690 w 1133"/>
                  <a:gd name="T17" fmla="*/ 472 h 472"/>
                  <a:gd name="T18" fmla="*/ 696 w 1133"/>
                  <a:gd name="T19" fmla="*/ 465 h 4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33" h="472">
                    <a:moveTo>
                      <a:pt x="1133" y="0"/>
                    </a:moveTo>
                    <a:lnTo>
                      <a:pt x="447" y="0"/>
                    </a:lnTo>
                    <a:lnTo>
                      <a:pt x="441" y="6"/>
                    </a:lnTo>
                    <a:lnTo>
                      <a:pt x="1127" y="6"/>
                    </a:lnTo>
                    <a:lnTo>
                      <a:pt x="1133" y="0"/>
                    </a:lnTo>
                    <a:close/>
                    <a:moveTo>
                      <a:pt x="696" y="465"/>
                    </a:moveTo>
                    <a:lnTo>
                      <a:pt x="6" y="465"/>
                    </a:lnTo>
                    <a:lnTo>
                      <a:pt x="0" y="472"/>
                    </a:lnTo>
                    <a:lnTo>
                      <a:pt x="690" y="472"/>
                    </a:lnTo>
                    <a:lnTo>
                      <a:pt x="696" y="46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2" name="Freeform 1603"/>
              <p:cNvSpPr>
                <a:spLocks noEditPoints="1"/>
              </p:cNvSpPr>
              <p:nvPr/>
            </p:nvSpPr>
            <p:spPr bwMode="auto">
              <a:xfrm>
                <a:off x="2029" y="1905"/>
                <a:ext cx="230" cy="184"/>
              </a:xfrm>
              <a:custGeom>
                <a:avLst/>
                <a:gdLst>
                  <a:gd name="T0" fmla="*/ 3 w 586"/>
                  <a:gd name="T1" fmla="*/ 472 h 472"/>
                  <a:gd name="T2" fmla="*/ 139 w 586"/>
                  <a:gd name="T3" fmla="*/ 472 h 472"/>
                  <a:gd name="T4" fmla="*/ 145 w 586"/>
                  <a:gd name="T5" fmla="*/ 465 h 472"/>
                  <a:gd name="T6" fmla="*/ 6 w 586"/>
                  <a:gd name="T7" fmla="*/ 465 h 472"/>
                  <a:gd name="T8" fmla="*/ 6 w 586"/>
                  <a:gd name="T9" fmla="*/ 6 h 472"/>
                  <a:gd name="T10" fmla="*/ 580 w 586"/>
                  <a:gd name="T11" fmla="*/ 6 h 472"/>
                  <a:gd name="T12" fmla="*/ 586 w 586"/>
                  <a:gd name="T13" fmla="*/ 0 h 472"/>
                  <a:gd name="T14" fmla="*/ 3 w 586"/>
                  <a:gd name="T15" fmla="*/ 0 h 472"/>
                  <a:gd name="T16" fmla="*/ 1 w 586"/>
                  <a:gd name="T17" fmla="*/ 1 h 472"/>
                  <a:gd name="T18" fmla="*/ 0 w 586"/>
                  <a:gd name="T19" fmla="*/ 3 h 472"/>
                  <a:gd name="T20" fmla="*/ 0 w 586"/>
                  <a:gd name="T21" fmla="*/ 469 h 472"/>
                  <a:gd name="T22" fmla="*/ 1 w 586"/>
                  <a:gd name="T23" fmla="*/ 471 h 472"/>
                  <a:gd name="T24" fmla="*/ 3 w 586"/>
                  <a:gd name="T25" fmla="*/ 472 h 472"/>
                  <a:gd name="T26" fmla="*/ 0 w 586"/>
                  <a:gd name="T27" fmla="*/ 3 h 472"/>
                  <a:gd name="T28" fmla="*/ 3 w 586"/>
                  <a:gd name="T29" fmla="*/ 3 h 472"/>
                  <a:gd name="T30" fmla="*/ 0 w 586"/>
                  <a:gd name="T31" fmla="*/ 3 h 4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86" h="472">
                    <a:moveTo>
                      <a:pt x="3" y="472"/>
                    </a:moveTo>
                    <a:lnTo>
                      <a:pt x="139" y="472"/>
                    </a:lnTo>
                    <a:lnTo>
                      <a:pt x="145" y="465"/>
                    </a:lnTo>
                    <a:lnTo>
                      <a:pt x="6" y="465"/>
                    </a:lnTo>
                    <a:lnTo>
                      <a:pt x="6" y="6"/>
                    </a:lnTo>
                    <a:lnTo>
                      <a:pt x="580" y="6"/>
                    </a:lnTo>
                    <a:lnTo>
                      <a:pt x="586" y="0"/>
                    </a:lnTo>
                    <a:lnTo>
                      <a:pt x="3" y="0"/>
                    </a:lnTo>
                    <a:lnTo>
                      <a:pt x="1" y="1"/>
                    </a:lnTo>
                    <a:lnTo>
                      <a:pt x="0" y="3"/>
                    </a:lnTo>
                    <a:lnTo>
                      <a:pt x="0" y="469"/>
                    </a:lnTo>
                    <a:lnTo>
                      <a:pt x="1" y="471"/>
                    </a:lnTo>
                    <a:lnTo>
                      <a:pt x="3" y="472"/>
                    </a:lnTo>
                    <a:close/>
                    <a:moveTo>
                      <a:pt x="0" y="3"/>
                    </a:moveTo>
                    <a:lnTo>
                      <a:pt x="3" y="3"/>
                    </a:lnTo>
                    <a:lnTo>
                      <a:pt x="0"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3" name="Freeform 1604"/>
              <p:cNvSpPr>
                <a:spLocks/>
              </p:cNvSpPr>
              <p:nvPr/>
            </p:nvSpPr>
            <p:spPr bwMode="auto">
              <a:xfrm>
                <a:off x="2354" y="1905"/>
                <a:ext cx="225" cy="184"/>
              </a:xfrm>
              <a:custGeom>
                <a:avLst/>
                <a:gdLst>
                  <a:gd name="T0" fmla="*/ 0 w 573"/>
                  <a:gd name="T1" fmla="*/ 472 h 472"/>
                  <a:gd name="T2" fmla="*/ 570 w 573"/>
                  <a:gd name="T3" fmla="*/ 472 h 472"/>
                  <a:gd name="T4" fmla="*/ 572 w 573"/>
                  <a:gd name="T5" fmla="*/ 471 h 472"/>
                  <a:gd name="T6" fmla="*/ 573 w 573"/>
                  <a:gd name="T7" fmla="*/ 469 h 472"/>
                  <a:gd name="T8" fmla="*/ 573 w 573"/>
                  <a:gd name="T9" fmla="*/ 3 h 472"/>
                  <a:gd name="T10" fmla="*/ 572 w 573"/>
                  <a:gd name="T11" fmla="*/ 1 h 472"/>
                  <a:gd name="T12" fmla="*/ 570 w 573"/>
                  <a:gd name="T13" fmla="*/ 0 h 472"/>
                  <a:gd name="T14" fmla="*/ 443 w 573"/>
                  <a:gd name="T15" fmla="*/ 0 h 472"/>
                  <a:gd name="T16" fmla="*/ 437 w 573"/>
                  <a:gd name="T17" fmla="*/ 6 h 472"/>
                  <a:gd name="T18" fmla="*/ 567 w 573"/>
                  <a:gd name="T19" fmla="*/ 6 h 472"/>
                  <a:gd name="T20" fmla="*/ 567 w 573"/>
                  <a:gd name="T21" fmla="*/ 465 h 472"/>
                  <a:gd name="T22" fmla="*/ 6 w 573"/>
                  <a:gd name="T23" fmla="*/ 465 h 472"/>
                  <a:gd name="T24" fmla="*/ 0 w 573"/>
                  <a:gd name="T25" fmla="*/ 472 h 4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3" h="472">
                    <a:moveTo>
                      <a:pt x="0" y="472"/>
                    </a:moveTo>
                    <a:lnTo>
                      <a:pt x="570" y="472"/>
                    </a:lnTo>
                    <a:lnTo>
                      <a:pt x="572" y="471"/>
                    </a:lnTo>
                    <a:lnTo>
                      <a:pt x="573" y="469"/>
                    </a:lnTo>
                    <a:lnTo>
                      <a:pt x="573" y="3"/>
                    </a:lnTo>
                    <a:lnTo>
                      <a:pt x="572" y="1"/>
                    </a:lnTo>
                    <a:lnTo>
                      <a:pt x="570" y="0"/>
                    </a:lnTo>
                    <a:lnTo>
                      <a:pt x="443" y="0"/>
                    </a:lnTo>
                    <a:lnTo>
                      <a:pt x="437" y="6"/>
                    </a:lnTo>
                    <a:lnTo>
                      <a:pt x="567" y="6"/>
                    </a:lnTo>
                    <a:lnTo>
                      <a:pt x="567" y="465"/>
                    </a:lnTo>
                    <a:lnTo>
                      <a:pt x="6" y="465"/>
                    </a:lnTo>
                    <a:lnTo>
                      <a:pt x="0" y="47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4" name="Rectangle 1605"/>
              <p:cNvSpPr>
                <a:spLocks noChangeArrowheads="1"/>
              </p:cNvSpPr>
              <p:nvPr/>
            </p:nvSpPr>
            <p:spPr bwMode="auto">
              <a:xfrm>
                <a:off x="2068" y="1928"/>
                <a:ext cx="181" cy="147"/>
              </a:xfrm>
              <a:prstGeom prst="rect">
                <a:avLst/>
              </a:prstGeom>
              <a:solidFill>
                <a:srgbClr val="9FC9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5" name="Freeform 1606"/>
              <p:cNvSpPr>
                <a:spLocks/>
              </p:cNvSpPr>
              <p:nvPr/>
            </p:nvSpPr>
            <p:spPr bwMode="auto">
              <a:xfrm>
                <a:off x="2067" y="1926"/>
                <a:ext cx="183" cy="151"/>
              </a:xfrm>
              <a:custGeom>
                <a:avLst/>
                <a:gdLst>
                  <a:gd name="T0" fmla="*/ 3 w 466"/>
                  <a:gd name="T1" fmla="*/ 4 h 385"/>
                  <a:gd name="T2" fmla="*/ 3 w 466"/>
                  <a:gd name="T3" fmla="*/ 7 h 385"/>
                  <a:gd name="T4" fmla="*/ 459 w 466"/>
                  <a:gd name="T5" fmla="*/ 7 h 385"/>
                  <a:gd name="T6" fmla="*/ 459 w 466"/>
                  <a:gd name="T7" fmla="*/ 378 h 385"/>
                  <a:gd name="T8" fmla="*/ 7 w 466"/>
                  <a:gd name="T9" fmla="*/ 378 h 385"/>
                  <a:gd name="T10" fmla="*/ 7 w 466"/>
                  <a:gd name="T11" fmla="*/ 4 h 385"/>
                  <a:gd name="T12" fmla="*/ 3 w 466"/>
                  <a:gd name="T13" fmla="*/ 4 h 385"/>
                  <a:gd name="T14" fmla="*/ 3 w 466"/>
                  <a:gd name="T15" fmla="*/ 7 h 385"/>
                  <a:gd name="T16" fmla="*/ 3 w 466"/>
                  <a:gd name="T17" fmla="*/ 4 h 385"/>
                  <a:gd name="T18" fmla="*/ 0 w 466"/>
                  <a:gd name="T19" fmla="*/ 4 h 385"/>
                  <a:gd name="T20" fmla="*/ 0 w 466"/>
                  <a:gd name="T21" fmla="*/ 381 h 385"/>
                  <a:gd name="T22" fmla="*/ 1 w 466"/>
                  <a:gd name="T23" fmla="*/ 384 h 385"/>
                  <a:gd name="T24" fmla="*/ 3 w 466"/>
                  <a:gd name="T25" fmla="*/ 385 h 385"/>
                  <a:gd name="T26" fmla="*/ 463 w 466"/>
                  <a:gd name="T27" fmla="*/ 385 h 385"/>
                  <a:gd name="T28" fmla="*/ 465 w 466"/>
                  <a:gd name="T29" fmla="*/ 384 h 385"/>
                  <a:gd name="T30" fmla="*/ 466 w 466"/>
                  <a:gd name="T31" fmla="*/ 381 h 385"/>
                  <a:gd name="T32" fmla="*/ 466 w 466"/>
                  <a:gd name="T33" fmla="*/ 4 h 385"/>
                  <a:gd name="T34" fmla="*/ 465 w 466"/>
                  <a:gd name="T35" fmla="*/ 1 h 385"/>
                  <a:gd name="T36" fmla="*/ 463 w 466"/>
                  <a:gd name="T37" fmla="*/ 0 h 385"/>
                  <a:gd name="T38" fmla="*/ 3 w 466"/>
                  <a:gd name="T39" fmla="*/ 0 h 385"/>
                  <a:gd name="T40" fmla="*/ 1 w 466"/>
                  <a:gd name="T41" fmla="*/ 1 h 385"/>
                  <a:gd name="T42" fmla="*/ 0 w 466"/>
                  <a:gd name="T43" fmla="*/ 4 h 385"/>
                  <a:gd name="T44" fmla="*/ 3 w 466"/>
                  <a:gd name="T45" fmla="*/ 4 h 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66" h="385">
                    <a:moveTo>
                      <a:pt x="3" y="4"/>
                    </a:moveTo>
                    <a:lnTo>
                      <a:pt x="3" y="7"/>
                    </a:lnTo>
                    <a:lnTo>
                      <a:pt x="459" y="7"/>
                    </a:lnTo>
                    <a:lnTo>
                      <a:pt x="459" y="378"/>
                    </a:lnTo>
                    <a:lnTo>
                      <a:pt x="7" y="378"/>
                    </a:lnTo>
                    <a:lnTo>
                      <a:pt x="7" y="4"/>
                    </a:lnTo>
                    <a:lnTo>
                      <a:pt x="3" y="4"/>
                    </a:lnTo>
                    <a:lnTo>
                      <a:pt x="3" y="7"/>
                    </a:lnTo>
                    <a:lnTo>
                      <a:pt x="3" y="4"/>
                    </a:lnTo>
                    <a:lnTo>
                      <a:pt x="0" y="4"/>
                    </a:lnTo>
                    <a:lnTo>
                      <a:pt x="0" y="381"/>
                    </a:lnTo>
                    <a:lnTo>
                      <a:pt x="1" y="384"/>
                    </a:lnTo>
                    <a:lnTo>
                      <a:pt x="3" y="385"/>
                    </a:lnTo>
                    <a:lnTo>
                      <a:pt x="463" y="385"/>
                    </a:lnTo>
                    <a:lnTo>
                      <a:pt x="465" y="384"/>
                    </a:lnTo>
                    <a:lnTo>
                      <a:pt x="466" y="381"/>
                    </a:lnTo>
                    <a:lnTo>
                      <a:pt x="466" y="4"/>
                    </a:lnTo>
                    <a:lnTo>
                      <a:pt x="465" y="1"/>
                    </a:lnTo>
                    <a:lnTo>
                      <a:pt x="463" y="0"/>
                    </a:lnTo>
                    <a:lnTo>
                      <a:pt x="3" y="0"/>
                    </a:lnTo>
                    <a:lnTo>
                      <a:pt x="1" y="1"/>
                    </a:lnTo>
                    <a:lnTo>
                      <a:pt x="0" y="4"/>
                    </a:lnTo>
                    <a:lnTo>
                      <a:pt x="3" y="4"/>
                    </a:lnTo>
                    <a:close/>
                  </a:path>
                </a:pathLst>
              </a:custGeom>
              <a:solidFill>
                <a:srgbClr val="3231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6" name="Freeform 1607"/>
              <p:cNvSpPr>
                <a:spLocks noEditPoints="1"/>
              </p:cNvSpPr>
              <p:nvPr/>
            </p:nvSpPr>
            <p:spPr bwMode="auto">
              <a:xfrm>
                <a:off x="3501" y="1919"/>
                <a:ext cx="545" cy="179"/>
              </a:xfrm>
              <a:custGeom>
                <a:avLst/>
                <a:gdLst>
                  <a:gd name="T0" fmla="*/ 1390 w 1390"/>
                  <a:gd name="T1" fmla="*/ 0 h 460"/>
                  <a:gd name="T2" fmla="*/ 0 w 1390"/>
                  <a:gd name="T3" fmla="*/ 0 h 460"/>
                  <a:gd name="T4" fmla="*/ 0 w 1390"/>
                  <a:gd name="T5" fmla="*/ 460 h 460"/>
                  <a:gd name="T6" fmla="*/ 1390 w 1390"/>
                  <a:gd name="T7" fmla="*/ 460 h 460"/>
                  <a:gd name="T8" fmla="*/ 1390 w 1390"/>
                  <a:gd name="T9" fmla="*/ 0 h 460"/>
                  <a:gd name="T10" fmla="*/ 144 w 1390"/>
                  <a:gd name="T11" fmla="*/ 35 h 460"/>
                  <a:gd name="T12" fmla="*/ 145 w 1390"/>
                  <a:gd name="T13" fmla="*/ 33 h 460"/>
                  <a:gd name="T14" fmla="*/ 147 w 1390"/>
                  <a:gd name="T15" fmla="*/ 32 h 460"/>
                  <a:gd name="T16" fmla="*/ 607 w 1390"/>
                  <a:gd name="T17" fmla="*/ 32 h 460"/>
                  <a:gd name="T18" fmla="*/ 609 w 1390"/>
                  <a:gd name="T19" fmla="*/ 33 h 460"/>
                  <a:gd name="T20" fmla="*/ 610 w 1390"/>
                  <a:gd name="T21" fmla="*/ 35 h 460"/>
                  <a:gd name="T22" fmla="*/ 610 w 1390"/>
                  <a:gd name="T23" fmla="*/ 413 h 460"/>
                  <a:gd name="T24" fmla="*/ 609 w 1390"/>
                  <a:gd name="T25" fmla="*/ 416 h 460"/>
                  <a:gd name="T26" fmla="*/ 607 w 1390"/>
                  <a:gd name="T27" fmla="*/ 417 h 460"/>
                  <a:gd name="T28" fmla="*/ 147 w 1390"/>
                  <a:gd name="T29" fmla="*/ 417 h 460"/>
                  <a:gd name="T30" fmla="*/ 145 w 1390"/>
                  <a:gd name="T31" fmla="*/ 416 h 460"/>
                  <a:gd name="T32" fmla="*/ 144 w 1390"/>
                  <a:gd name="T33" fmla="*/ 413 h 460"/>
                  <a:gd name="T34" fmla="*/ 144 w 1390"/>
                  <a:gd name="T35" fmla="*/ 35 h 460"/>
                  <a:gd name="T36" fmla="*/ 147 w 1390"/>
                  <a:gd name="T37" fmla="*/ 35 h 460"/>
                  <a:gd name="T38" fmla="*/ 144 w 1390"/>
                  <a:gd name="T39" fmla="*/ 35 h 460"/>
                  <a:gd name="T40" fmla="*/ 603 w 1390"/>
                  <a:gd name="T41" fmla="*/ 39 h 460"/>
                  <a:gd name="T42" fmla="*/ 151 w 1390"/>
                  <a:gd name="T43" fmla="*/ 39 h 460"/>
                  <a:gd name="T44" fmla="*/ 151 w 1390"/>
                  <a:gd name="T45" fmla="*/ 409 h 460"/>
                  <a:gd name="T46" fmla="*/ 603 w 1390"/>
                  <a:gd name="T47" fmla="*/ 409 h 460"/>
                  <a:gd name="T48" fmla="*/ 603 w 1390"/>
                  <a:gd name="T49" fmla="*/ 39 h 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90" h="460">
                    <a:moveTo>
                      <a:pt x="1390" y="0"/>
                    </a:moveTo>
                    <a:lnTo>
                      <a:pt x="0" y="0"/>
                    </a:lnTo>
                    <a:lnTo>
                      <a:pt x="0" y="460"/>
                    </a:lnTo>
                    <a:lnTo>
                      <a:pt x="1390" y="460"/>
                    </a:lnTo>
                    <a:lnTo>
                      <a:pt x="1390" y="0"/>
                    </a:lnTo>
                    <a:close/>
                    <a:moveTo>
                      <a:pt x="144" y="35"/>
                    </a:moveTo>
                    <a:lnTo>
                      <a:pt x="145" y="33"/>
                    </a:lnTo>
                    <a:lnTo>
                      <a:pt x="147" y="32"/>
                    </a:lnTo>
                    <a:lnTo>
                      <a:pt x="607" y="32"/>
                    </a:lnTo>
                    <a:lnTo>
                      <a:pt x="609" y="33"/>
                    </a:lnTo>
                    <a:lnTo>
                      <a:pt x="610" y="35"/>
                    </a:lnTo>
                    <a:lnTo>
                      <a:pt x="610" y="413"/>
                    </a:lnTo>
                    <a:lnTo>
                      <a:pt x="609" y="416"/>
                    </a:lnTo>
                    <a:lnTo>
                      <a:pt x="607" y="417"/>
                    </a:lnTo>
                    <a:lnTo>
                      <a:pt x="147" y="417"/>
                    </a:lnTo>
                    <a:lnTo>
                      <a:pt x="145" y="416"/>
                    </a:lnTo>
                    <a:lnTo>
                      <a:pt x="144" y="413"/>
                    </a:lnTo>
                    <a:lnTo>
                      <a:pt x="144" y="35"/>
                    </a:lnTo>
                    <a:lnTo>
                      <a:pt x="147" y="35"/>
                    </a:lnTo>
                    <a:lnTo>
                      <a:pt x="144" y="35"/>
                    </a:lnTo>
                    <a:close/>
                    <a:moveTo>
                      <a:pt x="603" y="39"/>
                    </a:moveTo>
                    <a:lnTo>
                      <a:pt x="151" y="39"/>
                    </a:lnTo>
                    <a:lnTo>
                      <a:pt x="151" y="409"/>
                    </a:lnTo>
                    <a:lnTo>
                      <a:pt x="603" y="409"/>
                    </a:lnTo>
                    <a:lnTo>
                      <a:pt x="603" y="3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7" name="Freeform 1608"/>
              <p:cNvSpPr>
                <a:spLocks noEditPoints="1"/>
              </p:cNvSpPr>
              <p:nvPr/>
            </p:nvSpPr>
            <p:spPr bwMode="auto">
              <a:xfrm>
                <a:off x="3498" y="1916"/>
                <a:ext cx="550" cy="185"/>
              </a:xfrm>
              <a:custGeom>
                <a:avLst/>
                <a:gdLst>
                  <a:gd name="T0" fmla="*/ 1399 w 1402"/>
                  <a:gd name="T1" fmla="*/ 0 h 472"/>
                  <a:gd name="T2" fmla="*/ 3 w 1402"/>
                  <a:gd name="T3" fmla="*/ 0 h 472"/>
                  <a:gd name="T4" fmla="*/ 1 w 1402"/>
                  <a:gd name="T5" fmla="*/ 1 h 472"/>
                  <a:gd name="T6" fmla="*/ 0 w 1402"/>
                  <a:gd name="T7" fmla="*/ 3 h 472"/>
                  <a:gd name="T8" fmla="*/ 3 w 1402"/>
                  <a:gd name="T9" fmla="*/ 3 h 472"/>
                  <a:gd name="T10" fmla="*/ 0 w 1402"/>
                  <a:gd name="T11" fmla="*/ 3 h 472"/>
                  <a:gd name="T12" fmla="*/ 0 w 1402"/>
                  <a:gd name="T13" fmla="*/ 469 h 472"/>
                  <a:gd name="T14" fmla="*/ 1 w 1402"/>
                  <a:gd name="T15" fmla="*/ 471 h 472"/>
                  <a:gd name="T16" fmla="*/ 3 w 1402"/>
                  <a:gd name="T17" fmla="*/ 472 h 472"/>
                  <a:gd name="T18" fmla="*/ 1399 w 1402"/>
                  <a:gd name="T19" fmla="*/ 472 h 472"/>
                  <a:gd name="T20" fmla="*/ 1401 w 1402"/>
                  <a:gd name="T21" fmla="*/ 471 h 472"/>
                  <a:gd name="T22" fmla="*/ 1402 w 1402"/>
                  <a:gd name="T23" fmla="*/ 469 h 472"/>
                  <a:gd name="T24" fmla="*/ 1402 w 1402"/>
                  <a:gd name="T25" fmla="*/ 3 h 472"/>
                  <a:gd name="T26" fmla="*/ 1401 w 1402"/>
                  <a:gd name="T27" fmla="*/ 1 h 472"/>
                  <a:gd name="T28" fmla="*/ 1399 w 1402"/>
                  <a:gd name="T29" fmla="*/ 0 h 472"/>
                  <a:gd name="T30" fmla="*/ 6 w 1402"/>
                  <a:gd name="T31" fmla="*/ 6 h 472"/>
                  <a:gd name="T32" fmla="*/ 1396 w 1402"/>
                  <a:gd name="T33" fmla="*/ 6 h 472"/>
                  <a:gd name="T34" fmla="*/ 1396 w 1402"/>
                  <a:gd name="T35" fmla="*/ 466 h 472"/>
                  <a:gd name="T36" fmla="*/ 6 w 1402"/>
                  <a:gd name="T37" fmla="*/ 466 h 472"/>
                  <a:gd name="T38" fmla="*/ 6 w 1402"/>
                  <a:gd name="T39" fmla="*/ 6 h 4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02" h="472">
                    <a:moveTo>
                      <a:pt x="1399" y="0"/>
                    </a:moveTo>
                    <a:lnTo>
                      <a:pt x="3" y="0"/>
                    </a:lnTo>
                    <a:lnTo>
                      <a:pt x="1" y="1"/>
                    </a:lnTo>
                    <a:lnTo>
                      <a:pt x="0" y="3"/>
                    </a:lnTo>
                    <a:lnTo>
                      <a:pt x="3" y="3"/>
                    </a:lnTo>
                    <a:lnTo>
                      <a:pt x="0" y="3"/>
                    </a:lnTo>
                    <a:lnTo>
                      <a:pt x="0" y="469"/>
                    </a:lnTo>
                    <a:lnTo>
                      <a:pt x="1" y="471"/>
                    </a:lnTo>
                    <a:lnTo>
                      <a:pt x="3" y="472"/>
                    </a:lnTo>
                    <a:lnTo>
                      <a:pt x="1399" y="472"/>
                    </a:lnTo>
                    <a:lnTo>
                      <a:pt x="1401" y="471"/>
                    </a:lnTo>
                    <a:lnTo>
                      <a:pt x="1402" y="469"/>
                    </a:lnTo>
                    <a:lnTo>
                      <a:pt x="1402" y="3"/>
                    </a:lnTo>
                    <a:lnTo>
                      <a:pt x="1401" y="1"/>
                    </a:lnTo>
                    <a:lnTo>
                      <a:pt x="1399" y="0"/>
                    </a:lnTo>
                    <a:close/>
                    <a:moveTo>
                      <a:pt x="6" y="6"/>
                    </a:moveTo>
                    <a:lnTo>
                      <a:pt x="1396" y="6"/>
                    </a:lnTo>
                    <a:lnTo>
                      <a:pt x="1396" y="466"/>
                    </a:lnTo>
                    <a:lnTo>
                      <a:pt x="6" y="466"/>
                    </a:lnTo>
                    <a:lnTo>
                      <a:pt x="6"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 name="Rectangle 1609"/>
              <p:cNvSpPr>
                <a:spLocks noChangeArrowheads="1"/>
              </p:cNvSpPr>
              <p:nvPr/>
            </p:nvSpPr>
            <p:spPr bwMode="auto">
              <a:xfrm>
                <a:off x="3827" y="1935"/>
                <a:ext cx="181" cy="147"/>
              </a:xfrm>
              <a:prstGeom prst="rect">
                <a:avLst/>
              </a:prstGeom>
              <a:solidFill>
                <a:srgbClr val="9FC9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 name="Freeform 1610"/>
              <p:cNvSpPr>
                <a:spLocks/>
              </p:cNvSpPr>
              <p:nvPr/>
            </p:nvSpPr>
            <p:spPr bwMode="auto">
              <a:xfrm>
                <a:off x="3826" y="1933"/>
                <a:ext cx="183" cy="151"/>
              </a:xfrm>
              <a:custGeom>
                <a:avLst/>
                <a:gdLst>
                  <a:gd name="T0" fmla="*/ 3 w 466"/>
                  <a:gd name="T1" fmla="*/ 3 h 385"/>
                  <a:gd name="T2" fmla="*/ 3 w 466"/>
                  <a:gd name="T3" fmla="*/ 7 h 385"/>
                  <a:gd name="T4" fmla="*/ 459 w 466"/>
                  <a:gd name="T5" fmla="*/ 7 h 385"/>
                  <a:gd name="T6" fmla="*/ 459 w 466"/>
                  <a:gd name="T7" fmla="*/ 377 h 385"/>
                  <a:gd name="T8" fmla="*/ 7 w 466"/>
                  <a:gd name="T9" fmla="*/ 377 h 385"/>
                  <a:gd name="T10" fmla="*/ 7 w 466"/>
                  <a:gd name="T11" fmla="*/ 3 h 385"/>
                  <a:gd name="T12" fmla="*/ 3 w 466"/>
                  <a:gd name="T13" fmla="*/ 3 h 385"/>
                  <a:gd name="T14" fmla="*/ 3 w 466"/>
                  <a:gd name="T15" fmla="*/ 7 h 385"/>
                  <a:gd name="T16" fmla="*/ 3 w 466"/>
                  <a:gd name="T17" fmla="*/ 3 h 385"/>
                  <a:gd name="T18" fmla="*/ 0 w 466"/>
                  <a:gd name="T19" fmla="*/ 3 h 385"/>
                  <a:gd name="T20" fmla="*/ 0 w 466"/>
                  <a:gd name="T21" fmla="*/ 381 h 385"/>
                  <a:gd name="T22" fmla="*/ 1 w 466"/>
                  <a:gd name="T23" fmla="*/ 384 h 385"/>
                  <a:gd name="T24" fmla="*/ 3 w 466"/>
                  <a:gd name="T25" fmla="*/ 385 h 385"/>
                  <a:gd name="T26" fmla="*/ 463 w 466"/>
                  <a:gd name="T27" fmla="*/ 385 h 385"/>
                  <a:gd name="T28" fmla="*/ 465 w 466"/>
                  <a:gd name="T29" fmla="*/ 384 h 385"/>
                  <a:gd name="T30" fmla="*/ 466 w 466"/>
                  <a:gd name="T31" fmla="*/ 381 h 385"/>
                  <a:gd name="T32" fmla="*/ 466 w 466"/>
                  <a:gd name="T33" fmla="*/ 3 h 385"/>
                  <a:gd name="T34" fmla="*/ 465 w 466"/>
                  <a:gd name="T35" fmla="*/ 1 h 385"/>
                  <a:gd name="T36" fmla="*/ 463 w 466"/>
                  <a:gd name="T37" fmla="*/ 0 h 385"/>
                  <a:gd name="T38" fmla="*/ 3 w 466"/>
                  <a:gd name="T39" fmla="*/ 0 h 385"/>
                  <a:gd name="T40" fmla="*/ 1 w 466"/>
                  <a:gd name="T41" fmla="*/ 1 h 385"/>
                  <a:gd name="T42" fmla="*/ 0 w 466"/>
                  <a:gd name="T43" fmla="*/ 3 h 385"/>
                  <a:gd name="T44" fmla="*/ 3 w 466"/>
                  <a:gd name="T45" fmla="*/ 3 h 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66" h="385">
                    <a:moveTo>
                      <a:pt x="3" y="3"/>
                    </a:moveTo>
                    <a:lnTo>
                      <a:pt x="3" y="7"/>
                    </a:lnTo>
                    <a:lnTo>
                      <a:pt x="459" y="7"/>
                    </a:lnTo>
                    <a:lnTo>
                      <a:pt x="459" y="377"/>
                    </a:lnTo>
                    <a:lnTo>
                      <a:pt x="7" y="377"/>
                    </a:lnTo>
                    <a:lnTo>
                      <a:pt x="7" y="3"/>
                    </a:lnTo>
                    <a:lnTo>
                      <a:pt x="3" y="3"/>
                    </a:lnTo>
                    <a:lnTo>
                      <a:pt x="3" y="7"/>
                    </a:lnTo>
                    <a:lnTo>
                      <a:pt x="3" y="3"/>
                    </a:lnTo>
                    <a:lnTo>
                      <a:pt x="0" y="3"/>
                    </a:lnTo>
                    <a:lnTo>
                      <a:pt x="0" y="381"/>
                    </a:lnTo>
                    <a:lnTo>
                      <a:pt x="1" y="384"/>
                    </a:lnTo>
                    <a:lnTo>
                      <a:pt x="3" y="385"/>
                    </a:lnTo>
                    <a:lnTo>
                      <a:pt x="463" y="385"/>
                    </a:lnTo>
                    <a:lnTo>
                      <a:pt x="465" y="384"/>
                    </a:lnTo>
                    <a:lnTo>
                      <a:pt x="466" y="381"/>
                    </a:lnTo>
                    <a:lnTo>
                      <a:pt x="466" y="3"/>
                    </a:lnTo>
                    <a:lnTo>
                      <a:pt x="465" y="1"/>
                    </a:lnTo>
                    <a:lnTo>
                      <a:pt x="463" y="0"/>
                    </a:lnTo>
                    <a:lnTo>
                      <a:pt x="3" y="0"/>
                    </a:lnTo>
                    <a:lnTo>
                      <a:pt x="1" y="1"/>
                    </a:lnTo>
                    <a:lnTo>
                      <a:pt x="0" y="3"/>
                    </a:lnTo>
                    <a:lnTo>
                      <a:pt x="3" y="3"/>
                    </a:lnTo>
                    <a:close/>
                  </a:path>
                </a:pathLst>
              </a:custGeom>
              <a:solidFill>
                <a:srgbClr val="3231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 name="Rectangle 1611"/>
              <p:cNvSpPr>
                <a:spLocks noChangeArrowheads="1"/>
              </p:cNvSpPr>
              <p:nvPr/>
            </p:nvSpPr>
            <p:spPr bwMode="auto">
              <a:xfrm>
                <a:off x="4088" y="1919"/>
                <a:ext cx="545" cy="17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1" name="Freeform 1612"/>
              <p:cNvSpPr>
                <a:spLocks noEditPoints="1"/>
              </p:cNvSpPr>
              <p:nvPr/>
            </p:nvSpPr>
            <p:spPr bwMode="auto">
              <a:xfrm>
                <a:off x="4085" y="1916"/>
                <a:ext cx="551" cy="185"/>
              </a:xfrm>
              <a:custGeom>
                <a:avLst/>
                <a:gdLst>
                  <a:gd name="T0" fmla="*/ 1399 w 1402"/>
                  <a:gd name="T1" fmla="*/ 0 h 472"/>
                  <a:gd name="T2" fmla="*/ 3 w 1402"/>
                  <a:gd name="T3" fmla="*/ 0 h 472"/>
                  <a:gd name="T4" fmla="*/ 1 w 1402"/>
                  <a:gd name="T5" fmla="*/ 1 h 472"/>
                  <a:gd name="T6" fmla="*/ 0 w 1402"/>
                  <a:gd name="T7" fmla="*/ 3 h 472"/>
                  <a:gd name="T8" fmla="*/ 3 w 1402"/>
                  <a:gd name="T9" fmla="*/ 3 h 472"/>
                  <a:gd name="T10" fmla="*/ 0 w 1402"/>
                  <a:gd name="T11" fmla="*/ 3 h 472"/>
                  <a:gd name="T12" fmla="*/ 0 w 1402"/>
                  <a:gd name="T13" fmla="*/ 469 h 472"/>
                  <a:gd name="T14" fmla="*/ 1 w 1402"/>
                  <a:gd name="T15" fmla="*/ 471 h 472"/>
                  <a:gd name="T16" fmla="*/ 3 w 1402"/>
                  <a:gd name="T17" fmla="*/ 472 h 472"/>
                  <a:gd name="T18" fmla="*/ 1399 w 1402"/>
                  <a:gd name="T19" fmla="*/ 472 h 472"/>
                  <a:gd name="T20" fmla="*/ 1401 w 1402"/>
                  <a:gd name="T21" fmla="*/ 471 h 472"/>
                  <a:gd name="T22" fmla="*/ 1402 w 1402"/>
                  <a:gd name="T23" fmla="*/ 469 h 472"/>
                  <a:gd name="T24" fmla="*/ 1402 w 1402"/>
                  <a:gd name="T25" fmla="*/ 3 h 472"/>
                  <a:gd name="T26" fmla="*/ 1401 w 1402"/>
                  <a:gd name="T27" fmla="*/ 1 h 472"/>
                  <a:gd name="T28" fmla="*/ 1399 w 1402"/>
                  <a:gd name="T29" fmla="*/ 0 h 472"/>
                  <a:gd name="T30" fmla="*/ 6 w 1402"/>
                  <a:gd name="T31" fmla="*/ 6 h 472"/>
                  <a:gd name="T32" fmla="*/ 1396 w 1402"/>
                  <a:gd name="T33" fmla="*/ 6 h 472"/>
                  <a:gd name="T34" fmla="*/ 1396 w 1402"/>
                  <a:gd name="T35" fmla="*/ 466 h 472"/>
                  <a:gd name="T36" fmla="*/ 6 w 1402"/>
                  <a:gd name="T37" fmla="*/ 466 h 472"/>
                  <a:gd name="T38" fmla="*/ 6 w 1402"/>
                  <a:gd name="T39" fmla="*/ 6 h 4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02" h="472">
                    <a:moveTo>
                      <a:pt x="1399" y="0"/>
                    </a:moveTo>
                    <a:lnTo>
                      <a:pt x="3" y="0"/>
                    </a:lnTo>
                    <a:lnTo>
                      <a:pt x="1" y="1"/>
                    </a:lnTo>
                    <a:lnTo>
                      <a:pt x="0" y="3"/>
                    </a:lnTo>
                    <a:lnTo>
                      <a:pt x="3" y="3"/>
                    </a:lnTo>
                    <a:lnTo>
                      <a:pt x="0" y="3"/>
                    </a:lnTo>
                    <a:lnTo>
                      <a:pt x="0" y="469"/>
                    </a:lnTo>
                    <a:lnTo>
                      <a:pt x="1" y="471"/>
                    </a:lnTo>
                    <a:lnTo>
                      <a:pt x="3" y="472"/>
                    </a:lnTo>
                    <a:lnTo>
                      <a:pt x="1399" y="472"/>
                    </a:lnTo>
                    <a:lnTo>
                      <a:pt x="1401" y="471"/>
                    </a:lnTo>
                    <a:lnTo>
                      <a:pt x="1402" y="469"/>
                    </a:lnTo>
                    <a:lnTo>
                      <a:pt x="1402" y="3"/>
                    </a:lnTo>
                    <a:lnTo>
                      <a:pt x="1401" y="1"/>
                    </a:lnTo>
                    <a:lnTo>
                      <a:pt x="1399" y="0"/>
                    </a:lnTo>
                    <a:close/>
                    <a:moveTo>
                      <a:pt x="6" y="6"/>
                    </a:moveTo>
                    <a:lnTo>
                      <a:pt x="1396" y="6"/>
                    </a:lnTo>
                    <a:lnTo>
                      <a:pt x="1396" y="466"/>
                    </a:lnTo>
                    <a:lnTo>
                      <a:pt x="6" y="466"/>
                    </a:lnTo>
                    <a:lnTo>
                      <a:pt x="6"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 name="Rectangle 1613"/>
              <p:cNvSpPr>
                <a:spLocks noChangeArrowheads="1"/>
              </p:cNvSpPr>
              <p:nvPr/>
            </p:nvSpPr>
            <p:spPr bwMode="auto">
              <a:xfrm>
                <a:off x="4121" y="1935"/>
                <a:ext cx="181" cy="147"/>
              </a:xfrm>
              <a:prstGeom prst="rect">
                <a:avLst/>
              </a:prstGeom>
              <a:solidFill>
                <a:srgbClr val="9FC9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 name="Freeform 1614"/>
              <p:cNvSpPr>
                <a:spLocks/>
              </p:cNvSpPr>
              <p:nvPr/>
            </p:nvSpPr>
            <p:spPr bwMode="auto">
              <a:xfrm>
                <a:off x="4120" y="1933"/>
                <a:ext cx="183" cy="151"/>
              </a:xfrm>
              <a:custGeom>
                <a:avLst/>
                <a:gdLst>
                  <a:gd name="T0" fmla="*/ 3 w 466"/>
                  <a:gd name="T1" fmla="*/ 3 h 385"/>
                  <a:gd name="T2" fmla="*/ 3 w 466"/>
                  <a:gd name="T3" fmla="*/ 7 h 385"/>
                  <a:gd name="T4" fmla="*/ 459 w 466"/>
                  <a:gd name="T5" fmla="*/ 7 h 385"/>
                  <a:gd name="T6" fmla="*/ 459 w 466"/>
                  <a:gd name="T7" fmla="*/ 377 h 385"/>
                  <a:gd name="T8" fmla="*/ 7 w 466"/>
                  <a:gd name="T9" fmla="*/ 377 h 385"/>
                  <a:gd name="T10" fmla="*/ 7 w 466"/>
                  <a:gd name="T11" fmla="*/ 3 h 385"/>
                  <a:gd name="T12" fmla="*/ 3 w 466"/>
                  <a:gd name="T13" fmla="*/ 3 h 385"/>
                  <a:gd name="T14" fmla="*/ 3 w 466"/>
                  <a:gd name="T15" fmla="*/ 7 h 385"/>
                  <a:gd name="T16" fmla="*/ 3 w 466"/>
                  <a:gd name="T17" fmla="*/ 3 h 385"/>
                  <a:gd name="T18" fmla="*/ 0 w 466"/>
                  <a:gd name="T19" fmla="*/ 3 h 385"/>
                  <a:gd name="T20" fmla="*/ 0 w 466"/>
                  <a:gd name="T21" fmla="*/ 381 h 385"/>
                  <a:gd name="T22" fmla="*/ 1 w 466"/>
                  <a:gd name="T23" fmla="*/ 384 h 385"/>
                  <a:gd name="T24" fmla="*/ 3 w 466"/>
                  <a:gd name="T25" fmla="*/ 385 h 385"/>
                  <a:gd name="T26" fmla="*/ 463 w 466"/>
                  <a:gd name="T27" fmla="*/ 385 h 385"/>
                  <a:gd name="T28" fmla="*/ 465 w 466"/>
                  <a:gd name="T29" fmla="*/ 384 h 385"/>
                  <a:gd name="T30" fmla="*/ 466 w 466"/>
                  <a:gd name="T31" fmla="*/ 381 h 385"/>
                  <a:gd name="T32" fmla="*/ 466 w 466"/>
                  <a:gd name="T33" fmla="*/ 3 h 385"/>
                  <a:gd name="T34" fmla="*/ 465 w 466"/>
                  <a:gd name="T35" fmla="*/ 1 h 385"/>
                  <a:gd name="T36" fmla="*/ 463 w 466"/>
                  <a:gd name="T37" fmla="*/ 0 h 385"/>
                  <a:gd name="T38" fmla="*/ 3 w 466"/>
                  <a:gd name="T39" fmla="*/ 0 h 385"/>
                  <a:gd name="T40" fmla="*/ 1 w 466"/>
                  <a:gd name="T41" fmla="*/ 1 h 385"/>
                  <a:gd name="T42" fmla="*/ 0 w 466"/>
                  <a:gd name="T43" fmla="*/ 3 h 385"/>
                  <a:gd name="T44" fmla="*/ 3 w 466"/>
                  <a:gd name="T45" fmla="*/ 3 h 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66" h="385">
                    <a:moveTo>
                      <a:pt x="3" y="3"/>
                    </a:moveTo>
                    <a:lnTo>
                      <a:pt x="3" y="7"/>
                    </a:lnTo>
                    <a:lnTo>
                      <a:pt x="459" y="7"/>
                    </a:lnTo>
                    <a:lnTo>
                      <a:pt x="459" y="377"/>
                    </a:lnTo>
                    <a:lnTo>
                      <a:pt x="7" y="377"/>
                    </a:lnTo>
                    <a:lnTo>
                      <a:pt x="7" y="3"/>
                    </a:lnTo>
                    <a:lnTo>
                      <a:pt x="3" y="3"/>
                    </a:lnTo>
                    <a:lnTo>
                      <a:pt x="3" y="7"/>
                    </a:lnTo>
                    <a:lnTo>
                      <a:pt x="3" y="3"/>
                    </a:lnTo>
                    <a:lnTo>
                      <a:pt x="0" y="3"/>
                    </a:lnTo>
                    <a:lnTo>
                      <a:pt x="0" y="381"/>
                    </a:lnTo>
                    <a:lnTo>
                      <a:pt x="1" y="384"/>
                    </a:lnTo>
                    <a:lnTo>
                      <a:pt x="3" y="385"/>
                    </a:lnTo>
                    <a:lnTo>
                      <a:pt x="463" y="385"/>
                    </a:lnTo>
                    <a:lnTo>
                      <a:pt x="465" y="384"/>
                    </a:lnTo>
                    <a:lnTo>
                      <a:pt x="466" y="381"/>
                    </a:lnTo>
                    <a:lnTo>
                      <a:pt x="466" y="3"/>
                    </a:lnTo>
                    <a:lnTo>
                      <a:pt x="465" y="1"/>
                    </a:lnTo>
                    <a:lnTo>
                      <a:pt x="463" y="0"/>
                    </a:lnTo>
                    <a:lnTo>
                      <a:pt x="3" y="0"/>
                    </a:lnTo>
                    <a:lnTo>
                      <a:pt x="1" y="1"/>
                    </a:lnTo>
                    <a:lnTo>
                      <a:pt x="0" y="3"/>
                    </a:lnTo>
                    <a:lnTo>
                      <a:pt x="3" y="3"/>
                    </a:lnTo>
                    <a:close/>
                  </a:path>
                </a:pathLst>
              </a:custGeom>
              <a:solidFill>
                <a:srgbClr val="3231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4" name="Rectangle 1615"/>
              <p:cNvSpPr>
                <a:spLocks noChangeArrowheads="1"/>
              </p:cNvSpPr>
              <p:nvPr/>
            </p:nvSpPr>
            <p:spPr bwMode="auto">
              <a:xfrm>
                <a:off x="4426" y="1935"/>
                <a:ext cx="181" cy="147"/>
              </a:xfrm>
              <a:prstGeom prst="rect">
                <a:avLst/>
              </a:prstGeom>
              <a:solidFill>
                <a:srgbClr val="9FC9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5" name="Freeform 1616"/>
              <p:cNvSpPr>
                <a:spLocks/>
              </p:cNvSpPr>
              <p:nvPr/>
            </p:nvSpPr>
            <p:spPr bwMode="auto">
              <a:xfrm>
                <a:off x="4425" y="1933"/>
                <a:ext cx="183" cy="151"/>
              </a:xfrm>
              <a:custGeom>
                <a:avLst/>
                <a:gdLst>
                  <a:gd name="T0" fmla="*/ 3 w 467"/>
                  <a:gd name="T1" fmla="*/ 3 h 385"/>
                  <a:gd name="T2" fmla="*/ 3 w 467"/>
                  <a:gd name="T3" fmla="*/ 7 h 385"/>
                  <a:gd name="T4" fmla="*/ 459 w 467"/>
                  <a:gd name="T5" fmla="*/ 7 h 385"/>
                  <a:gd name="T6" fmla="*/ 459 w 467"/>
                  <a:gd name="T7" fmla="*/ 377 h 385"/>
                  <a:gd name="T8" fmla="*/ 7 w 467"/>
                  <a:gd name="T9" fmla="*/ 377 h 385"/>
                  <a:gd name="T10" fmla="*/ 7 w 467"/>
                  <a:gd name="T11" fmla="*/ 3 h 385"/>
                  <a:gd name="T12" fmla="*/ 3 w 467"/>
                  <a:gd name="T13" fmla="*/ 3 h 385"/>
                  <a:gd name="T14" fmla="*/ 3 w 467"/>
                  <a:gd name="T15" fmla="*/ 7 h 385"/>
                  <a:gd name="T16" fmla="*/ 3 w 467"/>
                  <a:gd name="T17" fmla="*/ 3 h 385"/>
                  <a:gd name="T18" fmla="*/ 0 w 467"/>
                  <a:gd name="T19" fmla="*/ 3 h 385"/>
                  <a:gd name="T20" fmla="*/ 0 w 467"/>
                  <a:gd name="T21" fmla="*/ 381 h 385"/>
                  <a:gd name="T22" fmla="*/ 1 w 467"/>
                  <a:gd name="T23" fmla="*/ 384 h 385"/>
                  <a:gd name="T24" fmla="*/ 3 w 467"/>
                  <a:gd name="T25" fmla="*/ 385 h 385"/>
                  <a:gd name="T26" fmla="*/ 463 w 467"/>
                  <a:gd name="T27" fmla="*/ 385 h 385"/>
                  <a:gd name="T28" fmla="*/ 466 w 467"/>
                  <a:gd name="T29" fmla="*/ 384 h 385"/>
                  <a:gd name="T30" fmla="*/ 467 w 467"/>
                  <a:gd name="T31" fmla="*/ 381 h 385"/>
                  <a:gd name="T32" fmla="*/ 467 w 467"/>
                  <a:gd name="T33" fmla="*/ 3 h 385"/>
                  <a:gd name="T34" fmla="*/ 466 w 467"/>
                  <a:gd name="T35" fmla="*/ 1 h 385"/>
                  <a:gd name="T36" fmla="*/ 463 w 467"/>
                  <a:gd name="T37" fmla="*/ 0 h 385"/>
                  <a:gd name="T38" fmla="*/ 3 w 467"/>
                  <a:gd name="T39" fmla="*/ 0 h 385"/>
                  <a:gd name="T40" fmla="*/ 1 w 467"/>
                  <a:gd name="T41" fmla="*/ 1 h 385"/>
                  <a:gd name="T42" fmla="*/ 0 w 467"/>
                  <a:gd name="T43" fmla="*/ 3 h 385"/>
                  <a:gd name="T44" fmla="*/ 3 w 467"/>
                  <a:gd name="T45" fmla="*/ 3 h 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67" h="385">
                    <a:moveTo>
                      <a:pt x="3" y="3"/>
                    </a:moveTo>
                    <a:lnTo>
                      <a:pt x="3" y="7"/>
                    </a:lnTo>
                    <a:lnTo>
                      <a:pt x="459" y="7"/>
                    </a:lnTo>
                    <a:lnTo>
                      <a:pt x="459" y="377"/>
                    </a:lnTo>
                    <a:lnTo>
                      <a:pt x="7" y="377"/>
                    </a:lnTo>
                    <a:lnTo>
                      <a:pt x="7" y="3"/>
                    </a:lnTo>
                    <a:lnTo>
                      <a:pt x="3" y="3"/>
                    </a:lnTo>
                    <a:lnTo>
                      <a:pt x="3" y="7"/>
                    </a:lnTo>
                    <a:lnTo>
                      <a:pt x="3" y="3"/>
                    </a:lnTo>
                    <a:lnTo>
                      <a:pt x="0" y="3"/>
                    </a:lnTo>
                    <a:lnTo>
                      <a:pt x="0" y="381"/>
                    </a:lnTo>
                    <a:lnTo>
                      <a:pt x="1" y="384"/>
                    </a:lnTo>
                    <a:lnTo>
                      <a:pt x="3" y="385"/>
                    </a:lnTo>
                    <a:lnTo>
                      <a:pt x="463" y="385"/>
                    </a:lnTo>
                    <a:lnTo>
                      <a:pt x="466" y="384"/>
                    </a:lnTo>
                    <a:lnTo>
                      <a:pt x="467" y="381"/>
                    </a:lnTo>
                    <a:lnTo>
                      <a:pt x="467" y="3"/>
                    </a:lnTo>
                    <a:lnTo>
                      <a:pt x="466" y="1"/>
                    </a:lnTo>
                    <a:lnTo>
                      <a:pt x="463" y="0"/>
                    </a:lnTo>
                    <a:lnTo>
                      <a:pt x="3" y="0"/>
                    </a:lnTo>
                    <a:lnTo>
                      <a:pt x="1" y="1"/>
                    </a:lnTo>
                    <a:lnTo>
                      <a:pt x="0" y="3"/>
                    </a:lnTo>
                    <a:lnTo>
                      <a:pt x="3" y="3"/>
                    </a:lnTo>
                    <a:close/>
                  </a:path>
                </a:pathLst>
              </a:custGeom>
              <a:solidFill>
                <a:srgbClr val="3231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6" name="Rectangle 1617"/>
              <p:cNvSpPr>
                <a:spLocks noChangeArrowheads="1"/>
              </p:cNvSpPr>
              <p:nvPr/>
            </p:nvSpPr>
            <p:spPr bwMode="auto">
              <a:xfrm>
                <a:off x="1498" y="1938"/>
                <a:ext cx="153" cy="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24282B"/>
                    </a:solidFill>
                    <a:effectLst/>
                    <a:latin typeface="Times New Roman" pitchFamily="18" charset="0"/>
                  </a:rPr>
                  <a:t>32</a:t>
                </a:r>
                <a:endParaRPr kumimoji="0" lang="en-US" sz="1800" b="0" i="0" u="none" strike="noStrike" cap="none" normalizeH="0" baseline="0" smtClean="0">
                  <a:ln>
                    <a:noFill/>
                  </a:ln>
                  <a:solidFill>
                    <a:schemeClr val="tx1"/>
                  </a:solidFill>
                  <a:effectLst/>
                  <a:latin typeface="Arial" pitchFamily="34" charset="0"/>
                </a:endParaRPr>
              </a:p>
            </p:txBody>
          </p:sp>
          <p:sp>
            <p:nvSpPr>
              <p:cNvPr id="487" name="Rectangle 1618"/>
              <p:cNvSpPr>
                <a:spLocks noChangeArrowheads="1"/>
              </p:cNvSpPr>
              <p:nvPr/>
            </p:nvSpPr>
            <p:spPr bwMode="auto">
              <a:xfrm>
                <a:off x="1787" y="1938"/>
                <a:ext cx="113"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24282B"/>
                    </a:solidFill>
                    <a:effectLst/>
                    <a:latin typeface="Times New Roman" pitchFamily="18" charset="0"/>
                  </a:rPr>
                  <a:t>31</a:t>
                </a:r>
                <a:endParaRPr kumimoji="0" lang="en-US" sz="1800" b="0" i="0" u="none" strike="noStrike" cap="none" normalizeH="0" baseline="0" dirty="0" smtClean="0">
                  <a:ln>
                    <a:noFill/>
                  </a:ln>
                  <a:solidFill>
                    <a:schemeClr val="tx1"/>
                  </a:solidFill>
                  <a:effectLst/>
                  <a:latin typeface="Arial" pitchFamily="34" charset="0"/>
                </a:endParaRPr>
              </a:p>
            </p:txBody>
          </p:sp>
          <p:sp>
            <p:nvSpPr>
              <p:cNvPr id="488" name="Rectangle 1619"/>
              <p:cNvSpPr>
                <a:spLocks noChangeArrowheads="1"/>
              </p:cNvSpPr>
              <p:nvPr/>
            </p:nvSpPr>
            <p:spPr bwMode="auto">
              <a:xfrm>
                <a:off x="3881" y="1947"/>
                <a:ext cx="99" cy="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24282B"/>
                    </a:solidFill>
                    <a:effectLst/>
                    <a:latin typeface="Times New Roman" pitchFamily="18" charset="0"/>
                  </a:rPr>
                  <a:t>3</a:t>
                </a:r>
                <a:endParaRPr kumimoji="0" lang="en-US" sz="1800" b="0" i="0" u="none" strike="noStrike" cap="none" normalizeH="0" baseline="0" smtClean="0">
                  <a:ln>
                    <a:noFill/>
                  </a:ln>
                  <a:solidFill>
                    <a:schemeClr val="tx1"/>
                  </a:solidFill>
                  <a:effectLst/>
                  <a:latin typeface="Arial" pitchFamily="34" charset="0"/>
                </a:endParaRPr>
              </a:p>
            </p:txBody>
          </p:sp>
          <p:sp>
            <p:nvSpPr>
              <p:cNvPr id="489" name="Rectangle 1620"/>
              <p:cNvSpPr>
                <a:spLocks noChangeArrowheads="1"/>
              </p:cNvSpPr>
              <p:nvPr/>
            </p:nvSpPr>
            <p:spPr bwMode="auto">
              <a:xfrm>
                <a:off x="4170" y="1947"/>
                <a:ext cx="153" cy="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24282B"/>
                    </a:solidFill>
                    <a:effectLst/>
                    <a:latin typeface="Times New Roman" pitchFamily="18" charset="0"/>
                  </a:rPr>
                  <a:t>21</a:t>
                </a:r>
                <a:endParaRPr kumimoji="0" lang="en-US" sz="1800" b="0" i="0" u="none" strike="noStrike" cap="none" normalizeH="0" baseline="0" smtClean="0">
                  <a:ln>
                    <a:noFill/>
                  </a:ln>
                  <a:solidFill>
                    <a:schemeClr val="tx1"/>
                  </a:solidFill>
                  <a:effectLst/>
                  <a:latin typeface="Arial" pitchFamily="34" charset="0"/>
                </a:endParaRPr>
              </a:p>
            </p:txBody>
          </p:sp>
          <p:sp>
            <p:nvSpPr>
              <p:cNvPr id="490" name="Rectangle 1621"/>
              <p:cNvSpPr>
                <a:spLocks noChangeArrowheads="1"/>
              </p:cNvSpPr>
              <p:nvPr/>
            </p:nvSpPr>
            <p:spPr bwMode="auto">
              <a:xfrm>
                <a:off x="2189" y="2201"/>
                <a:ext cx="366" cy="176"/>
              </a:xfrm>
              <a:prstGeom prst="rect">
                <a:avLst/>
              </a:prstGeom>
              <a:solidFill>
                <a:srgbClr val="F0D8C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1" name="Freeform 1622"/>
              <p:cNvSpPr>
                <a:spLocks/>
              </p:cNvSpPr>
              <p:nvPr/>
            </p:nvSpPr>
            <p:spPr bwMode="auto">
              <a:xfrm>
                <a:off x="2186" y="2199"/>
                <a:ext cx="371" cy="180"/>
              </a:xfrm>
              <a:custGeom>
                <a:avLst/>
                <a:gdLst>
                  <a:gd name="T0" fmla="*/ 6 w 944"/>
                  <a:gd name="T1" fmla="*/ 5 h 461"/>
                  <a:gd name="T2" fmla="*/ 6 w 944"/>
                  <a:gd name="T3" fmla="*/ 11 h 461"/>
                  <a:gd name="T4" fmla="*/ 933 w 944"/>
                  <a:gd name="T5" fmla="*/ 11 h 461"/>
                  <a:gd name="T6" fmla="*/ 933 w 944"/>
                  <a:gd name="T7" fmla="*/ 450 h 461"/>
                  <a:gd name="T8" fmla="*/ 12 w 944"/>
                  <a:gd name="T9" fmla="*/ 450 h 461"/>
                  <a:gd name="T10" fmla="*/ 12 w 944"/>
                  <a:gd name="T11" fmla="*/ 5 h 461"/>
                  <a:gd name="T12" fmla="*/ 6 w 944"/>
                  <a:gd name="T13" fmla="*/ 5 h 461"/>
                  <a:gd name="T14" fmla="*/ 6 w 944"/>
                  <a:gd name="T15" fmla="*/ 11 h 461"/>
                  <a:gd name="T16" fmla="*/ 6 w 944"/>
                  <a:gd name="T17" fmla="*/ 5 h 461"/>
                  <a:gd name="T18" fmla="*/ 0 w 944"/>
                  <a:gd name="T19" fmla="*/ 5 h 461"/>
                  <a:gd name="T20" fmla="*/ 0 w 944"/>
                  <a:gd name="T21" fmla="*/ 456 h 461"/>
                  <a:gd name="T22" fmla="*/ 2 w 944"/>
                  <a:gd name="T23" fmla="*/ 460 h 461"/>
                  <a:gd name="T24" fmla="*/ 6 w 944"/>
                  <a:gd name="T25" fmla="*/ 461 h 461"/>
                  <a:gd name="T26" fmla="*/ 938 w 944"/>
                  <a:gd name="T27" fmla="*/ 461 h 461"/>
                  <a:gd name="T28" fmla="*/ 942 w 944"/>
                  <a:gd name="T29" fmla="*/ 460 h 461"/>
                  <a:gd name="T30" fmla="*/ 944 w 944"/>
                  <a:gd name="T31" fmla="*/ 456 h 461"/>
                  <a:gd name="T32" fmla="*/ 944 w 944"/>
                  <a:gd name="T33" fmla="*/ 5 h 461"/>
                  <a:gd name="T34" fmla="*/ 942 w 944"/>
                  <a:gd name="T35" fmla="*/ 1 h 461"/>
                  <a:gd name="T36" fmla="*/ 938 w 944"/>
                  <a:gd name="T37" fmla="*/ 0 h 461"/>
                  <a:gd name="T38" fmla="*/ 6 w 944"/>
                  <a:gd name="T39" fmla="*/ 0 h 461"/>
                  <a:gd name="T40" fmla="*/ 2 w 944"/>
                  <a:gd name="T41" fmla="*/ 1 h 461"/>
                  <a:gd name="T42" fmla="*/ 0 w 944"/>
                  <a:gd name="T43" fmla="*/ 5 h 461"/>
                  <a:gd name="T44" fmla="*/ 6 w 944"/>
                  <a:gd name="T45" fmla="*/ 5 h 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44" h="461">
                    <a:moveTo>
                      <a:pt x="6" y="5"/>
                    </a:moveTo>
                    <a:lnTo>
                      <a:pt x="6" y="11"/>
                    </a:lnTo>
                    <a:lnTo>
                      <a:pt x="933" y="11"/>
                    </a:lnTo>
                    <a:lnTo>
                      <a:pt x="933" y="450"/>
                    </a:lnTo>
                    <a:lnTo>
                      <a:pt x="12" y="450"/>
                    </a:lnTo>
                    <a:lnTo>
                      <a:pt x="12" y="5"/>
                    </a:lnTo>
                    <a:lnTo>
                      <a:pt x="6" y="5"/>
                    </a:lnTo>
                    <a:lnTo>
                      <a:pt x="6" y="11"/>
                    </a:lnTo>
                    <a:lnTo>
                      <a:pt x="6" y="5"/>
                    </a:lnTo>
                    <a:lnTo>
                      <a:pt x="0" y="5"/>
                    </a:lnTo>
                    <a:lnTo>
                      <a:pt x="0" y="456"/>
                    </a:lnTo>
                    <a:lnTo>
                      <a:pt x="2" y="460"/>
                    </a:lnTo>
                    <a:lnTo>
                      <a:pt x="6" y="461"/>
                    </a:lnTo>
                    <a:lnTo>
                      <a:pt x="938" y="461"/>
                    </a:lnTo>
                    <a:lnTo>
                      <a:pt x="942" y="460"/>
                    </a:lnTo>
                    <a:lnTo>
                      <a:pt x="944" y="456"/>
                    </a:lnTo>
                    <a:lnTo>
                      <a:pt x="944" y="5"/>
                    </a:lnTo>
                    <a:lnTo>
                      <a:pt x="942" y="1"/>
                    </a:lnTo>
                    <a:lnTo>
                      <a:pt x="938" y="0"/>
                    </a:lnTo>
                    <a:lnTo>
                      <a:pt x="6" y="0"/>
                    </a:lnTo>
                    <a:lnTo>
                      <a:pt x="2" y="1"/>
                    </a:lnTo>
                    <a:lnTo>
                      <a:pt x="0" y="5"/>
                    </a:lnTo>
                    <a:lnTo>
                      <a:pt x="6" y="5"/>
                    </a:lnTo>
                    <a:close/>
                  </a:path>
                </a:pathLst>
              </a:custGeom>
              <a:solidFill>
                <a:srgbClr val="3231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2" name="Rectangle 1623"/>
              <p:cNvSpPr>
                <a:spLocks noChangeArrowheads="1"/>
              </p:cNvSpPr>
              <p:nvPr/>
            </p:nvSpPr>
            <p:spPr bwMode="auto">
              <a:xfrm>
                <a:off x="3533" y="2201"/>
                <a:ext cx="365" cy="176"/>
              </a:xfrm>
              <a:prstGeom prst="rect">
                <a:avLst/>
              </a:prstGeom>
              <a:solidFill>
                <a:srgbClr val="F0D8C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3" name="Freeform 1624"/>
              <p:cNvSpPr>
                <a:spLocks/>
              </p:cNvSpPr>
              <p:nvPr/>
            </p:nvSpPr>
            <p:spPr bwMode="auto">
              <a:xfrm>
                <a:off x="3530" y="2199"/>
                <a:ext cx="371" cy="180"/>
              </a:xfrm>
              <a:custGeom>
                <a:avLst/>
                <a:gdLst>
                  <a:gd name="T0" fmla="*/ 6 w 944"/>
                  <a:gd name="T1" fmla="*/ 5 h 461"/>
                  <a:gd name="T2" fmla="*/ 6 w 944"/>
                  <a:gd name="T3" fmla="*/ 11 h 461"/>
                  <a:gd name="T4" fmla="*/ 932 w 944"/>
                  <a:gd name="T5" fmla="*/ 11 h 461"/>
                  <a:gd name="T6" fmla="*/ 932 w 944"/>
                  <a:gd name="T7" fmla="*/ 450 h 461"/>
                  <a:gd name="T8" fmla="*/ 11 w 944"/>
                  <a:gd name="T9" fmla="*/ 450 h 461"/>
                  <a:gd name="T10" fmla="*/ 11 w 944"/>
                  <a:gd name="T11" fmla="*/ 5 h 461"/>
                  <a:gd name="T12" fmla="*/ 6 w 944"/>
                  <a:gd name="T13" fmla="*/ 5 h 461"/>
                  <a:gd name="T14" fmla="*/ 6 w 944"/>
                  <a:gd name="T15" fmla="*/ 11 h 461"/>
                  <a:gd name="T16" fmla="*/ 6 w 944"/>
                  <a:gd name="T17" fmla="*/ 5 h 461"/>
                  <a:gd name="T18" fmla="*/ 0 w 944"/>
                  <a:gd name="T19" fmla="*/ 5 h 461"/>
                  <a:gd name="T20" fmla="*/ 0 w 944"/>
                  <a:gd name="T21" fmla="*/ 456 h 461"/>
                  <a:gd name="T22" fmla="*/ 2 w 944"/>
                  <a:gd name="T23" fmla="*/ 460 h 461"/>
                  <a:gd name="T24" fmla="*/ 6 w 944"/>
                  <a:gd name="T25" fmla="*/ 461 h 461"/>
                  <a:gd name="T26" fmla="*/ 938 w 944"/>
                  <a:gd name="T27" fmla="*/ 461 h 461"/>
                  <a:gd name="T28" fmla="*/ 942 w 944"/>
                  <a:gd name="T29" fmla="*/ 460 h 461"/>
                  <a:gd name="T30" fmla="*/ 944 w 944"/>
                  <a:gd name="T31" fmla="*/ 456 h 461"/>
                  <a:gd name="T32" fmla="*/ 944 w 944"/>
                  <a:gd name="T33" fmla="*/ 5 h 461"/>
                  <a:gd name="T34" fmla="*/ 942 w 944"/>
                  <a:gd name="T35" fmla="*/ 1 h 461"/>
                  <a:gd name="T36" fmla="*/ 938 w 944"/>
                  <a:gd name="T37" fmla="*/ 0 h 461"/>
                  <a:gd name="T38" fmla="*/ 6 w 944"/>
                  <a:gd name="T39" fmla="*/ 0 h 461"/>
                  <a:gd name="T40" fmla="*/ 2 w 944"/>
                  <a:gd name="T41" fmla="*/ 1 h 461"/>
                  <a:gd name="T42" fmla="*/ 0 w 944"/>
                  <a:gd name="T43" fmla="*/ 5 h 461"/>
                  <a:gd name="T44" fmla="*/ 6 w 944"/>
                  <a:gd name="T45" fmla="*/ 5 h 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44" h="461">
                    <a:moveTo>
                      <a:pt x="6" y="5"/>
                    </a:moveTo>
                    <a:lnTo>
                      <a:pt x="6" y="11"/>
                    </a:lnTo>
                    <a:lnTo>
                      <a:pt x="932" y="11"/>
                    </a:lnTo>
                    <a:lnTo>
                      <a:pt x="932" y="450"/>
                    </a:lnTo>
                    <a:lnTo>
                      <a:pt x="11" y="450"/>
                    </a:lnTo>
                    <a:lnTo>
                      <a:pt x="11" y="5"/>
                    </a:lnTo>
                    <a:lnTo>
                      <a:pt x="6" y="5"/>
                    </a:lnTo>
                    <a:lnTo>
                      <a:pt x="6" y="11"/>
                    </a:lnTo>
                    <a:lnTo>
                      <a:pt x="6" y="5"/>
                    </a:lnTo>
                    <a:lnTo>
                      <a:pt x="0" y="5"/>
                    </a:lnTo>
                    <a:lnTo>
                      <a:pt x="0" y="456"/>
                    </a:lnTo>
                    <a:lnTo>
                      <a:pt x="2" y="460"/>
                    </a:lnTo>
                    <a:lnTo>
                      <a:pt x="6" y="461"/>
                    </a:lnTo>
                    <a:lnTo>
                      <a:pt x="938" y="461"/>
                    </a:lnTo>
                    <a:lnTo>
                      <a:pt x="942" y="460"/>
                    </a:lnTo>
                    <a:lnTo>
                      <a:pt x="944" y="456"/>
                    </a:lnTo>
                    <a:lnTo>
                      <a:pt x="944" y="5"/>
                    </a:lnTo>
                    <a:lnTo>
                      <a:pt x="942" y="1"/>
                    </a:lnTo>
                    <a:lnTo>
                      <a:pt x="938" y="0"/>
                    </a:lnTo>
                    <a:lnTo>
                      <a:pt x="6" y="0"/>
                    </a:lnTo>
                    <a:lnTo>
                      <a:pt x="2" y="1"/>
                    </a:lnTo>
                    <a:lnTo>
                      <a:pt x="0" y="5"/>
                    </a:lnTo>
                    <a:lnTo>
                      <a:pt x="6" y="5"/>
                    </a:lnTo>
                    <a:close/>
                  </a:path>
                </a:pathLst>
              </a:custGeom>
              <a:solidFill>
                <a:srgbClr val="3231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4" name="Rectangle 1625"/>
              <p:cNvSpPr>
                <a:spLocks noChangeArrowheads="1"/>
              </p:cNvSpPr>
              <p:nvPr/>
            </p:nvSpPr>
            <p:spPr bwMode="auto">
              <a:xfrm>
                <a:off x="4059" y="2208"/>
                <a:ext cx="367" cy="176"/>
              </a:xfrm>
              <a:prstGeom prst="rect">
                <a:avLst/>
              </a:prstGeom>
              <a:solidFill>
                <a:srgbClr val="F0D8C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5" name="Freeform 1626"/>
              <p:cNvSpPr>
                <a:spLocks/>
              </p:cNvSpPr>
              <p:nvPr/>
            </p:nvSpPr>
            <p:spPr bwMode="auto">
              <a:xfrm>
                <a:off x="4057" y="2206"/>
                <a:ext cx="371" cy="180"/>
              </a:xfrm>
              <a:custGeom>
                <a:avLst/>
                <a:gdLst>
                  <a:gd name="T0" fmla="*/ 5 w 943"/>
                  <a:gd name="T1" fmla="*/ 6 h 462"/>
                  <a:gd name="T2" fmla="*/ 5 w 943"/>
                  <a:gd name="T3" fmla="*/ 12 h 462"/>
                  <a:gd name="T4" fmla="*/ 932 w 943"/>
                  <a:gd name="T5" fmla="*/ 12 h 462"/>
                  <a:gd name="T6" fmla="*/ 932 w 943"/>
                  <a:gd name="T7" fmla="*/ 451 h 462"/>
                  <a:gd name="T8" fmla="*/ 11 w 943"/>
                  <a:gd name="T9" fmla="*/ 451 h 462"/>
                  <a:gd name="T10" fmla="*/ 11 w 943"/>
                  <a:gd name="T11" fmla="*/ 6 h 462"/>
                  <a:gd name="T12" fmla="*/ 5 w 943"/>
                  <a:gd name="T13" fmla="*/ 6 h 462"/>
                  <a:gd name="T14" fmla="*/ 5 w 943"/>
                  <a:gd name="T15" fmla="*/ 12 h 462"/>
                  <a:gd name="T16" fmla="*/ 5 w 943"/>
                  <a:gd name="T17" fmla="*/ 6 h 462"/>
                  <a:gd name="T18" fmla="*/ 0 w 943"/>
                  <a:gd name="T19" fmla="*/ 6 h 462"/>
                  <a:gd name="T20" fmla="*/ 0 w 943"/>
                  <a:gd name="T21" fmla="*/ 456 h 462"/>
                  <a:gd name="T22" fmla="*/ 1 w 943"/>
                  <a:gd name="T23" fmla="*/ 460 h 462"/>
                  <a:gd name="T24" fmla="*/ 5 w 943"/>
                  <a:gd name="T25" fmla="*/ 462 h 462"/>
                  <a:gd name="T26" fmla="*/ 938 w 943"/>
                  <a:gd name="T27" fmla="*/ 462 h 462"/>
                  <a:gd name="T28" fmla="*/ 942 w 943"/>
                  <a:gd name="T29" fmla="*/ 460 h 462"/>
                  <a:gd name="T30" fmla="*/ 943 w 943"/>
                  <a:gd name="T31" fmla="*/ 456 h 462"/>
                  <a:gd name="T32" fmla="*/ 943 w 943"/>
                  <a:gd name="T33" fmla="*/ 6 h 462"/>
                  <a:gd name="T34" fmla="*/ 942 w 943"/>
                  <a:gd name="T35" fmla="*/ 2 h 462"/>
                  <a:gd name="T36" fmla="*/ 938 w 943"/>
                  <a:gd name="T37" fmla="*/ 0 h 462"/>
                  <a:gd name="T38" fmla="*/ 5 w 943"/>
                  <a:gd name="T39" fmla="*/ 0 h 462"/>
                  <a:gd name="T40" fmla="*/ 1 w 943"/>
                  <a:gd name="T41" fmla="*/ 2 h 462"/>
                  <a:gd name="T42" fmla="*/ 0 w 943"/>
                  <a:gd name="T43" fmla="*/ 6 h 462"/>
                  <a:gd name="T44" fmla="*/ 5 w 943"/>
                  <a:gd name="T45" fmla="*/ 6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43" h="462">
                    <a:moveTo>
                      <a:pt x="5" y="6"/>
                    </a:moveTo>
                    <a:lnTo>
                      <a:pt x="5" y="12"/>
                    </a:lnTo>
                    <a:lnTo>
                      <a:pt x="932" y="12"/>
                    </a:lnTo>
                    <a:lnTo>
                      <a:pt x="932" y="451"/>
                    </a:lnTo>
                    <a:lnTo>
                      <a:pt x="11" y="451"/>
                    </a:lnTo>
                    <a:lnTo>
                      <a:pt x="11" y="6"/>
                    </a:lnTo>
                    <a:lnTo>
                      <a:pt x="5" y="6"/>
                    </a:lnTo>
                    <a:lnTo>
                      <a:pt x="5" y="12"/>
                    </a:lnTo>
                    <a:lnTo>
                      <a:pt x="5" y="6"/>
                    </a:lnTo>
                    <a:lnTo>
                      <a:pt x="0" y="6"/>
                    </a:lnTo>
                    <a:lnTo>
                      <a:pt x="0" y="456"/>
                    </a:lnTo>
                    <a:lnTo>
                      <a:pt x="1" y="460"/>
                    </a:lnTo>
                    <a:lnTo>
                      <a:pt x="5" y="462"/>
                    </a:lnTo>
                    <a:lnTo>
                      <a:pt x="938" y="462"/>
                    </a:lnTo>
                    <a:lnTo>
                      <a:pt x="942" y="460"/>
                    </a:lnTo>
                    <a:lnTo>
                      <a:pt x="943" y="456"/>
                    </a:lnTo>
                    <a:lnTo>
                      <a:pt x="943" y="6"/>
                    </a:lnTo>
                    <a:lnTo>
                      <a:pt x="942" y="2"/>
                    </a:lnTo>
                    <a:lnTo>
                      <a:pt x="938" y="0"/>
                    </a:lnTo>
                    <a:lnTo>
                      <a:pt x="5" y="0"/>
                    </a:lnTo>
                    <a:lnTo>
                      <a:pt x="1" y="2"/>
                    </a:lnTo>
                    <a:lnTo>
                      <a:pt x="0" y="6"/>
                    </a:lnTo>
                    <a:lnTo>
                      <a:pt x="5" y="6"/>
                    </a:lnTo>
                    <a:close/>
                  </a:path>
                </a:pathLst>
              </a:custGeom>
              <a:solidFill>
                <a:srgbClr val="3231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6" name="Rectangle 1627"/>
              <p:cNvSpPr>
                <a:spLocks noChangeArrowheads="1"/>
              </p:cNvSpPr>
              <p:nvPr/>
            </p:nvSpPr>
            <p:spPr bwMode="auto">
              <a:xfrm>
                <a:off x="2361" y="1927"/>
                <a:ext cx="181" cy="148"/>
              </a:xfrm>
              <a:prstGeom prst="rect">
                <a:avLst/>
              </a:prstGeom>
              <a:solidFill>
                <a:srgbClr val="9FC9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7" name="Freeform 1628"/>
              <p:cNvSpPr>
                <a:spLocks/>
              </p:cNvSpPr>
              <p:nvPr/>
            </p:nvSpPr>
            <p:spPr bwMode="auto">
              <a:xfrm>
                <a:off x="2360" y="1926"/>
                <a:ext cx="183" cy="150"/>
              </a:xfrm>
              <a:custGeom>
                <a:avLst/>
                <a:gdLst>
                  <a:gd name="T0" fmla="*/ 4 w 467"/>
                  <a:gd name="T1" fmla="*/ 3 h 385"/>
                  <a:gd name="T2" fmla="*/ 4 w 467"/>
                  <a:gd name="T3" fmla="*/ 7 h 385"/>
                  <a:gd name="T4" fmla="*/ 460 w 467"/>
                  <a:gd name="T5" fmla="*/ 7 h 385"/>
                  <a:gd name="T6" fmla="*/ 460 w 467"/>
                  <a:gd name="T7" fmla="*/ 377 h 385"/>
                  <a:gd name="T8" fmla="*/ 8 w 467"/>
                  <a:gd name="T9" fmla="*/ 377 h 385"/>
                  <a:gd name="T10" fmla="*/ 8 w 467"/>
                  <a:gd name="T11" fmla="*/ 3 h 385"/>
                  <a:gd name="T12" fmla="*/ 4 w 467"/>
                  <a:gd name="T13" fmla="*/ 3 h 385"/>
                  <a:gd name="T14" fmla="*/ 4 w 467"/>
                  <a:gd name="T15" fmla="*/ 7 h 385"/>
                  <a:gd name="T16" fmla="*/ 4 w 467"/>
                  <a:gd name="T17" fmla="*/ 3 h 385"/>
                  <a:gd name="T18" fmla="*/ 0 w 467"/>
                  <a:gd name="T19" fmla="*/ 3 h 385"/>
                  <a:gd name="T20" fmla="*/ 0 w 467"/>
                  <a:gd name="T21" fmla="*/ 381 h 385"/>
                  <a:gd name="T22" fmla="*/ 2 w 467"/>
                  <a:gd name="T23" fmla="*/ 384 h 385"/>
                  <a:gd name="T24" fmla="*/ 4 w 467"/>
                  <a:gd name="T25" fmla="*/ 385 h 385"/>
                  <a:gd name="T26" fmla="*/ 464 w 467"/>
                  <a:gd name="T27" fmla="*/ 385 h 385"/>
                  <a:gd name="T28" fmla="*/ 466 w 467"/>
                  <a:gd name="T29" fmla="*/ 384 h 385"/>
                  <a:gd name="T30" fmla="*/ 467 w 467"/>
                  <a:gd name="T31" fmla="*/ 381 h 385"/>
                  <a:gd name="T32" fmla="*/ 467 w 467"/>
                  <a:gd name="T33" fmla="*/ 3 h 385"/>
                  <a:gd name="T34" fmla="*/ 466 w 467"/>
                  <a:gd name="T35" fmla="*/ 1 h 385"/>
                  <a:gd name="T36" fmla="*/ 464 w 467"/>
                  <a:gd name="T37" fmla="*/ 0 h 385"/>
                  <a:gd name="T38" fmla="*/ 4 w 467"/>
                  <a:gd name="T39" fmla="*/ 0 h 385"/>
                  <a:gd name="T40" fmla="*/ 2 w 467"/>
                  <a:gd name="T41" fmla="*/ 1 h 385"/>
                  <a:gd name="T42" fmla="*/ 0 w 467"/>
                  <a:gd name="T43" fmla="*/ 3 h 385"/>
                  <a:gd name="T44" fmla="*/ 4 w 467"/>
                  <a:gd name="T45" fmla="*/ 3 h 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67" h="385">
                    <a:moveTo>
                      <a:pt x="4" y="3"/>
                    </a:moveTo>
                    <a:lnTo>
                      <a:pt x="4" y="7"/>
                    </a:lnTo>
                    <a:lnTo>
                      <a:pt x="460" y="7"/>
                    </a:lnTo>
                    <a:lnTo>
                      <a:pt x="460" y="377"/>
                    </a:lnTo>
                    <a:lnTo>
                      <a:pt x="8" y="377"/>
                    </a:lnTo>
                    <a:lnTo>
                      <a:pt x="8" y="3"/>
                    </a:lnTo>
                    <a:lnTo>
                      <a:pt x="4" y="3"/>
                    </a:lnTo>
                    <a:lnTo>
                      <a:pt x="4" y="7"/>
                    </a:lnTo>
                    <a:lnTo>
                      <a:pt x="4" y="3"/>
                    </a:lnTo>
                    <a:lnTo>
                      <a:pt x="0" y="3"/>
                    </a:lnTo>
                    <a:lnTo>
                      <a:pt x="0" y="381"/>
                    </a:lnTo>
                    <a:lnTo>
                      <a:pt x="2" y="384"/>
                    </a:lnTo>
                    <a:lnTo>
                      <a:pt x="4" y="385"/>
                    </a:lnTo>
                    <a:lnTo>
                      <a:pt x="464" y="385"/>
                    </a:lnTo>
                    <a:lnTo>
                      <a:pt x="466" y="384"/>
                    </a:lnTo>
                    <a:lnTo>
                      <a:pt x="467" y="381"/>
                    </a:lnTo>
                    <a:lnTo>
                      <a:pt x="467" y="3"/>
                    </a:lnTo>
                    <a:lnTo>
                      <a:pt x="466" y="1"/>
                    </a:lnTo>
                    <a:lnTo>
                      <a:pt x="464" y="0"/>
                    </a:lnTo>
                    <a:lnTo>
                      <a:pt x="4" y="0"/>
                    </a:lnTo>
                    <a:lnTo>
                      <a:pt x="2" y="1"/>
                    </a:lnTo>
                    <a:lnTo>
                      <a:pt x="0" y="3"/>
                    </a:lnTo>
                    <a:lnTo>
                      <a:pt x="4" y="3"/>
                    </a:lnTo>
                    <a:close/>
                  </a:path>
                </a:pathLst>
              </a:custGeom>
              <a:solidFill>
                <a:srgbClr val="3231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8" name="Rectangle 1629"/>
              <p:cNvSpPr>
                <a:spLocks noChangeArrowheads="1"/>
              </p:cNvSpPr>
              <p:nvPr/>
            </p:nvSpPr>
            <p:spPr bwMode="auto">
              <a:xfrm>
                <a:off x="2392" y="1938"/>
                <a:ext cx="153" cy="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24282B"/>
                    </a:solidFill>
                    <a:effectLst/>
                    <a:latin typeface="Times New Roman" pitchFamily="18" charset="0"/>
                  </a:rPr>
                  <a:t>29</a:t>
                </a:r>
                <a:endParaRPr kumimoji="0" lang="en-US" sz="1800" b="0" i="0" u="none" strike="noStrike" cap="none" normalizeH="0" baseline="0" smtClean="0">
                  <a:ln>
                    <a:noFill/>
                  </a:ln>
                  <a:solidFill>
                    <a:schemeClr val="tx1"/>
                  </a:solidFill>
                  <a:effectLst/>
                  <a:latin typeface="Arial" pitchFamily="34" charset="0"/>
                </a:endParaRPr>
              </a:p>
            </p:txBody>
          </p:sp>
          <p:sp>
            <p:nvSpPr>
              <p:cNvPr id="499" name="Rectangle 1630"/>
              <p:cNvSpPr>
                <a:spLocks noChangeArrowheads="1"/>
              </p:cNvSpPr>
              <p:nvPr/>
            </p:nvSpPr>
            <p:spPr bwMode="auto">
              <a:xfrm>
                <a:off x="3558" y="1932"/>
                <a:ext cx="181" cy="148"/>
              </a:xfrm>
              <a:prstGeom prst="rect">
                <a:avLst/>
              </a:prstGeom>
              <a:solidFill>
                <a:srgbClr val="9FC9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0" name="Freeform 1631"/>
              <p:cNvSpPr>
                <a:spLocks/>
              </p:cNvSpPr>
              <p:nvPr/>
            </p:nvSpPr>
            <p:spPr bwMode="auto">
              <a:xfrm>
                <a:off x="3557" y="1931"/>
                <a:ext cx="183" cy="150"/>
              </a:xfrm>
              <a:custGeom>
                <a:avLst/>
                <a:gdLst>
                  <a:gd name="T0" fmla="*/ 3 w 466"/>
                  <a:gd name="T1" fmla="*/ 3 h 385"/>
                  <a:gd name="T2" fmla="*/ 3 w 466"/>
                  <a:gd name="T3" fmla="*/ 7 h 385"/>
                  <a:gd name="T4" fmla="*/ 459 w 466"/>
                  <a:gd name="T5" fmla="*/ 7 h 385"/>
                  <a:gd name="T6" fmla="*/ 459 w 466"/>
                  <a:gd name="T7" fmla="*/ 377 h 385"/>
                  <a:gd name="T8" fmla="*/ 7 w 466"/>
                  <a:gd name="T9" fmla="*/ 377 h 385"/>
                  <a:gd name="T10" fmla="*/ 7 w 466"/>
                  <a:gd name="T11" fmla="*/ 3 h 385"/>
                  <a:gd name="T12" fmla="*/ 3 w 466"/>
                  <a:gd name="T13" fmla="*/ 3 h 385"/>
                  <a:gd name="T14" fmla="*/ 3 w 466"/>
                  <a:gd name="T15" fmla="*/ 7 h 385"/>
                  <a:gd name="T16" fmla="*/ 3 w 466"/>
                  <a:gd name="T17" fmla="*/ 3 h 385"/>
                  <a:gd name="T18" fmla="*/ 0 w 466"/>
                  <a:gd name="T19" fmla="*/ 3 h 385"/>
                  <a:gd name="T20" fmla="*/ 0 w 466"/>
                  <a:gd name="T21" fmla="*/ 381 h 385"/>
                  <a:gd name="T22" fmla="*/ 1 w 466"/>
                  <a:gd name="T23" fmla="*/ 384 h 385"/>
                  <a:gd name="T24" fmla="*/ 3 w 466"/>
                  <a:gd name="T25" fmla="*/ 385 h 385"/>
                  <a:gd name="T26" fmla="*/ 463 w 466"/>
                  <a:gd name="T27" fmla="*/ 385 h 385"/>
                  <a:gd name="T28" fmla="*/ 465 w 466"/>
                  <a:gd name="T29" fmla="*/ 384 h 385"/>
                  <a:gd name="T30" fmla="*/ 466 w 466"/>
                  <a:gd name="T31" fmla="*/ 381 h 385"/>
                  <a:gd name="T32" fmla="*/ 466 w 466"/>
                  <a:gd name="T33" fmla="*/ 3 h 385"/>
                  <a:gd name="T34" fmla="*/ 465 w 466"/>
                  <a:gd name="T35" fmla="*/ 1 h 385"/>
                  <a:gd name="T36" fmla="*/ 463 w 466"/>
                  <a:gd name="T37" fmla="*/ 0 h 385"/>
                  <a:gd name="T38" fmla="*/ 3 w 466"/>
                  <a:gd name="T39" fmla="*/ 0 h 385"/>
                  <a:gd name="T40" fmla="*/ 1 w 466"/>
                  <a:gd name="T41" fmla="*/ 1 h 385"/>
                  <a:gd name="T42" fmla="*/ 0 w 466"/>
                  <a:gd name="T43" fmla="*/ 3 h 385"/>
                  <a:gd name="T44" fmla="*/ 3 w 466"/>
                  <a:gd name="T45" fmla="*/ 3 h 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66" h="385">
                    <a:moveTo>
                      <a:pt x="3" y="3"/>
                    </a:moveTo>
                    <a:lnTo>
                      <a:pt x="3" y="7"/>
                    </a:lnTo>
                    <a:lnTo>
                      <a:pt x="459" y="7"/>
                    </a:lnTo>
                    <a:lnTo>
                      <a:pt x="459" y="377"/>
                    </a:lnTo>
                    <a:lnTo>
                      <a:pt x="7" y="377"/>
                    </a:lnTo>
                    <a:lnTo>
                      <a:pt x="7" y="3"/>
                    </a:lnTo>
                    <a:lnTo>
                      <a:pt x="3" y="3"/>
                    </a:lnTo>
                    <a:lnTo>
                      <a:pt x="3" y="7"/>
                    </a:lnTo>
                    <a:lnTo>
                      <a:pt x="3" y="3"/>
                    </a:lnTo>
                    <a:lnTo>
                      <a:pt x="0" y="3"/>
                    </a:lnTo>
                    <a:lnTo>
                      <a:pt x="0" y="381"/>
                    </a:lnTo>
                    <a:lnTo>
                      <a:pt x="1" y="384"/>
                    </a:lnTo>
                    <a:lnTo>
                      <a:pt x="3" y="385"/>
                    </a:lnTo>
                    <a:lnTo>
                      <a:pt x="463" y="385"/>
                    </a:lnTo>
                    <a:lnTo>
                      <a:pt x="465" y="384"/>
                    </a:lnTo>
                    <a:lnTo>
                      <a:pt x="466" y="381"/>
                    </a:lnTo>
                    <a:lnTo>
                      <a:pt x="466" y="3"/>
                    </a:lnTo>
                    <a:lnTo>
                      <a:pt x="465" y="1"/>
                    </a:lnTo>
                    <a:lnTo>
                      <a:pt x="463" y="0"/>
                    </a:lnTo>
                    <a:lnTo>
                      <a:pt x="3" y="0"/>
                    </a:lnTo>
                    <a:lnTo>
                      <a:pt x="1" y="1"/>
                    </a:lnTo>
                    <a:lnTo>
                      <a:pt x="0" y="3"/>
                    </a:lnTo>
                    <a:lnTo>
                      <a:pt x="3" y="3"/>
                    </a:lnTo>
                    <a:close/>
                  </a:path>
                </a:pathLst>
              </a:custGeom>
              <a:solidFill>
                <a:srgbClr val="3231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1" name="Rectangle 1632"/>
              <p:cNvSpPr>
                <a:spLocks noChangeArrowheads="1"/>
              </p:cNvSpPr>
              <p:nvPr/>
            </p:nvSpPr>
            <p:spPr bwMode="auto">
              <a:xfrm>
                <a:off x="3610" y="1938"/>
                <a:ext cx="99" cy="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24282B"/>
                    </a:solidFill>
                    <a:effectLst/>
                    <a:latin typeface="Times New Roman" pitchFamily="18" charset="0"/>
                  </a:rPr>
                  <a:t>4</a:t>
                </a:r>
                <a:endParaRPr kumimoji="0" lang="en-US" sz="1800" b="0" i="0" u="none" strike="noStrike" cap="none" normalizeH="0" baseline="0" smtClean="0">
                  <a:ln>
                    <a:noFill/>
                  </a:ln>
                  <a:solidFill>
                    <a:schemeClr val="tx1"/>
                  </a:solidFill>
                  <a:effectLst/>
                  <a:latin typeface="Arial" pitchFamily="34" charset="0"/>
                </a:endParaRPr>
              </a:p>
            </p:txBody>
          </p:sp>
          <p:sp>
            <p:nvSpPr>
              <p:cNvPr id="502" name="Rectangle 1633"/>
              <p:cNvSpPr>
                <a:spLocks noChangeArrowheads="1"/>
              </p:cNvSpPr>
              <p:nvPr/>
            </p:nvSpPr>
            <p:spPr bwMode="auto">
              <a:xfrm>
                <a:off x="1876" y="2489"/>
                <a:ext cx="366" cy="176"/>
              </a:xfrm>
              <a:prstGeom prst="rect">
                <a:avLst/>
              </a:prstGeom>
              <a:solidFill>
                <a:srgbClr val="F0D8C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3" name="Freeform 1634"/>
              <p:cNvSpPr>
                <a:spLocks/>
              </p:cNvSpPr>
              <p:nvPr/>
            </p:nvSpPr>
            <p:spPr bwMode="auto">
              <a:xfrm>
                <a:off x="1874" y="2486"/>
                <a:ext cx="370" cy="181"/>
              </a:xfrm>
              <a:custGeom>
                <a:avLst/>
                <a:gdLst>
                  <a:gd name="T0" fmla="*/ 5 w 944"/>
                  <a:gd name="T1" fmla="*/ 6 h 461"/>
                  <a:gd name="T2" fmla="*/ 5 w 944"/>
                  <a:gd name="T3" fmla="*/ 11 h 461"/>
                  <a:gd name="T4" fmla="*/ 932 w 944"/>
                  <a:gd name="T5" fmla="*/ 11 h 461"/>
                  <a:gd name="T6" fmla="*/ 932 w 944"/>
                  <a:gd name="T7" fmla="*/ 450 h 461"/>
                  <a:gd name="T8" fmla="*/ 11 w 944"/>
                  <a:gd name="T9" fmla="*/ 450 h 461"/>
                  <a:gd name="T10" fmla="*/ 11 w 944"/>
                  <a:gd name="T11" fmla="*/ 6 h 461"/>
                  <a:gd name="T12" fmla="*/ 5 w 944"/>
                  <a:gd name="T13" fmla="*/ 6 h 461"/>
                  <a:gd name="T14" fmla="*/ 5 w 944"/>
                  <a:gd name="T15" fmla="*/ 11 h 461"/>
                  <a:gd name="T16" fmla="*/ 5 w 944"/>
                  <a:gd name="T17" fmla="*/ 6 h 461"/>
                  <a:gd name="T18" fmla="*/ 0 w 944"/>
                  <a:gd name="T19" fmla="*/ 6 h 461"/>
                  <a:gd name="T20" fmla="*/ 0 w 944"/>
                  <a:gd name="T21" fmla="*/ 456 h 461"/>
                  <a:gd name="T22" fmla="*/ 1 w 944"/>
                  <a:gd name="T23" fmla="*/ 460 h 461"/>
                  <a:gd name="T24" fmla="*/ 5 w 944"/>
                  <a:gd name="T25" fmla="*/ 461 h 461"/>
                  <a:gd name="T26" fmla="*/ 938 w 944"/>
                  <a:gd name="T27" fmla="*/ 461 h 461"/>
                  <a:gd name="T28" fmla="*/ 942 w 944"/>
                  <a:gd name="T29" fmla="*/ 460 h 461"/>
                  <a:gd name="T30" fmla="*/ 944 w 944"/>
                  <a:gd name="T31" fmla="*/ 456 h 461"/>
                  <a:gd name="T32" fmla="*/ 944 w 944"/>
                  <a:gd name="T33" fmla="*/ 6 h 461"/>
                  <a:gd name="T34" fmla="*/ 942 w 944"/>
                  <a:gd name="T35" fmla="*/ 1 h 461"/>
                  <a:gd name="T36" fmla="*/ 938 w 944"/>
                  <a:gd name="T37" fmla="*/ 0 h 461"/>
                  <a:gd name="T38" fmla="*/ 5 w 944"/>
                  <a:gd name="T39" fmla="*/ 0 h 461"/>
                  <a:gd name="T40" fmla="*/ 1 w 944"/>
                  <a:gd name="T41" fmla="*/ 1 h 461"/>
                  <a:gd name="T42" fmla="*/ 0 w 944"/>
                  <a:gd name="T43" fmla="*/ 6 h 461"/>
                  <a:gd name="T44" fmla="*/ 5 w 944"/>
                  <a:gd name="T45" fmla="*/ 6 h 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44" h="461">
                    <a:moveTo>
                      <a:pt x="5" y="6"/>
                    </a:moveTo>
                    <a:lnTo>
                      <a:pt x="5" y="11"/>
                    </a:lnTo>
                    <a:lnTo>
                      <a:pt x="932" y="11"/>
                    </a:lnTo>
                    <a:lnTo>
                      <a:pt x="932" y="450"/>
                    </a:lnTo>
                    <a:lnTo>
                      <a:pt x="11" y="450"/>
                    </a:lnTo>
                    <a:lnTo>
                      <a:pt x="11" y="6"/>
                    </a:lnTo>
                    <a:lnTo>
                      <a:pt x="5" y="6"/>
                    </a:lnTo>
                    <a:lnTo>
                      <a:pt x="5" y="11"/>
                    </a:lnTo>
                    <a:lnTo>
                      <a:pt x="5" y="6"/>
                    </a:lnTo>
                    <a:lnTo>
                      <a:pt x="0" y="6"/>
                    </a:lnTo>
                    <a:lnTo>
                      <a:pt x="0" y="456"/>
                    </a:lnTo>
                    <a:lnTo>
                      <a:pt x="1" y="460"/>
                    </a:lnTo>
                    <a:lnTo>
                      <a:pt x="5" y="461"/>
                    </a:lnTo>
                    <a:lnTo>
                      <a:pt x="938" y="461"/>
                    </a:lnTo>
                    <a:lnTo>
                      <a:pt x="942" y="460"/>
                    </a:lnTo>
                    <a:lnTo>
                      <a:pt x="944" y="456"/>
                    </a:lnTo>
                    <a:lnTo>
                      <a:pt x="944" y="6"/>
                    </a:lnTo>
                    <a:lnTo>
                      <a:pt x="942" y="1"/>
                    </a:lnTo>
                    <a:lnTo>
                      <a:pt x="938" y="0"/>
                    </a:lnTo>
                    <a:lnTo>
                      <a:pt x="5" y="0"/>
                    </a:lnTo>
                    <a:lnTo>
                      <a:pt x="1" y="1"/>
                    </a:lnTo>
                    <a:lnTo>
                      <a:pt x="0" y="6"/>
                    </a:lnTo>
                    <a:lnTo>
                      <a:pt x="5" y="6"/>
                    </a:lnTo>
                    <a:close/>
                  </a:path>
                </a:pathLst>
              </a:custGeom>
              <a:solidFill>
                <a:srgbClr val="3231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4" name="Freeform 1635"/>
              <p:cNvSpPr>
                <a:spLocks/>
              </p:cNvSpPr>
              <p:nvPr/>
            </p:nvSpPr>
            <p:spPr bwMode="auto">
              <a:xfrm>
                <a:off x="1917" y="2375"/>
                <a:ext cx="125" cy="115"/>
              </a:xfrm>
              <a:custGeom>
                <a:avLst/>
                <a:gdLst>
                  <a:gd name="T0" fmla="*/ 0 w 319"/>
                  <a:gd name="T1" fmla="*/ 0 h 295"/>
                  <a:gd name="T2" fmla="*/ 0 w 319"/>
                  <a:gd name="T3" fmla="*/ 121 h 295"/>
                  <a:gd name="T4" fmla="*/ 312 w 319"/>
                  <a:gd name="T5" fmla="*/ 121 h 295"/>
                  <a:gd name="T6" fmla="*/ 312 w 319"/>
                  <a:gd name="T7" fmla="*/ 295 h 295"/>
                  <a:gd name="T8" fmla="*/ 319 w 319"/>
                  <a:gd name="T9" fmla="*/ 295 h 295"/>
                  <a:gd name="T10" fmla="*/ 319 w 319"/>
                  <a:gd name="T11" fmla="*/ 115 h 295"/>
                  <a:gd name="T12" fmla="*/ 7 w 319"/>
                  <a:gd name="T13" fmla="*/ 115 h 295"/>
                  <a:gd name="T14" fmla="*/ 7 w 319"/>
                  <a:gd name="T15" fmla="*/ 0 h 295"/>
                  <a:gd name="T16" fmla="*/ 0 w 319"/>
                  <a:gd name="T17" fmla="*/ 0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9" h="295">
                    <a:moveTo>
                      <a:pt x="0" y="0"/>
                    </a:moveTo>
                    <a:lnTo>
                      <a:pt x="0" y="121"/>
                    </a:lnTo>
                    <a:lnTo>
                      <a:pt x="312" y="121"/>
                    </a:lnTo>
                    <a:lnTo>
                      <a:pt x="312" y="295"/>
                    </a:lnTo>
                    <a:lnTo>
                      <a:pt x="319" y="295"/>
                    </a:lnTo>
                    <a:lnTo>
                      <a:pt x="319" y="115"/>
                    </a:lnTo>
                    <a:lnTo>
                      <a:pt x="7" y="115"/>
                    </a:lnTo>
                    <a:lnTo>
                      <a:pt x="7" y="0"/>
                    </a:lnTo>
                    <a:lnTo>
                      <a:pt x="0" y="0"/>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5" name="Freeform 1636"/>
              <p:cNvSpPr>
                <a:spLocks/>
              </p:cNvSpPr>
              <p:nvPr/>
            </p:nvSpPr>
            <p:spPr bwMode="auto">
              <a:xfrm>
                <a:off x="2031" y="2454"/>
                <a:ext cx="20" cy="36"/>
              </a:xfrm>
              <a:custGeom>
                <a:avLst/>
                <a:gdLst>
                  <a:gd name="T0" fmla="*/ 27 w 53"/>
                  <a:gd name="T1" fmla="*/ 27 h 93"/>
                  <a:gd name="T2" fmla="*/ 0 w 53"/>
                  <a:gd name="T3" fmla="*/ 0 h 93"/>
                  <a:gd name="T4" fmla="*/ 27 w 53"/>
                  <a:gd name="T5" fmla="*/ 93 h 93"/>
                  <a:gd name="T6" fmla="*/ 53 w 53"/>
                  <a:gd name="T7" fmla="*/ 0 h 93"/>
                  <a:gd name="T8" fmla="*/ 27 w 53"/>
                  <a:gd name="T9" fmla="*/ 27 h 93"/>
                </a:gdLst>
                <a:ahLst/>
                <a:cxnLst>
                  <a:cxn ang="0">
                    <a:pos x="T0" y="T1"/>
                  </a:cxn>
                  <a:cxn ang="0">
                    <a:pos x="T2" y="T3"/>
                  </a:cxn>
                  <a:cxn ang="0">
                    <a:pos x="T4" y="T5"/>
                  </a:cxn>
                  <a:cxn ang="0">
                    <a:pos x="T6" y="T7"/>
                  </a:cxn>
                  <a:cxn ang="0">
                    <a:pos x="T8" y="T9"/>
                  </a:cxn>
                </a:cxnLst>
                <a:rect l="0" t="0" r="r" b="b"/>
                <a:pathLst>
                  <a:path w="53" h="93">
                    <a:moveTo>
                      <a:pt x="27" y="27"/>
                    </a:moveTo>
                    <a:lnTo>
                      <a:pt x="0" y="0"/>
                    </a:lnTo>
                    <a:lnTo>
                      <a:pt x="27" y="93"/>
                    </a:lnTo>
                    <a:lnTo>
                      <a:pt x="53" y="0"/>
                    </a:lnTo>
                    <a:lnTo>
                      <a:pt x="27" y="27"/>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6" name="Freeform 1637"/>
              <p:cNvSpPr>
                <a:spLocks/>
              </p:cNvSpPr>
              <p:nvPr/>
            </p:nvSpPr>
            <p:spPr bwMode="auto">
              <a:xfrm>
                <a:off x="2028" y="2450"/>
                <a:ext cx="26" cy="45"/>
              </a:xfrm>
              <a:custGeom>
                <a:avLst/>
                <a:gdLst>
                  <a:gd name="T0" fmla="*/ 34 w 67"/>
                  <a:gd name="T1" fmla="*/ 38 h 116"/>
                  <a:gd name="T2" fmla="*/ 36 w 67"/>
                  <a:gd name="T3" fmla="*/ 36 h 116"/>
                  <a:gd name="T4" fmla="*/ 9 w 67"/>
                  <a:gd name="T5" fmla="*/ 9 h 116"/>
                  <a:gd name="T6" fmla="*/ 0 w 67"/>
                  <a:gd name="T7" fmla="*/ 0 h 116"/>
                  <a:gd name="T8" fmla="*/ 34 w 67"/>
                  <a:gd name="T9" fmla="*/ 116 h 116"/>
                  <a:gd name="T10" fmla="*/ 67 w 67"/>
                  <a:gd name="T11" fmla="*/ 0 h 116"/>
                  <a:gd name="T12" fmla="*/ 31 w 67"/>
                  <a:gd name="T13" fmla="*/ 36 h 116"/>
                  <a:gd name="T14" fmla="*/ 34 w 67"/>
                  <a:gd name="T15" fmla="*/ 38 h 116"/>
                  <a:gd name="T16" fmla="*/ 36 w 67"/>
                  <a:gd name="T17" fmla="*/ 36 h 116"/>
                  <a:gd name="T18" fmla="*/ 34 w 67"/>
                  <a:gd name="T19" fmla="*/ 38 h 116"/>
                  <a:gd name="T20" fmla="*/ 36 w 67"/>
                  <a:gd name="T21" fmla="*/ 40 h 116"/>
                  <a:gd name="T22" fmla="*/ 53 w 67"/>
                  <a:gd name="T23" fmla="*/ 23 h 116"/>
                  <a:gd name="T24" fmla="*/ 34 w 67"/>
                  <a:gd name="T25" fmla="*/ 92 h 116"/>
                  <a:gd name="T26" fmla="*/ 14 w 67"/>
                  <a:gd name="T27" fmla="*/ 23 h 116"/>
                  <a:gd name="T28" fmla="*/ 31 w 67"/>
                  <a:gd name="T29" fmla="*/ 40 h 116"/>
                  <a:gd name="T30" fmla="*/ 34 w 67"/>
                  <a:gd name="T31" fmla="*/ 42 h 116"/>
                  <a:gd name="T32" fmla="*/ 36 w 67"/>
                  <a:gd name="T33" fmla="*/ 40 h 116"/>
                  <a:gd name="T34" fmla="*/ 34 w 67"/>
                  <a:gd name="T35" fmla="*/ 38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 h="116">
                    <a:moveTo>
                      <a:pt x="34" y="38"/>
                    </a:moveTo>
                    <a:lnTo>
                      <a:pt x="36" y="36"/>
                    </a:lnTo>
                    <a:lnTo>
                      <a:pt x="9" y="9"/>
                    </a:lnTo>
                    <a:lnTo>
                      <a:pt x="0" y="0"/>
                    </a:lnTo>
                    <a:lnTo>
                      <a:pt x="34" y="116"/>
                    </a:lnTo>
                    <a:lnTo>
                      <a:pt x="67" y="0"/>
                    </a:lnTo>
                    <a:lnTo>
                      <a:pt x="31" y="36"/>
                    </a:lnTo>
                    <a:lnTo>
                      <a:pt x="34" y="38"/>
                    </a:lnTo>
                    <a:lnTo>
                      <a:pt x="36" y="36"/>
                    </a:lnTo>
                    <a:lnTo>
                      <a:pt x="34" y="38"/>
                    </a:lnTo>
                    <a:lnTo>
                      <a:pt x="36" y="40"/>
                    </a:lnTo>
                    <a:lnTo>
                      <a:pt x="53" y="23"/>
                    </a:lnTo>
                    <a:lnTo>
                      <a:pt x="34" y="92"/>
                    </a:lnTo>
                    <a:lnTo>
                      <a:pt x="14" y="23"/>
                    </a:lnTo>
                    <a:lnTo>
                      <a:pt x="31" y="40"/>
                    </a:lnTo>
                    <a:lnTo>
                      <a:pt x="34" y="42"/>
                    </a:lnTo>
                    <a:lnTo>
                      <a:pt x="36" y="40"/>
                    </a:lnTo>
                    <a:lnTo>
                      <a:pt x="34" y="38"/>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7" name="Freeform 1638"/>
              <p:cNvSpPr>
                <a:spLocks/>
              </p:cNvSpPr>
              <p:nvPr/>
            </p:nvSpPr>
            <p:spPr bwMode="auto">
              <a:xfrm>
                <a:off x="2099" y="2378"/>
                <a:ext cx="125" cy="115"/>
              </a:xfrm>
              <a:custGeom>
                <a:avLst/>
                <a:gdLst>
                  <a:gd name="T0" fmla="*/ 312 w 319"/>
                  <a:gd name="T1" fmla="*/ 0 h 295"/>
                  <a:gd name="T2" fmla="*/ 312 w 319"/>
                  <a:gd name="T3" fmla="*/ 115 h 295"/>
                  <a:gd name="T4" fmla="*/ 0 w 319"/>
                  <a:gd name="T5" fmla="*/ 115 h 295"/>
                  <a:gd name="T6" fmla="*/ 0 w 319"/>
                  <a:gd name="T7" fmla="*/ 295 h 295"/>
                  <a:gd name="T8" fmla="*/ 7 w 319"/>
                  <a:gd name="T9" fmla="*/ 295 h 295"/>
                  <a:gd name="T10" fmla="*/ 7 w 319"/>
                  <a:gd name="T11" fmla="*/ 121 h 295"/>
                  <a:gd name="T12" fmla="*/ 319 w 319"/>
                  <a:gd name="T13" fmla="*/ 121 h 295"/>
                  <a:gd name="T14" fmla="*/ 319 w 319"/>
                  <a:gd name="T15" fmla="*/ 0 h 295"/>
                  <a:gd name="T16" fmla="*/ 312 w 319"/>
                  <a:gd name="T17" fmla="*/ 0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9" h="295">
                    <a:moveTo>
                      <a:pt x="312" y="0"/>
                    </a:moveTo>
                    <a:lnTo>
                      <a:pt x="312" y="115"/>
                    </a:lnTo>
                    <a:lnTo>
                      <a:pt x="0" y="115"/>
                    </a:lnTo>
                    <a:lnTo>
                      <a:pt x="0" y="295"/>
                    </a:lnTo>
                    <a:lnTo>
                      <a:pt x="7" y="295"/>
                    </a:lnTo>
                    <a:lnTo>
                      <a:pt x="7" y="121"/>
                    </a:lnTo>
                    <a:lnTo>
                      <a:pt x="319" y="121"/>
                    </a:lnTo>
                    <a:lnTo>
                      <a:pt x="319" y="0"/>
                    </a:lnTo>
                    <a:lnTo>
                      <a:pt x="312" y="0"/>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8" name="Freeform 1639"/>
              <p:cNvSpPr>
                <a:spLocks/>
              </p:cNvSpPr>
              <p:nvPr/>
            </p:nvSpPr>
            <p:spPr bwMode="auto">
              <a:xfrm>
                <a:off x="2090" y="2456"/>
                <a:ext cx="21" cy="37"/>
              </a:xfrm>
              <a:custGeom>
                <a:avLst/>
                <a:gdLst>
                  <a:gd name="T0" fmla="*/ 26 w 52"/>
                  <a:gd name="T1" fmla="*/ 27 h 93"/>
                  <a:gd name="T2" fmla="*/ 0 w 52"/>
                  <a:gd name="T3" fmla="*/ 0 h 93"/>
                  <a:gd name="T4" fmla="*/ 26 w 52"/>
                  <a:gd name="T5" fmla="*/ 93 h 93"/>
                  <a:gd name="T6" fmla="*/ 52 w 52"/>
                  <a:gd name="T7" fmla="*/ 0 h 93"/>
                  <a:gd name="T8" fmla="*/ 26 w 52"/>
                  <a:gd name="T9" fmla="*/ 27 h 93"/>
                </a:gdLst>
                <a:ahLst/>
                <a:cxnLst>
                  <a:cxn ang="0">
                    <a:pos x="T0" y="T1"/>
                  </a:cxn>
                  <a:cxn ang="0">
                    <a:pos x="T2" y="T3"/>
                  </a:cxn>
                  <a:cxn ang="0">
                    <a:pos x="T4" y="T5"/>
                  </a:cxn>
                  <a:cxn ang="0">
                    <a:pos x="T6" y="T7"/>
                  </a:cxn>
                  <a:cxn ang="0">
                    <a:pos x="T8" y="T9"/>
                  </a:cxn>
                </a:cxnLst>
                <a:rect l="0" t="0" r="r" b="b"/>
                <a:pathLst>
                  <a:path w="52" h="93">
                    <a:moveTo>
                      <a:pt x="26" y="27"/>
                    </a:moveTo>
                    <a:lnTo>
                      <a:pt x="0" y="0"/>
                    </a:lnTo>
                    <a:lnTo>
                      <a:pt x="26" y="93"/>
                    </a:lnTo>
                    <a:lnTo>
                      <a:pt x="52" y="0"/>
                    </a:lnTo>
                    <a:lnTo>
                      <a:pt x="26" y="27"/>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9" name="Freeform 1640"/>
              <p:cNvSpPr>
                <a:spLocks/>
              </p:cNvSpPr>
              <p:nvPr/>
            </p:nvSpPr>
            <p:spPr bwMode="auto">
              <a:xfrm>
                <a:off x="2088" y="2452"/>
                <a:ext cx="25" cy="45"/>
              </a:xfrm>
              <a:custGeom>
                <a:avLst/>
                <a:gdLst>
                  <a:gd name="T0" fmla="*/ 33 w 66"/>
                  <a:gd name="T1" fmla="*/ 38 h 116"/>
                  <a:gd name="T2" fmla="*/ 36 w 66"/>
                  <a:gd name="T3" fmla="*/ 35 h 116"/>
                  <a:gd name="T4" fmla="*/ 9 w 66"/>
                  <a:gd name="T5" fmla="*/ 9 h 116"/>
                  <a:gd name="T6" fmla="*/ 0 w 66"/>
                  <a:gd name="T7" fmla="*/ 0 h 116"/>
                  <a:gd name="T8" fmla="*/ 33 w 66"/>
                  <a:gd name="T9" fmla="*/ 116 h 116"/>
                  <a:gd name="T10" fmla="*/ 66 w 66"/>
                  <a:gd name="T11" fmla="*/ 0 h 116"/>
                  <a:gd name="T12" fmla="*/ 31 w 66"/>
                  <a:gd name="T13" fmla="*/ 35 h 116"/>
                  <a:gd name="T14" fmla="*/ 33 w 66"/>
                  <a:gd name="T15" fmla="*/ 38 h 116"/>
                  <a:gd name="T16" fmla="*/ 36 w 66"/>
                  <a:gd name="T17" fmla="*/ 35 h 116"/>
                  <a:gd name="T18" fmla="*/ 33 w 66"/>
                  <a:gd name="T19" fmla="*/ 38 h 116"/>
                  <a:gd name="T20" fmla="*/ 36 w 66"/>
                  <a:gd name="T21" fmla="*/ 40 h 116"/>
                  <a:gd name="T22" fmla="*/ 53 w 66"/>
                  <a:gd name="T23" fmla="*/ 23 h 116"/>
                  <a:gd name="T24" fmla="*/ 33 w 66"/>
                  <a:gd name="T25" fmla="*/ 92 h 116"/>
                  <a:gd name="T26" fmla="*/ 13 w 66"/>
                  <a:gd name="T27" fmla="*/ 23 h 116"/>
                  <a:gd name="T28" fmla="*/ 31 w 66"/>
                  <a:gd name="T29" fmla="*/ 40 h 116"/>
                  <a:gd name="T30" fmla="*/ 33 w 66"/>
                  <a:gd name="T31" fmla="*/ 42 h 116"/>
                  <a:gd name="T32" fmla="*/ 36 w 66"/>
                  <a:gd name="T33" fmla="*/ 40 h 116"/>
                  <a:gd name="T34" fmla="*/ 33 w 66"/>
                  <a:gd name="T35" fmla="*/ 38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6" h="116">
                    <a:moveTo>
                      <a:pt x="33" y="38"/>
                    </a:moveTo>
                    <a:lnTo>
                      <a:pt x="36" y="35"/>
                    </a:lnTo>
                    <a:lnTo>
                      <a:pt x="9" y="9"/>
                    </a:lnTo>
                    <a:lnTo>
                      <a:pt x="0" y="0"/>
                    </a:lnTo>
                    <a:lnTo>
                      <a:pt x="33" y="116"/>
                    </a:lnTo>
                    <a:lnTo>
                      <a:pt x="66" y="0"/>
                    </a:lnTo>
                    <a:lnTo>
                      <a:pt x="31" y="35"/>
                    </a:lnTo>
                    <a:lnTo>
                      <a:pt x="33" y="38"/>
                    </a:lnTo>
                    <a:lnTo>
                      <a:pt x="36" y="35"/>
                    </a:lnTo>
                    <a:lnTo>
                      <a:pt x="33" y="38"/>
                    </a:lnTo>
                    <a:lnTo>
                      <a:pt x="36" y="40"/>
                    </a:lnTo>
                    <a:lnTo>
                      <a:pt x="53" y="23"/>
                    </a:lnTo>
                    <a:lnTo>
                      <a:pt x="33" y="92"/>
                    </a:lnTo>
                    <a:lnTo>
                      <a:pt x="13" y="23"/>
                    </a:lnTo>
                    <a:lnTo>
                      <a:pt x="31" y="40"/>
                    </a:lnTo>
                    <a:lnTo>
                      <a:pt x="33" y="42"/>
                    </a:lnTo>
                    <a:lnTo>
                      <a:pt x="36" y="40"/>
                    </a:lnTo>
                    <a:lnTo>
                      <a:pt x="33" y="38"/>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0" name="Rectangle 1641"/>
              <p:cNvSpPr>
                <a:spLocks noChangeArrowheads="1"/>
              </p:cNvSpPr>
              <p:nvPr/>
            </p:nvSpPr>
            <p:spPr bwMode="auto">
              <a:xfrm>
                <a:off x="3796" y="2490"/>
                <a:ext cx="366" cy="175"/>
              </a:xfrm>
              <a:prstGeom prst="rect">
                <a:avLst/>
              </a:prstGeom>
              <a:solidFill>
                <a:srgbClr val="F0D8C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1" name="Freeform 1642"/>
              <p:cNvSpPr>
                <a:spLocks/>
              </p:cNvSpPr>
              <p:nvPr/>
            </p:nvSpPr>
            <p:spPr bwMode="auto">
              <a:xfrm>
                <a:off x="3794" y="2487"/>
                <a:ext cx="370" cy="181"/>
              </a:xfrm>
              <a:custGeom>
                <a:avLst/>
                <a:gdLst>
                  <a:gd name="T0" fmla="*/ 6 w 944"/>
                  <a:gd name="T1" fmla="*/ 6 h 462"/>
                  <a:gd name="T2" fmla="*/ 6 w 944"/>
                  <a:gd name="T3" fmla="*/ 12 h 462"/>
                  <a:gd name="T4" fmla="*/ 933 w 944"/>
                  <a:gd name="T5" fmla="*/ 12 h 462"/>
                  <a:gd name="T6" fmla="*/ 933 w 944"/>
                  <a:gd name="T7" fmla="*/ 451 h 462"/>
                  <a:gd name="T8" fmla="*/ 12 w 944"/>
                  <a:gd name="T9" fmla="*/ 451 h 462"/>
                  <a:gd name="T10" fmla="*/ 12 w 944"/>
                  <a:gd name="T11" fmla="*/ 6 h 462"/>
                  <a:gd name="T12" fmla="*/ 6 w 944"/>
                  <a:gd name="T13" fmla="*/ 6 h 462"/>
                  <a:gd name="T14" fmla="*/ 6 w 944"/>
                  <a:gd name="T15" fmla="*/ 12 h 462"/>
                  <a:gd name="T16" fmla="*/ 6 w 944"/>
                  <a:gd name="T17" fmla="*/ 6 h 462"/>
                  <a:gd name="T18" fmla="*/ 0 w 944"/>
                  <a:gd name="T19" fmla="*/ 6 h 462"/>
                  <a:gd name="T20" fmla="*/ 0 w 944"/>
                  <a:gd name="T21" fmla="*/ 456 h 462"/>
                  <a:gd name="T22" fmla="*/ 2 w 944"/>
                  <a:gd name="T23" fmla="*/ 460 h 462"/>
                  <a:gd name="T24" fmla="*/ 6 w 944"/>
                  <a:gd name="T25" fmla="*/ 462 h 462"/>
                  <a:gd name="T26" fmla="*/ 938 w 944"/>
                  <a:gd name="T27" fmla="*/ 462 h 462"/>
                  <a:gd name="T28" fmla="*/ 942 w 944"/>
                  <a:gd name="T29" fmla="*/ 460 h 462"/>
                  <a:gd name="T30" fmla="*/ 944 w 944"/>
                  <a:gd name="T31" fmla="*/ 456 h 462"/>
                  <a:gd name="T32" fmla="*/ 944 w 944"/>
                  <a:gd name="T33" fmla="*/ 6 h 462"/>
                  <a:gd name="T34" fmla="*/ 942 w 944"/>
                  <a:gd name="T35" fmla="*/ 2 h 462"/>
                  <a:gd name="T36" fmla="*/ 938 w 944"/>
                  <a:gd name="T37" fmla="*/ 0 h 462"/>
                  <a:gd name="T38" fmla="*/ 6 w 944"/>
                  <a:gd name="T39" fmla="*/ 0 h 462"/>
                  <a:gd name="T40" fmla="*/ 2 w 944"/>
                  <a:gd name="T41" fmla="*/ 2 h 462"/>
                  <a:gd name="T42" fmla="*/ 0 w 944"/>
                  <a:gd name="T43" fmla="*/ 6 h 462"/>
                  <a:gd name="T44" fmla="*/ 6 w 944"/>
                  <a:gd name="T45" fmla="*/ 6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44" h="462">
                    <a:moveTo>
                      <a:pt x="6" y="6"/>
                    </a:moveTo>
                    <a:lnTo>
                      <a:pt x="6" y="12"/>
                    </a:lnTo>
                    <a:lnTo>
                      <a:pt x="933" y="12"/>
                    </a:lnTo>
                    <a:lnTo>
                      <a:pt x="933" y="451"/>
                    </a:lnTo>
                    <a:lnTo>
                      <a:pt x="12" y="451"/>
                    </a:lnTo>
                    <a:lnTo>
                      <a:pt x="12" y="6"/>
                    </a:lnTo>
                    <a:lnTo>
                      <a:pt x="6" y="6"/>
                    </a:lnTo>
                    <a:lnTo>
                      <a:pt x="6" y="12"/>
                    </a:lnTo>
                    <a:lnTo>
                      <a:pt x="6" y="6"/>
                    </a:lnTo>
                    <a:lnTo>
                      <a:pt x="0" y="6"/>
                    </a:lnTo>
                    <a:lnTo>
                      <a:pt x="0" y="456"/>
                    </a:lnTo>
                    <a:lnTo>
                      <a:pt x="2" y="460"/>
                    </a:lnTo>
                    <a:lnTo>
                      <a:pt x="6" y="462"/>
                    </a:lnTo>
                    <a:lnTo>
                      <a:pt x="938" y="462"/>
                    </a:lnTo>
                    <a:lnTo>
                      <a:pt x="942" y="460"/>
                    </a:lnTo>
                    <a:lnTo>
                      <a:pt x="944" y="456"/>
                    </a:lnTo>
                    <a:lnTo>
                      <a:pt x="944" y="6"/>
                    </a:lnTo>
                    <a:lnTo>
                      <a:pt x="942" y="2"/>
                    </a:lnTo>
                    <a:lnTo>
                      <a:pt x="938" y="0"/>
                    </a:lnTo>
                    <a:lnTo>
                      <a:pt x="6" y="0"/>
                    </a:lnTo>
                    <a:lnTo>
                      <a:pt x="2" y="2"/>
                    </a:lnTo>
                    <a:lnTo>
                      <a:pt x="0" y="6"/>
                    </a:lnTo>
                    <a:lnTo>
                      <a:pt x="6" y="6"/>
                    </a:lnTo>
                    <a:close/>
                  </a:path>
                </a:pathLst>
              </a:custGeom>
              <a:solidFill>
                <a:srgbClr val="3231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2" name="Freeform 1643"/>
              <p:cNvSpPr>
                <a:spLocks/>
              </p:cNvSpPr>
              <p:nvPr/>
            </p:nvSpPr>
            <p:spPr bwMode="auto">
              <a:xfrm>
                <a:off x="3812" y="2376"/>
                <a:ext cx="125" cy="115"/>
              </a:xfrm>
              <a:custGeom>
                <a:avLst/>
                <a:gdLst>
                  <a:gd name="T0" fmla="*/ 0 w 318"/>
                  <a:gd name="T1" fmla="*/ 0 h 294"/>
                  <a:gd name="T2" fmla="*/ 0 w 318"/>
                  <a:gd name="T3" fmla="*/ 121 h 294"/>
                  <a:gd name="T4" fmla="*/ 312 w 318"/>
                  <a:gd name="T5" fmla="*/ 121 h 294"/>
                  <a:gd name="T6" fmla="*/ 312 w 318"/>
                  <a:gd name="T7" fmla="*/ 294 h 294"/>
                  <a:gd name="T8" fmla="*/ 318 w 318"/>
                  <a:gd name="T9" fmla="*/ 294 h 294"/>
                  <a:gd name="T10" fmla="*/ 318 w 318"/>
                  <a:gd name="T11" fmla="*/ 114 h 294"/>
                  <a:gd name="T12" fmla="*/ 6 w 318"/>
                  <a:gd name="T13" fmla="*/ 114 h 294"/>
                  <a:gd name="T14" fmla="*/ 6 w 318"/>
                  <a:gd name="T15" fmla="*/ 0 h 294"/>
                  <a:gd name="T16" fmla="*/ 0 w 318"/>
                  <a:gd name="T17"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8" h="294">
                    <a:moveTo>
                      <a:pt x="0" y="0"/>
                    </a:moveTo>
                    <a:lnTo>
                      <a:pt x="0" y="121"/>
                    </a:lnTo>
                    <a:lnTo>
                      <a:pt x="312" y="121"/>
                    </a:lnTo>
                    <a:lnTo>
                      <a:pt x="312" y="294"/>
                    </a:lnTo>
                    <a:lnTo>
                      <a:pt x="318" y="294"/>
                    </a:lnTo>
                    <a:lnTo>
                      <a:pt x="318" y="114"/>
                    </a:lnTo>
                    <a:lnTo>
                      <a:pt x="6" y="114"/>
                    </a:lnTo>
                    <a:lnTo>
                      <a:pt x="6" y="0"/>
                    </a:lnTo>
                    <a:lnTo>
                      <a:pt x="0" y="0"/>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3" name="Freeform 1644"/>
              <p:cNvSpPr>
                <a:spLocks/>
              </p:cNvSpPr>
              <p:nvPr/>
            </p:nvSpPr>
            <p:spPr bwMode="auto">
              <a:xfrm>
                <a:off x="3925" y="2455"/>
                <a:ext cx="21" cy="36"/>
              </a:xfrm>
              <a:custGeom>
                <a:avLst/>
                <a:gdLst>
                  <a:gd name="T0" fmla="*/ 26 w 52"/>
                  <a:gd name="T1" fmla="*/ 26 h 92"/>
                  <a:gd name="T2" fmla="*/ 0 w 52"/>
                  <a:gd name="T3" fmla="*/ 0 h 92"/>
                  <a:gd name="T4" fmla="*/ 26 w 52"/>
                  <a:gd name="T5" fmla="*/ 92 h 92"/>
                  <a:gd name="T6" fmla="*/ 52 w 52"/>
                  <a:gd name="T7" fmla="*/ 0 h 92"/>
                  <a:gd name="T8" fmla="*/ 26 w 52"/>
                  <a:gd name="T9" fmla="*/ 26 h 92"/>
                </a:gdLst>
                <a:ahLst/>
                <a:cxnLst>
                  <a:cxn ang="0">
                    <a:pos x="T0" y="T1"/>
                  </a:cxn>
                  <a:cxn ang="0">
                    <a:pos x="T2" y="T3"/>
                  </a:cxn>
                  <a:cxn ang="0">
                    <a:pos x="T4" y="T5"/>
                  </a:cxn>
                  <a:cxn ang="0">
                    <a:pos x="T6" y="T7"/>
                  </a:cxn>
                  <a:cxn ang="0">
                    <a:pos x="T8" y="T9"/>
                  </a:cxn>
                </a:cxnLst>
                <a:rect l="0" t="0" r="r" b="b"/>
                <a:pathLst>
                  <a:path w="52" h="92">
                    <a:moveTo>
                      <a:pt x="26" y="26"/>
                    </a:moveTo>
                    <a:lnTo>
                      <a:pt x="0" y="0"/>
                    </a:lnTo>
                    <a:lnTo>
                      <a:pt x="26" y="92"/>
                    </a:lnTo>
                    <a:lnTo>
                      <a:pt x="52" y="0"/>
                    </a:lnTo>
                    <a:lnTo>
                      <a:pt x="26" y="26"/>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4" name="Freeform 1645"/>
              <p:cNvSpPr>
                <a:spLocks/>
              </p:cNvSpPr>
              <p:nvPr/>
            </p:nvSpPr>
            <p:spPr bwMode="auto">
              <a:xfrm>
                <a:off x="3922" y="2451"/>
                <a:ext cx="26" cy="45"/>
              </a:xfrm>
              <a:custGeom>
                <a:avLst/>
                <a:gdLst>
                  <a:gd name="T0" fmla="*/ 33 w 66"/>
                  <a:gd name="T1" fmla="*/ 37 h 115"/>
                  <a:gd name="T2" fmla="*/ 35 w 66"/>
                  <a:gd name="T3" fmla="*/ 35 h 115"/>
                  <a:gd name="T4" fmla="*/ 9 w 66"/>
                  <a:gd name="T5" fmla="*/ 9 h 115"/>
                  <a:gd name="T6" fmla="*/ 0 w 66"/>
                  <a:gd name="T7" fmla="*/ 0 h 115"/>
                  <a:gd name="T8" fmla="*/ 33 w 66"/>
                  <a:gd name="T9" fmla="*/ 115 h 115"/>
                  <a:gd name="T10" fmla="*/ 66 w 66"/>
                  <a:gd name="T11" fmla="*/ 0 h 115"/>
                  <a:gd name="T12" fmla="*/ 31 w 66"/>
                  <a:gd name="T13" fmla="*/ 35 h 115"/>
                  <a:gd name="T14" fmla="*/ 33 w 66"/>
                  <a:gd name="T15" fmla="*/ 37 h 115"/>
                  <a:gd name="T16" fmla="*/ 35 w 66"/>
                  <a:gd name="T17" fmla="*/ 35 h 115"/>
                  <a:gd name="T18" fmla="*/ 33 w 66"/>
                  <a:gd name="T19" fmla="*/ 37 h 115"/>
                  <a:gd name="T20" fmla="*/ 35 w 66"/>
                  <a:gd name="T21" fmla="*/ 40 h 115"/>
                  <a:gd name="T22" fmla="*/ 53 w 66"/>
                  <a:gd name="T23" fmla="*/ 22 h 115"/>
                  <a:gd name="T24" fmla="*/ 33 w 66"/>
                  <a:gd name="T25" fmla="*/ 91 h 115"/>
                  <a:gd name="T26" fmla="*/ 13 w 66"/>
                  <a:gd name="T27" fmla="*/ 22 h 115"/>
                  <a:gd name="T28" fmla="*/ 31 w 66"/>
                  <a:gd name="T29" fmla="*/ 40 h 115"/>
                  <a:gd name="T30" fmla="*/ 33 w 66"/>
                  <a:gd name="T31" fmla="*/ 42 h 115"/>
                  <a:gd name="T32" fmla="*/ 35 w 66"/>
                  <a:gd name="T33" fmla="*/ 40 h 115"/>
                  <a:gd name="T34" fmla="*/ 33 w 66"/>
                  <a:gd name="T35" fmla="*/ 37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6" h="115">
                    <a:moveTo>
                      <a:pt x="33" y="37"/>
                    </a:moveTo>
                    <a:lnTo>
                      <a:pt x="35" y="35"/>
                    </a:lnTo>
                    <a:lnTo>
                      <a:pt x="9" y="9"/>
                    </a:lnTo>
                    <a:lnTo>
                      <a:pt x="0" y="0"/>
                    </a:lnTo>
                    <a:lnTo>
                      <a:pt x="33" y="115"/>
                    </a:lnTo>
                    <a:lnTo>
                      <a:pt x="66" y="0"/>
                    </a:lnTo>
                    <a:lnTo>
                      <a:pt x="31" y="35"/>
                    </a:lnTo>
                    <a:lnTo>
                      <a:pt x="33" y="37"/>
                    </a:lnTo>
                    <a:lnTo>
                      <a:pt x="35" y="35"/>
                    </a:lnTo>
                    <a:lnTo>
                      <a:pt x="33" y="37"/>
                    </a:lnTo>
                    <a:lnTo>
                      <a:pt x="35" y="40"/>
                    </a:lnTo>
                    <a:lnTo>
                      <a:pt x="53" y="22"/>
                    </a:lnTo>
                    <a:lnTo>
                      <a:pt x="33" y="91"/>
                    </a:lnTo>
                    <a:lnTo>
                      <a:pt x="13" y="22"/>
                    </a:lnTo>
                    <a:lnTo>
                      <a:pt x="31" y="40"/>
                    </a:lnTo>
                    <a:lnTo>
                      <a:pt x="33" y="42"/>
                    </a:lnTo>
                    <a:lnTo>
                      <a:pt x="35" y="40"/>
                    </a:lnTo>
                    <a:lnTo>
                      <a:pt x="33" y="37"/>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5" name="Freeform 1646"/>
              <p:cNvSpPr>
                <a:spLocks/>
              </p:cNvSpPr>
              <p:nvPr/>
            </p:nvSpPr>
            <p:spPr bwMode="auto">
              <a:xfrm>
                <a:off x="3993" y="2379"/>
                <a:ext cx="126" cy="115"/>
              </a:xfrm>
              <a:custGeom>
                <a:avLst/>
                <a:gdLst>
                  <a:gd name="T0" fmla="*/ 312 w 319"/>
                  <a:gd name="T1" fmla="*/ 0 h 294"/>
                  <a:gd name="T2" fmla="*/ 312 w 319"/>
                  <a:gd name="T3" fmla="*/ 114 h 294"/>
                  <a:gd name="T4" fmla="*/ 0 w 319"/>
                  <a:gd name="T5" fmla="*/ 114 h 294"/>
                  <a:gd name="T6" fmla="*/ 0 w 319"/>
                  <a:gd name="T7" fmla="*/ 294 h 294"/>
                  <a:gd name="T8" fmla="*/ 7 w 319"/>
                  <a:gd name="T9" fmla="*/ 294 h 294"/>
                  <a:gd name="T10" fmla="*/ 7 w 319"/>
                  <a:gd name="T11" fmla="*/ 121 h 294"/>
                  <a:gd name="T12" fmla="*/ 319 w 319"/>
                  <a:gd name="T13" fmla="*/ 121 h 294"/>
                  <a:gd name="T14" fmla="*/ 319 w 319"/>
                  <a:gd name="T15" fmla="*/ 0 h 294"/>
                  <a:gd name="T16" fmla="*/ 312 w 319"/>
                  <a:gd name="T17"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9" h="294">
                    <a:moveTo>
                      <a:pt x="312" y="0"/>
                    </a:moveTo>
                    <a:lnTo>
                      <a:pt x="312" y="114"/>
                    </a:lnTo>
                    <a:lnTo>
                      <a:pt x="0" y="114"/>
                    </a:lnTo>
                    <a:lnTo>
                      <a:pt x="0" y="294"/>
                    </a:lnTo>
                    <a:lnTo>
                      <a:pt x="7" y="294"/>
                    </a:lnTo>
                    <a:lnTo>
                      <a:pt x="7" y="121"/>
                    </a:lnTo>
                    <a:lnTo>
                      <a:pt x="319" y="121"/>
                    </a:lnTo>
                    <a:lnTo>
                      <a:pt x="319" y="0"/>
                    </a:lnTo>
                    <a:lnTo>
                      <a:pt x="312" y="0"/>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6" name="Freeform 1647"/>
              <p:cNvSpPr>
                <a:spLocks/>
              </p:cNvSpPr>
              <p:nvPr/>
            </p:nvSpPr>
            <p:spPr bwMode="auto">
              <a:xfrm>
                <a:off x="3984" y="2458"/>
                <a:ext cx="21" cy="36"/>
              </a:xfrm>
              <a:custGeom>
                <a:avLst/>
                <a:gdLst>
                  <a:gd name="T0" fmla="*/ 27 w 53"/>
                  <a:gd name="T1" fmla="*/ 26 h 92"/>
                  <a:gd name="T2" fmla="*/ 0 w 53"/>
                  <a:gd name="T3" fmla="*/ 0 h 92"/>
                  <a:gd name="T4" fmla="*/ 27 w 53"/>
                  <a:gd name="T5" fmla="*/ 92 h 92"/>
                  <a:gd name="T6" fmla="*/ 53 w 53"/>
                  <a:gd name="T7" fmla="*/ 0 h 92"/>
                  <a:gd name="T8" fmla="*/ 27 w 53"/>
                  <a:gd name="T9" fmla="*/ 26 h 92"/>
                </a:gdLst>
                <a:ahLst/>
                <a:cxnLst>
                  <a:cxn ang="0">
                    <a:pos x="T0" y="T1"/>
                  </a:cxn>
                  <a:cxn ang="0">
                    <a:pos x="T2" y="T3"/>
                  </a:cxn>
                  <a:cxn ang="0">
                    <a:pos x="T4" y="T5"/>
                  </a:cxn>
                  <a:cxn ang="0">
                    <a:pos x="T6" y="T7"/>
                  </a:cxn>
                  <a:cxn ang="0">
                    <a:pos x="T8" y="T9"/>
                  </a:cxn>
                </a:cxnLst>
                <a:rect l="0" t="0" r="r" b="b"/>
                <a:pathLst>
                  <a:path w="53" h="92">
                    <a:moveTo>
                      <a:pt x="27" y="26"/>
                    </a:moveTo>
                    <a:lnTo>
                      <a:pt x="0" y="0"/>
                    </a:lnTo>
                    <a:lnTo>
                      <a:pt x="27" y="92"/>
                    </a:lnTo>
                    <a:lnTo>
                      <a:pt x="53" y="0"/>
                    </a:lnTo>
                    <a:lnTo>
                      <a:pt x="27" y="26"/>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7" name="Freeform 1648"/>
              <p:cNvSpPr>
                <a:spLocks/>
              </p:cNvSpPr>
              <p:nvPr/>
            </p:nvSpPr>
            <p:spPr bwMode="auto">
              <a:xfrm>
                <a:off x="3982" y="2453"/>
                <a:ext cx="26" cy="45"/>
              </a:xfrm>
              <a:custGeom>
                <a:avLst/>
                <a:gdLst>
                  <a:gd name="T0" fmla="*/ 33 w 66"/>
                  <a:gd name="T1" fmla="*/ 38 h 116"/>
                  <a:gd name="T2" fmla="*/ 35 w 66"/>
                  <a:gd name="T3" fmla="*/ 36 h 116"/>
                  <a:gd name="T4" fmla="*/ 9 w 66"/>
                  <a:gd name="T5" fmla="*/ 9 h 116"/>
                  <a:gd name="T6" fmla="*/ 0 w 66"/>
                  <a:gd name="T7" fmla="*/ 1 h 116"/>
                  <a:gd name="T8" fmla="*/ 33 w 66"/>
                  <a:gd name="T9" fmla="*/ 116 h 116"/>
                  <a:gd name="T10" fmla="*/ 66 w 66"/>
                  <a:gd name="T11" fmla="*/ 0 h 116"/>
                  <a:gd name="T12" fmla="*/ 30 w 66"/>
                  <a:gd name="T13" fmla="*/ 36 h 116"/>
                  <a:gd name="T14" fmla="*/ 33 w 66"/>
                  <a:gd name="T15" fmla="*/ 38 h 116"/>
                  <a:gd name="T16" fmla="*/ 35 w 66"/>
                  <a:gd name="T17" fmla="*/ 36 h 116"/>
                  <a:gd name="T18" fmla="*/ 33 w 66"/>
                  <a:gd name="T19" fmla="*/ 38 h 116"/>
                  <a:gd name="T20" fmla="*/ 35 w 66"/>
                  <a:gd name="T21" fmla="*/ 41 h 116"/>
                  <a:gd name="T22" fmla="*/ 52 w 66"/>
                  <a:gd name="T23" fmla="*/ 23 h 116"/>
                  <a:gd name="T24" fmla="*/ 33 w 66"/>
                  <a:gd name="T25" fmla="*/ 92 h 116"/>
                  <a:gd name="T26" fmla="*/ 13 w 66"/>
                  <a:gd name="T27" fmla="*/ 23 h 116"/>
                  <a:gd name="T28" fmla="*/ 30 w 66"/>
                  <a:gd name="T29" fmla="*/ 41 h 116"/>
                  <a:gd name="T30" fmla="*/ 33 w 66"/>
                  <a:gd name="T31" fmla="*/ 43 h 116"/>
                  <a:gd name="T32" fmla="*/ 35 w 66"/>
                  <a:gd name="T33" fmla="*/ 41 h 116"/>
                  <a:gd name="T34" fmla="*/ 33 w 66"/>
                  <a:gd name="T35" fmla="*/ 38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6" h="116">
                    <a:moveTo>
                      <a:pt x="33" y="38"/>
                    </a:moveTo>
                    <a:lnTo>
                      <a:pt x="35" y="36"/>
                    </a:lnTo>
                    <a:lnTo>
                      <a:pt x="9" y="9"/>
                    </a:lnTo>
                    <a:lnTo>
                      <a:pt x="0" y="1"/>
                    </a:lnTo>
                    <a:lnTo>
                      <a:pt x="33" y="116"/>
                    </a:lnTo>
                    <a:lnTo>
                      <a:pt x="66" y="0"/>
                    </a:lnTo>
                    <a:lnTo>
                      <a:pt x="30" y="36"/>
                    </a:lnTo>
                    <a:lnTo>
                      <a:pt x="33" y="38"/>
                    </a:lnTo>
                    <a:lnTo>
                      <a:pt x="35" y="36"/>
                    </a:lnTo>
                    <a:lnTo>
                      <a:pt x="33" y="38"/>
                    </a:lnTo>
                    <a:lnTo>
                      <a:pt x="35" y="41"/>
                    </a:lnTo>
                    <a:lnTo>
                      <a:pt x="52" y="23"/>
                    </a:lnTo>
                    <a:lnTo>
                      <a:pt x="33" y="92"/>
                    </a:lnTo>
                    <a:lnTo>
                      <a:pt x="13" y="23"/>
                    </a:lnTo>
                    <a:lnTo>
                      <a:pt x="30" y="41"/>
                    </a:lnTo>
                    <a:lnTo>
                      <a:pt x="33" y="43"/>
                    </a:lnTo>
                    <a:lnTo>
                      <a:pt x="35" y="41"/>
                    </a:lnTo>
                    <a:lnTo>
                      <a:pt x="33" y="38"/>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8" name="Rectangle 1649"/>
              <p:cNvSpPr>
                <a:spLocks noChangeArrowheads="1"/>
              </p:cNvSpPr>
              <p:nvPr/>
            </p:nvSpPr>
            <p:spPr bwMode="auto">
              <a:xfrm>
                <a:off x="2149" y="2785"/>
                <a:ext cx="366" cy="176"/>
              </a:xfrm>
              <a:prstGeom prst="rect">
                <a:avLst/>
              </a:prstGeom>
              <a:solidFill>
                <a:srgbClr val="F0D8C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9" name="Freeform 1650"/>
              <p:cNvSpPr>
                <a:spLocks/>
              </p:cNvSpPr>
              <p:nvPr/>
            </p:nvSpPr>
            <p:spPr bwMode="auto">
              <a:xfrm>
                <a:off x="2147" y="2783"/>
                <a:ext cx="370" cy="180"/>
              </a:xfrm>
              <a:custGeom>
                <a:avLst/>
                <a:gdLst>
                  <a:gd name="T0" fmla="*/ 6 w 944"/>
                  <a:gd name="T1" fmla="*/ 6 h 462"/>
                  <a:gd name="T2" fmla="*/ 6 w 944"/>
                  <a:gd name="T3" fmla="*/ 12 h 462"/>
                  <a:gd name="T4" fmla="*/ 932 w 944"/>
                  <a:gd name="T5" fmla="*/ 12 h 462"/>
                  <a:gd name="T6" fmla="*/ 932 w 944"/>
                  <a:gd name="T7" fmla="*/ 451 h 462"/>
                  <a:gd name="T8" fmla="*/ 11 w 944"/>
                  <a:gd name="T9" fmla="*/ 451 h 462"/>
                  <a:gd name="T10" fmla="*/ 11 w 944"/>
                  <a:gd name="T11" fmla="*/ 6 h 462"/>
                  <a:gd name="T12" fmla="*/ 6 w 944"/>
                  <a:gd name="T13" fmla="*/ 6 h 462"/>
                  <a:gd name="T14" fmla="*/ 6 w 944"/>
                  <a:gd name="T15" fmla="*/ 12 h 462"/>
                  <a:gd name="T16" fmla="*/ 6 w 944"/>
                  <a:gd name="T17" fmla="*/ 6 h 462"/>
                  <a:gd name="T18" fmla="*/ 0 w 944"/>
                  <a:gd name="T19" fmla="*/ 6 h 462"/>
                  <a:gd name="T20" fmla="*/ 0 w 944"/>
                  <a:gd name="T21" fmla="*/ 456 h 462"/>
                  <a:gd name="T22" fmla="*/ 1 w 944"/>
                  <a:gd name="T23" fmla="*/ 460 h 462"/>
                  <a:gd name="T24" fmla="*/ 6 w 944"/>
                  <a:gd name="T25" fmla="*/ 462 h 462"/>
                  <a:gd name="T26" fmla="*/ 938 w 944"/>
                  <a:gd name="T27" fmla="*/ 462 h 462"/>
                  <a:gd name="T28" fmla="*/ 942 w 944"/>
                  <a:gd name="T29" fmla="*/ 460 h 462"/>
                  <a:gd name="T30" fmla="*/ 944 w 944"/>
                  <a:gd name="T31" fmla="*/ 456 h 462"/>
                  <a:gd name="T32" fmla="*/ 944 w 944"/>
                  <a:gd name="T33" fmla="*/ 6 h 462"/>
                  <a:gd name="T34" fmla="*/ 942 w 944"/>
                  <a:gd name="T35" fmla="*/ 2 h 462"/>
                  <a:gd name="T36" fmla="*/ 938 w 944"/>
                  <a:gd name="T37" fmla="*/ 0 h 462"/>
                  <a:gd name="T38" fmla="*/ 6 w 944"/>
                  <a:gd name="T39" fmla="*/ 0 h 462"/>
                  <a:gd name="T40" fmla="*/ 1 w 944"/>
                  <a:gd name="T41" fmla="*/ 2 h 462"/>
                  <a:gd name="T42" fmla="*/ 0 w 944"/>
                  <a:gd name="T43" fmla="*/ 6 h 462"/>
                  <a:gd name="T44" fmla="*/ 6 w 944"/>
                  <a:gd name="T45" fmla="*/ 6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44" h="462">
                    <a:moveTo>
                      <a:pt x="6" y="6"/>
                    </a:moveTo>
                    <a:lnTo>
                      <a:pt x="6" y="12"/>
                    </a:lnTo>
                    <a:lnTo>
                      <a:pt x="932" y="12"/>
                    </a:lnTo>
                    <a:lnTo>
                      <a:pt x="932" y="451"/>
                    </a:lnTo>
                    <a:lnTo>
                      <a:pt x="11" y="451"/>
                    </a:lnTo>
                    <a:lnTo>
                      <a:pt x="11" y="6"/>
                    </a:lnTo>
                    <a:lnTo>
                      <a:pt x="6" y="6"/>
                    </a:lnTo>
                    <a:lnTo>
                      <a:pt x="6" y="12"/>
                    </a:lnTo>
                    <a:lnTo>
                      <a:pt x="6" y="6"/>
                    </a:lnTo>
                    <a:lnTo>
                      <a:pt x="0" y="6"/>
                    </a:lnTo>
                    <a:lnTo>
                      <a:pt x="0" y="456"/>
                    </a:lnTo>
                    <a:lnTo>
                      <a:pt x="1" y="460"/>
                    </a:lnTo>
                    <a:lnTo>
                      <a:pt x="6" y="462"/>
                    </a:lnTo>
                    <a:lnTo>
                      <a:pt x="938" y="462"/>
                    </a:lnTo>
                    <a:lnTo>
                      <a:pt x="942" y="460"/>
                    </a:lnTo>
                    <a:lnTo>
                      <a:pt x="944" y="456"/>
                    </a:lnTo>
                    <a:lnTo>
                      <a:pt x="944" y="6"/>
                    </a:lnTo>
                    <a:lnTo>
                      <a:pt x="942" y="2"/>
                    </a:lnTo>
                    <a:lnTo>
                      <a:pt x="938" y="0"/>
                    </a:lnTo>
                    <a:lnTo>
                      <a:pt x="6" y="0"/>
                    </a:lnTo>
                    <a:lnTo>
                      <a:pt x="1" y="2"/>
                    </a:lnTo>
                    <a:lnTo>
                      <a:pt x="0" y="6"/>
                    </a:lnTo>
                    <a:lnTo>
                      <a:pt x="6" y="6"/>
                    </a:lnTo>
                    <a:close/>
                  </a:path>
                </a:pathLst>
              </a:custGeom>
              <a:solidFill>
                <a:srgbClr val="3231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0" name="Rectangle 1651"/>
              <p:cNvSpPr>
                <a:spLocks noChangeArrowheads="1"/>
              </p:cNvSpPr>
              <p:nvPr/>
            </p:nvSpPr>
            <p:spPr bwMode="auto">
              <a:xfrm>
                <a:off x="2625" y="2795"/>
                <a:ext cx="366" cy="175"/>
              </a:xfrm>
              <a:prstGeom prst="rect">
                <a:avLst/>
              </a:prstGeom>
              <a:solidFill>
                <a:srgbClr val="F0D8C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1" name="Freeform 1652"/>
              <p:cNvSpPr>
                <a:spLocks/>
              </p:cNvSpPr>
              <p:nvPr/>
            </p:nvSpPr>
            <p:spPr bwMode="auto">
              <a:xfrm>
                <a:off x="2623" y="2792"/>
                <a:ext cx="370" cy="181"/>
              </a:xfrm>
              <a:custGeom>
                <a:avLst/>
                <a:gdLst>
                  <a:gd name="T0" fmla="*/ 6 w 944"/>
                  <a:gd name="T1" fmla="*/ 6 h 462"/>
                  <a:gd name="T2" fmla="*/ 6 w 944"/>
                  <a:gd name="T3" fmla="*/ 11 h 462"/>
                  <a:gd name="T4" fmla="*/ 932 w 944"/>
                  <a:gd name="T5" fmla="*/ 11 h 462"/>
                  <a:gd name="T6" fmla="*/ 932 w 944"/>
                  <a:gd name="T7" fmla="*/ 450 h 462"/>
                  <a:gd name="T8" fmla="*/ 11 w 944"/>
                  <a:gd name="T9" fmla="*/ 450 h 462"/>
                  <a:gd name="T10" fmla="*/ 11 w 944"/>
                  <a:gd name="T11" fmla="*/ 6 h 462"/>
                  <a:gd name="T12" fmla="*/ 6 w 944"/>
                  <a:gd name="T13" fmla="*/ 6 h 462"/>
                  <a:gd name="T14" fmla="*/ 6 w 944"/>
                  <a:gd name="T15" fmla="*/ 11 h 462"/>
                  <a:gd name="T16" fmla="*/ 6 w 944"/>
                  <a:gd name="T17" fmla="*/ 6 h 462"/>
                  <a:gd name="T18" fmla="*/ 0 w 944"/>
                  <a:gd name="T19" fmla="*/ 6 h 462"/>
                  <a:gd name="T20" fmla="*/ 0 w 944"/>
                  <a:gd name="T21" fmla="*/ 456 h 462"/>
                  <a:gd name="T22" fmla="*/ 2 w 944"/>
                  <a:gd name="T23" fmla="*/ 460 h 462"/>
                  <a:gd name="T24" fmla="*/ 6 w 944"/>
                  <a:gd name="T25" fmla="*/ 462 h 462"/>
                  <a:gd name="T26" fmla="*/ 938 w 944"/>
                  <a:gd name="T27" fmla="*/ 462 h 462"/>
                  <a:gd name="T28" fmla="*/ 942 w 944"/>
                  <a:gd name="T29" fmla="*/ 460 h 462"/>
                  <a:gd name="T30" fmla="*/ 944 w 944"/>
                  <a:gd name="T31" fmla="*/ 456 h 462"/>
                  <a:gd name="T32" fmla="*/ 944 w 944"/>
                  <a:gd name="T33" fmla="*/ 6 h 462"/>
                  <a:gd name="T34" fmla="*/ 942 w 944"/>
                  <a:gd name="T35" fmla="*/ 2 h 462"/>
                  <a:gd name="T36" fmla="*/ 938 w 944"/>
                  <a:gd name="T37" fmla="*/ 0 h 462"/>
                  <a:gd name="T38" fmla="*/ 6 w 944"/>
                  <a:gd name="T39" fmla="*/ 0 h 462"/>
                  <a:gd name="T40" fmla="*/ 2 w 944"/>
                  <a:gd name="T41" fmla="*/ 2 h 462"/>
                  <a:gd name="T42" fmla="*/ 0 w 944"/>
                  <a:gd name="T43" fmla="*/ 6 h 462"/>
                  <a:gd name="T44" fmla="*/ 6 w 944"/>
                  <a:gd name="T45" fmla="*/ 6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44" h="462">
                    <a:moveTo>
                      <a:pt x="6" y="6"/>
                    </a:moveTo>
                    <a:lnTo>
                      <a:pt x="6" y="11"/>
                    </a:lnTo>
                    <a:lnTo>
                      <a:pt x="932" y="11"/>
                    </a:lnTo>
                    <a:lnTo>
                      <a:pt x="932" y="450"/>
                    </a:lnTo>
                    <a:lnTo>
                      <a:pt x="11" y="450"/>
                    </a:lnTo>
                    <a:lnTo>
                      <a:pt x="11" y="6"/>
                    </a:lnTo>
                    <a:lnTo>
                      <a:pt x="6" y="6"/>
                    </a:lnTo>
                    <a:lnTo>
                      <a:pt x="6" y="11"/>
                    </a:lnTo>
                    <a:lnTo>
                      <a:pt x="6" y="6"/>
                    </a:lnTo>
                    <a:lnTo>
                      <a:pt x="0" y="6"/>
                    </a:lnTo>
                    <a:lnTo>
                      <a:pt x="0" y="456"/>
                    </a:lnTo>
                    <a:lnTo>
                      <a:pt x="2" y="460"/>
                    </a:lnTo>
                    <a:lnTo>
                      <a:pt x="6" y="462"/>
                    </a:lnTo>
                    <a:lnTo>
                      <a:pt x="938" y="462"/>
                    </a:lnTo>
                    <a:lnTo>
                      <a:pt x="942" y="460"/>
                    </a:lnTo>
                    <a:lnTo>
                      <a:pt x="944" y="456"/>
                    </a:lnTo>
                    <a:lnTo>
                      <a:pt x="944" y="6"/>
                    </a:lnTo>
                    <a:lnTo>
                      <a:pt x="942" y="2"/>
                    </a:lnTo>
                    <a:lnTo>
                      <a:pt x="938" y="0"/>
                    </a:lnTo>
                    <a:lnTo>
                      <a:pt x="6" y="0"/>
                    </a:lnTo>
                    <a:lnTo>
                      <a:pt x="2" y="2"/>
                    </a:lnTo>
                    <a:lnTo>
                      <a:pt x="0" y="6"/>
                    </a:lnTo>
                    <a:lnTo>
                      <a:pt x="6" y="6"/>
                    </a:lnTo>
                    <a:close/>
                  </a:path>
                </a:pathLst>
              </a:custGeom>
              <a:solidFill>
                <a:srgbClr val="3231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2" name="Rectangle 1653"/>
              <p:cNvSpPr>
                <a:spLocks noChangeArrowheads="1"/>
              </p:cNvSpPr>
              <p:nvPr/>
            </p:nvSpPr>
            <p:spPr bwMode="auto">
              <a:xfrm>
                <a:off x="3166" y="2795"/>
                <a:ext cx="366" cy="175"/>
              </a:xfrm>
              <a:prstGeom prst="rect">
                <a:avLst/>
              </a:prstGeom>
              <a:solidFill>
                <a:srgbClr val="F0D8C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3" name="Freeform 1654"/>
              <p:cNvSpPr>
                <a:spLocks/>
              </p:cNvSpPr>
              <p:nvPr/>
            </p:nvSpPr>
            <p:spPr bwMode="auto">
              <a:xfrm>
                <a:off x="3164" y="2792"/>
                <a:ext cx="370" cy="181"/>
              </a:xfrm>
              <a:custGeom>
                <a:avLst/>
                <a:gdLst>
                  <a:gd name="T0" fmla="*/ 6 w 944"/>
                  <a:gd name="T1" fmla="*/ 6 h 462"/>
                  <a:gd name="T2" fmla="*/ 6 w 944"/>
                  <a:gd name="T3" fmla="*/ 11 h 462"/>
                  <a:gd name="T4" fmla="*/ 933 w 944"/>
                  <a:gd name="T5" fmla="*/ 11 h 462"/>
                  <a:gd name="T6" fmla="*/ 933 w 944"/>
                  <a:gd name="T7" fmla="*/ 450 h 462"/>
                  <a:gd name="T8" fmla="*/ 12 w 944"/>
                  <a:gd name="T9" fmla="*/ 450 h 462"/>
                  <a:gd name="T10" fmla="*/ 12 w 944"/>
                  <a:gd name="T11" fmla="*/ 6 h 462"/>
                  <a:gd name="T12" fmla="*/ 6 w 944"/>
                  <a:gd name="T13" fmla="*/ 6 h 462"/>
                  <a:gd name="T14" fmla="*/ 6 w 944"/>
                  <a:gd name="T15" fmla="*/ 11 h 462"/>
                  <a:gd name="T16" fmla="*/ 6 w 944"/>
                  <a:gd name="T17" fmla="*/ 6 h 462"/>
                  <a:gd name="T18" fmla="*/ 0 w 944"/>
                  <a:gd name="T19" fmla="*/ 6 h 462"/>
                  <a:gd name="T20" fmla="*/ 0 w 944"/>
                  <a:gd name="T21" fmla="*/ 456 h 462"/>
                  <a:gd name="T22" fmla="*/ 2 w 944"/>
                  <a:gd name="T23" fmla="*/ 460 h 462"/>
                  <a:gd name="T24" fmla="*/ 6 w 944"/>
                  <a:gd name="T25" fmla="*/ 462 h 462"/>
                  <a:gd name="T26" fmla="*/ 939 w 944"/>
                  <a:gd name="T27" fmla="*/ 462 h 462"/>
                  <a:gd name="T28" fmla="*/ 943 w 944"/>
                  <a:gd name="T29" fmla="*/ 460 h 462"/>
                  <a:gd name="T30" fmla="*/ 944 w 944"/>
                  <a:gd name="T31" fmla="*/ 456 h 462"/>
                  <a:gd name="T32" fmla="*/ 944 w 944"/>
                  <a:gd name="T33" fmla="*/ 6 h 462"/>
                  <a:gd name="T34" fmla="*/ 943 w 944"/>
                  <a:gd name="T35" fmla="*/ 2 h 462"/>
                  <a:gd name="T36" fmla="*/ 939 w 944"/>
                  <a:gd name="T37" fmla="*/ 0 h 462"/>
                  <a:gd name="T38" fmla="*/ 6 w 944"/>
                  <a:gd name="T39" fmla="*/ 0 h 462"/>
                  <a:gd name="T40" fmla="*/ 2 w 944"/>
                  <a:gd name="T41" fmla="*/ 2 h 462"/>
                  <a:gd name="T42" fmla="*/ 0 w 944"/>
                  <a:gd name="T43" fmla="*/ 6 h 462"/>
                  <a:gd name="T44" fmla="*/ 6 w 944"/>
                  <a:gd name="T45" fmla="*/ 6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44" h="462">
                    <a:moveTo>
                      <a:pt x="6" y="6"/>
                    </a:moveTo>
                    <a:lnTo>
                      <a:pt x="6" y="11"/>
                    </a:lnTo>
                    <a:lnTo>
                      <a:pt x="933" y="11"/>
                    </a:lnTo>
                    <a:lnTo>
                      <a:pt x="933" y="450"/>
                    </a:lnTo>
                    <a:lnTo>
                      <a:pt x="12" y="450"/>
                    </a:lnTo>
                    <a:lnTo>
                      <a:pt x="12" y="6"/>
                    </a:lnTo>
                    <a:lnTo>
                      <a:pt x="6" y="6"/>
                    </a:lnTo>
                    <a:lnTo>
                      <a:pt x="6" y="11"/>
                    </a:lnTo>
                    <a:lnTo>
                      <a:pt x="6" y="6"/>
                    </a:lnTo>
                    <a:lnTo>
                      <a:pt x="0" y="6"/>
                    </a:lnTo>
                    <a:lnTo>
                      <a:pt x="0" y="456"/>
                    </a:lnTo>
                    <a:lnTo>
                      <a:pt x="2" y="460"/>
                    </a:lnTo>
                    <a:lnTo>
                      <a:pt x="6" y="462"/>
                    </a:lnTo>
                    <a:lnTo>
                      <a:pt x="939" y="462"/>
                    </a:lnTo>
                    <a:lnTo>
                      <a:pt x="943" y="460"/>
                    </a:lnTo>
                    <a:lnTo>
                      <a:pt x="944" y="456"/>
                    </a:lnTo>
                    <a:lnTo>
                      <a:pt x="944" y="6"/>
                    </a:lnTo>
                    <a:lnTo>
                      <a:pt x="943" y="2"/>
                    </a:lnTo>
                    <a:lnTo>
                      <a:pt x="939" y="0"/>
                    </a:lnTo>
                    <a:lnTo>
                      <a:pt x="6" y="0"/>
                    </a:lnTo>
                    <a:lnTo>
                      <a:pt x="2" y="2"/>
                    </a:lnTo>
                    <a:lnTo>
                      <a:pt x="0" y="6"/>
                    </a:lnTo>
                    <a:lnTo>
                      <a:pt x="6" y="6"/>
                    </a:lnTo>
                    <a:close/>
                  </a:path>
                </a:pathLst>
              </a:custGeom>
              <a:solidFill>
                <a:srgbClr val="3231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4" name="Rectangle 1655"/>
              <p:cNvSpPr>
                <a:spLocks noChangeArrowheads="1"/>
              </p:cNvSpPr>
              <p:nvPr/>
            </p:nvSpPr>
            <p:spPr bwMode="auto">
              <a:xfrm>
                <a:off x="3631" y="2795"/>
                <a:ext cx="366" cy="175"/>
              </a:xfrm>
              <a:prstGeom prst="rect">
                <a:avLst/>
              </a:prstGeom>
              <a:solidFill>
                <a:srgbClr val="F0D8C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5" name="Freeform 1656"/>
              <p:cNvSpPr>
                <a:spLocks/>
              </p:cNvSpPr>
              <p:nvPr/>
            </p:nvSpPr>
            <p:spPr bwMode="auto">
              <a:xfrm>
                <a:off x="3628" y="2792"/>
                <a:ext cx="371" cy="181"/>
              </a:xfrm>
              <a:custGeom>
                <a:avLst/>
                <a:gdLst>
                  <a:gd name="T0" fmla="*/ 6 w 944"/>
                  <a:gd name="T1" fmla="*/ 6 h 462"/>
                  <a:gd name="T2" fmla="*/ 6 w 944"/>
                  <a:gd name="T3" fmla="*/ 11 h 462"/>
                  <a:gd name="T4" fmla="*/ 933 w 944"/>
                  <a:gd name="T5" fmla="*/ 11 h 462"/>
                  <a:gd name="T6" fmla="*/ 933 w 944"/>
                  <a:gd name="T7" fmla="*/ 450 h 462"/>
                  <a:gd name="T8" fmla="*/ 12 w 944"/>
                  <a:gd name="T9" fmla="*/ 450 h 462"/>
                  <a:gd name="T10" fmla="*/ 12 w 944"/>
                  <a:gd name="T11" fmla="*/ 6 h 462"/>
                  <a:gd name="T12" fmla="*/ 6 w 944"/>
                  <a:gd name="T13" fmla="*/ 6 h 462"/>
                  <a:gd name="T14" fmla="*/ 6 w 944"/>
                  <a:gd name="T15" fmla="*/ 11 h 462"/>
                  <a:gd name="T16" fmla="*/ 6 w 944"/>
                  <a:gd name="T17" fmla="*/ 6 h 462"/>
                  <a:gd name="T18" fmla="*/ 0 w 944"/>
                  <a:gd name="T19" fmla="*/ 6 h 462"/>
                  <a:gd name="T20" fmla="*/ 0 w 944"/>
                  <a:gd name="T21" fmla="*/ 456 h 462"/>
                  <a:gd name="T22" fmla="*/ 2 w 944"/>
                  <a:gd name="T23" fmla="*/ 460 h 462"/>
                  <a:gd name="T24" fmla="*/ 6 w 944"/>
                  <a:gd name="T25" fmla="*/ 462 h 462"/>
                  <a:gd name="T26" fmla="*/ 938 w 944"/>
                  <a:gd name="T27" fmla="*/ 462 h 462"/>
                  <a:gd name="T28" fmla="*/ 942 w 944"/>
                  <a:gd name="T29" fmla="*/ 460 h 462"/>
                  <a:gd name="T30" fmla="*/ 944 w 944"/>
                  <a:gd name="T31" fmla="*/ 456 h 462"/>
                  <a:gd name="T32" fmla="*/ 944 w 944"/>
                  <a:gd name="T33" fmla="*/ 6 h 462"/>
                  <a:gd name="T34" fmla="*/ 942 w 944"/>
                  <a:gd name="T35" fmla="*/ 2 h 462"/>
                  <a:gd name="T36" fmla="*/ 938 w 944"/>
                  <a:gd name="T37" fmla="*/ 0 h 462"/>
                  <a:gd name="T38" fmla="*/ 6 w 944"/>
                  <a:gd name="T39" fmla="*/ 0 h 462"/>
                  <a:gd name="T40" fmla="*/ 2 w 944"/>
                  <a:gd name="T41" fmla="*/ 2 h 462"/>
                  <a:gd name="T42" fmla="*/ 0 w 944"/>
                  <a:gd name="T43" fmla="*/ 6 h 462"/>
                  <a:gd name="T44" fmla="*/ 6 w 944"/>
                  <a:gd name="T45" fmla="*/ 6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44" h="462">
                    <a:moveTo>
                      <a:pt x="6" y="6"/>
                    </a:moveTo>
                    <a:lnTo>
                      <a:pt x="6" y="11"/>
                    </a:lnTo>
                    <a:lnTo>
                      <a:pt x="933" y="11"/>
                    </a:lnTo>
                    <a:lnTo>
                      <a:pt x="933" y="450"/>
                    </a:lnTo>
                    <a:lnTo>
                      <a:pt x="12" y="450"/>
                    </a:lnTo>
                    <a:lnTo>
                      <a:pt x="12" y="6"/>
                    </a:lnTo>
                    <a:lnTo>
                      <a:pt x="6" y="6"/>
                    </a:lnTo>
                    <a:lnTo>
                      <a:pt x="6" y="11"/>
                    </a:lnTo>
                    <a:lnTo>
                      <a:pt x="6" y="6"/>
                    </a:lnTo>
                    <a:lnTo>
                      <a:pt x="0" y="6"/>
                    </a:lnTo>
                    <a:lnTo>
                      <a:pt x="0" y="456"/>
                    </a:lnTo>
                    <a:lnTo>
                      <a:pt x="2" y="460"/>
                    </a:lnTo>
                    <a:lnTo>
                      <a:pt x="6" y="462"/>
                    </a:lnTo>
                    <a:lnTo>
                      <a:pt x="938" y="462"/>
                    </a:lnTo>
                    <a:lnTo>
                      <a:pt x="942" y="460"/>
                    </a:lnTo>
                    <a:lnTo>
                      <a:pt x="944" y="456"/>
                    </a:lnTo>
                    <a:lnTo>
                      <a:pt x="944" y="6"/>
                    </a:lnTo>
                    <a:lnTo>
                      <a:pt x="942" y="2"/>
                    </a:lnTo>
                    <a:lnTo>
                      <a:pt x="938" y="0"/>
                    </a:lnTo>
                    <a:lnTo>
                      <a:pt x="6" y="0"/>
                    </a:lnTo>
                    <a:lnTo>
                      <a:pt x="2" y="2"/>
                    </a:lnTo>
                    <a:lnTo>
                      <a:pt x="0" y="6"/>
                    </a:lnTo>
                    <a:lnTo>
                      <a:pt x="6" y="6"/>
                    </a:lnTo>
                    <a:close/>
                  </a:path>
                </a:pathLst>
              </a:custGeom>
              <a:solidFill>
                <a:srgbClr val="3231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6" name="Freeform 1657"/>
              <p:cNvSpPr>
                <a:spLocks/>
              </p:cNvSpPr>
              <p:nvPr/>
            </p:nvSpPr>
            <p:spPr bwMode="auto">
              <a:xfrm>
                <a:off x="2149" y="2669"/>
                <a:ext cx="125" cy="115"/>
              </a:xfrm>
              <a:custGeom>
                <a:avLst/>
                <a:gdLst>
                  <a:gd name="T0" fmla="*/ 0 w 318"/>
                  <a:gd name="T1" fmla="*/ 0 h 295"/>
                  <a:gd name="T2" fmla="*/ 0 w 318"/>
                  <a:gd name="T3" fmla="*/ 121 h 295"/>
                  <a:gd name="T4" fmla="*/ 312 w 318"/>
                  <a:gd name="T5" fmla="*/ 121 h 295"/>
                  <a:gd name="T6" fmla="*/ 312 w 318"/>
                  <a:gd name="T7" fmla="*/ 295 h 295"/>
                  <a:gd name="T8" fmla="*/ 318 w 318"/>
                  <a:gd name="T9" fmla="*/ 295 h 295"/>
                  <a:gd name="T10" fmla="*/ 318 w 318"/>
                  <a:gd name="T11" fmla="*/ 115 h 295"/>
                  <a:gd name="T12" fmla="*/ 6 w 318"/>
                  <a:gd name="T13" fmla="*/ 115 h 295"/>
                  <a:gd name="T14" fmla="*/ 6 w 318"/>
                  <a:gd name="T15" fmla="*/ 0 h 295"/>
                  <a:gd name="T16" fmla="*/ 0 w 318"/>
                  <a:gd name="T17" fmla="*/ 0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8" h="295">
                    <a:moveTo>
                      <a:pt x="0" y="0"/>
                    </a:moveTo>
                    <a:lnTo>
                      <a:pt x="0" y="121"/>
                    </a:lnTo>
                    <a:lnTo>
                      <a:pt x="312" y="121"/>
                    </a:lnTo>
                    <a:lnTo>
                      <a:pt x="312" y="295"/>
                    </a:lnTo>
                    <a:lnTo>
                      <a:pt x="318" y="295"/>
                    </a:lnTo>
                    <a:lnTo>
                      <a:pt x="318" y="115"/>
                    </a:lnTo>
                    <a:lnTo>
                      <a:pt x="6" y="115"/>
                    </a:lnTo>
                    <a:lnTo>
                      <a:pt x="6" y="0"/>
                    </a:lnTo>
                    <a:lnTo>
                      <a:pt x="0" y="0"/>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7" name="Freeform 1658"/>
              <p:cNvSpPr>
                <a:spLocks/>
              </p:cNvSpPr>
              <p:nvPr/>
            </p:nvSpPr>
            <p:spPr bwMode="auto">
              <a:xfrm>
                <a:off x="2262" y="2747"/>
                <a:ext cx="21" cy="37"/>
              </a:xfrm>
              <a:custGeom>
                <a:avLst/>
                <a:gdLst>
                  <a:gd name="T0" fmla="*/ 26 w 53"/>
                  <a:gd name="T1" fmla="*/ 27 h 93"/>
                  <a:gd name="T2" fmla="*/ 0 w 53"/>
                  <a:gd name="T3" fmla="*/ 0 h 93"/>
                  <a:gd name="T4" fmla="*/ 26 w 53"/>
                  <a:gd name="T5" fmla="*/ 93 h 93"/>
                  <a:gd name="T6" fmla="*/ 53 w 53"/>
                  <a:gd name="T7" fmla="*/ 0 h 93"/>
                  <a:gd name="T8" fmla="*/ 26 w 53"/>
                  <a:gd name="T9" fmla="*/ 27 h 93"/>
                </a:gdLst>
                <a:ahLst/>
                <a:cxnLst>
                  <a:cxn ang="0">
                    <a:pos x="T0" y="T1"/>
                  </a:cxn>
                  <a:cxn ang="0">
                    <a:pos x="T2" y="T3"/>
                  </a:cxn>
                  <a:cxn ang="0">
                    <a:pos x="T4" y="T5"/>
                  </a:cxn>
                  <a:cxn ang="0">
                    <a:pos x="T6" y="T7"/>
                  </a:cxn>
                  <a:cxn ang="0">
                    <a:pos x="T8" y="T9"/>
                  </a:cxn>
                </a:cxnLst>
                <a:rect l="0" t="0" r="r" b="b"/>
                <a:pathLst>
                  <a:path w="53" h="93">
                    <a:moveTo>
                      <a:pt x="26" y="27"/>
                    </a:moveTo>
                    <a:lnTo>
                      <a:pt x="0" y="0"/>
                    </a:lnTo>
                    <a:lnTo>
                      <a:pt x="26" y="93"/>
                    </a:lnTo>
                    <a:lnTo>
                      <a:pt x="53" y="0"/>
                    </a:lnTo>
                    <a:lnTo>
                      <a:pt x="26" y="27"/>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8" name="Freeform 1659"/>
              <p:cNvSpPr>
                <a:spLocks/>
              </p:cNvSpPr>
              <p:nvPr/>
            </p:nvSpPr>
            <p:spPr bwMode="auto">
              <a:xfrm>
                <a:off x="2259" y="2743"/>
                <a:ext cx="26" cy="45"/>
              </a:xfrm>
              <a:custGeom>
                <a:avLst/>
                <a:gdLst>
                  <a:gd name="T0" fmla="*/ 33 w 66"/>
                  <a:gd name="T1" fmla="*/ 38 h 116"/>
                  <a:gd name="T2" fmla="*/ 36 w 66"/>
                  <a:gd name="T3" fmla="*/ 35 h 116"/>
                  <a:gd name="T4" fmla="*/ 9 w 66"/>
                  <a:gd name="T5" fmla="*/ 9 h 116"/>
                  <a:gd name="T6" fmla="*/ 0 w 66"/>
                  <a:gd name="T7" fmla="*/ 0 h 116"/>
                  <a:gd name="T8" fmla="*/ 33 w 66"/>
                  <a:gd name="T9" fmla="*/ 116 h 116"/>
                  <a:gd name="T10" fmla="*/ 66 w 66"/>
                  <a:gd name="T11" fmla="*/ 0 h 116"/>
                  <a:gd name="T12" fmla="*/ 31 w 66"/>
                  <a:gd name="T13" fmla="*/ 35 h 116"/>
                  <a:gd name="T14" fmla="*/ 33 w 66"/>
                  <a:gd name="T15" fmla="*/ 38 h 116"/>
                  <a:gd name="T16" fmla="*/ 36 w 66"/>
                  <a:gd name="T17" fmla="*/ 35 h 116"/>
                  <a:gd name="T18" fmla="*/ 33 w 66"/>
                  <a:gd name="T19" fmla="*/ 38 h 116"/>
                  <a:gd name="T20" fmla="*/ 36 w 66"/>
                  <a:gd name="T21" fmla="*/ 40 h 116"/>
                  <a:gd name="T22" fmla="*/ 53 w 66"/>
                  <a:gd name="T23" fmla="*/ 23 h 116"/>
                  <a:gd name="T24" fmla="*/ 33 w 66"/>
                  <a:gd name="T25" fmla="*/ 92 h 116"/>
                  <a:gd name="T26" fmla="*/ 13 w 66"/>
                  <a:gd name="T27" fmla="*/ 23 h 116"/>
                  <a:gd name="T28" fmla="*/ 33 w 66"/>
                  <a:gd name="T29" fmla="*/ 42 h 116"/>
                  <a:gd name="T30" fmla="*/ 36 w 66"/>
                  <a:gd name="T31" fmla="*/ 40 h 116"/>
                  <a:gd name="T32" fmla="*/ 33 w 66"/>
                  <a:gd name="T33" fmla="*/ 38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6" h="116">
                    <a:moveTo>
                      <a:pt x="33" y="38"/>
                    </a:moveTo>
                    <a:lnTo>
                      <a:pt x="36" y="35"/>
                    </a:lnTo>
                    <a:lnTo>
                      <a:pt x="9" y="9"/>
                    </a:lnTo>
                    <a:lnTo>
                      <a:pt x="0" y="0"/>
                    </a:lnTo>
                    <a:lnTo>
                      <a:pt x="33" y="116"/>
                    </a:lnTo>
                    <a:lnTo>
                      <a:pt x="66" y="0"/>
                    </a:lnTo>
                    <a:lnTo>
                      <a:pt x="31" y="35"/>
                    </a:lnTo>
                    <a:lnTo>
                      <a:pt x="33" y="38"/>
                    </a:lnTo>
                    <a:lnTo>
                      <a:pt x="36" y="35"/>
                    </a:lnTo>
                    <a:lnTo>
                      <a:pt x="33" y="38"/>
                    </a:lnTo>
                    <a:lnTo>
                      <a:pt x="36" y="40"/>
                    </a:lnTo>
                    <a:lnTo>
                      <a:pt x="53" y="23"/>
                    </a:lnTo>
                    <a:lnTo>
                      <a:pt x="33" y="92"/>
                    </a:lnTo>
                    <a:lnTo>
                      <a:pt x="13" y="23"/>
                    </a:lnTo>
                    <a:lnTo>
                      <a:pt x="33" y="42"/>
                    </a:lnTo>
                    <a:lnTo>
                      <a:pt x="36" y="40"/>
                    </a:lnTo>
                    <a:lnTo>
                      <a:pt x="33" y="38"/>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9" name="Freeform 1660"/>
              <p:cNvSpPr>
                <a:spLocks/>
              </p:cNvSpPr>
              <p:nvPr/>
            </p:nvSpPr>
            <p:spPr bwMode="auto">
              <a:xfrm>
                <a:off x="3866" y="2673"/>
                <a:ext cx="125" cy="115"/>
              </a:xfrm>
              <a:custGeom>
                <a:avLst/>
                <a:gdLst>
                  <a:gd name="T0" fmla="*/ 312 w 318"/>
                  <a:gd name="T1" fmla="*/ 0 h 294"/>
                  <a:gd name="T2" fmla="*/ 312 w 318"/>
                  <a:gd name="T3" fmla="*/ 114 h 294"/>
                  <a:gd name="T4" fmla="*/ 0 w 318"/>
                  <a:gd name="T5" fmla="*/ 114 h 294"/>
                  <a:gd name="T6" fmla="*/ 0 w 318"/>
                  <a:gd name="T7" fmla="*/ 294 h 294"/>
                  <a:gd name="T8" fmla="*/ 6 w 318"/>
                  <a:gd name="T9" fmla="*/ 294 h 294"/>
                  <a:gd name="T10" fmla="*/ 6 w 318"/>
                  <a:gd name="T11" fmla="*/ 121 h 294"/>
                  <a:gd name="T12" fmla="*/ 318 w 318"/>
                  <a:gd name="T13" fmla="*/ 121 h 294"/>
                  <a:gd name="T14" fmla="*/ 318 w 318"/>
                  <a:gd name="T15" fmla="*/ 0 h 294"/>
                  <a:gd name="T16" fmla="*/ 312 w 318"/>
                  <a:gd name="T17"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8" h="294">
                    <a:moveTo>
                      <a:pt x="312" y="0"/>
                    </a:moveTo>
                    <a:lnTo>
                      <a:pt x="312" y="114"/>
                    </a:lnTo>
                    <a:lnTo>
                      <a:pt x="0" y="114"/>
                    </a:lnTo>
                    <a:lnTo>
                      <a:pt x="0" y="294"/>
                    </a:lnTo>
                    <a:lnTo>
                      <a:pt x="6" y="294"/>
                    </a:lnTo>
                    <a:lnTo>
                      <a:pt x="6" y="121"/>
                    </a:lnTo>
                    <a:lnTo>
                      <a:pt x="318" y="121"/>
                    </a:lnTo>
                    <a:lnTo>
                      <a:pt x="318" y="0"/>
                    </a:lnTo>
                    <a:lnTo>
                      <a:pt x="312" y="0"/>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0" name="Freeform 1661"/>
              <p:cNvSpPr>
                <a:spLocks/>
              </p:cNvSpPr>
              <p:nvPr/>
            </p:nvSpPr>
            <p:spPr bwMode="auto">
              <a:xfrm>
                <a:off x="3857" y="2752"/>
                <a:ext cx="21" cy="36"/>
              </a:xfrm>
              <a:custGeom>
                <a:avLst/>
                <a:gdLst>
                  <a:gd name="T0" fmla="*/ 26 w 52"/>
                  <a:gd name="T1" fmla="*/ 26 h 92"/>
                  <a:gd name="T2" fmla="*/ 0 w 52"/>
                  <a:gd name="T3" fmla="*/ 0 h 92"/>
                  <a:gd name="T4" fmla="*/ 26 w 52"/>
                  <a:gd name="T5" fmla="*/ 92 h 92"/>
                  <a:gd name="T6" fmla="*/ 52 w 52"/>
                  <a:gd name="T7" fmla="*/ 0 h 92"/>
                  <a:gd name="T8" fmla="*/ 26 w 52"/>
                  <a:gd name="T9" fmla="*/ 26 h 92"/>
                </a:gdLst>
                <a:ahLst/>
                <a:cxnLst>
                  <a:cxn ang="0">
                    <a:pos x="T0" y="T1"/>
                  </a:cxn>
                  <a:cxn ang="0">
                    <a:pos x="T2" y="T3"/>
                  </a:cxn>
                  <a:cxn ang="0">
                    <a:pos x="T4" y="T5"/>
                  </a:cxn>
                  <a:cxn ang="0">
                    <a:pos x="T6" y="T7"/>
                  </a:cxn>
                  <a:cxn ang="0">
                    <a:pos x="T8" y="T9"/>
                  </a:cxn>
                </a:cxnLst>
                <a:rect l="0" t="0" r="r" b="b"/>
                <a:pathLst>
                  <a:path w="52" h="92">
                    <a:moveTo>
                      <a:pt x="26" y="26"/>
                    </a:moveTo>
                    <a:lnTo>
                      <a:pt x="0" y="0"/>
                    </a:lnTo>
                    <a:lnTo>
                      <a:pt x="26" y="92"/>
                    </a:lnTo>
                    <a:lnTo>
                      <a:pt x="52" y="0"/>
                    </a:lnTo>
                    <a:lnTo>
                      <a:pt x="26" y="26"/>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1" name="Freeform 1662"/>
              <p:cNvSpPr>
                <a:spLocks/>
              </p:cNvSpPr>
              <p:nvPr/>
            </p:nvSpPr>
            <p:spPr bwMode="auto">
              <a:xfrm>
                <a:off x="3855" y="2748"/>
                <a:ext cx="25" cy="45"/>
              </a:xfrm>
              <a:custGeom>
                <a:avLst/>
                <a:gdLst>
                  <a:gd name="T0" fmla="*/ 33 w 66"/>
                  <a:gd name="T1" fmla="*/ 37 h 115"/>
                  <a:gd name="T2" fmla="*/ 35 w 66"/>
                  <a:gd name="T3" fmla="*/ 35 h 115"/>
                  <a:gd name="T4" fmla="*/ 0 w 66"/>
                  <a:gd name="T5" fmla="*/ 0 h 115"/>
                  <a:gd name="T6" fmla="*/ 33 w 66"/>
                  <a:gd name="T7" fmla="*/ 115 h 115"/>
                  <a:gd name="T8" fmla="*/ 66 w 66"/>
                  <a:gd name="T9" fmla="*/ 0 h 115"/>
                  <a:gd name="T10" fmla="*/ 31 w 66"/>
                  <a:gd name="T11" fmla="*/ 35 h 115"/>
                  <a:gd name="T12" fmla="*/ 33 w 66"/>
                  <a:gd name="T13" fmla="*/ 37 h 115"/>
                  <a:gd name="T14" fmla="*/ 35 w 66"/>
                  <a:gd name="T15" fmla="*/ 35 h 115"/>
                  <a:gd name="T16" fmla="*/ 33 w 66"/>
                  <a:gd name="T17" fmla="*/ 37 h 115"/>
                  <a:gd name="T18" fmla="*/ 35 w 66"/>
                  <a:gd name="T19" fmla="*/ 40 h 115"/>
                  <a:gd name="T20" fmla="*/ 53 w 66"/>
                  <a:gd name="T21" fmla="*/ 22 h 115"/>
                  <a:gd name="T22" fmla="*/ 33 w 66"/>
                  <a:gd name="T23" fmla="*/ 91 h 115"/>
                  <a:gd name="T24" fmla="*/ 13 w 66"/>
                  <a:gd name="T25" fmla="*/ 22 h 115"/>
                  <a:gd name="T26" fmla="*/ 31 w 66"/>
                  <a:gd name="T27" fmla="*/ 40 h 115"/>
                  <a:gd name="T28" fmla="*/ 33 w 66"/>
                  <a:gd name="T29" fmla="*/ 42 h 115"/>
                  <a:gd name="T30" fmla="*/ 35 w 66"/>
                  <a:gd name="T31" fmla="*/ 40 h 115"/>
                  <a:gd name="T32" fmla="*/ 33 w 66"/>
                  <a:gd name="T33" fmla="*/ 37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6" h="115">
                    <a:moveTo>
                      <a:pt x="33" y="37"/>
                    </a:moveTo>
                    <a:lnTo>
                      <a:pt x="35" y="35"/>
                    </a:lnTo>
                    <a:lnTo>
                      <a:pt x="0" y="0"/>
                    </a:lnTo>
                    <a:lnTo>
                      <a:pt x="33" y="115"/>
                    </a:lnTo>
                    <a:lnTo>
                      <a:pt x="66" y="0"/>
                    </a:lnTo>
                    <a:lnTo>
                      <a:pt x="31" y="35"/>
                    </a:lnTo>
                    <a:lnTo>
                      <a:pt x="33" y="37"/>
                    </a:lnTo>
                    <a:lnTo>
                      <a:pt x="35" y="35"/>
                    </a:lnTo>
                    <a:lnTo>
                      <a:pt x="33" y="37"/>
                    </a:lnTo>
                    <a:lnTo>
                      <a:pt x="35" y="40"/>
                    </a:lnTo>
                    <a:lnTo>
                      <a:pt x="53" y="22"/>
                    </a:lnTo>
                    <a:lnTo>
                      <a:pt x="33" y="91"/>
                    </a:lnTo>
                    <a:lnTo>
                      <a:pt x="13" y="22"/>
                    </a:lnTo>
                    <a:lnTo>
                      <a:pt x="31" y="40"/>
                    </a:lnTo>
                    <a:lnTo>
                      <a:pt x="33" y="42"/>
                    </a:lnTo>
                    <a:lnTo>
                      <a:pt x="35" y="40"/>
                    </a:lnTo>
                    <a:lnTo>
                      <a:pt x="33" y="37"/>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2" name="Rectangle 1663"/>
              <p:cNvSpPr>
                <a:spLocks noChangeArrowheads="1"/>
              </p:cNvSpPr>
              <p:nvPr/>
            </p:nvSpPr>
            <p:spPr bwMode="auto">
              <a:xfrm>
                <a:off x="2624" y="3091"/>
                <a:ext cx="367" cy="176"/>
              </a:xfrm>
              <a:prstGeom prst="rect">
                <a:avLst/>
              </a:prstGeom>
              <a:solidFill>
                <a:srgbClr val="F0D8C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3" name="Freeform 1664"/>
              <p:cNvSpPr>
                <a:spLocks/>
              </p:cNvSpPr>
              <p:nvPr/>
            </p:nvSpPr>
            <p:spPr bwMode="auto">
              <a:xfrm>
                <a:off x="2622" y="3089"/>
                <a:ext cx="371" cy="180"/>
              </a:xfrm>
              <a:custGeom>
                <a:avLst/>
                <a:gdLst>
                  <a:gd name="T0" fmla="*/ 5 w 943"/>
                  <a:gd name="T1" fmla="*/ 5 h 461"/>
                  <a:gd name="T2" fmla="*/ 5 w 943"/>
                  <a:gd name="T3" fmla="*/ 11 h 461"/>
                  <a:gd name="T4" fmla="*/ 932 w 943"/>
                  <a:gd name="T5" fmla="*/ 11 h 461"/>
                  <a:gd name="T6" fmla="*/ 932 w 943"/>
                  <a:gd name="T7" fmla="*/ 450 h 461"/>
                  <a:gd name="T8" fmla="*/ 11 w 943"/>
                  <a:gd name="T9" fmla="*/ 450 h 461"/>
                  <a:gd name="T10" fmla="*/ 11 w 943"/>
                  <a:gd name="T11" fmla="*/ 5 h 461"/>
                  <a:gd name="T12" fmla="*/ 5 w 943"/>
                  <a:gd name="T13" fmla="*/ 5 h 461"/>
                  <a:gd name="T14" fmla="*/ 5 w 943"/>
                  <a:gd name="T15" fmla="*/ 11 h 461"/>
                  <a:gd name="T16" fmla="*/ 5 w 943"/>
                  <a:gd name="T17" fmla="*/ 5 h 461"/>
                  <a:gd name="T18" fmla="*/ 0 w 943"/>
                  <a:gd name="T19" fmla="*/ 5 h 461"/>
                  <a:gd name="T20" fmla="*/ 0 w 943"/>
                  <a:gd name="T21" fmla="*/ 456 h 461"/>
                  <a:gd name="T22" fmla="*/ 1 w 943"/>
                  <a:gd name="T23" fmla="*/ 460 h 461"/>
                  <a:gd name="T24" fmla="*/ 5 w 943"/>
                  <a:gd name="T25" fmla="*/ 461 h 461"/>
                  <a:gd name="T26" fmla="*/ 938 w 943"/>
                  <a:gd name="T27" fmla="*/ 461 h 461"/>
                  <a:gd name="T28" fmla="*/ 942 w 943"/>
                  <a:gd name="T29" fmla="*/ 460 h 461"/>
                  <a:gd name="T30" fmla="*/ 943 w 943"/>
                  <a:gd name="T31" fmla="*/ 456 h 461"/>
                  <a:gd name="T32" fmla="*/ 943 w 943"/>
                  <a:gd name="T33" fmla="*/ 5 h 461"/>
                  <a:gd name="T34" fmla="*/ 942 w 943"/>
                  <a:gd name="T35" fmla="*/ 1 h 461"/>
                  <a:gd name="T36" fmla="*/ 938 w 943"/>
                  <a:gd name="T37" fmla="*/ 0 h 461"/>
                  <a:gd name="T38" fmla="*/ 5 w 943"/>
                  <a:gd name="T39" fmla="*/ 0 h 461"/>
                  <a:gd name="T40" fmla="*/ 1 w 943"/>
                  <a:gd name="T41" fmla="*/ 1 h 461"/>
                  <a:gd name="T42" fmla="*/ 0 w 943"/>
                  <a:gd name="T43" fmla="*/ 5 h 461"/>
                  <a:gd name="T44" fmla="*/ 5 w 943"/>
                  <a:gd name="T45" fmla="*/ 5 h 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43" h="461">
                    <a:moveTo>
                      <a:pt x="5" y="5"/>
                    </a:moveTo>
                    <a:lnTo>
                      <a:pt x="5" y="11"/>
                    </a:lnTo>
                    <a:lnTo>
                      <a:pt x="932" y="11"/>
                    </a:lnTo>
                    <a:lnTo>
                      <a:pt x="932" y="450"/>
                    </a:lnTo>
                    <a:lnTo>
                      <a:pt x="11" y="450"/>
                    </a:lnTo>
                    <a:lnTo>
                      <a:pt x="11" y="5"/>
                    </a:lnTo>
                    <a:lnTo>
                      <a:pt x="5" y="5"/>
                    </a:lnTo>
                    <a:lnTo>
                      <a:pt x="5" y="11"/>
                    </a:lnTo>
                    <a:lnTo>
                      <a:pt x="5" y="5"/>
                    </a:lnTo>
                    <a:lnTo>
                      <a:pt x="0" y="5"/>
                    </a:lnTo>
                    <a:lnTo>
                      <a:pt x="0" y="456"/>
                    </a:lnTo>
                    <a:lnTo>
                      <a:pt x="1" y="460"/>
                    </a:lnTo>
                    <a:lnTo>
                      <a:pt x="5" y="461"/>
                    </a:lnTo>
                    <a:lnTo>
                      <a:pt x="938" y="461"/>
                    </a:lnTo>
                    <a:lnTo>
                      <a:pt x="942" y="460"/>
                    </a:lnTo>
                    <a:lnTo>
                      <a:pt x="943" y="456"/>
                    </a:lnTo>
                    <a:lnTo>
                      <a:pt x="943" y="5"/>
                    </a:lnTo>
                    <a:lnTo>
                      <a:pt x="942" y="1"/>
                    </a:lnTo>
                    <a:lnTo>
                      <a:pt x="938" y="0"/>
                    </a:lnTo>
                    <a:lnTo>
                      <a:pt x="5" y="0"/>
                    </a:lnTo>
                    <a:lnTo>
                      <a:pt x="1" y="1"/>
                    </a:lnTo>
                    <a:lnTo>
                      <a:pt x="0" y="5"/>
                    </a:lnTo>
                    <a:lnTo>
                      <a:pt x="5" y="5"/>
                    </a:lnTo>
                    <a:close/>
                  </a:path>
                </a:pathLst>
              </a:custGeom>
              <a:solidFill>
                <a:srgbClr val="3231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4" name="Rectangle 1665"/>
              <p:cNvSpPr>
                <a:spLocks noChangeArrowheads="1"/>
              </p:cNvSpPr>
              <p:nvPr/>
            </p:nvSpPr>
            <p:spPr bwMode="auto">
              <a:xfrm>
                <a:off x="3166" y="3091"/>
                <a:ext cx="366" cy="176"/>
              </a:xfrm>
              <a:prstGeom prst="rect">
                <a:avLst/>
              </a:prstGeom>
              <a:solidFill>
                <a:srgbClr val="F0D8C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5" name="Freeform 1666"/>
              <p:cNvSpPr>
                <a:spLocks/>
              </p:cNvSpPr>
              <p:nvPr/>
            </p:nvSpPr>
            <p:spPr bwMode="auto">
              <a:xfrm>
                <a:off x="3163" y="3089"/>
                <a:ext cx="371" cy="180"/>
              </a:xfrm>
              <a:custGeom>
                <a:avLst/>
                <a:gdLst>
                  <a:gd name="T0" fmla="*/ 6 w 944"/>
                  <a:gd name="T1" fmla="*/ 5 h 461"/>
                  <a:gd name="T2" fmla="*/ 6 w 944"/>
                  <a:gd name="T3" fmla="*/ 11 h 461"/>
                  <a:gd name="T4" fmla="*/ 933 w 944"/>
                  <a:gd name="T5" fmla="*/ 11 h 461"/>
                  <a:gd name="T6" fmla="*/ 933 w 944"/>
                  <a:gd name="T7" fmla="*/ 450 h 461"/>
                  <a:gd name="T8" fmla="*/ 11 w 944"/>
                  <a:gd name="T9" fmla="*/ 450 h 461"/>
                  <a:gd name="T10" fmla="*/ 11 w 944"/>
                  <a:gd name="T11" fmla="*/ 5 h 461"/>
                  <a:gd name="T12" fmla="*/ 6 w 944"/>
                  <a:gd name="T13" fmla="*/ 5 h 461"/>
                  <a:gd name="T14" fmla="*/ 6 w 944"/>
                  <a:gd name="T15" fmla="*/ 11 h 461"/>
                  <a:gd name="T16" fmla="*/ 6 w 944"/>
                  <a:gd name="T17" fmla="*/ 5 h 461"/>
                  <a:gd name="T18" fmla="*/ 0 w 944"/>
                  <a:gd name="T19" fmla="*/ 5 h 461"/>
                  <a:gd name="T20" fmla="*/ 0 w 944"/>
                  <a:gd name="T21" fmla="*/ 456 h 461"/>
                  <a:gd name="T22" fmla="*/ 2 w 944"/>
                  <a:gd name="T23" fmla="*/ 460 h 461"/>
                  <a:gd name="T24" fmla="*/ 6 w 944"/>
                  <a:gd name="T25" fmla="*/ 461 h 461"/>
                  <a:gd name="T26" fmla="*/ 938 w 944"/>
                  <a:gd name="T27" fmla="*/ 461 h 461"/>
                  <a:gd name="T28" fmla="*/ 942 w 944"/>
                  <a:gd name="T29" fmla="*/ 460 h 461"/>
                  <a:gd name="T30" fmla="*/ 944 w 944"/>
                  <a:gd name="T31" fmla="*/ 456 h 461"/>
                  <a:gd name="T32" fmla="*/ 944 w 944"/>
                  <a:gd name="T33" fmla="*/ 5 h 461"/>
                  <a:gd name="T34" fmla="*/ 942 w 944"/>
                  <a:gd name="T35" fmla="*/ 1 h 461"/>
                  <a:gd name="T36" fmla="*/ 938 w 944"/>
                  <a:gd name="T37" fmla="*/ 0 h 461"/>
                  <a:gd name="T38" fmla="*/ 6 w 944"/>
                  <a:gd name="T39" fmla="*/ 0 h 461"/>
                  <a:gd name="T40" fmla="*/ 2 w 944"/>
                  <a:gd name="T41" fmla="*/ 1 h 461"/>
                  <a:gd name="T42" fmla="*/ 0 w 944"/>
                  <a:gd name="T43" fmla="*/ 5 h 461"/>
                  <a:gd name="T44" fmla="*/ 6 w 944"/>
                  <a:gd name="T45" fmla="*/ 5 h 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44" h="461">
                    <a:moveTo>
                      <a:pt x="6" y="5"/>
                    </a:moveTo>
                    <a:lnTo>
                      <a:pt x="6" y="11"/>
                    </a:lnTo>
                    <a:lnTo>
                      <a:pt x="933" y="11"/>
                    </a:lnTo>
                    <a:lnTo>
                      <a:pt x="933" y="450"/>
                    </a:lnTo>
                    <a:lnTo>
                      <a:pt x="11" y="450"/>
                    </a:lnTo>
                    <a:lnTo>
                      <a:pt x="11" y="5"/>
                    </a:lnTo>
                    <a:lnTo>
                      <a:pt x="6" y="5"/>
                    </a:lnTo>
                    <a:lnTo>
                      <a:pt x="6" y="11"/>
                    </a:lnTo>
                    <a:lnTo>
                      <a:pt x="6" y="5"/>
                    </a:lnTo>
                    <a:lnTo>
                      <a:pt x="0" y="5"/>
                    </a:lnTo>
                    <a:lnTo>
                      <a:pt x="0" y="456"/>
                    </a:lnTo>
                    <a:lnTo>
                      <a:pt x="2" y="460"/>
                    </a:lnTo>
                    <a:lnTo>
                      <a:pt x="6" y="461"/>
                    </a:lnTo>
                    <a:lnTo>
                      <a:pt x="938" y="461"/>
                    </a:lnTo>
                    <a:lnTo>
                      <a:pt x="942" y="460"/>
                    </a:lnTo>
                    <a:lnTo>
                      <a:pt x="944" y="456"/>
                    </a:lnTo>
                    <a:lnTo>
                      <a:pt x="944" y="5"/>
                    </a:lnTo>
                    <a:lnTo>
                      <a:pt x="942" y="1"/>
                    </a:lnTo>
                    <a:lnTo>
                      <a:pt x="938" y="0"/>
                    </a:lnTo>
                    <a:lnTo>
                      <a:pt x="6" y="0"/>
                    </a:lnTo>
                    <a:lnTo>
                      <a:pt x="2" y="1"/>
                    </a:lnTo>
                    <a:lnTo>
                      <a:pt x="0" y="5"/>
                    </a:lnTo>
                    <a:lnTo>
                      <a:pt x="6" y="5"/>
                    </a:lnTo>
                    <a:close/>
                  </a:path>
                </a:pathLst>
              </a:custGeom>
              <a:solidFill>
                <a:srgbClr val="3231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6" name="Rectangle 1667"/>
              <p:cNvSpPr>
                <a:spLocks noChangeArrowheads="1"/>
              </p:cNvSpPr>
              <p:nvPr/>
            </p:nvSpPr>
            <p:spPr bwMode="auto">
              <a:xfrm>
                <a:off x="2847" y="3383"/>
                <a:ext cx="366" cy="176"/>
              </a:xfrm>
              <a:prstGeom prst="rect">
                <a:avLst/>
              </a:prstGeom>
              <a:solidFill>
                <a:srgbClr val="F0D8C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7" name="Freeform 1668"/>
              <p:cNvSpPr>
                <a:spLocks/>
              </p:cNvSpPr>
              <p:nvPr/>
            </p:nvSpPr>
            <p:spPr bwMode="auto">
              <a:xfrm>
                <a:off x="2845" y="3381"/>
                <a:ext cx="370" cy="180"/>
              </a:xfrm>
              <a:custGeom>
                <a:avLst/>
                <a:gdLst>
                  <a:gd name="T0" fmla="*/ 6 w 944"/>
                  <a:gd name="T1" fmla="*/ 6 h 462"/>
                  <a:gd name="T2" fmla="*/ 6 w 944"/>
                  <a:gd name="T3" fmla="*/ 12 h 462"/>
                  <a:gd name="T4" fmla="*/ 933 w 944"/>
                  <a:gd name="T5" fmla="*/ 12 h 462"/>
                  <a:gd name="T6" fmla="*/ 933 w 944"/>
                  <a:gd name="T7" fmla="*/ 451 h 462"/>
                  <a:gd name="T8" fmla="*/ 12 w 944"/>
                  <a:gd name="T9" fmla="*/ 451 h 462"/>
                  <a:gd name="T10" fmla="*/ 12 w 944"/>
                  <a:gd name="T11" fmla="*/ 6 h 462"/>
                  <a:gd name="T12" fmla="*/ 6 w 944"/>
                  <a:gd name="T13" fmla="*/ 6 h 462"/>
                  <a:gd name="T14" fmla="*/ 6 w 944"/>
                  <a:gd name="T15" fmla="*/ 12 h 462"/>
                  <a:gd name="T16" fmla="*/ 6 w 944"/>
                  <a:gd name="T17" fmla="*/ 6 h 462"/>
                  <a:gd name="T18" fmla="*/ 0 w 944"/>
                  <a:gd name="T19" fmla="*/ 6 h 462"/>
                  <a:gd name="T20" fmla="*/ 0 w 944"/>
                  <a:gd name="T21" fmla="*/ 456 h 462"/>
                  <a:gd name="T22" fmla="*/ 2 w 944"/>
                  <a:gd name="T23" fmla="*/ 460 h 462"/>
                  <a:gd name="T24" fmla="*/ 6 w 944"/>
                  <a:gd name="T25" fmla="*/ 462 h 462"/>
                  <a:gd name="T26" fmla="*/ 938 w 944"/>
                  <a:gd name="T27" fmla="*/ 462 h 462"/>
                  <a:gd name="T28" fmla="*/ 942 w 944"/>
                  <a:gd name="T29" fmla="*/ 460 h 462"/>
                  <a:gd name="T30" fmla="*/ 944 w 944"/>
                  <a:gd name="T31" fmla="*/ 456 h 462"/>
                  <a:gd name="T32" fmla="*/ 944 w 944"/>
                  <a:gd name="T33" fmla="*/ 6 h 462"/>
                  <a:gd name="T34" fmla="*/ 942 w 944"/>
                  <a:gd name="T35" fmla="*/ 2 h 462"/>
                  <a:gd name="T36" fmla="*/ 938 w 944"/>
                  <a:gd name="T37" fmla="*/ 0 h 462"/>
                  <a:gd name="T38" fmla="*/ 6 w 944"/>
                  <a:gd name="T39" fmla="*/ 0 h 462"/>
                  <a:gd name="T40" fmla="*/ 2 w 944"/>
                  <a:gd name="T41" fmla="*/ 2 h 462"/>
                  <a:gd name="T42" fmla="*/ 0 w 944"/>
                  <a:gd name="T43" fmla="*/ 6 h 462"/>
                  <a:gd name="T44" fmla="*/ 6 w 944"/>
                  <a:gd name="T45" fmla="*/ 6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44" h="462">
                    <a:moveTo>
                      <a:pt x="6" y="6"/>
                    </a:moveTo>
                    <a:lnTo>
                      <a:pt x="6" y="12"/>
                    </a:lnTo>
                    <a:lnTo>
                      <a:pt x="933" y="12"/>
                    </a:lnTo>
                    <a:lnTo>
                      <a:pt x="933" y="451"/>
                    </a:lnTo>
                    <a:lnTo>
                      <a:pt x="12" y="451"/>
                    </a:lnTo>
                    <a:lnTo>
                      <a:pt x="12" y="6"/>
                    </a:lnTo>
                    <a:lnTo>
                      <a:pt x="6" y="6"/>
                    </a:lnTo>
                    <a:lnTo>
                      <a:pt x="6" y="12"/>
                    </a:lnTo>
                    <a:lnTo>
                      <a:pt x="6" y="6"/>
                    </a:lnTo>
                    <a:lnTo>
                      <a:pt x="0" y="6"/>
                    </a:lnTo>
                    <a:lnTo>
                      <a:pt x="0" y="456"/>
                    </a:lnTo>
                    <a:lnTo>
                      <a:pt x="2" y="460"/>
                    </a:lnTo>
                    <a:lnTo>
                      <a:pt x="6" y="462"/>
                    </a:lnTo>
                    <a:lnTo>
                      <a:pt x="938" y="462"/>
                    </a:lnTo>
                    <a:lnTo>
                      <a:pt x="942" y="460"/>
                    </a:lnTo>
                    <a:lnTo>
                      <a:pt x="944" y="456"/>
                    </a:lnTo>
                    <a:lnTo>
                      <a:pt x="944" y="6"/>
                    </a:lnTo>
                    <a:lnTo>
                      <a:pt x="942" y="2"/>
                    </a:lnTo>
                    <a:lnTo>
                      <a:pt x="938" y="0"/>
                    </a:lnTo>
                    <a:lnTo>
                      <a:pt x="6" y="0"/>
                    </a:lnTo>
                    <a:lnTo>
                      <a:pt x="2" y="2"/>
                    </a:lnTo>
                    <a:lnTo>
                      <a:pt x="0" y="6"/>
                    </a:lnTo>
                    <a:lnTo>
                      <a:pt x="6" y="6"/>
                    </a:lnTo>
                    <a:close/>
                  </a:path>
                </a:pathLst>
              </a:custGeom>
              <a:solidFill>
                <a:srgbClr val="3231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8" name="Freeform 1669"/>
              <p:cNvSpPr>
                <a:spLocks noEditPoints="1"/>
              </p:cNvSpPr>
              <p:nvPr/>
            </p:nvSpPr>
            <p:spPr bwMode="auto">
              <a:xfrm>
                <a:off x="1352" y="3029"/>
                <a:ext cx="947" cy="502"/>
              </a:xfrm>
              <a:custGeom>
                <a:avLst/>
                <a:gdLst>
                  <a:gd name="T0" fmla="*/ 2281 w 2411"/>
                  <a:gd name="T1" fmla="*/ 0 h 1286"/>
                  <a:gd name="T2" fmla="*/ 1169 w 2411"/>
                  <a:gd name="T3" fmla="*/ 0 h 1286"/>
                  <a:gd name="T4" fmla="*/ 1165 w 2411"/>
                  <a:gd name="T5" fmla="*/ 4 h 1286"/>
                  <a:gd name="T6" fmla="*/ 1167 w 2411"/>
                  <a:gd name="T7" fmla="*/ 34 h 1286"/>
                  <a:gd name="T8" fmla="*/ 1034 w 2411"/>
                  <a:gd name="T9" fmla="*/ 392 h 1286"/>
                  <a:gd name="T10" fmla="*/ 1034 w 2411"/>
                  <a:gd name="T11" fmla="*/ 392 h 1286"/>
                  <a:gd name="T12" fmla="*/ 1022 w 2411"/>
                  <a:gd name="T13" fmla="*/ 381 h 1286"/>
                  <a:gd name="T14" fmla="*/ 1034 w 2411"/>
                  <a:gd name="T15" fmla="*/ 392 h 1286"/>
                  <a:gd name="T16" fmla="*/ 1022 w 2411"/>
                  <a:gd name="T17" fmla="*/ 381 h 1286"/>
                  <a:gd name="T18" fmla="*/ 1034 w 2411"/>
                  <a:gd name="T19" fmla="*/ 392 h 1286"/>
                  <a:gd name="T20" fmla="*/ 686 w 2411"/>
                  <a:gd name="T21" fmla="*/ 547 h 1286"/>
                  <a:gd name="T22" fmla="*/ 673 w 2411"/>
                  <a:gd name="T23" fmla="*/ 547 h 1286"/>
                  <a:gd name="T24" fmla="*/ 325 w 2411"/>
                  <a:gd name="T25" fmla="*/ 408 h 1286"/>
                  <a:gd name="T26" fmla="*/ 324 w 2411"/>
                  <a:gd name="T27" fmla="*/ 407 h 1286"/>
                  <a:gd name="T28" fmla="*/ 164 w 2411"/>
                  <a:gd name="T29" fmla="*/ 54 h 1286"/>
                  <a:gd name="T30" fmla="*/ 164 w 2411"/>
                  <a:gd name="T31" fmla="*/ 0 h 1286"/>
                  <a:gd name="T32" fmla="*/ 130 w 2411"/>
                  <a:gd name="T33" fmla="*/ 0 h 1286"/>
                  <a:gd name="T34" fmla="*/ 0 w 2411"/>
                  <a:gd name="T35" fmla="*/ 130 h 1286"/>
                  <a:gd name="T36" fmla="*/ 0 w 2411"/>
                  <a:gd name="T37" fmla="*/ 1156 h 1286"/>
                  <a:gd name="T38" fmla="*/ 130 w 2411"/>
                  <a:gd name="T39" fmla="*/ 1286 h 1286"/>
                  <a:gd name="T40" fmla="*/ 2281 w 2411"/>
                  <a:gd name="T41" fmla="*/ 1286 h 1286"/>
                  <a:gd name="T42" fmla="*/ 2411 w 2411"/>
                  <a:gd name="T43" fmla="*/ 1156 h 1286"/>
                  <a:gd name="T44" fmla="*/ 2411 w 2411"/>
                  <a:gd name="T45" fmla="*/ 130 h 1286"/>
                  <a:gd name="T46" fmla="*/ 2281 w 2411"/>
                  <a:gd name="T47" fmla="*/ 0 h 1286"/>
                  <a:gd name="T48" fmla="*/ 346 w 2411"/>
                  <a:gd name="T49" fmla="*/ 0 h 1286"/>
                  <a:gd name="T50" fmla="*/ 205 w 2411"/>
                  <a:gd name="T51" fmla="*/ 0 h 1286"/>
                  <a:gd name="T52" fmla="*/ 204 w 2411"/>
                  <a:gd name="T53" fmla="*/ 57 h 1286"/>
                  <a:gd name="T54" fmla="*/ 350 w 2411"/>
                  <a:gd name="T55" fmla="*/ 379 h 1286"/>
                  <a:gd name="T56" fmla="*/ 351 w 2411"/>
                  <a:gd name="T57" fmla="*/ 380 h 1286"/>
                  <a:gd name="T58" fmla="*/ 352 w 2411"/>
                  <a:gd name="T59" fmla="*/ 381 h 1286"/>
                  <a:gd name="T60" fmla="*/ 669 w 2411"/>
                  <a:gd name="T61" fmla="*/ 507 h 1286"/>
                  <a:gd name="T62" fmla="*/ 680 w 2411"/>
                  <a:gd name="T63" fmla="*/ 507 h 1286"/>
                  <a:gd name="T64" fmla="*/ 1003 w 2411"/>
                  <a:gd name="T65" fmla="*/ 363 h 1286"/>
                  <a:gd name="T66" fmla="*/ 1127 w 2411"/>
                  <a:gd name="T67" fmla="*/ 45 h 1286"/>
                  <a:gd name="T68" fmla="*/ 782 w 2411"/>
                  <a:gd name="T69" fmla="*/ 412 h 1286"/>
                  <a:gd name="T70" fmla="*/ 346 w 2411"/>
                  <a:gd name="T71" fmla="*/ 0 h 1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11" h="1286">
                    <a:moveTo>
                      <a:pt x="2281" y="0"/>
                    </a:moveTo>
                    <a:lnTo>
                      <a:pt x="1169" y="0"/>
                    </a:lnTo>
                    <a:lnTo>
                      <a:pt x="1165" y="4"/>
                    </a:lnTo>
                    <a:cubicBezTo>
                      <a:pt x="1166" y="14"/>
                      <a:pt x="1167" y="24"/>
                      <a:pt x="1167" y="34"/>
                    </a:cubicBezTo>
                    <a:cubicBezTo>
                      <a:pt x="1172" y="163"/>
                      <a:pt x="1128" y="292"/>
                      <a:pt x="1034" y="392"/>
                    </a:cubicBezTo>
                    <a:lnTo>
                      <a:pt x="1034" y="392"/>
                    </a:lnTo>
                    <a:lnTo>
                      <a:pt x="1022" y="381"/>
                    </a:lnTo>
                    <a:lnTo>
                      <a:pt x="1034" y="392"/>
                    </a:lnTo>
                    <a:lnTo>
                      <a:pt x="1022" y="381"/>
                    </a:lnTo>
                    <a:lnTo>
                      <a:pt x="1034" y="392"/>
                    </a:lnTo>
                    <a:cubicBezTo>
                      <a:pt x="940" y="492"/>
                      <a:pt x="814" y="544"/>
                      <a:pt x="686" y="547"/>
                    </a:cubicBezTo>
                    <a:cubicBezTo>
                      <a:pt x="681" y="547"/>
                      <a:pt x="677" y="547"/>
                      <a:pt x="673" y="547"/>
                    </a:cubicBezTo>
                    <a:cubicBezTo>
                      <a:pt x="549" y="547"/>
                      <a:pt x="423" y="501"/>
                      <a:pt x="325" y="408"/>
                    </a:cubicBezTo>
                    <a:lnTo>
                      <a:pt x="324" y="407"/>
                    </a:lnTo>
                    <a:cubicBezTo>
                      <a:pt x="222" y="311"/>
                      <a:pt x="168" y="183"/>
                      <a:pt x="164" y="54"/>
                    </a:cubicBezTo>
                    <a:cubicBezTo>
                      <a:pt x="163" y="36"/>
                      <a:pt x="163" y="18"/>
                      <a:pt x="164" y="0"/>
                    </a:cubicBezTo>
                    <a:lnTo>
                      <a:pt x="130" y="0"/>
                    </a:lnTo>
                    <a:cubicBezTo>
                      <a:pt x="58" y="0"/>
                      <a:pt x="0" y="58"/>
                      <a:pt x="0" y="130"/>
                    </a:cubicBezTo>
                    <a:lnTo>
                      <a:pt x="0" y="1156"/>
                    </a:lnTo>
                    <a:cubicBezTo>
                      <a:pt x="0" y="1229"/>
                      <a:pt x="58" y="1286"/>
                      <a:pt x="130" y="1286"/>
                    </a:cubicBezTo>
                    <a:lnTo>
                      <a:pt x="2281" y="1286"/>
                    </a:lnTo>
                    <a:cubicBezTo>
                      <a:pt x="2353" y="1286"/>
                      <a:pt x="2411" y="1229"/>
                      <a:pt x="2411" y="1156"/>
                    </a:cubicBezTo>
                    <a:lnTo>
                      <a:pt x="2411" y="130"/>
                    </a:lnTo>
                    <a:cubicBezTo>
                      <a:pt x="2411" y="58"/>
                      <a:pt x="2353" y="0"/>
                      <a:pt x="2281" y="0"/>
                    </a:cubicBezTo>
                    <a:close/>
                    <a:moveTo>
                      <a:pt x="346" y="0"/>
                    </a:moveTo>
                    <a:lnTo>
                      <a:pt x="205" y="0"/>
                    </a:lnTo>
                    <a:cubicBezTo>
                      <a:pt x="204" y="19"/>
                      <a:pt x="203" y="38"/>
                      <a:pt x="204" y="57"/>
                    </a:cubicBezTo>
                    <a:cubicBezTo>
                      <a:pt x="208" y="175"/>
                      <a:pt x="257" y="292"/>
                      <a:pt x="350" y="379"/>
                    </a:cubicBezTo>
                    <a:lnTo>
                      <a:pt x="351" y="380"/>
                    </a:lnTo>
                    <a:lnTo>
                      <a:pt x="352" y="381"/>
                    </a:lnTo>
                    <a:cubicBezTo>
                      <a:pt x="441" y="465"/>
                      <a:pt x="555" y="507"/>
                      <a:pt x="669" y="507"/>
                    </a:cubicBezTo>
                    <a:cubicBezTo>
                      <a:pt x="673" y="507"/>
                      <a:pt x="676" y="507"/>
                      <a:pt x="680" y="507"/>
                    </a:cubicBezTo>
                    <a:cubicBezTo>
                      <a:pt x="798" y="504"/>
                      <a:pt x="915" y="456"/>
                      <a:pt x="1003" y="363"/>
                    </a:cubicBezTo>
                    <a:cubicBezTo>
                      <a:pt x="1087" y="273"/>
                      <a:pt x="1128" y="159"/>
                      <a:pt x="1127" y="45"/>
                    </a:cubicBezTo>
                    <a:lnTo>
                      <a:pt x="782" y="412"/>
                    </a:lnTo>
                    <a:lnTo>
                      <a:pt x="346" y="0"/>
                    </a:lnTo>
                    <a:close/>
                  </a:path>
                </a:pathLst>
              </a:custGeom>
              <a:solidFill>
                <a:srgbClr val="F9DE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9" name="Freeform 1670"/>
              <p:cNvSpPr>
                <a:spLocks/>
              </p:cNvSpPr>
              <p:nvPr/>
            </p:nvSpPr>
            <p:spPr bwMode="auto">
              <a:xfrm>
                <a:off x="1416" y="3029"/>
                <a:ext cx="396" cy="213"/>
              </a:xfrm>
              <a:custGeom>
                <a:avLst/>
                <a:gdLst>
                  <a:gd name="T0" fmla="*/ 42 w 1009"/>
                  <a:gd name="T1" fmla="*/ 0 h 547"/>
                  <a:gd name="T2" fmla="*/ 1 w 1009"/>
                  <a:gd name="T3" fmla="*/ 0 h 547"/>
                  <a:gd name="T4" fmla="*/ 1 w 1009"/>
                  <a:gd name="T5" fmla="*/ 54 h 547"/>
                  <a:gd name="T6" fmla="*/ 161 w 1009"/>
                  <a:gd name="T7" fmla="*/ 407 h 547"/>
                  <a:gd name="T8" fmla="*/ 162 w 1009"/>
                  <a:gd name="T9" fmla="*/ 408 h 547"/>
                  <a:gd name="T10" fmla="*/ 510 w 1009"/>
                  <a:gd name="T11" fmla="*/ 547 h 547"/>
                  <a:gd name="T12" fmla="*/ 523 w 1009"/>
                  <a:gd name="T13" fmla="*/ 547 h 547"/>
                  <a:gd name="T14" fmla="*/ 871 w 1009"/>
                  <a:gd name="T15" fmla="*/ 392 h 547"/>
                  <a:gd name="T16" fmla="*/ 859 w 1009"/>
                  <a:gd name="T17" fmla="*/ 381 h 547"/>
                  <a:gd name="T18" fmla="*/ 871 w 1009"/>
                  <a:gd name="T19" fmla="*/ 392 h 547"/>
                  <a:gd name="T20" fmla="*/ 859 w 1009"/>
                  <a:gd name="T21" fmla="*/ 381 h 547"/>
                  <a:gd name="T22" fmla="*/ 871 w 1009"/>
                  <a:gd name="T23" fmla="*/ 392 h 547"/>
                  <a:gd name="T24" fmla="*/ 871 w 1009"/>
                  <a:gd name="T25" fmla="*/ 392 h 547"/>
                  <a:gd name="T26" fmla="*/ 1004 w 1009"/>
                  <a:gd name="T27" fmla="*/ 34 h 547"/>
                  <a:gd name="T28" fmla="*/ 1002 w 1009"/>
                  <a:gd name="T29" fmla="*/ 4 h 547"/>
                  <a:gd name="T30" fmla="*/ 964 w 1009"/>
                  <a:gd name="T31" fmla="*/ 45 h 547"/>
                  <a:gd name="T32" fmla="*/ 840 w 1009"/>
                  <a:gd name="T33" fmla="*/ 363 h 547"/>
                  <a:gd name="T34" fmla="*/ 517 w 1009"/>
                  <a:gd name="T35" fmla="*/ 507 h 547"/>
                  <a:gd name="T36" fmla="*/ 506 w 1009"/>
                  <a:gd name="T37" fmla="*/ 507 h 547"/>
                  <a:gd name="T38" fmla="*/ 189 w 1009"/>
                  <a:gd name="T39" fmla="*/ 381 h 547"/>
                  <a:gd name="T40" fmla="*/ 188 w 1009"/>
                  <a:gd name="T41" fmla="*/ 380 h 547"/>
                  <a:gd name="T42" fmla="*/ 187 w 1009"/>
                  <a:gd name="T43" fmla="*/ 379 h 547"/>
                  <a:gd name="T44" fmla="*/ 41 w 1009"/>
                  <a:gd name="T45" fmla="*/ 57 h 547"/>
                  <a:gd name="T46" fmla="*/ 42 w 1009"/>
                  <a:gd name="T47" fmla="*/ 0 h 5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09" h="547">
                    <a:moveTo>
                      <a:pt x="42" y="0"/>
                    </a:moveTo>
                    <a:lnTo>
                      <a:pt x="1" y="0"/>
                    </a:lnTo>
                    <a:cubicBezTo>
                      <a:pt x="0" y="18"/>
                      <a:pt x="0" y="36"/>
                      <a:pt x="1" y="54"/>
                    </a:cubicBezTo>
                    <a:cubicBezTo>
                      <a:pt x="5" y="183"/>
                      <a:pt x="59" y="311"/>
                      <a:pt x="161" y="407"/>
                    </a:cubicBezTo>
                    <a:lnTo>
                      <a:pt x="162" y="408"/>
                    </a:lnTo>
                    <a:cubicBezTo>
                      <a:pt x="260" y="501"/>
                      <a:pt x="386" y="547"/>
                      <a:pt x="510" y="547"/>
                    </a:cubicBezTo>
                    <a:cubicBezTo>
                      <a:pt x="514" y="547"/>
                      <a:pt x="518" y="547"/>
                      <a:pt x="523" y="547"/>
                    </a:cubicBezTo>
                    <a:cubicBezTo>
                      <a:pt x="651" y="544"/>
                      <a:pt x="777" y="492"/>
                      <a:pt x="871" y="392"/>
                    </a:cubicBezTo>
                    <a:lnTo>
                      <a:pt x="859" y="381"/>
                    </a:lnTo>
                    <a:lnTo>
                      <a:pt x="871" y="392"/>
                    </a:lnTo>
                    <a:lnTo>
                      <a:pt x="859" y="381"/>
                    </a:lnTo>
                    <a:lnTo>
                      <a:pt x="871" y="392"/>
                    </a:lnTo>
                    <a:lnTo>
                      <a:pt x="871" y="392"/>
                    </a:lnTo>
                    <a:cubicBezTo>
                      <a:pt x="965" y="292"/>
                      <a:pt x="1009" y="163"/>
                      <a:pt x="1004" y="34"/>
                    </a:cubicBezTo>
                    <a:cubicBezTo>
                      <a:pt x="1004" y="24"/>
                      <a:pt x="1003" y="14"/>
                      <a:pt x="1002" y="4"/>
                    </a:cubicBezTo>
                    <a:lnTo>
                      <a:pt x="964" y="45"/>
                    </a:lnTo>
                    <a:cubicBezTo>
                      <a:pt x="965" y="159"/>
                      <a:pt x="924" y="273"/>
                      <a:pt x="840" y="363"/>
                    </a:cubicBezTo>
                    <a:cubicBezTo>
                      <a:pt x="752" y="456"/>
                      <a:pt x="635" y="504"/>
                      <a:pt x="517" y="507"/>
                    </a:cubicBezTo>
                    <a:cubicBezTo>
                      <a:pt x="513" y="507"/>
                      <a:pt x="510" y="507"/>
                      <a:pt x="506" y="507"/>
                    </a:cubicBezTo>
                    <a:cubicBezTo>
                      <a:pt x="392" y="507"/>
                      <a:pt x="278" y="465"/>
                      <a:pt x="189" y="381"/>
                    </a:cubicBezTo>
                    <a:lnTo>
                      <a:pt x="188" y="380"/>
                    </a:lnTo>
                    <a:lnTo>
                      <a:pt x="187" y="379"/>
                    </a:lnTo>
                    <a:cubicBezTo>
                      <a:pt x="94" y="292"/>
                      <a:pt x="45" y="175"/>
                      <a:pt x="41" y="57"/>
                    </a:cubicBezTo>
                    <a:cubicBezTo>
                      <a:pt x="40" y="38"/>
                      <a:pt x="41" y="19"/>
                      <a:pt x="42" y="0"/>
                    </a:cubicBezTo>
                    <a:close/>
                  </a:path>
                </a:pathLst>
              </a:custGeom>
              <a:solidFill>
                <a:srgbClr val="F1D9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0" name="Freeform 1671"/>
              <p:cNvSpPr>
                <a:spLocks noEditPoints="1"/>
              </p:cNvSpPr>
              <p:nvPr/>
            </p:nvSpPr>
            <p:spPr bwMode="auto">
              <a:xfrm>
                <a:off x="1488" y="3029"/>
                <a:ext cx="323" cy="161"/>
              </a:xfrm>
              <a:custGeom>
                <a:avLst/>
                <a:gdLst>
                  <a:gd name="T0" fmla="*/ 823 w 823"/>
                  <a:gd name="T1" fmla="*/ 0 h 412"/>
                  <a:gd name="T2" fmla="*/ 819 w 823"/>
                  <a:gd name="T3" fmla="*/ 0 h 412"/>
                  <a:gd name="T4" fmla="*/ 819 w 823"/>
                  <a:gd name="T5" fmla="*/ 4 h 412"/>
                  <a:gd name="T6" fmla="*/ 823 w 823"/>
                  <a:gd name="T7" fmla="*/ 0 h 412"/>
                  <a:gd name="T8" fmla="*/ 779 w 823"/>
                  <a:gd name="T9" fmla="*/ 0 h 412"/>
                  <a:gd name="T10" fmla="*/ 0 w 823"/>
                  <a:gd name="T11" fmla="*/ 0 h 412"/>
                  <a:gd name="T12" fmla="*/ 436 w 823"/>
                  <a:gd name="T13" fmla="*/ 412 h 412"/>
                  <a:gd name="T14" fmla="*/ 781 w 823"/>
                  <a:gd name="T15" fmla="*/ 45 h 412"/>
                  <a:gd name="T16" fmla="*/ 781 w 823"/>
                  <a:gd name="T17" fmla="*/ 31 h 412"/>
                  <a:gd name="T18" fmla="*/ 779 w 823"/>
                  <a:gd name="T19" fmla="*/ 0 h 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23" h="412">
                    <a:moveTo>
                      <a:pt x="823" y="0"/>
                    </a:moveTo>
                    <a:lnTo>
                      <a:pt x="819" y="0"/>
                    </a:lnTo>
                    <a:cubicBezTo>
                      <a:pt x="819" y="1"/>
                      <a:pt x="819" y="3"/>
                      <a:pt x="819" y="4"/>
                    </a:cubicBezTo>
                    <a:lnTo>
                      <a:pt x="823" y="0"/>
                    </a:lnTo>
                    <a:close/>
                    <a:moveTo>
                      <a:pt x="779" y="0"/>
                    </a:moveTo>
                    <a:lnTo>
                      <a:pt x="0" y="0"/>
                    </a:lnTo>
                    <a:lnTo>
                      <a:pt x="436" y="412"/>
                    </a:lnTo>
                    <a:lnTo>
                      <a:pt x="781" y="45"/>
                    </a:lnTo>
                    <a:cubicBezTo>
                      <a:pt x="781" y="40"/>
                      <a:pt x="781" y="36"/>
                      <a:pt x="781" y="31"/>
                    </a:cubicBezTo>
                    <a:cubicBezTo>
                      <a:pt x="780" y="21"/>
                      <a:pt x="780" y="10"/>
                      <a:pt x="779" y="0"/>
                    </a:cubicBezTo>
                    <a:close/>
                  </a:path>
                </a:pathLst>
              </a:custGeom>
              <a:solidFill>
                <a:srgbClr val="F9DE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1" name="Freeform 1672"/>
              <p:cNvSpPr>
                <a:spLocks/>
              </p:cNvSpPr>
              <p:nvPr/>
            </p:nvSpPr>
            <p:spPr bwMode="auto">
              <a:xfrm>
                <a:off x="1794" y="3029"/>
                <a:ext cx="16" cy="17"/>
              </a:xfrm>
              <a:custGeom>
                <a:avLst/>
                <a:gdLst>
                  <a:gd name="T0" fmla="*/ 40 w 40"/>
                  <a:gd name="T1" fmla="*/ 0 h 45"/>
                  <a:gd name="T2" fmla="*/ 0 w 40"/>
                  <a:gd name="T3" fmla="*/ 0 h 45"/>
                  <a:gd name="T4" fmla="*/ 2 w 40"/>
                  <a:gd name="T5" fmla="*/ 31 h 45"/>
                  <a:gd name="T6" fmla="*/ 2 w 40"/>
                  <a:gd name="T7" fmla="*/ 45 h 45"/>
                  <a:gd name="T8" fmla="*/ 40 w 40"/>
                  <a:gd name="T9" fmla="*/ 4 h 45"/>
                  <a:gd name="T10" fmla="*/ 40 w 40"/>
                  <a:gd name="T11" fmla="*/ 0 h 45"/>
                </a:gdLst>
                <a:ahLst/>
                <a:cxnLst>
                  <a:cxn ang="0">
                    <a:pos x="T0" y="T1"/>
                  </a:cxn>
                  <a:cxn ang="0">
                    <a:pos x="T2" y="T3"/>
                  </a:cxn>
                  <a:cxn ang="0">
                    <a:pos x="T4" y="T5"/>
                  </a:cxn>
                  <a:cxn ang="0">
                    <a:pos x="T6" y="T7"/>
                  </a:cxn>
                  <a:cxn ang="0">
                    <a:pos x="T8" y="T9"/>
                  </a:cxn>
                  <a:cxn ang="0">
                    <a:pos x="T10" y="T11"/>
                  </a:cxn>
                </a:cxnLst>
                <a:rect l="0" t="0" r="r" b="b"/>
                <a:pathLst>
                  <a:path w="40" h="45">
                    <a:moveTo>
                      <a:pt x="40" y="0"/>
                    </a:moveTo>
                    <a:lnTo>
                      <a:pt x="0" y="0"/>
                    </a:lnTo>
                    <a:cubicBezTo>
                      <a:pt x="1" y="10"/>
                      <a:pt x="1" y="21"/>
                      <a:pt x="2" y="31"/>
                    </a:cubicBezTo>
                    <a:cubicBezTo>
                      <a:pt x="2" y="36"/>
                      <a:pt x="2" y="40"/>
                      <a:pt x="2" y="45"/>
                    </a:cubicBezTo>
                    <a:lnTo>
                      <a:pt x="40" y="4"/>
                    </a:lnTo>
                    <a:cubicBezTo>
                      <a:pt x="40" y="3"/>
                      <a:pt x="40" y="1"/>
                      <a:pt x="40" y="0"/>
                    </a:cubicBezTo>
                    <a:close/>
                  </a:path>
                </a:pathLst>
              </a:custGeom>
              <a:solidFill>
                <a:srgbClr val="F1D9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2" name="Freeform 1673"/>
              <p:cNvSpPr>
                <a:spLocks/>
              </p:cNvSpPr>
              <p:nvPr/>
            </p:nvSpPr>
            <p:spPr bwMode="auto">
              <a:xfrm>
                <a:off x="1348" y="3025"/>
                <a:ext cx="955" cy="510"/>
              </a:xfrm>
              <a:custGeom>
                <a:avLst/>
                <a:gdLst>
                  <a:gd name="T0" fmla="*/ 140 w 2431"/>
                  <a:gd name="T1" fmla="*/ 10 h 1307"/>
                  <a:gd name="T2" fmla="*/ 140 w 2431"/>
                  <a:gd name="T3" fmla="*/ 20 h 1307"/>
                  <a:gd name="T4" fmla="*/ 2291 w 2431"/>
                  <a:gd name="T5" fmla="*/ 20 h 1307"/>
                  <a:gd name="T6" fmla="*/ 2411 w 2431"/>
                  <a:gd name="T7" fmla="*/ 140 h 1307"/>
                  <a:gd name="T8" fmla="*/ 2411 w 2431"/>
                  <a:gd name="T9" fmla="*/ 1166 h 1307"/>
                  <a:gd name="T10" fmla="*/ 2291 w 2431"/>
                  <a:gd name="T11" fmla="*/ 1286 h 1307"/>
                  <a:gd name="T12" fmla="*/ 140 w 2431"/>
                  <a:gd name="T13" fmla="*/ 1286 h 1307"/>
                  <a:gd name="T14" fmla="*/ 21 w 2431"/>
                  <a:gd name="T15" fmla="*/ 1166 h 1307"/>
                  <a:gd name="T16" fmla="*/ 21 w 2431"/>
                  <a:gd name="T17" fmla="*/ 140 h 1307"/>
                  <a:gd name="T18" fmla="*/ 140 w 2431"/>
                  <a:gd name="T19" fmla="*/ 20 h 1307"/>
                  <a:gd name="T20" fmla="*/ 140 w 2431"/>
                  <a:gd name="T21" fmla="*/ 0 h 1307"/>
                  <a:gd name="T22" fmla="*/ 41 w 2431"/>
                  <a:gd name="T23" fmla="*/ 41 h 1307"/>
                  <a:gd name="T24" fmla="*/ 0 w 2431"/>
                  <a:gd name="T25" fmla="*/ 140 h 1307"/>
                  <a:gd name="T26" fmla="*/ 0 w 2431"/>
                  <a:gd name="T27" fmla="*/ 1166 h 1307"/>
                  <a:gd name="T28" fmla="*/ 41 w 2431"/>
                  <a:gd name="T29" fmla="*/ 1266 h 1307"/>
                  <a:gd name="T30" fmla="*/ 140 w 2431"/>
                  <a:gd name="T31" fmla="*/ 1307 h 1307"/>
                  <a:gd name="T32" fmla="*/ 2291 w 2431"/>
                  <a:gd name="T33" fmla="*/ 1307 h 1307"/>
                  <a:gd name="T34" fmla="*/ 2390 w 2431"/>
                  <a:gd name="T35" fmla="*/ 1266 h 1307"/>
                  <a:gd name="T36" fmla="*/ 2431 w 2431"/>
                  <a:gd name="T37" fmla="*/ 1166 h 1307"/>
                  <a:gd name="T38" fmla="*/ 2431 w 2431"/>
                  <a:gd name="T39" fmla="*/ 140 h 1307"/>
                  <a:gd name="T40" fmla="*/ 2390 w 2431"/>
                  <a:gd name="T41" fmla="*/ 41 h 1307"/>
                  <a:gd name="T42" fmla="*/ 2291 w 2431"/>
                  <a:gd name="T43" fmla="*/ 0 h 1307"/>
                  <a:gd name="T44" fmla="*/ 140 w 2431"/>
                  <a:gd name="T45" fmla="*/ 0 h 1307"/>
                  <a:gd name="T46" fmla="*/ 140 w 2431"/>
                  <a:gd name="T47" fmla="*/ 10 h 1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431" h="1307">
                    <a:moveTo>
                      <a:pt x="140" y="10"/>
                    </a:moveTo>
                    <a:lnTo>
                      <a:pt x="140" y="20"/>
                    </a:lnTo>
                    <a:lnTo>
                      <a:pt x="2291" y="20"/>
                    </a:lnTo>
                    <a:cubicBezTo>
                      <a:pt x="2357" y="20"/>
                      <a:pt x="2410" y="74"/>
                      <a:pt x="2411" y="140"/>
                    </a:cubicBezTo>
                    <a:lnTo>
                      <a:pt x="2411" y="1166"/>
                    </a:lnTo>
                    <a:cubicBezTo>
                      <a:pt x="2410" y="1233"/>
                      <a:pt x="2357" y="1286"/>
                      <a:pt x="2291" y="1286"/>
                    </a:cubicBezTo>
                    <a:lnTo>
                      <a:pt x="140" y="1286"/>
                    </a:lnTo>
                    <a:cubicBezTo>
                      <a:pt x="74" y="1286"/>
                      <a:pt x="21" y="1233"/>
                      <a:pt x="21" y="1166"/>
                    </a:cubicBezTo>
                    <a:lnTo>
                      <a:pt x="21" y="140"/>
                    </a:lnTo>
                    <a:cubicBezTo>
                      <a:pt x="21" y="74"/>
                      <a:pt x="74" y="20"/>
                      <a:pt x="140" y="20"/>
                    </a:cubicBezTo>
                    <a:lnTo>
                      <a:pt x="140" y="0"/>
                    </a:lnTo>
                    <a:cubicBezTo>
                      <a:pt x="101" y="0"/>
                      <a:pt x="66" y="15"/>
                      <a:pt x="41" y="41"/>
                    </a:cubicBezTo>
                    <a:cubicBezTo>
                      <a:pt x="15" y="66"/>
                      <a:pt x="0" y="101"/>
                      <a:pt x="0" y="140"/>
                    </a:cubicBezTo>
                    <a:lnTo>
                      <a:pt x="0" y="1166"/>
                    </a:lnTo>
                    <a:cubicBezTo>
                      <a:pt x="0" y="1205"/>
                      <a:pt x="15" y="1240"/>
                      <a:pt x="41" y="1266"/>
                    </a:cubicBezTo>
                    <a:cubicBezTo>
                      <a:pt x="66" y="1291"/>
                      <a:pt x="101" y="1307"/>
                      <a:pt x="140" y="1307"/>
                    </a:cubicBezTo>
                    <a:lnTo>
                      <a:pt x="2291" y="1307"/>
                    </a:lnTo>
                    <a:cubicBezTo>
                      <a:pt x="2330" y="1307"/>
                      <a:pt x="2365" y="1291"/>
                      <a:pt x="2390" y="1266"/>
                    </a:cubicBezTo>
                    <a:cubicBezTo>
                      <a:pt x="2416" y="1240"/>
                      <a:pt x="2431" y="1205"/>
                      <a:pt x="2431" y="1166"/>
                    </a:cubicBezTo>
                    <a:lnTo>
                      <a:pt x="2431" y="140"/>
                    </a:lnTo>
                    <a:cubicBezTo>
                      <a:pt x="2431" y="101"/>
                      <a:pt x="2416" y="66"/>
                      <a:pt x="2390" y="41"/>
                    </a:cubicBezTo>
                    <a:cubicBezTo>
                      <a:pt x="2365" y="15"/>
                      <a:pt x="2330" y="0"/>
                      <a:pt x="2291" y="0"/>
                    </a:cubicBezTo>
                    <a:lnTo>
                      <a:pt x="140" y="0"/>
                    </a:lnTo>
                    <a:lnTo>
                      <a:pt x="140" y="10"/>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3" name="Freeform 1674"/>
              <p:cNvSpPr>
                <a:spLocks/>
              </p:cNvSpPr>
              <p:nvPr/>
            </p:nvSpPr>
            <p:spPr bwMode="auto">
              <a:xfrm>
                <a:off x="2324" y="2964"/>
                <a:ext cx="428" cy="122"/>
              </a:xfrm>
              <a:custGeom>
                <a:avLst/>
                <a:gdLst>
                  <a:gd name="T0" fmla="*/ 0 w 1090"/>
                  <a:gd name="T1" fmla="*/ 0 h 312"/>
                  <a:gd name="T2" fmla="*/ 6 w 1090"/>
                  <a:gd name="T3" fmla="*/ 139 h 312"/>
                  <a:gd name="T4" fmla="*/ 1083 w 1090"/>
                  <a:gd name="T5" fmla="*/ 139 h 312"/>
                  <a:gd name="T6" fmla="*/ 1083 w 1090"/>
                  <a:gd name="T7" fmla="*/ 312 h 312"/>
                  <a:gd name="T8" fmla="*/ 1090 w 1090"/>
                  <a:gd name="T9" fmla="*/ 312 h 312"/>
                  <a:gd name="T10" fmla="*/ 1090 w 1090"/>
                  <a:gd name="T11" fmla="*/ 132 h 312"/>
                  <a:gd name="T12" fmla="*/ 12 w 1090"/>
                  <a:gd name="T13" fmla="*/ 132 h 312"/>
                  <a:gd name="T14" fmla="*/ 6 w 1090"/>
                  <a:gd name="T15" fmla="*/ 0 h 312"/>
                  <a:gd name="T16" fmla="*/ 0 w 1090"/>
                  <a:gd name="T17" fmla="*/ 0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90" h="312">
                    <a:moveTo>
                      <a:pt x="0" y="0"/>
                    </a:moveTo>
                    <a:lnTo>
                      <a:pt x="6" y="139"/>
                    </a:lnTo>
                    <a:lnTo>
                      <a:pt x="1083" y="139"/>
                    </a:lnTo>
                    <a:lnTo>
                      <a:pt x="1083" y="312"/>
                    </a:lnTo>
                    <a:lnTo>
                      <a:pt x="1090" y="312"/>
                    </a:lnTo>
                    <a:lnTo>
                      <a:pt x="1090" y="132"/>
                    </a:lnTo>
                    <a:lnTo>
                      <a:pt x="12" y="132"/>
                    </a:lnTo>
                    <a:lnTo>
                      <a:pt x="6" y="0"/>
                    </a:lnTo>
                    <a:lnTo>
                      <a:pt x="0" y="0"/>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4" name="Freeform 1675"/>
              <p:cNvSpPr>
                <a:spLocks/>
              </p:cNvSpPr>
              <p:nvPr/>
            </p:nvSpPr>
            <p:spPr bwMode="auto">
              <a:xfrm>
                <a:off x="2740" y="3050"/>
                <a:ext cx="21" cy="36"/>
              </a:xfrm>
              <a:custGeom>
                <a:avLst/>
                <a:gdLst>
                  <a:gd name="T0" fmla="*/ 26 w 53"/>
                  <a:gd name="T1" fmla="*/ 26 h 92"/>
                  <a:gd name="T2" fmla="*/ 0 w 53"/>
                  <a:gd name="T3" fmla="*/ 0 h 92"/>
                  <a:gd name="T4" fmla="*/ 26 w 53"/>
                  <a:gd name="T5" fmla="*/ 92 h 92"/>
                  <a:gd name="T6" fmla="*/ 53 w 53"/>
                  <a:gd name="T7" fmla="*/ 0 h 92"/>
                  <a:gd name="T8" fmla="*/ 26 w 53"/>
                  <a:gd name="T9" fmla="*/ 26 h 92"/>
                </a:gdLst>
                <a:ahLst/>
                <a:cxnLst>
                  <a:cxn ang="0">
                    <a:pos x="T0" y="T1"/>
                  </a:cxn>
                  <a:cxn ang="0">
                    <a:pos x="T2" y="T3"/>
                  </a:cxn>
                  <a:cxn ang="0">
                    <a:pos x="T4" y="T5"/>
                  </a:cxn>
                  <a:cxn ang="0">
                    <a:pos x="T6" y="T7"/>
                  </a:cxn>
                  <a:cxn ang="0">
                    <a:pos x="T8" y="T9"/>
                  </a:cxn>
                </a:cxnLst>
                <a:rect l="0" t="0" r="r" b="b"/>
                <a:pathLst>
                  <a:path w="53" h="92">
                    <a:moveTo>
                      <a:pt x="26" y="26"/>
                    </a:moveTo>
                    <a:lnTo>
                      <a:pt x="0" y="0"/>
                    </a:lnTo>
                    <a:lnTo>
                      <a:pt x="26" y="92"/>
                    </a:lnTo>
                    <a:lnTo>
                      <a:pt x="53" y="0"/>
                    </a:lnTo>
                    <a:lnTo>
                      <a:pt x="26" y="26"/>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5" name="Freeform 1676"/>
              <p:cNvSpPr>
                <a:spLocks/>
              </p:cNvSpPr>
              <p:nvPr/>
            </p:nvSpPr>
            <p:spPr bwMode="auto">
              <a:xfrm>
                <a:off x="2737" y="3045"/>
                <a:ext cx="27" cy="46"/>
              </a:xfrm>
              <a:custGeom>
                <a:avLst/>
                <a:gdLst>
                  <a:gd name="T0" fmla="*/ 33 w 67"/>
                  <a:gd name="T1" fmla="*/ 38 h 116"/>
                  <a:gd name="T2" fmla="*/ 36 w 67"/>
                  <a:gd name="T3" fmla="*/ 36 h 116"/>
                  <a:gd name="T4" fmla="*/ 0 w 67"/>
                  <a:gd name="T5" fmla="*/ 0 h 116"/>
                  <a:gd name="T6" fmla="*/ 33 w 67"/>
                  <a:gd name="T7" fmla="*/ 116 h 116"/>
                  <a:gd name="T8" fmla="*/ 67 w 67"/>
                  <a:gd name="T9" fmla="*/ 0 h 116"/>
                  <a:gd name="T10" fmla="*/ 31 w 67"/>
                  <a:gd name="T11" fmla="*/ 36 h 116"/>
                  <a:gd name="T12" fmla="*/ 33 w 67"/>
                  <a:gd name="T13" fmla="*/ 38 h 116"/>
                  <a:gd name="T14" fmla="*/ 36 w 67"/>
                  <a:gd name="T15" fmla="*/ 36 h 116"/>
                  <a:gd name="T16" fmla="*/ 33 w 67"/>
                  <a:gd name="T17" fmla="*/ 38 h 116"/>
                  <a:gd name="T18" fmla="*/ 36 w 67"/>
                  <a:gd name="T19" fmla="*/ 40 h 116"/>
                  <a:gd name="T20" fmla="*/ 53 w 67"/>
                  <a:gd name="T21" fmla="*/ 23 h 116"/>
                  <a:gd name="T22" fmla="*/ 33 w 67"/>
                  <a:gd name="T23" fmla="*/ 92 h 116"/>
                  <a:gd name="T24" fmla="*/ 14 w 67"/>
                  <a:gd name="T25" fmla="*/ 23 h 116"/>
                  <a:gd name="T26" fmla="*/ 31 w 67"/>
                  <a:gd name="T27" fmla="*/ 40 h 116"/>
                  <a:gd name="T28" fmla="*/ 33 w 67"/>
                  <a:gd name="T29" fmla="*/ 43 h 116"/>
                  <a:gd name="T30" fmla="*/ 36 w 67"/>
                  <a:gd name="T31" fmla="*/ 40 h 116"/>
                  <a:gd name="T32" fmla="*/ 33 w 67"/>
                  <a:gd name="T33" fmla="*/ 38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16">
                    <a:moveTo>
                      <a:pt x="33" y="38"/>
                    </a:moveTo>
                    <a:lnTo>
                      <a:pt x="36" y="36"/>
                    </a:lnTo>
                    <a:lnTo>
                      <a:pt x="0" y="0"/>
                    </a:lnTo>
                    <a:lnTo>
                      <a:pt x="33" y="116"/>
                    </a:lnTo>
                    <a:lnTo>
                      <a:pt x="67" y="0"/>
                    </a:lnTo>
                    <a:lnTo>
                      <a:pt x="31" y="36"/>
                    </a:lnTo>
                    <a:lnTo>
                      <a:pt x="33" y="38"/>
                    </a:lnTo>
                    <a:lnTo>
                      <a:pt x="36" y="36"/>
                    </a:lnTo>
                    <a:lnTo>
                      <a:pt x="33" y="38"/>
                    </a:lnTo>
                    <a:lnTo>
                      <a:pt x="36" y="40"/>
                    </a:lnTo>
                    <a:lnTo>
                      <a:pt x="53" y="23"/>
                    </a:lnTo>
                    <a:lnTo>
                      <a:pt x="33" y="92"/>
                    </a:lnTo>
                    <a:lnTo>
                      <a:pt x="14" y="23"/>
                    </a:lnTo>
                    <a:lnTo>
                      <a:pt x="31" y="40"/>
                    </a:lnTo>
                    <a:lnTo>
                      <a:pt x="33" y="43"/>
                    </a:lnTo>
                    <a:lnTo>
                      <a:pt x="36" y="40"/>
                    </a:lnTo>
                    <a:lnTo>
                      <a:pt x="33" y="38"/>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6" name="Freeform 1677"/>
              <p:cNvSpPr>
                <a:spLocks/>
              </p:cNvSpPr>
              <p:nvPr/>
            </p:nvSpPr>
            <p:spPr bwMode="auto">
              <a:xfrm>
                <a:off x="2809" y="2973"/>
                <a:ext cx="125" cy="115"/>
              </a:xfrm>
              <a:custGeom>
                <a:avLst/>
                <a:gdLst>
                  <a:gd name="T0" fmla="*/ 312 w 318"/>
                  <a:gd name="T1" fmla="*/ 0 h 295"/>
                  <a:gd name="T2" fmla="*/ 312 w 318"/>
                  <a:gd name="T3" fmla="*/ 115 h 295"/>
                  <a:gd name="T4" fmla="*/ 0 w 318"/>
                  <a:gd name="T5" fmla="*/ 115 h 295"/>
                  <a:gd name="T6" fmla="*/ 0 w 318"/>
                  <a:gd name="T7" fmla="*/ 295 h 295"/>
                  <a:gd name="T8" fmla="*/ 6 w 318"/>
                  <a:gd name="T9" fmla="*/ 295 h 295"/>
                  <a:gd name="T10" fmla="*/ 6 w 318"/>
                  <a:gd name="T11" fmla="*/ 122 h 295"/>
                  <a:gd name="T12" fmla="*/ 318 w 318"/>
                  <a:gd name="T13" fmla="*/ 122 h 295"/>
                  <a:gd name="T14" fmla="*/ 318 w 318"/>
                  <a:gd name="T15" fmla="*/ 0 h 295"/>
                  <a:gd name="T16" fmla="*/ 312 w 318"/>
                  <a:gd name="T17" fmla="*/ 0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8" h="295">
                    <a:moveTo>
                      <a:pt x="312" y="0"/>
                    </a:moveTo>
                    <a:lnTo>
                      <a:pt x="312" y="115"/>
                    </a:lnTo>
                    <a:lnTo>
                      <a:pt x="0" y="115"/>
                    </a:lnTo>
                    <a:lnTo>
                      <a:pt x="0" y="295"/>
                    </a:lnTo>
                    <a:lnTo>
                      <a:pt x="6" y="295"/>
                    </a:lnTo>
                    <a:lnTo>
                      <a:pt x="6" y="122"/>
                    </a:lnTo>
                    <a:lnTo>
                      <a:pt x="318" y="122"/>
                    </a:lnTo>
                    <a:lnTo>
                      <a:pt x="318" y="0"/>
                    </a:lnTo>
                    <a:lnTo>
                      <a:pt x="312" y="0"/>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7" name="Freeform 1678"/>
              <p:cNvSpPr>
                <a:spLocks/>
              </p:cNvSpPr>
              <p:nvPr/>
            </p:nvSpPr>
            <p:spPr bwMode="auto">
              <a:xfrm>
                <a:off x="2800" y="3052"/>
                <a:ext cx="20" cy="36"/>
              </a:xfrm>
              <a:custGeom>
                <a:avLst/>
                <a:gdLst>
                  <a:gd name="T0" fmla="*/ 26 w 52"/>
                  <a:gd name="T1" fmla="*/ 26 h 92"/>
                  <a:gd name="T2" fmla="*/ 0 w 52"/>
                  <a:gd name="T3" fmla="*/ 0 h 92"/>
                  <a:gd name="T4" fmla="*/ 26 w 52"/>
                  <a:gd name="T5" fmla="*/ 92 h 92"/>
                  <a:gd name="T6" fmla="*/ 52 w 52"/>
                  <a:gd name="T7" fmla="*/ 0 h 92"/>
                  <a:gd name="T8" fmla="*/ 26 w 52"/>
                  <a:gd name="T9" fmla="*/ 26 h 92"/>
                </a:gdLst>
                <a:ahLst/>
                <a:cxnLst>
                  <a:cxn ang="0">
                    <a:pos x="T0" y="T1"/>
                  </a:cxn>
                  <a:cxn ang="0">
                    <a:pos x="T2" y="T3"/>
                  </a:cxn>
                  <a:cxn ang="0">
                    <a:pos x="T4" y="T5"/>
                  </a:cxn>
                  <a:cxn ang="0">
                    <a:pos x="T6" y="T7"/>
                  </a:cxn>
                  <a:cxn ang="0">
                    <a:pos x="T8" y="T9"/>
                  </a:cxn>
                </a:cxnLst>
                <a:rect l="0" t="0" r="r" b="b"/>
                <a:pathLst>
                  <a:path w="52" h="92">
                    <a:moveTo>
                      <a:pt x="26" y="26"/>
                    </a:moveTo>
                    <a:lnTo>
                      <a:pt x="0" y="0"/>
                    </a:lnTo>
                    <a:lnTo>
                      <a:pt x="26" y="92"/>
                    </a:lnTo>
                    <a:lnTo>
                      <a:pt x="52" y="0"/>
                    </a:lnTo>
                    <a:lnTo>
                      <a:pt x="26" y="26"/>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8" name="Freeform 1679"/>
              <p:cNvSpPr>
                <a:spLocks/>
              </p:cNvSpPr>
              <p:nvPr/>
            </p:nvSpPr>
            <p:spPr bwMode="auto">
              <a:xfrm>
                <a:off x="2797" y="3048"/>
                <a:ext cx="26" cy="45"/>
              </a:xfrm>
              <a:custGeom>
                <a:avLst/>
                <a:gdLst>
                  <a:gd name="T0" fmla="*/ 33 w 66"/>
                  <a:gd name="T1" fmla="*/ 38 h 116"/>
                  <a:gd name="T2" fmla="*/ 35 w 66"/>
                  <a:gd name="T3" fmla="*/ 36 h 116"/>
                  <a:gd name="T4" fmla="*/ 9 w 66"/>
                  <a:gd name="T5" fmla="*/ 9 h 116"/>
                  <a:gd name="T6" fmla="*/ 0 w 66"/>
                  <a:gd name="T7" fmla="*/ 0 h 116"/>
                  <a:gd name="T8" fmla="*/ 33 w 66"/>
                  <a:gd name="T9" fmla="*/ 116 h 116"/>
                  <a:gd name="T10" fmla="*/ 66 w 66"/>
                  <a:gd name="T11" fmla="*/ 0 h 116"/>
                  <a:gd name="T12" fmla="*/ 31 w 66"/>
                  <a:gd name="T13" fmla="*/ 36 h 116"/>
                  <a:gd name="T14" fmla="*/ 33 w 66"/>
                  <a:gd name="T15" fmla="*/ 38 h 116"/>
                  <a:gd name="T16" fmla="*/ 35 w 66"/>
                  <a:gd name="T17" fmla="*/ 36 h 116"/>
                  <a:gd name="T18" fmla="*/ 33 w 66"/>
                  <a:gd name="T19" fmla="*/ 38 h 116"/>
                  <a:gd name="T20" fmla="*/ 35 w 66"/>
                  <a:gd name="T21" fmla="*/ 40 h 116"/>
                  <a:gd name="T22" fmla="*/ 53 w 66"/>
                  <a:gd name="T23" fmla="*/ 23 h 116"/>
                  <a:gd name="T24" fmla="*/ 33 w 66"/>
                  <a:gd name="T25" fmla="*/ 92 h 116"/>
                  <a:gd name="T26" fmla="*/ 13 w 66"/>
                  <a:gd name="T27" fmla="*/ 23 h 116"/>
                  <a:gd name="T28" fmla="*/ 31 w 66"/>
                  <a:gd name="T29" fmla="*/ 40 h 116"/>
                  <a:gd name="T30" fmla="*/ 33 w 66"/>
                  <a:gd name="T31" fmla="*/ 43 h 116"/>
                  <a:gd name="T32" fmla="*/ 35 w 66"/>
                  <a:gd name="T33" fmla="*/ 40 h 116"/>
                  <a:gd name="T34" fmla="*/ 33 w 66"/>
                  <a:gd name="T35" fmla="*/ 38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6" h="116">
                    <a:moveTo>
                      <a:pt x="33" y="38"/>
                    </a:moveTo>
                    <a:lnTo>
                      <a:pt x="35" y="36"/>
                    </a:lnTo>
                    <a:lnTo>
                      <a:pt x="9" y="9"/>
                    </a:lnTo>
                    <a:lnTo>
                      <a:pt x="0" y="0"/>
                    </a:lnTo>
                    <a:lnTo>
                      <a:pt x="33" y="116"/>
                    </a:lnTo>
                    <a:lnTo>
                      <a:pt x="66" y="0"/>
                    </a:lnTo>
                    <a:lnTo>
                      <a:pt x="31" y="36"/>
                    </a:lnTo>
                    <a:lnTo>
                      <a:pt x="33" y="38"/>
                    </a:lnTo>
                    <a:lnTo>
                      <a:pt x="35" y="36"/>
                    </a:lnTo>
                    <a:lnTo>
                      <a:pt x="33" y="38"/>
                    </a:lnTo>
                    <a:lnTo>
                      <a:pt x="35" y="40"/>
                    </a:lnTo>
                    <a:lnTo>
                      <a:pt x="53" y="23"/>
                    </a:lnTo>
                    <a:lnTo>
                      <a:pt x="33" y="92"/>
                    </a:lnTo>
                    <a:lnTo>
                      <a:pt x="13" y="23"/>
                    </a:lnTo>
                    <a:lnTo>
                      <a:pt x="31" y="40"/>
                    </a:lnTo>
                    <a:lnTo>
                      <a:pt x="33" y="43"/>
                    </a:lnTo>
                    <a:lnTo>
                      <a:pt x="35" y="40"/>
                    </a:lnTo>
                    <a:lnTo>
                      <a:pt x="33" y="38"/>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9" name="Freeform 1680"/>
              <p:cNvSpPr>
                <a:spLocks/>
              </p:cNvSpPr>
              <p:nvPr/>
            </p:nvSpPr>
            <p:spPr bwMode="auto">
              <a:xfrm>
                <a:off x="3429" y="2965"/>
                <a:ext cx="428" cy="122"/>
              </a:xfrm>
              <a:custGeom>
                <a:avLst/>
                <a:gdLst>
                  <a:gd name="T0" fmla="*/ 1083 w 1090"/>
                  <a:gd name="T1" fmla="*/ 0 h 312"/>
                  <a:gd name="T2" fmla="*/ 1077 w 1090"/>
                  <a:gd name="T3" fmla="*/ 132 h 312"/>
                  <a:gd name="T4" fmla="*/ 0 w 1090"/>
                  <a:gd name="T5" fmla="*/ 132 h 312"/>
                  <a:gd name="T6" fmla="*/ 0 w 1090"/>
                  <a:gd name="T7" fmla="*/ 312 h 312"/>
                  <a:gd name="T8" fmla="*/ 6 w 1090"/>
                  <a:gd name="T9" fmla="*/ 312 h 312"/>
                  <a:gd name="T10" fmla="*/ 6 w 1090"/>
                  <a:gd name="T11" fmla="*/ 139 h 312"/>
                  <a:gd name="T12" fmla="*/ 1084 w 1090"/>
                  <a:gd name="T13" fmla="*/ 139 h 312"/>
                  <a:gd name="T14" fmla="*/ 1090 w 1090"/>
                  <a:gd name="T15" fmla="*/ 0 h 312"/>
                  <a:gd name="T16" fmla="*/ 1083 w 1090"/>
                  <a:gd name="T17" fmla="*/ 0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90" h="312">
                    <a:moveTo>
                      <a:pt x="1083" y="0"/>
                    </a:moveTo>
                    <a:lnTo>
                      <a:pt x="1077" y="132"/>
                    </a:lnTo>
                    <a:lnTo>
                      <a:pt x="0" y="132"/>
                    </a:lnTo>
                    <a:lnTo>
                      <a:pt x="0" y="312"/>
                    </a:lnTo>
                    <a:lnTo>
                      <a:pt x="6" y="312"/>
                    </a:lnTo>
                    <a:lnTo>
                      <a:pt x="6" y="139"/>
                    </a:lnTo>
                    <a:lnTo>
                      <a:pt x="1084" y="139"/>
                    </a:lnTo>
                    <a:lnTo>
                      <a:pt x="1090" y="0"/>
                    </a:lnTo>
                    <a:lnTo>
                      <a:pt x="1083" y="0"/>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0" name="Freeform 1681"/>
              <p:cNvSpPr>
                <a:spLocks/>
              </p:cNvSpPr>
              <p:nvPr/>
            </p:nvSpPr>
            <p:spPr bwMode="auto">
              <a:xfrm>
                <a:off x="3419" y="3051"/>
                <a:ext cx="21" cy="36"/>
              </a:xfrm>
              <a:custGeom>
                <a:avLst/>
                <a:gdLst>
                  <a:gd name="T0" fmla="*/ 27 w 53"/>
                  <a:gd name="T1" fmla="*/ 26 h 92"/>
                  <a:gd name="T2" fmla="*/ 0 w 53"/>
                  <a:gd name="T3" fmla="*/ 0 h 92"/>
                  <a:gd name="T4" fmla="*/ 27 w 53"/>
                  <a:gd name="T5" fmla="*/ 92 h 92"/>
                  <a:gd name="T6" fmla="*/ 53 w 53"/>
                  <a:gd name="T7" fmla="*/ 0 h 92"/>
                  <a:gd name="T8" fmla="*/ 27 w 53"/>
                  <a:gd name="T9" fmla="*/ 26 h 92"/>
                </a:gdLst>
                <a:ahLst/>
                <a:cxnLst>
                  <a:cxn ang="0">
                    <a:pos x="T0" y="T1"/>
                  </a:cxn>
                  <a:cxn ang="0">
                    <a:pos x="T2" y="T3"/>
                  </a:cxn>
                  <a:cxn ang="0">
                    <a:pos x="T4" y="T5"/>
                  </a:cxn>
                  <a:cxn ang="0">
                    <a:pos x="T6" y="T7"/>
                  </a:cxn>
                  <a:cxn ang="0">
                    <a:pos x="T8" y="T9"/>
                  </a:cxn>
                </a:cxnLst>
                <a:rect l="0" t="0" r="r" b="b"/>
                <a:pathLst>
                  <a:path w="53" h="92">
                    <a:moveTo>
                      <a:pt x="27" y="26"/>
                    </a:moveTo>
                    <a:lnTo>
                      <a:pt x="0" y="0"/>
                    </a:lnTo>
                    <a:lnTo>
                      <a:pt x="27" y="92"/>
                    </a:lnTo>
                    <a:lnTo>
                      <a:pt x="53" y="0"/>
                    </a:lnTo>
                    <a:lnTo>
                      <a:pt x="27" y="26"/>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1" name="Freeform 1682"/>
              <p:cNvSpPr>
                <a:spLocks/>
              </p:cNvSpPr>
              <p:nvPr/>
            </p:nvSpPr>
            <p:spPr bwMode="auto">
              <a:xfrm>
                <a:off x="3417" y="3047"/>
                <a:ext cx="26" cy="45"/>
              </a:xfrm>
              <a:custGeom>
                <a:avLst/>
                <a:gdLst>
                  <a:gd name="T0" fmla="*/ 33 w 66"/>
                  <a:gd name="T1" fmla="*/ 38 h 116"/>
                  <a:gd name="T2" fmla="*/ 35 w 66"/>
                  <a:gd name="T3" fmla="*/ 36 h 116"/>
                  <a:gd name="T4" fmla="*/ 0 w 66"/>
                  <a:gd name="T5" fmla="*/ 0 h 116"/>
                  <a:gd name="T6" fmla="*/ 33 w 66"/>
                  <a:gd name="T7" fmla="*/ 116 h 116"/>
                  <a:gd name="T8" fmla="*/ 66 w 66"/>
                  <a:gd name="T9" fmla="*/ 0 h 116"/>
                  <a:gd name="T10" fmla="*/ 31 w 66"/>
                  <a:gd name="T11" fmla="*/ 36 h 116"/>
                  <a:gd name="T12" fmla="*/ 33 w 66"/>
                  <a:gd name="T13" fmla="*/ 38 h 116"/>
                  <a:gd name="T14" fmla="*/ 35 w 66"/>
                  <a:gd name="T15" fmla="*/ 36 h 116"/>
                  <a:gd name="T16" fmla="*/ 33 w 66"/>
                  <a:gd name="T17" fmla="*/ 38 h 116"/>
                  <a:gd name="T18" fmla="*/ 35 w 66"/>
                  <a:gd name="T19" fmla="*/ 40 h 116"/>
                  <a:gd name="T20" fmla="*/ 53 w 66"/>
                  <a:gd name="T21" fmla="*/ 23 h 116"/>
                  <a:gd name="T22" fmla="*/ 33 w 66"/>
                  <a:gd name="T23" fmla="*/ 92 h 116"/>
                  <a:gd name="T24" fmla="*/ 13 w 66"/>
                  <a:gd name="T25" fmla="*/ 23 h 116"/>
                  <a:gd name="T26" fmla="*/ 33 w 66"/>
                  <a:gd name="T27" fmla="*/ 43 h 116"/>
                  <a:gd name="T28" fmla="*/ 35 w 66"/>
                  <a:gd name="T29" fmla="*/ 40 h 116"/>
                  <a:gd name="T30" fmla="*/ 33 w 66"/>
                  <a:gd name="T31" fmla="*/ 38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6" h="116">
                    <a:moveTo>
                      <a:pt x="33" y="38"/>
                    </a:moveTo>
                    <a:lnTo>
                      <a:pt x="35" y="36"/>
                    </a:lnTo>
                    <a:lnTo>
                      <a:pt x="0" y="0"/>
                    </a:lnTo>
                    <a:lnTo>
                      <a:pt x="33" y="116"/>
                    </a:lnTo>
                    <a:lnTo>
                      <a:pt x="66" y="0"/>
                    </a:lnTo>
                    <a:lnTo>
                      <a:pt x="31" y="36"/>
                    </a:lnTo>
                    <a:lnTo>
                      <a:pt x="33" y="38"/>
                    </a:lnTo>
                    <a:lnTo>
                      <a:pt x="35" y="36"/>
                    </a:lnTo>
                    <a:lnTo>
                      <a:pt x="33" y="38"/>
                    </a:lnTo>
                    <a:lnTo>
                      <a:pt x="35" y="40"/>
                    </a:lnTo>
                    <a:lnTo>
                      <a:pt x="53" y="23"/>
                    </a:lnTo>
                    <a:lnTo>
                      <a:pt x="33" y="92"/>
                    </a:lnTo>
                    <a:lnTo>
                      <a:pt x="13" y="23"/>
                    </a:lnTo>
                    <a:lnTo>
                      <a:pt x="33" y="43"/>
                    </a:lnTo>
                    <a:lnTo>
                      <a:pt x="35" y="40"/>
                    </a:lnTo>
                    <a:lnTo>
                      <a:pt x="33" y="38"/>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2" name="Freeform 1683"/>
              <p:cNvSpPr>
                <a:spLocks/>
              </p:cNvSpPr>
              <p:nvPr/>
            </p:nvSpPr>
            <p:spPr bwMode="auto">
              <a:xfrm>
                <a:off x="3247" y="2974"/>
                <a:ext cx="124" cy="116"/>
              </a:xfrm>
              <a:custGeom>
                <a:avLst/>
                <a:gdLst>
                  <a:gd name="T0" fmla="*/ 0 w 318"/>
                  <a:gd name="T1" fmla="*/ 0 h 295"/>
                  <a:gd name="T2" fmla="*/ 0 w 318"/>
                  <a:gd name="T3" fmla="*/ 121 h 295"/>
                  <a:gd name="T4" fmla="*/ 312 w 318"/>
                  <a:gd name="T5" fmla="*/ 121 h 295"/>
                  <a:gd name="T6" fmla="*/ 312 w 318"/>
                  <a:gd name="T7" fmla="*/ 295 h 295"/>
                  <a:gd name="T8" fmla="*/ 318 w 318"/>
                  <a:gd name="T9" fmla="*/ 295 h 295"/>
                  <a:gd name="T10" fmla="*/ 318 w 318"/>
                  <a:gd name="T11" fmla="*/ 115 h 295"/>
                  <a:gd name="T12" fmla="*/ 6 w 318"/>
                  <a:gd name="T13" fmla="*/ 115 h 295"/>
                  <a:gd name="T14" fmla="*/ 6 w 318"/>
                  <a:gd name="T15" fmla="*/ 0 h 295"/>
                  <a:gd name="T16" fmla="*/ 0 w 318"/>
                  <a:gd name="T17" fmla="*/ 0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8" h="295">
                    <a:moveTo>
                      <a:pt x="0" y="0"/>
                    </a:moveTo>
                    <a:lnTo>
                      <a:pt x="0" y="121"/>
                    </a:lnTo>
                    <a:lnTo>
                      <a:pt x="312" y="121"/>
                    </a:lnTo>
                    <a:lnTo>
                      <a:pt x="312" y="295"/>
                    </a:lnTo>
                    <a:lnTo>
                      <a:pt x="318" y="295"/>
                    </a:lnTo>
                    <a:lnTo>
                      <a:pt x="318" y="115"/>
                    </a:lnTo>
                    <a:lnTo>
                      <a:pt x="6" y="115"/>
                    </a:lnTo>
                    <a:lnTo>
                      <a:pt x="6" y="0"/>
                    </a:lnTo>
                    <a:lnTo>
                      <a:pt x="0" y="0"/>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3" name="Freeform 1684"/>
              <p:cNvSpPr>
                <a:spLocks/>
              </p:cNvSpPr>
              <p:nvPr/>
            </p:nvSpPr>
            <p:spPr bwMode="auto">
              <a:xfrm>
                <a:off x="3360" y="3054"/>
                <a:ext cx="21" cy="36"/>
              </a:xfrm>
              <a:custGeom>
                <a:avLst/>
                <a:gdLst>
                  <a:gd name="T0" fmla="*/ 26 w 53"/>
                  <a:gd name="T1" fmla="*/ 26 h 92"/>
                  <a:gd name="T2" fmla="*/ 0 w 53"/>
                  <a:gd name="T3" fmla="*/ 0 h 92"/>
                  <a:gd name="T4" fmla="*/ 26 w 53"/>
                  <a:gd name="T5" fmla="*/ 92 h 92"/>
                  <a:gd name="T6" fmla="*/ 53 w 53"/>
                  <a:gd name="T7" fmla="*/ 0 h 92"/>
                  <a:gd name="T8" fmla="*/ 26 w 53"/>
                  <a:gd name="T9" fmla="*/ 26 h 92"/>
                </a:gdLst>
                <a:ahLst/>
                <a:cxnLst>
                  <a:cxn ang="0">
                    <a:pos x="T0" y="T1"/>
                  </a:cxn>
                  <a:cxn ang="0">
                    <a:pos x="T2" y="T3"/>
                  </a:cxn>
                  <a:cxn ang="0">
                    <a:pos x="T4" y="T5"/>
                  </a:cxn>
                  <a:cxn ang="0">
                    <a:pos x="T6" y="T7"/>
                  </a:cxn>
                  <a:cxn ang="0">
                    <a:pos x="T8" y="T9"/>
                  </a:cxn>
                </a:cxnLst>
                <a:rect l="0" t="0" r="r" b="b"/>
                <a:pathLst>
                  <a:path w="53" h="92">
                    <a:moveTo>
                      <a:pt x="26" y="26"/>
                    </a:moveTo>
                    <a:lnTo>
                      <a:pt x="0" y="0"/>
                    </a:lnTo>
                    <a:lnTo>
                      <a:pt x="26" y="92"/>
                    </a:lnTo>
                    <a:lnTo>
                      <a:pt x="53" y="0"/>
                    </a:lnTo>
                    <a:lnTo>
                      <a:pt x="26" y="26"/>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4" name="Freeform 1685"/>
              <p:cNvSpPr>
                <a:spLocks/>
              </p:cNvSpPr>
              <p:nvPr/>
            </p:nvSpPr>
            <p:spPr bwMode="auto">
              <a:xfrm>
                <a:off x="3357" y="3049"/>
                <a:ext cx="26" cy="45"/>
              </a:xfrm>
              <a:custGeom>
                <a:avLst/>
                <a:gdLst>
                  <a:gd name="T0" fmla="*/ 33 w 66"/>
                  <a:gd name="T1" fmla="*/ 38 h 116"/>
                  <a:gd name="T2" fmla="*/ 35 w 66"/>
                  <a:gd name="T3" fmla="*/ 36 h 116"/>
                  <a:gd name="T4" fmla="*/ 9 w 66"/>
                  <a:gd name="T5" fmla="*/ 9 h 116"/>
                  <a:gd name="T6" fmla="*/ 0 w 66"/>
                  <a:gd name="T7" fmla="*/ 0 h 116"/>
                  <a:gd name="T8" fmla="*/ 33 w 66"/>
                  <a:gd name="T9" fmla="*/ 116 h 116"/>
                  <a:gd name="T10" fmla="*/ 66 w 66"/>
                  <a:gd name="T11" fmla="*/ 0 h 116"/>
                  <a:gd name="T12" fmla="*/ 31 w 66"/>
                  <a:gd name="T13" fmla="*/ 36 h 116"/>
                  <a:gd name="T14" fmla="*/ 33 w 66"/>
                  <a:gd name="T15" fmla="*/ 38 h 116"/>
                  <a:gd name="T16" fmla="*/ 35 w 66"/>
                  <a:gd name="T17" fmla="*/ 36 h 116"/>
                  <a:gd name="T18" fmla="*/ 33 w 66"/>
                  <a:gd name="T19" fmla="*/ 38 h 116"/>
                  <a:gd name="T20" fmla="*/ 35 w 66"/>
                  <a:gd name="T21" fmla="*/ 40 h 116"/>
                  <a:gd name="T22" fmla="*/ 53 w 66"/>
                  <a:gd name="T23" fmla="*/ 23 h 116"/>
                  <a:gd name="T24" fmla="*/ 33 w 66"/>
                  <a:gd name="T25" fmla="*/ 92 h 116"/>
                  <a:gd name="T26" fmla="*/ 14 w 66"/>
                  <a:gd name="T27" fmla="*/ 23 h 116"/>
                  <a:gd name="T28" fmla="*/ 31 w 66"/>
                  <a:gd name="T29" fmla="*/ 40 h 116"/>
                  <a:gd name="T30" fmla="*/ 33 w 66"/>
                  <a:gd name="T31" fmla="*/ 43 h 116"/>
                  <a:gd name="T32" fmla="*/ 35 w 66"/>
                  <a:gd name="T33" fmla="*/ 40 h 116"/>
                  <a:gd name="T34" fmla="*/ 33 w 66"/>
                  <a:gd name="T35" fmla="*/ 38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6" h="116">
                    <a:moveTo>
                      <a:pt x="33" y="38"/>
                    </a:moveTo>
                    <a:lnTo>
                      <a:pt x="35" y="36"/>
                    </a:lnTo>
                    <a:lnTo>
                      <a:pt x="9" y="9"/>
                    </a:lnTo>
                    <a:lnTo>
                      <a:pt x="0" y="0"/>
                    </a:lnTo>
                    <a:lnTo>
                      <a:pt x="33" y="116"/>
                    </a:lnTo>
                    <a:lnTo>
                      <a:pt x="66" y="0"/>
                    </a:lnTo>
                    <a:lnTo>
                      <a:pt x="31" y="36"/>
                    </a:lnTo>
                    <a:lnTo>
                      <a:pt x="33" y="38"/>
                    </a:lnTo>
                    <a:lnTo>
                      <a:pt x="35" y="36"/>
                    </a:lnTo>
                    <a:lnTo>
                      <a:pt x="33" y="38"/>
                    </a:lnTo>
                    <a:lnTo>
                      <a:pt x="35" y="40"/>
                    </a:lnTo>
                    <a:lnTo>
                      <a:pt x="53" y="23"/>
                    </a:lnTo>
                    <a:lnTo>
                      <a:pt x="33" y="92"/>
                    </a:lnTo>
                    <a:lnTo>
                      <a:pt x="14" y="23"/>
                    </a:lnTo>
                    <a:lnTo>
                      <a:pt x="31" y="40"/>
                    </a:lnTo>
                    <a:lnTo>
                      <a:pt x="33" y="43"/>
                    </a:lnTo>
                    <a:lnTo>
                      <a:pt x="35" y="40"/>
                    </a:lnTo>
                    <a:lnTo>
                      <a:pt x="33" y="38"/>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5" name="Freeform 1686"/>
              <p:cNvSpPr>
                <a:spLocks/>
              </p:cNvSpPr>
              <p:nvPr/>
            </p:nvSpPr>
            <p:spPr bwMode="auto">
              <a:xfrm>
                <a:off x="2881" y="3265"/>
                <a:ext cx="125" cy="116"/>
              </a:xfrm>
              <a:custGeom>
                <a:avLst/>
                <a:gdLst>
                  <a:gd name="T0" fmla="*/ 0 w 319"/>
                  <a:gd name="T1" fmla="*/ 0 h 295"/>
                  <a:gd name="T2" fmla="*/ 0 w 319"/>
                  <a:gd name="T3" fmla="*/ 121 h 295"/>
                  <a:gd name="T4" fmla="*/ 312 w 319"/>
                  <a:gd name="T5" fmla="*/ 121 h 295"/>
                  <a:gd name="T6" fmla="*/ 312 w 319"/>
                  <a:gd name="T7" fmla="*/ 295 h 295"/>
                  <a:gd name="T8" fmla="*/ 319 w 319"/>
                  <a:gd name="T9" fmla="*/ 295 h 295"/>
                  <a:gd name="T10" fmla="*/ 319 w 319"/>
                  <a:gd name="T11" fmla="*/ 115 h 295"/>
                  <a:gd name="T12" fmla="*/ 6 w 319"/>
                  <a:gd name="T13" fmla="*/ 115 h 295"/>
                  <a:gd name="T14" fmla="*/ 6 w 319"/>
                  <a:gd name="T15" fmla="*/ 0 h 295"/>
                  <a:gd name="T16" fmla="*/ 0 w 319"/>
                  <a:gd name="T17" fmla="*/ 0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9" h="295">
                    <a:moveTo>
                      <a:pt x="0" y="0"/>
                    </a:moveTo>
                    <a:lnTo>
                      <a:pt x="0" y="121"/>
                    </a:lnTo>
                    <a:lnTo>
                      <a:pt x="312" y="121"/>
                    </a:lnTo>
                    <a:lnTo>
                      <a:pt x="312" y="295"/>
                    </a:lnTo>
                    <a:lnTo>
                      <a:pt x="319" y="295"/>
                    </a:lnTo>
                    <a:lnTo>
                      <a:pt x="319" y="115"/>
                    </a:lnTo>
                    <a:lnTo>
                      <a:pt x="6" y="115"/>
                    </a:lnTo>
                    <a:lnTo>
                      <a:pt x="6" y="0"/>
                    </a:lnTo>
                    <a:lnTo>
                      <a:pt x="0" y="0"/>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6" name="Freeform 1687"/>
              <p:cNvSpPr>
                <a:spLocks/>
              </p:cNvSpPr>
              <p:nvPr/>
            </p:nvSpPr>
            <p:spPr bwMode="auto">
              <a:xfrm>
                <a:off x="2995" y="3344"/>
                <a:ext cx="20" cy="37"/>
              </a:xfrm>
              <a:custGeom>
                <a:avLst/>
                <a:gdLst>
                  <a:gd name="T0" fmla="*/ 26 w 53"/>
                  <a:gd name="T1" fmla="*/ 27 h 93"/>
                  <a:gd name="T2" fmla="*/ 0 w 53"/>
                  <a:gd name="T3" fmla="*/ 0 h 93"/>
                  <a:gd name="T4" fmla="*/ 26 w 53"/>
                  <a:gd name="T5" fmla="*/ 93 h 93"/>
                  <a:gd name="T6" fmla="*/ 53 w 53"/>
                  <a:gd name="T7" fmla="*/ 0 h 93"/>
                  <a:gd name="T8" fmla="*/ 26 w 53"/>
                  <a:gd name="T9" fmla="*/ 27 h 93"/>
                </a:gdLst>
                <a:ahLst/>
                <a:cxnLst>
                  <a:cxn ang="0">
                    <a:pos x="T0" y="T1"/>
                  </a:cxn>
                  <a:cxn ang="0">
                    <a:pos x="T2" y="T3"/>
                  </a:cxn>
                  <a:cxn ang="0">
                    <a:pos x="T4" y="T5"/>
                  </a:cxn>
                  <a:cxn ang="0">
                    <a:pos x="T6" y="T7"/>
                  </a:cxn>
                  <a:cxn ang="0">
                    <a:pos x="T8" y="T9"/>
                  </a:cxn>
                </a:cxnLst>
                <a:rect l="0" t="0" r="r" b="b"/>
                <a:pathLst>
                  <a:path w="53" h="93">
                    <a:moveTo>
                      <a:pt x="26" y="27"/>
                    </a:moveTo>
                    <a:lnTo>
                      <a:pt x="0" y="0"/>
                    </a:lnTo>
                    <a:lnTo>
                      <a:pt x="26" y="93"/>
                    </a:lnTo>
                    <a:lnTo>
                      <a:pt x="53" y="0"/>
                    </a:lnTo>
                    <a:lnTo>
                      <a:pt x="26" y="27"/>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7" name="Freeform 1688"/>
              <p:cNvSpPr>
                <a:spLocks/>
              </p:cNvSpPr>
              <p:nvPr/>
            </p:nvSpPr>
            <p:spPr bwMode="auto">
              <a:xfrm>
                <a:off x="2992" y="3340"/>
                <a:ext cx="26" cy="45"/>
              </a:xfrm>
              <a:custGeom>
                <a:avLst/>
                <a:gdLst>
                  <a:gd name="T0" fmla="*/ 33 w 66"/>
                  <a:gd name="T1" fmla="*/ 38 h 116"/>
                  <a:gd name="T2" fmla="*/ 36 w 66"/>
                  <a:gd name="T3" fmla="*/ 35 h 116"/>
                  <a:gd name="T4" fmla="*/ 0 w 66"/>
                  <a:gd name="T5" fmla="*/ 0 h 116"/>
                  <a:gd name="T6" fmla="*/ 33 w 66"/>
                  <a:gd name="T7" fmla="*/ 116 h 116"/>
                  <a:gd name="T8" fmla="*/ 66 w 66"/>
                  <a:gd name="T9" fmla="*/ 0 h 116"/>
                  <a:gd name="T10" fmla="*/ 31 w 66"/>
                  <a:gd name="T11" fmla="*/ 35 h 116"/>
                  <a:gd name="T12" fmla="*/ 33 w 66"/>
                  <a:gd name="T13" fmla="*/ 38 h 116"/>
                  <a:gd name="T14" fmla="*/ 36 w 66"/>
                  <a:gd name="T15" fmla="*/ 35 h 116"/>
                  <a:gd name="T16" fmla="*/ 33 w 66"/>
                  <a:gd name="T17" fmla="*/ 38 h 116"/>
                  <a:gd name="T18" fmla="*/ 36 w 66"/>
                  <a:gd name="T19" fmla="*/ 40 h 116"/>
                  <a:gd name="T20" fmla="*/ 53 w 66"/>
                  <a:gd name="T21" fmla="*/ 23 h 116"/>
                  <a:gd name="T22" fmla="*/ 33 w 66"/>
                  <a:gd name="T23" fmla="*/ 92 h 116"/>
                  <a:gd name="T24" fmla="*/ 14 w 66"/>
                  <a:gd name="T25" fmla="*/ 23 h 116"/>
                  <a:gd name="T26" fmla="*/ 33 w 66"/>
                  <a:gd name="T27" fmla="*/ 42 h 116"/>
                  <a:gd name="T28" fmla="*/ 36 w 66"/>
                  <a:gd name="T29" fmla="*/ 40 h 116"/>
                  <a:gd name="T30" fmla="*/ 33 w 66"/>
                  <a:gd name="T31" fmla="*/ 38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6" h="116">
                    <a:moveTo>
                      <a:pt x="33" y="38"/>
                    </a:moveTo>
                    <a:lnTo>
                      <a:pt x="36" y="35"/>
                    </a:lnTo>
                    <a:lnTo>
                      <a:pt x="0" y="0"/>
                    </a:lnTo>
                    <a:lnTo>
                      <a:pt x="33" y="116"/>
                    </a:lnTo>
                    <a:lnTo>
                      <a:pt x="66" y="0"/>
                    </a:lnTo>
                    <a:lnTo>
                      <a:pt x="31" y="35"/>
                    </a:lnTo>
                    <a:lnTo>
                      <a:pt x="33" y="38"/>
                    </a:lnTo>
                    <a:lnTo>
                      <a:pt x="36" y="35"/>
                    </a:lnTo>
                    <a:lnTo>
                      <a:pt x="33" y="38"/>
                    </a:lnTo>
                    <a:lnTo>
                      <a:pt x="36" y="40"/>
                    </a:lnTo>
                    <a:lnTo>
                      <a:pt x="53" y="23"/>
                    </a:lnTo>
                    <a:lnTo>
                      <a:pt x="33" y="92"/>
                    </a:lnTo>
                    <a:lnTo>
                      <a:pt x="14" y="23"/>
                    </a:lnTo>
                    <a:lnTo>
                      <a:pt x="33" y="42"/>
                    </a:lnTo>
                    <a:lnTo>
                      <a:pt x="36" y="40"/>
                    </a:lnTo>
                    <a:lnTo>
                      <a:pt x="33" y="38"/>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8" name="Freeform 1689"/>
              <p:cNvSpPr>
                <a:spLocks/>
              </p:cNvSpPr>
              <p:nvPr/>
            </p:nvSpPr>
            <p:spPr bwMode="auto">
              <a:xfrm>
                <a:off x="3141" y="3268"/>
                <a:ext cx="125" cy="115"/>
              </a:xfrm>
              <a:custGeom>
                <a:avLst/>
                <a:gdLst>
                  <a:gd name="T0" fmla="*/ 312 w 319"/>
                  <a:gd name="T1" fmla="*/ 0 h 295"/>
                  <a:gd name="T2" fmla="*/ 312 w 319"/>
                  <a:gd name="T3" fmla="*/ 115 h 295"/>
                  <a:gd name="T4" fmla="*/ 0 w 319"/>
                  <a:gd name="T5" fmla="*/ 115 h 295"/>
                  <a:gd name="T6" fmla="*/ 0 w 319"/>
                  <a:gd name="T7" fmla="*/ 295 h 295"/>
                  <a:gd name="T8" fmla="*/ 7 w 319"/>
                  <a:gd name="T9" fmla="*/ 295 h 295"/>
                  <a:gd name="T10" fmla="*/ 7 w 319"/>
                  <a:gd name="T11" fmla="*/ 121 h 295"/>
                  <a:gd name="T12" fmla="*/ 319 w 319"/>
                  <a:gd name="T13" fmla="*/ 121 h 295"/>
                  <a:gd name="T14" fmla="*/ 319 w 319"/>
                  <a:gd name="T15" fmla="*/ 0 h 295"/>
                  <a:gd name="T16" fmla="*/ 312 w 319"/>
                  <a:gd name="T17" fmla="*/ 0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9" h="295">
                    <a:moveTo>
                      <a:pt x="312" y="0"/>
                    </a:moveTo>
                    <a:lnTo>
                      <a:pt x="312" y="115"/>
                    </a:lnTo>
                    <a:lnTo>
                      <a:pt x="0" y="115"/>
                    </a:lnTo>
                    <a:lnTo>
                      <a:pt x="0" y="295"/>
                    </a:lnTo>
                    <a:lnTo>
                      <a:pt x="7" y="295"/>
                    </a:lnTo>
                    <a:lnTo>
                      <a:pt x="7" y="121"/>
                    </a:lnTo>
                    <a:lnTo>
                      <a:pt x="319" y="121"/>
                    </a:lnTo>
                    <a:lnTo>
                      <a:pt x="319" y="0"/>
                    </a:lnTo>
                    <a:lnTo>
                      <a:pt x="312" y="0"/>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9" name="Freeform 1690"/>
              <p:cNvSpPr>
                <a:spLocks/>
              </p:cNvSpPr>
              <p:nvPr/>
            </p:nvSpPr>
            <p:spPr bwMode="auto">
              <a:xfrm>
                <a:off x="3132" y="3347"/>
                <a:ext cx="20" cy="36"/>
              </a:xfrm>
              <a:custGeom>
                <a:avLst/>
                <a:gdLst>
                  <a:gd name="T0" fmla="*/ 27 w 53"/>
                  <a:gd name="T1" fmla="*/ 27 h 93"/>
                  <a:gd name="T2" fmla="*/ 0 w 53"/>
                  <a:gd name="T3" fmla="*/ 0 h 93"/>
                  <a:gd name="T4" fmla="*/ 27 w 53"/>
                  <a:gd name="T5" fmla="*/ 93 h 93"/>
                  <a:gd name="T6" fmla="*/ 53 w 53"/>
                  <a:gd name="T7" fmla="*/ 0 h 93"/>
                  <a:gd name="T8" fmla="*/ 27 w 53"/>
                  <a:gd name="T9" fmla="*/ 27 h 93"/>
                </a:gdLst>
                <a:ahLst/>
                <a:cxnLst>
                  <a:cxn ang="0">
                    <a:pos x="T0" y="T1"/>
                  </a:cxn>
                  <a:cxn ang="0">
                    <a:pos x="T2" y="T3"/>
                  </a:cxn>
                  <a:cxn ang="0">
                    <a:pos x="T4" y="T5"/>
                  </a:cxn>
                  <a:cxn ang="0">
                    <a:pos x="T6" y="T7"/>
                  </a:cxn>
                  <a:cxn ang="0">
                    <a:pos x="T8" y="T9"/>
                  </a:cxn>
                </a:cxnLst>
                <a:rect l="0" t="0" r="r" b="b"/>
                <a:pathLst>
                  <a:path w="53" h="93">
                    <a:moveTo>
                      <a:pt x="27" y="27"/>
                    </a:moveTo>
                    <a:lnTo>
                      <a:pt x="0" y="0"/>
                    </a:lnTo>
                    <a:lnTo>
                      <a:pt x="27" y="93"/>
                    </a:lnTo>
                    <a:lnTo>
                      <a:pt x="53" y="0"/>
                    </a:lnTo>
                    <a:lnTo>
                      <a:pt x="27" y="27"/>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0" name="Freeform 1691"/>
              <p:cNvSpPr>
                <a:spLocks/>
              </p:cNvSpPr>
              <p:nvPr/>
            </p:nvSpPr>
            <p:spPr bwMode="auto">
              <a:xfrm>
                <a:off x="3129" y="3342"/>
                <a:ext cx="26" cy="46"/>
              </a:xfrm>
              <a:custGeom>
                <a:avLst/>
                <a:gdLst>
                  <a:gd name="T0" fmla="*/ 33 w 66"/>
                  <a:gd name="T1" fmla="*/ 38 h 116"/>
                  <a:gd name="T2" fmla="*/ 35 w 66"/>
                  <a:gd name="T3" fmla="*/ 35 h 116"/>
                  <a:gd name="T4" fmla="*/ 0 w 66"/>
                  <a:gd name="T5" fmla="*/ 0 h 116"/>
                  <a:gd name="T6" fmla="*/ 33 w 66"/>
                  <a:gd name="T7" fmla="*/ 116 h 116"/>
                  <a:gd name="T8" fmla="*/ 66 w 66"/>
                  <a:gd name="T9" fmla="*/ 0 h 116"/>
                  <a:gd name="T10" fmla="*/ 30 w 66"/>
                  <a:gd name="T11" fmla="*/ 35 h 116"/>
                  <a:gd name="T12" fmla="*/ 33 w 66"/>
                  <a:gd name="T13" fmla="*/ 38 h 116"/>
                  <a:gd name="T14" fmla="*/ 35 w 66"/>
                  <a:gd name="T15" fmla="*/ 35 h 116"/>
                  <a:gd name="T16" fmla="*/ 33 w 66"/>
                  <a:gd name="T17" fmla="*/ 38 h 116"/>
                  <a:gd name="T18" fmla="*/ 35 w 66"/>
                  <a:gd name="T19" fmla="*/ 40 h 116"/>
                  <a:gd name="T20" fmla="*/ 52 w 66"/>
                  <a:gd name="T21" fmla="*/ 23 h 116"/>
                  <a:gd name="T22" fmla="*/ 33 w 66"/>
                  <a:gd name="T23" fmla="*/ 92 h 116"/>
                  <a:gd name="T24" fmla="*/ 13 w 66"/>
                  <a:gd name="T25" fmla="*/ 23 h 116"/>
                  <a:gd name="T26" fmla="*/ 33 w 66"/>
                  <a:gd name="T27" fmla="*/ 42 h 116"/>
                  <a:gd name="T28" fmla="*/ 35 w 66"/>
                  <a:gd name="T29" fmla="*/ 40 h 116"/>
                  <a:gd name="T30" fmla="*/ 33 w 66"/>
                  <a:gd name="T31" fmla="*/ 38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6" h="116">
                    <a:moveTo>
                      <a:pt x="33" y="38"/>
                    </a:moveTo>
                    <a:lnTo>
                      <a:pt x="35" y="35"/>
                    </a:lnTo>
                    <a:lnTo>
                      <a:pt x="0" y="0"/>
                    </a:lnTo>
                    <a:lnTo>
                      <a:pt x="33" y="116"/>
                    </a:lnTo>
                    <a:lnTo>
                      <a:pt x="66" y="0"/>
                    </a:lnTo>
                    <a:lnTo>
                      <a:pt x="30" y="35"/>
                    </a:lnTo>
                    <a:lnTo>
                      <a:pt x="33" y="38"/>
                    </a:lnTo>
                    <a:lnTo>
                      <a:pt x="35" y="35"/>
                    </a:lnTo>
                    <a:lnTo>
                      <a:pt x="33" y="38"/>
                    </a:lnTo>
                    <a:lnTo>
                      <a:pt x="35" y="40"/>
                    </a:lnTo>
                    <a:lnTo>
                      <a:pt x="52" y="23"/>
                    </a:lnTo>
                    <a:lnTo>
                      <a:pt x="33" y="92"/>
                    </a:lnTo>
                    <a:lnTo>
                      <a:pt x="13" y="23"/>
                    </a:lnTo>
                    <a:lnTo>
                      <a:pt x="33" y="42"/>
                    </a:lnTo>
                    <a:lnTo>
                      <a:pt x="35" y="40"/>
                    </a:lnTo>
                    <a:lnTo>
                      <a:pt x="33" y="38"/>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1" name="Rectangle 1692"/>
              <p:cNvSpPr>
                <a:spLocks noChangeArrowheads="1"/>
              </p:cNvSpPr>
              <p:nvPr/>
            </p:nvSpPr>
            <p:spPr bwMode="auto">
              <a:xfrm>
                <a:off x="1706" y="2217"/>
                <a:ext cx="172" cy="1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24282B"/>
                    </a:solidFill>
                    <a:effectLst/>
                    <a:latin typeface="Times New Roman" pitchFamily="18" charset="0"/>
                  </a:rPr>
                  <a:t>G,P</a:t>
                </a:r>
                <a:endParaRPr kumimoji="0" lang="en-US" sz="1800" b="0" i="0" u="none" strike="noStrike" cap="none" normalizeH="0" baseline="0" smtClean="0">
                  <a:ln>
                    <a:noFill/>
                  </a:ln>
                  <a:solidFill>
                    <a:schemeClr val="tx1"/>
                  </a:solidFill>
                  <a:effectLst/>
                  <a:latin typeface="Arial" pitchFamily="34" charset="0"/>
                </a:endParaRPr>
              </a:p>
            </p:txBody>
          </p:sp>
          <p:sp>
            <p:nvSpPr>
              <p:cNvPr id="562" name="Rectangle 1693"/>
              <p:cNvSpPr>
                <a:spLocks noChangeArrowheads="1"/>
              </p:cNvSpPr>
              <p:nvPr/>
            </p:nvSpPr>
            <p:spPr bwMode="auto">
              <a:xfrm>
                <a:off x="1697" y="2307"/>
                <a:ext cx="144" cy="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smtClean="0">
                    <a:ln>
                      <a:noFill/>
                    </a:ln>
                    <a:solidFill>
                      <a:srgbClr val="24282B"/>
                    </a:solidFill>
                    <a:effectLst/>
                    <a:latin typeface="Times New Roman" pitchFamily="18" charset="0"/>
                  </a:rPr>
                  <a:t>32-31</a:t>
                </a:r>
                <a:endParaRPr kumimoji="0" lang="en-US" sz="1800" b="0" i="0" u="none" strike="noStrike" cap="none" normalizeH="0" baseline="0" smtClean="0">
                  <a:ln>
                    <a:noFill/>
                  </a:ln>
                  <a:solidFill>
                    <a:schemeClr val="tx1"/>
                  </a:solidFill>
                  <a:effectLst/>
                  <a:latin typeface="Arial" pitchFamily="34" charset="0"/>
                </a:endParaRPr>
              </a:p>
            </p:txBody>
          </p:sp>
          <p:sp>
            <p:nvSpPr>
              <p:cNvPr id="563" name="Rectangle 1694"/>
              <p:cNvSpPr>
                <a:spLocks noChangeArrowheads="1"/>
              </p:cNvSpPr>
              <p:nvPr/>
            </p:nvSpPr>
            <p:spPr bwMode="auto">
              <a:xfrm>
                <a:off x="2283" y="2208"/>
                <a:ext cx="172" cy="1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24282B"/>
                    </a:solidFill>
                    <a:effectLst/>
                    <a:latin typeface="Times New Roman" pitchFamily="18" charset="0"/>
                  </a:rPr>
                  <a:t>G,P</a:t>
                </a:r>
                <a:endParaRPr kumimoji="0" lang="en-US" sz="1800" b="0" i="0" u="none" strike="noStrike" cap="none" normalizeH="0" baseline="0" smtClean="0">
                  <a:ln>
                    <a:noFill/>
                  </a:ln>
                  <a:solidFill>
                    <a:schemeClr val="tx1"/>
                  </a:solidFill>
                  <a:effectLst/>
                  <a:latin typeface="Arial" pitchFamily="34" charset="0"/>
                </a:endParaRPr>
              </a:p>
            </p:txBody>
          </p:sp>
          <p:sp>
            <p:nvSpPr>
              <p:cNvPr id="564" name="Rectangle 1695"/>
              <p:cNvSpPr>
                <a:spLocks noChangeArrowheads="1"/>
              </p:cNvSpPr>
              <p:nvPr/>
            </p:nvSpPr>
            <p:spPr bwMode="auto">
              <a:xfrm>
                <a:off x="2283" y="2298"/>
                <a:ext cx="144" cy="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smtClean="0">
                    <a:ln>
                      <a:noFill/>
                    </a:ln>
                    <a:solidFill>
                      <a:srgbClr val="24282B"/>
                    </a:solidFill>
                    <a:effectLst/>
                    <a:latin typeface="Times New Roman" pitchFamily="18" charset="0"/>
                  </a:rPr>
                  <a:t>30-29</a:t>
                </a:r>
                <a:endParaRPr kumimoji="0" lang="en-US" sz="1800" b="0" i="0" u="none" strike="noStrike" cap="none" normalizeH="0" baseline="0" smtClean="0">
                  <a:ln>
                    <a:noFill/>
                  </a:ln>
                  <a:solidFill>
                    <a:schemeClr val="tx1"/>
                  </a:solidFill>
                  <a:effectLst/>
                  <a:latin typeface="Arial" pitchFamily="34" charset="0"/>
                </a:endParaRPr>
              </a:p>
            </p:txBody>
          </p:sp>
          <p:sp>
            <p:nvSpPr>
              <p:cNvPr id="565" name="Rectangle 1696"/>
              <p:cNvSpPr>
                <a:spLocks noChangeArrowheads="1"/>
              </p:cNvSpPr>
              <p:nvPr/>
            </p:nvSpPr>
            <p:spPr bwMode="auto">
              <a:xfrm>
                <a:off x="4188" y="2208"/>
                <a:ext cx="172" cy="1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24282B"/>
                    </a:solidFill>
                    <a:effectLst/>
                    <a:latin typeface="Times New Roman" pitchFamily="18" charset="0"/>
                  </a:rPr>
                  <a:t>G,P</a:t>
                </a:r>
                <a:endParaRPr kumimoji="0" lang="en-US" sz="1800" b="0" i="0" u="none" strike="noStrike" cap="none" normalizeH="0" baseline="0" smtClean="0">
                  <a:ln>
                    <a:noFill/>
                  </a:ln>
                  <a:solidFill>
                    <a:schemeClr val="tx1"/>
                  </a:solidFill>
                  <a:effectLst/>
                  <a:latin typeface="Arial" pitchFamily="34" charset="0"/>
                </a:endParaRPr>
              </a:p>
            </p:txBody>
          </p:sp>
          <p:sp>
            <p:nvSpPr>
              <p:cNvPr id="566" name="Rectangle 1697"/>
              <p:cNvSpPr>
                <a:spLocks noChangeArrowheads="1"/>
              </p:cNvSpPr>
              <p:nvPr/>
            </p:nvSpPr>
            <p:spPr bwMode="auto">
              <a:xfrm>
                <a:off x="4206" y="2307"/>
                <a:ext cx="90" cy="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smtClean="0">
                    <a:ln>
                      <a:noFill/>
                    </a:ln>
                    <a:solidFill>
                      <a:srgbClr val="24282B"/>
                    </a:solidFill>
                    <a:effectLst/>
                    <a:latin typeface="Times New Roman" pitchFamily="18" charset="0"/>
                  </a:rPr>
                  <a:t>2-1</a:t>
                </a:r>
                <a:endParaRPr kumimoji="0" lang="en-US" sz="1800" b="0" i="0" u="none" strike="noStrike" cap="none" normalizeH="0" baseline="0" smtClean="0">
                  <a:ln>
                    <a:noFill/>
                  </a:ln>
                  <a:solidFill>
                    <a:schemeClr val="tx1"/>
                  </a:solidFill>
                  <a:effectLst/>
                  <a:latin typeface="Arial" pitchFamily="34" charset="0"/>
                </a:endParaRPr>
              </a:p>
            </p:txBody>
          </p:sp>
          <p:sp>
            <p:nvSpPr>
              <p:cNvPr id="567" name="Rectangle 1698"/>
              <p:cNvSpPr>
                <a:spLocks noChangeArrowheads="1"/>
              </p:cNvSpPr>
              <p:nvPr/>
            </p:nvSpPr>
            <p:spPr bwMode="auto">
              <a:xfrm>
                <a:off x="3647" y="2208"/>
                <a:ext cx="172" cy="1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24282B"/>
                    </a:solidFill>
                    <a:effectLst/>
                    <a:latin typeface="Times New Roman" pitchFamily="18" charset="0"/>
                  </a:rPr>
                  <a:t>G,P</a:t>
                </a:r>
                <a:endParaRPr kumimoji="0" lang="en-US" sz="1800" b="0" i="0" u="none" strike="noStrike" cap="none" normalizeH="0" baseline="0" smtClean="0">
                  <a:ln>
                    <a:noFill/>
                  </a:ln>
                  <a:solidFill>
                    <a:schemeClr val="tx1"/>
                  </a:solidFill>
                  <a:effectLst/>
                  <a:latin typeface="Arial" pitchFamily="34" charset="0"/>
                </a:endParaRPr>
              </a:p>
            </p:txBody>
          </p:sp>
          <p:sp>
            <p:nvSpPr>
              <p:cNvPr id="568" name="Rectangle 1699"/>
              <p:cNvSpPr>
                <a:spLocks noChangeArrowheads="1"/>
              </p:cNvSpPr>
              <p:nvPr/>
            </p:nvSpPr>
            <p:spPr bwMode="auto">
              <a:xfrm>
                <a:off x="3674" y="2307"/>
                <a:ext cx="90" cy="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smtClean="0">
                    <a:ln>
                      <a:noFill/>
                    </a:ln>
                    <a:solidFill>
                      <a:srgbClr val="24282B"/>
                    </a:solidFill>
                    <a:effectLst/>
                    <a:latin typeface="Times New Roman" pitchFamily="18" charset="0"/>
                  </a:rPr>
                  <a:t>4-3</a:t>
                </a:r>
                <a:endParaRPr kumimoji="0" lang="en-US" sz="1800" b="0" i="0" u="none" strike="noStrike" cap="none" normalizeH="0" baseline="0" smtClean="0">
                  <a:ln>
                    <a:noFill/>
                  </a:ln>
                  <a:solidFill>
                    <a:schemeClr val="tx1"/>
                  </a:solidFill>
                  <a:effectLst/>
                  <a:latin typeface="Arial" pitchFamily="34" charset="0"/>
                </a:endParaRPr>
              </a:p>
            </p:txBody>
          </p:sp>
          <p:sp>
            <p:nvSpPr>
              <p:cNvPr id="569" name="Rectangle 1700"/>
              <p:cNvSpPr>
                <a:spLocks noChangeArrowheads="1"/>
              </p:cNvSpPr>
              <p:nvPr/>
            </p:nvSpPr>
            <p:spPr bwMode="auto">
              <a:xfrm>
                <a:off x="1976" y="2495"/>
                <a:ext cx="172" cy="1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24282B"/>
                    </a:solidFill>
                    <a:effectLst/>
                    <a:latin typeface="Times New Roman" pitchFamily="18" charset="0"/>
                  </a:rPr>
                  <a:t>G,P</a:t>
                </a:r>
                <a:endParaRPr kumimoji="0" lang="en-US" sz="1800" b="0" i="0" u="none" strike="noStrike" cap="none" normalizeH="0" baseline="0" smtClean="0">
                  <a:ln>
                    <a:noFill/>
                  </a:ln>
                  <a:solidFill>
                    <a:schemeClr val="tx1"/>
                  </a:solidFill>
                  <a:effectLst/>
                  <a:latin typeface="Arial" pitchFamily="34" charset="0"/>
                </a:endParaRPr>
              </a:p>
            </p:txBody>
          </p:sp>
          <p:sp>
            <p:nvSpPr>
              <p:cNvPr id="570" name="Rectangle 1701"/>
              <p:cNvSpPr>
                <a:spLocks noChangeArrowheads="1"/>
              </p:cNvSpPr>
              <p:nvPr/>
            </p:nvSpPr>
            <p:spPr bwMode="auto">
              <a:xfrm>
                <a:off x="1976" y="2585"/>
                <a:ext cx="144" cy="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smtClean="0">
                    <a:ln>
                      <a:noFill/>
                    </a:ln>
                    <a:solidFill>
                      <a:srgbClr val="24282B"/>
                    </a:solidFill>
                    <a:effectLst/>
                    <a:latin typeface="Times New Roman" pitchFamily="18" charset="0"/>
                  </a:rPr>
                  <a:t>32-29</a:t>
                </a:r>
                <a:endParaRPr kumimoji="0" lang="en-US" sz="1800" b="0" i="0" u="none" strike="noStrike" cap="none" normalizeH="0" baseline="0" smtClean="0">
                  <a:ln>
                    <a:noFill/>
                  </a:ln>
                  <a:solidFill>
                    <a:schemeClr val="tx1"/>
                  </a:solidFill>
                  <a:effectLst/>
                  <a:latin typeface="Arial" pitchFamily="34" charset="0"/>
                </a:endParaRPr>
              </a:p>
            </p:txBody>
          </p:sp>
          <p:sp>
            <p:nvSpPr>
              <p:cNvPr id="571" name="Rectangle 1702"/>
              <p:cNvSpPr>
                <a:spLocks noChangeArrowheads="1"/>
              </p:cNvSpPr>
              <p:nvPr/>
            </p:nvSpPr>
            <p:spPr bwMode="auto">
              <a:xfrm>
                <a:off x="3890" y="2495"/>
                <a:ext cx="172" cy="1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24282B"/>
                    </a:solidFill>
                    <a:effectLst/>
                    <a:latin typeface="Times New Roman" pitchFamily="18" charset="0"/>
                  </a:rPr>
                  <a:t>G,P</a:t>
                </a:r>
                <a:endParaRPr kumimoji="0" lang="en-US" sz="1800" b="0" i="0" u="none" strike="noStrike" cap="none" normalizeH="0" baseline="0" smtClean="0">
                  <a:ln>
                    <a:noFill/>
                  </a:ln>
                  <a:solidFill>
                    <a:schemeClr val="tx1"/>
                  </a:solidFill>
                  <a:effectLst/>
                  <a:latin typeface="Arial" pitchFamily="34" charset="0"/>
                </a:endParaRPr>
              </a:p>
            </p:txBody>
          </p:sp>
          <p:sp>
            <p:nvSpPr>
              <p:cNvPr id="572" name="Rectangle 1703"/>
              <p:cNvSpPr>
                <a:spLocks noChangeArrowheads="1"/>
              </p:cNvSpPr>
              <p:nvPr/>
            </p:nvSpPr>
            <p:spPr bwMode="auto">
              <a:xfrm>
                <a:off x="3917" y="2594"/>
                <a:ext cx="90" cy="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smtClean="0">
                    <a:ln>
                      <a:noFill/>
                    </a:ln>
                    <a:solidFill>
                      <a:srgbClr val="24282B"/>
                    </a:solidFill>
                    <a:effectLst/>
                    <a:latin typeface="Times New Roman" pitchFamily="18" charset="0"/>
                  </a:rPr>
                  <a:t>4-1</a:t>
                </a:r>
                <a:endParaRPr kumimoji="0" lang="en-US" sz="1800" b="0" i="0" u="none" strike="noStrike" cap="none" normalizeH="0" baseline="0" smtClean="0">
                  <a:ln>
                    <a:noFill/>
                  </a:ln>
                  <a:solidFill>
                    <a:schemeClr val="tx1"/>
                  </a:solidFill>
                  <a:effectLst/>
                  <a:latin typeface="Arial" pitchFamily="34" charset="0"/>
                </a:endParaRPr>
              </a:p>
            </p:txBody>
          </p:sp>
          <p:sp>
            <p:nvSpPr>
              <p:cNvPr id="573" name="Rectangle 1704"/>
              <p:cNvSpPr>
                <a:spLocks noChangeArrowheads="1"/>
              </p:cNvSpPr>
              <p:nvPr/>
            </p:nvSpPr>
            <p:spPr bwMode="auto">
              <a:xfrm>
                <a:off x="2265" y="2792"/>
                <a:ext cx="172" cy="1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24282B"/>
                    </a:solidFill>
                    <a:effectLst/>
                    <a:latin typeface="Times New Roman" pitchFamily="18" charset="0"/>
                  </a:rPr>
                  <a:t>G,P</a:t>
                </a:r>
                <a:endParaRPr kumimoji="0" lang="en-US" sz="1800" b="0" i="0" u="none" strike="noStrike" cap="none" normalizeH="0" baseline="0" smtClean="0">
                  <a:ln>
                    <a:noFill/>
                  </a:ln>
                  <a:solidFill>
                    <a:schemeClr val="tx1"/>
                  </a:solidFill>
                  <a:effectLst/>
                  <a:latin typeface="Arial" pitchFamily="34" charset="0"/>
                </a:endParaRPr>
              </a:p>
            </p:txBody>
          </p:sp>
          <p:sp>
            <p:nvSpPr>
              <p:cNvPr id="574" name="Rectangle 1705"/>
              <p:cNvSpPr>
                <a:spLocks noChangeArrowheads="1"/>
              </p:cNvSpPr>
              <p:nvPr/>
            </p:nvSpPr>
            <p:spPr bwMode="auto">
              <a:xfrm>
                <a:off x="2265" y="2882"/>
                <a:ext cx="144" cy="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smtClean="0">
                    <a:ln>
                      <a:noFill/>
                    </a:ln>
                    <a:solidFill>
                      <a:srgbClr val="24282B"/>
                    </a:solidFill>
                    <a:effectLst/>
                    <a:latin typeface="Times New Roman" pitchFamily="18" charset="0"/>
                  </a:rPr>
                  <a:t>32-25</a:t>
                </a:r>
                <a:endParaRPr kumimoji="0" lang="en-US" sz="1800" b="0" i="0" u="none" strike="noStrike" cap="none" normalizeH="0" baseline="0" smtClean="0">
                  <a:ln>
                    <a:noFill/>
                  </a:ln>
                  <a:solidFill>
                    <a:schemeClr val="tx1"/>
                  </a:solidFill>
                  <a:effectLst/>
                  <a:latin typeface="Arial" pitchFamily="34" charset="0"/>
                </a:endParaRPr>
              </a:p>
            </p:txBody>
          </p:sp>
          <p:sp>
            <p:nvSpPr>
              <p:cNvPr id="575" name="Rectangle 1706"/>
              <p:cNvSpPr>
                <a:spLocks noChangeArrowheads="1"/>
              </p:cNvSpPr>
              <p:nvPr/>
            </p:nvSpPr>
            <p:spPr bwMode="auto">
              <a:xfrm>
                <a:off x="2717" y="2801"/>
                <a:ext cx="172" cy="1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24282B"/>
                    </a:solidFill>
                    <a:effectLst/>
                    <a:latin typeface="Times New Roman" pitchFamily="18" charset="0"/>
                  </a:rPr>
                  <a:t>G,P</a:t>
                </a:r>
                <a:endParaRPr kumimoji="0" lang="en-US" sz="1800" b="0" i="0" u="none" strike="noStrike" cap="none" normalizeH="0" baseline="0" smtClean="0">
                  <a:ln>
                    <a:noFill/>
                  </a:ln>
                  <a:solidFill>
                    <a:schemeClr val="tx1"/>
                  </a:solidFill>
                  <a:effectLst/>
                  <a:latin typeface="Arial" pitchFamily="34" charset="0"/>
                </a:endParaRPr>
              </a:p>
            </p:txBody>
          </p:sp>
          <p:sp>
            <p:nvSpPr>
              <p:cNvPr id="576" name="Rectangle 1707"/>
              <p:cNvSpPr>
                <a:spLocks noChangeArrowheads="1"/>
              </p:cNvSpPr>
              <p:nvPr/>
            </p:nvSpPr>
            <p:spPr bwMode="auto">
              <a:xfrm>
                <a:off x="2717" y="2891"/>
                <a:ext cx="144" cy="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smtClean="0">
                    <a:ln>
                      <a:noFill/>
                    </a:ln>
                    <a:solidFill>
                      <a:srgbClr val="24282B"/>
                    </a:solidFill>
                    <a:effectLst/>
                    <a:latin typeface="Times New Roman" pitchFamily="18" charset="0"/>
                  </a:rPr>
                  <a:t>24-17</a:t>
                </a:r>
                <a:endParaRPr kumimoji="0" lang="en-US" sz="1800" b="0" i="0" u="none" strike="noStrike" cap="none" normalizeH="0" baseline="0" smtClean="0">
                  <a:ln>
                    <a:noFill/>
                  </a:ln>
                  <a:solidFill>
                    <a:schemeClr val="tx1"/>
                  </a:solidFill>
                  <a:effectLst/>
                  <a:latin typeface="Arial" pitchFamily="34" charset="0"/>
                </a:endParaRPr>
              </a:p>
            </p:txBody>
          </p:sp>
          <p:sp>
            <p:nvSpPr>
              <p:cNvPr id="577" name="Rectangle 1708"/>
              <p:cNvSpPr>
                <a:spLocks noChangeArrowheads="1"/>
              </p:cNvSpPr>
              <p:nvPr/>
            </p:nvSpPr>
            <p:spPr bwMode="auto">
              <a:xfrm>
                <a:off x="3267" y="2801"/>
                <a:ext cx="172" cy="1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24282B"/>
                    </a:solidFill>
                    <a:effectLst/>
                    <a:latin typeface="Times New Roman" pitchFamily="18" charset="0"/>
                  </a:rPr>
                  <a:t>G,P</a:t>
                </a:r>
                <a:endParaRPr kumimoji="0" lang="en-US" sz="1800" b="0" i="0" u="none" strike="noStrike" cap="none" normalizeH="0" baseline="0" smtClean="0">
                  <a:ln>
                    <a:noFill/>
                  </a:ln>
                  <a:solidFill>
                    <a:schemeClr val="tx1"/>
                  </a:solidFill>
                  <a:effectLst/>
                  <a:latin typeface="Arial" pitchFamily="34" charset="0"/>
                </a:endParaRPr>
              </a:p>
            </p:txBody>
          </p:sp>
          <p:sp>
            <p:nvSpPr>
              <p:cNvPr id="578" name="Rectangle 1709"/>
              <p:cNvSpPr>
                <a:spLocks noChangeArrowheads="1"/>
              </p:cNvSpPr>
              <p:nvPr/>
            </p:nvSpPr>
            <p:spPr bwMode="auto">
              <a:xfrm>
                <a:off x="3276" y="2891"/>
                <a:ext cx="117" cy="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smtClean="0">
                    <a:ln>
                      <a:noFill/>
                    </a:ln>
                    <a:solidFill>
                      <a:srgbClr val="24282B"/>
                    </a:solidFill>
                    <a:effectLst/>
                    <a:latin typeface="Times New Roman" pitchFamily="18" charset="0"/>
                  </a:rPr>
                  <a:t>16-9</a:t>
                </a:r>
                <a:endParaRPr kumimoji="0" lang="en-US" sz="1800" b="0" i="0" u="none" strike="noStrike" cap="none" normalizeH="0" baseline="0" smtClean="0">
                  <a:ln>
                    <a:noFill/>
                  </a:ln>
                  <a:solidFill>
                    <a:schemeClr val="tx1"/>
                  </a:solidFill>
                  <a:effectLst/>
                  <a:latin typeface="Arial" pitchFamily="34" charset="0"/>
                </a:endParaRPr>
              </a:p>
            </p:txBody>
          </p:sp>
          <p:sp>
            <p:nvSpPr>
              <p:cNvPr id="579" name="Rectangle 1710"/>
              <p:cNvSpPr>
                <a:spLocks noChangeArrowheads="1"/>
              </p:cNvSpPr>
              <p:nvPr/>
            </p:nvSpPr>
            <p:spPr bwMode="auto">
              <a:xfrm>
                <a:off x="3728" y="2792"/>
                <a:ext cx="172" cy="1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24282B"/>
                    </a:solidFill>
                    <a:effectLst/>
                    <a:latin typeface="Times New Roman" pitchFamily="18" charset="0"/>
                  </a:rPr>
                  <a:t>G,P</a:t>
                </a:r>
                <a:endParaRPr kumimoji="0" lang="en-US" sz="1800" b="0" i="0" u="none" strike="noStrike" cap="none" normalizeH="0" baseline="0" smtClean="0">
                  <a:ln>
                    <a:noFill/>
                  </a:ln>
                  <a:solidFill>
                    <a:schemeClr val="tx1"/>
                  </a:solidFill>
                  <a:effectLst/>
                  <a:latin typeface="Arial" pitchFamily="34" charset="0"/>
                </a:endParaRPr>
              </a:p>
            </p:txBody>
          </p:sp>
          <p:sp>
            <p:nvSpPr>
              <p:cNvPr id="580" name="Rectangle 1711"/>
              <p:cNvSpPr>
                <a:spLocks noChangeArrowheads="1"/>
              </p:cNvSpPr>
              <p:nvPr/>
            </p:nvSpPr>
            <p:spPr bwMode="auto">
              <a:xfrm>
                <a:off x="3755" y="2891"/>
                <a:ext cx="90" cy="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smtClean="0">
                    <a:ln>
                      <a:noFill/>
                    </a:ln>
                    <a:solidFill>
                      <a:srgbClr val="24282B"/>
                    </a:solidFill>
                    <a:effectLst/>
                    <a:latin typeface="Times New Roman" pitchFamily="18" charset="0"/>
                  </a:rPr>
                  <a:t>8-1</a:t>
                </a:r>
                <a:endParaRPr kumimoji="0" lang="en-US" sz="1800" b="0" i="0" u="none" strike="noStrike" cap="none" normalizeH="0" baseline="0" smtClean="0">
                  <a:ln>
                    <a:noFill/>
                  </a:ln>
                  <a:solidFill>
                    <a:schemeClr val="tx1"/>
                  </a:solidFill>
                  <a:effectLst/>
                  <a:latin typeface="Arial" pitchFamily="34" charset="0"/>
                </a:endParaRPr>
              </a:p>
            </p:txBody>
          </p:sp>
          <p:sp>
            <p:nvSpPr>
              <p:cNvPr id="581" name="Rectangle 1712"/>
              <p:cNvSpPr>
                <a:spLocks noChangeArrowheads="1"/>
              </p:cNvSpPr>
              <p:nvPr/>
            </p:nvSpPr>
            <p:spPr bwMode="auto">
              <a:xfrm>
                <a:off x="2708" y="3097"/>
                <a:ext cx="172" cy="1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24282B"/>
                    </a:solidFill>
                    <a:effectLst/>
                    <a:latin typeface="Times New Roman" pitchFamily="18" charset="0"/>
                  </a:rPr>
                  <a:t>G,P</a:t>
                </a:r>
                <a:endParaRPr kumimoji="0" lang="en-US" sz="1800" b="0" i="0" u="none" strike="noStrike" cap="none" normalizeH="0" baseline="0" smtClean="0">
                  <a:ln>
                    <a:noFill/>
                  </a:ln>
                  <a:solidFill>
                    <a:schemeClr val="tx1"/>
                  </a:solidFill>
                  <a:effectLst/>
                  <a:latin typeface="Arial" pitchFamily="34" charset="0"/>
                </a:endParaRPr>
              </a:p>
            </p:txBody>
          </p:sp>
          <p:sp>
            <p:nvSpPr>
              <p:cNvPr id="582" name="Rectangle 1713"/>
              <p:cNvSpPr>
                <a:spLocks noChangeArrowheads="1"/>
              </p:cNvSpPr>
              <p:nvPr/>
            </p:nvSpPr>
            <p:spPr bwMode="auto">
              <a:xfrm>
                <a:off x="2708" y="3196"/>
                <a:ext cx="144" cy="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smtClean="0">
                    <a:ln>
                      <a:noFill/>
                    </a:ln>
                    <a:solidFill>
                      <a:srgbClr val="24282B"/>
                    </a:solidFill>
                    <a:effectLst/>
                    <a:latin typeface="Times New Roman" pitchFamily="18" charset="0"/>
                  </a:rPr>
                  <a:t>32-17</a:t>
                </a:r>
                <a:endParaRPr kumimoji="0" lang="en-US" sz="1800" b="0" i="0" u="none" strike="noStrike" cap="none" normalizeH="0" baseline="0" smtClean="0">
                  <a:ln>
                    <a:noFill/>
                  </a:ln>
                  <a:solidFill>
                    <a:schemeClr val="tx1"/>
                  </a:solidFill>
                  <a:effectLst/>
                  <a:latin typeface="Arial" pitchFamily="34" charset="0"/>
                </a:endParaRPr>
              </a:p>
            </p:txBody>
          </p:sp>
          <p:sp>
            <p:nvSpPr>
              <p:cNvPr id="583" name="Rectangle 1714"/>
              <p:cNvSpPr>
                <a:spLocks noChangeArrowheads="1"/>
              </p:cNvSpPr>
              <p:nvPr/>
            </p:nvSpPr>
            <p:spPr bwMode="auto">
              <a:xfrm>
                <a:off x="3258" y="3097"/>
                <a:ext cx="172" cy="1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24282B"/>
                    </a:solidFill>
                    <a:effectLst/>
                    <a:latin typeface="Times New Roman" pitchFamily="18" charset="0"/>
                  </a:rPr>
                  <a:t>G,P</a:t>
                </a:r>
                <a:endParaRPr kumimoji="0" lang="en-US" sz="1800" b="0" i="0" u="none" strike="noStrike" cap="none" normalizeH="0" baseline="0" smtClean="0">
                  <a:ln>
                    <a:noFill/>
                  </a:ln>
                  <a:solidFill>
                    <a:schemeClr val="tx1"/>
                  </a:solidFill>
                  <a:effectLst/>
                  <a:latin typeface="Arial" pitchFamily="34" charset="0"/>
                </a:endParaRPr>
              </a:p>
            </p:txBody>
          </p:sp>
          <p:sp>
            <p:nvSpPr>
              <p:cNvPr id="584" name="Rectangle 1715"/>
              <p:cNvSpPr>
                <a:spLocks noChangeArrowheads="1"/>
              </p:cNvSpPr>
              <p:nvPr/>
            </p:nvSpPr>
            <p:spPr bwMode="auto">
              <a:xfrm>
                <a:off x="3267" y="3196"/>
                <a:ext cx="117" cy="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smtClean="0">
                    <a:ln>
                      <a:noFill/>
                    </a:ln>
                    <a:solidFill>
                      <a:srgbClr val="24282B"/>
                    </a:solidFill>
                    <a:effectLst/>
                    <a:latin typeface="Times New Roman" pitchFamily="18" charset="0"/>
                  </a:rPr>
                  <a:t>16-1</a:t>
                </a:r>
                <a:endParaRPr kumimoji="0" lang="en-US" sz="1800" b="0" i="0" u="none" strike="noStrike" cap="none" normalizeH="0" baseline="0" smtClean="0">
                  <a:ln>
                    <a:noFill/>
                  </a:ln>
                  <a:solidFill>
                    <a:schemeClr val="tx1"/>
                  </a:solidFill>
                  <a:effectLst/>
                  <a:latin typeface="Arial" pitchFamily="34" charset="0"/>
                </a:endParaRPr>
              </a:p>
            </p:txBody>
          </p:sp>
          <p:sp>
            <p:nvSpPr>
              <p:cNvPr id="585" name="Rectangle 1716"/>
              <p:cNvSpPr>
                <a:spLocks noChangeArrowheads="1"/>
              </p:cNvSpPr>
              <p:nvPr/>
            </p:nvSpPr>
            <p:spPr bwMode="auto">
              <a:xfrm>
                <a:off x="2951" y="3394"/>
                <a:ext cx="172" cy="1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24282B"/>
                    </a:solidFill>
                    <a:effectLst/>
                    <a:latin typeface="Times New Roman" pitchFamily="18" charset="0"/>
                  </a:rPr>
                  <a:t>G,P</a:t>
                </a:r>
                <a:endParaRPr kumimoji="0" lang="en-US" sz="1800" b="0" i="0" u="none" strike="noStrike" cap="none" normalizeH="0" baseline="0" smtClean="0">
                  <a:ln>
                    <a:noFill/>
                  </a:ln>
                  <a:solidFill>
                    <a:schemeClr val="tx1"/>
                  </a:solidFill>
                  <a:effectLst/>
                  <a:latin typeface="Arial" pitchFamily="34" charset="0"/>
                </a:endParaRPr>
              </a:p>
            </p:txBody>
          </p:sp>
          <p:sp>
            <p:nvSpPr>
              <p:cNvPr id="586" name="Rectangle 1717"/>
              <p:cNvSpPr>
                <a:spLocks noChangeArrowheads="1"/>
              </p:cNvSpPr>
              <p:nvPr/>
            </p:nvSpPr>
            <p:spPr bwMode="auto">
              <a:xfrm>
                <a:off x="2960" y="3484"/>
                <a:ext cx="117" cy="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smtClean="0">
                    <a:ln>
                      <a:noFill/>
                    </a:ln>
                    <a:solidFill>
                      <a:srgbClr val="24282B"/>
                    </a:solidFill>
                    <a:effectLst/>
                    <a:latin typeface="Times New Roman" pitchFamily="18" charset="0"/>
                  </a:rPr>
                  <a:t>32-1</a:t>
                </a:r>
                <a:endParaRPr kumimoji="0" lang="en-US" sz="1800" b="0" i="0" u="none" strike="noStrike" cap="none" normalizeH="0" baseline="0" smtClean="0">
                  <a:ln>
                    <a:noFill/>
                  </a:ln>
                  <a:solidFill>
                    <a:schemeClr val="tx1"/>
                  </a:solidFill>
                  <a:effectLst/>
                  <a:latin typeface="Arial" pitchFamily="34" charset="0"/>
                </a:endParaRPr>
              </a:p>
            </p:txBody>
          </p:sp>
          <p:sp>
            <p:nvSpPr>
              <p:cNvPr id="587" name="Rectangle 1718"/>
              <p:cNvSpPr>
                <a:spLocks noChangeArrowheads="1"/>
              </p:cNvSpPr>
              <p:nvPr/>
            </p:nvSpPr>
            <p:spPr bwMode="auto">
              <a:xfrm>
                <a:off x="2984" y="3165"/>
                <a:ext cx="178" cy="9"/>
              </a:xfrm>
              <a:prstGeom prst="rect">
                <a:avLst/>
              </a:prstGeom>
              <a:solidFill>
                <a:srgbClr val="3B24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8" name="Freeform 1719"/>
              <p:cNvSpPr>
                <a:spLocks/>
              </p:cNvSpPr>
              <p:nvPr/>
            </p:nvSpPr>
            <p:spPr bwMode="auto">
              <a:xfrm>
                <a:off x="2972" y="3148"/>
                <a:ext cx="59" cy="44"/>
              </a:xfrm>
              <a:custGeom>
                <a:avLst/>
                <a:gdLst>
                  <a:gd name="T0" fmla="*/ 151 w 151"/>
                  <a:gd name="T1" fmla="*/ 112 h 112"/>
                  <a:gd name="T2" fmla="*/ 0 w 151"/>
                  <a:gd name="T3" fmla="*/ 56 h 112"/>
                  <a:gd name="T4" fmla="*/ 151 w 151"/>
                  <a:gd name="T5" fmla="*/ 0 h 112"/>
                  <a:gd name="T6" fmla="*/ 151 w 151"/>
                  <a:gd name="T7" fmla="*/ 112 h 112"/>
                </a:gdLst>
                <a:ahLst/>
                <a:cxnLst>
                  <a:cxn ang="0">
                    <a:pos x="T0" y="T1"/>
                  </a:cxn>
                  <a:cxn ang="0">
                    <a:pos x="T2" y="T3"/>
                  </a:cxn>
                  <a:cxn ang="0">
                    <a:pos x="T4" y="T5"/>
                  </a:cxn>
                  <a:cxn ang="0">
                    <a:pos x="T6" y="T7"/>
                  </a:cxn>
                </a:cxnLst>
                <a:rect l="0" t="0" r="r" b="b"/>
                <a:pathLst>
                  <a:path w="151" h="112">
                    <a:moveTo>
                      <a:pt x="151" y="112"/>
                    </a:moveTo>
                    <a:lnTo>
                      <a:pt x="0" y="56"/>
                    </a:lnTo>
                    <a:lnTo>
                      <a:pt x="151" y="0"/>
                    </a:lnTo>
                    <a:cubicBezTo>
                      <a:pt x="127" y="33"/>
                      <a:pt x="127" y="78"/>
                      <a:pt x="151" y="112"/>
                    </a:cubicBez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9" name="Freeform 1720"/>
              <p:cNvSpPr>
                <a:spLocks/>
              </p:cNvSpPr>
              <p:nvPr/>
            </p:nvSpPr>
            <p:spPr bwMode="auto">
              <a:xfrm>
                <a:off x="2993" y="2885"/>
                <a:ext cx="169" cy="285"/>
              </a:xfrm>
              <a:custGeom>
                <a:avLst/>
                <a:gdLst>
                  <a:gd name="T0" fmla="*/ 430 w 430"/>
                  <a:gd name="T1" fmla="*/ 731 h 731"/>
                  <a:gd name="T2" fmla="*/ 0 w 430"/>
                  <a:gd name="T3" fmla="*/ 0 h 731"/>
                  <a:gd name="T4" fmla="*/ 430 w 430"/>
                  <a:gd name="T5" fmla="*/ 731 h 731"/>
                </a:gdLst>
                <a:ahLst/>
                <a:cxnLst>
                  <a:cxn ang="0">
                    <a:pos x="T0" y="T1"/>
                  </a:cxn>
                  <a:cxn ang="0">
                    <a:pos x="T2" y="T3"/>
                  </a:cxn>
                  <a:cxn ang="0">
                    <a:pos x="T4" y="T5"/>
                  </a:cxn>
                </a:cxnLst>
                <a:rect l="0" t="0" r="r" b="b"/>
                <a:pathLst>
                  <a:path w="430" h="731">
                    <a:moveTo>
                      <a:pt x="430" y="731"/>
                    </a:moveTo>
                    <a:lnTo>
                      <a:pt x="0" y="0"/>
                    </a:lnTo>
                    <a:lnTo>
                      <a:pt x="430" y="731"/>
                    </a:lnTo>
                    <a:close/>
                  </a:path>
                </a:pathLst>
              </a:custGeom>
              <a:solidFill>
                <a:srgbClr val="3B2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0" name="Freeform 1721"/>
              <p:cNvSpPr>
                <a:spLocks/>
              </p:cNvSpPr>
              <p:nvPr/>
            </p:nvSpPr>
            <p:spPr bwMode="auto">
              <a:xfrm>
                <a:off x="2989" y="2883"/>
                <a:ext cx="177" cy="289"/>
              </a:xfrm>
              <a:custGeom>
                <a:avLst/>
                <a:gdLst>
                  <a:gd name="T0" fmla="*/ 450 w 450"/>
                  <a:gd name="T1" fmla="*/ 730 h 742"/>
                  <a:gd name="T2" fmla="*/ 20 w 450"/>
                  <a:gd name="T3" fmla="*/ 0 h 742"/>
                  <a:gd name="T4" fmla="*/ 0 w 450"/>
                  <a:gd name="T5" fmla="*/ 11 h 742"/>
                  <a:gd name="T6" fmla="*/ 430 w 450"/>
                  <a:gd name="T7" fmla="*/ 742 h 742"/>
                  <a:gd name="T8" fmla="*/ 450 w 450"/>
                  <a:gd name="T9" fmla="*/ 730 h 742"/>
                </a:gdLst>
                <a:ahLst/>
                <a:cxnLst>
                  <a:cxn ang="0">
                    <a:pos x="T0" y="T1"/>
                  </a:cxn>
                  <a:cxn ang="0">
                    <a:pos x="T2" y="T3"/>
                  </a:cxn>
                  <a:cxn ang="0">
                    <a:pos x="T4" y="T5"/>
                  </a:cxn>
                  <a:cxn ang="0">
                    <a:pos x="T6" y="T7"/>
                  </a:cxn>
                  <a:cxn ang="0">
                    <a:pos x="T8" y="T9"/>
                  </a:cxn>
                </a:cxnLst>
                <a:rect l="0" t="0" r="r" b="b"/>
                <a:pathLst>
                  <a:path w="450" h="742">
                    <a:moveTo>
                      <a:pt x="450" y="730"/>
                    </a:moveTo>
                    <a:lnTo>
                      <a:pt x="20" y="0"/>
                    </a:lnTo>
                    <a:lnTo>
                      <a:pt x="0" y="11"/>
                    </a:lnTo>
                    <a:lnTo>
                      <a:pt x="430" y="742"/>
                    </a:lnTo>
                    <a:lnTo>
                      <a:pt x="450" y="730"/>
                    </a:lnTo>
                    <a:close/>
                  </a:path>
                </a:pathLst>
              </a:custGeom>
              <a:solidFill>
                <a:srgbClr val="3B2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1" name="Freeform 1722"/>
              <p:cNvSpPr>
                <a:spLocks/>
              </p:cNvSpPr>
              <p:nvPr/>
            </p:nvSpPr>
            <p:spPr bwMode="auto">
              <a:xfrm>
                <a:off x="2987" y="2874"/>
                <a:ext cx="49" cy="62"/>
              </a:xfrm>
              <a:custGeom>
                <a:avLst/>
                <a:gdLst>
                  <a:gd name="T0" fmla="*/ 29 w 125"/>
                  <a:gd name="T1" fmla="*/ 159 h 159"/>
                  <a:gd name="T2" fmla="*/ 0 w 125"/>
                  <a:gd name="T3" fmla="*/ 0 h 159"/>
                  <a:gd name="T4" fmla="*/ 125 w 125"/>
                  <a:gd name="T5" fmla="*/ 103 h 159"/>
                  <a:gd name="T6" fmla="*/ 29 w 125"/>
                  <a:gd name="T7" fmla="*/ 159 h 159"/>
                </a:gdLst>
                <a:ahLst/>
                <a:cxnLst>
                  <a:cxn ang="0">
                    <a:pos x="T0" y="T1"/>
                  </a:cxn>
                  <a:cxn ang="0">
                    <a:pos x="T2" y="T3"/>
                  </a:cxn>
                  <a:cxn ang="0">
                    <a:pos x="T4" y="T5"/>
                  </a:cxn>
                  <a:cxn ang="0">
                    <a:pos x="T6" y="T7"/>
                  </a:cxn>
                </a:cxnLst>
                <a:rect l="0" t="0" r="r" b="b"/>
                <a:pathLst>
                  <a:path w="125" h="159">
                    <a:moveTo>
                      <a:pt x="29" y="159"/>
                    </a:moveTo>
                    <a:lnTo>
                      <a:pt x="0" y="0"/>
                    </a:lnTo>
                    <a:lnTo>
                      <a:pt x="125" y="103"/>
                    </a:lnTo>
                    <a:cubicBezTo>
                      <a:pt x="84" y="98"/>
                      <a:pt x="45" y="121"/>
                      <a:pt x="29" y="159"/>
                    </a:cubicBez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2" name="Rectangle 1723"/>
              <p:cNvSpPr>
                <a:spLocks noChangeArrowheads="1"/>
              </p:cNvSpPr>
              <p:nvPr/>
            </p:nvSpPr>
            <p:spPr bwMode="auto">
              <a:xfrm>
                <a:off x="2315" y="2489"/>
                <a:ext cx="366" cy="176"/>
              </a:xfrm>
              <a:prstGeom prst="rect">
                <a:avLst/>
              </a:prstGeom>
              <a:solidFill>
                <a:srgbClr val="F0D8C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3" name="Freeform 1724"/>
              <p:cNvSpPr>
                <a:spLocks/>
              </p:cNvSpPr>
              <p:nvPr/>
            </p:nvSpPr>
            <p:spPr bwMode="auto">
              <a:xfrm>
                <a:off x="2313" y="2486"/>
                <a:ext cx="371" cy="181"/>
              </a:xfrm>
              <a:custGeom>
                <a:avLst/>
                <a:gdLst>
                  <a:gd name="T0" fmla="*/ 5 w 944"/>
                  <a:gd name="T1" fmla="*/ 6 h 461"/>
                  <a:gd name="T2" fmla="*/ 5 w 944"/>
                  <a:gd name="T3" fmla="*/ 11 h 461"/>
                  <a:gd name="T4" fmla="*/ 932 w 944"/>
                  <a:gd name="T5" fmla="*/ 11 h 461"/>
                  <a:gd name="T6" fmla="*/ 932 w 944"/>
                  <a:gd name="T7" fmla="*/ 450 h 461"/>
                  <a:gd name="T8" fmla="*/ 11 w 944"/>
                  <a:gd name="T9" fmla="*/ 450 h 461"/>
                  <a:gd name="T10" fmla="*/ 11 w 944"/>
                  <a:gd name="T11" fmla="*/ 6 h 461"/>
                  <a:gd name="T12" fmla="*/ 5 w 944"/>
                  <a:gd name="T13" fmla="*/ 6 h 461"/>
                  <a:gd name="T14" fmla="*/ 5 w 944"/>
                  <a:gd name="T15" fmla="*/ 11 h 461"/>
                  <a:gd name="T16" fmla="*/ 5 w 944"/>
                  <a:gd name="T17" fmla="*/ 6 h 461"/>
                  <a:gd name="T18" fmla="*/ 0 w 944"/>
                  <a:gd name="T19" fmla="*/ 6 h 461"/>
                  <a:gd name="T20" fmla="*/ 0 w 944"/>
                  <a:gd name="T21" fmla="*/ 456 h 461"/>
                  <a:gd name="T22" fmla="*/ 1 w 944"/>
                  <a:gd name="T23" fmla="*/ 460 h 461"/>
                  <a:gd name="T24" fmla="*/ 5 w 944"/>
                  <a:gd name="T25" fmla="*/ 461 h 461"/>
                  <a:gd name="T26" fmla="*/ 938 w 944"/>
                  <a:gd name="T27" fmla="*/ 461 h 461"/>
                  <a:gd name="T28" fmla="*/ 942 w 944"/>
                  <a:gd name="T29" fmla="*/ 460 h 461"/>
                  <a:gd name="T30" fmla="*/ 944 w 944"/>
                  <a:gd name="T31" fmla="*/ 456 h 461"/>
                  <a:gd name="T32" fmla="*/ 944 w 944"/>
                  <a:gd name="T33" fmla="*/ 6 h 461"/>
                  <a:gd name="T34" fmla="*/ 942 w 944"/>
                  <a:gd name="T35" fmla="*/ 1 h 461"/>
                  <a:gd name="T36" fmla="*/ 938 w 944"/>
                  <a:gd name="T37" fmla="*/ 0 h 461"/>
                  <a:gd name="T38" fmla="*/ 5 w 944"/>
                  <a:gd name="T39" fmla="*/ 0 h 461"/>
                  <a:gd name="T40" fmla="*/ 1 w 944"/>
                  <a:gd name="T41" fmla="*/ 1 h 461"/>
                  <a:gd name="T42" fmla="*/ 0 w 944"/>
                  <a:gd name="T43" fmla="*/ 6 h 461"/>
                  <a:gd name="T44" fmla="*/ 5 w 944"/>
                  <a:gd name="T45" fmla="*/ 6 h 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44" h="461">
                    <a:moveTo>
                      <a:pt x="5" y="6"/>
                    </a:moveTo>
                    <a:lnTo>
                      <a:pt x="5" y="11"/>
                    </a:lnTo>
                    <a:lnTo>
                      <a:pt x="932" y="11"/>
                    </a:lnTo>
                    <a:lnTo>
                      <a:pt x="932" y="450"/>
                    </a:lnTo>
                    <a:lnTo>
                      <a:pt x="11" y="450"/>
                    </a:lnTo>
                    <a:lnTo>
                      <a:pt x="11" y="6"/>
                    </a:lnTo>
                    <a:lnTo>
                      <a:pt x="5" y="6"/>
                    </a:lnTo>
                    <a:lnTo>
                      <a:pt x="5" y="11"/>
                    </a:lnTo>
                    <a:lnTo>
                      <a:pt x="5" y="6"/>
                    </a:lnTo>
                    <a:lnTo>
                      <a:pt x="0" y="6"/>
                    </a:lnTo>
                    <a:lnTo>
                      <a:pt x="0" y="456"/>
                    </a:lnTo>
                    <a:lnTo>
                      <a:pt x="1" y="460"/>
                    </a:lnTo>
                    <a:lnTo>
                      <a:pt x="5" y="461"/>
                    </a:lnTo>
                    <a:lnTo>
                      <a:pt x="938" y="461"/>
                    </a:lnTo>
                    <a:lnTo>
                      <a:pt x="942" y="460"/>
                    </a:lnTo>
                    <a:lnTo>
                      <a:pt x="944" y="456"/>
                    </a:lnTo>
                    <a:lnTo>
                      <a:pt x="944" y="6"/>
                    </a:lnTo>
                    <a:lnTo>
                      <a:pt x="942" y="1"/>
                    </a:lnTo>
                    <a:lnTo>
                      <a:pt x="938" y="0"/>
                    </a:lnTo>
                    <a:lnTo>
                      <a:pt x="5" y="0"/>
                    </a:lnTo>
                    <a:lnTo>
                      <a:pt x="1" y="1"/>
                    </a:lnTo>
                    <a:lnTo>
                      <a:pt x="0" y="6"/>
                    </a:lnTo>
                    <a:lnTo>
                      <a:pt x="5" y="6"/>
                    </a:lnTo>
                    <a:close/>
                  </a:path>
                </a:pathLst>
              </a:custGeom>
              <a:solidFill>
                <a:srgbClr val="3231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4" name="Rectangle 1725"/>
              <p:cNvSpPr>
                <a:spLocks noChangeArrowheads="1"/>
              </p:cNvSpPr>
              <p:nvPr/>
            </p:nvSpPr>
            <p:spPr bwMode="auto">
              <a:xfrm>
                <a:off x="2419" y="2495"/>
                <a:ext cx="172" cy="1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24282B"/>
                    </a:solidFill>
                    <a:effectLst/>
                    <a:latin typeface="Times New Roman" pitchFamily="18" charset="0"/>
                  </a:rPr>
                  <a:t>G,P</a:t>
                </a:r>
                <a:endParaRPr kumimoji="0" lang="en-US" sz="1800" b="0" i="0" u="none" strike="noStrike" cap="none" normalizeH="0" baseline="0" smtClean="0">
                  <a:ln>
                    <a:noFill/>
                  </a:ln>
                  <a:solidFill>
                    <a:schemeClr val="tx1"/>
                  </a:solidFill>
                  <a:effectLst/>
                  <a:latin typeface="Arial" pitchFamily="34" charset="0"/>
                </a:endParaRPr>
              </a:p>
            </p:txBody>
          </p:sp>
          <p:sp>
            <p:nvSpPr>
              <p:cNvPr id="595" name="Rectangle 1726"/>
              <p:cNvSpPr>
                <a:spLocks noChangeArrowheads="1"/>
              </p:cNvSpPr>
              <p:nvPr/>
            </p:nvSpPr>
            <p:spPr bwMode="auto">
              <a:xfrm>
                <a:off x="2419" y="2585"/>
                <a:ext cx="144" cy="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smtClean="0">
                    <a:ln>
                      <a:noFill/>
                    </a:ln>
                    <a:solidFill>
                      <a:srgbClr val="24282B"/>
                    </a:solidFill>
                    <a:effectLst/>
                    <a:latin typeface="Times New Roman" pitchFamily="18" charset="0"/>
                  </a:rPr>
                  <a:t>28-25</a:t>
                </a:r>
                <a:endParaRPr kumimoji="0" lang="en-US" sz="1800" b="0" i="0" u="none" strike="noStrike" cap="none" normalizeH="0" baseline="0" smtClean="0">
                  <a:ln>
                    <a:noFill/>
                  </a:ln>
                  <a:solidFill>
                    <a:schemeClr val="tx1"/>
                  </a:solidFill>
                  <a:effectLst/>
                  <a:latin typeface="Arial" pitchFamily="34" charset="0"/>
                </a:endParaRPr>
              </a:p>
            </p:txBody>
          </p:sp>
          <p:sp>
            <p:nvSpPr>
              <p:cNvPr id="596" name="Freeform 1727"/>
              <p:cNvSpPr>
                <a:spLocks noEditPoints="1"/>
              </p:cNvSpPr>
              <p:nvPr/>
            </p:nvSpPr>
            <p:spPr bwMode="auto">
              <a:xfrm>
                <a:off x="2584" y="2556"/>
                <a:ext cx="171" cy="324"/>
              </a:xfrm>
              <a:custGeom>
                <a:avLst/>
                <a:gdLst>
                  <a:gd name="T0" fmla="*/ 35 w 434"/>
                  <a:gd name="T1" fmla="*/ 807 h 830"/>
                  <a:gd name="T2" fmla="*/ 105 w 434"/>
                  <a:gd name="T3" fmla="*/ 830 h 830"/>
                  <a:gd name="T4" fmla="*/ 23 w 434"/>
                  <a:gd name="T5" fmla="*/ 774 h 830"/>
                  <a:gd name="T6" fmla="*/ 1 w 434"/>
                  <a:gd name="T7" fmla="*/ 704 h 830"/>
                  <a:gd name="T8" fmla="*/ 23 w 434"/>
                  <a:gd name="T9" fmla="*/ 774 h 830"/>
                  <a:gd name="T10" fmla="*/ 26 w 434"/>
                  <a:gd name="T11" fmla="*/ 566 h 830"/>
                  <a:gd name="T12" fmla="*/ 2 w 434"/>
                  <a:gd name="T13" fmla="*/ 635 h 830"/>
                  <a:gd name="T14" fmla="*/ 27 w 434"/>
                  <a:gd name="T15" fmla="*/ 497 h 830"/>
                  <a:gd name="T16" fmla="*/ 16 w 434"/>
                  <a:gd name="T17" fmla="*/ 435 h 830"/>
                  <a:gd name="T18" fmla="*/ 24 w 434"/>
                  <a:gd name="T19" fmla="*/ 447 h 830"/>
                  <a:gd name="T20" fmla="*/ 5 w 434"/>
                  <a:gd name="T21" fmla="*/ 424 h 830"/>
                  <a:gd name="T22" fmla="*/ 27 w 434"/>
                  <a:gd name="T23" fmla="*/ 497 h 830"/>
                  <a:gd name="T24" fmla="*/ 163 w 434"/>
                  <a:gd name="T25" fmla="*/ 447 h 830"/>
                  <a:gd name="T26" fmla="*/ 93 w 434"/>
                  <a:gd name="T27" fmla="*/ 424 h 830"/>
                  <a:gd name="T28" fmla="*/ 232 w 434"/>
                  <a:gd name="T29" fmla="*/ 447 h 830"/>
                  <a:gd name="T30" fmla="*/ 301 w 434"/>
                  <a:gd name="T31" fmla="*/ 424 h 830"/>
                  <a:gd name="T32" fmla="*/ 232 w 434"/>
                  <a:gd name="T33" fmla="*/ 447 h 830"/>
                  <a:gd name="T34" fmla="*/ 434 w 434"/>
                  <a:gd name="T35" fmla="*/ 447 h 830"/>
                  <a:gd name="T36" fmla="*/ 411 w 434"/>
                  <a:gd name="T37" fmla="*/ 419 h 830"/>
                  <a:gd name="T38" fmla="*/ 370 w 434"/>
                  <a:gd name="T39" fmla="*/ 424 h 830"/>
                  <a:gd name="T40" fmla="*/ 411 w 434"/>
                  <a:gd name="T41" fmla="*/ 349 h 830"/>
                  <a:gd name="T42" fmla="*/ 434 w 434"/>
                  <a:gd name="T43" fmla="*/ 280 h 830"/>
                  <a:gd name="T44" fmla="*/ 411 w 434"/>
                  <a:gd name="T45" fmla="*/ 349 h 830"/>
                  <a:gd name="T46" fmla="*/ 411 w 434"/>
                  <a:gd name="T47" fmla="*/ 211 h 830"/>
                  <a:gd name="T48" fmla="*/ 434 w 434"/>
                  <a:gd name="T49" fmla="*/ 142 h 830"/>
                  <a:gd name="T50" fmla="*/ 411 w 434"/>
                  <a:gd name="T51" fmla="*/ 211 h 830"/>
                  <a:gd name="T52" fmla="*/ 434 w 434"/>
                  <a:gd name="T53" fmla="*/ 72 h 830"/>
                  <a:gd name="T54" fmla="*/ 414 w 434"/>
                  <a:gd name="T55" fmla="*/ 0 h 830"/>
                  <a:gd name="T56" fmla="*/ 423 w 434"/>
                  <a:gd name="T57" fmla="*/ 23 h 830"/>
                  <a:gd name="T58" fmla="*/ 411 w 434"/>
                  <a:gd name="T59" fmla="*/ 11 h 830"/>
                  <a:gd name="T60" fmla="*/ 434 w 434"/>
                  <a:gd name="T61" fmla="*/ 72 h 830"/>
                  <a:gd name="T62" fmla="*/ 276 w 434"/>
                  <a:gd name="T63" fmla="*/ 0 h 830"/>
                  <a:gd name="T64" fmla="*/ 345 w 434"/>
                  <a:gd name="T65" fmla="*/ 23 h 8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34" h="830">
                    <a:moveTo>
                      <a:pt x="105" y="807"/>
                    </a:moveTo>
                    <a:lnTo>
                      <a:pt x="35" y="807"/>
                    </a:lnTo>
                    <a:lnTo>
                      <a:pt x="35" y="830"/>
                    </a:lnTo>
                    <a:lnTo>
                      <a:pt x="105" y="830"/>
                    </a:lnTo>
                    <a:lnTo>
                      <a:pt x="105" y="807"/>
                    </a:lnTo>
                    <a:close/>
                    <a:moveTo>
                      <a:pt x="23" y="774"/>
                    </a:moveTo>
                    <a:lnTo>
                      <a:pt x="24" y="705"/>
                    </a:lnTo>
                    <a:lnTo>
                      <a:pt x="1" y="704"/>
                    </a:lnTo>
                    <a:lnTo>
                      <a:pt x="0" y="774"/>
                    </a:lnTo>
                    <a:lnTo>
                      <a:pt x="23" y="774"/>
                    </a:lnTo>
                    <a:close/>
                    <a:moveTo>
                      <a:pt x="25" y="636"/>
                    </a:moveTo>
                    <a:lnTo>
                      <a:pt x="26" y="566"/>
                    </a:lnTo>
                    <a:lnTo>
                      <a:pt x="3" y="566"/>
                    </a:lnTo>
                    <a:lnTo>
                      <a:pt x="2" y="635"/>
                    </a:lnTo>
                    <a:lnTo>
                      <a:pt x="25" y="636"/>
                    </a:lnTo>
                    <a:close/>
                    <a:moveTo>
                      <a:pt x="27" y="497"/>
                    </a:moveTo>
                    <a:lnTo>
                      <a:pt x="28" y="436"/>
                    </a:lnTo>
                    <a:lnTo>
                      <a:pt x="16" y="435"/>
                    </a:lnTo>
                    <a:lnTo>
                      <a:pt x="16" y="447"/>
                    </a:lnTo>
                    <a:lnTo>
                      <a:pt x="24" y="447"/>
                    </a:lnTo>
                    <a:lnTo>
                      <a:pt x="24" y="424"/>
                    </a:lnTo>
                    <a:lnTo>
                      <a:pt x="5" y="424"/>
                    </a:lnTo>
                    <a:lnTo>
                      <a:pt x="4" y="497"/>
                    </a:lnTo>
                    <a:lnTo>
                      <a:pt x="27" y="497"/>
                    </a:lnTo>
                    <a:close/>
                    <a:moveTo>
                      <a:pt x="93" y="447"/>
                    </a:moveTo>
                    <a:lnTo>
                      <a:pt x="163" y="447"/>
                    </a:lnTo>
                    <a:lnTo>
                      <a:pt x="163" y="424"/>
                    </a:lnTo>
                    <a:lnTo>
                      <a:pt x="93" y="424"/>
                    </a:lnTo>
                    <a:lnTo>
                      <a:pt x="93" y="447"/>
                    </a:lnTo>
                    <a:close/>
                    <a:moveTo>
                      <a:pt x="232" y="447"/>
                    </a:moveTo>
                    <a:lnTo>
                      <a:pt x="301" y="447"/>
                    </a:lnTo>
                    <a:lnTo>
                      <a:pt x="301" y="424"/>
                    </a:lnTo>
                    <a:lnTo>
                      <a:pt x="232" y="424"/>
                    </a:lnTo>
                    <a:lnTo>
                      <a:pt x="232" y="447"/>
                    </a:lnTo>
                    <a:close/>
                    <a:moveTo>
                      <a:pt x="370" y="447"/>
                    </a:moveTo>
                    <a:lnTo>
                      <a:pt x="434" y="447"/>
                    </a:lnTo>
                    <a:lnTo>
                      <a:pt x="434" y="419"/>
                    </a:lnTo>
                    <a:lnTo>
                      <a:pt x="411" y="419"/>
                    </a:lnTo>
                    <a:lnTo>
                      <a:pt x="411" y="424"/>
                    </a:lnTo>
                    <a:lnTo>
                      <a:pt x="370" y="424"/>
                    </a:lnTo>
                    <a:lnTo>
                      <a:pt x="370" y="447"/>
                    </a:lnTo>
                    <a:close/>
                    <a:moveTo>
                      <a:pt x="411" y="349"/>
                    </a:moveTo>
                    <a:lnTo>
                      <a:pt x="434" y="349"/>
                    </a:lnTo>
                    <a:lnTo>
                      <a:pt x="434" y="280"/>
                    </a:lnTo>
                    <a:lnTo>
                      <a:pt x="411" y="280"/>
                    </a:lnTo>
                    <a:lnTo>
                      <a:pt x="411" y="349"/>
                    </a:lnTo>
                    <a:close/>
                    <a:moveTo>
                      <a:pt x="434" y="349"/>
                    </a:moveTo>
                    <a:close/>
                    <a:moveTo>
                      <a:pt x="411" y="211"/>
                    </a:moveTo>
                    <a:lnTo>
                      <a:pt x="434" y="211"/>
                    </a:lnTo>
                    <a:lnTo>
                      <a:pt x="434" y="142"/>
                    </a:lnTo>
                    <a:lnTo>
                      <a:pt x="411" y="142"/>
                    </a:lnTo>
                    <a:lnTo>
                      <a:pt x="411" y="211"/>
                    </a:lnTo>
                    <a:close/>
                    <a:moveTo>
                      <a:pt x="434" y="211"/>
                    </a:moveTo>
                    <a:close/>
                    <a:moveTo>
                      <a:pt x="434" y="72"/>
                    </a:moveTo>
                    <a:lnTo>
                      <a:pt x="434" y="0"/>
                    </a:lnTo>
                    <a:lnTo>
                      <a:pt x="414" y="0"/>
                    </a:lnTo>
                    <a:lnTo>
                      <a:pt x="414" y="23"/>
                    </a:lnTo>
                    <a:lnTo>
                      <a:pt x="423" y="23"/>
                    </a:lnTo>
                    <a:lnTo>
                      <a:pt x="423" y="11"/>
                    </a:lnTo>
                    <a:lnTo>
                      <a:pt x="411" y="11"/>
                    </a:lnTo>
                    <a:lnTo>
                      <a:pt x="411" y="72"/>
                    </a:lnTo>
                    <a:lnTo>
                      <a:pt x="434" y="72"/>
                    </a:lnTo>
                    <a:close/>
                    <a:moveTo>
                      <a:pt x="345" y="0"/>
                    </a:moveTo>
                    <a:lnTo>
                      <a:pt x="276" y="0"/>
                    </a:lnTo>
                    <a:lnTo>
                      <a:pt x="276" y="23"/>
                    </a:lnTo>
                    <a:lnTo>
                      <a:pt x="345" y="23"/>
                    </a:lnTo>
                    <a:lnTo>
                      <a:pt x="345" y="0"/>
                    </a:lnTo>
                    <a:close/>
                  </a:path>
                </a:pathLst>
              </a:custGeom>
              <a:solidFill>
                <a:srgbClr val="3927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7" name="Freeform 1728"/>
              <p:cNvSpPr>
                <a:spLocks/>
              </p:cNvSpPr>
              <p:nvPr/>
            </p:nvSpPr>
            <p:spPr bwMode="auto">
              <a:xfrm>
                <a:off x="2669" y="2539"/>
                <a:ext cx="59" cy="43"/>
              </a:xfrm>
              <a:custGeom>
                <a:avLst/>
                <a:gdLst>
                  <a:gd name="T0" fmla="*/ 152 w 152"/>
                  <a:gd name="T1" fmla="*/ 111 h 111"/>
                  <a:gd name="T2" fmla="*/ 0 w 152"/>
                  <a:gd name="T3" fmla="*/ 56 h 111"/>
                  <a:gd name="T4" fmla="*/ 152 w 152"/>
                  <a:gd name="T5" fmla="*/ 0 h 111"/>
                  <a:gd name="T6" fmla="*/ 152 w 152"/>
                  <a:gd name="T7" fmla="*/ 111 h 111"/>
                </a:gdLst>
                <a:ahLst/>
                <a:cxnLst>
                  <a:cxn ang="0">
                    <a:pos x="T0" y="T1"/>
                  </a:cxn>
                  <a:cxn ang="0">
                    <a:pos x="T2" y="T3"/>
                  </a:cxn>
                  <a:cxn ang="0">
                    <a:pos x="T4" y="T5"/>
                  </a:cxn>
                  <a:cxn ang="0">
                    <a:pos x="T6" y="T7"/>
                  </a:cxn>
                </a:cxnLst>
                <a:rect l="0" t="0" r="r" b="b"/>
                <a:pathLst>
                  <a:path w="152" h="111">
                    <a:moveTo>
                      <a:pt x="152" y="111"/>
                    </a:moveTo>
                    <a:lnTo>
                      <a:pt x="0" y="56"/>
                    </a:lnTo>
                    <a:lnTo>
                      <a:pt x="152" y="0"/>
                    </a:lnTo>
                    <a:cubicBezTo>
                      <a:pt x="128" y="33"/>
                      <a:pt x="128" y="78"/>
                      <a:pt x="152" y="111"/>
                    </a:cubicBez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8" name="Freeform 1729"/>
              <p:cNvSpPr>
                <a:spLocks noEditPoints="1"/>
              </p:cNvSpPr>
              <p:nvPr/>
            </p:nvSpPr>
            <p:spPr bwMode="auto">
              <a:xfrm>
                <a:off x="2286" y="2270"/>
                <a:ext cx="353" cy="316"/>
              </a:xfrm>
              <a:custGeom>
                <a:avLst/>
                <a:gdLst>
                  <a:gd name="T0" fmla="*/ 11 w 900"/>
                  <a:gd name="T1" fmla="*/ 785 h 808"/>
                  <a:gd name="T2" fmla="*/ 82 w 900"/>
                  <a:gd name="T3" fmla="*/ 802 h 808"/>
                  <a:gd name="T4" fmla="*/ 23 w 900"/>
                  <a:gd name="T5" fmla="*/ 729 h 808"/>
                  <a:gd name="T6" fmla="*/ 1 w 900"/>
                  <a:gd name="T7" fmla="*/ 660 h 808"/>
                  <a:gd name="T8" fmla="*/ 23 w 900"/>
                  <a:gd name="T9" fmla="*/ 729 h 808"/>
                  <a:gd name="T10" fmla="*/ 27 w 900"/>
                  <a:gd name="T11" fmla="*/ 522 h 808"/>
                  <a:gd name="T12" fmla="*/ 3 w 900"/>
                  <a:gd name="T13" fmla="*/ 590 h 808"/>
                  <a:gd name="T14" fmla="*/ 28 w 900"/>
                  <a:gd name="T15" fmla="*/ 452 h 808"/>
                  <a:gd name="T16" fmla="*/ 65 w 900"/>
                  <a:gd name="T17" fmla="*/ 443 h 808"/>
                  <a:gd name="T18" fmla="*/ 5 w 900"/>
                  <a:gd name="T19" fmla="*/ 420 h 808"/>
                  <a:gd name="T20" fmla="*/ 28 w 900"/>
                  <a:gd name="T21" fmla="*/ 452 h 808"/>
                  <a:gd name="T22" fmla="*/ 204 w 900"/>
                  <a:gd name="T23" fmla="*/ 443 h 808"/>
                  <a:gd name="T24" fmla="*/ 135 w 900"/>
                  <a:gd name="T25" fmla="*/ 420 h 808"/>
                  <a:gd name="T26" fmla="*/ 273 w 900"/>
                  <a:gd name="T27" fmla="*/ 443 h 808"/>
                  <a:gd name="T28" fmla="*/ 342 w 900"/>
                  <a:gd name="T29" fmla="*/ 420 h 808"/>
                  <a:gd name="T30" fmla="*/ 273 w 900"/>
                  <a:gd name="T31" fmla="*/ 443 h 808"/>
                  <a:gd name="T32" fmla="*/ 481 w 900"/>
                  <a:gd name="T33" fmla="*/ 443 h 808"/>
                  <a:gd name="T34" fmla="*/ 412 w 900"/>
                  <a:gd name="T35" fmla="*/ 420 h 808"/>
                  <a:gd name="T36" fmla="*/ 550 w 900"/>
                  <a:gd name="T37" fmla="*/ 443 h 808"/>
                  <a:gd name="T38" fmla="*/ 619 w 900"/>
                  <a:gd name="T39" fmla="*/ 420 h 808"/>
                  <a:gd name="T40" fmla="*/ 550 w 900"/>
                  <a:gd name="T41" fmla="*/ 443 h 808"/>
                  <a:gd name="T42" fmla="*/ 758 w 900"/>
                  <a:gd name="T43" fmla="*/ 443 h 808"/>
                  <a:gd name="T44" fmla="*/ 689 w 900"/>
                  <a:gd name="T45" fmla="*/ 420 h 808"/>
                  <a:gd name="T46" fmla="*/ 827 w 900"/>
                  <a:gd name="T47" fmla="*/ 443 h 808"/>
                  <a:gd name="T48" fmla="*/ 900 w 900"/>
                  <a:gd name="T49" fmla="*/ 423 h 808"/>
                  <a:gd name="T50" fmla="*/ 877 w 900"/>
                  <a:gd name="T51" fmla="*/ 432 h 808"/>
                  <a:gd name="T52" fmla="*/ 888 w 900"/>
                  <a:gd name="T53" fmla="*/ 420 h 808"/>
                  <a:gd name="T54" fmla="*/ 827 w 900"/>
                  <a:gd name="T55" fmla="*/ 443 h 808"/>
                  <a:gd name="T56" fmla="*/ 900 w 900"/>
                  <a:gd name="T57" fmla="*/ 354 h 808"/>
                  <a:gd name="T58" fmla="*/ 877 w 900"/>
                  <a:gd name="T59" fmla="*/ 285 h 808"/>
                  <a:gd name="T60" fmla="*/ 900 w 900"/>
                  <a:gd name="T61" fmla="*/ 354 h 808"/>
                  <a:gd name="T62" fmla="*/ 900 w 900"/>
                  <a:gd name="T63" fmla="*/ 216 h 808"/>
                  <a:gd name="T64" fmla="*/ 877 w 900"/>
                  <a:gd name="T65" fmla="*/ 146 h 808"/>
                  <a:gd name="T66" fmla="*/ 900 w 900"/>
                  <a:gd name="T67" fmla="*/ 216 h 808"/>
                  <a:gd name="T68" fmla="*/ 900 w 900"/>
                  <a:gd name="T69" fmla="*/ 77 h 808"/>
                  <a:gd name="T70" fmla="*/ 877 w 900"/>
                  <a:gd name="T71" fmla="*/ 8 h 808"/>
                  <a:gd name="T72" fmla="*/ 900 w 900"/>
                  <a:gd name="T73" fmla="*/ 77 h 808"/>
                  <a:gd name="T74" fmla="*/ 749 w 900"/>
                  <a:gd name="T75" fmla="*/ 4 h 808"/>
                  <a:gd name="T76" fmla="*/ 820 w 900"/>
                  <a:gd name="T77" fmla="*/ 23 h 808"/>
                  <a:gd name="T78" fmla="*/ 680 w 900"/>
                  <a:gd name="T79" fmla="*/ 8 h 808"/>
                  <a:gd name="T80" fmla="*/ 677 w 900"/>
                  <a:gd name="T81" fmla="*/ 31 h 808"/>
                  <a:gd name="T82" fmla="*/ 680 w 900"/>
                  <a:gd name="T83" fmla="*/ 8 h 8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900" h="808">
                    <a:moveTo>
                      <a:pt x="80" y="779"/>
                    </a:moveTo>
                    <a:lnTo>
                      <a:pt x="11" y="785"/>
                    </a:lnTo>
                    <a:lnTo>
                      <a:pt x="13" y="808"/>
                    </a:lnTo>
                    <a:lnTo>
                      <a:pt x="82" y="802"/>
                    </a:lnTo>
                    <a:lnTo>
                      <a:pt x="80" y="779"/>
                    </a:lnTo>
                    <a:close/>
                    <a:moveTo>
                      <a:pt x="23" y="729"/>
                    </a:moveTo>
                    <a:lnTo>
                      <a:pt x="24" y="660"/>
                    </a:lnTo>
                    <a:lnTo>
                      <a:pt x="1" y="660"/>
                    </a:lnTo>
                    <a:lnTo>
                      <a:pt x="0" y="729"/>
                    </a:lnTo>
                    <a:lnTo>
                      <a:pt x="23" y="729"/>
                    </a:lnTo>
                    <a:close/>
                    <a:moveTo>
                      <a:pt x="26" y="591"/>
                    </a:moveTo>
                    <a:lnTo>
                      <a:pt x="27" y="522"/>
                    </a:lnTo>
                    <a:lnTo>
                      <a:pt x="4" y="521"/>
                    </a:lnTo>
                    <a:lnTo>
                      <a:pt x="3" y="590"/>
                    </a:lnTo>
                    <a:lnTo>
                      <a:pt x="26" y="591"/>
                    </a:lnTo>
                    <a:close/>
                    <a:moveTo>
                      <a:pt x="28" y="452"/>
                    </a:moveTo>
                    <a:lnTo>
                      <a:pt x="28" y="443"/>
                    </a:lnTo>
                    <a:lnTo>
                      <a:pt x="65" y="443"/>
                    </a:lnTo>
                    <a:lnTo>
                      <a:pt x="65" y="420"/>
                    </a:lnTo>
                    <a:lnTo>
                      <a:pt x="5" y="420"/>
                    </a:lnTo>
                    <a:lnTo>
                      <a:pt x="5" y="452"/>
                    </a:lnTo>
                    <a:lnTo>
                      <a:pt x="28" y="452"/>
                    </a:lnTo>
                    <a:close/>
                    <a:moveTo>
                      <a:pt x="135" y="443"/>
                    </a:moveTo>
                    <a:lnTo>
                      <a:pt x="204" y="443"/>
                    </a:lnTo>
                    <a:lnTo>
                      <a:pt x="204" y="420"/>
                    </a:lnTo>
                    <a:lnTo>
                      <a:pt x="135" y="420"/>
                    </a:lnTo>
                    <a:lnTo>
                      <a:pt x="135" y="443"/>
                    </a:lnTo>
                    <a:close/>
                    <a:moveTo>
                      <a:pt x="273" y="443"/>
                    </a:moveTo>
                    <a:lnTo>
                      <a:pt x="342" y="443"/>
                    </a:lnTo>
                    <a:lnTo>
                      <a:pt x="342" y="420"/>
                    </a:lnTo>
                    <a:lnTo>
                      <a:pt x="273" y="420"/>
                    </a:lnTo>
                    <a:lnTo>
                      <a:pt x="273" y="443"/>
                    </a:lnTo>
                    <a:close/>
                    <a:moveTo>
                      <a:pt x="412" y="443"/>
                    </a:moveTo>
                    <a:lnTo>
                      <a:pt x="481" y="443"/>
                    </a:lnTo>
                    <a:lnTo>
                      <a:pt x="481" y="420"/>
                    </a:lnTo>
                    <a:lnTo>
                      <a:pt x="412" y="420"/>
                    </a:lnTo>
                    <a:lnTo>
                      <a:pt x="412" y="443"/>
                    </a:lnTo>
                    <a:close/>
                    <a:moveTo>
                      <a:pt x="550" y="443"/>
                    </a:moveTo>
                    <a:lnTo>
                      <a:pt x="619" y="443"/>
                    </a:lnTo>
                    <a:lnTo>
                      <a:pt x="619" y="420"/>
                    </a:lnTo>
                    <a:lnTo>
                      <a:pt x="550" y="420"/>
                    </a:lnTo>
                    <a:lnTo>
                      <a:pt x="550" y="443"/>
                    </a:lnTo>
                    <a:close/>
                    <a:moveTo>
                      <a:pt x="689" y="443"/>
                    </a:moveTo>
                    <a:lnTo>
                      <a:pt x="758" y="443"/>
                    </a:lnTo>
                    <a:lnTo>
                      <a:pt x="758" y="420"/>
                    </a:lnTo>
                    <a:lnTo>
                      <a:pt x="689" y="420"/>
                    </a:lnTo>
                    <a:lnTo>
                      <a:pt x="689" y="443"/>
                    </a:lnTo>
                    <a:close/>
                    <a:moveTo>
                      <a:pt x="827" y="443"/>
                    </a:moveTo>
                    <a:lnTo>
                      <a:pt x="900" y="443"/>
                    </a:lnTo>
                    <a:lnTo>
                      <a:pt x="900" y="423"/>
                    </a:lnTo>
                    <a:lnTo>
                      <a:pt x="877" y="423"/>
                    </a:lnTo>
                    <a:lnTo>
                      <a:pt x="877" y="432"/>
                    </a:lnTo>
                    <a:lnTo>
                      <a:pt x="888" y="432"/>
                    </a:lnTo>
                    <a:lnTo>
                      <a:pt x="888" y="420"/>
                    </a:lnTo>
                    <a:lnTo>
                      <a:pt x="827" y="420"/>
                    </a:lnTo>
                    <a:lnTo>
                      <a:pt x="827" y="443"/>
                    </a:lnTo>
                    <a:close/>
                    <a:moveTo>
                      <a:pt x="877" y="354"/>
                    </a:moveTo>
                    <a:lnTo>
                      <a:pt x="900" y="354"/>
                    </a:lnTo>
                    <a:lnTo>
                      <a:pt x="900" y="285"/>
                    </a:lnTo>
                    <a:lnTo>
                      <a:pt x="877" y="285"/>
                    </a:lnTo>
                    <a:lnTo>
                      <a:pt x="877" y="354"/>
                    </a:lnTo>
                    <a:close/>
                    <a:moveTo>
                      <a:pt x="900" y="354"/>
                    </a:moveTo>
                    <a:close/>
                    <a:moveTo>
                      <a:pt x="877" y="216"/>
                    </a:moveTo>
                    <a:lnTo>
                      <a:pt x="900" y="216"/>
                    </a:lnTo>
                    <a:lnTo>
                      <a:pt x="900" y="146"/>
                    </a:lnTo>
                    <a:lnTo>
                      <a:pt x="877" y="146"/>
                    </a:lnTo>
                    <a:lnTo>
                      <a:pt x="877" y="216"/>
                    </a:lnTo>
                    <a:close/>
                    <a:moveTo>
                      <a:pt x="900" y="216"/>
                    </a:moveTo>
                    <a:close/>
                    <a:moveTo>
                      <a:pt x="877" y="77"/>
                    </a:moveTo>
                    <a:lnTo>
                      <a:pt x="900" y="77"/>
                    </a:lnTo>
                    <a:lnTo>
                      <a:pt x="900" y="8"/>
                    </a:lnTo>
                    <a:lnTo>
                      <a:pt x="877" y="8"/>
                    </a:lnTo>
                    <a:lnTo>
                      <a:pt x="877" y="77"/>
                    </a:lnTo>
                    <a:close/>
                    <a:moveTo>
                      <a:pt x="900" y="77"/>
                    </a:moveTo>
                    <a:close/>
                    <a:moveTo>
                      <a:pt x="818" y="0"/>
                    </a:moveTo>
                    <a:lnTo>
                      <a:pt x="749" y="4"/>
                    </a:lnTo>
                    <a:lnTo>
                      <a:pt x="751" y="27"/>
                    </a:lnTo>
                    <a:lnTo>
                      <a:pt x="820" y="23"/>
                    </a:lnTo>
                    <a:lnTo>
                      <a:pt x="818" y="0"/>
                    </a:lnTo>
                    <a:close/>
                    <a:moveTo>
                      <a:pt x="680" y="8"/>
                    </a:moveTo>
                    <a:lnTo>
                      <a:pt x="676" y="8"/>
                    </a:lnTo>
                    <a:lnTo>
                      <a:pt x="677" y="31"/>
                    </a:lnTo>
                    <a:lnTo>
                      <a:pt x="681" y="31"/>
                    </a:lnTo>
                    <a:lnTo>
                      <a:pt x="680" y="8"/>
                    </a:lnTo>
                    <a:close/>
                  </a:path>
                </a:pathLst>
              </a:custGeom>
              <a:solidFill>
                <a:srgbClr val="3927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9" name="Freeform 1730"/>
              <p:cNvSpPr>
                <a:spLocks/>
              </p:cNvSpPr>
              <p:nvPr/>
            </p:nvSpPr>
            <p:spPr bwMode="auto">
              <a:xfrm>
                <a:off x="2540" y="2254"/>
                <a:ext cx="60" cy="43"/>
              </a:xfrm>
              <a:custGeom>
                <a:avLst/>
                <a:gdLst>
                  <a:gd name="T0" fmla="*/ 154 w 154"/>
                  <a:gd name="T1" fmla="*/ 111 h 111"/>
                  <a:gd name="T2" fmla="*/ 0 w 154"/>
                  <a:gd name="T3" fmla="*/ 64 h 111"/>
                  <a:gd name="T4" fmla="*/ 148 w 154"/>
                  <a:gd name="T5" fmla="*/ 0 h 111"/>
                  <a:gd name="T6" fmla="*/ 154 w 154"/>
                  <a:gd name="T7" fmla="*/ 111 h 111"/>
                </a:gdLst>
                <a:ahLst/>
                <a:cxnLst>
                  <a:cxn ang="0">
                    <a:pos x="T0" y="T1"/>
                  </a:cxn>
                  <a:cxn ang="0">
                    <a:pos x="T2" y="T3"/>
                  </a:cxn>
                  <a:cxn ang="0">
                    <a:pos x="T4" y="T5"/>
                  </a:cxn>
                  <a:cxn ang="0">
                    <a:pos x="T6" y="T7"/>
                  </a:cxn>
                </a:cxnLst>
                <a:rect l="0" t="0" r="r" b="b"/>
                <a:pathLst>
                  <a:path w="154" h="111">
                    <a:moveTo>
                      <a:pt x="154" y="111"/>
                    </a:moveTo>
                    <a:lnTo>
                      <a:pt x="0" y="64"/>
                    </a:lnTo>
                    <a:lnTo>
                      <a:pt x="148" y="0"/>
                    </a:lnTo>
                    <a:cubicBezTo>
                      <a:pt x="125" y="35"/>
                      <a:pt x="128" y="79"/>
                      <a:pt x="154" y="111"/>
                    </a:cubicBez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0" name="Freeform 1731"/>
              <p:cNvSpPr>
                <a:spLocks/>
              </p:cNvSpPr>
              <p:nvPr/>
            </p:nvSpPr>
            <p:spPr bwMode="auto">
              <a:xfrm>
                <a:off x="1989" y="2004"/>
                <a:ext cx="3" cy="274"/>
              </a:xfrm>
              <a:custGeom>
                <a:avLst/>
                <a:gdLst>
                  <a:gd name="T0" fmla="*/ 7 w 7"/>
                  <a:gd name="T1" fmla="*/ 702 h 702"/>
                  <a:gd name="T2" fmla="*/ 0 w 7"/>
                  <a:gd name="T3" fmla="*/ 0 h 702"/>
                  <a:gd name="T4" fmla="*/ 7 w 7"/>
                  <a:gd name="T5" fmla="*/ 702 h 702"/>
                </a:gdLst>
                <a:ahLst/>
                <a:cxnLst>
                  <a:cxn ang="0">
                    <a:pos x="T0" y="T1"/>
                  </a:cxn>
                  <a:cxn ang="0">
                    <a:pos x="T2" y="T3"/>
                  </a:cxn>
                  <a:cxn ang="0">
                    <a:pos x="T4" y="T5"/>
                  </a:cxn>
                </a:cxnLst>
                <a:rect l="0" t="0" r="r" b="b"/>
                <a:pathLst>
                  <a:path w="7" h="702">
                    <a:moveTo>
                      <a:pt x="7" y="702"/>
                    </a:moveTo>
                    <a:lnTo>
                      <a:pt x="0" y="0"/>
                    </a:lnTo>
                    <a:lnTo>
                      <a:pt x="7" y="702"/>
                    </a:lnTo>
                    <a:close/>
                  </a:path>
                </a:pathLst>
              </a:custGeom>
              <a:solidFill>
                <a:srgbClr val="3B2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1" name="Freeform 1732"/>
              <p:cNvSpPr>
                <a:spLocks noEditPoints="1"/>
              </p:cNvSpPr>
              <p:nvPr/>
            </p:nvSpPr>
            <p:spPr bwMode="auto">
              <a:xfrm>
                <a:off x="1985" y="2004"/>
                <a:ext cx="11" cy="274"/>
              </a:xfrm>
              <a:custGeom>
                <a:avLst/>
                <a:gdLst>
                  <a:gd name="T0" fmla="*/ 29 w 29"/>
                  <a:gd name="T1" fmla="*/ 702 h 702"/>
                  <a:gd name="T2" fmla="*/ 28 w 29"/>
                  <a:gd name="T3" fmla="*/ 634 h 702"/>
                  <a:gd name="T4" fmla="*/ 6 w 29"/>
                  <a:gd name="T5" fmla="*/ 634 h 702"/>
                  <a:gd name="T6" fmla="*/ 6 w 29"/>
                  <a:gd name="T7" fmla="*/ 702 h 702"/>
                  <a:gd name="T8" fmla="*/ 29 w 29"/>
                  <a:gd name="T9" fmla="*/ 702 h 702"/>
                  <a:gd name="T10" fmla="*/ 28 w 29"/>
                  <a:gd name="T11" fmla="*/ 566 h 702"/>
                  <a:gd name="T12" fmla="*/ 27 w 29"/>
                  <a:gd name="T13" fmla="*/ 498 h 702"/>
                  <a:gd name="T14" fmla="*/ 4 w 29"/>
                  <a:gd name="T15" fmla="*/ 498 h 702"/>
                  <a:gd name="T16" fmla="*/ 5 w 29"/>
                  <a:gd name="T17" fmla="*/ 566 h 702"/>
                  <a:gd name="T18" fmla="*/ 28 w 29"/>
                  <a:gd name="T19" fmla="*/ 566 h 702"/>
                  <a:gd name="T20" fmla="*/ 26 w 29"/>
                  <a:gd name="T21" fmla="*/ 430 h 702"/>
                  <a:gd name="T22" fmla="*/ 26 w 29"/>
                  <a:gd name="T23" fmla="*/ 363 h 702"/>
                  <a:gd name="T24" fmla="*/ 3 w 29"/>
                  <a:gd name="T25" fmla="*/ 363 h 702"/>
                  <a:gd name="T26" fmla="*/ 4 w 29"/>
                  <a:gd name="T27" fmla="*/ 431 h 702"/>
                  <a:gd name="T28" fmla="*/ 26 w 29"/>
                  <a:gd name="T29" fmla="*/ 430 h 702"/>
                  <a:gd name="T30" fmla="*/ 25 w 29"/>
                  <a:gd name="T31" fmla="*/ 295 h 702"/>
                  <a:gd name="T32" fmla="*/ 25 w 29"/>
                  <a:gd name="T33" fmla="*/ 227 h 702"/>
                  <a:gd name="T34" fmla="*/ 2 w 29"/>
                  <a:gd name="T35" fmla="*/ 227 h 702"/>
                  <a:gd name="T36" fmla="*/ 3 w 29"/>
                  <a:gd name="T37" fmla="*/ 295 h 702"/>
                  <a:gd name="T38" fmla="*/ 25 w 29"/>
                  <a:gd name="T39" fmla="*/ 295 h 702"/>
                  <a:gd name="T40" fmla="*/ 24 w 29"/>
                  <a:gd name="T41" fmla="*/ 159 h 702"/>
                  <a:gd name="T42" fmla="*/ 23 w 29"/>
                  <a:gd name="T43" fmla="*/ 92 h 702"/>
                  <a:gd name="T44" fmla="*/ 1 w 29"/>
                  <a:gd name="T45" fmla="*/ 92 h 702"/>
                  <a:gd name="T46" fmla="*/ 1 w 29"/>
                  <a:gd name="T47" fmla="*/ 160 h 702"/>
                  <a:gd name="T48" fmla="*/ 24 w 29"/>
                  <a:gd name="T49" fmla="*/ 159 h 702"/>
                  <a:gd name="T50" fmla="*/ 23 w 29"/>
                  <a:gd name="T51" fmla="*/ 24 h 702"/>
                  <a:gd name="T52" fmla="*/ 22 w 29"/>
                  <a:gd name="T53" fmla="*/ 0 h 702"/>
                  <a:gd name="T54" fmla="*/ 0 w 29"/>
                  <a:gd name="T55" fmla="*/ 0 h 702"/>
                  <a:gd name="T56" fmla="*/ 0 w 29"/>
                  <a:gd name="T57" fmla="*/ 24 h 702"/>
                  <a:gd name="T58" fmla="*/ 23 w 29"/>
                  <a:gd name="T59" fmla="*/ 24 h 7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9" h="702">
                    <a:moveTo>
                      <a:pt x="29" y="702"/>
                    </a:moveTo>
                    <a:lnTo>
                      <a:pt x="28" y="634"/>
                    </a:lnTo>
                    <a:lnTo>
                      <a:pt x="6" y="634"/>
                    </a:lnTo>
                    <a:lnTo>
                      <a:pt x="6" y="702"/>
                    </a:lnTo>
                    <a:lnTo>
                      <a:pt x="29" y="702"/>
                    </a:lnTo>
                    <a:close/>
                    <a:moveTo>
                      <a:pt x="28" y="566"/>
                    </a:moveTo>
                    <a:lnTo>
                      <a:pt x="27" y="498"/>
                    </a:lnTo>
                    <a:lnTo>
                      <a:pt x="4" y="498"/>
                    </a:lnTo>
                    <a:lnTo>
                      <a:pt x="5" y="566"/>
                    </a:lnTo>
                    <a:lnTo>
                      <a:pt x="28" y="566"/>
                    </a:lnTo>
                    <a:close/>
                    <a:moveTo>
                      <a:pt x="26" y="430"/>
                    </a:moveTo>
                    <a:lnTo>
                      <a:pt x="26" y="363"/>
                    </a:lnTo>
                    <a:lnTo>
                      <a:pt x="3" y="363"/>
                    </a:lnTo>
                    <a:lnTo>
                      <a:pt x="4" y="431"/>
                    </a:lnTo>
                    <a:lnTo>
                      <a:pt x="26" y="430"/>
                    </a:lnTo>
                    <a:close/>
                    <a:moveTo>
                      <a:pt x="25" y="295"/>
                    </a:moveTo>
                    <a:lnTo>
                      <a:pt x="25" y="227"/>
                    </a:lnTo>
                    <a:lnTo>
                      <a:pt x="2" y="227"/>
                    </a:lnTo>
                    <a:lnTo>
                      <a:pt x="3" y="295"/>
                    </a:lnTo>
                    <a:lnTo>
                      <a:pt x="25" y="295"/>
                    </a:lnTo>
                    <a:close/>
                    <a:moveTo>
                      <a:pt x="24" y="159"/>
                    </a:moveTo>
                    <a:lnTo>
                      <a:pt x="23" y="92"/>
                    </a:lnTo>
                    <a:lnTo>
                      <a:pt x="1" y="92"/>
                    </a:lnTo>
                    <a:lnTo>
                      <a:pt x="1" y="160"/>
                    </a:lnTo>
                    <a:lnTo>
                      <a:pt x="24" y="159"/>
                    </a:lnTo>
                    <a:close/>
                    <a:moveTo>
                      <a:pt x="23" y="24"/>
                    </a:moveTo>
                    <a:lnTo>
                      <a:pt x="22" y="0"/>
                    </a:lnTo>
                    <a:lnTo>
                      <a:pt x="0" y="0"/>
                    </a:lnTo>
                    <a:lnTo>
                      <a:pt x="0" y="24"/>
                    </a:lnTo>
                    <a:lnTo>
                      <a:pt x="23" y="24"/>
                    </a:lnTo>
                    <a:close/>
                  </a:path>
                </a:pathLst>
              </a:custGeom>
              <a:solidFill>
                <a:srgbClr val="3B2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2" name="Freeform 1733"/>
              <p:cNvSpPr>
                <a:spLocks/>
              </p:cNvSpPr>
              <p:nvPr/>
            </p:nvSpPr>
            <p:spPr bwMode="auto">
              <a:xfrm>
                <a:off x="1968" y="1992"/>
                <a:ext cx="43" cy="58"/>
              </a:xfrm>
              <a:custGeom>
                <a:avLst/>
                <a:gdLst>
                  <a:gd name="T0" fmla="*/ 0 w 110"/>
                  <a:gd name="T1" fmla="*/ 148 h 148"/>
                  <a:gd name="T2" fmla="*/ 54 w 110"/>
                  <a:gd name="T3" fmla="*/ 0 h 148"/>
                  <a:gd name="T4" fmla="*/ 110 w 110"/>
                  <a:gd name="T5" fmla="*/ 148 h 148"/>
                  <a:gd name="T6" fmla="*/ 0 w 110"/>
                  <a:gd name="T7" fmla="*/ 148 h 148"/>
                </a:gdLst>
                <a:ahLst/>
                <a:cxnLst>
                  <a:cxn ang="0">
                    <a:pos x="T0" y="T1"/>
                  </a:cxn>
                  <a:cxn ang="0">
                    <a:pos x="T2" y="T3"/>
                  </a:cxn>
                  <a:cxn ang="0">
                    <a:pos x="T4" y="T5"/>
                  </a:cxn>
                  <a:cxn ang="0">
                    <a:pos x="T6" y="T7"/>
                  </a:cxn>
                </a:cxnLst>
                <a:rect l="0" t="0" r="r" b="b"/>
                <a:pathLst>
                  <a:path w="110" h="148">
                    <a:moveTo>
                      <a:pt x="0" y="148"/>
                    </a:moveTo>
                    <a:lnTo>
                      <a:pt x="54" y="0"/>
                    </a:lnTo>
                    <a:lnTo>
                      <a:pt x="110" y="148"/>
                    </a:lnTo>
                    <a:cubicBezTo>
                      <a:pt x="77" y="124"/>
                      <a:pt x="33" y="125"/>
                      <a:pt x="0" y="148"/>
                    </a:cubicBez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3" name="Rectangle 1734"/>
              <p:cNvSpPr>
                <a:spLocks noChangeArrowheads="1"/>
              </p:cNvSpPr>
              <p:nvPr/>
            </p:nvSpPr>
            <p:spPr bwMode="auto">
              <a:xfrm>
                <a:off x="3539" y="3170"/>
                <a:ext cx="178" cy="9"/>
              </a:xfrm>
              <a:prstGeom prst="rect">
                <a:avLst/>
              </a:prstGeom>
              <a:solidFill>
                <a:srgbClr val="3B24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4" name="Freeform 1735"/>
              <p:cNvSpPr>
                <a:spLocks/>
              </p:cNvSpPr>
              <p:nvPr/>
            </p:nvSpPr>
            <p:spPr bwMode="auto">
              <a:xfrm>
                <a:off x="3527" y="3153"/>
                <a:ext cx="59" cy="43"/>
              </a:xfrm>
              <a:custGeom>
                <a:avLst/>
                <a:gdLst>
                  <a:gd name="T0" fmla="*/ 151 w 151"/>
                  <a:gd name="T1" fmla="*/ 111 h 111"/>
                  <a:gd name="T2" fmla="*/ 0 w 151"/>
                  <a:gd name="T3" fmla="*/ 56 h 111"/>
                  <a:gd name="T4" fmla="*/ 151 w 151"/>
                  <a:gd name="T5" fmla="*/ 0 h 111"/>
                  <a:gd name="T6" fmla="*/ 151 w 151"/>
                  <a:gd name="T7" fmla="*/ 111 h 111"/>
                </a:gdLst>
                <a:ahLst/>
                <a:cxnLst>
                  <a:cxn ang="0">
                    <a:pos x="T0" y="T1"/>
                  </a:cxn>
                  <a:cxn ang="0">
                    <a:pos x="T2" y="T3"/>
                  </a:cxn>
                  <a:cxn ang="0">
                    <a:pos x="T4" y="T5"/>
                  </a:cxn>
                  <a:cxn ang="0">
                    <a:pos x="T6" y="T7"/>
                  </a:cxn>
                </a:cxnLst>
                <a:rect l="0" t="0" r="r" b="b"/>
                <a:pathLst>
                  <a:path w="151" h="111">
                    <a:moveTo>
                      <a:pt x="151" y="111"/>
                    </a:moveTo>
                    <a:lnTo>
                      <a:pt x="0" y="56"/>
                    </a:lnTo>
                    <a:lnTo>
                      <a:pt x="151" y="0"/>
                    </a:lnTo>
                    <a:cubicBezTo>
                      <a:pt x="127" y="33"/>
                      <a:pt x="127" y="78"/>
                      <a:pt x="151" y="111"/>
                    </a:cubicBez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5" name="Rectangle 1736"/>
              <p:cNvSpPr>
                <a:spLocks noChangeArrowheads="1"/>
              </p:cNvSpPr>
              <p:nvPr/>
            </p:nvSpPr>
            <p:spPr bwMode="auto">
              <a:xfrm>
                <a:off x="4003" y="2871"/>
                <a:ext cx="178" cy="9"/>
              </a:xfrm>
              <a:prstGeom prst="rect">
                <a:avLst/>
              </a:prstGeom>
              <a:solidFill>
                <a:srgbClr val="3B24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6" name="Freeform 1737"/>
              <p:cNvSpPr>
                <a:spLocks/>
              </p:cNvSpPr>
              <p:nvPr/>
            </p:nvSpPr>
            <p:spPr bwMode="auto">
              <a:xfrm>
                <a:off x="3991" y="2854"/>
                <a:ext cx="60" cy="43"/>
              </a:xfrm>
              <a:custGeom>
                <a:avLst/>
                <a:gdLst>
                  <a:gd name="T0" fmla="*/ 152 w 152"/>
                  <a:gd name="T1" fmla="*/ 111 h 111"/>
                  <a:gd name="T2" fmla="*/ 0 w 152"/>
                  <a:gd name="T3" fmla="*/ 55 h 111"/>
                  <a:gd name="T4" fmla="*/ 152 w 152"/>
                  <a:gd name="T5" fmla="*/ 0 h 111"/>
                  <a:gd name="T6" fmla="*/ 152 w 152"/>
                  <a:gd name="T7" fmla="*/ 111 h 111"/>
                </a:gdLst>
                <a:ahLst/>
                <a:cxnLst>
                  <a:cxn ang="0">
                    <a:pos x="T0" y="T1"/>
                  </a:cxn>
                  <a:cxn ang="0">
                    <a:pos x="T2" y="T3"/>
                  </a:cxn>
                  <a:cxn ang="0">
                    <a:pos x="T4" y="T5"/>
                  </a:cxn>
                  <a:cxn ang="0">
                    <a:pos x="T6" y="T7"/>
                  </a:cxn>
                </a:cxnLst>
                <a:rect l="0" t="0" r="r" b="b"/>
                <a:pathLst>
                  <a:path w="152" h="111">
                    <a:moveTo>
                      <a:pt x="152" y="111"/>
                    </a:moveTo>
                    <a:lnTo>
                      <a:pt x="0" y="55"/>
                    </a:lnTo>
                    <a:lnTo>
                      <a:pt x="152" y="0"/>
                    </a:lnTo>
                    <a:cubicBezTo>
                      <a:pt x="128" y="32"/>
                      <a:pt x="128" y="77"/>
                      <a:pt x="152" y="111"/>
                    </a:cubicBez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7" name="Rectangle 1738"/>
              <p:cNvSpPr>
                <a:spLocks noChangeArrowheads="1"/>
              </p:cNvSpPr>
              <p:nvPr/>
            </p:nvSpPr>
            <p:spPr bwMode="auto">
              <a:xfrm>
                <a:off x="4174" y="2570"/>
                <a:ext cx="178" cy="9"/>
              </a:xfrm>
              <a:prstGeom prst="rect">
                <a:avLst/>
              </a:prstGeom>
              <a:solidFill>
                <a:srgbClr val="3B24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8" name="Freeform 1739"/>
              <p:cNvSpPr>
                <a:spLocks/>
              </p:cNvSpPr>
              <p:nvPr/>
            </p:nvSpPr>
            <p:spPr bwMode="auto">
              <a:xfrm>
                <a:off x="4162" y="2552"/>
                <a:ext cx="60" cy="44"/>
              </a:xfrm>
              <a:custGeom>
                <a:avLst/>
                <a:gdLst>
                  <a:gd name="T0" fmla="*/ 152 w 152"/>
                  <a:gd name="T1" fmla="*/ 111 h 111"/>
                  <a:gd name="T2" fmla="*/ 0 w 152"/>
                  <a:gd name="T3" fmla="*/ 56 h 111"/>
                  <a:gd name="T4" fmla="*/ 152 w 152"/>
                  <a:gd name="T5" fmla="*/ 0 h 111"/>
                  <a:gd name="T6" fmla="*/ 152 w 152"/>
                  <a:gd name="T7" fmla="*/ 111 h 111"/>
                </a:gdLst>
                <a:ahLst/>
                <a:cxnLst>
                  <a:cxn ang="0">
                    <a:pos x="T0" y="T1"/>
                  </a:cxn>
                  <a:cxn ang="0">
                    <a:pos x="T2" y="T3"/>
                  </a:cxn>
                  <a:cxn ang="0">
                    <a:pos x="T4" y="T5"/>
                  </a:cxn>
                  <a:cxn ang="0">
                    <a:pos x="T6" y="T7"/>
                  </a:cxn>
                </a:cxnLst>
                <a:rect l="0" t="0" r="r" b="b"/>
                <a:pathLst>
                  <a:path w="152" h="111">
                    <a:moveTo>
                      <a:pt x="152" y="111"/>
                    </a:moveTo>
                    <a:lnTo>
                      <a:pt x="0" y="56"/>
                    </a:lnTo>
                    <a:lnTo>
                      <a:pt x="152" y="0"/>
                    </a:lnTo>
                    <a:cubicBezTo>
                      <a:pt x="127" y="33"/>
                      <a:pt x="128" y="78"/>
                      <a:pt x="152" y="111"/>
                    </a:cubicBez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9" name="Rectangle 1740"/>
              <p:cNvSpPr>
                <a:spLocks noChangeArrowheads="1"/>
              </p:cNvSpPr>
              <p:nvPr/>
            </p:nvSpPr>
            <p:spPr bwMode="auto">
              <a:xfrm>
                <a:off x="4435" y="2291"/>
                <a:ext cx="179" cy="10"/>
              </a:xfrm>
              <a:prstGeom prst="rect">
                <a:avLst/>
              </a:prstGeom>
              <a:solidFill>
                <a:srgbClr val="3B24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0" name="Freeform 1741"/>
              <p:cNvSpPr>
                <a:spLocks/>
              </p:cNvSpPr>
              <p:nvPr/>
            </p:nvSpPr>
            <p:spPr bwMode="auto">
              <a:xfrm>
                <a:off x="4424" y="2274"/>
                <a:ext cx="59" cy="44"/>
              </a:xfrm>
              <a:custGeom>
                <a:avLst/>
                <a:gdLst>
                  <a:gd name="T0" fmla="*/ 151 w 151"/>
                  <a:gd name="T1" fmla="*/ 111 h 111"/>
                  <a:gd name="T2" fmla="*/ 0 w 151"/>
                  <a:gd name="T3" fmla="*/ 55 h 111"/>
                  <a:gd name="T4" fmla="*/ 151 w 151"/>
                  <a:gd name="T5" fmla="*/ 0 h 111"/>
                  <a:gd name="T6" fmla="*/ 151 w 151"/>
                  <a:gd name="T7" fmla="*/ 111 h 111"/>
                </a:gdLst>
                <a:ahLst/>
                <a:cxnLst>
                  <a:cxn ang="0">
                    <a:pos x="T0" y="T1"/>
                  </a:cxn>
                  <a:cxn ang="0">
                    <a:pos x="T2" y="T3"/>
                  </a:cxn>
                  <a:cxn ang="0">
                    <a:pos x="T4" y="T5"/>
                  </a:cxn>
                  <a:cxn ang="0">
                    <a:pos x="T6" y="T7"/>
                  </a:cxn>
                </a:cxnLst>
                <a:rect l="0" t="0" r="r" b="b"/>
                <a:pathLst>
                  <a:path w="151" h="111">
                    <a:moveTo>
                      <a:pt x="151" y="111"/>
                    </a:moveTo>
                    <a:lnTo>
                      <a:pt x="0" y="55"/>
                    </a:lnTo>
                    <a:lnTo>
                      <a:pt x="151" y="0"/>
                    </a:lnTo>
                    <a:cubicBezTo>
                      <a:pt x="127" y="32"/>
                      <a:pt x="127" y="77"/>
                      <a:pt x="151" y="111"/>
                    </a:cubicBez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1" name="Rectangle 1742"/>
              <p:cNvSpPr>
                <a:spLocks noChangeArrowheads="1"/>
              </p:cNvSpPr>
              <p:nvPr/>
            </p:nvSpPr>
            <p:spPr bwMode="auto">
              <a:xfrm>
                <a:off x="3719" y="3097"/>
                <a:ext cx="90" cy="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24282B"/>
                    </a:solidFill>
                    <a:effectLst/>
                    <a:latin typeface="Times New Roman" pitchFamily="18" charset="0"/>
                  </a:rPr>
                  <a:t>c</a:t>
                </a:r>
                <a:endParaRPr kumimoji="0" lang="en-US" sz="1800" b="0" i="0" u="none" strike="noStrike" cap="none" normalizeH="0" baseline="0" smtClean="0">
                  <a:ln>
                    <a:noFill/>
                  </a:ln>
                  <a:solidFill>
                    <a:schemeClr val="tx1"/>
                  </a:solidFill>
                  <a:effectLst/>
                  <a:latin typeface="Arial" pitchFamily="34" charset="0"/>
                </a:endParaRPr>
              </a:p>
            </p:txBody>
          </p:sp>
          <p:sp>
            <p:nvSpPr>
              <p:cNvPr id="612" name="Rectangle 1743"/>
              <p:cNvSpPr>
                <a:spLocks noChangeArrowheads="1"/>
              </p:cNvSpPr>
              <p:nvPr/>
            </p:nvSpPr>
            <p:spPr bwMode="auto">
              <a:xfrm>
                <a:off x="3782" y="3169"/>
                <a:ext cx="63" cy="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smtClean="0">
                    <a:ln>
                      <a:noFill/>
                    </a:ln>
                    <a:solidFill>
                      <a:srgbClr val="24282B"/>
                    </a:solidFill>
                    <a:effectLst/>
                    <a:latin typeface="Times New Roman" pitchFamily="18" charset="0"/>
                  </a:rPr>
                  <a:t>in</a:t>
                </a:r>
                <a:endParaRPr kumimoji="0" lang="en-US" sz="1800" b="0" i="0" u="none" strike="noStrike" cap="none" normalizeH="0" baseline="0" smtClean="0">
                  <a:ln>
                    <a:noFill/>
                  </a:ln>
                  <a:solidFill>
                    <a:schemeClr val="tx1"/>
                  </a:solidFill>
                  <a:effectLst/>
                  <a:latin typeface="Arial" pitchFamily="34" charset="0"/>
                </a:endParaRPr>
              </a:p>
            </p:txBody>
          </p:sp>
          <p:sp>
            <p:nvSpPr>
              <p:cNvPr id="613" name="Rectangle 1744"/>
              <p:cNvSpPr>
                <a:spLocks noChangeArrowheads="1"/>
              </p:cNvSpPr>
              <p:nvPr/>
            </p:nvSpPr>
            <p:spPr bwMode="auto">
              <a:xfrm>
                <a:off x="4197" y="2810"/>
                <a:ext cx="90" cy="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24282B"/>
                    </a:solidFill>
                    <a:effectLst/>
                    <a:latin typeface="Times New Roman" pitchFamily="18" charset="0"/>
                  </a:rPr>
                  <a:t>c</a:t>
                </a:r>
                <a:endParaRPr kumimoji="0" lang="en-US" sz="1800" b="0" i="0" u="none" strike="noStrike" cap="none" normalizeH="0" baseline="0" smtClean="0">
                  <a:ln>
                    <a:noFill/>
                  </a:ln>
                  <a:solidFill>
                    <a:schemeClr val="tx1"/>
                  </a:solidFill>
                  <a:effectLst/>
                  <a:latin typeface="Arial" pitchFamily="34" charset="0"/>
                </a:endParaRPr>
              </a:p>
            </p:txBody>
          </p:sp>
          <p:sp>
            <p:nvSpPr>
              <p:cNvPr id="614" name="Rectangle 1745"/>
              <p:cNvSpPr>
                <a:spLocks noChangeArrowheads="1"/>
              </p:cNvSpPr>
              <p:nvPr/>
            </p:nvSpPr>
            <p:spPr bwMode="auto">
              <a:xfrm>
                <a:off x="4260" y="2882"/>
                <a:ext cx="63" cy="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smtClean="0">
                    <a:ln>
                      <a:noFill/>
                    </a:ln>
                    <a:solidFill>
                      <a:srgbClr val="24282B"/>
                    </a:solidFill>
                    <a:effectLst/>
                    <a:latin typeface="Times New Roman" pitchFamily="18" charset="0"/>
                  </a:rPr>
                  <a:t>in</a:t>
                </a:r>
                <a:endParaRPr kumimoji="0" lang="en-US" sz="1800" b="0" i="0" u="none" strike="noStrike" cap="none" normalizeH="0" baseline="0" smtClean="0">
                  <a:ln>
                    <a:noFill/>
                  </a:ln>
                  <a:solidFill>
                    <a:schemeClr val="tx1"/>
                  </a:solidFill>
                  <a:effectLst/>
                  <a:latin typeface="Arial" pitchFamily="34" charset="0"/>
                </a:endParaRPr>
              </a:p>
            </p:txBody>
          </p:sp>
          <p:sp>
            <p:nvSpPr>
              <p:cNvPr id="615" name="Rectangle 1746"/>
              <p:cNvSpPr>
                <a:spLocks noChangeArrowheads="1"/>
              </p:cNvSpPr>
              <p:nvPr/>
            </p:nvSpPr>
            <p:spPr bwMode="auto">
              <a:xfrm>
                <a:off x="4351" y="2504"/>
                <a:ext cx="90" cy="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24282B"/>
                    </a:solidFill>
                    <a:effectLst/>
                    <a:latin typeface="Times New Roman" pitchFamily="18" charset="0"/>
                  </a:rPr>
                  <a:t>c</a:t>
                </a:r>
                <a:endParaRPr kumimoji="0" lang="en-US" sz="1800" b="0" i="0" u="none" strike="noStrike" cap="none" normalizeH="0" baseline="0" smtClean="0">
                  <a:ln>
                    <a:noFill/>
                  </a:ln>
                  <a:solidFill>
                    <a:schemeClr val="tx1"/>
                  </a:solidFill>
                  <a:effectLst/>
                  <a:latin typeface="Arial" pitchFamily="34" charset="0"/>
                </a:endParaRPr>
              </a:p>
            </p:txBody>
          </p:sp>
          <p:sp>
            <p:nvSpPr>
              <p:cNvPr id="616" name="Rectangle 1747"/>
              <p:cNvSpPr>
                <a:spLocks noChangeArrowheads="1"/>
              </p:cNvSpPr>
              <p:nvPr/>
            </p:nvSpPr>
            <p:spPr bwMode="auto">
              <a:xfrm>
                <a:off x="4414" y="2576"/>
                <a:ext cx="63" cy="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smtClean="0">
                    <a:ln>
                      <a:noFill/>
                    </a:ln>
                    <a:solidFill>
                      <a:srgbClr val="24282B"/>
                    </a:solidFill>
                    <a:effectLst/>
                    <a:latin typeface="Times New Roman" pitchFamily="18" charset="0"/>
                  </a:rPr>
                  <a:t>in</a:t>
                </a:r>
                <a:endParaRPr kumimoji="0" lang="en-US" sz="1800" b="0" i="0" u="none" strike="noStrike" cap="none" normalizeH="0" baseline="0" smtClean="0">
                  <a:ln>
                    <a:noFill/>
                  </a:ln>
                  <a:solidFill>
                    <a:schemeClr val="tx1"/>
                  </a:solidFill>
                  <a:effectLst/>
                  <a:latin typeface="Arial" pitchFamily="34" charset="0"/>
                </a:endParaRPr>
              </a:p>
            </p:txBody>
          </p:sp>
          <p:sp>
            <p:nvSpPr>
              <p:cNvPr id="617" name="Rectangle 1748"/>
              <p:cNvSpPr>
                <a:spLocks noChangeArrowheads="1"/>
              </p:cNvSpPr>
              <p:nvPr/>
            </p:nvSpPr>
            <p:spPr bwMode="auto">
              <a:xfrm>
                <a:off x="4621" y="2235"/>
                <a:ext cx="90" cy="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24282B"/>
                    </a:solidFill>
                    <a:effectLst/>
                    <a:latin typeface="Times New Roman" pitchFamily="18" charset="0"/>
                  </a:rPr>
                  <a:t>c</a:t>
                </a:r>
                <a:endParaRPr kumimoji="0" lang="en-US" sz="1800" b="0" i="0" u="none" strike="noStrike" cap="none" normalizeH="0" baseline="0" smtClean="0">
                  <a:ln>
                    <a:noFill/>
                  </a:ln>
                  <a:solidFill>
                    <a:schemeClr val="tx1"/>
                  </a:solidFill>
                  <a:effectLst/>
                  <a:latin typeface="Arial" pitchFamily="34" charset="0"/>
                </a:endParaRPr>
              </a:p>
            </p:txBody>
          </p:sp>
          <p:sp>
            <p:nvSpPr>
              <p:cNvPr id="618" name="Rectangle 1749"/>
              <p:cNvSpPr>
                <a:spLocks noChangeArrowheads="1"/>
              </p:cNvSpPr>
              <p:nvPr/>
            </p:nvSpPr>
            <p:spPr bwMode="auto">
              <a:xfrm>
                <a:off x="4685" y="2307"/>
                <a:ext cx="63" cy="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smtClean="0">
                    <a:ln>
                      <a:noFill/>
                    </a:ln>
                    <a:solidFill>
                      <a:srgbClr val="24282B"/>
                    </a:solidFill>
                    <a:effectLst/>
                    <a:latin typeface="Times New Roman" pitchFamily="18" charset="0"/>
                  </a:rPr>
                  <a:t>in</a:t>
                </a:r>
                <a:endParaRPr kumimoji="0" lang="en-US" sz="1800" b="0" i="0" u="none" strike="noStrike" cap="none" normalizeH="0" baseline="0" smtClean="0">
                  <a:ln>
                    <a:noFill/>
                  </a:ln>
                  <a:solidFill>
                    <a:schemeClr val="tx1"/>
                  </a:solidFill>
                  <a:effectLst/>
                  <a:latin typeface="Arial" pitchFamily="34" charset="0"/>
                </a:endParaRPr>
              </a:p>
            </p:txBody>
          </p:sp>
          <p:sp>
            <p:nvSpPr>
              <p:cNvPr id="619" name="Rectangle 1750"/>
              <p:cNvSpPr>
                <a:spLocks noChangeArrowheads="1"/>
              </p:cNvSpPr>
              <p:nvPr/>
            </p:nvSpPr>
            <p:spPr bwMode="auto">
              <a:xfrm>
                <a:off x="3222" y="3479"/>
                <a:ext cx="178" cy="9"/>
              </a:xfrm>
              <a:prstGeom prst="rect">
                <a:avLst/>
              </a:prstGeom>
              <a:solidFill>
                <a:srgbClr val="3B24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0" name="Freeform 1751"/>
              <p:cNvSpPr>
                <a:spLocks/>
              </p:cNvSpPr>
              <p:nvPr/>
            </p:nvSpPr>
            <p:spPr bwMode="auto">
              <a:xfrm>
                <a:off x="3210" y="3462"/>
                <a:ext cx="59" cy="44"/>
              </a:xfrm>
              <a:custGeom>
                <a:avLst/>
                <a:gdLst>
                  <a:gd name="T0" fmla="*/ 151 w 151"/>
                  <a:gd name="T1" fmla="*/ 111 h 111"/>
                  <a:gd name="T2" fmla="*/ 0 w 151"/>
                  <a:gd name="T3" fmla="*/ 55 h 111"/>
                  <a:gd name="T4" fmla="*/ 151 w 151"/>
                  <a:gd name="T5" fmla="*/ 0 h 111"/>
                  <a:gd name="T6" fmla="*/ 151 w 151"/>
                  <a:gd name="T7" fmla="*/ 111 h 111"/>
                </a:gdLst>
                <a:ahLst/>
                <a:cxnLst>
                  <a:cxn ang="0">
                    <a:pos x="T0" y="T1"/>
                  </a:cxn>
                  <a:cxn ang="0">
                    <a:pos x="T2" y="T3"/>
                  </a:cxn>
                  <a:cxn ang="0">
                    <a:pos x="T4" y="T5"/>
                  </a:cxn>
                  <a:cxn ang="0">
                    <a:pos x="T6" y="T7"/>
                  </a:cxn>
                </a:cxnLst>
                <a:rect l="0" t="0" r="r" b="b"/>
                <a:pathLst>
                  <a:path w="151" h="111">
                    <a:moveTo>
                      <a:pt x="151" y="111"/>
                    </a:moveTo>
                    <a:lnTo>
                      <a:pt x="0" y="55"/>
                    </a:lnTo>
                    <a:lnTo>
                      <a:pt x="151" y="0"/>
                    </a:lnTo>
                    <a:cubicBezTo>
                      <a:pt x="127" y="33"/>
                      <a:pt x="128" y="77"/>
                      <a:pt x="151" y="111"/>
                    </a:cubicBez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1" name="Rectangle 1752"/>
              <p:cNvSpPr>
                <a:spLocks noChangeArrowheads="1"/>
              </p:cNvSpPr>
              <p:nvPr/>
            </p:nvSpPr>
            <p:spPr bwMode="auto">
              <a:xfrm>
                <a:off x="3403" y="3403"/>
                <a:ext cx="90" cy="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24282B"/>
                    </a:solidFill>
                    <a:effectLst/>
                    <a:latin typeface="Times New Roman" pitchFamily="18" charset="0"/>
                  </a:rPr>
                  <a:t>c</a:t>
                </a:r>
                <a:endParaRPr kumimoji="0" lang="en-US" sz="1800" b="0" i="0" u="none" strike="noStrike" cap="none" normalizeH="0" baseline="0" smtClean="0">
                  <a:ln>
                    <a:noFill/>
                  </a:ln>
                  <a:solidFill>
                    <a:schemeClr val="tx1"/>
                  </a:solidFill>
                  <a:effectLst/>
                  <a:latin typeface="Arial" pitchFamily="34" charset="0"/>
                </a:endParaRPr>
              </a:p>
            </p:txBody>
          </p:sp>
          <p:sp>
            <p:nvSpPr>
              <p:cNvPr id="622" name="Rectangle 1753"/>
              <p:cNvSpPr>
                <a:spLocks noChangeArrowheads="1"/>
              </p:cNvSpPr>
              <p:nvPr/>
            </p:nvSpPr>
            <p:spPr bwMode="auto">
              <a:xfrm>
                <a:off x="3466" y="3475"/>
                <a:ext cx="63" cy="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smtClean="0">
                    <a:ln>
                      <a:noFill/>
                    </a:ln>
                    <a:solidFill>
                      <a:srgbClr val="24282B"/>
                    </a:solidFill>
                    <a:effectLst/>
                    <a:latin typeface="Times New Roman" pitchFamily="18" charset="0"/>
                  </a:rPr>
                  <a:t>in</a:t>
                </a:r>
                <a:endParaRPr kumimoji="0" lang="en-US" sz="1800" b="0" i="0" u="none" strike="noStrike" cap="none" normalizeH="0" baseline="0" smtClean="0">
                  <a:ln>
                    <a:noFill/>
                  </a:ln>
                  <a:solidFill>
                    <a:schemeClr val="tx1"/>
                  </a:solidFill>
                  <a:effectLst/>
                  <a:latin typeface="Arial" pitchFamily="34" charset="0"/>
                </a:endParaRPr>
              </a:p>
            </p:txBody>
          </p:sp>
          <p:sp>
            <p:nvSpPr>
              <p:cNvPr id="623" name="Rectangle 1754"/>
              <p:cNvSpPr>
                <a:spLocks noChangeArrowheads="1"/>
              </p:cNvSpPr>
              <p:nvPr/>
            </p:nvSpPr>
            <p:spPr bwMode="auto">
              <a:xfrm>
                <a:off x="2663" y="3463"/>
                <a:ext cx="178" cy="9"/>
              </a:xfrm>
              <a:prstGeom prst="rect">
                <a:avLst/>
              </a:prstGeom>
              <a:solidFill>
                <a:srgbClr val="3B24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4" name="Freeform 1755"/>
              <p:cNvSpPr>
                <a:spLocks/>
              </p:cNvSpPr>
              <p:nvPr/>
            </p:nvSpPr>
            <p:spPr bwMode="auto">
              <a:xfrm>
                <a:off x="2651" y="3446"/>
                <a:ext cx="59" cy="44"/>
              </a:xfrm>
              <a:custGeom>
                <a:avLst/>
                <a:gdLst>
                  <a:gd name="T0" fmla="*/ 151 w 151"/>
                  <a:gd name="T1" fmla="*/ 112 h 112"/>
                  <a:gd name="T2" fmla="*/ 0 w 151"/>
                  <a:gd name="T3" fmla="*/ 56 h 112"/>
                  <a:gd name="T4" fmla="*/ 151 w 151"/>
                  <a:gd name="T5" fmla="*/ 0 h 112"/>
                  <a:gd name="T6" fmla="*/ 151 w 151"/>
                  <a:gd name="T7" fmla="*/ 112 h 112"/>
                </a:gdLst>
                <a:ahLst/>
                <a:cxnLst>
                  <a:cxn ang="0">
                    <a:pos x="T0" y="T1"/>
                  </a:cxn>
                  <a:cxn ang="0">
                    <a:pos x="T2" y="T3"/>
                  </a:cxn>
                  <a:cxn ang="0">
                    <a:pos x="T4" y="T5"/>
                  </a:cxn>
                  <a:cxn ang="0">
                    <a:pos x="T6" y="T7"/>
                  </a:cxn>
                </a:cxnLst>
                <a:rect l="0" t="0" r="r" b="b"/>
                <a:pathLst>
                  <a:path w="151" h="112">
                    <a:moveTo>
                      <a:pt x="151" y="112"/>
                    </a:moveTo>
                    <a:lnTo>
                      <a:pt x="0" y="56"/>
                    </a:lnTo>
                    <a:lnTo>
                      <a:pt x="151" y="0"/>
                    </a:lnTo>
                    <a:cubicBezTo>
                      <a:pt x="127" y="33"/>
                      <a:pt x="127" y="78"/>
                      <a:pt x="151" y="112"/>
                    </a:cubicBez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5" name="Rectangle 1756"/>
              <p:cNvSpPr>
                <a:spLocks noChangeArrowheads="1"/>
              </p:cNvSpPr>
              <p:nvPr/>
            </p:nvSpPr>
            <p:spPr bwMode="auto">
              <a:xfrm>
                <a:off x="2509" y="3385"/>
                <a:ext cx="90" cy="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24282B"/>
                    </a:solidFill>
                    <a:effectLst/>
                    <a:latin typeface="Times New Roman" pitchFamily="18" charset="0"/>
                  </a:rPr>
                  <a:t>c</a:t>
                </a:r>
                <a:endParaRPr kumimoji="0" lang="en-US" sz="1800" b="0" i="0" u="none" strike="noStrike" cap="none" normalizeH="0" baseline="0" smtClean="0">
                  <a:ln>
                    <a:noFill/>
                  </a:ln>
                  <a:solidFill>
                    <a:schemeClr val="tx1"/>
                  </a:solidFill>
                  <a:effectLst/>
                  <a:latin typeface="Arial" pitchFamily="34" charset="0"/>
                </a:endParaRPr>
              </a:p>
            </p:txBody>
          </p:sp>
          <p:sp>
            <p:nvSpPr>
              <p:cNvPr id="626" name="Rectangle 1757"/>
              <p:cNvSpPr>
                <a:spLocks noChangeArrowheads="1"/>
              </p:cNvSpPr>
              <p:nvPr/>
            </p:nvSpPr>
            <p:spPr bwMode="auto">
              <a:xfrm>
                <a:off x="2554" y="3475"/>
                <a:ext cx="90" cy="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smtClean="0">
                    <a:ln>
                      <a:noFill/>
                    </a:ln>
                    <a:solidFill>
                      <a:srgbClr val="24282B"/>
                    </a:solidFill>
                    <a:effectLst/>
                    <a:latin typeface="Times New Roman" pitchFamily="18" charset="0"/>
                  </a:rPr>
                  <a:t>out</a:t>
                </a:r>
                <a:endParaRPr kumimoji="0" lang="en-US" sz="1800" b="0" i="0" u="none" strike="noStrike" cap="none" normalizeH="0" baseline="0" smtClean="0">
                  <a:ln>
                    <a:noFill/>
                  </a:ln>
                  <a:solidFill>
                    <a:schemeClr val="tx1"/>
                  </a:solidFill>
                  <a:effectLst/>
                  <a:latin typeface="Arial" pitchFamily="34" charset="0"/>
                </a:endParaRPr>
              </a:p>
            </p:txBody>
          </p:sp>
          <p:sp>
            <p:nvSpPr>
              <p:cNvPr id="627" name="Rectangle 1758"/>
              <p:cNvSpPr>
                <a:spLocks noChangeArrowheads="1"/>
              </p:cNvSpPr>
              <p:nvPr/>
            </p:nvSpPr>
            <p:spPr bwMode="auto">
              <a:xfrm>
                <a:off x="2831" y="2489"/>
                <a:ext cx="366" cy="176"/>
              </a:xfrm>
              <a:prstGeom prst="rect">
                <a:avLst/>
              </a:prstGeom>
              <a:solidFill>
                <a:srgbClr val="F0D8C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8" name="Freeform 1759"/>
              <p:cNvSpPr>
                <a:spLocks/>
              </p:cNvSpPr>
              <p:nvPr/>
            </p:nvSpPr>
            <p:spPr bwMode="auto">
              <a:xfrm>
                <a:off x="2829" y="2486"/>
                <a:ext cx="370" cy="181"/>
              </a:xfrm>
              <a:custGeom>
                <a:avLst/>
                <a:gdLst>
                  <a:gd name="T0" fmla="*/ 6 w 944"/>
                  <a:gd name="T1" fmla="*/ 6 h 461"/>
                  <a:gd name="T2" fmla="*/ 6 w 944"/>
                  <a:gd name="T3" fmla="*/ 11 h 461"/>
                  <a:gd name="T4" fmla="*/ 932 w 944"/>
                  <a:gd name="T5" fmla="*/ 11 h 461"/>
                  <a:gd name="T6" fmla="*/ 932 w 944"/>
                  <a:gd name="T7" fmla="*/ 450 h 461"/>
                  <a:gd name="T8" fmla="*/ 11 w 944"/>
                  <a:gd name="T9" fmla="*/ 450 h 461"/>
                  <a:gd name="T10" fmla="*/ 11 w 944"/>
                  <a:gd name="T11" fmla="*/ 6 h 461"/>
                  <a:gd name="T12" fmla="*/ 6 w 944"/>
                  <a:gd name="T13" fmla="*/ 6 h 461"/>
                  <a:gd name="T14" fmla="*/ 6 w 944"/>
                  <a:gd name="T15" fmla="*/ 11 h 461"/>
                  <a:gd name="T16" fmla="*/ 6 w 944"/>
                  <a:gd name="T17" fmla="*/ 6 h 461"/>
                  <a:gd name="T18" fmla="*/ 0 w 944"/>
                  <a:gd name="T19" fmla="*/ 6 h 461"/>
                  <a:gd name="T20" fmla="*/ 0 w 944"/>
                  <a:gd name="T21" fmla="*/ 456 h 461"/>
                  <a:gd name="T22" fmla="*/ 2 w 944"/>
                  <a:gd name="T23" fmla="*/ 460 h 461"/>
                  <a:gd name="T24" fmla="*/ 6 w 944"/>
                  <a:gd name="T25" fmla="*/ 461 h 461"/>
                  <a:gd name="T26" fmla="*/ 938 w 944"/>
                  <a:gd name="T27" fmla="*/ 461 h 461"/>
                  <a:gd name="T28" fmla="*/ 942 w 944"/>
                  <a:gd name="T29" fmla="*/ 460 h 461"/>
                  <a:gd name="T30" fmla="*/ 944 w 944"/>
                  <a:gd name="T31" fmla="*/ 456 h 461"/>
                  <a:gd name="T32" fmla="*/ 944 w 944"/>
                  <a:gd name="T33" fmla="*/ 6 h 461"/>
                  <a:gd name="T34" fmla="*/ 942 w 944"/>
                  <a:gd name="T35" fmla="*/ 1 h 461"/>
                  <a:gd name="T36" fmla="*/ 938 w 944"/>
                  <a:gd name="T37" fmla="*/ 0 h 461"/>
                  <a:gd name="T38" fmla="*/ 6 w 944"/>
                  <a:gd name="T39" fmla="*/ 0 h 461"/>
                  <a:gd name="T40" fmla="*/ 2 w 944"/>
                  <a:gd name="T41" fmla="*/ 1 h 461"/>
                  <a:gd name="T42" fmla="*/ 0 w 944"/>
                  <a:gd name="T43" fmla="*/ 6 h 461"/>
                  <a:gd name="T44" fmla="*/ 6 w 944"/>
                  <a:gd name="T45" fmla="*/ 6 h 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44" h="461">
                    <a:moveTo>
                      <a:pt x="6" y="6"/>
                    </a:moveTo>
                    <a:lnTo>
                      <a:pt x="6" y="11"/>
                    </a:lnTo>
                    <a:lnTo>
                      <a:pt x="932" y="11"/>
                    </a:lnTo>
                    <a:lnTo>
                      <a:pt x="932" y="450"/>
                    </a:lnTo>
                    <a:lnTo>
                      <a:pt x="11" y="450"/>
                    </a:lnTo>
                    <a:lnTo>
                      <a:pt x="11" y="6"/>
                    </a:lnTo>
                    <a:lnTo>
                      <a:pt x="6" y="6"/>
                    </a:lnTo>
                    <a:lnTo>
                      <a:pt x="6" y="11"/>
                    </a:lnTo>
                    <a:lnTo>
                      <a:pt x="6" y="6"/>
                    </a:lnTo>
                    <a:lnTo>
                      <a:pt x="0" y="6"/>
                    </a:lnTo>
                    <a:lnTo>
                      <a:pt x="0" y="456"/>
                    </a:lnTo>
                    <a:lnTo>
                      <a:pt x="2" y="460"/>
                    </a:lnTo>
                    <a:lnTo>
                      <a:pt x="6" y="461"/>
                    </a:lnTo>
                    <a:lnTo>
                      <a:pt x="938" y="461"/>
                    </a:lnTo>
                    <a:lnTo>
                      <a:pt x="942" y="460"/>
                    </a:lnTo>
                    <a:lnTo>
                      <a:pt x="944" y="456"/>
                    </a:lnTo>
                    <a:lnTo>
                      <a:pt x="944" y="6"/>
                    </a:lnTo>
                    <a:lnTo>
                      <a:pt x="942" y="1"/>
                    </a:lnTo>
                    <a:lnTo>
                      <a:pt x="938" y="0"/>
                    </a:lnTo>
                    <a:lnTo>
                      <a:pt x="6" y="0"/>
                    </a:lnTo>
                    <a:lnTo>
                      <a:pt x="2" y="1"/>
                    </a:lnTo>
                    <a:lnTo>
                      <a:pt x="0" y="6"/>
                    </a:lnTo>
                    <a:lnTo>
                      <a:pt x="6" y="6"/>
                    </a:lnTo>
                    <a:close/>
                  </a:path>
                </a:pathLst>
              </a:custGeom>
              <a:solidFill>
                <a:srgbClr val="3231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9" name="Rectangle 1760"/>
              <p:cNvSpPr>
                <a:spLocks noChangeArrowheads="1"/>
              </p:cNvSpPr>
              <p:nvPr/>
            </p:nvSpPr>
            <p:spPr bwMode="auto">
              <a:xfrm>
                <a:off x="2924" y="2495"/>
                <a:ext cx="172" cy="1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24282B"/>
                    </a:solidFill>
                    <a:effectLst/>
                    <a:latin typeface="Times New Roman" pitchFamily="18" charset="0"/>
                  </a:rPr>
                  <a:t>G,P</a:t>
                </a:r>
                <a:endParaRPr kumimoji="0" lang="en-US" sz="1800" b="0" i="0" u="none" strike="noStrike" cap="none" normalizeH="0" baseline="0" smtClean="0">
                  <a:ln>
                    <a:noFill/>
                  </a:ln>
                  <a:solidFill>
                    <a:schemeClr val="tx1"/>
                  </a:solidFill>
                  <a:effectLst/>
                  <a:latin typeface="Arial" pitchFamily="34" charset="0"/>
                </a:endParaRPr>
              </a:p>
            </p:txBody>
          </p:sp>
          <p:sp>
            <p:nvSpPr>
              <p:cNvPr id="630" name="Rectangle 1761"/>
              <p:cNvSpPr>
                <a:spLocks noChangeArrowheads="1"/>
              </p:cNvSpPr>
              <p:nvPr/>
            </p:nvSpPr>
            <p:spPr bwMode="auto">
              <a:xfrm>
                <a:off x="2924" y="2585"/>
                <a:ext cx="144" cy="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smtClean="0">
                    <a:ln>
                      <a:noFill/>
                    </a:ln>
                    <a:solidFill>
                      <a:srgbClr val="24282B"/>
                    </a:solidFill>
                    <a:effectLst/>
                    <a:latin typeface="Times New Roman" pitchFamily="18" charset="0"/>
                  </a:rPr>
                  <a:t>20-17</a:t>
                </a:r>
                <a:endParaRPr kumimoji="0" lang="en-US" sz="1800" b="0" i="0" u="none" strike="noStrike" cap="none" normalizeH="0" baseline="0" smtClean="0">
                  <a:ln>
                    <a:noFill/>
                  </a:ln>
                  <a:solidFill>
                    <a:schemeClr val="tx1"/>
                  </a:solidFill>
                  <a:effectLst/>
                  <a:latin typeface="Arial" pitchFamily="34" charset="0"/>
                </a:endParaRPr>
              </a:p>
            </p:txBody>
          </p:sp>
          <p:sp>
            <p:nvSpPr>
              <p:cNvPr id="631" name="Rectangle 1762"/>
              <p:cNvSpPr>
                <a:spLocks noChangeArrowheads="1"/>
              </p:cNvSpPr>
              <p:nvPr/>
            </p:nvSpPr>
            <p:spPr bwMode="auto">
              <a:xfrm>
                <a:off x="2805" y="2199"/>
                <a:ext cx="366" cy="176"/>
              </a:xfrm>
              <a:prstGeom prst="rect">
                <a:avLst/>
              </a:prstGeom>
              <a:solidFill>
                <a:srgbClr val="F0D8C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2" name="Freeform 1763"/>
              <p:cNvSpPr>
                <a:spLocks/>
              </p:cNvSpPr>
              <p:nvPr/>
            </p:nvSpPr>
            <p:spPr bwMode="auto">
              <a:xfrm>
                <a:off x="2803" y="2197"/>
                <a:ext cx="371" cy="180"/>
              </a:xfrm>
              <a:custGeom>
                <a:avLst/>
                <a:gdLst>
                  <a:gd name="T0" fmla="*/ 6 w 944"/>
                  <a:gd name="T1" fmla="*/ 6 h 461"/>
                  <a:gd name="T2" fmla="*/ 6 w 944"/>
                  <a:gd name="T3" fmla="*/ 11 h 461"/>
                  <a:gd name="T4" fmla="*/ 933 w 944"/>
                  <a:gd name="T5" fmla="*/ 11 h 461"/>
                  <a:gd name="T6" fmla="*/ 933 w 944"/>
                  <a:gd name="T7" fmla="*/ 450 h 461"/>
                  <a:gd name="T8" fmla="*/ 12 w 944"/>
                  <a:gd name="T9" fmla="*/ 450 h 461"/>
                  <a:gd name="T10" fmla="*/ 12 w 944"/>
                  <a:gd name="T11" fmla="*/ 6 h 461"/>
                  <a:gd name="T12" fmla="*/ 6 w 944"/>
                  <a:gd name="T13" fmla="*/ 6 h 461"/>
                  <a:gd name="T14" fmla="*/ 6 w 944"/>
                  <a:gd name="T15" fmla="*/ 11 h 461"/>
                  <a:gd name="T16" fmla="*/ 6 w 944"/>
                  <a:gd name="T17" fmla="*/ 6 h 461"/>
                  <a:gd name="T18" fmla="*/ 0 w 944"/>
                  <a:gd name="T19" fmla="*/ 6 h 461"/>
                  <a:gd name="T20" fmla="*/ 0 w 944"/>
                  <a:gd name="T21" fmla="*/ 456 h 461"/>
                  <a:gd name="T22" fmla="*/ 2 w 944"/>
                  <a:gd name="T23" fmla="*/ 460 h 461"/>
                  <a:gd name="T24" fmla="*/ 6 w 944"/>
                  <a:gd name="T25" fmla="*/ 461 h 461"/>
                  <a:gd name="T26" fmla="*/ 938 w 944"/>
                  <a:gd name="T27" fmla="*/ 461 h 461"/>
                  <a:gd name="T28" fmla="*/ 942 w 944"/>
                  <a:gd name="T29" fmla="*/ 460 h 461"/>
                  <a:gd name="T30" fmla="*/ 944 w 944"/>
                  <a:gd name="T31" fmla="*/ 456 h 461"/>
                  <a:gd name="T32" fmla="*/ 944 w 944"/>
                  <a:gd name="T33" fmla="*/ 6 h 461"/>
                  <a:gd name="T34" fmla="*/ 942 w 944"/>
                  <a:gd name="T35" fmla="*/ 1 h 461"/>
                  <a:gd name="T36" fmla="*/ 938 w 944"/>
                  <a:gd name="T37" fmla="*/ 0 h 461"/>
                  <a:gd name="T38" fmla="*/ 6 w 944"/>
                  <a:gd name="T39" fmla="*/ 0 h 461"/>
                  <a:gd name="T40" fmla="*/ 2 w 944"/>
                  <a:gd name="T41" fmla="*/ 1 h 461"/>
                  <a:gd name="T42" fmla="*/ 0 w 944"/>
                  <a:gd name="T43" fmla="*/ 6 h 461"/>
                  <a:gd name="T44" fmla="*/ 6 w 944"/>
                  <a:gd name="T45" fmla="*/ 6 h 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44" h="461">
                    <a:moveTo>
                      <a:pt x="6" y="6"/>
                    </a:moveTo>
                    <a:lnTo>
                      <a:pt x="6" y="11"/>
                    </a:lnTo>
                    <a:lnTo>
                      <a:pt x="933" y="11"/>
                    </a:lnTo>
                    <a:lnTo>
                      <a:pt x="933" y="450"/>
                    </a:lnTo>
                    <a:lnTo>
                      <a:pt x="12" y="450"/>
                    </a:lnTo>
                    <a:lnTo>
                      <a:pt x="12" y="6"/>
                    </a:lnTo>
                    <a:lnTo>
                      <a:pt x="6" y="6"/>
                    </a:lnTo>
                    <a:lnTo>
                      <a:pt x="6" y="11"/>
                    </a:lnTo>
                    <a:lnTo>
                      <a:pt x="6" y="6"/>
                    </a:lnTo>
                    <a:lnTo>
                      <a:pt x="0" y="6"/>
                    </a:lnTo>
                    <a:lnTo>
                      <a:pt x="0" y="456"/>
                    </a:lnTo>
                    <a:lnTo>
                      <a:pt x="2" y="460"/>
                    </a:lnTo>
                    <a:lnTo>
                      <a:pt x="6" y="461"/>
                    </a:lnTo>
                    <a:lnTo>
                      <a:pt x="938" y="461"/>
                    </a:lnTo>
                    <a:lnTo>
                      <a:pt x="942" y="460"/>
                    </a:lnTo>
                    <a:lnTo>
                      <a:pt x="944" y="456"/>
                    </a:lnTo>
                    <a:lnTo>
                      <a:pt x="944" y="6"/>
                    </a:lnTo>
                    <a:lnTo>
                      <a:pt x="942" y="1"/>
                    </a:lnTo>
                    <a:lnTo>
                      <a:pt x="938" y="0"/>
                    </a:lnTo>
                    <a:lnTo>
                      <a:pt x="6" y="0"/>
                    </a:lnTo>
                    <a:lnTo>
                      <a:pt x="2" y="1"/>
                    </a:lnTo>
                    <a:lnTo>
                      <a:pt x="0" y="6"/>
                    </a:lnTo>
                    <a:lnTo>
                      <a:pt x="6" y="6"/>
                    </a:lnTo>
                    <a:close/>
                  </a:path>
                </a:pathLst>
              </a:custGeom>
              <a:solidFill>
                <a:srgbClr val="3231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3" name="Rectangle 1764"/>
              <p:cNvSpPr>
                <a:spLocks noChangeArrowheads="1"/>
              </p:cNvSpPr>
              <p:nvPr/>
            </p:nvSpPr>
            <p:spPr bwMode="auto">
              <a:xfrm>
                <a:off x="2897" y="2199"/>
                <a:ext cx="172" cy="1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24282B"/>
                    </a:solidFill>
                    <a:effectLst/>
                    <a:latin typeface="Times New Roman" pitchFamily="18" charset="0"/>
                  </a:rPr>
                  <a:t>G,P</a:t>
                </a:r>
                <a:endParaRPr kumimoji="0" lang="en-US" sz="1800" b="0" i="0" u="none" strike="noStrike" cap="none" normalizeH="0" baseline="0" smtClean="0">
                  <a:ln>
                    <a:noFill/>
                  </a:ln>
                  <a:solidFill>
                    <a:schemeClr val="tx1"/>
                  </a:solidFill>
                  <a:effectLst/>
                  <a:latin typeface="Arial" pitchFamily="34" charset="0"/>
                </a:endParaRPr>
              </a:p>
            </p:txBody>
          </p:sp>
          <p:sp>
            <p:nvSpPr>
              <p:cNvPr id="634" name="Rectangle 1765"/>
              <p:cNvSpPr>
                <a:spLocks noChangeArrowheads="1"/>
              </p:cNvSpPr>
              <p:nvPr/>
            </p:nvSpPr>
            <p:spPr bwMode="auto">
              <a:xfrm>
                <a:off x="2897" y="2298"/>
                <a:ext cx="144" cy="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smtClean="0">
                    <a:ln>
                      <a:noFill/>
                    </a:ln>
                    <a:solidFill>
                      <a:srgbClr val="24282B"/>
                    </a:solidFill>
                    <a:effectLst/>
                    <a:latin typeface="Times New Roman" pitchFamily="18" charset="0"/>
                  </a:rPr>
                  <a:t>18-17</a:t>
                </a:r>
                <a:endParaRPr kumimoji="0" lang="en-US" sz="1800" b="0" i="0" u="none" strike="noStrike" cap="none" normalizeH="0" baseline="0" smtClean="0">
                  <a:ln>
                    <a:noFill/>
                  </a:ln>
                  <a:solidFill>
                    <a:schemeClr val="tx1"/>
                  </a:solidFill>
                  <a:effectLst/>
                  <a:latin typeface="Arial" pitchFamily="34" charset="0"/>
                </a:endParaRPr>
              </a:p>
            </p:txBody>
          </p:sp>
          <p:sp>
            <p:nvSpPr>
              <p:cNvPr id="635" name="Oval 1766"/>
              <p:cNvSpPr>
                <a:spLocks noChangeArrowheads="1"/>
              </p:cNvSpPr>
              <p:nvPr/>
            </p:nvSpPr>
            <p:spPr bwMode="auto">
              <a:xfrm>
                <a:off x="3307" y="2560"/>
                <a:ext cx="27" cy="25"/>
              </a:xfrm>
              <a:prstGeom prst="ellipse">
                <a:avLst/>
              </a:pr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6" name="Freeform 1767"/>
              <p:cNvSpPr>
                <a:spLocks/>
              </p:cNvSpPr>
              <p:nvPr/>
            </p:nvSpPr>
            <p:spPr bwMode="auto">
              <a:xfrm>
                <a:off x="3304" y="2557"/>
                <a:ext cx="33" cy="30"/>
              </a:xfrm>
              <a:custGeom>
                <a:avLst/>
                <a:gdLst>
                  <a:gd name="T0" fmla="*/ 77 w 84"/>
                  <a:gd name="T1" fmla="*/ 39 h 78"/>
                  <a:gd name="T2" fmla="*/ 71 w 84"/>
                  <a:gd name="T3" fmla="*/ 39 h 78"/>
                  <a:gd name="T4" fmla="*/ 42 w 84"/>
                  <a:gd name="T5" fmla="*/ 65 h 78"/>
                  <a:gd name="T6" fmla="*/ 13 w 84"/>
                  <a:gd name="T7" fmla="*/ 39 h 78"/>
                  <a:gd name="T8" fmla="*/ 42 w 84"/>
                  <a:gd name="T9" fmla="*/ 13 h 78"/>
                  <a:gd name="T10" fmla="*/ 71 w 84"/>
                  <a:gd name="T11" fmla="*/ 39 h 78"/>
                  <a:gd name="T12" fmla="*/ 84 w 84"/>
                  <a:gd name="T13" fmla="*/ 39 h 78"/>
                  <a:gd name="T14" fmla="*/ 42 w 84"/>
                  <a:gd name="T15" fmla="*/ 0 h 78"/>
                  <a:gd name="T16" fmla="*/ 0 w 84"/>
                  <a:gd name="T17" fmla="*/ 39 h 78"/>
                  <a:gd name="T18" fmla="*/ 42 w 84"/>
                  <a:gd name="T19" fmla="*/ 78 h 78"/>
                  <a:gd name="T20" fmla="*/ 84 w 84"/>
                  <a:gd name="T21" fmla="*/ 39 h 78"/>
                  <a:gd name="T22" fmla="*/ 77 w 84"/>
                  <a:gd name="T23" fmla="*/ 39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4" h="78">
                    <a:moveTo>
                      <a:pt x="77" y="39"/>
                    </a:moveTo>
                    <a:lnTo>
                      <a:pt x="71" y="39"/>
                    </a:lnTo>
                    <a:cubicBezTo>
                      <a:pt x="71" y="53"/>
                      <a:pt x="58" y="65"/>
                      <a:pt x="42" y="65"/>
                    </a:cubicBezTo>
                    <a:cubicBezTo>
                      <a:pt x="26" y="65"/>
                      <a:pt x="13" y="53"/>
                      <a:pt x="13" y="39"/>
                    </a:cubicBezTo>
                    <a:cubicBezTo>
                      <a:pt x="13" y="25"/>
                      <a:pt x="26" y="13"/>
                      <a:pt x="42" y="13"/>
                    </a:cubicBezTo>
                    <a:cubicBezTo>
                      <a:pt x="58" y="13"/>
                      <a:pt x="71" y="25"/>
                      <a:pt x="71" y="39"/>
                    </a:cubicBezTo>
                    <a:lnTo>
                      <a:pt x="84" y="39"/>
                    </a:lnTo>
                    <a:cubicBezTo>
                      <a:pt x="84" y="17"/>
                      <a:pt x="65" y="0"/>
                      <a:pt x="42" y="0"/>
                    </a:cubicBezTo>
                    <a:cubicBezTo>
                      <a:pt x="19" y="0"/>
                      <a:pt x="0" y="17"/>
                      <a:pt x="0" y="39"/>
                    </a:cubicBezTo>
                    <a:cubicBezTo>
                      <a:pt x="0" y="61"/>
                      <a:pt x="19" y="78"/>
                      <a:pt x="42" y="78"/>
                    </a:cubicBezTo>
                    <a:cubicBezTo>
                      <a:pt x="65" y="78"/>
                      <a:pt x="84" y="61"/>
                      <a:pt x="84" y="39"/>
                    </a:cubicBezTo>
                    <a:lnTo>
                      <a:pt x="77" y="39"/>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7" name="Oval 1768"/>
              <p:cNvSpPr>
                <a:spLocks noChangeArrowheads="1"/>
              </p:cNvSpPr>
              <p:nvPr/>
            </p:nvSpPr>
            <p:spPr bwMode="auto">
              <a:xfrm>
                <a:off x="3448" y="2560"/>
                <a:ext cx="28" cy="25"/>
              </a:xfrm>
              <a:prstGeom prst="ellipse">
                <a:avLst/>
              </a:pr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8" name="Freeform 1769"/>
              <p:cNvSpPr>
                <a:spLocks/>
              </p:cNvSpPr>
              <p:nvPr/>
            </p:nvSpPr>
            <p:spPr bwMode="auto">
              <a:xfrm>
                <a:off x="3446" y="2557"/>
                <a:ext cx="33" cy="30"/>
              </a:xfrm>
              <a:custGeom>
                <a:avLst/>
                <a:gdLst>
                  <a:gd name="T0" fmla="*/ 77 w 83"/>
                  <a:gd name="T1" fmla="*/ 39 h 78"/>
                  <a:gd name="T2" fmla="*/ 70 w 83"/>
                  <a:gd name="T3" fmla="*/ 39 h 78"/>
                  <a:gd name="T4" fmla="*/ 41 w 83"/>
                  <a:gd name="T5" fmla="*/ 65 h 78"/>
                  <a:gd name="T6" fmla="*/ 12 w 83"/>
                  <a:gd name="T7" fmla="*/ 39 h 78"/>
                  <a:gd name="T8" fmla="*/ 41 w 83"/>
                  <a:gd name="T9" fmla="*/ 13 h 78"/>
                  <a:gd name="T10" fmla="*/ 70 w 83"/>
                  <a:gd name="T11" fmla="*/ 39 h 78"/>
                  <a:gd name="T12" fmla="*/ 83 w 83"/>
                  <a:gd name="T13" fmla="*/ 39 h 78"/>
                  <a:gd name="T14" fmla="*/ 41 w 83"/>
                  <a:gd name="T15" fmla="*/ 0 h 78"/>
                  <a:gd name="T16" fmla="*/ 0 w 83"/>
                  <a:gd name="T17" fmla="*/ 39 h 78"/>
                  <a:gd name="T18" fmla="*/ 41 w 83"/>
                  <a:gd name="T19" fmla="*/ 78 h 78"/>
                  <a:gd name="T20" fmla="*/ 83 w 83"/>
                  <a:gd name="T21" fmla="*/ 39 h 78"/>
                  <a:gd name="T22" fmla="*/ 77 w 83"/>
                  <a:gd name="T23" fmla="*/ 39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3" h="78">
                    <a:moveTo>
                      <a:pt x="77" y="39"/>
                    </a:moveTo>
                    <a:lnTo>
                      <a:pt x="70" y="39"/>
                    </a:lnTo>
                    <a:cubicBezTo>
                      <a:pt x="70" y="53"/>
                      <a:pt x="58" y="65"/>
                      <a:pt x="41" y="65"/>
                    </a:cubicBezTo>
                    <a:cubicBezTo>
                      <a:pt x="25" y="65"/>
                      <a:pt x="12" y="53"/>
                      <a:pt x="12" y="39"/>
                    </a:cubicBezTo>
                    <a:cubicBezTo>
                      <a:pt x="12" y="25"/>
                      <a:pt x="25" y="13"/>
                      <a:pt x="41" y="13"/>
                    </a:cubicBezTo>
                    <a:cubicBezTo>
                      <a:pt x="58" y="13"/>
                      <a:pt x="70" y="25"/>
                      <a:pt x="70" y="39"/>
                    </a:cubicBezTo>
                    <a:lnTo>
                      <a:pt x="83" y="39"/>
                    </a:lnTo>
                    <a:cubicBezTo>
                      <a:pt x="83" y="17"/>
                      <a:pt x="64" y="0"/>
                      <a:pt x="41" y="0"/>
                    </a:cubicBezTo>
                    <a:cubicBezTo>
                      <a:pt x="19" y="0"/>
                      <a:pt x="0" y="17"/>
                      <a:pt x="0" y="39"/>
                    </a:cubicBezTo>
                    <a:cubicBezTo>
                      <a:pt x="0" y="61"/>
                      <a:pt x="19" y="78"/>
                      <a:pt x="41" y="78"/>
                    </a:cubicBezTo>
                    <a:cubicBezTo>
                      <a:pt x="64" y="78"/>
                      <a:pt x="83" y="61"/>
                      <a:pt x="83" y="39"/>
                    </a:cubicBezTo>
                    <a:lnTo>
                      <a:pt x="77" y="39"/>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9" name="Oval 1770"/>
              <p:cNvSpPr>
                <a:spLocks noChangeArrowheads="1"/>
              </p:cNvSpPr>
              <p:nvPr/>
            </p:nvSpPr>
            <p:spPr bwMode="auto">
              <a:xfrm>
                <a:off x="3590" y="2560"/>
                <a:ext cx="27" cy="25"/>
              </a:xfrm>
              <a:prstGeom prst="ellipse">
                <a:avLst/>
              </a:pr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0" name="Freeform 1771"/>
              <p:cNvSpPr>
                <a:spLocks/>
              </p:cNvSpPr>
              <p:nvPr/>
            </p:nvSpPr>
            <p:spPr bwMode="auto">
              <a:xfrm>
                <a:off x="3587" y="2557"/>
                <a:ext cx="33" cy="30"/>
              </a:xfrm>
              <a:custGeom>
                <a:avLst/>
                <a:gdLst>
                  <a:gd name="T0" fmla="*/ 77 w 84"/>
                  <a:gd name="T1" fmla="*/ 39 h 78"/>
                  <a:gd name="T2" fmla="*/ 71 w 84"/>
                  <a:gd name="T3" fmla="*/ 39 h 78"/>
                  <a:gd name="T4" fmla="*/ 42 w 84"/>
                  <a:gd name="T5" fmla="*/ 65 h 78"/>
                  <a:gd name="T6" fmla="*/ 13 w 84"/>
                  <a:gd name="T7" fmla="*/ 39 h 78"/>
                  <a:gd name="T8" fmla="*/ 42 w 84"/>
                  <a:gd name="T9" fmla="*/ 13 h 78"/>
                  <a:gd name="T10" fmla="*/ 71 w 84"/>
                  <a:gd name="T11" fmla="*/ 39 h 78"/>
                  <a:gd name="T12" fmla="*/ 84 w 84"/>
                  <a:gd name="T13" fmla="*/ 39 h 78"/>
                  <a:gd name="T14" fmla="*/ 42 w 84"/>
                  <a:gd name="T15" fmla="*/ 0 h 78"/>
                  <a:gd name="T16" fmla="*/ 0 w 84"/>
                  <a:gd name="T17" fmla="*/ 39 h 78"/>
                  <a:gd name="T18" fmla="*/ 42 w 84"/>
                  <a:gd name="T19" fmla="*/ 78 h 78"/>
                  <a:gd name="T20" fmla="*/ 84 w 84"/>
                  <a:gd name="T21" fmla="*/ 39 h 78"/>
                  <a:gd name="T22" fmla="*/ 77 w 84"/>
                  <a:gd name="T23" fmla="*/ 39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4" h="78">
                    <a:moveTo>
                      <a:pt x="77" y="39"/>
                    </a:moveTo>
                    <a:lnTo>
                      <a:pt x="71" y="39"/>
                    </a:lnTo>
                    <a:cubicBezTo>
                      <a:pt x="71" y="53"/>
                      <a:pt x="58" y="65"/>
                      <a:pt x="42" y="65"/>
                    </a:cubicBezTo>
                    <a:cubicBezTo>
                      <a:pt x="25" y="65"/>
                      <a:pt x="13" y="53"/>
                      <a:pt x="13" y="39"/>
                    </a:cubicBezTo>
                    <a:cubicBezTo>
                      <a:pt x="13" y="25"/>
                      <a:pt x="25" y="13"/>
                      <a:pt x="42" y="13"/>
                    </a:cubicBezTo>
                    <a:cubicBezTo>
                      <a:pt x="58" y="13"/>
                      <a:pt x="71" y="25"/>
                      <a:pt x="71" y="39"/>
                    </a:cubicBezTo>
                    <a:lnTo>
                      <a:pt x="84" y="39"/>
                    </a:lnTo>
                    <a:cubicBezTo>
                      <a:pt x="83" y="17"/>
                      <a:pt x="64" y="0"/>
                      <a:pt x="42" y="0"/>
                    </a:cubicBezTo>
                    <a:cubicBezTo>
                      <a:pt x="19" y="0"/>
                      <a:pt x="0" y="17"/>
                      <a:pt x="0" y="39"/>
                    </a:cubicBezTo>
                    <a:cubicBezTo>
                      <a:pt x="0" y="61"/>
                      <a:pt x="19" y="78"/>
                      <a:pt x="42" y="78"/>
                    </a:cubicBezTo>
                    <a:cubicBezTo>
                      <a:pt x="64" y="78"/>
                      <a:pt x="83" y="61"/>
                      <a:pt x="84" y="39"/>
                    </a:cubicBezTo>
                    <a:lnTo>
                      <a:pt x="77" y="39"/>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1" name="Oval 1772"/>
              <p:cNvSpPr>
                <a:spLocks noChangeArrowheads="1"/>
              </p:cNvSpPr>
              <p:nvPr/>
            </p:nvSpPr>
            <p:spPr bwMode="auto">
              <a:xfrm>
                <a:off x="2657" y="2271"/>
                <a:ext cx="17" cy="26"/>
              </a:xfrm>
              <a:prstGeom prst="ellipse">
                <a:avLst/>
              </a:pr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2" name="Freeform 1773"/>
              <p:cNvSpPr>
                <a:spLocks/>
              </p:cNvSpPr>
              <p:nvPr/>
            </p:nvSpPr>
            <p:spPr bwMode="auto">
              <a:xfrm>
                <a:off x="2655" y="2269"/>
                <a:ext cx="20" cy="31"/>
              </a:xfrm>
              <a:custGeom>
                <a:avLst/>
                <a:gdLst>
                  <a:gd name="T0" fmla="*/ 47 w 51"/>
                  <a:gd name="T1" fmla="*/ 41 h 81"/>
                  <a:gd name="T2" fmla="*/ 43 w 51"/>
                  <a:gd name="T3" fmla="*/ 41 h 81"/>
                  <a:gd name="T4" fmla="*/ 25 w 51"/>
                  <a:gd name="T5" fmla="*/ 68 h 81"/>
                  <a:gd name="T6" fmla="*/ 8 w 51"/>
                  <a:gd name="T7" fmla="*/ 41 h 81"/>
                  <a:gd name="T8" fmla="*/ 25 w 51"/>
                  <a:gd name="T9" fmla="*/ 14 h 81"/>
                  <a:gd name="T10" fmla="*/ 43 w 51"/>
                  <a:gd name="T11" fmla="*/ 41 h 81"/>
                  <a:gd name="T12" fmla="*/ 51 w 51"/>
                  <a:gd name="T13" fmla="*/ 41 h 81"/>
                  <a:gd name="T14" fmla="*/ 25 w 51"/>
                  <a:gd name="T15" fmla="*/ 0 h 81"/>
                  <a:gd name="T16" fmla="*/ 0 w 51"/>
                  <a:gd name="T17" fmla="*/ 41 h 81"/>
                  <a:gd name="T18" fmla="*/ 25 w 51"/>
                  <a:gd name="T19" fmla="*/ 81 h 81"/>
                  <a:gd name="T20" fmla="*/ 51 w 51"/>
                  <a:gd name="T21" fmla="*/ 41 h 81"/>
                  <a:gd name="T22" fmla="*/ 47 w 51"/>
                  <a:gd name="T23" fmla="*/ 4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1" h="81">
                    <a:moveTo>
                      <a:pt x="47" y="41"/>
                    </a:moveTo>
                    <a:lnTo>
                      <a:pt x="43" y="41"/>
                    </a:lnTo>
                    <a:cubicBezTo>
                      <a:pt x="43" y="55"/>
                      <a:pt x="35" y="68"/>
                      <a:pt x="25" y="68"/>
                    </a:cubicBezTo>
                    <a:cubicBezTo>
                      <a:pt x="15" y="68"/>
                      <a:pt x="8" y="55"/>
                      <a:pt x="8" y="41"/>
                    </a:cubicBezTo>
                    <a:cubicBezTo>
                      <a:pt x="8" y="26"/>
                      <a:pt x="15" y="14"/>
                      <a:pt x="25" y="14"/>
                    </a:cubicBezTo>
                    <a:cubicBezTo>
                      <a:pt x="35" y="14"/>
                      <a:pt x="43" y="26"/>
                      <a:pt x="43" y="41"/>
                    </a:cubicBezTo>
                    <a:lnTo>
                      <a:pt x="51" y="41"/>
                    </a:lnTo>
                    <a:cubicBezTo>
                      <a:pt x="51" y="18"/>
                      <a:pt x="39" y="0"/>
                      <a:pt x="25" y="0"/>
                    </a:cubicBezTo>
                    <a:cubicBezTo>
                      <a:pt x="11" y="0"/>
                      <a:pt x="0" y="18"/>
                      <a:pt x="0" y="41"/>
                    </a:cubicBezTo>
                    <a:cubicBezTo>
                      <a:pt x="0" y="63"/>
                      <a:pt x="11" y="81"/>
                      <a:pt x="25" y="81"/>
                    </a:cubicBezTo>
                    <a:cubicBezTo>
                      <a:pt x="39" y="81"/>
                      <a:pt x="51" y="64"/>
                      <a:pt x="51" y="41"/>
                    </a:cubicBezTo>
                    <a:lnTo>
                      <a:pt x="47" y="41"/>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3" name="Oval 1774"/>
              <p:cNvSpPr>
                <a:spLocks noChangeArrowheads="1"/>
              </p:cNvSpPr>
              <p:nvPr/>
            </p:nvSpPr>
            <p:spPr bwMode="auto">
              <a:xfrm>
                <a:off x="2743" y="2271"/>
                <a:ext cx="17" cy="26"/>
              </a:xfrm>
              <a:prstGeom prst="ellipse">
                <a:avLst/>
              </a:pr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4" name="Freeform 1775"/>
              <p:cNvSpPr>
                <a:spLocks/>
              </p:cNvSpPr>
              <p:nvPr/>
            </p:nvSpPr>
            <p:spPr bwMode="auto">
              <a:xfrm>
                <a:off x="2741" y="2269"/>
                <a:ext cx="20" cy="31"/>
              </a:xfrm>
              <a:custGeom>
                <a:avLst/>
                <a:gdLst>
                  <a:gd name="T0" fmla="*/ 47 w 51"/>
                  <a:gd name="T1" fmla="*/ 41 h 81"/>
                  <a:gd name="T2" fmla="*/ 43 w 51"/>
                  <a:gd name="T3" fmla="*/ 41 h 81"/>
                  <a:gd name="T4" fmla="*/ 26 w 51"/>
                  <a:gd name="T5" fmla="*/ 68 h 81"/>
                  <a:gd name="T6" fmla="*/ 8 w 51"/>
                  <a:gd name="T7" fmla="*/ 41 h 81"/>
                  <a:gd name="T8" fmla="*/ 26 w 51"/>
                  <a:gd name="T9" fmla="*/ 14 h 81"/>
                  <a:gd name="T10" fmla="*/ 43 w 51"/>
                  <a:gd name="T11" fmla="*/ 41 h 81"/>
                  <a:gd name="T12" fmla="*/ 51 w 51"/>
                  <a:gd name="T13" fmla="*/ 41 h 81"/>
                  <a:gd name="T14" fmla="*/ 26 w 51"/>
                  <a:gd name="T15" fmla="*/ 0 h 81"/>
                  <a:gd name="T16" fmla="*/ 0 w 51"/>
                  <a:gd name="T17" fmla="*/ 41 h 81"/>
                  <a:gd name="T18" fmla="*/ 26 w 51"/>
                  <a:gd name="T19" fmla="*/ 81 h 81"/>
                  <a:gd name="T20" fmla="*/ 51 w 51"/>
                  <a:gd name="T21" fmla="*/ 41 h 81"/>
                  <a:gd name="T22" fmla="*/ 47 w 51"/>
                  <a:gd name="T23" fmla="*/ 4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1" h="81">
                    <a:moveTo>
                      <a:pt x="47" y="41"/>
                    </a:moveTo>
                    <a:lnTo>
                      <a:pt x="43" y="41"/>
                    </a:lnTo>
                    <a:cubicBezTo>
                      <a:pt x="43" y="55"/>
                      <a:pt x="36" y="68"/>
                      <a:pt x="26" y="68"/>
                    </a:cubicBezTo>
                    <a:cubicBezTo>
                      <a:pt x="16" y="68"/>
                      <a:pt x="8" y="55"/>
                      <a:pt x="8" y="41"/>
                    </a:cubicBezTo>
                    <a:cubicBezTo>
                      <a:pt x="8" y="26"/>
                      <a:pt x="16" y="14"/>
                      <a:pt x="26" y="14"/>
                    </a:cubicBezTo>
                    <a:cubicBezTo>
                      <a:pt x="36" y="14"/>
                      <a:pt x="43" y="26"/>
                      <a:pt x="43" y="41"/>
                    </a:cubicBezTo>
                    <a:lnTo>
                      <a:pt x="51" y="41"/>
                    </a:lnTo>
                    <a:cubicBezTo>
                      <a:pt x="51" y="18"/>
                      <a:pt x="39" y="0"/>
                      <a:pt x="26" y="0"/>
                    </a:cubicBezTo>
                    <a:cubicBezTo>
                      <a:pt x="12" y="0"/>
                      <a:pt x="0" y="18"/>
                      <a:pt x="0" y="41"/>
                    </a:cubicBezTo>
                    <a:cubicBezTo>
                      <a:pt x="0" y="63"/>
                      <a:pt x="12" y="81"/>
                      <a:pt x="26" y="81"/>
                    </a:cubicBezTo>
                    <a:cubicBezTo>
                      <a:pt x="39" y="81"/>
                      <a:pt x="51" y="64"/>
                      <a:pt x="51" y="41"/>
                    </a:cubicBezTo>
                    <a:lnTo>
                      <a:pt x="47" y="41"/>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5" name="Oval 1776"/>
              <p:cNvSpPr>
                <a:spLocks noChangeArrowheads="1"/>
              </p:cNvSpPr>
              <p:nvPr/>
            </p:nvSpPr>
            <p:spPr bwMode="auto">
              <a:xfrm>
                <a:off x="3287" y="2271"/>
                <a:ext cx="16" cy="26"/>
              </a:xfrm>
              <a:prstGeom prst="ellipse">
                <a:avLst/>
              </a:pr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6" name="Freeform 1777"/>
              <p:cNvSpPr>
                <a:spLocks/>
              </p:cNvSpPr>
              <p:nvPr/>
            </p:nvSpPr>
            <p:spPr bwMode="auto">
              <a:xfrm>
                <a:off x="3285" y="2269"/>
                <a:ext cx="20" cy="31"/>
              </a:xfrm>
              <a:custGeom>
                <a:avLst/>
                <a:gdLst>
                  <a:gd name="T0" fmla="*/ 47 w 51"/>
                  <a:gd name="T1" fmla="*/ 41 h 81"/>
                  <a:gd name="T2" fmla="*/ 44 w 51"/>
                  <a:gd name="T3" fmla="*/ 41 h 81"/>
                  <a:gd name="T4" fmla="*/ 26 w 51"/>
                  <a:gd name="T5" fmla="*/ 68 h 81"/>
                  <a:gd name="T6" fmla="*/ 8 w 51"/>
                  <a:gd name="T7" fmla="*/ 41 h 81"/>
                  <a:gd name="T8" fmla="*/ 26 w 51"/>
                  <a:gd name="T9" fmla="*/ 14 h 81"/>
                  <a:gd name="T10" fmla="*/ 44 w 51"/>
                  <a:gd name="T11" fmla="*/ 41 h 81"/>
                  <a:gd name="T12" fmla="*/ 51 w 51"/>
                  <a:gd name="T13" fmla="*/ 41 h 81"/>
                  <a:gd name="T14" fmla="*/ 26 w 51"/>
                  <a:gd name="T15" fmla="*/ 0 h 81"/>
                  <a:gd name="T16" fmla="*/ 0 w 51"/>
                  <a:gd name="T17" fmla="*/ 41 h 81"/>
                  <a:gd name="T18" fmla="*/ 26 w 51"/>
                  <a:gd name="T19" fmla="*/ 81 h 81"/>
                  <a:gd name="T20" fmla="*/ 51 w 51"/>
                  <a:gd name="T21" fmla="*/ 41 h 81"/>
                  <a:gd name="T22" fmla="*/ 47 w 51"/>
                  <a:gd name="T23" fmla="*/ 4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1" h="81">
                    <a:moveTo>
                      <a:pt x="47" y="41"/>
                    </a:moveTo>
                    <a:lnTo>
                      <a:pt x="44" y="41"/>
                    </a:lnTo>
                    <a:cubicBezTo>
                      <a:pt x="43" y="55"/>
                      <a:pt x="36" y="68"/>
                      <a:pt x="26" y="68"/>
                    </a:cubicBezTo>
                    <a:cubicBezTo>
                      <a:pt x="16" y="68"/>
                      <a:pt x="8" y="55"/>
                      <a:pt x="8" y="41"/>
                    </a:cubicBezTo>
                    <a:cubicBezTo>
                      <a:pt x="8" y="26"/>
                      <a:pt x="16" y="14"/>
                      <a:pt x="26" y="14"/>
                    </a:cubicBezTo>
                    <a:cubicBezTo>
                      <a:pt x="36" y="14"/>
                      <a:pt x="43" y="26"/>
                      <a:pt x="44" y="41"/>
                    </a:cubicBezTo>
                    <a:lnTo>
                      <a:pt x="51" y="41"/>
                    </a:lnTo>
                    <a:cubicBezTo>
                      <a:pt x="51" y="18"/>
                      <a:pt x="40" y="0"/>
                      <a:pt x="26" y="0"/>
                    </a:cubicBezTo>
                    <a:cubicBezTo>
                      <a:pt x="12" y="0"/>
                      <a:pt x="0" y="18"/>
                      <a:pt x="0" y="41"/>
                    </a:cubicBezTo>
                    <a:cubicBezTo>
                      <a:pt x="0" y="63"/>
                      <a:pt x="12" y="81"/>
                      <a:pt x="26" y="81"/>
                    </a:cubicBezTo>
                    <a:cubicBezTo>
                      <a:pt x="40" y="81"/>
                      <a:pt x="51" y="63"/>
                      <a:pt x="51" y="41"/>
                    </a:cubicBezTo>
                    <a:lnTo>
                      <a:pt x="47" y="41"/>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7" name="Oval 1778"/>
              <p:cNvSpPr>
                <a:spLocks noChangeArrowheads="1"/>
              </p:cNvSpPr>
              <p:nvPr/>
            </p:nvSpPr>
            <p:spPr bwMode="auto">
              <a:xfrm>
                <a:off x="3373" y="2271"/>
                <a:ext cx="17" cy="26"/>
              </a:xfrm>
              <a:prstGeom prst="ellipse">
                <a:avLst/>
              </a:pr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8" name="Freeform 1779"/>
              <p:cNvSpPr>
                <a:spLocks/>
              </p:cNvSpPr>
              <p:nvPr/>
            </p:nvSpPr>
            <p:spPr bwMode="auto">
              <a:xfrm>
                <a:off x="3371" y="2269"/>
                <a:ext cx="20" cy="31"/>
              </a:xfrm>
              <a:custGeom>
                <a:avLst/>
                <a:gdLst>
                  <a:gd name="T0" fmla="*/ 47 w 51"/>
                  <a:gd name="T1" fmla="*/ 41 h 81"/>
                  <a:gd name="T2" fmla="*/ 43 w 51"/>
                  <a:gd name="T3" fmla="*/ 41 h 81"/>
                  <a:gd name="T4" fmla="*/ 25 w 51"/>
                  <a:gd name="T5" fmla="*/ 68 h 81"/>
                  <a:gd name="T6" fmla="*/ 8 w 51"/>
                  <a:gd name="T7" fmla="*/ 41 h 81"/>
                  <a:gd name="T8" fmla="*/ 25 w 51"/>
                  <a:gd name="T9" fmla="*/ 14 h 81"/>
                  <a:gd name="T10" fmla="*/ 43 w 51"/>
                  <a:gd name="T11" fmla="*/ 41 h 81"/>
                  <a:gd name="T12" fmla="*/ 51 w 51"/>
                  <a:gd name="T13" fmla="*/ 41 h 81"/>
                  <a:gd name="T14" fmla="*/ 25 w 51"/>
                  <a:gd name="T15" fmla="*/ 0 h 81"/>
                  <a:gd name="T16" fmla="*/ 0 w 51"/>
                  <a:gd name="T17" fmla="*/ 41 h 81"/>
                  <a:gd name="T18" fmla="*/ 25 w 51"/>
                  <a:gd name="T19" fmla="*/ 81 h 81"/>
                  <a:gd name="T20" fmla="*/ 51 w 51"/>
                  <a:gd name="T21" fmla="*/ 41 h 81"/>
                  <a:gd name="T22" fmla="*/ 47 w 51"/>
                  <a:gd name="T23" fmla="*/ 4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1" h="81">
                    <a:moveTo>
                      <a:pt x="47" y="41"/>
                    </a:moveTo>
                    <a:lnTo>
                      <a:pt x="43" y="41"/>
                    </a:lnTo>
                    <a:cubicBezTo>
                      <a:pt x="43" y="55"/>
                      <a:pt x="35" y="68"/>
                      <a:pt x="25" y="68"/>
                    </a:cubicBezTo>
                    <a:cubicBezTo>
                      <a:pt x="15" y="68"/>
                      <a:pt x="8" y="55"/>
                      <a:pt x="8" y="41"/>
                    </a:cubicBezTo>
                    <a:cubicBezTo>
                      <a:pt x="8" y="26"/>
                      <a:pt x="15" y="14"/>
                      <a:pt x="25" y="14"/>
                    </a:cubicBezTo>
                    <a:cubicBezTo>
                      <a:pt x="35" y="14"/>
                      <a:pt x="43" y="26"/>
                      <a:pt x="43" y="41"/>
                    </a:cubicBezTo>
                    <a:lnTo>
                      <a:pt x="51" y="41"/>
                    </a:lnTo>
                    <a:cubicBezTo>
                      <a:pt x="51" y="18"/>
                      <a:pt x="39" y="0"/>
                      <a:pt x="25" y="0"/>
                    </a:cubicBezTo>
                    <a:cubicBezTo>
                      <a:pt x="11" y="0"/>
                      <a:pt x="0" y="18"/>
                      <a:pt x="0" y="41"/>
                    </a:cubicBezTo>
                    <a:cubicBezTo>
                      <a:pt x="0" y="63"/>
                      <a:pt x="11" y="81"/>
                      <a:pt x="25" y="81"/>
                    </a:cubicBezTo>
                    <a:cubicBezTo>
                      <a:pt x="39" y="81"/>
                      <a:pt x="51" y="63"/>
                      <a:pt x="51" y="41"/>
                    </a:cubicBezTo>
                    <a:lnTo>
                      <a:pt x="47" y="41"/>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9" name="Oval 1780"/>
              <p:cNvSpPr>
                <a:spLocks noChangeArrowheads="1"/>
              </p:cNvSpPr>
              <p:nvPr/>
            </p:nvSpPr>
            <p:spPr bwMode="auto">
              <a:xfrm>
                <a:off x="3459" y="2271"/>
                <a:ext cx="17" cy="26"/>
              </a:xfrm>
              <a:prstGeom prst="ellipse">
                <a:avLst/>
              </a:pr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0" name="Freeform 1781"/>
              <p:cNvSpPr>
                <a:spLocks/>
              </p:cNvSpPr>
              <p:nvPr/>
            </p:nvSpPr>
            <p:spPr bwMode="auto">
              <a:xfrm>
                <a:off x="3457" y="2269"/>
                <a:ext cx="20" cy="31"/>
              </a:xfrm>
              <a:custGeom>
                <a:avLst/>
                <a:gdLst>
                  <a:gd name="T0" fmla="*/ 47 w 51"/>
                  <a:gd name="T1" fmla="*/ 41 h 81"/>
                  <a:gd name="T2" fmla="*/ 43 w 51"/>
                  <a:gd name="T3" fmla="*/ 41 h 81"/>
                  <a:gd name="T4" fmla="*/ 26 w 51"/>
                  <a:gd name="T5" fmla="*/ 68 h 81"/>
                  <a:gd name="T6" fmla="*/ 8 w 51"/>
                  <a:gd name="T7" fmla="*/ 41 h 81"/>
                  <a:gd name="T8" fmla="*/ 26 w 51"/>
                  <a:gd name="T9" fmla="*/ 14 h 81"/>
                  <a:gd name="T10" fmla="*/ 43 w 51"/>
                  <a:gd name="T11" fmla="*/ 41 h 81"/>
                  <a:gd name="T12" fmla="*/ 51 w 51"/>
                  <a:gd name="T13" fmla="*/ 41 h 81"/>
                  <a:gd name="T14" fmla="*/ 26 w 51"/>
                  <a:gd name="T15" fmla="*/ 0 h 81"/>
                  <a:gd name="T16" fmla="*/ 0 w 51"/>
                  <a:gd name="T17" fmla="*/ 41 h 81"/>
                  <a:gd name="T18" fmla="*/ 26 w 51"/>
                  <a:gd name="T19" fmla="*/ 81 h 81"/>
                  <a:gd name="T20" fmla="*/ 51 w 51"/>
                  <a:gd name="T21" fmla="*/ 41 h 81"/>
                  <a:gd name="T22" fmla="*/ 47 w 51"/>
                  <a:gd name="T23" fmla="*/ 4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1" h="81">
                    <a:moveTo>
                      <a:pt x="47" y="41"/>
                    </a:moveTo>
                    <a:lnTo>
                      <a:pt x="43" y="41"/>
                    </a:lnTo>
                    <a:cubicBezTo>
                      <a:pt x="43" y="55"/>
                      <a:pt x="36" y="68"/>
                      <a:pt x="26" y="68"/>
                    </a:cubicBezTo>
                    <a:cubicBezTo>
                      <a:pt x="16" y="68"/>
                      <a:pt x="8" y="55"/>
                      <a:pt x="8" y="41"/>
                    </a:cubicBezTo>
                    <a:cubicBezTo>
                      <a:pt x="8" y="26"/>
                      <a:pt x="16" y="14"/>
                      <a:pt x="26" y="14"/>
                    </a:cubicBezTo>
                    <a:cubicBezTo>
                      <a:pt x="36" y="14"/>
                      <a:pt x="43" y="26"/>
                      <a:pt x="43" y="41"/>
                    </a:cubicBezTo>
                    <a:lnTo>
                      <a:pt x="51" y="41"/>
                    </a:lnTo>
                    <a:cubicBezTo>
                      <a:pt x="51" y="18"/>
                      <a:pt x="40" y="0"/>
                      <a:pt x="26" y="0"/>
                    </a:cubicBezTo>
                    <a:cubicBezTo>
                      <a:pt x="12" y="0"/>
                      <a:pt x="0" y="18"/>
                      <a:pt x="0" y="41"/>
                    </a:cubicBezTo>
                    <a:cubicBezTo>
                      <a:pt x="0" y="63"/>
                      <a:pt x="12" y="81"/>
                      <a:pt x="26" y="81"/>
                    </a:cubicBezTo>
                    <a:cubicBezTo>
                      <a:pt x="40" y="81"/>
                      <a:pt x="51" y="63"/>
                      <a:pt x="51" y="41"/>
                    </a:cubicBezTo>
                    <a:lnTo>
                      <a:pt x="47" y="41"/>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1" name="Oval 1782"/>
              <p:cNvSpPr>
                <a:spLocks noChangeArrowheads="1"/>
              </p:cNvSpPr>
              <p:nvPr/>
            </p:nvSpPr>
            <p:spPr bwMode="auto">
              <a:xfrm>
                <a:off x="2690" y="2600"/>
                <a:ext cx="16" cy="27"/>
              </a:xfrm>
              <a:prstGeom prst="ellipse">
                <a:avLst/>
              </a:pr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2" name="Freeform 1783"/>
              <p:cNvSpPr>
                <a:spLocks/>
              </p:cNvSpPr>
              <p:nvPr/>
            </p:nvSpPr>
            <p:spPr bwMode="auto">
              <a:xfrm>
                <a:off x="2689" y="2597"/>
                <a:ext cx="18" cy="32"/>
              </a:xfrm>
              <a:custGeom>
                <a:avLst/>
                <a:gdLst>
                  <a:gd name="T0" fmla="*/ 43 w 46"/>
                  <a:gd name="T1" fmla="*/ 41 h 82"/>
                  <a:gd name="T2" fmla="*/ 39 w 46"/>
                  <a:gd name="T3" fmla="*/ 41 h 82"/>
                  <a:gd name="T4" fmla="*/ 23 w 46"/>
                  <a:gd name="T5" fmla="*/ 68 h 82"/>
                  <a:gd name="T6" fmla="*/ 7 w 46"/>
                  <a:gd name="T7" fmla="*/ 41 h 82"/>
                  <a:gd name="T8" fmla="*/ 23 w 46"/>
                  <a:gd name="T9" fmla="*/ 14 h 82"/>
                  <a:gd name="T10" fmla="*/ 39 w 46"/>
                  <a:gd name="T11" fmla="*/ 41 h 82"/>
                  <a:gd name="T12" fmla="*/ 46 w 46"/>
                  <a:gd name="T13" fmla="*/ 41 h 82"/>
                  <a:gd name="T14" fmla="*/ 23 w 46"/>
                  <a:gd name="T15" fmla="*/ 0 h 82"/>
                  <a:gd name="T16" fmla="*/ 0 w 46"/>
                  <a:gd name="T17" fmla="*/ 41 h 82"/>
                  <a:gd name="T18" fmla="*/ 23 w 46"/>
                  <a:gd name="T19" fmla="*/ 82 h 82"/>
                  <a:gd name="T20" fmla="*/ 46 w 46"/>
                  <a:gd name="T21" fmla="*/ 41 h 82"/>
                  <a:gd name="T22" fmla="*/ 43 w 46"/>
                  <a:gd name="T23" fmla="*/ 41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6" h="82">
                    <a:moveTo>
                      <a:pt x="43" y="41"/>
                    </a:moveTo>
                    <a:lnTo>
                      <a:pt x="39" y="41"/>
                    </a:lnTo>
                    <a:cubicBezTo>
                      <a:pt x="39" y="55"/>
                      <a:pt x="32" y="68"/>
                      <a:pt x="23" y="68"/>
                    </a:cubicBezTo>
                    <a:cubicBezTo>
                      <a:pt x="14" y="68"/>
                      <a:pt x="7" y="55"/>
                      <a:pt x="7" y="41"/>
                    </a:cubicBezTo>
                    <a:cubicBezTo>
                      <a:pt x="7" y="26"/>
                      <a:pt x="14" y="14"/>
                      <a:pt x="23" y="14"/>
                    </a:cubicBezTo>
                    <a:cubicBezTo>
                      <a:pt x="32" y="14"/>
                      <a:pt x="39" y="26"/>
                      <a:pt x="39" y="41"/>
                    </a:cubicBezTo>
                    <a:lnTo>
                      <a:pt x="46" y="41"/>
                    </a:lnTo>
                    <a:cubicBezTo>
                      <a:pt x="46" y="18"/>
                      <a:pt x="36" y="0"/>
                      <a:pt x="23" y="0"/>
                    </a:cubicBezTo>
                    <a:cubicBezTo>
                      <a:pt x="11" y="0"/>
                      <a:pt x="0" y="18"/>
                      <a:pt x="0" y="41"/>
                    </a:cubicBezTo>
                    <a:cubicBezTo>
                      <a:pt x="0" y="64"/>
                      <a:pt x="11" y="82"/>
                      <a:pt x="23" y="82"/>
                    </a:cubicBezTo>
                    <a:cubicBezTo>
                      <a:pt x="36" y="81"/>
                      <a:pt x="46" y="64"/>
                      <a:pt x="46" y="41"/>
                    </a:cubicBezTo>
                    <a:lnTo>
                      <a:pt x="43" y="41"/>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339" name="Oval 1785"/>
            <p:cNvSpPr>
              <a:spLocks noChangeArrowheads="1"/>
            </p:cNvSpPr>
            <p:nvPr/>
          </p:nvSpPr>
          <p:spPr bwMode="auto">
            <a:xfrm>
              <a:off x="4419600" y="4127501"/>
              <a:ext cx="23812" cy="42863"/>
            </a:xfrm>
            <a:prstGeom prst="ellipse">
              <a:avLst/>
            </a:pr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0" name="Freeform 1786"/>
            <p:cNvSpPr>
              <a:spLocks/>
            </p:cNvSpPr>
            <p:nvPr/>
          </p:nvSpPr>
          <p:spPr bwMode="auto">
            <a:xfrm>
              <a:off x="4418013" y="4122738"/>
              <a:ext cx="28575" cy="50800"/>
            </a:xfrm>
            <a:custGeom>
              <a:avLst/>
              <a:gdLst>
                <a:gd name="T0" fmla="*/ 42 w 45"/>
                <a:gd name="T1" fmla="*/ 41 h 82"/>
                <a:gd name="T2" fmla="*/ 38 w 45"/>
                <a:gd name="T3" fmla="*/ 41 h 82"/>
                <a:gd name="T4" fmla="*/ 22 w 45"/>
                <a:gd name="T5" fmla="*/ 68 h 82"/>
                <a:gd name="T6" fmla="*/ 7 w 45"/>
                <a:gd name="T7" fmla="*/ 41 h 82"/>
                <a:gd name="T8" fmla="*/ 22 w 45"/>
                <a:gd name="T9" fmla="*/ 14 h 82"/>
                <a:gd name="T10" fmla="*/ 38 w 45"/>
                <a:gd name="T11" fmla="*/ 41 h 82"/>
                <a:gd name="T12" fmla="*/ 45 w 45"/>
                <a:gd name="T13" fmla="*/ 41 h 82"/>
                <a:gd name="T14" fmla="*/ 22 w 45"/>
                <a:gd name="T15" fmla="*/ 0 h 82"/>
                <a:gd name="T16" fmla="*/ 0 w 45"/>
                <a:gd name="T17" fmla="*/ 41 h 82"/>
                <a:gd name="T18" fmla="*/ 22 w 45"/>
                <a:gd name="T19" fmla="*/ 82 h 82"/>
                <a:gd name="T20" fmla="*/ 45 w 45"/>
                <a:gd name="T21" fmla="*/ 41 h 82"/>
                <a:gd name="T22" fmla="*/ 42 w 45"/>
                <a:gd name="T23" fmla="*/ 41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5" h="82">
                  <a:moveTo>
                    <a:pt x="42" y="41"/>
                  </a:moveTo>
                  <a:lnTo>
                    <a:pt x="38" y="41"/>
                  </a:lnTo>
                  <a:cubicBezTo>
                    <a:pt x="38" y="55"/>
                    <a:pt x="31" y="68"/>
                    <a:pt x="22" y="68"/>
                  </a:cubicBezTo>
                  <a:cubicBezTo>
                    <a:pt x="14" y="68"/>
                    <a:pt x="7" y="55"/>
                    <a:pt x="7" y="41"/>
                  </a:cubicBezTo>
                  <a:cubicBezTo>
                    <a:pt x="7" y="26"/>
                    <a:pt x="14" y="14"/>
                    <a:pt x="22" y="14"/>
                  </a:cubicBezTo>
                  <a:cubicBezTo>
                    <a:pt x="31" y="14"/>
                    <a:pt x="38" y="26"/>
                    <a:pt x="38" y="41"/>
                  </a:cubicBezTo>
                  <a:lnTo>
                    <a:pt x="45" y="41"/>
                  </a:lnTo>
                  <a:cubicBezTo>
                    <a:pt x="45" y="18"/>
                    <a:pt x="35" y="0"/>
                    <a:pt x="22" y="0"/>
                  </a:cubicBezTo>
                  <a:cubicBezTo>
                    <a:pt x="10" y="0"/>
                    <a:pt x="0" y="18"/>
                    <a:pt x="0" y="41"/>
                  </a:cubicBezTo>
                  <a:cubicBezTo>
                    <a:pt x="0" y="64"/>
                    <a:pt x="10" y="81"/>
                    <a:pt x="22" y="82"/>
                  </a:cubicBezTo>
                  <a:cubicBezTo>
                    <a:pt x="35" y="81"/>
                    <a:pt x="45" y="64"/>
                    <a:pt x="45" y="41"/>
                  </a:cubicBezTo>
                  <a:lnTo>
                    <a:pt x="42" y="41"/>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1" name="Freeform 1787"/>
            <p:cNvSpPr>
              <a:spLocks/>
            </p:cNvSpPr>
            <p:nvPr/>
          </p:nvSpPr>
          <p:spPr bwMode="auto">
            <a:xfrm>
              <a:off x="4446588" y="3046413"/>
              <a:ext cx="866775" cy="284163"/>
            </a:xfrm>
            <a:custGeom>
              <a:avLst/>
              <a:gdLst>
                <a:gd name="T0" fmla="*/ 1390 w 1390"/>
                <a:gd name="T1" fmla="*/ 0 h 460"/>
                <a:gd name="T2" fmla="*/ 187 w 1390"/>
                <a:gd name="T3" fmla="*/ 0 h 460"/>
                <a:gd name="T4" fmla="*/ 158 w 1390"/>
                <a:gd name="T5" fmla="*/ 32 h 460"/>
                <a:gd name="T6" fmla="*/ 606 w 1390"/>
                <a:gd name="T7" fmla="*/ 32 h 460"/>
                <a:gd name="T8" fmla="*/ 609 w 1390"/>
                <a:gd name="T9" fmla="*/ 33 h 460"/>
                <a:gd name="T10" fmla="*/ 610 w 1390"/>
                <a:gd name="T11" fmla="*/ 35 h 460"/>
                <a:gd name="T12" fmla="*/ 610 w 1390"/>
                <a:gd name="T13" fmla="*/ 413 h 460"/>
                <a:gd name="T14" fmla="*/ 609 w 1390"/>
                <a:gd name="T15" fmla="*/ 416 h 460"/>
                <a:gd name="T16" fmla="*/ 606 w 1390"/>
                <a:gd name="T17" fmla="*/ 417 h 460"/>
                <a:gd name="T18" fmla="*/ 147 w 1390"/>
                <a:gd name="T19" fmla="*/ 417 h 460"/>
                <a:gd name="T20" fmla="*/ 145 w 1390"/>
                <a:gd name="T21" fmla="*/ 416 h 460"/>
                <a:gd name="T22" fmla="*/ 144 w 1390"/>
                <a:gd name="T23" fmla="*/ 413 h 460"/>
                <a:gd name="T24" fmla="*/ 144 w 1390"/>
                <a:gd name="T25" fmla="*/ 47 h 460"/>
                <a:gd name="T26" fmla="*/ 0 w 1390"/>
                <a:gd name="T27" fmla="*/ 200 h 460"/>
                <a:gd name="T28" fmla="*/ 0 w 1390"/>
                <a:gd name="T29" fmla="*/ 460 h 460"/>
                <a:gd name="T30" fmla="*/ 1390 w 1390"/>
                <a:gd name="T31" fmla="*/ 460 h 460"/>
                <a:gd name="T32" fmla="*/ 1390 w 1390"/>
                <a:gd name="T33" fmla="*/ 0 h 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90" h="460">
                  <a:moveTo>
                    <a:pt x="1390" y="0"/>
                  </a:moveTo>
                  <a:lnTo>
                    <a:pt x="187" y="0"/>
                  </a:lnTo>
                  <a:lnTo>
                    <a:pt x="158" y="32"/>
                  </a:lnTo>
                  <a:lnTo>
                    <a:pt x="606" y="32"/>
                  </a:lnTo>
                  <a:lnTo>
                    <a:pt x="609" y="33"/>
                  </a:lnTo>
                  <a:lnTo>
                    <a:pt x="610" y="35"/>
                  </a:lnTo>
                  <a:lnTo>
                    <a:pt x="610" y="413"/>
                  </a:lnTo>
                  <a:lnTo>
                    <a:pt x="609" y="416"/>
                  </a:lnTo>
                  <a:lnTo>
                    <a:pt x="606" y="417"/>
                  </a:lnTo>
                  <a:lnTo>
                    <a:pt x="147" y="417"/>
                  </a:lnTo>
                  <a:lnTo>
                    <a:pt x="145" y="416"/>
                  </a:lnTo>
                  <a:lnTo>
                    <a:pt x="144" y="413"/>
                  </a:lnTo>
                  <a:lnTo>
                    <a:pt x="144" y="47"/>
                  </a:lnTo>
                  <a:lnTo>
                    <a:pt x="0" y="200"/>
                  </a:lnTo>
                  <a:lnTo>
                    <a:pt x="0" y="460"/>
                  </a:lnTo>
                  <a:lnTo>
                    <a:pt x="1390" y="460"/>
                  </a:lnTo>
                  <a:lnTo>
                    <a:pt x="139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2" name="Freeform 1788"/>
            <p:cNvSpPr>
              <a:spLocks/>
            </p:cNvSpPr>
            <p:nvPr/>
          </p:nvSpPr>
          <p:spPr bwMode="auto">
            <a:xfrm>
              <a:off x="4446588" y="3046413"/>
              <a:ext cx="115887" cy="123825"/>
            </a:xfrm>
            <a:custGeom>
              <a:avLst/>
              <a:gdLst>
                <a:gd name="T0" fmla="*/ 187 w 187"/>
                <a:gd name="T1" fmla="*/ 0 h 200"/>
                <a:gd name="T2" fmla="*/ 0 w 187"/>
                <a:gd name="T3" fmla="*/ 0 h 200"/>
                <a:gd name="T4" fmla="*/ 0 w 187"/>
                <a:gd name="T5" fmla="*/ 200 h 200"/>
                <a:gd name="T6" fmla="*/ 144 w 187"/>
                <a:gd name="T7" fmla="*/ 47 h 200"/>
                <a:gd name="T8" fmla="*/ 144 w 187"/>
                <a:gd name="T9" fmla="*/ 35 h 200"/>
                <a:gd name="T10" fmla="*/ 147 w 187"/>
                <a:gd name="T11" fmla="*/ 35 h 200"/>
                <a:gd name="T12" fmla="*/ 144 w 187"/>
                <a:gd name="T13" fmla="*/ 35 h 200"/>
                <a:gd name="T14" fmla="*/ 145 w 187"/>
                <a:gd name="T15" fmla="*/ 33 h 200"/>
                <a:gd name="T16" fmla="*/ 147 w 187"/>
                <a:gd name="T17" fmla="*/ 32 h 200"/>
                <a:gd name="T18" fmla="*/ 158 w 187"/>
                <a:gd name="T19" fmla="*/ 32 h 200"/>
                <a:gd name="T20" fmla="*/ 187 w 187"/>
                <a:gd name="T21" fmla="*/ 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7" h="200">
                  <a:moveTo>
                    <a:pt x="187" y="0"/>
                  </a:moveTo>
                  <a:lnTo>
                    <a:pt x="0" y="0"/>
                  </a:lnTo>
                  <a:lnTo>
                    <a:pt x="0" y="200"/>
                  </a:lnTo>
                  <a:lnTo>
                    <a:pt x="144" y="47"/>
                  </a:lnTo>
                  <a:lnTo>
                    <a:pt x="144" y="35"/>
                  </a:lnTo>
                  <a:lnTo>
                    <a:pt x="147" y="35"/>
                  </a:lnTo>
                  <a:lnTo>
                    <a:pt x="144" y="35"/>
                  </a:lnTo>
                  <a:lnTo>
                    <a:pt x="145" y="33"/>
                  </a:lnTo>
                  <a:lnTo>
                    <a:pt x="147" y="32"/>
                  </a:lnTo>
                  <a:lnTo>
                    <a:pt x="158" y="32"/>
                  </a:lnTo>
                  <a:lnTo>
                    <a:pt x="187"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3" name="Freeform 1789"/>
            <p:cNvSpPr>
              <a:spLocks/>
            </p:cNvSpPr>
            <p:nvPr/>
          </p:nvSpPr>
          <p:spPr bwMode="auto">
            <a:xfrm>
              <a:off x="4540250" y="3070226"/>
              <a:ext cx="282575" cy="228600"/>
            </a:xfrm>
            <a:custGeom>
              <a:avLst/>
              <a:gdLst>
                <a:gd name="T0" fmla="*/ 452 w 452"/>
                <a:gd name="T1" fmla="*/ 0 h 370"/>
                <a:gd name="T2" fmla="*/ 0 w 452"/>
                <a:gd name="T3" fmla="*/ 0 h 370"/>
                <a:gd name="T4" fmla="*/ 0 w 452"/>
                <a:gd name="T5" fmla="*/ 0 h 370"/>
                <a:gd name="T6" fmla="*/ 0 w 452"/>
                <a:gd name="T7" fmla="*/ 370 h 370"/>
                <a:gd name="T8" fmla="*/ 452 w 452"/>
                <a:gd name="T9" fmla="*/ 370 h 370"/>
                <a:gd name="T10" fmla="*/ 452 w 452"/>
                <a:gd name="T11" fmla="*/ 0 h 370"/>
              </a:gdLst>
              <a:ahLst/>
              <a:cxnLst>
                <a:cxn ang="0">
                  <a:pos x="T0" y="T1"/>
                </a:cxn>
                <a:cxn ang="0">
                  <a:pos x="T2" y="T3"/>
                </a:cxn>
                <a:cxn ang="0">
                  <a:pos x="T4" y="T5"/>
                </a:cxn>
                <a:cxn ang="0">
                  <a:pos x="T6" y="T7"/>
                </a:cxn>
                <a:cxn ang="0">
                  <a:pos x="T8" y="T9"/>
                </a:cxn>
                <a:cxn ang="0">
                  <a:pos x="T10" y="T11"/>
                </a:cxn>
              </a:cxnLst>
              <a:rect l="0" t="0" r="r" b="b"/>
              <a:pathLst>
                <a:path w="452" h="370">
                  <a:moveTo>
                    <a:pt x="452" y="0"/>
                  </a:moveTo>
                  <a:lnTo>
                    <a:pt x="0" y="0"/>
                  </a:lnTo>
                  <a:lnTo>
                    <a:pt x="0" y="0"/>
                  </a:lnTo>
                  <a:lnTo>
                    <a:pt x="0" y="370"/>
                  </a:lnTo>
                  <a:lnTo>
                    <a:pt x="452" y="370"/>
                  </a:lnTo>
                  <a:lnTo>
                    <a:pt x="45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4" name="Freeform 1790"/>
            <p:cNvSpPr>
              <a:spLocks/>
            </p:cNvSpPr>
            <p:nvPr/>
          </p:nvSpPr>
          <p:spPr bwMode="auto">
            <a:xfrm>
              <a:off x="4540250" y="3070226"/>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5" name="Freeform 1791"/>
            <p:cNvSpPr>
              <a:spLocks/>
            </p:cNvSpPr>
            <p:nvPr/>
          </p:nvSpPr>
          <p:spPr bwMode="auto">
            <a:xfrm>
              <a:off x="4443413" y="3041651"/>
              <a:ext cx="873125" cy="293688"/>
            </a:xfrm>
            <a:custGeom>
              <a:avLst/>
              <a:gdLst>
                <a:gd name="T0" fmla="*/ 1399 w 1402"/>
                <a:gd name="T1" fmla="*/ 0 h 472"/>
                <a:gd name="T2" fmla="*/ 199 w 1402"/>
                <a:gd name="T3" fmla="*/ 0 h 472"/>
                <a:gd name="T4" fmla="*/ 193 w 1402"/>
                <a:gd name="T5" fmla="*/ 6 h 472"/>
                <a:gd name="T6" fmla="*/ 1396 w 1402"/>
                <a:gd name="T7" fmla="*/ 6 h 472"/>
                <a:gd name="T8" fmla="*/ 1396 w 1402"/>
                <a:gd name="T9" fmla="*/ 466 h 472"/>
                <a:gd name="T10" fmla="*/ 6 w 1402"/>
                <a:gd name="T11" fmla="*/ 466 h 472"/>
                <a:gd name="T12" fmla="*/ 6 w 1402"/>
                <a:gd name="T13" fmla="*/ 206 h 472"/>
                <a:gd name="T14" fmla="*/ 0 w 1402"/>
                <a:gd name="T15" fmla="*/ 213 h 472"/>
                <a:gd name="T16" fmla="*/ 0 w 1402"/>
                <a:gd name="T17" fmla="*/ 469 h 472"/>
                <a:gd name="T18" fmla="*/ 1 w 1402"/>
                <a:gd name="T19" fmla="*/ 471 h 472"/>
                <a:gd name="T20" fmla="*/ 3 w 1402"/>
                <a:gd name="T21" fmla="*/ 472 h 472"/>
                <a:gd name="T22" fmla="*/ 1399 w 1402"/>
                <a:gd name="T23" fmla="*/ 472 h 472"/>
                <a:gd name="T24" fmla="*/ 1401 w 1402"/>
                <a:gd name="T25" fmla="*/ 471 h 472"/>
                <a:gd name="T26" fmla="*/ 1402 w 1402"/>
                <a:gd name="T27" fmla="*/ 469 h 472"/>
                <a:gd name="T28" fmla="*/ 1402 w 1402"/>
                <a:gd name="T29" fmla="*/ 3 h 472"/>
                <a:gd name="T30" fmla="*/ 1401 w 1402"/>
                <a:gd name="T31" fmla="*/ 1 h 472"/>
                <a:gd name="T32" fmla="*/ 1399 w 1402"/>
                <a:gd name="T33" fmla="*/ 0 h 4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02" h="472">
                  <a:moveTo>
                    <a:pt x="1399" y="0"/>
                  </a:moveTo>
                  <a:lnTo>
                    <a:pt x="199" y="0"/>
                  </a:lnTo>
                  <a:lnTo>
                    <a:pt x="193" y="6"/>
                  </a:lnTo>
                  <a:lnTo>
                    <a:pt x="1396" y="6"/>
                  </a:lnTo>
                  <a:lnTo>
                    <a:pt x="1396" y="466"/>
                  </a:lnTo>
                  <a:lnTo>
                    <a:pt x="6" y="466"/>
                  </a:lnTo>
                  <a:lnTo>
                    <a:pt x="6" y="206"/>
                  </a:lnTo>
                  <a:lnTo>
                    <a:pt x="0" y="213"/>
                  </a:lnTo>
                  <a:lnTo>
                    <a:pt x="0" y="469"/>
                  </a:lnTo>
                  <a:lnTo>
                    <a:pt x="1" y="471"/>
                  </a:lnTo>
                  <a:lnTo>
                    <a:pt x="3" y="472"/>
                  </a:lnTo>
                  <a:lnTo>
                    <a:pt x="1399" y="472"/>
                  </a:lnTo>
                  <a:lnTo>
                    <a:pt x="1401" y="471"/>
                  </a:lnTo>
                  <a:lnTo>
                    <a:pt x="1402" y="469"/>
                  </a:lnTo>
                  <a:lnTo>
                    <a:pt x="1402" y="3"/>
                  </a:lnTo>
                  <a:lnTo>
                    <a:pt x="1401" y="1"/>
                  </a:lnTo>
                  <a:lnTo>
                    <a:pt x="139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6" name="Freeform 1792"/>
            <p:cNvSpPr>
              <a:spLocks noEditPoints="1"/>
            </p:cNvSpPr>
            <p:nvPr/>
          </p:nvSpPr>
          <p:spPr bwMode="auto">
            <a:xfrm>
              <a:off x="4443413" y="3041651"/>
              <a:ext cx="123825" cy="131763"/>
            </a:xfrm>
            <a:custGeom>
              <a:avLst/>
              <a:gdLst>
                <a:gd name="T0" fmla="*/ 199 w 199"/>
                <a:gd name="T1" fmla="*/ 0 h 213"/>
                <a:gd name="T2" fmla="*/ 3 w 199"/>
                <a:gd name="T3" fmla="*/ 0 h 213"/>
                <a:gd name="T4" fmla="*/ 1 w 199"/>
                <a:gd name="T5" fmla="*/ 1 h 213"/>
                <a:gd name="T6" fmla="*/ 0 w 199"/>
                <a:gd name="T7" fmla="*/ 3 h 213"/>
                <a:gd name="T8" fmla="*/ 0 w 199"/>
                <a:gd name="T9" fmla="*/ 213 h 213"/>
                <a:gd name="T10" fmla="*/ 6 w 199"/>
                <a:gd name="T11" fmla="*/ 206 h 213"/>
                <a:gd name="T12" fmla="*/ 6 w 199"/>
                <a:gd name="T13" fmla="*/ 6 h 213"/>
                <a:gd name="T14" fmla="*/ 193 w 199"/>
                <a:gd name="T15" fmla="*/ 6 h 213"/>
                <a:gd name="T16" fmla="*/ 199 w 199"/>
                <a:gd name="T17" fmla="*/ 0 h 213"/>
                <a:gd name="T18" fmla="*/ 0 w 199"/>
                <a:gd name="T19" fmla="*/ 3 h 213"/>
                <a:gd name="T20" fmla="*/ 3 w 199"/>
                <a:gd name="T21" fmla="*/ 3 h 213"/>
                <a:gd name="T22" fmla="*/ 0 w 199"/>
                <a:gd name="T23" fmla="*/ 3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9" h="213">
                  <a:moveTo>
                    <a:pt x="199" y="0"/>
                  </a:moveTo>
                  <a:lnTo>
                    <a:pt x="3" y="0"/>
                  </a:lnTo>
                  <a:lnTo>
                    <a:pt x="1" y="1"/>
                  </a:lnTo>
                  <a:lnTo>
                    <a:pt x="0" y="3"/>
                  </a:lnTo>
                  <a:lnTo>
                    <a:pt x="0" y="213"/>
                  </a:lnTo>
                  <a:lnTo>
                    <a:pt x="6" y="206"/>
                  </a:lnTo>
                  <a:lnTo>
                    <a:pt x="6" y="6"/>
                  </a:lnTo>
                  <a:lnTo>
                    <a:pt x="193" y="6"/>
                  </a:lnTo>
                  <a:lnTo>
                    <a:pt x="199" y="0"/>
                  </a:lnTo>
                  <a:close/>
                  <a:moveTo>
                    <a:pt x="0" y="3"/>
                  </a:moveTo>
                  <a:lnTo>
                    <a:pt x="3" y="3"/>
                  </a:lnTo>
                  <a:lnTo>
                    <a:pt x="0"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7" name="Rectangle 1793"/>
            <p:cNvSpPr>
              <a:spLocks noChangeArrowheads="1"/>
            </p:cNvSpPr>
            <p:nvPr/>
          </p:nvSpPr>
          <p:spPr bwMode="auto">
            <a:xfrm>
              <a:off x="4965700" y="3071813"/>
              <a:ext cx="285750" cy="233363"/>
            </a:xfrm>
            <a:prstGeom prst="rect">
              <a:avLst/>
            </a:prstGeom>
            <a:solidFill>
              <a:srgbClr val="9FC9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8" name="Freeform 1794"/>
            <p:cNvSpPr>
              <a:spLocks/>
            </p:cNvSpPr>
            <p:nvPr/>
          </p:nvSpPr>
          <p:spPr bwMode="auto">
            <a:xfrm>
              <a:off x="4964113" y="3068638"/>
              <a:ext cx="290512" cy="239713"/>
            </a:xfrm>
            <a:custGeom>
              <a:avLst/>
              <a:gdLst>
                <a:gd name="T0" fmla="*/ 3 w 466"/>
                <a:gd name="T1" fmla="*/ 3 h 385"/>
                <a:gd name="T2" fmla="*/ 3 w 466"/>
                <a:gd name="T3" fmla="*/ 7 h 385"/>
                <a:gd name="T4" fmla="*/ 459 w 466"/>
                <a:gd name="T5" fmla="*/ 7 h 385"/>
                <a:gd name="T6" fmla="*/ 459 w 466"/>
                <a:gd name="T7" fmla="*/ 377 h 385"/>
                <a:gd name="T8" fmla="*/ 7 w 466"/>
                <a:gd name="T9" fmla="*/ 377 h 385"/>
                <a:gd name="T10" fmla="*/ 7 w 466"/>
                <a:gd name="T11" fmla="*/ 3 h 385"/>
                <a:gd name="T12" fmla="*/ 3 w 466"/>
                <a:gd name="T13" fmla="*/ 3 h 385"/>
                <a:gd name="T14" fmla="*/ 3 w 466"/>
                <a:gd name="T15" fmla="*/ 7 h 385"/>
                <a:gd name="T16" fmla="*/ 3 w 466"/>
                <a:gd name="T17" fmla="*/ 3 h 385"/>
                <a:gd name="T18" fmla="*/ 0 w 466"/>
                <a:gd name="T19" fmla="*/ 3 h 385"/>
                <a:gd name="T20" fmla="*/ 0 w 466"/>
                <a:gd name="T21" fmla="*/ 381 h 385"/>
                <a:gd name="T22" fmla="*/ 1 w 466"/>
                <a:gd name="T23" fmla="*/ 384 h 385"/>
                <a:gd name="T24" fmla="*/ 3 w 466"/>
                <a:gd name="T25" fmla="*/ 385 h 385"/>
                <a:gd name="T26" fmla="*/ 463 w 466"/>
                <a:gd name="T27" fmla="*/ 385 h 385"/>
                <a:gd name="T28" fmla="*/ 465 w 466"/>
                <a:gd name="T29" fmla="*/ 384 h 385"/>
                <a:gd name="T30" fmla="*/ 466 w 466"/>
                <a:gd name="T31" fmla="*/ 381 h 385"/>
                <a:gd name="T32" fmla="*/ 466 w 466"/>
                <a:gd name="T33" fmla="*/ 3 h 385"/>
                <a:gd name="T34" fmla="*/ 465 w 466"/>
                <a:gd name="T35" fmla="*/ 1 h 385"/>
                <a:gd name="T36" fmla="*/ 463 w 466"/>
                <a:gd name="T37" fmla="*/ 0 h 385"/>
                <a:gd name="T38" fmla="*/ 3 w 466"/>
                <a:gd name="T39" fmla="*/ 0 h 385"/>
                <a:gd name="T40" fmla="*/ 1 w 466"/>
                <a:gd name="T41" fmla="*/ 1 h 385"/>
                <a:gd name="T42" fmla="*/ 0 w 466"/>
                <a:gd name="T43" fmla="*/ 3 h 385"/>
                <a:gd name="T44" fmla="*/ 3 w 466"/>
                <a:gd name="T45" fmla="*/ 3 h 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66" h="385">
                  <a:moveTo>
                    <a:pt x="3" y="3"/>
                  </a:moveTo>
                  <a:lnTo>
                    <a:pt x="3" y="7"/>
                  </a:lnTo>
                  <a:lnTo>
                    <a:pt x="459" y="7"/>
                  </a:lnTo>
                  <a:lnTo>
                    <a:pt x="459" y="377"/>
                  </a:lnTo>
                  <a:lnTo>
                    <a:pt x="7" y="377"/>
                  </a:lnTo>
                  <a:lnTo>
                    <a:pt x="7" y="3"/>
                  </a:lnTo>
                  <a:lnTo>
                    <a:pt x="3" y="3"/>
                  </a:lnTo>
                  <a:lnTo>
                    <a:pt x="3" y="7"/>
                  </a:lnTo>
                  <a:lnTo>
                    <a:pt x="3" y="3"/>
                  </a:lnTo>
                  <a:lnTo>
                    <a:pt x="0" y="3"/>
                  </a:lnTo>
                  <a:lnTo>
                    <a:pt x="0" y="381"/>
                  </a:lnTo>
                  <a:lnTo>
                    <a:pt x="1" y="384"/>
                  </a:lnTo>
                  <a:lnTo>
                    <a:pt x="3" y="385"/>
                  </a:lnTo>
                  <a:lnTo>
                    <a:pt x="463" y="385"/>
                  </a:lnTo>
                  <a:lnTo>
                    <a:pt x="465" y="384"/>
                  </a:lnTo>
                  <a:lnTo>
                    <a:pt x="466" y="381"/>
                  </a:lnTo>
                  <a:lnTo>
                    <a:pt x="466" y="3"/>
                  </a:lnTo>
                  <a:lnTo>
                    <a:pt x="465" y="1"/>
                  </a:lnTo>
                  <a:lnTo>
                    <a:pt x="463" y="0"/>
                  </a:lnTo>
                  <a:lnTo>
                    <a:pt x="3" y="0"/>
                  </a:lnTo>
                  <a:lnTo>
                    <a:pt x="1" y="1"/>
                  </a:lnTo>
                  <a:lnTo>
                    <a:pt x="0" y="3"/>
                  </a:lnTo>
                  <a:lnTo>
                    <a:pt x="3" y="3"/>
                  </a:lnTo>
                  <a:close/>
                </a:path>
              </a:pathLst>
            </a:custGeom>
            <a:solidFill>
              <a:srgbClr val="3231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9" name="Rectangle 1795"/>
            <p:cNvSpPr>
              <a:spLocks noChangeArrowheads="1"/>
            </p:cNvSpPr>
            <p:nvPr/>
          </p:nvSpPr>
          <p:spPr bwMode="auto">
            <a:xfrm>
              <a:off x="5011738" y="3076576"/>
              <a:ext cx="242887" cy="242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24282B"/>
                  </a:solidFill>
                  <a:effectLst/>
                  <a:latin typeface="Times New Roman" pitchFamily="18" charset="0"/>
                </a:rPr>
                <a:t>17</a:t>
              </a:r>
              <a:endParaRPr kumimoji="0" lang="en-US" sz="1800" b="0" i="0" u="none" strike="noStrike" cap="none" normalizeH="0" baseline="0" smtClean="0">
                <a:ln>
                  <a:noFill/>
                </a:ln>
                <a:solidFill>
                  <a:schemeClr val="tx1"/>
                </a:solidFill>
                <a:effectLst/>
                <a:latin typeface="Arial" pitchFamily="34" charset="0"/>
              </a:endParaRPr>
            </a:p>
          </p:txBody>
        </p:sp>
        <p:sp>
          <p:nvSpPr>
            <p:cNvPr id="350" name="Rectangle 1796"/>
            <p:cNvSpPr>
              <a:spLocks noChangeArrowheads="1"/>
            </p:cNvSpPr>
            <p:nvPr/>
          </p:nvSpPr>
          <p:spPr bwMode="auto">
            <a:xfrm>
              <a:off x="4538663" y="3067051"/>
              <a:ext cx="285750" cy="234950"/>
            </a:xfrm>
            <a:prstGeom prst="rect">
              <a:avLst/>
            </a:prstGeom>
            <a:solidFill>
              <a:srgbClr val="9FC9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1" name="Freeform 1797"/>
            <p:cNvSpPr>
              <a:spLocks/>
            </p:cNvSpPr>
            <p:nvPr/>
          </p:nvSpPr>
          <p:spPr bwMode="auto">
            <a:xfrm>
              <a:off x="4537075" y="3065463"/>
              <a:ext cx="288925" cy="238125"/>
            </a:xfrm>
            <a:custGeom>
              <a:avLst/>
              <a:gdLst>
                <a:gd name="T0" fmla="*/ 3 w 466"/>
                <a:gd name="T1" fmla="*/ 3 h 385"/>
                <a:gd name="T2" fmla="*/ 3 w 466"/>
                <a:gd name="T3" fmla="*/ 7 h 385"/>
                <a:gd name="T4" fmla="*/ 459 w 466"/>
                <a:gd name="T5" fmla="*/ 7 h 385"/>
                <a:gd name="T6" fmla="*/ 459 w 466"/>
                <a:gd name="T7" fmla="*/ 377 h 385"/>
                <a:gd name="T8" fmla="*/ 7 w 466"/>
                <a:gd name="T9" fmla="*/ 377 h 385"/>
                <a:gd name="T10" fmla="*/ 7 w 466"/>
                <a:gd name="T11" fmla="*/ 3 h 385"/>
                <a:gd name="T12" fmla="*/ 3 w 466"/>
                <a:gd name="T13" fmla="*/ 3 h 385"/>
                <a:gd name="T14" fmla="*/ 3 w 466"/>
                <a:gd name="T15" fmla="*/ 7 h 385"/>
                <a:gd name="T16" fmla="*/ 3 w 466"/>
                <a:gd name="T17" fmla="*/ 3 h 385"/>
                <a:gd name="T18" fmla="*/ 0 w 466"/>
                <a:gd name="T19" fmla="*/ 3 h 385"/>
                <a:gd name="T20" fmla="*/ 0 w 466"/>
                <a:gd name="T21" fmla="*/ 381 h 385"/>
                <a:gd name="T22" fmla="*/ 1 w 466"/>
                <a:gd name="T23" fmla="*/ 384 h 385"/>
                <a:gd name="T24" fmla="*/ 3 w 466"/>
                <a:gd name="T25" fmla="*/ 385 h 385"/>
                <a:gd name="T26" fmla="*/ 462 w 466"/>
                <a:gd name="T27" fmla="*/ 385 h 385"/>
                <a:gd name="T28" fmla="*/ 465 w 466"/>
                <a:gd name="T29" fmla="*/ 384 h 385"/>
                <a:gd name="T30" fmla="*/ 466 w 466"/>
                <a:gd name="T31" fmla="*/ 381 h 385"/>
                <a:gd name="T32" fmla="*/ 466 w 466"/>
                <a:gd name="T33" fmla="*/ 3 h 385"/>
                <a:gd name="T34" fmla="*/ 465 w 466"/>
                <a:gd name="T35" fmla="*/ 1 h 385"/>
                <a:gd name="T36" fmla="*/ 462 w 466"/>
                <a:gd name="T37" fmla="*/ 0 h 385"/>
                <a:gd name="T38" fmla="*/ 3 w 466"/>
                <a:gd name="T39" fmla="*/ 0 h 385"/>
                <a:gd name="T40" fmla="*/ 1 w 466"/>
                <a:gd name="T41" fmla="*/ 1 h 385"/>
                <a:gd name="T42" fmla="*/ 0 w 466"/>
                <a:gd name="T43" fmla="*/ 3 h 385"/>
                <a:gd name="T44" fmla="*/ 3 w 466"/>
                <a:gd name="T45" fmla="*/ 3 h 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66" h="385">
                  <a:moveTo>
                    <a:pt x="3" y="3"/>
                  </a:moveTo>
                  <a:lnTo>
                    <a:pt x="3" y="7"/>
                  </a:lnTo>
                  <a:lnTo>
                    <a:pt x="459" y="7"/>
                  </a:lnTo>
                  <a:lnTo>
                    <a:pt x="459" y="377"/>
                  </a:lnTo>
                  <a:lnTo>
                    <a:pt x="7" y="377"/>
                  </a:lnTo>
                  <a:lnTo>
                    <a:pt x="7" y="3"/>
                  </a:lnTo>
                  <a:lnTo>
                    <a:pt x="3" y="3"/>
                  </a:lnTo>
                  <a:lnTo>
                    <a:pt x="3" y="7"/>
                  </a:lnTo>
                  <a:lnTo>
                    <a:pt x="3" y="3"/>
                  </a:lnTo>
                  <a:lnTo>
                    <a:pt x="0" y="3"/>
                  </a:lnTo>
                  <a:lnTo>
                    <a:pt x="0" y="381"/>
                  </a:lnTo>
                  <a:lnTo>
                    <a:pt x="1" y="384"/>
                  </a:lnTo>
                  <a:lnTo>
                    <a:pt x="3" y="385"/>
                  </a:lnTo>
                  <a:lnTo>
                    <a:pt x="462" y="385"/>
                  </a:lnTo>
                  <a:lnTo>
                    <a:pt x="465" y="384"/>
                  </a:lnTo>
                  <a:lnTo>
                    <a:pt x="466" y="381"/>
                  </a:lnTo>
                  <a:lnTo>
                    <a:pt x="466" y="3"/>
                  </a:lnTo>
                  <a:lnTo>
                    <a:pt x="465" y="1"/>
                  </a:lnTo>
                  <a:lnTo>
                    <a:pt x="462" y="0"/>
                  </a:lnTo>
                  <a:lnTo>
                    <a:pt x="3" y="0"/>
                  </a:lnTo>
                  <a:lnTo>
                    <a:pt x="1" y="1"/>
                  </a:lnTo>
                  <a:lnTo>
                    <a:pt x="0" y="3"/>
                  </a:lnTo>
                  <a:lnTo>
                    <a:pt x="3" y="3"/>
                  </a:lnTo>
                  <a:close/>
                </a:path>
              </a:pathLst>
            </a:custGeom>
            <a:solidFill>
              <a:srgbClr val="3231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2" name="Rectangle 1798"/>
            <p:cNvSpPr>
              <a:spLocks noChangeArrowheads="1"/>
            </p:cNvSpPr>
            <p:nvPr/>
          </p:nvSpPr>
          <p:spPr bwMode="auto">
            <a:xfrm>
              <a:off x="4581525" y="3076576"/>
              <a:ext cx="242887" cy="242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24282B"/>
                  </a:solidFill>
                  <a:effectLst/>
                  <a:latin typeface="Times New Roman" pitchFamily="18" charset="0"/>
                </a:rPr>
                <a:t>18</a:t>
              </a:r>
              <a:endParaRPr kumimoji="0" lang="en-US" sz="1800" b="0" i="0" u="none" strike="noStrike" cap="none" normalizeH="0" baseline="0" smtClean="0">
                <a:ln>
                  <a:noFill/>
                </a:ln>
                <a:solidFill>
                  <a:schemeClr val="tx1"/>
                </a:solidFill>
                <a:effectLst/>
                <a:latin typeface="Arial" pitchFamily="34" charset="0"/>
              </a:endParaRPr>
            </a:p>
          </p:txBody>
        </p:sp>
        <p:sp>
          <p:nvSpPr>
            <p:cNvPr id="353" name="Oval 1799"/>
            <p:cNvSpPr>
              <a:spLocks noChangeArrowheads="1"/>
            </p:cNvSpPr>
            <p:nvPr/>
          </p:nvSpPr>
          <p:spPr bwMode="auto">
            <a:xfrm>
              <a:off x="4135438" y="3160713"/>
              <a:ext cx="26987" cy="41275"/>
            </a:xfrm>
            <a:prstGeom prst="ellipse">
              <a:avLst/>
            </a:pr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 name="Freeform 1800"/>
            <p:cNvSpPr>
              <a:spLocks/>
            </p:cNvSpPr>
            <p:nvPr/>
          </p:nvSpPr>
          <p:spPr bwMode="auto">
            <a:xfrm>
              <a:off x="4132263" y="3155951"/>
              <a:ext cx="31750" cy="50800"/>
            </a:xfrm>
            <a:custGeom>
              <a:avLst/>
              <a:gdLst>
                <a:gd name="T0" fmla="*/ 47 w 51"/>
                <a:gd name="T1" fmla="*/ 40 h 81"/>
                <a:gd name="T2" fmla="*/ 43 w 51"/>
                <a:gd name="T3" fmla="*/ 40 h 81"/>
                <a:gd name="T4" fmla="*/ 25 w 51"/>
                <a:gd name="T5" fmla="*/ 67 h 81"/>
                <a:gd name="T6" fmla="*/ 8 w 51"/>
                <a:gd name="T7" fmla="*/ 40 h 81"/>
                <a:gd name="T8" fmla="*/ 25 w 51"/>
                <a:gd name="T9" fmla="*/ 13 h 81"/>
                <a:gd name="T10" fmla="*/ 43 w 51"/>
                <a:gd name="T11" fmla="*/ 40 h 81"/>
                <a:gd name="T12" fmla="*/ 51 w 51"/>
                <a:gd name="T13" fmla="*/ 40 h 81"/>
                <a:gd name="T14" fmla="*/ 25 w 51"/>
                <a:gd name="T15" fmla="*/ 0 h 81"/>
                <a:gd name="T16" fmla="*/ 0 w 51"/>
                <a:gd name="T17" fmla="*/ 40 h 81"/>
                <a:gd name="T18" fmla="*/ 25 w 51"/>
                <a:gd name="T19" fmla="*/ 81 h 81"/>
                <a:gd name="T20" fmla="*/ 51 w 51"/>
                <a:gd name="T21" fmla="*/ 40 h 81"/>
                <a:gd name="T22" fmla="*/ 47 w 51"/>
                <a:gd name="T23" fmla="*/ 4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1" h="81">
                  <a:moveTo>
                    <a:pt x="47" y="40"/>
                  </a:moveTo>
                  <a:lnTo>
                    <a:pt x="43" y="40"/>
                  </a:lnTo>
                  <a:cubicBezTo>
                    <a:pt x="43" y="55"/>
                    <a:pt x="35" y="67"/>
                    <a:pt x="25" y="67"/>
                  </a:cubicBezTo>
                  <a:cubicBezTo>
                    <a:pt x="16" y="67"/>
                    <a:pt x="8" y="55"/>
                    <a:pt x="8" y="40"/>
                  </a:cubicBezTo>
                  <a:cubicBezTo>
                    <a:pt x="8" y="26"/>
                    <a:pt x="16" y="13"/>
                    <a:pt x="25" y="13"/>
                  </a:cubicBezTo>
                  <a:cubicBezTo>
                    <a:pt x="35" y="13"/>
                    <a:pt x="43" y="26"/>
                    <a:pt x="43" y="40"/>
                  </a:cubicBezTo>
                  <a:lnTo>
                    <a:pt x="51" y="40"/>
                  </a:lnTo>
                  <a:cubicBezTo>
                    <a:pt x="51" y="18"/>
                    <a:pt x="39" y="0"/>
                    <a:pt x="25" y="0"/>
                  </a:cubicBezTo>
                  <a:cubicBezTo>
                    <a:pt x="12" y="0"/>
                    <a:pt x="0" y="18"/>
                    <a:pt x="0" y="40"/>
                  </a:cubicBezTo>
                  <a:cubicBezTo>
                    <a:pt x="0" y="63"/>
                    <a:pt x="12" y="81"/>
                    <a:pt x="25" y="81"/>
                  </a:cubicBezTo>
                  <a:cubicBezTo>
                    <a:pt x="39" y="81"/>
                    <a:pt x="51" y="63"/>
                    <a:pt x="51" y="40"/>
                  </a:cubicBezTo>
                  <a:lnTo>
                    <a:pt x="47" y="40"/>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5" name="Oval 1801"/>
            <p:cNvSpPr>
              <a:spLocks noChangeArrowheads="1"/>
            </p:cNvSpPr>
            <p:nvPr/>
          </p:nvSpPr>
          <p:spPr bwMode="auto">
            <a:xfrm>
              <a:off x="4271963" y="3160713"/>
              <a:ext cx="26987" cy="41275"/>
            </a:xfrm>
            <a:prstGeom prst="ellipse">
              <a:avLst/>
            </a:pr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6" name="Freeform 1802"/>
            <p:cNvSpPr>
              <a:spLocks/>
            </p:cNvSpPr>
            <p:nvPr/>
          </p:nvSpPr>
          <p:spPr bwMode="auto">
            <a:xfrm>
              <a:off x="4270375" y="3155951"/>
              <a:ext cx="30162" cy="50800"/>
            </a:xfrm>
            <a:custGeom>
              <a:avLst/>
              <a:gdLst>
                <a:gd name="T0" fmla="*/ 46 w 50"/>
                <a:gd name="T1" fmla="*/ 40 h 81"/>
                <a:gd name="T2" fmla="*/ 43 w 50"/>
                <a:gd name="T3" fmla="*/ 40 h 81"/>
                <a:gd name="T4" fmla="*/ 25 w 50"/>
                <a:gd name="T5" fmla="*/ 67 h 81"/>
                <a:gd name="T6" fmla="*/ 7 w 50"/>
                <a:gd name="T7" fmla="*/ 40 h 81"/>
                <a:gd name="T8" fmla="*/ 25 w 50"/>
                <a:gd name="T9" fmla="*/ 13 h 81"/>
                <a:gd name="T10" fmla="*/ 43 w 50"/>
                <a:gd name="T11" fmla="*/ 40 h 81"/>
                <a:gd name="T12" fmla="*/ 50 w 50"/>
                <a:gd name="T13" fmla="*/ 40 h 81"/>
                <a:gd name="T14" fmla="*/ 25 w 50"/>
                <a:gd name="T15" fmla="*/ 0 h 81"/>
                <a:gd name="T16" fmla="*/ 0 w 50"/>
                <a:gd name="T17" fmla="*/ 40 h 81"/>
                <a:gd name="T18" fmla="*/ 25 w 50"/>
                <a:gd name="T19" fmla="*/ 81 h 81"/>
                <a:gd name="T20" fmla="*/ 50 w 50"/>
                <a:gd name="T21" fmla="*/ 40 h 81"/>
                <a:gd name="T22" fmla="*/ 46 w 50"/>
                <a:gd name="T23" fmla="*/ 4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0" h="81">
                  <a:moveTo>
                    <a:pt x="46" y="40"/>
                  </a:moveTo>
                  <a:lnTo>
                    <a:pt x="43" y="40"/>
                  </a:lnTo>
                  <a:cubicBezTo>
                    <a:pt x="43" y="55"/>
                    <a:pt x="35" y="67"/>
                    <a:pt x="25" y="67"/>
                  </a:cubicBezTo>
                  <a:cubicBezTo>
                    <a:pt x="15" y="67"/>
                    <a:pt x="7" y="55"/>
                    <a:pt x="7" y="40"/>
                  </a:cubicBezTo>
                  <a:cubicBezTo>
                    <a:pt x="7" y="26"/>
                    <a:pt x="15" y="13"/>
                    <a:pt x="25" y="13"/>
                  </a:cubicBezTo>
                  <a:cubicBezTo>
                    <a:pt x="35" y="13"/>
                    <a:pt x="43" y="26"/>
                    <a:pt x="43" y="40"/>
                  </a:cubicBezTo>
                  <a:lnTo>
                    <a:pt x="50" y="40"/>
                  </a:lnTo>
                  <a:cubicBezTo>
                    <a:pt x="50" y="18"/>
                    <a:pt x="39" y="0"/>
                    <a:pt x="25" y="0"/>
                  </a:cubicBezTo>
                  <a:cubicBezTo>
                    <a:pt x="11" y="0"/>
                    <a:pt x="0" y="18"/>
                    <a:pt x="0" y="40"/>
                  </a:cubicBezTo>
                  <a:cubicBezTo>
                    <a:pt x="0" y="63"/>
                    <a:pt x="11" y="81"/>
                    <a:pt x="25" y="81"/>
                  </a:cubicBezTo>
                  <a:cubicBezTo>
                    <a:pt x="39" y="81"/>
                    <a:pt x="50" y="63"/>
                    <a:pt x="50" y="40"/>
                  </a:cubicBezTo>
                  <a:lnTo>
                    <a:pt x="46" y="40"/>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7" name="Oval 1803"/>
            <p:cNvSpPr>
              <a:spLocks noChangeArrowheads="1"/>
            </p:cNvSpPr>
            <p:nvPr/>
          </p:nvSpPr>
          <p:spPr bwMode="auto">
            <a:xfrm>
              <a:off x="4408488" y="3160713"/>
              <a:ext cx="26987" cy="41275"/>
            </a:xfrm>
            <a:prstGeom prst="ellipse">
              <a:avLst/>
            </a:pr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8" name="Freeform 1804"/>
            <p:cNvSpPr>
              <a:spLocks/>
            </p:cNvSpPr>
            <p:nvPr/>
          </p:nvSpPr>
          <p:spPr bwMode="auto">
            <a:xfrm>
              <a:off x="4405313" y="3155951"/>
              <a:ext cx="31750" cy="50800"/>
            </a:xfrm>
            <a:custGeom>
              <a:avLst/>
              <a:gdLst>
                <a:gd name="T0" fmla="*/ 47 w 51"/>
                <a:gd name="T1" fmla="*/ 40 h 81"/>
                <a:gd name="T2" fmla="*/ 43 w 51"/>
                <a:gd name="T3" fmla="*/ 40 h 81"/>
                <a:gd name="T4" fmla="*/ 25 w 51"/>
                <a:gd name="T5" fmla="*/ 67 h 81"/>
                <a:gd name="T6" fmla="*/ 8 w 51"/>
                <a:gd name="T7" fmla="*/ 40 h 81"/>
                <a:gd name="T8" fmla="*/ 25 w 51"/>
                <a:gd name="T9" fmla="*/ 13 h 81"/>
                <a:gd name="T10" fmla="*/ 43 w 51"/>
                <a:gd name="T11" fmla="*/ 40 h 81"/>
                <a:gd name="T12" fmla="*/ 51 w 51"/>
                <a:gd name="T13" fmla="*/ 40 h 81"/>
                <a:gd name="T14" fmla="*/ 25 w 51"/>
                <a:gd name="T15" fmla="*/ 0 h 81"/>
                <a:gd name="T16" fmla="*/ 0 w 51"/>
                <a:gd name="T17" fmla="*/ 40 h 81"/>
                <a:gd name="T18" fmla="*/ 25 w 51"/>
                <a:gd name="T19" fmla="*/ 81 h 81"/>
                <a:gd name="T20" fmla="*/ 51 w 51"/>
                <a:gd name="T21" fmla="*/ 40 h 81"/>
                <a:gd name="T22" fmla="*/ 47 w 51"/>
                <a:gd name="T23" fmla="*/ 4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1" h="81">
                  <a:moveTo>
                    <a:pt x="47" y="40"/>
                  </a:moveTo>
                  <a:lnTo>
                    <a:pt x="43" y="40"/>
                  </a:lnTo>
                  <a:cubicBezTo>
                    <a:pt x="43" y="55"/>
                    <a:pt x="35" y="67"/>
                    <a:pt x="25" y="67"/>
                  </a:cubicBezTo>
                  <a:cubicBezTo>
                    <a:pt x="15" y="67"/>
                    <a:pt x="8" y="55"/>
                    <a:pt x="8" y="40"/>
                  </a:cubicBezTo>
                  <a:cubicBezTo>
                    <a:pt x="8" y="26"/>
                    <a:pt x="15" y="13"/>
                    <a:pt x="25" y="13"/>
                  </a:cubicBezTo>
                  <a:cubicBezTo>
                    <a:pt x="35" y="13"/>
                    <a:pt x="43" y="26"/>
                    <a:pt x="43" y="40"/>
                  </a:cubicBezTo>
                  <a:lnTo>
                    <a:pt x="51" y="40"/>
                  </a:lnTo>
                  <a:cubicBezTo>
                    <a:pt x="51" y="18"/>
                    <a:pt x="39" y="0"/>
                    <a:pt x="25" y="0"/>
                  </a:cubicBezTo>
                  <a:cubicBezTo>
                    <a:pt x="11" y="0"/>
                    <a:pt x="0" y="18"/>
                    <a:pt x="0" y="40"/>
                  </a:cubicBezTo>
                  <a:cubicBezTo>
                    <a:pt x="0" y="63"/>
                    <a:pt x="11" y="81"/>
                    <a:pt x="25" y="81"/>
                  </a:cubicBezTo>
                  <a:cubicBezTo>
                    <a:pt x="39" y="81"/>
                    <a:pt x="51" y="63"/>
                    <a:pt x="51" y="40"/>
                  </a:cubicBezTo>
                  <a:lnTo>
                    <a:pt x="47" y="40"/>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9" name="Oval 1805"/>
            <p:cNvSpPr>
              <a:spLocks noChangeArrowheads="1"/>
            </p:cNvSpPr>
            <p:nvPr/>
          </p:nvSpPr>
          <p:spPr bwMode="auto">
            <a:xfrm>
              <a:off x="5372100" y="3160713"/>
              <a:ext cx="26987" cy="41275"/>
            </a:xfrm>
            <a:prstGeom prst="ellipse">
              <a:avLst/>
            </a:pr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0" name="Freeform 1806"/>
            <p:cNvSpPr>
              <a:spLocks/>
            </p:cNvSpPr>
            <p:nvPr/>
          </p:nvSpPr>
          <p:spPr bwMode="auto">
            <a:xfrm>
              <a:off x="5370513" y="3155951"/>
              <a:ext cx="31750" cy="50800"/>
            </a:xfrm>
            <a:custGeom>
              <a:avLst/>
              <a:gdLst>
                <a:gd name="T0" fmla="*/ 47 w 51"/>
                <a:gd name="T1" fmla="*/ 40 h 81"/>
                <a:gd name="T2" fmla="*/ 43 w 51"/>
                <a:gd name="T3" fmla="*/ 40 h 81"/>
                <a:gd name="T4" fmla="*/ 25 w 51"/>
                <a:gd name="T5" fmla="*/ 67 h 81"/>
                <a:gd name="T6" fmla="*/ 8 w 51"/>
                <a:gd name="T7" fmla="*/ 40 h 81"/>
                <a:gd name="T8" fmla="*/ 25 w 51"/>
                <a:gd name="T9" fmla="*/ 13 h 81"/>
                <a:gd name="T10" fmla="*/ 43 w 51"/>
                <a:gd name="T11" fmla="*/ 40 h 81"/>
                <a:gd name="T12" fmla="*/ 51 w 51"/>
                <a:gd name="T13" fmla="*/ 40 h 81"/>
                <a:gd name="T14" fmla="*/ 25 w 51"/>
                <a:gd name="T15" fmla="*/ 0 h 81"/>
                <a:gd name="T16" fmla="*/ 0 w 51"/>
                <a:gd name="T17" fmla="*/ 40 h 81"/>
                <a:gd name="T18" fmla="*/ 25 w 51"/>
                <a:gd name="T19" fmla="*/ 81 h 81"/>
                <a:gd name="T20" fmla="*/ 51 w 51"/>
                <a:gd name="T21" fmla="*/ 40 h 81"/>
                <a:gd name="T22" fmla="*/ 47 w 51"/>
                <a:gd name="T23" fmla="*/ 4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1" h="81">
                  <a:moveTo>
                    <a:pt x="47" y="40"/>
                  </a:moveTo>
                  <a:lnTo>
                    <a:pt x="43" y="40"/>
                  </a:lnTo>
                  <a:cubicBezTo>
                    <a:pt x="43" y="55"/>
                    <a:pt x="35" y="67"/>
                    <a:pt x="25" y="67"/>
                  </a:cubicBezTo>
                  <a:cubicBezTo>
                    <a:pt x="15" y="67"/>
                    <a:pt x="8" y="55"/>
                    <a:pt x="8" y="40"/>
                  </a:cubicBezTo>
                  <a:cubicBezTo>
                    <a:pt x="8" y="26"/>
                    <a:pt x="15" y="13"/>
                    <a:pt x="25" y="13"/>
                  </a:cubicBezTo>
                  <a:cubicBezTo>
                    <a:pt x="35" y="13"/>
                    <a:pt x="43" y="26"/>
                    <a:pt x="43" y="40"/>
                  </a:cubicBezTo>
                  <a:lnTo>
                    <a:pt x="51" y="40"/>
                  </a:lnTo>
                  <a:cubicBezTo>
                    <a:pt x="50" y="18"/>
                    <a:pt x="39" y="0"/>
                    <a:pt x="25" y="0"/>
                  </a:cubicBezTo>
                  <a:cubicBezTo>
                    <a:pt x="11" y="0"/>
                    <a:pt x="0" y="18"/>
                    <a:pt x="0" y="40"/>
                  </a:cubicBezTo>
                  <a:cubicBezTo>
                    <a:pt x="0" y="63"/>
                    <a:pt x="11" y="81"/>
                    <a:pt x="25" y="81"/>
                  </a:cubicBezTo>
                  <a:cubicBezTo>
                    <a:pt x="39" y="81"/>
                    <a:pt x="50" y="63"/>
                    <a:pt x="51" y="40"/>
                  </a:cubicBezTo>
                  <a:lnTo>
                    <a:pt x="47" y="40"/>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1" name="Oval 1807"/>
            <p:cNvSpPr>
              <a:spLocks noChangeArrowheads="1"/>
            </p:cNvSpPr>
            <p:nvPr/>
          </p:nvSpPr>
          <p:spPr bwMode="auto">
            <a:xfrm>
              <a:off x="5508625" y="3160713"/>
              <a:ext cx="26987" cy="41275"/>
            </a:xfrm>
            <a:prstGeom prst="ellipse">
              <a:avLst/>
            </a:pr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2" name="Freeform 1808"/>
            <p:cNvSpPr>
              <a:spLocks/>
            </p:cNvSpPr>
            <p:nvPr/>
          </p:nvSpPr>
          <p:spPr bwMode="auto">
            <a:xfrm>
              <a:off x="5507038" y="3155951"/>
              <a:ext cx="31750" cy="50800"/>
            </a:xfrm>
            <a:custGeom>
              <a:avLst/>
              <a:gdLst>
                <a:gd name="T0" fmla="*/ 47 w 51"/>
                <a:gd name="T1" fmla="*/ 40 h 81"/>
                <a:gd name="T2" fmla="*/ 43 w 51"/>
                <a:gd name="T3" fmla="*/ 40 h 81"/>
                <a:gd name="T4" fmla="*/ 26 w 51"/>
                <a:gd name="T5" fmla="*/ 67 h 81"/>
                <a:gd name="T6" fmla="*/ 8 w 51"/>
                <a:gd name="T7" fmla="*/ 40 h 81"/>
                <a:gd name="T8" fmla="*/ 26 w 51"/>
                <a:gd name="T9" fmla="*/ 13 h 81"/>
                <a:gd name="T10" fmla="*/ 43 w 51"/>
                <a:gd name="T11" fmla="*/ 40 h 81"/>
                <a:gd name="T12" fmla="*/ 51 w 51"/>
                <a:gd name="T13" fmla="*/ 40 h 81"/>
                <a:gd name="T14" fmla="*/ 26 w 51"/>
                <a:gd name="T15" fmla="*/ 0 h 81"/>
                <a:gd name="T16" fmla="*/ 0 w 51"/>
                <a:gd name="T17" fmla="*/ 40 h 81"/>
                <a:gd name="T18" fmla="*/ 26 w 51"/>
                <a:gd name="T19" fmla="*/ 81 h 81"/>
                <a:gd name="T20" fmla="*/ 51 w 51"/>
                <a:gd name="T21" fmla="*/ 40 h 81"/>
                <a:gd name="T22" fmla="*/ 47 w 51"/>
                <a:gd name="T23" fmla="*/ 4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1" h="81">
                  <a:moveTo>
                    <a:pt x="47" y="40"/>
                  </a:moveTo>
                  <a:lnTo>
                    <a:pt x="43" y="40"/>
                  </a:lnTo>
                  <a:cubicBezTo>
                    <a:pt x="43" y="55"/>
                    <a:pt x="36" y="67"/>
                    <a:pt x="26" y="67"/>
                  </a:cubicBezTo>
                  <a:cubicBezTo>
                    <a:pt x="16" y="67"/>
                    <a:pt x="8" y="55"/>
                    <a:pt x="8" y="40"/>
                  </a:cubicBezTo>
                  <a:cubicBezTo>
                    <a:pt x="8" y="26"/>
                    <a:pt x="16" y="13"/>
                    <a:pt x="26" y="13"/>
                  </a:cubicBezTo>
                  <a:cubicBezTo>
                    <a:pt x="36" y="13"/>
                    <a:pt x="43" y="26"/>
                    <a:pt x="43" y="40"/>
                  </a:cubicBezTo>
                  <a:lnTo>
                    <a:pt x="51" y="40"/>
                  </a:lnTo>
                  <a:cubicBezTo>
                    <a:pt x="51" y="18"/>
                    <a:pt x="39" y="0"/>
                    <a:pt x="26" y="0"/>
                  </a:cubicBezTo>
                  <a:cubicBezTo>
                    <a:pt x="12" y="0"/>
                    <a:pt x="0" y="18"/>
                    <a:pt x="0" y="40"/>
                  </a:cubicBezTo>
                  <a:cubicBezTo>
                    <a:pt x="0" y="63"/>
                    <a:pt x="12" y="81"/>
                    <a:pt x="26" y="81"/>
                  </a:cubicBezTo>
                  <a:cubicBezTo>
                    <a:pt x="39" y="81"/>
                    <a:pt x="51" y="63"/>
                    <a:pt x="51" y="40"/>
                  </a:cubicBezTo>
                  <a:lnTo>
                    <a:pt x="47" y="40"/>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3" name="Freeform 1809"/>
            <p:cNvSpPr>
              <a:spLocks/>
            </p:cNvSpPr>
            <p:nvPr/>
          </p:nvSpPr>
          <p:spPr bwMode="auto">
            <a:xfrm>
              <a:off x="5048250" y="4046538"/>
              <a:ext cx="61912" cy="985838"/>
            </a:xfrm>
            <a:custGeom>
              <a:avLst/>
              <a:gdLst>
                <a:gd name="T0" fmla="*/ 0 w 100"/>
                <a:gd name="T1" fmla="*/ 1590 h 1590"/>
                <a:gd name="T2" fmla="*/ 100 w 100"/>
                <a:gd name="T3" fmla="*/ 0 h 1590"/>
                <a:gd name="T4" fmla="*/ 0 w 100"/>
                <a:gd name="T5" fmla="*/ 1590 h 1590"/>
              </a:gdLst>
              <a:ahLst/>
              <a:cxnLst>
                <a:cxn ang="0">
                  <a:pos x="T0" y="T1"/>
                </a:cxn>
                <a:cxn ang="0">
                  <a:pos x="T2" y="T3"/>
                </a:cxn>
                <a:cxn ang="0">
                  <a:pos x="T4" y="T5"/>
                </a:cxn>
              </a:cxnLst>
              <a:rect l="0" t="0" r="r" b="b"/>
              <a:pathLst>
                <a:path w="100" h="1590">
                  <a:moveTo>
                    <a:pt x="0" y="1590"/>
                  </a:moveTo>
                  <a:lnTo>
                    <a:pt x="100" y="0"/>
                  </a:lnTo>
                  <a:lnTo>
                    <a:pt x="0" y="1590"/>
                  </a:lnTo>
                  <a:close/>
                </a:path>
              </a:pathLst>
            </a:custGeom>
            <a:solidFill>
              <a:srgbClr val="3B2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4" name="Freeform 1810"/>
            <p:cNvSpPr>
              <a:spLocks/>
            </p:cNvSpPr>
            <p:nvPr/>
          </p:nvSpPr>
          <p:spPr bwMode="auto">
            <a:xfrm>
              <a:off x="5040313" y="4046538"/>
              <a:ext cx="77787" cy="987425"/>
            </a:xfrm>
            <a:custGeom>
              <a:avLst/>
              <a:gdLst>
                <a:gd name="T0" fmla="*/ 23 w 124"/>
                <a:gd name="T1" fmla="*/ 1591 h 1591"/>
                <a:gd name="T2" fmla="*/ 124 w 124"/>
                <a:gd name="T3" fmla="*/ 1 h 1591"/>
                <a:gd name="T4" fmla="*/ 101 w 124"/>
                <a:gd name="T5" fmla="*/ 0 h 1591"/>
                <a:gd name="T6" fmla="*/ 0 w 124"/>
                <a:gd name="T7" fmla="*/ 1590 h 1591"/>
                <a:gd name="T8" fmla="*/ 23 w 124"/>
                <a:gd name="T9" fmla="*/ 1591 h 1591"/>
              </a:gdLst>
              <a:ahLst/>
              <a:cxnLst>
                <a:cxn ang="0">
                  <a:pos x="T0" y="T1"/>
                </a:cxn>
                <a:cxn ang="0">
                  <a:pos x="T2" y="T3"/>
                </a:cxn>
                <a:cxn ang="0">
                  <a:pos x="T4" y="T5"/>
                </a:cxn>
                <a:cxn ang="0">
                  <a:pos x="T6" y="T7"/>
                </a:cxn>
                <a:cxn ang="0">
                  <a:pos x="T8" y="T9"/>
                </a:cxn>
              </a:cxnLst>
              <a:rect l="0" t="0" r="r" b="b"/>
              <a:pathLst>
                <a:path w="124" h="1591">
                  <a:moveTo>
                    <a:pt x="23" y="1591"/>
                  </a:moveTo>
                  <a:lnTo>
                    <a:pt x="124" y="1"/>
                  </a:lnTo>
                  <a:lnTo>
                    <a:pt x="101" y="0"/>
                  </a:lnTo>
                  <a:lnTo>
                    <a:pt x="0" y="1590"/>
                  </a:lnTo>
                  <a:lnTo>
                    <a:pt x="23" y="1591"/>
                  </a:lnTo>
                  <a:close/>
                </a:path>
              </a:pathLst>
            </a:custGeom>
            <a:solidFill>
              <a:srgbClr val="3B2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5" name="Freeform 1811"/>
            <p:cNvSpPr>
              <a:spLocks/>
            </p:cNvSpPr>
            <p:nvPr/>
          </p:nvSpPr>
          <p:spPr bwMode="auto">
            <a:xfrm>
              <a:off x="5070475" y="4029076"/>
              <a:ext cx="69850" cy="95250"/>
            </a:xfrm>
            <a:custGeom>
              <a:avLst/>
              <a:gdLst>
                <a:gd name="T0" fmla="*/ 0 w 111"/>
                <a:gd name="T1" fmla="*/ 147 h 154"/>
                <a:gd name="T2" fmla="*/ 65 w 111"/>
                <a:gd name="T3" fmla="*/ 0 h 154"/>
                <a:gd name="T4" fmla="*/ 111 w 111"/>
                <a:gd name="T5" fmla="*/ 154 h 154"/>
                <a:gd name="T6" fmla="*/ 0 w 111"/>
                <a:gd name="T7" fmla="*/ 147 h 154"/>
              </a:gdLst>
              <a:ahLst/>
              <a:cxnLst>
                <a:cxn ang="0">
                  <a:pos x="T0" y="T1"/>
                </a:cxn>
                <a:cxn ang="0">
                  <a:pos x="T2" y="T3"/>
                </a:cxn>
                <a:cxn ang="0">
                  <a:pos x="T4" y="T5"/>
                </a:cxn>
                <a:cxn ang="0">
                  <a:pos x="T6" y="T7"/>
                </a:cxn>
              </a:cxnLst>
              <a:rect l="0" t="0" r="r" b="b"/>
              <a:pathLst>
                <a:path w="111" h="154">
                  <a:moveTo>
                    <a:pt x="0" y="147"/>
                  </a:moveTo>
                  <a:lnTo>
                    <a:pt x="65" y="0"/>
                  </a:lnTo>
                  <a:lnTo>
                    <a:pt x="111" y="154"/>
                  </a:lnTo>
                  <a:cubicBezTo>
                    <a:pt x="79" y="128"/>
                    <a:pt x="35" y="126"/>
                    <a:pt x="0" y="147"/>
                  </a:cubicBez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6" name="Freeform 1812"/>
            <p:cNvSpPr>
              <a:spLocks/>
            </p:cNvSpPr>
            <p:nvPr/>
          </p:nvSpPr>
          <p:spPr bwMode="auto">
            <a:xfrm>
              <a:off x="5043488" y="3594101"/>
              <a:ext cx="7937" cy="1438275"/>
            </a:xfrm>
            <a:custGeom>
              <a:avLst/>
              <a:gdLst>
                <a:gd name="T0" fmla="*/ 0 w 12"/>
                <a:gd name="T1" fmla="*/ 2321 h 2321"/>
                <a:gd name="T2" fmla="*/ 12 w 12"/>
                <a:gd name="T3" fmla="*/ 0 h 2321"/>
                <a:gd name="T4" fmla="*/ 0 w 12"/>
                <a:gd name="T5" fmla="*/ 2321 h 2321"/>
              </a:gdLst>
              <a:ahLst/>
              <a:cxnLst>
                <a:cxn ang="0">
                  <a:pos x="T0" y="T1"/>
                </a:cxn>
                <a:cxn ang="0">
                  <a:pos x="T2" y="T3"/>
                </a:cxn>
                <a:cxn ang="0">
                  <a:pos x="T4" y="T5"/>
                </a:cxn>
              </a:cxnLst>
              <a:rect l="0" t="0" r="r" b="b"/>
              <a:pathLst>
                <a:path w="12" h="2321">
                  <a:moveTo>
                    <a:pt x="0" y="2321"/>
                  </a:moveTo>
                  <a:lnTo>
                    <a:pt x="12" y="0"/>
                  </a:lnTo>
                  <a:lnTo>
                    <a:pt x="0" y="2321"/>
                  </a:lnTo>
                  <a:close/>
                </a:path>
              </a:pathLst>
            </a:custGeom>
            <a:solidFill>
              <a:srgbClr val="3B2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7" name="Freeform 1813"/>
            <p:cNvSpPr>
              <a:spLocks/>
            </p:cNvSpPr>
            <p:nvPr/>
          </p:nvSpPr>
          <p:spPr bwMode="auto">
            <a:xfrm>
              <a:off x="5037138" y="3594101"/>
              <a:ext cx="22225" cy="1438275"/>
            </a:xfrm>
            <a:custGeom>
              <a:avLst/>
              <a:gdLst>
                <a:gd name="T0" fmla="*/ 23 w 35"/>
                <a:gd name="T1" fmla="*/ 2321 h 2321"/>
                <a:gd name="T2" fmla="*/ 35 w 35"/>
                <a:gd name="T3" fmla="*/ 0 h 2321"/>
                <a:gd name="T4" fmla="*/ 12 w 35"/>
                <a:gd name="T5" fmla="*/ 0 h 2321"/>
                <a:gd name="T6" fmla="*/ 0 w 35"/>
                <a:gd name="T7" fmla="*/ 2320 h 2321"/>
                <a:gd name="T8" fmla="*/ 23 w 35"/>
                <a:gd name="T9" fmla="*/ 2321 h 2321"/>
              </a:gdLst>
              <a:ahLst/>
              <a:cxnLst>
                <a:cxn ang="0">
                  <a:pos x="T0" y="T1"/>
                </a:cxn>
                <a:cxn ang="0">
                  <a:pos x="T2" y="T3"/>
                </a:cxn>
                <a:cxn ang="0">
                  <a:pos x="T4" y="T5"/>
                </a:cxn>
                <a:cxn ang="0">
                  <a:pos x="T6" y="T7"/>
                </a:cxn>
                <a:cxn ang="0">
                  <a:pos x="T8" y="T9"/>
                </a:cxn>
              </a:cxnLst>
              <a:rect l="0" t="0" r="r" b="b"/>
              <a:pathLst>
                <a:path w="35" h="2321">
                  <a:moveTo>
                    <a:pt x="23" y="2321"/>
                  </a:moveTo>
                  <a:lnTo>
                    <a:pt x="35" y="0"/>
                  </a:lnTo>
                  <a:lnTo>
                    <a:pt x="12" y="0"/>
                  </a:lnTo>
                  <a:lnTo>
                    <a:pt x="0" y="2320"/>
                  </a:lnTo>
                  <a:lnTo>
                    <a:pt x="23" y="2321"/>
                  </a:lnTo>
                  <a:close/>
                </a:path>
              </a:pathLst>
            </a:custGeom>
            <a:solidFill>
              <a:srgbClr val="3B2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8" name="Freeform 1814"/>
            <p:cNvSpPr>
              <a:spLocks/>
            </p:cNvSpPr>
            <p:nvPr/>
          </p:nvSpPr>
          <p:spPr bwMode="auto">
            <a:xfrm>
              <a:off x="5016500" y="3575051"/>
              <a:ext cx="69850" cy="93663"/>
            </a:xfrm>
            <a:custGeom>
              <a:avLst/>
              <a:gdLst>
                <a:gd name="T0" fmla="*/ 0 w 111"/>
                <a:gd name="T1" fmla="*/ 151 h 151"/>
                <a:gd name="T2" fmla="*/ 56 w 111"/>
                <a:gd name="T3" fmla="*/ 0 h 151"/>
                <a:gd name="T4" fmla="*/ 111 w 111"/>
                <a:gd name="T5" fmla="*/ 151 h 151"/>
                <a:gd name="T6" fmla="*/ 0 w 111"/>
                <a:gd name="T7" fmla="*/ 151 h 151"/>
              </a:gdLst>
              <a:ahLst/>
              <a:cxnLst>
                <a:cxn ang="0">
                  <a:pos x="T0" y="T1"/>
                </a:cxn>
                <a:cxn ang="0">
                  <a:pos x="T2" y="T3"/>
                </a:cxn>
                <a:cxn ang="0">
                  <a:pos x="T4" y="T5"/>
                </a:cxn>
                <a:cxn ang="0">
                  <a:pos x="T6" y="T7"/>
                </a:cxn>
              </a:cxnLst>
              <a:rect l="0" t="0" r="r" b="b"/>
              <a:pathLst>
                <a:path w="111" h="151">
                  <a:moveTo>
                    <a:pt x="0" y="151"/>
                  </a:moveTo>
                  <a:lnTo>
                    <a:pt x="56" y="0"/>
                  </a:lnTo>
                  <a:lnTo>
                    <a:pt x="111" y="151"/>
                  </a:lnTo>
                  <a:cubicBezTo>
                    <a:pt x="78" y="127"/>
                    <a:pt x="33" y="127"/>
                    <a:pt x="0" y="151"/>
                  </a:cubicBez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9" name="Freeform 1815"/>
            <p:cNvSpPr>
              <a:spLocks/>
            </p:cNvSpPr>
            <p:nvPr/>
          </p:nvSpPr>
          <p:spPr bwMode="auto">
            <a:xfrm>
              <a:off x="5051425" y="3195638"/>
              <a:ext cx="261937" cy="1851025"/>
            </a:xfrm>
            <a:custGeom>
              <a:avLst/>
              <a:gdLst>
                <a:gd name="T0" fmla="*/ 0 w 418"/>
                <a:gd name="T1" fmla="*/ 2985 h 2985"/>
                <a:gd name="T2" fmla="*/ 418 w 418"/>
                <a:gd name="T3" fmla="*/ 0 h 2985"/>
                <a:gd name="T4" fmla="*/ 0 w 418"/>
                <a:gd name="T5" fmla="*/ 2985 h 2985"/>
              </a:gdLst>
              <a:ahLst/>
              <a:cxnLst>
                <a:cxn ang="0">
                  <a:pos x="T0" y="T1"/>
                </a:cxn>
                <a:cxn ang="0">
                  <a:pos x="T2" y="T3"/>
                </a:cxn>
                <a:cxn ang="0">
                  <a:pos x="T4" y="T5"/>
                </a:cxn>
              </a:cxnLst>
              <a:rect l="0" t="0" r="r" b="b"/>
              <a:pathLst>
                <a:path w="418" h="2985">
                  <a:moveTo>
                    <a:pt x="0" y="2985"/>
                  </a:moveTo>
                  <a:lnTo>
                    <a:pt x="418" y="0"/>
                  </a:lnTo>
                  <a:lnTo>
                    <a:pt x="0" y="2985"/>
                  </a:lnTo>
                  <a:close/>
                </a:path>
              </a:pathLst>
            </a:custGeom>
            <a:solidFill>
              <a:srgbClr val="3B2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0" name="Freeform 1816"/>
            <p:cNvSpPr>
              <a:spLocks/>
            </p:cNvSpPr>
            <p:nvPr/>
          </p:nvSpPr>
          <p:spPr bwMode="auto">
            <a:xfrm>
              <a:off x="5045075" y="3195638"/>
              <a:ext cx="274637" cy="1852613"/>
            </a:xfrm>
            <a:custGeom>
              <a:avLst/>
              <a:gdLst>
                <a:gd name="T0" fmla="*/ 23 w 441"/>
                <a:gd name="T1" fmla="*/ 2989 h 2989"/>
                <a:gd name="T2" fmla="*/ 441 w 441"/>
                <a:gd name="T3" fmla="*/ 3 h 2989"/>
                <a:gd name="T4" fmla="*/ 418 w 441"/>
                <a:gd name="T5" fmla="*/ 0 h 2989"/>
                <a:gd name="T6" fmla="*/ 0 w 441"/>
                <a:gd name="T7" fmla="*/ 2986 h 2989"/>
                <a:gd name="T8" fmla="*/ 23 w 441"/>
                <a:gd name="T9" fmla="*/ 2989 h 2989"/>
              </a:gdLst>
              <a:ahLst/>
              <a:cxnLst>
                <a:cxn ang="0">
                  <a:pos x="T0" y="T1"/>
                </a:cxn>
                <a:cxn ang="0">
                  <a:pos x="T2" y="T3"/>
                </a:cxn>
                <a:cxn ang="0">
                  <a:pos x="T4" y="T5"/>
                </a:cxn>
                <a:cxn ang="0">
                  <a:pos x="T6" y="T7"/>
                </a:cxn>
                <a:cxn ang="0">
                  <a:pos x="T8" y="T9"/>
                </a:cxn>
              </a:cxnLst>
              <a:rect l="0" t="0" r="r" b="b"/>
              <a:pathLst>
                <a:path w="441" h="2989">
                  <a:moveTo>
                    <a:pt x="23" y="2989"/>
                  </a:moveTo>
                  <a:lnTo>
                    <a:pt x="441" y="3"/>
                  </a:lnTo>
                  <a:lnTo>
                    <a:pt x="418" y="0"/>
                  </a:lnTo>
                  <a:lnTo>
                    <a:pt x="0" y="2986"/>
                  </a:lnTo>
                  <a:lnTo>
                    <a:pt x="23" y="2989"/>
                  </a:lnTo>
                  <a:close/>
                </a:path>
              </a:pathLst>
            </a:custGeom>
            <a:solidFill>
              <a:srgbClr val="3B2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1" name="Freeform 1817"/>
            <p:cNvSpPr>
              <a:spLocks/>
            </p:cNvSpPr>
            <p:nvPr/>
          </p:nvSpPr>
          <p:spPr bwMode="auto">
            <a:xfrm>
              <a:off x="5267325" y="3176588"/>
              <a:ext cx="69850" cy="98425"/>
            </a:xfrm>
            <a:custGeom>
              <a:avLst/>
              <a:gdLst>
                <a:gd name="T0" fmla="*/ 0 w 111"/>
                <a:gd name="T1" fmla="*/ 142 h 158"/>
                <a:gd name="T2" fmla="*/ 77 w 111"/>
                <a:gd name="T3" fmla="*/ 0 h 158"/>
                <a:gd name="T4" fmla="*/ 111 w 111"/>
                <a:gd name="T5" fmla="*/ 158 h 158"/>
                <a:gd name="T6" fmla="*/ 0 w 111"/>
                <a:gd name="T7" fmla="*/ 142 h 158"/>
              </a:gdLst>
              <a:ahLst/>
              <a:cxnLst>
                <a:cxn ang="0">
                  <a:pos x="T0" y="T1"/>
                </a:cxn>
                <a:cxn ang="0">
                  <a:pos x="T2" y="T3"/>
                </a:cxn>
                <a:cxn ang="0">
                  <a:pos x="T4" y="T5"/>
                </a:cxn>
                <a:cxn ang="0">
                  <a:pos x="T6" y="T7"/>
                </a:cxn>
              </a:cxnLst>
              <a:rect l="0" t="0" r="r" b="b"/>
              <a:pathLst>
                <a:path w="111" h="158">
                  <a:moveTo>
                    <a:pt x="0" y="142"/>
                  </a:moveTo>
                  <a:lnTo>
                    <a:pt x="77" y="0"/>
                  </a:lnTo>
                  <a:lnTo>
                    <a:pt x="111" y="158"/>
                  </a:lnTo>
                  <a:cubicBezTo>
                    <a:pt x="81" y="129"/>
                    <a:pt x="37" y="123"/>
                    <a:pt x="0" y="142"/>
                  </a:cubicBez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2" name="Freeform 1818"/>
            <p:cNvSpPr>
              <a:spLocks/>
            </p:cNvSpPr>
            <p:nvPr/>
          </p:nvSpPr>
          <p:spPr bwMode="auto">
            <a:xfrm>
              <a:off x="3182938" y="3624263"/>
              <a:ext cx="522287" cy="6350"/>
            </a:xfrm>
            <a:custGeom>
              <a:avLst/>
              <a:gdLst>
                <a:gd name="T0" fmla="*/ 502 w 836"/>
                <a:gd name="T1" fmla="*/ 9 h 10"/>
                <a:gd name="T2" fmla="*/ 0 w 836"/>
                <a:gd name="T3" fmla="*/ 0 h 10"/>
                <a:gd name="T4" fmla="*/ 502 w 836"/>
                <a:gd name="T5" fmla="*/ 9 h 10"/>
              </a:gdLst>
              <a:ahLst/>
              <a:cxnLst>
                <a:cxn ang="0">
                  <a:pos x="T0" y="T1"/>
                </a:cxn>
                <a:cxn ang="0">
                  <a:pos x="T2" y="T3"/>
                </a:cxn>
                <a:cxn ang="0">
                  <a:pos x="T4" y="T5"/>
                </a:cxn>
              </a:cxnLst>
              <a:rect l="0" t="0" r="r" b="b"/>
              <a:pathLst>
                <a:path w="836" h="10">
                  <a:moveTo>
                    <a:pt x="502" y="9"/>
                  </a:moveTo>
                  <a:cubicBezTo>
                    <a:pt x="426" y="10"/>
                    <a:pt x="836" y="9"/>
                    <a:pt x="0" y="0"/>
                  </a:cubicBezTo>
                  <a:lnTo>
                    <a:pt x="502" y="9"/>
                  </a:lnTo>
                  <a:close/>
                </a:path>
              </a:pathLst>
            </a:custGeom>
            <a:solidFill>
              <a:srgbClr val="3B2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3" name="Freeform 1819"/>
            <p:cNvSpPr>
              <a:spLocks noEditPoints="1"/>
            </p:cNvSpPr>
            <p:nvPr/>
          </p:nvSpPr>
          <p:spPr bwMode="auto">
            <a:xfrm>
              <a:off x="3182938" y="3617913"/>
              <a:ext cx="341312" cy="19050"/>
            </a:xfrm>
            <a:custGeom>
              <a:avLst/>
              <a:gdLst>
                <a:gd name="T0" fmla="*/ 492 w 548"/>
                <a:gd name="T1" fmla="*/ 9 h 31"/>
                <a:gd name="T2" fmla="*/ 488 w 548"/>
                <a:gd name="T3" fmla="*/ 9 h 31"/>
                <a:gd name="T4" fmla="*/ 481 w 548"/>
                <a:gd name="T5" fmla="*/ 20 h 31"/>
                <a:gd name="T6" fmla="*/ 491 w 548"/>
                <a:gd name="T7" fmla="*/ 31 h 31"/>
                <a:gd name="T8" fmla="*/ 524 w 548"/>
                <a:gd name="T9" fmla="*/ 31 h 31"/>
                <a:gd name="T10" fmla="*/ 539 w 548"/>
                <a:gd name="T11" fmla="*/ 30 h 31"/>
                <a:gd name="T12" fmla="*/ 548 w 548"/>
                <a:gd name="T13" fmla="*/ 19 h 31"/>
                <a:gd name="T14" fmla="*/ 537 w 548"/>
                <a:gd name="T15" fmla="*/ 8 h 31"/>
                <a:gd name="T16" fmla="*/ 533 w 548"/>
                <a:gd name="T17" fmla="*/ 30 h 31"/>
                <a:gd name="T18" fmla="*/ 534 w 548"/>
                <a:gd name="T19" fmla="*/ 30 h 31"/>
                <a:gd name="T20" fmla="*/ 534 w 548"/>
                <a:gd name="T21" fmla="*/ 30 h 31"/>
                <a:gd name="T22" fmla="*/ 534 w 548"/>
                <a:gd name="T23" fmla="*/ 30 h 31"/>
                <a:gd name="T24" fmla="*/ 537 w 548"/>
                <a:gd name="T25" fmla="*/ 19 h 31"/>
                <a:gd name="T26" fmla="*/ 537 w 548"/>
                <a:gd name="T27" fmla="*/ 19 h 31"/>
                <a:gd name="T28" fmla="*/ 526 w 548"/>
                <a:gd name="T29" fmla="*/ 19 h 31"/>
                <a:gd name="T30" fmla="*/ 526 w 548"/>
                <a:gd name="T31" fmla="*/ 19 h 31"/>
                <a:gd name="T32" fmla="*/ 526 w 548"/>
                <a:gd name="T33" fmla="*/ 19 h 31"/>
                <a:gd name="T34" fmla="*/ 537 w 548"/>
                <a:gd name="T35" fmla="*/ 19 h 31"/>
                <a:gd name="T36" fmla="*/ 537 w 548"/>
                <a:gd name="T37" fmla="*/ 19 h 31"/>
                <a:gd name="T38" fmla="*/ 535 w 548"/>
                <a:gd name="T39" fmla="*/ 8 h 31"/>
                <a:gd name="T40" fmla="*/ 535 w 548"/>
                <a:gd name="T41" fmla="*/ 8 h 31"/>
                <a:gd name="T42" fmla="*/ 495 w 548"/>
                <a:gd name="T43" fmla="*/ 9 h 31"/>
                <a:gd name="T44" fmla="*/ 492 w 548"/>
                <a:gd name="T45" fmla="*/ 18 h 31"/>
                <a:gd name="T46" fmla="*/ 492 w 548"/>
                <a:gd name="T47" fmla="*/ 18 h 31"/>
                <a:gd name="T48" fmla="*/ 495 w 548"/>
                <a:gd name="T49" fmla="*/ 9 h 31"/>
                <a:gd name="T50" fmla="*/ 495 w 548"/>
                <a:gd name="T51" fmla="*/ 9 h 31"/>
                <a:gd name="T52" fmla="*/ 495 w 548"/>
                <a:gd name="T53" fmla="*/ 9 h 31"/>
                <a:gd name="T54" fmla="*/ 492 w 548"/>
                <a:gd name="T55" fmla="*/ 20 h 31"/>
                <a:gd name="T56" fmla="*/ 492 w 548"/>
                <a:gd name="T57" fmla="*/ 20 h 31"/>
                <a:gd name="T58" fmla="*/ 503 w 548"/>
                <a:gd name="T59" fmla="*/ 20 h 31"/>
                <a:gd name="T60" fmla="*/ 503 w 548"/>
                <a:gd name="T61" fmla="*/ 20 h 31"/>
                <a:gd name="T62" fmla="*/ 503 w 548"/>
                <a:gd name="T63" fmla="*/ 20 h 31"/>
                <a:gd name="T64" fmla="*/ 492 w 548"/>
                <a:gd name="T65" fmla="*/ 20 h 31"/>
                <a:gd name="T66" fmla="*/ 492 w 548"/>
                <a:gd name="T67" fmla="*/ 20 h 31"/>
                <a:gd name="T68" fmla="*/ 493 w 548"/>
                <a:gd name="T69" fmla="*/ 31 h 31"/>
                <a:gd name="T70" fmla="*/ 493 w 548"/>
                <a:gd name="T71" fmla="*/ 31 h 31"/>
                <a:gd name="T72" fmla="*/ 493 w 548"/>
                <a:gd name="T73" fmla="*/ 31 h 31"/>
                <a:gd name="T74" fmla="*/ 502 w 548"/>
                <a:gd name="T75" fmla="*/ 31 h 31"/>
                <a:gd name="T76" fmla="*/ 389 w 548"/>
                <a:gd name="T77" fmla="*/ 4 h 31"/>
                <a:gd name="T78" fmla="*/ 457 w 548"/>
                <a:gd name="T79" fmla="*/ 5 h 31"/>
                <a:gd name="T80" fmla="*/ 254 w 548"/>
                <a:gd name="T81" fmla="*/ 25 h 31"/>
                <a:gd name="T82" fmla="*/ 186 w 548"/>
                <a:gd name="T83" fmla="*/ 2 h 31"/>
                <a:gd name="T84" fmla="*/ 186 w 548"/>
                <a:gd name="T85" fmla="*/ 24 h 31"/>
                <a:gd name="T86" fmla="*/ 0 w 548"/>
                <a:gd name="T87" fmla="*/ 0 h 31"/>
                <a:gd name="T88" fmla="*/ 51 w 548"/>
                <a:gd name="T89"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48" h="31">
                  <a:moveTo>
                    <a:pt x="502" y="8"/>
                  </a:moveTo>
                  <a:cubicBezTo>
                    <a:pt x="498" y="8"/>
                    <a:pt x="496" y="8"/>
                    <a:pt x="494" y="9"/>
                  </a:cubicBezTo>
                  <a:lnTo>
                    <a:pt x="492" y="9"/>
                  </a:lnTo>
                  <a:lnTo>
                    <a:pt x="491" y="9"/>
                  </a:lnTo>
                  <a:lnTo>
                    <a:pt x="490" y="9"/>
                  </a:lnTo>
                  <a:lnTo>
                    <a:pt x="488" y="9"/>
                  </a:lnTo>
                  <a:lnTo>
                    <a:pt x="485" y="11"/>
                  </a:lnTo>
                  <a:lnTo>
                    <a:pt x="483" y="13"/>
                  </a:lnTo>
                  <a:lnTo>
                    <a:pt x="481" y="20"/>
                  </a:lnTo>
                  <a:cubicBezTo>
                    <a:pt x="481" y="23"/>
                    <a:pt x="482" y="26"/>
                    <a:pt x="483" y="27"/>
                  </a:cubicBezTo>
                  <a:lnTo>
                    <a:pt x="488" y="30"/>
                  </a:lnTo>
                  <a:lnTo>
                    <a:pt x="491" y="31"/>
                  </a:lnTo>
                  <a:lnTo>
                    <a:pt x="495" y="31"/>
                  </a:lnTo>
                  <a:lnTo>
                    <a:pt x="501" y="31"/>
                  </a:lnTo>
                  <a:cubicBezTo>
                    <a:pt x="508" y="31"/>
                    <a:pt x="517" y="31"/>
                    <a:pt x="524" y="31"/>
                  </a:cubicBezTo>
                  <a:cubicBezTo>
                    <a:pt x="528" y="31"/>
                    <a:pt x="531" y="31"/>
                    <a:pt x="534" y="31"/>
                  </a:cubicBezTo>
                  <a:lnTo>
                    <a:pt x="537" y="31"/>
                  </a:lnTo>
                  <a:lnTo>
                    <a:pt x="539" y="30"/>
                  </a:lnTo>
                  <a:lnTo>
                    <a:pt x="541" y="30"/>
                  </a:lnTo>
                  <a:lnTo>
                    <a:pt x="544" y="28"/>
                  </a:lnTo>
                  <a:cubicBezTo>
                    <a:pt x="545" y="27"/>
                    <a:pt x="548" y="24"/>
                    <a:pt x="548" y="19"/>
                  </a:cubicBezTo>
                  <a:cubicBezTo>
                    <a:pt x="548" y="15"/>
                    <a:pt x="546" y="13"/>
                    <a:pt x="545" y="11"/>
                  </a:cubicBezTo>
                  <a:lnTo>
                    <a:pt x="541" y="9"/>
                  </a:lnTo>
                  <a:lnTo>
                    <a:pt x="537" y="8"/>
                  </a:lnTo>
                  <a:cubicBezTo>
                    <a:pt x="535" y="7"/>
                    <a:pt x="531" y="7"/>
                    <a:pt x="525" y="7"/>
                  </a:cubicBezTo>
                  <a:lnTo>
                    <a:pt x="524" y="30"/>
                  </a:lnTo>
                  <a:cubicBezTo>
                    <a:pt x="529" y="30"/>
                    <a:pt x="532" y="30"/>
                    <a:pt x="533" y="30"/>
                  </a:cubicBezTo>
                  <a:lnTo>
                    <a:pt x="535" y="30"/>
                  </a:lnTo>
                  <a:lnTo>
                    <a:pt x="536" y="23"/>
                  </a:lnTo>
                  <a:lnTo>
                    <a:pt x="534" y="30"/>
                  </a:lnTo>
                  <a:lnTo>
                    <a:pt x="535" y="30"/>
                  </a:lnTo>
                  <a:lnTo>
                    <a:pt x="536" y="23"/>
                  </a:lnTo>
                  <a:lnTo>
                    <a:pt x="534" y="30"/>
                  </a:lnTo>
                  <a:lnTo>
                    <a:pt x="537" y="20"/>
                  </a:lnTo>
                  <a:lnTo>
                    <a:pt x="532" y="29"/>
                  </a:lnTo>
                  <a:lnTo>
                    <a:pt x="534" y="30"/>
                  </a:lnTo>
                  <a:lnTo>
                    <a:pt x="537" y="20"/>
                  </a:lnTo>
                  <a:lnTo>
                    <a:pt x="532" y="29"/>
                  </a:lnTo>
                  <a:lnTo>
                    <a:pt x="537" y="19"/>
                  </a:lnTo>
                  <a:lnTo>
                    <a:pt x="529" y="27"/>
                  </a:lnTo>
                  <a:lnTo>
                    <a:pt x="532" y="29"/>
                  </a:lnTo>
                  <a:lnTo>
                    <a:pt x="537" y="19"/>
                  </a:lnTo>
                  <a:lnTo>
                    <a:pt x="529" y="27"/>
                  </a:lnTo>
                  <a:lnTo>
                    <a:pt x="537" y="19"/>
                  </a:lnTo>
                  <a:lnTo>
                    <a:pt x="526" y="19"/>
                  </a:lnTo>
                  <a:cubicBezTo>
                    <a:pt x="526" y="23"/>
                    <a:pt x="528" y="26"/>
                    <a:pt x="529" y="27"/>
                  </a:cubicBezTo>
                  <a:lnTo>
                    <a:pt x="537" y="19"/>
                  </a:lnTo>
                  <a:lnTo>
                    <a:pt x="526" y="19"/>
                  </a:lnTo>
                  <a:lnTo>
                    <a:pt x="537" y="19"/>
                  </a:lnTo>
                  <a:lnTo>
                    <a:pt x="530" y="10"/>
                  </a:lnTo>
                  <a:cubicBezTo>
                    <a:pt x="529" y="11"/>
                    <a:pt x="526" y="14"/>
                    <a:pt x="526" y="19"/>
                  </a:cubicBezTo>
                  <a:lnTo>
                    <a:pt x="537" y="19"/>
                  </a:lnTo>
                  <a:lnTo>
                    <a:pt x="530" y="10"/>
                  </a:lnTo>
                  <a:lnTo>
                    <a:pt x="537" y="19"/>
                  </a:lnTo>
                  <a:lnTo>
                    <a:pt x="534" y="8"/>
                  </a:lnTo>
                  <a:lnTo>
                    <a:pt x="530" y="10"/>
                  </a:lnTo>
                  <a:lnTo>
                    <a:pt x="537" y="19"/>
                  </a:lnTo>
                  <a:lnTo>
                    <a:pt x="534" y="8"/>
                  </a:lnTo>
                  <a:lnTo>
                    <a:pt x="536" y="15"/>
                  </a:lnTo>
                  <a:lnTo>
                    <a:pt x="535" y="8"/>
                  </a:lnTo>
                  <a:lnTo>
                    <a:pt x="534" y="8"/>
                  </a:lnTo>
                  <a:lnTo>
                    <a:pt x="536" y="15"/>
                  </a:lnTo>
                  <a:lnTo>
                    <a:pt x="535" y="8"/>
                  </a:lnTo>
                  <a:cubicBezTo>
                    <a:pt x="534" y="8"/>
                    <a:pt x="528" y="9"/>
                    <a:pt x="521" y="9"/>
                  </a:cubicBezTo>
                  <a:cubicBezTo>
                    <a:pt x="515" y="9"/>
                    <a:pt x="507" y="9"/>
                    <a:pt x="501" y="9"/>
                  </a:cubicBezTo>
                  <a:lnTo>
                    <a:pt x="495" y="9"/>
                  </a:lnTo>
                  <a:lnTo>
                    <a:pt x="493" y="9"/>
                  </a:lnTo>
                  <a:lnTo>
                    <a:pt x="493" y="9"/>
                  </a:lnTo>
                  <a:lnTo>
                    <a:pt x="492" y="18"/>
                  </a:lnTo>
                  <a:lnTo>
                    <a:pt x="494" y="9"/>
                  </a:lnTo>
                  <a:lnTo>
                    <a:pt x="493" y="9"/>
                  </a:lnTo>
                  <a:lnTo>
                    <a:pt x="492" y="18"/>
                  </a:lnTo>
                  <a:lnTo>
                    <a:pt x="494" y="9"/>
                  </a:lnTo>
                  <a:lnTo>
                    <a:pt x="492" y="20"/>
                  </a:lnTo>
                  <a:lnTo>
                    <a:pt x="495" y="9"/>
                  </a:lnTo>
                  <a:lnTo>
                    <a:pt x="494" y="9"/>
                  </a:lnTo>
                  <a:lnTo>
                    <a:pt x="492" y="20"/>
                  </a:lnTo>
                  <a:lnTo>
                    <a:pt x="495" y="9"/>
                  </a:lnTo>
                  <a:lnTo>
                    <a:pt x="492" y="20"/>
                  </a:lnTo>
                  <a:lnTo>
                    <a:pt x="498" y="10"/>
                  </a:lnTo>
                  <a:lnTo>
                    <a:pt x="495" y="9"/>
                  </a:lnTo>
                  <a:lnTo>
                    <a:pt x="492" y="20"/>
                  </a:lnTo>
                  <a:lnTo>
                    <a:pt x="498" y="10"/>
                  </a:lnTo>
                  <a:lnTo>
                    <a:pt x="492" y="20"/>
                  </a:lnTo>
                  <a:lnTo>
                    <a:pt x="501" y="13"/>
                  </a:lnTo>
                  <a:lnTo>
                    <a:pt x="498" y="10"/>
                  </a:lnTo>
                  <a:lnTo>
                    <a:pt x="492" y="20"/>
                  </a:lnTo>
                  <a:lnTo>
                    <a:pt x="501" y="13"/>
                  </a:lnTo>
                  <a:lnTo>
                    <a:pt x="492" y="20"/>
                  </a:lnTo>
                  <a:lnTo>
                    <a:pt x="503" y="20"/>
                  </a:lnTo>
                  <a:cubicBezTo>
                    <a:pt x="503" y="17"/>
                    <a:pt x="502" y="14"/>
                    <a:pt x="501" y="13"/>
                  </a:cubicBezTo>
                  <a:lnTo>
                    <a:pt x="492" y="20"/>
                  </a:lnTo>
                  <a:lnTo>
                    <a:pt x="503" y="20"/>
                  </a:lnTo>
                  <a:lnTo>
                    <a:pt x="492" y="20"/>
                  </a:lnTo>
                  <a:lnTo>
                    <a:pt x="501" y="27"/>
                  </a:lnTo>
                  <a:lnTo>
                    <a:pt x="503" y="20"/>
                  </a:lnTo>
                  <a:lnTo>
                    <a:pt x="492" y="20"/>
                  </a:lnTo>
                  <a:lnTo>
                    <a:pt x="501" y="27"/>
                  </a:lnTo>
                  <a:lnTo>
                    <a:pt x="492" y="20"/>
                  </a:lnTo>
                  <a:lnTo>
                    <a:pt x="497" y="30"/>
                  </a:lnTo>
                  <a:lnTo>
                    <a:pt x="501" y="27"/>
                  </a:lnTo>
                  <a:lnTo>
                    <a:pt x="492" y="20"/>
                  </a:lnTo>
                  <a:lnTo>
                    <a:pt x="497" y="30"/>
                  </a:lnTo>
                  <a:lnTo>
                    <a:pt x="492" y="20"/>
                  </a:lnTo>
                  <a:lnTo>
                    <a:pt x="493" y="31"/>
                  </a:lnTo>
                  <a:lnTo>
                    <a:pt x="497" y="30"/>
                  </a:lnTo>
                  <a:lnTo>
                    <a:pt x="492" y="20"/>
                  </a:lnTo>
                  <a:lnTo>
                    <a:pt x="493" y="31"/>
                  </a:lnTo>
                  <a:lnTo>
                    <a:pt x="492" y="24"/>
                  </a:lnTo>
                  <a:lnTo>
                    <a:pt x="493" y="31"/>
                  </a:lnTo>
                  <a:lnTo>
                    <a:pt x="493" y="31"/>
                  </a:lnTo>
                  <a:lnTo>
                    <a:pt x="492" y="24"/>
                  </a:lnTo>
                  <a:lnTo>
                    <a:pt x="493" y="31"/>
                  </a:lnTo>
                  <a:cubicBezTo>
                    <a:pt x="493" y="31"/>
                    <a:pt x="496" y="31"/>
                    <a:pt x="502" y="31"/>
                  </a:cubicBezTo>
                  <a:lnTo>
                    <a:pt x="502" y="8"/>
                  </a:lnTo>
                  <a:close/>
                  <a:moveTo>
                    <a:pt x="457" y="5"/>
                  </a:moveTo>
                  <a:cubicBezTo>
                    <a:pt x="439" y="5"/>
                    <a:pt x="416" y="5"/>
                    <a:pt x="389" y="4"/>
                  </a:cubicBezTo>
                  <a:lnTo>
                    <a:pt x="389" y="27"/>
                  </a:lnTo>
                  <a:cubicBezTo>
                    <a:pt x="416" y="27"/>
                    <a:pt x="438" y="28"/>
                    <a:pt x="457" y="28"/>
                  </a:cubicBezTo>
                  <a:lnTo>
                    <a:pt x="457" y="5"/>
                  </a:lnTo>
                  <a:close/>
                  <a:moveTo>
                    <a:pt x="322" y="3"/>
                  </a:moveTo>
                  <a:cubicBezTo>
                    <a:pt x="301" y="3"/>
                    <a:pt x="278" y="3"/>
                    <a:pt x="254" y="2"/>
                  </a:cubicBezTo>
                  <a:lnTo>
                    <a:pt x="254" y="25"/>
                  </a:lnTo>
                  <a:cubicBezTo>
                    <a:pt x="278" y="25"/>
                    <a:pt x="301" y="26"/>
                    <a:pt x="321" y="26"/>
                  </a:cubicBezTo>
                  <a:lnTo>
                    <a:pt x="322" y="3"/>
                  </a:lnTo>
                  <a:close/>
                  <a:moveTo>
                    <a:pt x="186" y="2"/>
                  </a:moveTo>
                  <a:cubicBezTo>
                    <a:pt x="165" y="1"/>
                    <a:pt x="142" y="1"/>
                    <a:pt x="118" y="1"/>
                  </a:cubicBezTo>
                  <a:lnTo>
                    <a:pt x="118" y="23"/>
                  </a:lnTo>
                  <a:cubicBezTo>
                    <a:pt x="142" y="24"/>
                    <a:pt x="164" y="24"/>
                    <a:pt x="186" y="24"/>
                  </a:cubicBezTo>
                  <a:lnTo>
                    <a:pt x="186" y="2"/>
                  </a:lnTo>
                  <a:close/>
                  <a:moveTo>
                    <a:pt x="51" y="0"/>
                  </a:moveTo>
                  <a:cubicBezTo>
                    <a:pt x="34" y="0"/>
                    <a:pt x="17" y="0"/>
                    <a:pt x="0" y="0"/>
                  </a:cubicBezTo>
                  <a:lnTo>
                    <a:pt x="0" y="22"/>
                  </a:lnTo>
                  <a:cubicBezTo>
                    <a:pt x="17" y="22"/>
                    <a:pt x="34" y="22"/>
                    <a:pt x="50" y="23"/>
                  </a:cubicBezTo>
                  <a:lnTo>
                    <a:pt x="51" y="0"/>
                  </a:lnTo>
                  <a:close/>
                </a:path>
              </a:pathLst>
            </a:custGeom>
            <a:solidFill>
              <a:srgbClr val="3B2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4" name="Rectangle 1820"/>
            <p:cNvSpPr>
              <a:spLocks noChangeArrowheads="1"/>
            </p:cNvSpPr>
            <p:nvPr/>
          </p:nvSpPr>
          <p:spPr bwMode="auto">
            <a:xfrm>
              <a:off x="2325532" y="2840039"/>
              <a:ext cx="836768"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50" b="0" i="0" u="none" strike="noStrike" cap="none" normalizeH="0" baseline="0" dirty="0" smtClean="0">
                  <a:ln>
                    <a:noFill/>
                  </a:ln>
                  <a:solidFill>
                    <a:srgbClr val="24282B"/>
                  </a:solidFill>
                  <a:effectLst/>
                  <a:latin typeface="Times New Roman" pitchFamily="18" charset="0"/>
                </a:rPr>
                <a:t>2-bit RC Adder</a:t>
              </a:r>
              <a:endParaRPr kumimoji="0" lang="en-US" sz="1600" b="0" i="0" u="none" strike="noStrike" cap="none" normalizeH="0" baseline="0" dirty="0" smtClean="0">
                <a:ln>
                  <a:noFill/>
                </a:ln>
                <a:solidFill>
                  <a:schemeClr val="tx1"/>
                </a:solidFill>
                <a:effectLst/>
                <a:latin typeface="Arial" pitchFamily="34" charset="0"/>
              </a:endParaRPr>
            </a:p>
          </p:txBody>
        </p:sp>
        <p:sp>
          <p:nvSpPr>
            <p:cNvPr id="375" name="Freeform 1821"/>
            <p:cNvSpPr>
              <a:spLocks/>
            </p:cNvSpPr>
            <p:nvPr/>
          </p:nvSpPr>
          <p:spPr bwMode="auto">
            <a:xfrm>
              <a:off x="3614738" y="2833688"/>
              <a:ext cx="500062" cy="187325"/>
            </a:xfrm>
            <a:custGeom>
              <a:avLst/>
              <a:gdLst>
                <a:gd name="T0" fmla="*/ 803 w 803"/>
                <a:gd name="T1" fmla="*/ 0 h 303"/>
                <a:gd name="T2" fmla="*/ 286 w 803"/>
                <a:gd name="T3" fmla="*/ 0 h 303"/>
                <a:gd name="T4" fmla="*/ 0 w 803"/>
                <a:gd name="T5" fmla="*/ 303 h 303"/>
                <a:gd name="T6" fmla="*/ 686 w 803"/>
                <a:gd name="T7" fmla="*/ 303 h 303"/>
                <a:gd name="T8" fmla="*/ 803 w 803"/>
                <a:gd name="T9" fmla="*/ 178 h 303"/>
                <a:gd name="T10" fmla="*/ 803 w 803"/>
                <a:gd name="T11" fmla="*/ 0 h 303"/>
              </a:gdLst>
              <a:ahLst/>
              <a:cxnLst>
                <a:cxn ang="0">
                  <a:pos x="T0" y="T1"/>
                </a:cxn>
                <a:cxn ang="0">
                  <a:pos x="T2" y="T3"/>
                </a:cxn>
                <a:cxn ang="0">
                  <a:pos x="T4" y="T5"/>
                </a:cxn>
                <a:cxn ang="0">
                  <a:pos x="T6" y="T7"/>
                </a:cxn>
                <a:cxn ang="0">
                  <a:pos x="T8" y="T9"/>
                </a:cxn>
                <a:cxn ang="0">
                  <a:pos x="T10" y="T11"/>
                </a:cxn>
              </a:cxnLst>
              <a:rect l="0" t="0" r="r" b="b"/>
              <a:pathLst>
                <a:path w="803" h="303">
                  <a:moveTo>
                    <a:pt x="803" y="0"/>
                  </a:moveTo>
                  <a:lnTo>
                    <a:pt x="286" y="0"/>
                  </a:lnTo>
                  <a:lnTo>
                    <a:pt x="0" y="303"/>
                  </a:lnTo>
                  <a:lnTo>
                    <a:pt x="686" y="303"/>
                  </a:lnTo>
                  <a:lnTo>
                    <a:pt x="803" y="178"/>
                  </a:lnTo>
                  <a:lnTo>
                    <a:pt x="803" y="0"/>
                  </a:lnTo>
                  <a:close/>
                </a:path>
              </a:pathLst>
            </a:custGeom>
            <a:solidFill>
              <a:srgbClr val="F9DE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6" name="Freeform 1822"/>
            <p:cNvSpPr>
              <a:spLocks/>
            </p:cNvSpPr>
            <p:nvPr/>
          </p:nvSpPr>
          <p:spPr bwMode="auto">
            <a:xfrm>
              <a:off x="3252788" y="2833688"/>
              <a:ext cx="539750" cy="187325"/>
            </a:xfrm>
            <a:custGeom>
              <a:avLst/>
              <a:gdLst>
                <a:gd name="T0" fmla="*/ 0 w 868"/>
                <a:gd name="T1" fmla="*/ 303 h 303"/>
                <a:gd name="T2" fmla="*/ 582 w 868"/>
                <a:gd name="T3" fmla="*/ 303 h 303"/>
                <a:gd name="T4" fmla="*/ 868 w 868"/>
                <a:gd name="T5" fmla="*/ 0 h 303"/>
                <a:gd name="T6" fmla="*/ 0 w 868"/>
                <a:gd name="T7" fmla="*/ 0 h 303"/>
                <a:gd name="T8" fmla="*/ 0 w 868"/>
                <a:gd name="T9" fmla="*/ 303 h 303"/>
              </a:gdLst>
              <a:ahLst/>
              <a:cxnLst>
                <a:cxn ang="0">
                  <a:pos x="T0" y="T1"/>
                </a:cxn>
                <a:cxn ang="0">
                  <a:pos x="T2" y="T3"/>
                </a:cxn>
                <a:cxn ang="0">
                  <a:pos x="T4" y="T5"/>
                </a:cxn>
                <a:cxn ang="0">
                  <a:pos x="T6" y="T7"/>
                </a:cxn>
                <a:cxn ang="0">
                  <a:pos x="T8" y="T9"/>
                </a:cxn>
              </a:cxnLst>
              <a:rect l="0" t="0" r="r" b="b"/>
              <a:pathLst>
                <a:path w="868" h="303">
                  <a:moveTo>
                    <a:pt x="0" y="303"/>
                  </a:moveTo>
                  <a:lnTo>
                    <a:pt x="582" y="303"/>
                  </a:lnTo>
                  <a:lnTo>
                    <a:pt x="868" y="0"/>
                  </a:lnTo>
                  <a:lnTo>
                    <a:pt x="0" y="0"/>
                  </a:lnTo>
                  <a:lnTo>
                    <a:pt x="0" y="303"/>
                  </a:lnTo>
                  <a:close/>
                </a:path>
              </a:pathLst>
            </a:custGeom>
            <a:solidFill>
              <a:srgbClr val="F9DE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7" name="Freeform 1823"/>
            <p:cNvSpPr>
              <a:spLocks/>
            </p:cNvSpPr>
            <p:nvPr/>
          </p:nvSpPr>
          <p:spPr bwMode="auto">
            <a:xfrm>
              <a:off x="4041775" y="2943226"/>
              <a:ext cx="73025" cy="77788"/>
            </a:xfrm>
            <a:custGeom>
              <a:avLst/>
              <a:gdLst>
                <a:gd name="T0" fmla="*/ 0 w 117"/>
                <a:gd name="T1" fmla="*/ 125 h 125"/>
                <a:gd name="T2" fmla="*/ 117 w 117"/>
                <a:gd name="T3" fmla="*/ 125 h 125"/>
                <a:gd name="T4" fmla="*/ 117 w 117"/>
                <a:gd name="T5" fmla="*/ 0 h 125"/>
                <a:gd name="T6" fmla="*/ 0 w 117"/>
                <a:gd name="T7" fmla="*/ 125 h 125"/>
              </a:gdLst>
              <a:ahLst/>
              <a:cxnLst>
                <a:cxn ang="0">
                  <a:pos x="T0" y="T1"/>
                </a:cxn>
                <a:cxn ang="0">
                  <a:pos x="T2" y="T3"/>
                </a:cxn>
                <a:cxn ang="0">
                  <a:pos x="T4" y="T5"/>
                </a:cxn>
                <a:cxn ang="0">
                  <a:pos x="T6" y="T7"/>
                </a:cxn>
              </a:cxnLst>
              <a:rect l="0" t="0" r="r" b="b"/>
              <a:pathLst>
                <a:path w="117" h="125">
                  <a:moveTo>
                    <a:pt x="0" y="125"/>
                  </a:moveTo>
                  <a:lnTo>
                    <a:pt x="117" y="125"/>
                  </a:lnTo>
                  <a:lnTo>
                    <a:pt x="117" y="0"/>
                  </a:lnTo>
                  <a:lnTo>
                    <a:pt x="0" y="125"/>
                  </a:lnTo>
                  <a:close/>
                </a:path>
              </a:pathLst>
            </a:custGeom>
            <a:solidFill>
              <a:srgbClr val="F9DE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8" name="Freeform 1824"/>
            <p:cNvSpPr>
              <a:spLocks/>
            </p:cNvSpPr>
            <p:nvPr/>
          </p:nvSpPr>
          <p:spPr bwMode="auto">
            <a:xfrm>
              <a:off x="3248025" y="2828926"/>
              <a:ext cx="871537" cy="195263"/>
            </a:xfrm>
            <a:custGeom>
              <a:avLst/>
              <a:gdLst>
                <a:gd name="T0" fmla="*/ 6 w 1397"/>
                <a:gd name="T1" fmla="*/ 6 h 315"/>
                <a:gd name="T2" fmla="*/ 6 w 1397"/>
                <a:gd name="T3" fmla="*/ 12 h 315"/>
                <a:gd name="T4" fmla="*/ 1386 w 1397"/>
                <a:gd name="T5" fmla="*/ 12 h 315"/>
                <a:gd name="T6" fmla="*/ 1386 w 1397"/>
                <a:gd name="T7" fmla="*/ 303 h 315"/>
                <a:gd name="T8" fmla="*/ 11 w 1397"/>
                <a:gd name="T9" fmla="*/ 303 h 315"/>
                <a:gd name="T10" fmla="*/ 11 w 1397"/>
                <a:gd name="T11" fmla="*/ 6 h 315"/>
                <a:gd name="T12" fmla="*/ 6 w 1397"/>
                <a:gd name="T13" fmla="*/ 6 h 315"/>
                <a:gd name="T14" fmla="*/ 6 w 1397"/>
                <a:gd name="T15" fmla="*/ 12 h 315"/>
                <a:gd name="T16" fmla="*/ 6 w 1397"/>
                <a:gd name="T17" fmla="*/ 6 h 315"/>
                <a:gd name="T18" fmla="*/ 0 w 1397"/>
                <a:gd name="T19" fmla="*/ 6 h 315"/>
                <a:gd name="T20" fmla="*/ 0 w 1397"/>
                <a:gd name="T21" fmla="*/ 309 h 315"/>
                <a:gd name="T22" fmla="*/ 2 w 1397"/>
                <a:gd name="T23" fmla="*/ 313 h 315"/>
                <a:gd name="T24" fmla="*/ 6 w 1397"/>
                <a:gd name="T25" fmla="*/ 315 h 315"/>
                <a:gd name="T26" fmla="*/ 1391 w 1397"/>
                <a:gd name="T27" fmla="*/ 315 h 315"/>
                <a:gd name="T28" fmla="*/ 1395 w 1397"/>
                <a:gd name="T29" fmla="*/ 313 h 315"/>
                <a:gd name="T30" fmla="*/ 1397 w 1397"/>
                <a:gd name="T31" fmla="*/ 309 h 315"/>
                <a:gd name="T32" fmla="*/ 1397 w 1397"/>
                <a:gd name="T33" fmla="*/ 6 h 315"/>
                <a:gd name="T34" fmla="*/ 1395 w 1397"/>
                <a:gd name="T35" fmla="*/ 2 h 315"/>
                <a:gd name="T36" fmla="*/ 1391 w 1397"/>
                <a:gd name="T37" fmla="*/ 0 h 315"/>
                <a:gd name="T38" fmla="*/ 6 w 1397"/>
                <a:gd name="T39" fmla="*/ 0 h 315"/>
                <a:gd name="T40" fmla="*/ 2 w 1397"/>
                <a:gd name="T41" fmla="*/ 2 h 315"/>
                <a:gd name="T42" fmla="*/ 0 w 1397"/>
                <a:gd name="T43" fmla="*/ 6 h 315"/>
                <a:gd name="T44" fmla="*/ 6 w 1397"/>
                <a:gd name="T45" fmla="*/ 6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397" h="315">
                  <a:moveTo>
                    <a:pt x="6" y="6"/>
                  </a:moveTo>
                  <a:lnTo>
                    <a:pt x="6" y="12"/>
                  </a:lnTo>
                  <a:lnTo>
                    <a:pt x="1386" y="12"/>
                  </a:lnTo>
                  <a:lnTo>
                    <a:pt x="1386" y="303"/>
                  </a:lnTo>
                  <a:lnTo>
                    <a:pt x="11" y="303"/>
                  </a:lnTo>
                  <a:lnTo>
                    <a:pt x="11" y="6"/>
                  </a:lnTo>
                  <a:lnTo>
                    <a:pt x="6" y="6"/>
                  </a:lnTo>
                  <a:lnTo>
                    <a:pt x="6" y="12"/>
                  </a:lnTo>
                  <a:lnTo>
                    <a:pt x="6" y="6"/>
                  </a:lnTo>
                  <a:lnTo>
                    <a:pt x="0" y="6"/>
                  </a:lnTo>
                  <a:lnTo>
                    <a:pt x="0" y="309"/>
                  </a:lnTo>
                  <a:lnTo>
                    <a:pt x="2" y="313"/>
                  </a:lnTo>
                  <a:lnTo>
                    <a:pt x="6" y="315"/>
                  </a:lnTo>
                  <a:lnTo>
                    <a:pt x="1391" y="315"/>
                  </a:lnTo>
                  <a:lnTo>
                    <a:pt x="1395" y="313"/>
                  </a:lnTo>
                  <a:lnTo>
                    <a:pt x="1397" y="309"/>
                  </a:lnTo>
                  <a:lnTo>
                    <a:pt x="1397" y="6"/>
                  </a:lnTo>
                  <a:lnTo>
                    <a:pt x="1395" y="2"/>
                  </a:lnTo>
                  <a:lnTo>
                    <a:pt x="1391" y="0"/>
                  </a:lnTo>
                  <a:lnTo>
                    <a:pt x="6" y="0"/>
                  </a:lnTo>
                  <a:lnTo>
                    <a:pt x="2" y="2"/>
                  </a:lnTo>
                  <a:lnTo>
                    <a:pt x="0" y="6"/>
                  </a:lnTo>
                  <a:lnTo>
                    <a:pt x="6" y="6"/>
                  </a:lnTo>
                  <a:close/>
                </a:path>
              </a:pathLst>
            </a:custGeom>
            <a:solidFill>
              <a:srgbClr val="3231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 name="Freeform 1825"/>
            <p:cNvSpPr>
              <a:spLocks/>
            </p:cNvSpPr>
            <p:nvPr/>
          </p:nvSpPr>
          <p:spPr bwMode="auto">
            <a:xfrm>
              <a:off x="4572000" y="2847976"/>
              <a:ext cx="820738" cy="188913"/>
            </a:xfrm>
            <a:custGeom>
              <a:avLst/>
              <a:gdLst>
                <a:gd name="T0" fmla="*/ 1190 w 1190"/>
                <a:gd name="T1" fmla="*/ 0 h 303"/>
                <a:gd name="T2" fmla="*/ 285 w 1190"/>
                <a:gd name="T3" fmla="*/ 0 h 303"/>
                <a:gd name="T4" fmla="*/ 0 w 1190"/>
                <a:gd name="T5" fmla="*/ 303 h 303"/>
                <a:gd name="T6" fmla="*/ 1190 w 1190"/>
                <a:gd name="T7" fmla="*/ 303 h 303"/>
                <a:gd name="T8" fmla="*/ 1190 w 1190"/>
                <a:gd name="T9" fmla="*/ 0 h 303"/>
              </a:gdLst>
              <a:ahLst/>
              <a:cxnLst>
                <a:cxn ang="0">
                  <a:pos x="T0" y="T1"/>
                </a:cxn>
                <a:cxn ang="0">
                  <a:pos x="T2" y="T3"/>
                </a:cxn>
                <a:cxn ang="0">
                  <a:pos x="T4" y="T5"/>
                </a:cxn>
                <a:cxn ang="0">
                  <a:pos x="T6" y="T7"/>
                </a:cxn>
                <a:cxn ang="0">
                  <a:pos x="T8" y="T9"/>
                </a:cxn>
              </a:cxnLst>
              <a:rect l="0" t="0" r="r" b="b"/>
              <a:pathLst>
                <a:path w="1190" h="303">
                  <a:moveTo>
                    <a:pt x="1190" y="0"/>
                  </a:moveTo>
                  <a:lnTo>
                    <a:pt x="285" y="0"/>
                  </a:lnTo>
                  <a:lnTo>
                    <a:pt x="0" y="303"/>
                  </a:lnTo>
                  <a:lnTo>
                    <a:pt x="1190" y="303"/>
                  </a:lnTo>
                  <a:lnTo>
                    <a:pt x="1190" y="0"/>
                  </a:lnTo>
                  <a:close/>
                </a:path>
              </a:pathLst>
            </a:custGeom>
            <a:solidFill>
              <a:srgbClr val="F9DE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0" name="Freeform 1826"/>
            <p:cNvSpPr>
              <a:spLocks/>
            </p:cNvSpPr>
            <p:nvPr/>
          </p:nvSpPr>
          <p:spPr bwMode="auto">
            <a:xfrm>
              <a:off x="4449763" y="2847976"/>
              <a:ext cx="332161" cy="188913"/>
            </a:xfrm>
            <a:custGeom>
              <a:avLst/>
              <a:gdLst>
                <a:gd name="T0" fmla="*/ 0 w 481"/>
                <a:gd name="T1" fmla="*/ 303 h 303"/>
                <a:gd name="T2" fmla="*/ 196 w 481"/>
                <a:gd name="T3" fmla="*/ 303 h 303"/>
                <a:gd name="T4" fmla="*/ 481 w 481"/>
                <a:gd name="T5" fmla="*/ 0 h 303"/>
                <a:gd name="T6" fmla="*/ 0 w 481"/>
                <a:gd name="T7" fmla="*/ 0 h 303"/>
                <a:gd name="T8" fmla="*/ 0 w 481"/>
                <a:gd name="T9" fmla="*/ 303 h 303"/>
              </a:gdLst>
              <a:ahLst/>
              <a:cxnLst>
                <a:cxn ang="0">
                  <a:pos x="T0" y="T1"/>
                </a:cxn>
                <a:cxn ang="0">
                  <a:pos x="T2" y="T3"/>
                </a:cxn>
                <a:cxn ang="0">
                  <a:pos x="T4" y="T5"/>
                </a:cxn>
                <a:cxn ang="0">
                  <a:pos x="T6" y="T7"/>
                </a:cxn>
                <a:cxn ang="0">
                  <a:pos x="T8" y="T9"/>
                </a:cxn>
              </a:cxnLst>
              <a:rect l="0" t="0" r="r" b="b"/>
              <a:pathLst>
                <a:path w="481" h="303">
                  <a:moveTo>
                    <a:pt x="0" y="303"/>
                  </a:moveTo>
                  <a:lnTo>
                    <a:pt x="196" y="303"/>
                  </a:lnTo>
                  <a:lnTo>
                    <a:pt x="481" y="0"/>
                  </a:lnTo>
                  <a:lnTo>
                    <a:pt x="0" y="0"/>
                  </a:lnTo>
                  <a:lnTo>
                    <a:pt x="0" y="303"/>
                  </a:lnTo>
                  <a:close/>
                </a:path>
              </a:pathLst>
            </a:custGeom>
            <a:solidFill>
              <a:srgbClr val="F9DE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1" name="Freeform 1827"/>
            <p:cNvSpPr>
              <a:spLocks/>
            </p:cNvSpPr>
            <p:nvPr/>
          </p:nvSpPr>
          <p:spPr bwMode="auto">
            <a:xfrm>
              <a:off x="4452938" y="2840039"/>
              <a:ext cx="949325" cy="195263"/>
            </a:xfrm>
            <a:custGeom>
              <a:avLst/>
              <a:gdLst>
                <a:gd name="T0" fmla="*/ 6 w 1397"/>
                <a:gd name="T1" fmla="*/ 6 h 315"/>
                <a:gd name="T2" fmla="*/ 6 w 1397"/>
                <a:gd name="T3" fmla="*/ 12 h 315"/>
                <a:gd name="T4" fmla="*/ 1385 w 1397"/>
                <a:gd name="T5" fmla="*/ 12 h 315"/>
                <a:gd name="T6" fmla="*/ 1385 w 1397"/>
                <a:gd name="T7" fmla="*/ 303 h 315"/>
                <a:gd name="T8" fmla="*/ 11 w 1397"/>
                <a:gd name="T9" fmla="*/ 303 h 315"/>
                <a:gd name="T10" fmla="*/ 11 w 1397"/>
                <a:gd name="T11" fmla="*/ 6 h 315"/>
                <a:gd name="T12" fmla="*/ 6 w 1397"/>
                <a:gd name="T13" fmla="*/ 6 h 315"/>
                <a:gd name="T14" fmla="*/ 6 w 1397"/>
                <a:gd name="T15" fmla="*/ 12 h 315"/>
                <a:gd name="T16" fmla="*/ 6 w 1397"/>
                <a:gd name="T17" fmla="*/ 6 h 315"/>
                <a:gd name="T18" fmla="*/ 0 w 1397"/>
                <a:gd name="T19" fmla="*/ 6 h 315"/>
                <a:gd name="T20" fmla="*/ 0 w 1397"/>
                <a:gd name="T21" fmla="*/ 309 h 315"/>
                <a:gd name="T22" fmla="*/ 2 w 1397"/>
                <a:gd name="T23" fmla="*/ 313 h 315"/>
                <a:gd name="T24" fmla="*/ 6 w 1397"/>
                <a:gd name="T25" fmla="*/ 315 h 315"/>
                <a:gd name="T26" fmla="*/ 1391 w 1397"/>
                <a:gd name="T27" fmla="*/ 315 h 315"/>
                <a:gd name="T28" fmla="*/ 1395 w 1397"/>
                <a:gd name="T29" fmla="*/ 313 h 315"/>
                <a:gd name="T30" fmla="*/ 1397 w 1397"/>
                <a:gd name="T31" fmla="*/ 309 h 315"/>
                <a:gd name="T32" fmla="*/ 1397 w 1397"/>
                <a:gd name="T33" fmla="*/ 6 h 315"/>
                <a:gd name="T34" fmla="*/ 1395 w 1397"/>
                <a:gd name="T35" fmla="*/ 2 h 315"/>
                <a:gd name="T36" fmla="*/ 1391 w 1397"/>
                <a:gd name="T37" fmla="*/ 0 h 315"/>
                <a:gd name="T38" fmla="*/ 6 w 1397"/>
                <a:gd name="T39" fmla="*/ 0 h 315"/>
                <a:gd name="T40" fmla="*/ 2 w 1397"/>
                <a:gd name="T41" fmla="*/ 2 h 315"/>
                <a:gd name="T42" fmla="*/ 0 w 1397"/>
                <a:gd name="T43" fmla="*/ 6 h 315"/>
                <a:gd name="T44" fmla="*/ 6 w 1397"/>
                <a:gd name="T45" fmla="*/ 6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397" h="315">
                  <a:moveTo>
                    <a:pt x="6" y="6"/>
                  </a:moveTo>
                  <a:lnTo>
                    <a:pt x="6" y="12"/>
                  </a:lnTo>
                  <a:lnTo>
                    <a:pt x="1385" y="12"/>
                  </a:lnTo>
                  <a:lnTo>
                    <a:pt x="1385" y="303"/>
                  </a:lnTo>
                  <a:lnTo>
                    <a:pt x="11" y="303"/>
                  </a:lnTo>
                  <a:lnTo>
                    <a:pt x="11" y="6"/>
                  </a:lnTo>
                  <a:lnTo>
                    <a:pt x="6" y="6"/>
                  </a:lnTo>
                  <a:lnTo>
                    <a:pt x="6" y="12"/>
                  </a:lnTo>
                  <a:lnTo>
                    <a:pt x="6" y="6"/>
                  </a:lnTo>
                  <a:lnTo>
                    <a:pt x="0" y="6"/>
                  </a:lnTo>
                  <a:lnTo>
                    <a:pt x="0" y="309"/>
                  </a:lnTo>
                  <a:lnTo>
                    <a:pt x="2" y="313"/>
                  </a:lnTo>
                  <a:lnTo>
                    <a:pt x="6" y="315"/>
                  </a:lnTo>
                  <a:lnTo>
                    <a:pt x="1391" y="315"/>
                  </a:lnTo>
                  <a:lnTo>
                    <a:pt x="1395" y="313"/>
                  </a:lnTo>
                  <a:lnTo>
                    <a:pt x="1397" y="309"/>
                  </a:lnTo>
                  <a:lnTo>
                    <a:pt x="1397" y="6"/>
                  </a:lnTo>
                  <a:lnTo>
                    <a:pt x="1395" y="2"/>
                  </a:lnTo>
                  <a:lnTo>
                    <a:pt x="1391" y="0"/>
                  </a:lnTo>
                  <a:lnTo>
                    <a:pt x="6" y="0"/>
                  </a:lnTo>
                  <a:lnTo>
                    <a:pt x="2" y="2"/>
                  </a:lnTo>
                  <a:lnTo>
                    <a:pt x="0" y="6"/>
                  </a:lnTo>
                  <a:lnTo>
                    <a:pt x="6" y="6"/>
                  </a:lnTo>
                  <a:close/>
                </a:path>
              </a:pathLst>
            </a:custGeom>
            <a:solidFill>
              <a:srgbClr val="3231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2" name="Rectangle 1828"/>
            <p:cNvSpPr>
              <a:spLocks noChangeArrowheads="1"/>
            </p:cNvSpPr>
            <p:nvPr/>
          </p:nvSpPr>
          <p:spPr bwMode="auto">
            <a:xfrm>
              <a:off x="5586413" y="2847976"/>
              <a:ext cx="863600" cy="188913"/>
            </a:xfrm>
            <a:prstGeom prst="rect">
              <a:avLst/>
            </a:prstGeom>
            <a:solidFill>
              <a:srgbClr val="F9DE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3" name="Freeform 1829"/>
            <p:cNvSpPr>
              <a:spLocks/>
            </p:cNvSpPr>
            <p:nvPr/>
          </p:nvSpPr>
          <p:spPr bwMode="auto">
            <a:xfrm>
              <a:off x="5583238" y="2844801"/>
              <a:ext cx="871537" cy="195263"/>
            </a:xfrm>
            <a:custGeom>
              <a:avLst/>
              <a:gdLst>
                <a:gd name="T0" fmla="*/ 5 w 1397"/>
                <a:gd name="T1" fmla="*/ 6 h 315"/>
                <a:gd name="T2" fmla="*/ 5 w 1397"/>
                <a:gd name="T3" fmla="*/ 12 h 315"/>
                <a:gd name="T4" fmla="*/ 1385 w 1397"/>
                <a:gd name="T5" fmla="*/ 12 h 315"/>
                <a:gd name="T6" fmla="*/ 1385 w 1397"/>
                <a:gd name="T7" fmla="*/ 303 h 315"/>
                <a:gd name="T8" fmla="*/ 11 w 1397"/>
                <a:gd name="T9" fmla="*/ 303 h 315"/>
                <a:gd name="T10" fmla="*/ 11 w 1397"/>
                <a:gd name="T11" fmla="*/ 6 h 315"/>
                <a:gd name="T12" fmla="*/ 5 w 1397"/>
                <a:gd name="T13" fmla="*/ 6 h 315"/>
                <a:gd name="T14" fmla="*/ 5 w 1397"/>
                <a:gd name="T15" fmla="*/ 12 h 315"/>
                <a:gd name="T16" fmla="*/ 5 w 1397"/>
                <a:gd name="T17" fmla="*/ 6 h 315"/>
                <a:gd name="T18" fmla="*/ 0 w 1397"/>
                <a:gd name="T19" fmla="*/ 6 h 315"/>
                <a:gd name="T20" fmla="*/ 0 w 1397"/>
                <a:gd name="T21" fmla="*/ 309 h 315"/>
                <a:gd name="T22" fmla="*/ 1 w 1397"/>
                <a:gd name="T23" fmla="*/ 313 h 315"/>
                <a:gd name="T24" fmla="*/ 5 w 1397"/>
                <a:gd name="T25" fmla="*/ 315 h 315"/>
                <a:gd name="T26" fmla="*/ 1391 w 1397"/>
                <a:gd name="T27" fmla="*/ 315 h 315"/>
                <a:gd name="T28" fmla="*/ 1395 w 1397"/>
                <a:gd name="T29" fmla="*/ 313 h 315"/>
                <a:gd name="T30" fmla="*/ 1397 w 1397"/>
                <a:gd name="T31" fmla="*/ 309 h 315"/>
                <a:gd name="T32" fmla="*/ 1397 w 1397"/>
                <a:gd name="T33" fmla="*/ 6 h 315"/>
                <a:gd name="T34" fmla="*/ 1395 w 1397"/>
                <a:gd name="T35" fmla="*/ 2 h 315"/>
                <a:gd name="T36" fmla="*/ 1391 w 1397"/>
                <a:gd name="T37" fmla="*/ 0 h 315"/>
                <a:gd name="T38" fmla="*/ 5 w 1397"/>
                <a:gd name="T39" fmla="*/ 0 h 315"/>
                <a:gd name="T40" fmla="*/ 1 w 1397"/>
                <a:gd name="T41" fmla="*/ 2 h 315"/>
                <a:gd name="T42" fmla="*/ 0 w 1397"/>
                <a:gd name="T43" fmla="*/ 6 h 315"/>
                <a:gd name="T44" fmla="*/ 5 w 1397"/>
                <a:gd name="T45" fmla="*/ 6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397" h="315">
                  <a:moveTo>
                    <a:pt x="5" y="6"/>
                  </a:moveTo>
                  <a:lnTo>
                    <a:pt x="5" y="12"/>
                  </a:lnTo>
                  <a:lnTo>
                    <a:pt x="1385" y="12"/>
                  </a:lnTo>
                  <a:lnTo>
                    <a:pt x="1385" y="303"/>
                  </a:lnTo>
                  <a:lnTo>
                    <a:pt x="11" y="303"/>
                  </a:lnTo>
                  <a:lnTo>
                    <a:pt x="11" y="6"/>
                  </a:lnTo>
                  <a:lnTo>
                    <a:pt x="5" y="6"/>
                  </a:lnTo>
                  <a:lnTo>
                    <a:pt x="5" y="12"/>
                  </a:lnTo>
                  <a:lnTo>
                    <a:pt x="5" y="6"/>
                  </a:lnTo>
                  <a:lnTo>
                    <a:pt x="0" y="6"/>
                  </a:lnTo>
                  <a:lnTo>
                    <a:pt x="0" y="309"/>
                  </a:lnTo>
                  <a:lnTo>
                    <a:pt x="1" y="313"/>
                  </a:lnTo>
                  <a:lnTo>
                    <a:pt x="5" y="315"/>
                  </a:lnTo>
                  <a:lnTo>
                    <a:pt x="1391" y="315"/>
                  </a:lnTo>
                  <a:lnTo>
                    <a:pt x="1395" y="313"/>
                  </a:lnTo>
                  <a:lnTo>
                    <a:pt x="1397" y="309"/>
                  </a:lnTo>
                  <a:lnTo>
                    <a:pt x="1397" y="6"/>
                  </a:lnTo>
                  <a:lnTo>
                    <a:pt x="1395" y="2"/>
                  </a:lnTo>
                  <a:lnTo>
                    <a:pt x="1391" y="0"/>
                  </a:lnTo>
                  <a:lnTo>
                    <a:pt x="5" y="0"/>
                  </a:lnTo>
                  <a:lnTo>
                    <a:pt x="1" y="2"/>
                  </a:lnTo>
                  <a:lnTo>
                    <a:pt x="0" y="6"/>
                  </a:lnTo>
                  <a:lnTo>
                    <a:pt x="5" y="6"/>
                  </a:lnTo>
                  <a:close/>
                </a:path>
              </a:pathLst>
            </a:custGeom>
            <a:solidFill>
              <a:srgbClr val="3231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 name="Rectangle 1830"/>
            <p:cNvSpPr>
              <a:spLocks noChangeArrowheads="1"/>
            </p:cNvSpPr>
            <p:nvPr/>
          </p:nvSpPr>
          <p:spPr bwMode="auto">
            <a:xfrm>
              <a:off x="6515100" y="2847976"/>
              <a:ext cx="863600" cy="188913"/>
            </a:xfrm>
            <a:prstGeom prst="rect">
              <a:avLst/>
            </a:prstGeom>
            <a:solidFill>
              <a:srgbClr val="F9DE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5" name="Freeform 1831"/>
            <p:cNvSpPr>
              <a:spLocks/>
            </p:cNvSpPr>
            <p:nvPr/>
          </p:nvSpPr>
          <p:spPr bwMode="auto">
            <a:xfrm>
              <a:off x="6511925" y="2844801"/>
              <a:ext cx="869950" cy="195263"/>
            </a:xfrm>
            <a:custGeom>
              <a:avLst/>
              <a:gdLst>
                <a:gd name="T0" fmla="*/ 6 w 1397"/>
                <a:gd name="T1" fmla="*/ 6 h 315"/>
                <a:gd name="T2" fmla="*/ 6 w 1397"/>
                <a:gd name="T3" fmla="*/ 12 h 315"/>
                <a:gd name="T4" fmla="*/ 1386 w 1397"/>
                <a:gd name="T5" fmla="*/ 12 h 315"/>
                <a:gd name="T6" fmla="*/ 1386 w 1397"/>
                <a:gd name="T7" fmla="*/ 303 h 315"/>
                <a:gd name="T8" fmla="*/ 12 w 1397"/>
                <a:gd name="T9" fmla="*/ 303 h 315"/>
                <a:gd name="T10" fmla="*/ 12 w 1397"/>
                <a:gd name="T11" fmla="*/ 6 h 315"/>
                <a:gd name="T12" fmla="*/ 6 w 1397"/>
                <a:gd name="T13" fmla="*/ 6 h 315"/>
                <a:gd name="T14" fmla="*/ 6 w 1397"/>
                <a:gd name="T15" fmla="*/ 12 h 315"/>
                <a:gd name="T16" fmla="*/ 6 w 1397"/>
                <a:gd name="T17" fmla="*/ 6 h 315"/>
                <a:gd name="T18" fmla="*/ 0 w 1397"/>
                <a:gd name="T19" fmla="*/ 6 h 315"/>
                <a:gd name="T20" fmla="*/ 0 w 1397"/>
                <a:gd name="T21" fmla="*/ 309 h 315"/>
                <a:gd name="T22" fmla="*/ 2 w 1397"/>
                <a:gd name="T23" fmla="*/ 313 h 315"/>
                <a:gd name="T24" fmla="*/ 6 w 1397"/>
                <a:gd name="T25" fmla="*/ 315 h 315"/>
                <a:gd name="T26" fmla="*/ 1392 w 1397"/>
                <a:gd name="T27" fmla="*/ 315 h 315"/>
                <a:gd name="T28" fmla="*/ 1396 w 1397"/>
                <a:gd name="T29" fmla="*/ 313 h 315"/>
                <a:gd name="T30" fmla="*/ 1397 w 1397"/>
                <a:gd name="T31" fmla="*/ 309 h 315"/>
                <a:gd name="T32" fmla="*/ 1397 w 1397"/>
                <a:gd name="T33" fmla="*/ 6 h 315"/>
                <a:gd name="T34" fmla="*/ 1396 w 1397"/>
                <a:gd name="T35" fmla="*/ 2 h 315"/>
                <a:gd name="T36" fmla="*/ 1392 w 1397"/>
                <a:gd name="T37" fmla="*/ 0 h 315"/>
                <a:gd name="T38" fmla="*/ 6 w 1397"/>
                <a:gd name="T39" fmla="*/ 0 h 315"/>
                <a:gd name="T40" fmla="*/ 2 w 1397"/>
                <a:gd name="T41" fmla="*/ 2 h 315"/>
                <a:gd name="T42" fmla="*/ 0 w 1397"/>
                <a:gd name="T43" fmla="*/ 6 h 315"/>
                <a:gd name="T44" fmla="*/ 6 w 1397"/>
                <a:gd name="T45" fmla="*/ 6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397" h="315">
                  <a:moveTo>
                    <a:pt x="6" y="6"/>
                  </a:moveTo>
                  <a:lnTo>
                    <a:pt x="6" y="12"/>
                  </a:lnTo>
                  <a:lnTo>
                    <a:pt x="1386" y="12"/>
                  </a:lnTo>
                  <a:lnTo>
                    <a:pt x="1386" y="303"/>
                  </a:lnTo>
                  <a:lnTo>
                    <a:pt x="12" y="303"/>
                  </a:lnTo>
                  <a:lnTo>
                    <a:pt x="12" y="6"/>
                  </a:lnTo>
                  <a:lnTo>
                    <a:pt x="6" y="6"/>
                  </a:lnTo>
                  <a:lnTo>
                    <a:pt x="6" y="12"/>
                  </a:lnTo>
                  <a:lnTo>
                    <a:pt x="6" y="6"/>
                  </a:lnTo>
                  <a:lnTo>
                    <a:pt x="0" y="6"/>
                  </a:lnTo>
                  <a:lnTo>
                    <a:pt x="0" y="309"/>
                  </a:lnTo>
                  <a:lnTo>
                    <a:pt x="2" y="313"/>
                  </a:lnTo>
                  <a:lnTo>
                    <a:pt x="6" y="315"/>
                  </a:lnTo>
                  <a:lnTo>
                    <a:pt x="1392" y="315"/>
                  </a:lnTo>
                  <a:lnTo>
                    <a:pt x="1396" y="313"/>
                  </a:lnTo>
                  <a:lnTo>
                    <a:pt x="1397" y="309"/>
                  </a:lnTo>
                  <a:lnTo>
                    <a:pt x="1397" y="6"/>
                  </a:lnTo>
                  <a:lnTo>
                    <a:pt x="1396" y="2"/>
                  </a:lnTo>
                  <a:lnTo>
                    <a:pt x="1392" y="0"/>
                  </a:lnTo>
                  <a:lnTo>
                    <a:pt x="6" y="0"/>
                  </a:lnTo>
                  <a:lnTo>
                    <a:pt x="2" y="2"/>
                  </a:lnTo>
                  <a:lnTo>
                    <a:pt x="0" y="6"/>
                  </a:lnTo>
                  <a:lnTo>
                    <a:pt x="6" y="6"/>
                  </a:lnTo>
                  <a:close/>
                </a:path>
              </a:pathLst>
            </a:custGeom>
            <a:solidFill>
              <a:srgbClr val="3231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 name="Rectangle 1832"/>
            <p:cNvSpPr>
              <a:spLocks noChangeArrowheads="1"/>
            </p:cNvSpPr>
            <p:nvPr/>
          </p:nvSpPr>
          <p:spPr bwMode="auto">
            <a:xfrm>
              <a:off x="3292475" y="2835276"/>
              <a:ext cx="798295"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24282B"/>
                  </a:solidFill>
                  <a:effectLst/>
                  <a:latin typeface="Times New Roman" pitchFamily="18" charset="0"/>
                </a:rPr>
                <a:t>2-bit RC Adder</a:t>
              </a:r>
              <a:endParaRPr kumimoji="0" lang="en-US" sz="1400" b="0" i="0" u="none" strike="noStrike" cap="none" normalizeH="0" baseline="0" dirty="0" smtClean="0">
                <a:ln>
                  <a:noFill/>
                </a:ln>
                <a:solidFill>
                  <a:schemeClr val="tx1"/>
                </a:solidFill>
                <a:effectLst/>
                <a:latin typeface="Arial" pitchFamily="34" charset="0"/>
              </a:endParaRPr>
            </a:p>
          </p:txBody>
        </p:sp>
        <p:sp>
          <p:nvSpPr>
            <p:cNvPr id="387" name="Rectangle 1833"/>
            <p:cNvSpPr>
              <a:spLocks noChangeArrowheads="1"/>
            </p:cNvSpPr>
            <p:nvPr/>
          </p:nvSpPr>
          <p:spPr bwMode="auto">
            <a:xfrm>
              <a:off x="6535955" y="2857601"/>
              <a:ext cx="798295"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24282B"/>
                  </a:solidFill>
                  <a:effectLst/>
                  <a:latin typeface="Times New Roman" pitchFamily="18" charset="0"/>
                </a:rPr>
                <a:t>2-bit RC Adder</a:t>
              </a:r>
              <a:endParaRPr kumimoji="0" lang="en-US" sz="1400" b="0" i="0" u="none" strike="noStrike" cap="none" normalizeH="0" baseline="0" dirty="0" smtClean="0">
                <a:ln>
                  <a:noFill/>
                </a:ln>
                <a:solidFill>
                  <a:schemeClr val="tx1"/>
                </a:solidFill>
                <a:effectLst/>
                <a:latin typeface="Arial" pitchFamily="34" charset="0"/>
              </a:endParaRPr>
            </a:p>
          </p:txBody>
        </p:sp>
        <p:sp>
          <p:nvSpPr>
            <p:cNvPr id="388" name="Rectangle 1834"/>
            <p:cNvSpPr>
              <a:spLocks noChangeArrowheads="1"/>
            </p:cNvSpPr>
            <p:nvPr/>
          </p:nvSpPr>
          <p:spPr bwMode="auto">
            <a:xfrm>
              <a:off x="4524375" y="2863851"/>
              <a:ext cx="836768"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50" b="0" i="0" u="none" strike="noStrike" cap="none" normalizeH="0" baseline="0" dirty="0" smtClean="0">
                  <a:ln>
                    <a:noFill/>
                  </a:ln>
                  <a:solidFill>
                    <a:srgbClr val="24282B"/>
                  </a:solidFill>
                  <a:effectLst/>
                  <a:latin typeface="Times New Roman" pitchFamily="18" charset="0"/>
                </a:rPr>
                <a:t>2-bit RC Adder</a:t>
              </a:r>
              <a:endParaRPr kumimoji="0" lang="en-US" sz="1600" b="0" i="0" u="none" strike="noStrike" cap="none" normalizeH="0" baseline="0" dirty="0" smtClean="0">
                <a:ln>
                  <a:noFill/>
                </a:ln>
                <a:solidFill>
                  <a:schemeClr val="tx1"/>
                </a:solidFill>
                <a:effectLst/>
                <a:latin typeface="Arial" pitchFamily="34" charset="0"/>
              </a:endParaRPr>
            </a:p>
          </p:txBody>
        </p:sp>
        <p:sp>
          <p:nvSpPr>
            <p:cNvPr id="389" name="Rectangle 1835"/>
            <p:cNvSpPr>
              <a:spLocks noChangeArrowheads="1"/>
            </p:cNvSpPr>
            <p:nvPr/>
          </p:nvSpPr>
          <p:spPr bwMode="auto">
            <a:xfrm>
              <a:off x="5627688" y="2849563"/>
              <a:ext cx="798295"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24282B"/>
                  </a:solidFill>
                  <a:effectLst/>
                  <a:latin typeface="Times New Roman" pitchFamily="18" charset="0"/>
                </a:rPr>
                <a:t>2-bit RC Adder</a:t>
              </a:r>
              <a:endParaRPr kumimoji="0" lang="en-US" sz="1400" b="0" i="0" u="none" strike="noStrike" cap="none" normalizeH="0" baseline="0" dirty="0" smtClean="0">
                <a:ln>
                  <a:noFill/>
                </a:ln>
                <a:solidFill>
                  <a:schemeClr val="tx1"/>
                </a:solidFill>
                <a:effectLst/>
                <a:latin typeface="Arial" pitchFamily="34" charset="0"/>
              </a:endParaRPr>
            </a:p>
          </p:txBody>
        </p:sp>
        <p:sp>
          <p:nvSpPr>
            <p:cNvPr id="390" name="Freeform 1836"/>
            <p:cNvSpPr>
              <a:spLocks/>
            </p:cNvSpPr>
            <p:nvPr/>
          </p:nvSpPr>
          <p:spPr bwMode="auto">
            <a:xfrm>
              <a:off x="7694613" y="2824163"/>
              <a:ext cx="1063625" cy="2860675"/>
            </a:xfrm>
            <a:custGeom>
              <a:avLst/>
              <a:gdLst>
                <a:gd name="T0" fmla="*/ 1241 w 1707"/>
                <a:gd name="T1" fmla="*/ 0 h 4614"/>
                <a:gd name="T2" fmla="*/ 466 w 1707"/>
                <a:gd name="T3" fmla="*/ 0 h 4614"/>
                <a:gd name="T4" fmla="*/ 0 w 1707"/>
                <a:gd name="T5" fmla="*/ 466 h 4614"/>
                <a:gd name="T6" fmla="*/ 0 w 1707"/>
                <a:gd name="T7" fmla="*/ 4147 h 4614"/>
                <a:gd name="T8" fmla="*/ 466 w 1707"/>
                <a:gd name="T9" fmla="*/ 4614 h 4614"/>
                <a:gd name="T10" fmla="*/ 1241 w 1707"/>
                <a:gd name="T11" fmla="*/ 4614 h 4614"/>
                <a:gd name="T12" fmla="*/ 1707 w 1707"/>
                <a:gd name="T13" fmla="*/ 4147 h 4614"/>
                <a:gd name="T14" fmla="*/ 1707 w 1707"/>
                <a:gd name="T15" fmla="*/ 466 h 4614"/>
                <a:gd name="T16" fmla="*/ 1241 w 1707"/>
                <a:gd name="T17" fmla="*/ 0 h 46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07" h="4614">
                  <a:moveTo>
                    <a:pt x="1241" y="0"/>
                  </a:moveTo>
                  <a:lnTo>
                    <a:pt x="466" y="0"/>
                  </a:lnTo>
                  <a:cubicBezTo>
                    <a:pt x="208" y="0"/>
                    <a:pt x="0" y="208"/>
                    <a:pt x="0" y="466"/>
                  </a:cubicBezTo>
                  <a:lnTo>
                    <a:pt x="0" y="4147"/>
                  </a:lnTo>
                  <a:cubicBezTo>
                    <a:pt x="0" y="4406"/>
                    <a:pt x="208" y="4614"/>
                    <a:pt x="466" y="4614"/>
                  </a:cubicBezTo>
                  <a:lnTo>
                    <a:pt x="1241" y="4614"/>
                  </a:lnTo>
                  <a:cubicBezTo>
                    <a:pt x="1499" y="4614"/>
                    <a:pt x="1707" y="4406"/>
                    <a:pt x="1707" y="4147"/>
                  </a:cubicBezTo>
                  <a:lnTo>
                    <a:pt x="1707" y="466"/>
                  </a:lnTo>
                  <a:cubicBezTo>
                    <a:pt x="1707" y="208"/>
                    <a:pt x="1499" y="0"/>
                    <a:pt x="1241" y="0"/>
                  </a:cubicBezTo>
                  <a:close/>
                </a:path>
              </a:pathLst>
            </a:custGeom>
            <a:solidFill>
              <a:srgbClr val="F9DE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1" name="Freeform 1837"/>
            <p:cNvSpPr>
              <a:spLocks/>
            </p:cNvSpPr>
            <p:nvPr/>
          </p:nvSpPr>
          <p:spPr bwMode="auto">
            <a:xfrm>
              <a:off x="7683500" y="2813051"/>
              <a:ext cx="1084262" cy="2881313"/>
            </a:xfrm>
            <a:custGeom>
              <a:avLst/>
              <a:gdLst>
                <a:gd name="T0" fmla="*/ 483 w 1741"/>
                <a:gd name="T1" fmla="*/ 17 h 4647"/>
                <a:gd name="T2" fmla="*/ 483 w 1741"/>
                <a:gd name="T3" fmla="*/ 33 h 4647"/>
                <a:gd name="T4" fmla="*/ 1258 w 1741"/>
                <a:gd name="T5" fmla="*/ 33 h 4647"/>
                <a:gd name="T6" fmla="*/ 1708 w 1741"/>
                <a:gd name="T7" fmla="*/ 483 h 4647"/>
                <a:gd name="T8" fmla="*/ 1708 w 1741"/>
                <a:gd name="T9" fmla="*/ 4164 h 4647"/>
                <a:gd name="T10" fmla="*/ 1258 w 1741"/>
                <a:gd name="T11" fmla="*/ 4614 h 4647"/>
                <a:gd name="T12" fmla="*/ 483 w 1741"/>
                <a:gd name="T13" fmla="*/ 4614 h 4647"/>
                <a:gd name="T14" fmla="*/ 33 w 1741"/>
                <a:gd name="T15" fmla="*/ 4164 h 4647"/>
                <a:gd name="T16" fmla="*/ 33 w 1741"/>
                <a:gd name="T17" fmla="*/ 483 h 4647"/>
                <a:gd name="T18" fmla="*/ 483 w 1741"/>
                <a:gd name="T19" fmla="*/ 33 h 4647"/>
                <a:gd name="T20" fmla="*/ 483 w 1741"/>
                <a:gd name="T21" fmla="*/ 0 h 4647"/>
                <a:gd name="T22" fmla="*/ 141 w 1741"/>
                <a:gd name="T23" fmla="*/ 141 h 4647"/>
                <a:gd name="T24" fmla="*/ 0 w 1741"/>
                <a:gd name="T25" fmla="*/ 483 h 4647"/>
                <a:gd name="T26" fmla="*/ 0 w 1741"/>
                <a:gd name="T27" fmla="*/ 4164 h 4647"/>
                <a:gd name="T28" fmla="*/ 141 w 1741"/>
                <a:gd name="T29" fmla="*/ 4506 h 4647"/>
                <a:gd name="T30" fmla="*/ 483 w 1741"/>
                <a:gd name="T31" fmla="*/ 4647 h 4647"/>
                <a:gd name="T32" fmla="*/ 1258 w 1741"/>
                <a:gd name="T33" fmla="*/ 4647 h 4647"/>
                <a:gd name="T34" fmla="*/ 1599 w 1741"/>
                <a:gd name="T35" fmla="*/ 4506 h 4647"/>
                <a:gd name="T36" fmla="*/ 1741 w 1741"/>
                <a:gd name="T37" fmla="*/ 4164 h 4647"/>
                <a:gd name="T38" fmla="*/ 1741 w 1741"/>
                <a:gd name="T39" fmla="*/ 483 h 4647"/>
                <a:gd name="T40" fmla="*/ 1599 w 1741"/>
                <a:gd name="T41" fmla="*/ 141 h 4647"/>
                <a:gd name="T42" fmla="*/ 1258 w 1741"/>
                <a:gd name="T43" fmla="*/ 0 h 4647"/>
                <a:gd name="T44" fmla="*/ 483 w 1741"/>
                <a:gd name="T45" fmla="*/ 0 h 4647"/>
                <a:gd name="T46" fmla="*/ 483 w 1741"/>
                <a:gd name="T47" fmla="*/ 17 h 46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741" h="4647">
                  <a:moveTo>
                    <a:pt x="483" y="17"/>
                  </a:moveTo>
                  <a:lnTo>
                    <a:pt x="483" y="33"/>
                  </a:lnTo>
                  <a:lnTo>
                    <a:pt x="1258" y="33"/>
                  </a:lnTo>
                  <a:cubicBezTo>
                    <a:pt x="1507" y="33"/>
                    <a:pt x="1708" y="234"/>
                    <a:pt x="1708" y="483"/>
                  </a:cubicBezTo>
                  <a:lnTo>
                    <a:pt x="1708" y="4164"/>
                  </a:lnTo>
                  <a:cubicBezTo>
                    <a:pt x="1708" y="4414"/>
                    <a:pt x="1507" y="4614"/>
                    <a:pt x="1258" y="4614"/>
                  </a:cubicBezTo>
                  <a:lnTo>
                    <a:pt x="483" y="4614"/>
                  </a:lnTo>
                  <a:cubicBezTo>
                    <a:pt x="234" y="4614"/>
                    <a:pt x="33" y="4414"/>
                    <a:pt x="33" y="4164"/>
                  </a:cubicBezTo>
                  <a:lnTo>
                    <a:pt x="33" y="483"/>
                  </a:lnTo>
                  <a:cubicBezTo>
                    <a:pt x="33" y="234"/>
                    <a:pt x="234" y="33"/>
                    <a:pt x="483" y="33"/>
                  </a:cubicBezTo>
                  <a:lnTo>
                    <a:pt x="483" y="0"/>
                  </a:lnTo>
                  <a:cubicBezTo>
                    <a:pt x="350" y="0"/>
                    <a:pt x="229" y="54"/>
                    <a:pt x="141" y="141"/>
                  </a:cubicBezTo>
                  <a:cubicBezTo>
                    <a:pt x="54" y="229"/>
                    <a:pt x="0" y="350"/>
                    <a:pt x="0" y="483"/>
                  </a:cubicBezTo>
                  <a:lnTo>
                    <a:pt x="0" y="4164"/>
                  </a:lnTo>
                  <a:cubicBezTo>
                    <a:pt x="0" y="4298"/>
                    <a:pt x="54" y="4419"/>
                    <a:pt x="141" y="4506"/>
                  </a:cubicBezTo>
                  <a:cubicBezTo>
                    <a:pt x="229" y="4593"/>
                    <a:pt x="350" y="4647"/>
                    <a:pt x="483" y="4647"/>
                  </a:cubicBezTo>
                  <a:lnTo>
                    <a:pt x="1258" y="4647"/>
                  </a:lnTo>
                  <a:cubicBezTo>
                    <a:pt x="1391" y="4647"/>
                    <a:pt x="1512" y="4593"/>
                    <a:pt x="1599" y="4506"/>
                  </a:cubicBezTo>
                  <a:cubicBezTo>
                    <a:pt x="1687" y="4419"/>
                    <a:pt x="1741" y="4298"/>
                    <a:pt x="1741" y="4164"/>
                  </a:cubicBezTo>
                  <a:lnTo>
                    <a:pt x="1741" y="483"/>
                  </a:lnTo>
                  <a:cubicBezTo>
                    <a:pt x="1741" y="350"/>
                    <a:pt x="1687" y="229"/>
                    <a:pt x="1599" y="141"/>
                  </a:cubicBezTo>
                  <a:cubicBezTo>
                    <a:pt x="1512" y="54"/>
                    <a:pt x="1391" y="0"/>
                    <a:pt x="1258" y="0"/>
                  </a:cubicBezTo>
                  <a:lnTo>
                    <a:pt x="483" y="0"/>
                  </a:lnTo>
                  <a:lnTo>
                    <a:pt x="483" y="17"/>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2" name="Rectangle 1838"/>
            <p:cNvSpPr>
              <a:spLocks noChangeArrowheads="1"/>
            </p:cNvSpPr>
            <p:nvPr/>
          </p:nvSpPr>
          <p:spPr bwMode="auto">
            <a:xfrm>
              <a:off x="7950200" y="4902201"/>
              <a:ext cx="630237" cy="27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24282B"/>
                  </a:solidFill>
                  <a:effectLst/>
                  <a:latin typeface="Times New Roman" pitchFamily="18" charset="0"/>
                </a:rPr>
                <a:t>level 4</a:t>
              </a:r>
              <a:endParaRPr kumimoji="0" lang="en-US" sz="1800" b="0" i="0" u="none" strike="noStrike" cap="none" normalizeH="0" baseline="0" smtClean="0">
                <a:ln>
                  <a:noFill/>
                </a:ln>
                <a:solidFill>
                  <a:schemeClr val="tx1"/>
                </a:solidFill>
                <a:effectLst/>
                <a:latin typeface="Arial" pitchFamily="34" charset="0"/>
              </a:endParaRPr>
            </a:p>
          </p:txBody>
        </p:sp>
        <p:sp>
          <p:nvSpPr>
            <p:cNvPr id="393" name="Rectangle 1839"/>
            <p:cNvSpPr>
              <a:spLocks noChangeArrowheads="1"/>
            </p:cNvSpPr>
            <p:nvPr/>
          </p:nvSpPr>
          <p:spPr bwMode="auto">
            <a:xfrm>
              <a:off x="7950200" y="5373688"/>
              <a:ext cx="630237" cy="27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24282B"/>
                  </a:solidFill>
                  <a:effectLst/>
                  <a:latin typeface="Times New Roman" pitchFamily="18" charset="0"/>
                </a:rPr>
                <a:t>level 5</a:t>
              </a:r>
              <a:endParaRPr kumimoji="0" lang="en-US" sz="1800" b="0" i="0" u="none" strike="noStrike" cap="none" normalizeH="0" baseline="0" smtClean="0">
                <a:ln>
                  <a:noFill/>
                </a:ln>
                <a:solidFill>
                  <a:schemeClr val="tx1"/>
                </a:solidFill>
                <a:effectLst/>
                <a:latin typeface="Arial" pitchFamily="34" charset="0"/>
              </a:endParaRPr>
            </a:p>
          </p:txBody>
        </p:sp>
        <p:sp>
          <p:nvSpPr>
            <p:cNvPr id="394" name="Rectangle 1840"/>
            <p:cNvSpPr>
              <a:spLocks noChangeArrowheads="1"/>
            </p:cNvSpPr>
            <p:nvPr/>
          </p:nvSpPr>
          <p:spPr bwMode="auto">
            <a:xfrm>
              <a:off x="7950200" y="4432301"/>
              <a:ext cx="630237" cy="27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24282B"/>
                  </a:solidFill>
                  <a:effectLst/>
                  <a:latin typeface="Times New Roman" pitchFamily="18" charset="0"/>
                </a:rPr>
                <a:t>level 3</a:t>
              </a:r>
              <a:endParaRPr kumimoji="0" lang="en-US" sz="1800" b="0" i="0" u="none" strike="noStrike" cap="none" normalizeH="0" baseline="0" dirty="0" smtClean="0">
                <a:ln>
                  <a:noFill/>
                </a:ln>
                <a:solidFill>
                  <a:schemeClr val="tx1"/>
                </a:solidFill>
                <a:effectLst/>
                <a:latin typeface="Arial" pitchFamily="34" charset="0"/>
              </a:endParaRPr>
            </a:p>
          </p:txBody>
        </p:sp>
        <p:sp>
          <p:nvSpPr>
            <p:cNvPr id="395" name="Rectangle 1841"/>
            <p:cNvSpPr>
              <a:spLocks noChangeArrowheads="1"/>
            </p:cNvSpPr>
            <p:nvPr/>
          </p:nvSpPr>
          <p:spPr bwMode="auto">
            <a:xfrm>
              <a:off x="7950200" y="3960813"/>
              <a:ext cx="630237" cy="27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24282B"/>
                  </a:solidFill>
                  <a:effectLst/>
                  <a:latin typeface="Times New Roman" pitchFamily="18" charset="0"/>
                </a:rPr>
                <a:t>level 2</a:t>
              </a:r>
              <a:endParaRPr kumimoji="0" lang="en-US" sz="1800" b="0" i="0" u="none" strike="noStrike" cap="none" normalizeH="0" baseline="0" smtClean="0">
                <a:ln>
                  <a:noFill/>
                </a:ln>
                <a:solidFill>
                  <a:schemeClr val="tx1"/>
                </a:solidFill>
                <a:effectLst/>
                <a:latin typeface="Arial" pitchFamily="34" charset="0"/>
              </a:endParaRPr>
            </a:p>
          </p:txBody>
        </p:sp>
        <p:sp>
          <p:nvSpPr>
            <p:cNvPr id="396" name="Rectangle 1842"/>
            <p:cNvSpPr>
              <a:spLocks noChangeArrowheads="1"/>
            </p:cNvSpPr>
            <p:nvPr/>
          </p:nvSpPr>
          <p:spPr bwMode="auto">
            <a:xfrm>
              <a:off x="7950200" y="3490913"/>
              <a:ext cx="630237" cy="27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24282B"/>
                  </a:solidFill>
                  <a:effectLst/>
                  <a:latin typeface="Times New Roman" pitchFamily="18" charset="0"/>
                </a:rPr>
                <a:t>level 1</a:t>
              </a:r>
              <a:endParaRPr kumimoji="0" lang="en-US" sz="1800" b="0" i="0" u="none" strike="noStrike" cap="none" normalizeH="0" baseline="0" smtClean="0">
                <a:ln>
                  <a:noFill/>
                </a:ln>
                <a:solidFill>
                  <a:schemeClr val="tx1"/>
                </a:solidFill>
                <a:effectLst/>
                <a:latin typeface="Arial" pitchFamily="34" charset="0"/>
              </a:endParaRPr>
            </a:p>
          </p:txBody>
        </p:sp>
        <p:sp>
          <p:nvSpPr>
            <p:cNvPr id="397" name="Rectangle 1843"/>
            <p:cNvSpPr>
              <a:spLocks noChangeArrowheads="1"/>
            </p:cNvSpPr>
            <p:nvPr/>
          </p:nvSpPr>
          <p:spPr bwMode="auto">
            <a:xfrm>
              <a:off x="7950200" y="3005138"/>
              <a:ext cx="630237" cy="27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24282B"/>
                  </a:solidFill>
                  <a:effectLst/>
                  <a:latin typeface="Times New Roman" pitchFamily="18" charset="0"/>
                </a:rPr>
                <a:t>level 0</a:t>
              </a:r>
              <a:endParaRPr kumimoji="0" lang="en-US" sz="1800" b="0" i="0" u="none" strike="noStrike" cap="none" normalizeH="0" baseline="0" smtClean="0">
                <a:ln>
                  <a:noFill/>
                </a:ln>
                <a:solidFill>
                  <a:schemeClr val="tx1"/>
                </a:solidFill>
                <a:effectLst/>
                <a:latin typeface="Arial" pitchFamily="34" charset="0"/>
              </a:endParaRPr>
            </a:p>
          </p:txBody>
        </p:sp>
        <p:sp>
          <p:nvSpPr>
            <p:cNvPr id="398" name="Rectangle 1844"/>
            <p:cNvSpPr>
              <a:spLocks noChangeArrowheads="1"/>
            </p:cNvSpPr>
            <p:nvPr/>
          </p:nvSpPr>
          <p:spPr bwMode="auto">
            <a:xfrm>
              <a:off x="2635250" y="5168901"/>
              <a:ext cx="581025" cy="277813"/>
            </a:xfrm>
            <a:prstGeom prst="rect">
              <a:avLst/>
            </a:prstGeom>
            <a:solidFill>
              <a:srgbClr val="F0D8C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9" name="Freeform 1845"/>
            <p:cNvSpPr>
              <a:spLocks/>
            </p:cNvSpPr>
            <p:nvPr/>
          </p:nvSpPr>
          <p:spPr bwMode="auto">
            <a:xfrm>
              <a:off x="2632075" y="5164138"/>
              <a:ext cx="588962" cy="285750"/>
            </a:xfrm>
            <a:custGeom>
              <a:avLst/>
              <a:gdLst>
                <a:gd name="T0" fmla="*/ 5 w 944"/>
                <a:gd name="T1" fmla="*/ 6 h 461"/>
                <a:gd name="T2" fmla="*/ 5 w 944"/>
                <a:gd name="T3" fmla="*/ 11 h 461"/>
                <a:gd name="T4" fmla="*/ 932 w 944"/>
                <a:gd name="T5" fmla="*/ 11 h 461"/>
                <a:gd name="T6" fmla="*/ 932 w 944"/>
                <a:gd name="T7" fmla="*/ 450 h 461"/>
                <a:gd name="T8" fmla="*/ 11 w 944"/>
                <a:gd name="T9" fmla="*/ 450 h 461"/>
                <a:gd name="T10" fmla="*/ 11 w 944"/>
                <a:gd name="T11" fmla="*/ 6 h 461"/>
                <a:gd name="T12" fmla="*/ 5 w 944"/>
                <a:gd name="T13" fmla="*/ 6 h 461"/>
                <a:gd name="T14" fmla="*/ 5 w 944"/>
                <a:gd name="T15" fmla="*/ 11 h 461"/>
                <a:gd name="T16" fmla="*/ 5 w 944"/>
                <a:gd name="T17" fmla="*/ 6 h 461"/>
                <a:gd name="T18" fmla="*/ 0 w 944"/>
                <a:gd name="T19" fmla="*/ 6 h 461"/>
                <a:gd name="T20" fmla="*/ 0 w 944"/>
                <a:gd name="T21" fmla="*/ 456 h 461"/>
                <a:gd name="T22" fmla="*/ 1 w 944"/>
                <a:gd name="T23" fmla="*/ 460 h 461"/>
                <a:gd name="T24" fmla="*/ 5 w 944"/>
                <a:gd name="T25" fmla="*/ 461 h 461"/>
                <a:gd name="T26" fmla="*/ 938 w 944"/>
                <a:gd name="T27" fmla="*/ 461 h 461"/>
                <a:gd name="T28" fmla="*/ 942 w 944"/>
                <a:gd name="T29" fmla="*/ 460 h 461"/>
                <a:gd name="T30" fmla="*/ 944 w 944"/>
                <a:gd name="T31" fmla="*/ 456 h 461"/>
                <a:gd name="T32" fmla="*/ 944 w 944"/>
                <a:gd name="T33" fmla="*/ 6 h 461"/>
                <a:gd name="T34" fmla="*/ 942 w 944"/>
                <a:gd name="T35" fmla="*/ 2 h 461"/>
                <a:gd name="T36" fmla="*/ 938 w 944"/>
                <a:gd name="T37" fmla="*/ 0 h 461"/>
                <a:gd name="T38" fmla="*/ 5 w 944"/>
                <a:gd name="T39" fmla="*/ 0 h 461"/>
                <a:gd name="T40" fmla="*/ 1 w 944"/>
                <a:gd name="T41" fmla="*/ 2 h 461"/>
                <a:gd name="T42" fmla="*/ 0 w 944"/>
                <a:gd name="T43" fmla="*/ 6 h 461"/>
                <a:gd name="T44" fmla="*/ 5 w 944"/>
                <a:gd name="T45" fmla="*/ 6 h 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44" h="461">
                  <a:moveTo>
                    <a:pt x="5" y="6"/>
                  </a:moveTo>
                  <a:lnTo>
                    <a:pt x="5" y="11"/>
                  </a:lnTo>
                  <a:lnTo>
                    <a:pt x="932" y="11"/>
                  </a:lnTo>
                  <a:lnTo>
                    <a:pt x="932" y="450"/>
                  </a:lnTo>
                  <a:lnTo>
                    <a:pt x="11" y="450"/>
                  </a:lnTo>
                  <a:lnTo>
                    <a:pt x="11" y="6"/>
                  </a:lnTo>
                  <a:lnTo>
                    <a:pt x="5" y="6"/>
                  </a:lnTo>
                  <a:lnTo>
                    <a:pt x="5" y="11"/>
                  </a:lnTo>
                  <a:lnTo>
                    <a:pt x="5" y="6"/>
                  </a:lnTo>
                  <a:lnTo>
                    <a:pt x="0" y="6"/>
                  </a:lnTo>
                  <a:lnTo>
                    <a:pt x="0" y="456"/>
                  </a:lnTo>
                  <a:lnTo>
                    <a:pt x="1" y="460"/>
                  </a:lnTo>
                  <a:lnTo>
                    <a:pt x="5" y="461"/>
                  </a:lnTo>
                  <a:lnTo>
                    <a:pt x="938" y="461"/>
                  </a:lnTo>
                  <a:lnTo>
                    <a:pt x="942" y="460"/>
                  </a:lnTo>
                  <a:lnTo>
                    <a:pt x="944" y="456"/>
                  </a:lnTo>
                  <a:lnTo>
                    <a:pt x="944" y="6"/>
                  </a:lnTo>
                  <a:lnTo>
                    <a:pt x="942" y="2"/>
                  </a:lnTo>
                  <a:lnTo>
                    <a:pt x="938" y="0"/>
                  </a:lnTo>
                  <a:lnTo>
                    <a:pt x="5" y="0"/>
                  </a:lnTo>
                  <a:lnTo>
                    <a:pt x="1" y="2"/>
                  </a:lnTo>
                  <a:lnTo>
                    <a:pt x="0" y="6"/>
                  </a:lnTo>
                  <a:lnTo>
                    <a:pt x="5" y="6"/>
                  </a:lnTo>
                  <a:close/>
                </a:path>
              </a:pathLst>
            </a:custGeom>
            <a:solidFill>
              <a:srgbClr val="3231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0" name="Rectangle 1846"/>
            <p:cNvSpPr>
              <a:spLocks noChangeArrowheads="1"/>
            </p:cNvSpPr>
            <p:nvPr/>
          </p:nvSpPr>
          <p:spPr bwMode="auto">
            <a:xfrm>
              <a:off x="2805113" y="5173663"/>
              <a:ext cx="273050" cy="185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24282B"/>
                  </a:solidFill>
                  <a:effectLst/>
                  <a:latin typeface="Times New Roman" pitchFamily="18" charset="0"/>
                </a:rPr>
                <a:t>G,P</a:t>
              </a:r>
              <a:endParaRPr kumimoji="0" lang="en-US" sz="1800" b="0" i="0" u="none" strike="noStrike" cap="none" normalizeH="0" baseline="0" smtClean="0">
                <a:ln>
                  <a:noFill/>
                </a:ln>
                <a:solidFill>
                  <a:schemeClr val="tx1"/>
                </a:solidFill>
                <a:effectLst/>
                <a:latin typeface="Arial" pitchFamily="34" charset="0"/>
              </a:endParaRPr>
            </a:p>
          </p:txBody>
        </p:sp>
        <p:sp>
          <p:nvSpPr>
            <p:cNvPr id="401" name="Rectangle 1847"/>
            <p:cNvSpPr>
              <a:spLocks noChangeArrowheads="1"/>
            </p:cNvSpPr>
            <p:nvPr/>
          </p:nvSpPr>
          <p:spPr bwMode="auto">
            <a:xfrm>
              <a:off x="2790825" y="5330826"/>
              <a:ext cx="228600" cy="128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smtClean="0">
                  <a:ln>
                    <a:noFill/>
                  </a:ln>
                  <a:solidFill>
                    <a:srgbClr val="24282B"/>
                  </a:solidFill>
                  <a:effectLst/>
                  <a:latin typeface="Times New Roman" pitchFamily="18" charset="0"/>
                </a:rPr>
                <a:t>r1- r2</a:t>
              </a:r>
              <a:endParaRPr kumimoji="0" lang="en-US" sz="1800" b="0" i="0" u="none" strike="noStrike" cap="none" normalizeH="0" baseline="0" smtClean="0">
                <a:ln>
                  <a:noFill/>
                </a:ln>
                <a:solidFill>
                  <a:schemeClr val="tx1"/>
                </a:solidFill>
                <a:effectLst/>
                <a:latin typeface="Arial" pitchFamily="34" charset="0"/>
              </a:endParaRPr>
            </a:p>
          </p:txBody>
        </p:sp>
        <p:sp>
          <p:nvSpPr>
            <p:cNvPr id="402" name="Rectangle 1848"/>
            <p:cNvSpPr>
              <a:spLocks noChangeArrowheads="1"/>
            </p:cNvSpPr>
            <p:nvPr/>
          </p:nvSpPr>
          <p:spPr bwMode="auto">
            <a:xfrm>
              <a:off x="3232150" y="5314951"/>
              <a:ext cx="282575" cy="14288"/>
            </a:xfrm>
            <a:prstGeom prst="rect">
              <a:avLst/>
            </a:prstGeom>
            <a:solidFill>
              <a:srgbClr val="3B24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3" name="Freeform 1849"/>
            <p:cNvSpPr>
              <a:spLocks/>
            </p:cNvSpPr>
            <p:nvPr/>
          </p:nvSpPr>
          <p:spPr bwMode="auto">
            <a:xfrm>
              <a:off x="3213100" y="5287963"/>
              <a:ext cx="93662" cy="68263"/>
            </a:xfrm>
            <a:custGeom>
              <a:avLst/>
              <a:gdLst>
                <a:gd name="T0" fmla="*/ 151 w 151"/>
                <a:gd name="T1" fmla="*/ 111 h 111"/>
                <a:gd name="T2" fmla="*/ 0 w 151"/>
                <a:gd name="T3" fmla="*/ 56 h 111"/>
                <a:gd name="T4" fmla="*/ 151 w 151"/>
                <a:gd name="T5" fmla="*/ 0 h 111"/>
                <a:gd name="T6" fmla="*/ 151 w 151"/>
                <a:gd name="T7" fmla="*/ 111 h 111"/>
              </a:gdLst>
              <a:ahLst/>
              <a:cxnLst>
                <a:cxn ang="0">
                  <a:pos x="T0" y="T1"/>
                </a:cxn>
                <a:cxn ang="0">
                  <a:pos x="T2" y="T3"/>
                </a:cxn>
                <a:cxn ang="0">
                  <a:pos x="T4" y="T5"/>
                </a:cxn>
                <a:cxn ang="0">
                  <a:pos x="T6" y="T7"/>
                </a:cxn>
              </a:cxnLst>
              <a:rect l="0" t="0" r="r" b="b"/>
              <a:pathLst>
                <a:path w="151" h="111">
                  <a:moveTo>
                    <a:pt x="151" y="111"/>
                  </a:moveTo>
                  <a:lnTo>
                    <a:pt x="0" y="56"/>
                  </a:lnTo>
                  <a:lnTo>
                    <a:pt x="151" y="0"/>
                  </a:lnTo>
                  <a:cubicBezTo>
                    <a:pt x="127" y="33"/>
                    <a:pt x="127" y="78"/>
                    <a:pt x="151" y="111"/>
                  </a:cubicBez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4" name="Rectangle 1850"/>
            <p:cNvSpPr>
              <a:spLocks noChangeArrowheads="1"/>
            </p:cNvSpPr>
            <p:nvPr/>
          </p:nvSpPr>
          <p:spPr bwMode="auto">
            <a:xfrm>
              <a:off x="3306763" y="5102226"/>
              <a:ext cx="142875" cy="242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24282B"/>
                  </a:solidFill>
                  <a:effectLst/>
                  <a:latin typeface="Times New Roman" pitchFamily="18" charset="0"/>
                </a:rPr>
                <a:t>c</a:t>
              </a:r>
              <a:endParaRPr kumimoji="0" lang="en-US" sz="1800" b="0" i="0" u="none" strike="noStrike" cap="none" normalizeH="0" baseline="0" smtClean="0">
                <a:ln>
                  <a:noFill/>
                </a:ln>
                <a:solidFill>
                  <a:schemeClr val="tx1"/>
                </a:solidFill>
                <a:effectLst/>
                <a:latin typeface="Arial" pitchFamily="34" charset="0"/>
              </a:endParaRPr>
            </a:p>
          </p:txBody>
        </p:sp>
        <p:sp>
          <p:nvSpPr>
            <p:cNvPr id="405" name="Rectangle 1851"/>
            <p:cNvSpPr>
              <a:spLocks noChangeArrowheads="1"/>
            </p:cNvSpPr>
            <p:nvPr/>
          </p:nvSpPr>
          <p:spPr bwMode="auto">
            <a:xfrm>
              <a:off x="3406775" y="5216526"/>
              <a:ext cx="100012" cy="128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smtClean="0">
                  <a:ln>
                    <a:noFill/>
                  </a:ln>
                  <a:solidFill>
                    <a:srgbClr val="24282B"/>
                  </a:solidFill>
                  <a:effectLst/>
                  <a:latin typeface="Times New Roman" pitchFamily="18" charset="0"/>
                </a:rPr>
                <a:t>in</a:t>
              </a:r>
              <a:endParaRPr kumimoji="0" lang="en-US" sz="1800" b="0" i="0" u="none" strike="noStrike" cap="none" normalizeH="0" baseline="0" smtClean="0">
                <a:ln>
                  <a:noFill/>
                </a:ln>
                <a:solidFill>
                  <a:schemeClr val="tx1"/>
                </a:solidFill>
                <a:effectLst/>
                <a:latin typeface="Arial" pitchFamily="34" charset="0"/>
              </a:endParaRPr>
            </a:p>
          </p:txBody>
        </p:sp>
        <p:sp>
          <p:nvSpPr>
            <p:cNvPr id="406" name="Rectangle 1852"/>
            <p:cNvSpPr>
              <a:spLocks noChangeArrowheads="1"/>
            </p:cNvSpPr>
            <p:nvPr/>
          </p:nvSpPr>
          <p:spPr bwMode="auto">
            <a:xfrm>
              <a:off x="2339975" y="5303838"/>
              <a:ext cx="280987" cy="14288"/>
            </a:xfrm>
            <a:prstGeom prst="rect">
              <a:avLst/>
            </a:prstGeom>
            <a:solidFill>
              <a:srgbClr val="3B24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 name="Freeform 1853"/>
            <p:cNvSpPr>
              <a:spLocks/>
            </p:cNvSpPr>
            <p:nvPr/>
          </p:nvSpPr>
          <p:spPr bwMode="auto">
            <a:xfrm>
              <a:off x="2319338" y="5276851"/>
              <a:ext cx="95250" cy="68263"/>
            </a:xfrm>
            <a:custGeom>
              <a:avLst/>
              <a:gdLst>
                <a:gd name="T0" fmla="*/ 152 w 152"/>
                <a:gd name="T1" fmla="*/ 111 h 111"/>
                <a:gd name="T2" fmla="*/ 0 w 152"/>
                <a:gd name="T3" fmla="*/ 55 h 111"/>
                <a:gd name="T4" fmla="*/ 152 w 152"/>
                <a:gd name="T5" fmla="*/ 0 h 111"/>
                <a:gd name="T6" fmla="*/ 152 w 152"/>
                <a:gd name="T7" fmla="*/ 111 h 111"/>
              </a:gdLst>
              <a:ahLst/>
              <a:cxnLst>
                <a:cxn ang="0">
                  <a:pos x="T0" y="T1"/>
                </a:cxn>
                <a:cxn ang="0">
                  <a:pos x="T2" y="T3"/>
                </a:cxn>
                <a:cxn ang="0">
                  <a:pos x="T4" y="T5"/>
                </a:cxn>
                <a:cxn ang="0">
                  <a:pos x="T6" y="T7"/>
                </a:cxn>
              </a:cxnLst>
              <a:rect l="0" t="0" r="r" b="b"/>
              <a:pathLst>
                <a:path w="152" h="111">
                  <a:moveTo>
                    <a:pt x="152" y="111"/>
                  </a:moveTo>
                  <a:lnTo>
                    <a:pt x="0" y="55"/>
                  </a:lnTo>
                  <a:lnTo>
                    <a:pt x="152" y="0"/>
                  </a:lnTo>
                  <a:cubicBezTo>
                    <a:pt x="128" y="33"/>
                    <a:pt x="128" y="78"/>
                    <a:pt x="152" y="111"/>
                  </a:cubicBez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 name="Rectangle 1854"/>
            <p:cNvSpPr>
              <a:spLocks noChangeArrowheads="1"/>
            </p:cNvSpPr>
            <p:nvPr/>
          </p:nvSpPr>
          <p:spPr bwMode="auto">
            <a:xfrm>
              <a:off x="2360613" y="5087938"/>
              <a:ext cx="142875" cy="242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24282B"/>
                  </a:solidFill>
                  <a:effectLst/>
                  <a:latin typeface="Times New Roman" pitchFamily="18" charset="0"/>
                </a:rPr>
                <a:t>c</a:t>
              </a:r>
              <a:endParaRPr kumimoji="0" lang="en-US" sz="1800" b="0" i="0" u="none" strike="noStrike" cap="none" normalizeH="0" baseline="0" smtClean="0">
                <a:ln>
                  <a:noFill/>
                </a:ln>
                <a:solidFill>
                  <a:schemeClr val="tx1"/>
                </a:solidFill>
                <a:effectLst/>
                <a:latin typeface="Arial" pitchFamily="34" charset="0"/>
              </a:endParaRPr>
            </a:p>
          </p:txBody>
        </p:sp>
        <p:sp>
          <p:nvSpPr>
            <p:cNvPr id="409" name="Rectangle 1855"/>
            <p:cNvSpPr>
              <a:spLocks noChangeArrowheads="1"/>
            </p:cNvSpPr>
            <p:nvPr/>
          </p:nvSpPr>
          <p:spPr bwMode="auto">
            <a:xfrm>
              <a:off x="2460625" y="5187951"/>
              <a:ext cx="142875" cy="128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smtClean="0">
                  <a:ln>
                    <a:noFill/>
                  </a:ln>
                  <a:solidFill>
                    <a:srgbClr val="24282B"/>
                  </a:solidFill>
                  <a:effectLst/>
                  <a:latin typeface="Times New Roman" pitchFamily="18" charset="0"/>
                </a:rPr>
                <a:t>out</a:t>
              </a:r>
              <a:endParaRPr kumimoji="0" lang="en-US" sz="1800" b="0" i="0" u="none" strike="noStrike" cap="none" normalizeH="0" baseline="0" smtClean="0">
                <a:ln>
                  <a:noFill/>
                </a:ln>
                <a:solidFill>
                  <a:schemeClr val="tx1"/>
                </a:solidFill>
                <a:effectLst/>
                <a:latin typeface="Arial" pitchFamily="34" charset="0"/>
              </a:endParaRPr>
            </a:p>
          </p:txBody>
        </p:sp>
        <p:sp>
          <p:nvSpPr>
            <p:cNvPr id="410" name="Rectangle 1856"/>
            <p:cNvSpPr>
              <a:spLocks noChangeArrowheads="1"/>
            </p:cNvSpPr>
            <p:nvPr/>
          </p:nvSpPr>
          <p:spPr bwMode="auto">
            <a:xfrm>
              <a:off x="2446338" y="4802188"/>
              <a:ext cx="817562"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smtClean="0">
                  <a:ln>
                    <a:noFill/>
                  </a:ln>
                  <a:solidFill>
                    <a:srgbClr val="24282B"/>
                  </a:solidFill>
                  <a:effectLst/>
                  <a:latin typeface="Times New Roman" pitchFamily="18" charset="0"/>
                </a:rPr>
                <a:t>G,P block</a:t>
              </a:r>
              <a:endParaRPr kumimoji="0" lang="en-US" sz="1800" b="0" i="0" u="none" strike="noStrike" cap="none" normalizeH="0" baseline="0" smtClean="0">
                <a:ln>
                  <a:noFill/>
                </a:ln>
                <a:solidFill>
                  <a:schemeClr val="tx1"/>
                </a:solidFill>
                <a:effectLst/>
                <a:latin typeface="Arial" pitchFamily="34" charset="0"/>
              </a:endParaRPr>
            </a:p>
          </p:txBody>
        </p:sp>
        <p:sp>
          <p:nvSpPr>
            <p:cNvPr id="411" name="Rectangle 1857"/>
            <p:cNvSpPr>
              <a:spLocks noChangeArrowheads="1"/>
            </p:cNvSpPr>
            <p:nvPr/>
          </p:nvSpPr>
          <p:spPr bwMode="auto">
            <a:xfrm>
              <a:off x="7477125" y="3519488"/>
              <a:ext cx="128587" cy="185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24282B"/>
                  </a:solidFill>
                  <a:effectLst/>
                  <a:latin typeface="Times New Roman" pitchFamily="18" charset="0"/>
                </a:rPr>
                <a:t>1</a:t>
              </a:r>
              <a:endParaRPr kumimoji="0" lang="en-US" sz="1800" b="0" i="0" u="none" strike="noStrike" cap="none" normalizeH="0" baseline="0" smtClean="0">
                <a:ln>
                  <a:noFill/>
                </a:ln>
                <a:solidFill>
                  <a:schemeClr val="tx1"/>
                </a:solidFill>
                <a:effectLst/>
                <a:latin typeface="Arial" pitchFamily="34" charset="0"/>
              </a:endParaRPr>
            </a:p>
          </p:txBody>
        </p:sp>
        <p:sp>
          <p:nvSpPr>
            <p:cNvPr id="412" name="Rectangle 1858"/>
            <p:cNvSpPr>
              <a:spLocks noChangeArrowheads="1"/>
            </p:cNvSpPr>
            <p:nvPr/>
          </p:nvSpPr>
          <p:spPr bwMode="auto">
            <a:xfrm>
              <a:off x="7061200" y="3946526"/>
              <a:ext cx="128587" cy="185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24282B"/>
                  </a:solidFill>
                  <a:effectLst/>
                  <a:latin typeface="Times New Roman" pitchFamily="18" charset="0"/>
                </a:rPr>
                <a:t>1</a:t>
              </a:r>
              <a:endParaRPr kumimoji="0" lang="en-US" sz="1800" b="0" i="0" u="none" strike="noStrike" cap="none" normalizeH="0" baseline="0" smtClean="0">
                <a:ln>
                  <a:noFill/>
                </a:ln>
                <a:solidFill>
                  <a:schemeClr val="tx1"/>
                </a:solidFill>
                <a:effectLst/>
                <a:latin typeface="Arial" pitchFamily="34" charset="0"/>
              </a:endParaRPr>
            </a:p>
          </p:txBody>
        </p:sp>
        <p:sp>
          <p:nvSpPr>
            <p:cNvPr id="413" name="Rectangle 1859"/>
            <p:cNvSpPr>
              <a:spLocks noChangeArrowheads="1"/>
            </p:cNvSpPr>
            <p:nvPr/>
          </p:nvSpPr>
          <p:spPr bwMode="auto">
            <a:xfrm>
              <a:off x="6802438" y="4432301"/>
              <a:ext cx="128587" cy="185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24282B"/>
                  </a:solidFill>
                  <a:effectLst/>
                  <a:latin typeface="Times New Roman" pitchFamily="18" charset="0"/>
                </a:rPr>
                <a:t>1</a:t>
              </a:r>
              <a:endParaRPr kumimoji="0" lang="en-US" sz="1800" b="0" i="0" u="none" strike="noStrike" cap="none" normalizeH="0" baseline="0" smtClean="0">
                <a:ln>
                  <a:noFill/>
                </a:ln>
                <a:solidFill>
                  <a:schemeClr val="tx1"/>
                </a:solidFill>
                <a:effectLst/>
                <a:latin typeface="Arial" pitchFamily="34" charset="0"/>
              </a:endParaRPr>
            </a:p>
          </p:txBody>
        </p:sp>
        <p:sp>
          <p:nvSpPr>
            <p:cNvPr id="414" name="Rectangle 1860"/>
            <p:cNvSpPr>
              <a:spLocks noChangeArrowheads="1"/>
            </p:cNvSpPr>
            <p:nvPr/>
          </p:nvSpPr>
          <p:spPr bwMode="auto">
            <a:xfrm>
              <a:off x="6043613" y="4902201"/>
              <a:ext cx="128587" cy="185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24282B"/>
                  </a:solidFill>
                  <a:effectLst/>
                  <a:latin typeface="Times New Roman" pitchFamily="18" charset="0"/>
                </a:rPr>
                <a:t>1</a:t>
              </a:r>
              <a:endParaRPr kumimoji="0" lang="en-US" sz="1800" b="0" i="0" u="none" strike="noStrike" cap="none" normalizeH="0" baseline="0" smtClean="0">
                <a:ln>
                  <a:noFill/>
                </a:ln>
                <a:solidFill>
                  <a:schemeClr val="tx1"/>
                </a:solidFill>
                <a:effectLst/>
                <a:latin typeface="Arial" pitchFamily="34" charset="0"/>
              </a:endParaRPr>
            </a:p>
          </p:txBody>
        </p:sp>
        <p:sp>
          <p:nvSpPr>
            <p:cNvPr id="415" name="Rectangle 1861"/>
            <p:cNvSpPr>
              <a:spLocks noChangeArrowheads="1"/>
            </p:cNvSpPr>
            <p:nvPr/>
          </p:nvSpPr>
          <p:spPr bwMode="auto">
            <a:xfrm>
              <a:off x="5541963" y="5373688"/>
              <a:ext cx="128587" cy="185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24282B"/>
                  </a:solidFill>
                  <a:effectLst/>
                  <a:latin typeface="Times New Roman" pitchFamily="18" charset="0"/>
                </a:rPr>
                <a:t>1</a:t>
              </a:r>
              <a:endParaRPr kumimoji="0" lang="en-US" sz="1800" b="0" i="0" u="none" strike="noStrike" cap="none" normalizeH="0" baseline="0" smtClean="0">
                <a:ln>
                  <a:noFill/>
                </a:ln>
                <a:solidFill>
                  <a:schemeClr val="tx1"/>
                </a:solidFill>
                <a:effectLst/>
                <a:latin typeface="Arial" pitchFamily="34" charset="0"/>
              </a:endParaRPr>
            </a:p>
          </p:txBody>
        </p:sp>
        <p:sp>
          <p:nvSpPr>
            <p:cNvPr id="416" name="Rectangle 1862"/>
            <p:cNvSpPr>
              <a:spLocks noChangeArrowheads="1"/>
            </p:cNvSpPr>
            <p:nvPr/>
          </p:nvSpPr>
          <p:spPr bwMode="auto">
            <a:xfrm>
              <a:off x="4122738" y="5316538"/>
              <a:ext cx="200025" cy="185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24282B"/>
                  </a:solidFill>
                  <a:effectLst/>
                  <a:latin typeface="Times New Roman" pitchFamily="18" charset="0"/>
                </a:rPr>
                <a:t>32</a:t>
              </a:r>
              <a:endParaRPr kumimoji="0" lang="en-US" sz="1800" b="0" i="0" u="none" strike="noStrike" cap="none" normalizeH="0" baseline="0" smtClean="0">
                <a:ln>
                  <a:noFill/>
                </a:ln>
                <a:solidFill>
                  <a:schemeClr val="tx1"/>
                </a:solidFill>
                <a:effectLst/>
                <a:latin typeface="Arial" pitchFamily="34" charset="0"/>
              </a:endParaRPr>
            </a:p>
          </p:txBody>
        </p:sp>
        <p:sp>
          <p:nvSpPr>
            <p:cNvPr id="417" name="Freeform 1863"/>
            <p:cNvSpPr>
              <a:spLocks/>
            </p:cNvSpPr>
            <p:nvPr/>
          </p:nvSpPr>
          <p:spPr bwMode="auto">
            <a:xfrm>
              <a:off x="1838325" y="2884488"/>
              <a:ext cx="3175" cy="2789238"/>
            </a:xfrm>
            <a:custGeom>
              <a:avLst/>
              <a:gdLst>
                <a:gd name="T0" fmla="*/ 6 w 6"/>
                <a:gd name="T1" fmla="*/ 4498 h 4498"/>
                <a:gd name="T2" fmla="*/ 0 w 6"/>
                <a:gd name="T3" fmla="*/ 0 h 4498"/>
                <a:gd name="T4" fmla="*/ 6 w 6"/>
                <a:gd name="T5" fmla="*/ 4498 h 4498"/>
              </a:gdLst>
              <a:ahLst/>
              <a:cxnLst>
                <a:cxn ang="0">
                  <a:pos x="T0" y="T1"/>
                </a:cxn>
                <a:cxn ang="0">
                  <a:pos x="T2" y="T3"/>
                </a:cxn>
                <a:cxn ang="0">
                  <a:pos x="T4" y="T5"/>
                </a:cxn>
              </a:cxnLst>
              <a:rect l="0" t="0" r="r" b="b"/>
              <a:pathLst>
                <a:path w="6" h="4498">
                  <a:moveTo>
                    <a:pt x="6" y="4498"/>
                  </a:moveTo>
                  <a:cubicBezTo>
                    <a:pt x="6" y="4498"/>
                    <a:pt x="0" y="183"/>
                    <a:pt x="0" y="0"/>
                  </a:cubicBezTo>
                  <a:lnTo>
                    <a:pt x="6" y="4498"/>
                  </a:lnTo>
                  <a:close/>
                </a:path>
              </a:pathLst>
            </a:custGeom>
            <a:solidFill>
              <a:srgbClr val="3B2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 name="Freeform 1864"/>
            <p:cNvSpPr>
              <a:spLocks/>
            </p:cNvSpPr>
            <p:nvPr/>
          </p:nvSpPr>
          <p:spPr bwMode="auto">
            <a:xfrm>
              <a:off x="1816100" y="2884488"/>
              <a:ext cx="46037" cy="2789238"/>
            </a:xfrm>
            <a:custGeom>
              <a:avLst/>
              <a:gdLst>
                <a:gd name="T0" fmla="*/ 73 w 73"/>
                <a:gd name="T1" fmla="*/ 4498 h 4498"/>
                <a:gd name="T2" fmla="*/ 71 w 73"/>
                <a:gd name="T3" fmla="*/ 2317 h 4498"/>
                <a:gd name="T4" fmla="*/ 68 w 73"/>
                <a:gd name="T5" fmla="*/ 0 h 4498"/>
                <a:gd name="T6" fmla="*/ 0 w 73"/>
                <a:gd name="T7" fmla="*/ 0 h 4498"/>
                <a:gd name="T8" fmla="*/ 6 w 73"/>
                <a:gd name="T9" fmla="*/ 4498 h 4498"/>
                <a:gd name="T10" fmla="*/ 73 w 73"/>
                <a:gd name="T11" fmla="*/ 4498 h 4498"/>
              </a:gdLst>
              <a:ahLst/>
              <a:cxnLst>
                <a:cxn ang="0">
                  <a:pos x="T0" y="T1"/>
                </a:cxn>
                <a:cxn ang="0">
                  <a:pos x="T2" y="T3"/>
                </a:cxn>
                <a:cxn ang="0">
                  <a:pos x="T4" y="T5"/>
                </a:cxn>
                <a:cxn ang="0">
                  <a:pos x="T6" y="T7"/>
                </a:cxn>
                <a:cxn ang="0">
                  <a:pos x="T8" y="T9"/>
                </a:cxn>
                <a:cxn ang="0">
                  <a:pos x="T10" y="T11"/>
                </a:cxn>
              </a:cxnLst>
              <a:rect l="0" t="0" r="r" b="b"/>
              <a:pathLst>
                <a:path w="73" h="4498">
                  <a:moveTo>
                    <a:pt x="73" y="4498"/>
                  </a:moveTo>
                  <a:cubicBezTo>
                    <a:pt x="73" y="4498"/>
                    <a:pt x="72" y="3419"/>
                    <a:pt x="71" y="2317"/>
                  </a:cubicBezTo>
                  <a:cubicBezTo>
                    <a:pt x="69" y="1216"/>
                    <a:pt x="68" y="91"/>
                    <a:pt x="68" y="0"/>
                  </a:cubicBezTo>
                  <a:lnTo>
                    <a:pt x="0" y="0"/>
                  </a:lnTo>
                  <a:cubicBezTo>
                    <a:pt x="0" y="183"/>
                    <a:pt x="6" y="4498"/>
                    <a:pt x="6" y="4498"/>
                  </a:cubicBezTo>
                  <a:lnTo>
                    <a:pt x="73" y="4498"/>
                  </a:lnTo>
                  <a:close/>
                </a:path>
              </a:pathLst>
            </a:custGeom>
            <a:solidFill>
              <a:srgbClr val="3B2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9" name="Freeform 1865"/>
            <p:cNvSpPr>
              <a:spLocks/>
            </p:cNvSpPr>
            <p:nvPr/>
          </p:nvSpPr>
          <p:spPr bwMode="auto">
            <a:xfrm>
              <a:off x="1735138" y="2828926"/>
              <a:ext cx="203200" cy="276225"/>
            </a:xfrm>
            <a:custGeom>
              <a:avLst/>
              <a:gdLst>
                <a:gd name="T0" fmla="*/ 0 w 326"/>
                <a:gd name="T1" fmla="*/ 444 h 444"/>
                <a:gd name="T2" fmla="*/ 163 w 326"/>
                <a:gd name="T3" fmla="*/ 0 h 444"/>
                <a:gd name="T4" fmla="*/ 326 w 326"/>
                <a:gd name="T5" fmla="*/ 444 h 444"/>
                <a:gd name="T6" fmla="*/ 0 w 326"/>
                <a:gd name="T7" fmla="*/ 444 h 444"/>
              </a:gdLst>
              <a:ahLst/>
              <a:cxnLst>
                <a:cxn ang="0">
                  <a:pos x="T0" y="T1"/>
                </a:cxn>
                <a:cxn ang="0">
                  <a:pos x="T2" y="T3"/>
                </a:cxn>
                <a:cxn ang="0">
                  <a:pos x="T4" y="T5"/>
                </a:cxn>
                <a:cxn ang="0">
                  <a:pos x="T6" y="T7"/>
                </a:cxn>
              </a:cxnLst>
              <a:rect l="0" t="0" r="r" b="b"/>
              <a:pathLst>
                <a:path w="326" h="444">
                  <a:moveTo>
                    <a:pt x="0" y="444"/>
                  </a:moveTo>
                  <a:lnTo>
                    <a:pt x="163" y="0"/>
                  </a:lnTo>
                  <a:lnTo>
                    <a:pt x="326" y="444"/>
                  </a:lnTo>
                  <a:cubicBezTo>
                    <a:pt x="230" y="373"/>
                    <a:pt x="98" y="373"/>
                    <a:pt x="0" y="444"/>
                  </a:cubicBez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0" name="Rectangle 1877"/>
            <p:cNvSpPr>
              <a:spLocks noChangeArrowheads="1"/>
            </p:cNvSpPr>
            <p:nvPr/>
          </p:nvSpPr>
          <p:spPr bwMode="auto">
            <a:xfrm>
              <a:off x="2393950" y="2339976"/>
              <a:ext cx="14287" cy="484188"/>
            </a:xfrm>
            <a:prstGeom prst="rect">
              <a:avLst/>
            </a:prstGeom>
            <a:solidFill>
              <a:srgbClr val="24282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1" name="Freeform 1878"/>
            <p:cNvSpPr>
              <a:spLocks/>
            </p:cNvSpPr>
            <p:nvPr/>
          </p:nvSpPr>
          <p:spPr bwMode="auto">
            <a:xfrm>
              <a:off x="2343150" y="2339976"/>
              <a:ext cx="115887" cy="200025"/>
            </a:xfrm>
            <a:custGeom>
              <a:avLst/>
              <a:gdLst>
                <a:gd name="T0" fmla="*/ 92 w 185"/>
                <a:gd name="T1" fmla="*/ 231 h 323"/>
                <a:gd name="T2" fmla="*/ 185 w 185"/>
                <a:gd name="T3" fmla="*/ 323 h 323"/>
                <a:gd name="T4" fmla="*/ 92 w 185"/>
                <a:gd name="T5" fmla="*/ 0 h 323"/>
                <a:gd name="T6" fmla="*/ 0 w 185"/>
                <a:gd name="T7" fmla="*/ 323 h 323"/>
                <a:gd name="T8" fmla="*/ 92 w 185"/>
                <a:gd name="T9" fmla="*/ 231 h 323"/>
              </a:gdLst>
              <a:ahLst/>
              <a:cxnLst>
                <a:cxn ang="0">
                  <a:pos x="T0" y="T1"/>
                </a:cxn>
                <a:cxn ang="0">
                  <a:pos x="T2" y="T3"/>
                </a:cxn>
                <a:cxn ang="0">
                  <a:pos x="T4" y="T5"/>
                </a:cxn>
                <a:cxn ang="0">
                  <a:pos x="T6" y="T7"/>
                </a:cxn>
                <a:cxn ang="0">
                  <a:pos x="T8" y="T9"/>
                </a:cxn>
              </a:cxnLst>
              <a:rect l="0" t="0" r="r" b="b"/>
              <a:pathLst>
                <a:path w="185" h="323">
                  <a:moveTo>
                    <a:pt x="92" y="231"/>
                  </a:moveTo>
                  <a:lnTo>
                    <a:pt x="185" y="323"/>
                  </a:lnTo>
                  <a:lnTo>
                    <a:pt x="92" y="0"/>
                  </a:lnTo>
                  <a:lnTo>
                    <a:pt x="0" y="323"/>
                  </a:lnTo>
                  <a:lnTo>
                    <a:pt x="92" y="231"/>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 name="Freeform 1879"/>
            <p:cNvSpPr>
              <a:spLocks/>
            </p:cNvSpPr>
            <p:nvPr/>
          </p:nvSpPr>
          <p:spPr bwMode="auto">
            <a:xfrm>
              <a:off x="2328863" y="2312988"/>
              <a:ext cx="144462" cy="250825"/>
            </a:xfrm>
            <a:custGeom>
              <a:avLst/>
              <a:gdLst>
                <a:gd name="T0" fmla="*/ 115 w 231"/>
                <a:gd name="T1" fmla="*/ 273 h 405"/>
                <a:gd name="T2" fmla="*/ 107 w 231"/>
                <a:gd name="T3" fmla="*/ 281 h 405"/>
                <a:gd name="T4" fmla="*/ 231 w 231"/>
                <a:gd name="T5" fmla="*/ 405 h 405"/>
                <a:gd name="T6" fmla="*/ 115 w 231"/>
                <a:gd name="T7" fmla="*/ 0 h 405"/>
                <a:gd name="T8" fmla="*/ 0 w 231"/>
                <a:gd name="T9" fmla="*/ 405 h 405"/>
                <a:gd name="T10" fmla="*/ 124 w 231"/>
                <a:gd name="T11" fmla="*/ 281 h 405"/>
                <a:gd name="T12" fmla="*/ 115 w 231"/>
                <a:gd name="T13" fmla="*/ 273 h 405"/>
                <a:gd name="T14" fmla="*/ 107 w 231"/>
                <a:gd name="T15" fmla="*/ 281 h 405"/>
                <a:gd name="T16" fmla="*/ 115 w 231"/>
                <a:gd name="T17" fmla="*/ 273 h 405"/>
                <a:gd name="T18" fmla="*/ 107 w 231"/>
                <a:gd name="T19" fmla="*/ 265 h 405"/>
                <a:gd name="T20" fmla="*/ 47 w 231"/>
                <a:gd name="T21" fmla="*/ 326 h 405"/>
                <a:gd name="T22" fmla="*/ 115 w 231"/>
                <a:gd name="T23" fmla="*/ 84 h 405"/>
                <a:gd name="T24" fmla="*/ 185 w 231"/>
                <a:gd name="T25" fmla="*/ 326 h 405"/>
                <a:gd name="T26" fmla="*/ 115 w 231"/>
                <a:gd name="T27" fmla="*/ 257 h 405"/>
                <a:gd name="T28" fmla="*/ 107 w 231"/>
                <a:gd name="T29" fmla="*/ 265 h 405"/>
                <a:gd name="T30" fmla="*/ 115 w 231"/>
                <a:gd name="T31" fmla="*/ 273 h 4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31" h="405">
                  <a:moveTo>
                    <a:pt x="115" y="273"/>
                  </a:moveTo>
                  <a:lnTo>
                    <a:pt x="107" y="281"/>
                  </a:lnTo>
                  <a:lnTo>
                    <a:pt x="231" y="405"/>
                  </a:lnTo>
                  <a:lnTo>
                    <a:pt x="115" y="0"/>
                  </a:lnTo>
                  <a:lnTo>
                    <a:pt x="0" y="405"/>
                  </a:lnTo>
                  <a:lnTo>
                    <a:pt x="124" y="281"/>
                  </a:lnTo>
                  <a:lnTo>
                    <a:pt x="115" y="273"/>
                  </a:lnTo>
                  <a:lnTo>
                    <a:pt x="107" y="281"/>
                  </a:lnTo>
                  <a:lnTo>
                    <a:pt x="115" y="273"/>
                  </a:lnTo>
                  <a:lnTo>
                    <a:pt x="107" y="265"/>
                  </a:lnTo>
                  <a:lnTo>
                    <a:pt x="47" y="326"/>
                  </a:lnTo>
                  <a:lnTo>
                    <a:pt x="115" y="84"/>
                  </a:lnTo>
                  <a:lnTo>
                    <a:pt x="185" y="326"/>
                  </a:lnTo>
                  <a:lnTo>
                    <a:pt x="115" y="257"/>
                  </a:lnTo>
                  <a:lnTo>
                    <a:pt x="107" y="265"/>
                  </a:lnTo>
                  <a:lnTo>
                    <a:pt x="115" y="273"/>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3" name="Rectangle 1880"/>
            <p:cNvSpPr>
              <a:spLocks noChangeArrowheads="1"/>
            </p:cNvSpPr>
            <p:nvPr/>
          </p:nvSpPr>
          <p:spPr bwMode="auto">
            <a:xfrm>
              <a:off x="2954338" y="2344738"/>
              <a:ext cx="14287" cy="485775"/>
            </a:xfrm>
            <a:prstGeom prst="rect">
              <a:avLst/>
            </a:prstGeom>
            <a:solidFill>
              <a:srgbClr val="24282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 name="Freeform 1881"/>
            <p:cNvSpPr>
              <a:spLocks/>
            </p:cNvSpPr>
            <p:nvPr/>
          </p:nvSpPr>
          <p:spPr bwMode="auto">
            <a:xfrm>
              <a:off x="2905125" y="2344738"/>
              <a:ext cx="114300" cy="200025"/>
            </a:xfrm>
            <a:custGeom>
              <a:avLst/>
              <a:gdLst>
                <a:gd name="T0" fmla="*/ 92 w 184"/>
                <a:gd name="T1" fmla="*/ 230 h 323"/>
                <a:gd name="T2" fmla="*/ 184 w 184"/>
                <a:gd name="T3" fmla="*/ 323 h 323"/>
                <a:gd name="T4" fmla="*/ 92 w 184"/>
                <a:gd name="T5" fmla="*/ 0 h 323"/>
                <a:gd name="T6" fmla="*/ 0 w 184"/>
                <a:gd name="T7" fmla="*/ 323 h 323"/>
                <a:gd name="T8" fmla="*/ 92 w 184"/>
                <a:gd name="T9" fmla="*/ 230 h 323"/>
              </a:gdLst>
              <a:ahLst/>
              <a:cxnLst>
                <a:cxn ang="0">
                  <a:pos x="T0" y="T1"/>
                </a:cxn>
                <a:cxn ang="0">
                  <a:pos x="T2" y="T3"/>
                </a:cxn>
                <a:cxn ang="0">
                  <a:pos x="T4" y="T5"/>
                </a:cxn>
                <a:cxn ang="0">
                  <a:pos x="T6" y="T7"/>
                </a:cxn>
                <a:cxn ang="0">
                  <a:pos x="T8" y="T9"/>
                </a:cxn>
              </a:cxnLst>
              <a:rect l="0" t="0" r="r" b="b"/>
              <a:pathLst>
                <a:path w="184" h="323">
                  <a:moveTo>
                    <a:pt x="92" y="230"/>
                  </a:moveTo>
                  <a:lnTo>
                    <a:pt x="184" y="323"/>
                  </a:lnTo>
                  <a:lnTo>
                    <a:pt x="92" y="0"/>
                  </a:lnTo>
                  <a:lnTo>
                    <a:pt x="0" y="323"/>
                  </a:lnTo>
                  <a:lnTo>
                    <a:pt x="92" y="230"/>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 name="Freeform 1882"/>
            <p:cNvSpPr>
              <a:spLocks/>
            </p:cNvSpPr>
            <p:nvPr/>
          </p:nvSpPr>
          <p:spPr bwMode="auto">
            <a:xfrm>
              <a:off x="2889250" y="2319338"/>
              <a:ext cx="144462" cy="250825"/>
            </a:xfrm>
            <a:custGeom>
              <a:avLst/>
              <a:gdLst>
                <a:gd name="T0" fmla="*/ 116 w 232"/>
                <a:gd name="T1" fmla="*/ 272 h 405"/>
                <a:gd name="T2" fmla="*/ 108 w 232"/>
                <a:gd name="T3" fmla="*/ 281 h 405"/>
                <a:gd name="T4" fmla="*/ 232 w 232"/>
                <a:gd name="T5" fmla="*/ 404 h 405"/>
                <a:gd name="T6" fmla="*/ 116 w 232"/>
                <a:gd name="T7" fmla="*/ 0 h 405"/>
                <a:gd name="T8" fmla="*/ 0 w 232"/>
                <a:gd name="T9" fmla="*/ 405 h 405"/>
                <a:gd name="T10" fmla="*/ 124 w 232"/>
                <a:gd name="T11" fmla="*/ 281 h 405"/>
                <a:gd name="T12" fmla="*/ 116 w 232"/>
                <a:gd name="T13" fmla="*/ 272 h 405"/>
                <a:gd name="T14" fmla="*/ 108 w 232"/>
                <a:gd name="T15" fmla="*/ 281 h 405"/>
                <a:gd name="T16" fmla="*/ 116 w 232"/>
                <a:gd name="T17" fmla="*/ 272 h 405"/>
                <a:gd name="T18" fmla="*/ 108 w 232"/>
                <a:gd name="T19" fmla="*/ 264 h 405"/>
                <a:gd name="T20" fmla="*/ 47 w 232"/>
                <a:gd name="T21" fmla="*/ 325 h 405"/>
                <a:gd name="T22" fmla="*/ 116 w 232"/>
                <a:gd name="T23" fmla="*/ 84 h 405"/>
                <a:gd name="T24" fmla="*/ 185 w 232"/>
                <a:gd name="T25" fmla="*/ 325 h 405"/>
                <a:gd name="T26" fmla="*/ 116 w 232"/>
                <a:gd name="T27" fmla="*/ 256 h 405"/>
                <a:gd name="T28" fmla="*/ 108 w 232"/>
                <a:gd name="T29" fmla="*/ 264 h 405"/>
                <a:gd name="T30" fmla="*/ 116 w 232"/>
                <a:gd name="T31" fmla="*/ 272 h 4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32" h="405">
                  <a:moveTo>
                    <a:pt x="116" y="272"/>
                  </a:moveTo>
                  <a:lnTo>
                    <a:pt x="108" y="281"/>
                  </a:lnTo>
                  <a:lnTo>
                    <a:pt x="232" y="404"/>
                  </a:lnTo>
                  <a:lnTo>
                    <a:pt x="116" y="0"/>
                  </a:lnTo>
                  <a:lnTo>
                    <a:pt x="0" y="405"/>
                  </a:lnTo>
                  <a:lnTo>
                    <a:pt x="124" y="281"/>
                  </a:lnTo>
                  <a:lnTo>
                    <a:pt x="116" y="272"/>
                  </a:lnTo>
                  <a:lnTo>
                    <a:pt x="108" y="281"/>
                  </a:lnTo>
                  <a:lnTo>
                    <a:pt x="116" y="272"/>
                  </a:lnTo>
                  <a:lnTo>
                    <a:pt x="108" y="264"/>
                  </a:lnTo>
                  <a:lnTo>
                    <a:pt x="47" y="325"/>
                  </a:lnTo>
                  <a:lnTo>
                    <a:pt x="116" y="84"/>
                  </a:lnTo>
                  <a:lnTo>
                    <a:pt x="185" y="325"/>
                  </a:lnTo>
                  <a:lnTo>
                    <a:pt x="116" y="256"/>
                  </a:lnTo>
                  <a:lnTo>
                    <a:pt x="108" y="264"/>
                  </a:lnTo>
                  <a:lnTo>
                    <a:pt x="116" y="272"/>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6" name="Rectangle 1883"/>
            <p:cNvSpPr>
              <a:spLocks noChangeArrowheads="1"/>
            </p:cNvSpPr>
            <p:nvPr/>
          </p:nvSpPr>
          <p:spPr bwMode="auto">
            <a:xfrm>
              <a:off x="3379788" y="2332038"/>
              <a:ext cx="14287" cy="485775"/>
            </a:xfrm>
            <a:prstGeom prst="rect">
              <a:avLst/>
            </a:prstGeom>
            <a:solidFill>
              <a:srgbClr val="24282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7" name="Freeform 1884"/>
            <p:cNvSpPr>
              <a:spLocks/>
            </p:cNvSpPr>
            <p:nvPr/>
          </p:nvSpPr>
          <p:spPr bwMode="auto">
            <a:xfrm>
              <a:off x="3330575" y="2332038"/>
              <a:ext cx="114300" cy="200025"/>
            </a:xfrm>
            <a:custGeom>
              <a:avLst/>
              <a:gdLst>
                <a:gd name="T0" fmla="*/ 92 w 184"/>
                <a:gd name="T1" fmla="*/ 231 h 323"/>
                <a:gd name="T2" fmla="*/ 184 w 184"/>
                <a:gd name="T3" fmla="*/ 323 h 323"/>
                <a:gd name="T4" fmla="*/ 92 w 184"/>
                <a:gd name="T5" fmla="*/ 0 h 323"/>
                <a:gd name="T6" fmla="*/ 0 w 184"/>
                <a:gd name="T7" fmla="*/ 323 h 323"/>
                <a:gd name="T8" fmla="*/ 92 w 184"/>
                <a:gd name="T9" fmla="*/ 231 h 323"/>
              </a:gdLst>
              <a:ahLst/>
              <a:cxnLst>
                <a:cxn ang="0">
                  <a:pos x="T0" y="T1"/>
                </a:cxn>
                <a:cxn ang="0">
                  <a:pos x="T2" y="T3"/>
                </a:cxn>
                <a:cxn ang="0">
                  <a:pos x="T4" y="T5"/>
                </a:cxn>
                <a:cxn ang="0">
                  <a:pos x="T6" y="T7"/>
                </a:cxn>
                <a:cxn ang="0">
                  <a:pos x="T8" y="T9"/>
                </a:cxn>
              </a:cxnLst>
              <a:rect l="0" t="0" r="r" b="b"/>
              <a:pathLst>
                <a:path w="184" h="323">
                  <a:moveTo>
                    <a:pt x="92" y="231"/>
                  </a:moveTo>
                  <a:lnTo>
                    <a:pt x="184" y="323"/>
                  </a:lnTo>
                  <a:lnTo>
                    <a:pt x="92" y="0"/>
                  </a:lnTo>
                  <a:lnTo>
                    <a:pt x="0" y="323"/>
                  </a:lnTo>
                  <a:lnTo>
                    <a:pt x="92" y="231"/>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 name="Freeform 1885"/>
            <p:cNvSpPr>
              <a:spLocks/>
            </p:cNvSpPr>
            <p:nvPr/>
          </p:nvSpPr>
          <p:spPr bwMode="auto">
            <a:xfrm>
              <a:off x="3314700" y="2306638"/>
              <a:ext cx="144462" cy="250825"/>
            </a:xfrm>
            <a:custGeom>
              <a:avLst/>
              <a:gdLst>
                <a:gd name="T0" fmla="*/ 116 w 232"/>
                <a:gd name="T1" fmla="*/ 273 h 405"/>
                <a:gd name="T2" fmla="*/ 108 w 232"/>
                <a:gd name="T3" fmla="*/ 281 h 405"/>
                <a:gd name="T4" fmla="*/ 232 w 232"/>
                <a:gd name="T5" fmla="*/ 405 h 405"/>
                <a:gd name="T6" fmla="*/ 116 w 232"/>
                <a:gd name="T7" fmla="*/ 0 h 405"/>
                <a:gd name="T8" fmla="*/ 0 w 232"/>
                <a:gd name="T9" fmla="*/ 405 h 405"/>
                <a:gd name="T10" fmla="*/ 124 w 232"/>
                <a:gd name="T11" fmla="*/ 281 h 405"/>
                <a:gd name="T12" fmla="*/ 116 w 232"/>
                <a:gd name="T13" fmla="*/ 273 h 405"/>
                <a:gd name="T14" fmla="*/ 108 w 232"/>
                <a:gd name="T15" fmla="*/ 281 h 405"/>
                <a:gd name="T16" fmla="*/ 116 w 232"/>
                <a:gd name="T17" fmla="*/ 273 h 405"/>
                <a:gd name="T18" fmla="*/ 108 w 232"/>
                <a:gd name="T19" fmla="*/ 264 h 405"/>
                <a:gd name="T20" fmla="*/ 47 w 232"/>
                <a:gd name="T21" fmla="*/ 325 h 405"/>
                <a:gd name="T22" fmla="*/ 116 w 232"/>
                <a:gd name="T23" fmla="*/ 84 h 405"/>
                <a:gd name="T24" fmla="*/ 185 w 232"/>
                <a:gd name="T25" fmla="*/ 325 h 405"/>
                <a:gd name="T26" fmla="*/ 116 w 232"/>
                <a:gd name="T27" fmla="*/ 256 h 405"/>
                <a:gd name="T28" fmla="*/ 108 w 232"/>
                <a:gd name="T29" fmla="*/ 264 h 405"/>
                <a:gd name="T30" fmla="*/ 116 w 232"/>
                <a:gd name="T31" fmla="*/ 273 h 4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32" h="405">
                  <a:moveTo>
                    <a:pt x="116" y="273"/>
                  </a:moveTo>
                  <a:lnTo>
                    <a:pt x="108" y="281"/>
                  </a:lnTo>
                  <a:lnTo>
                    <a:pt x="232" y="405"/>
                  </a:lnTo>
                  <a:lnTo>
                    <a:pt x="116" y="0"/>
                  </a:lnTo>
                  <a:lnTo>
                    <a:pt x="0" y="405"/>
                  </a:lnTo>
                  <a:lnTo>
                    <a:pt x="124" y="281"/>
                  </a:lnTo>
                  <a:lnTo>
                    <a:pt x="116" y="273"/>
                  </a:lnTo>
                  <a:lnTo>
                    <a:pt x="108" y="281"/>
                  </a:lnTo>
                  <a:lnTo>
                    <a:pt x="116" y="273"/>
                  </a:lnTo>
                  <a:lnTo>
                    <a:pt x="108" y="264"/>
                  </a:lnTo>
                  <a:lnTo>
                    <a:pt x="47" y="325"/>
                  </a:lnTo>
                  <a:lnTo>
                    <a:pt x="116" y="84"/>
                  </a:lnTo>
                  <a:lnTo>
                    <a:pt x="185" y="325"/>
                  </a:lnTo>
                  <a:lnTo>
                    <a:pt x="116" y="256"/>
                  </a:lnTo>
                  <a:lnTo>
                    <a:pt x="108" y="264"/>
                  </a:lnTo>
                  <a:lnTo>
                    <a:pt x="116" y="273"/>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9" name="Rectangle 1886"/>
            <p:cNvSpPr>
              <a:spLocks noChangeArrowheads="1"/>
            </p:cNvSpPr>
            <p:nvPr/>
          </p:nvSpPr>
          <p:spPr bwMode="auto">
            <a:xfrm>
              <a:off x="3940175" y="2336801"/>
              <a:ext cx="14287" cy="485775"/>
            </a:xfrm>
            <a:prstGeom prst="rect">
              <a:avLst/>
            </a:prstGeom>
            <a:solidFill>
              <a:srgbClr val="24282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0" name="Freeform 1887"/>
            <p:cNvSpPr>
              <a:spLocks/>
            </p:cNvSpPr>
            <p:nvPr/>
          </p:nvSpPr>
          <p:spPr bwMode="auto">
            <a:xfrm>
              <a:off x="3889375" y="2336801"/>
              <a:ext cx="115887" cy="200025"/>
            </a:xfrm>
            <a:custGeom>
              <a:avLst/>
              <a:gdLst>
                <a:gd name="T0" fmla="*/ 92 w 185"/>
                <a:gd name="T1" fmla="*/ 231 h 323"/>
                <a:gd name="T2" fmla="*/ 185 w 185"/>
                <a:gd name="T3" fmla="*/ 323 h 323"/>
                <a:gd name="T4" fmla="*/ 92 w 185"/>
                <a:gd name="T5" fmla="*/ 0 h 323"/>
                <a:gd name="T6" fmla="*/ 0 w 185"/>
                <a:gd name="T7" fmla="*/ 323 h 323"/>
                <a:gd name="T8" fmla="*/ 92 w 185"/>
                <a:gd name="T9" fmla="*/ 231 h 323"/>
              </a:gdLst>
              <a:ahLst/>
              <a:cxnLst>
                <a:cxn ang="0">
                  <a:pos x="T0" y="T1"/>
                </a:cxn>
                <a:cxn ang="0">
                  <a:pos x="T2" y="T3"/>
                </a:cxn>
                <a:cxn ang="0">
                  <a:pos x="T4" y="T5"/>
                </a:cxn>
                <a:cxn ang="0">
                  <a:pos x="T6" y="T7"/>
                </a:cxn>
                <a:cxn ang="0">
                  <a:pos x="T8" y="T9"/>
                </a:cxn>
              </a:cxnLst>
              <a:rect l="0" t="0" r="r" b="b"/>
              <a:pathLst>
                <a:path w="185" h="323">
                  <a:moveTo>
                    <a:pt x="92" y="231"/>
                  </a:moveTo>
                  <a:lnTo>
                    <a:pt x="185" y="323"/>
                  </a:lnTo>
                  <a:lnTo>
                    <a:pt x="92" y="0"/>
                  </a:lnTo>
                  <a:lnTo>
                    <a:pt x="0" y="323"/>
                  </a:lnTo>
                  <a:lnTo>
                    <a:pt x="92" y="231"/>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1" name="Freeform 1888"/>
            <p:cNvSpPr>
              <a:spLocks/>
            </p:cNvSpPr>
            <p:nvPr/>
          </p:nvSpPr>
          <p:spPr bwMode="auto">
            <a:xfrm>
              <a:off x="3875088" y="2311401"/>
              <a:ext cx="144462" cy="250825"/>
            </a:xfrm>
            <a:custGeom>
              <a:avLst/>
              <a:gdLst>
                <a:gd name="T0" fmla="*/ 115 w 231"/>
                <a:gd name="T1" fmla="*/ 273 h 405"/>
                <a:gd name="T2" fmla="*/ 107 w 231"/>
                <a:gd name="T3" fmla="*/ 281 h 405"/>
                <a:gd name="T4" fmla="*/ 231 w 231"/>
                <a:gd name="T5" fmla="*/ 405 h 405"/>
                <a:gd name="T6" fmla="*/ 115 w 231"/>
                <a:gd name="T7" fmla="*/ 0 h 405"/>
                <a:gd name="T8" fmla="*/ 0 w 231"/>
                <a:gd name="T9" fmla="*/ 405 h 405"/>
                <a:gd name="T10" fmla="*/ 123 w 231"/>
                <a:gd name="T11" fmla="*/ 281 h 405"/>
                <a:gd name="T12" fmla="*/ 115 w 231"/>
                <a:gd name="T13" fmla="*/ 273 h 405"/>
                <a:gd name="T14" fmla="*/ 107 w 231"/>
                <a:gd name="T15" fmla="*/ 281 h 405"/>
                <a:gd name="T16" fmla="*/ 115 w 231"/>
                <a:gd name="T17" fmla="*/ 273 h 405"/>
                <a:gd name="T18" fmla="*/ 107 w 231"/>
                <a:gd name="T19" fmla="*/ 265 h 405"/>
                <a:gd name="T20" fmla="*/ 46 w 231"/>
                <a:gd name="T21" fmla="*/ 326 h 405"/>
                <a:gd name="T22" fmla="*/ 115 w 231"/>
                <a:gd name="T23" fmla="*/ 84 h 405"/>
                <a:gd name="T24" fmla="*/ 184 w 231"/>
                <a:gd name="T25" fmla="*/ 326 h 405"/>
                <a:gd name="T26" fmla="*/ 115 w 231"/>
                <a:gd name="T27" fmla="*/ 257 h 405"/>
                <a:gd name="T28" fmla="*/ 107 w 231"/>
                <a:gd name="T29" fmla="*/ 265 h 405"/>
                <a:gd name="T30" fmla="*/ 115 w 231"/>
                <a:gd name="T31" fmla="*/ 273 h 4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31" h="405">
                  <a:moveTo>
                    <a:pt x="115" y="273"/>
                  </a:moveTo>
                  <a:lnTo>
                    <a:pt x="107" y="281"/>
                  </a:lnTo>
                  <a:lnTo>
                    <a:pt x="231" y="405"/>
                  </a:lnTo>
                  <a:lnTo>
                    <a:pt x="115" y="0"/>
                  </a:lnTo>
                  <a:lnTo>
                    <a:pt x="0" y="405"/>
                  </a:lnTo>
                  <a:lnTo>
                    <a:pt x="123" y="281"/>
                  </a:lnTo>
                  <a:lnTo>
                    <a:pt x="115" y="273"/>
                  </a:lnTo>
                  <a:lnTo>
                    <a:pt x="107" y="281"/>
                  </a:lnTo>
                  <a:lnTo>
                    <a:pt x="115" y="273"/>
                  </a:lnTo>
                  <a:lnTo>
                    <a:pt x="107" y="265"/>
                  </a:lnTo>
                  <a:lnTo>
                    <a:pt x="46" y="326"/>
                  </a:lnTo>
                  <a:lnTo>
                    <a:pt x="115" y="84"/>
                  </a:lnTo>
                  <a:lnTo>
                    <a:pt x="184" y="326"/>
                  </a:lnTo>
                  <a:lnTo>
                    <a:pt x="115" y="257"/>
                  </a:lnTo>
                  <a:lnTo>
                    <a:pt x="107" y="265"/>
                  </a:lnTo>
                  <a:lnTo>
                    <a:pt x="115" y="273"/>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2" name="Rectangle 1889"/>
            <p:cNvSpPr>
              <a:spLocks noChangeArrowheads="1"/>
            </p:cNvSpPr>
            <p:nvPr/>
          </p:nvSpPr>
          <p:spPr bwMode="auto">
            <a:xfrm>
              <a:off x="5710238" y="2346326"/>
              <a:ext cx="14287" cy="484188"/>
            </a:xfrm>
            <a:prstGeom prst="rect">
              <a:avLst/>
            </a:prstGeom>
            <a:solidFill>
              <a:srgbClr val="24282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3" name="Freeform 1890"/>
            <p:cNvSpPr>
              <a:spLocks/>
            </p:cNvSpPr>
            <p:nvPr/>
          </p:nvSpPr>
          <p:spPr bwMode="auto">
            <a:xfrm>
              <a:off x="5659438" y="2346326"/>
              <a:ext cx="114300" cy="200025"/>
            </a:xfrm>
            <a:custGeom>
              <a:avLst/>
              <a:gdLst>
                <a:gd name="T0" fmla="*/ 92 w 184"/>
                <a:gd name="T1" fmla="*/ 230 h 323"/>
                <a:gd name="T2" fmla="*/ 184 w 184"/>
                <a:gd name="T3" fmla="*/ 323 h 323"/>
                <a:gd name="T4" fmla="*/ 92 w 184"/>
                <a:gd name="T5" fmla="*/ 0 h 323"/>
                <a:gd name="T6" fmla="*/ 0 w 184"/>
                <a:gd name="T7" fmla="*/ 323 h 323"/>
                <a:gd name="T8" fmla="*/ 92 w 184"/>
                <a:gd name="T9" fmla="*/ 230 h 323"/>
              </a:gdLst>
              <a:ahLst/>
              <a:cxnLst>
                <a:cxn ang="0">
                  <a:pos x="T0" y="T1"/>
                </a:cxn>
                <a:cxn ang="0">
                  <a:pos x="T2" y="T3"/>
                </a:cxn>
                <a:cxn ang="0">
                  <a:pos x="T4" y="T5"/>
                </a:cxn>
                <a:cxn ang="0">
                  <a:pos x="T6" y="T7"/>
                </a:cxn>
                <a:cxn ang="0">
                  <a:pos x="T8" y="T9"/>
                </a:cxn>
              </a:cxnLst>
              <a:rect l="0" t="0" r="r" b="b"/>
              <a:pathLst>
                <a:path w="184" h="323">
                  <a:moveTo>
                    <a:pt x="92" y="230"/>
                  </a:moveTo>
                  <a:lnTo>
                    <a:pt x="184" y="323"/>
                  </a:lnTo>
                  <a:lnTo>
                    <a:pt x="92" y="0"/>
                  </a:lnTo>
                  <a:lnTo>
                    <a:pt x="0" y="323"/>
                  </a:lnTo>
                  <a:lnTo>
                    <a:pt x="92" y="230"/>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4" name="Freeform 1891"/>
            <p:cNvSpPr>
              <a:spLocks/>
            </p:cNvSpPr>
            <p:nvPr/>
          </p:nvSpPr>
          <p:spPr bwMode="auto">
            <a:xfrm>
              <a:off x="5645150" y="2320926"/>
              <a:ext cx="144462" cy="250825"/>
            </a:xfrm>
            <a:custGeom>
              <a:avLst/>
              <a:gdLst>
                <a:gd name="T0" fmla="*/ 116 w 232"/>
                <a:gd name="T1" fmla="*/ 272 h 405"/>
                <a:gd name="T2" fmla="*/ 108 w 232"/>
                <a:gd name="T3" fmla="*/ 281 h 405"/>
                <a:gd name="T4" fmla="*/ 232 w 232"/>
                <a:gd name="T5" fmla="*/ 405 h 405"/>
                <a:gd name="T6" fmla="*/ 116 w 232"/>
                <a:gd name="T7" fmla="*/ 0 h 405"/>
                <a:gd name="T8" fmla="*/ 0 w 232"/>
                <a:gd name="T9" fmla="*/ 405 h 405"/>
                <a:gd name="T10" fmla="*/ 124 w 232"/>
                <a:gd name="T11" fmla="*/ 281 h 405"/>
                <a:gd name="T12" fmla="*/ 116 w 232"/>
                <a:gd name="T13" fmla="*/ 272 h 405"/>
                <a:gd name="T14" fmla="*/ 108 w 232"/>
                <a:gd name="T15" fmla="*/ 281 h 405"/>
                <a:gd name="T16" fmla="*/ 116 w 232"/>
                <a:gd name="T17" fmla="*/ 272 h 405"/>
                <a:gd name="T18" fmla="*/ 108 w 232"/>
                <a:gd name="T19" fmla="*/ 264 h 405"/>
                <a:gd name="T20" fmla="*/ 47 w 232"/>
                <a:gd name="T21" fmla="*/ 325 h 405"/>
                <a:gd name="T22" fmla="*/ 116 w 232"/>
                <a:gd name="T23" fmla="*/ 84 h 405"/>
                <a:gd name="T24" fmla="*/ 185 w 232"/>
                <a:gd name="T25" fmla="*/ 325 h 405"/>
                <a:gd name="T26" fmla="*/ 116 w 232"/>
                <a:gd name="T27" fmla="*/ 256 h 405"/>
                <a:gd name="T28" fmla="*/ 108 w 232"/>
                <a:gd name="T29" fmla="*/ 264 h 405"/>
                <a:gd name="T30" fmla="*/ 116 w 232"/>
                <a:gd name="T31" fmla="*/ 272 h 4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32" h="405">
                  <a:moveTo>
                    <a:pt x="116" y="272"/>
                  </a:moveTo>
                  <a:lnTo>
                    <a:pt x="108" y="281"/>
                  </a:lnTo>
                  <a:lnTo>
                    <a:pt x="232" y="405"/>
                  </a:lnTo>
                  <a:lnTo>
                    <a:pt x="116" y="0"/>
                  </a:lnTo>
                  <a:lnTo>
                    <a:pt x="0" y="405"/>
                  </a:lnTo>
                  <a:lnTo>
                    <a:pt x="124" y="281"/>
                  </a:lnTo>
                  <a:lnTo>
                    <a:pt x="116" y="272"/>
                  </a:lnTo>
                  <a:lnTo>
                    <a:pt x="108" y="281"/>
                  </a:lnTo>
                  <a:lnTo>
                    <a:pt x="116" y="272"/>
                  </a:lnTo>
                  <a:lnTo>
                    <a:pt x="108" y="264"/>
                  </a:lnTo>
                  <a:lnTo>
                    <a:pt x="47" y="325"/>
                  </a:lnTo>
                  <a:lnTo>
                    <a:pt x="116" y="84"/>
                  </a:lnTo>
                  <a:lnTo>
                    <a:pt x="185" y="325"/>
                  </a:lnTo>
                  <a:lnTo>
                    <a:pt x="116" y="256"/>
                  </a:lnTo>
                  <a:lnTo>
                    <a:pt x="108" y="264"/>
                  </a:lnTo>
                  <a:lnTo>
                    <a:pt x="116" y="272"/>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 name="Rectangle 1892"/>
            <p:cNvSpPr>
              <a:spLocks noChangeArrowheads="1"/>
            </p:cNvSpPr>
            <p:nvPr/>
          </p:nvSpPr>
          <p:spPr bwMode="auto">
            <a:xfrm>
              <a:off x="6270625" y="2351088"/>
              <a:ext cx="14287" cy="485775"/>
            </a:xfrm>
            <a:prstGeom prst="rect">
              <a:avLst/>
            </a:prstGeom>
            <a:solidFill>
              <a:srgbClr val="24282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 name="Freeform 1893"/>
            <p:cNvSpPr>
              <a:spLocks/>
            </p:cNvSpPr>
            <p:nvPr/>
          </p:nvSpPr>
          <p:spPr bwMode="auto">
            <a:xfrm>
              <a:off x="6219825" y="2351088"/>
              <a:ext cx="115887" cy="200025"/>
            </a:xfrm>
            <a:custGeom>
              <a:avLst/>
              <a:gdLst>
                <a:gd name="T0" fmla="*/ 93 w 185"/>
                <a:gd name="T1" fmla="*/ 231 h 323"/>
                <a:gd name="T2" fmla="*/ 185 w 185"/>
                <a:gd name="T3" fmla="*/ 323 h 323"/>
                <a:gd name="T4" fmla="*/ 93 w 185"/>
                <a:gd name="T5" fmla="*/ 0 h 323"/>
                <a:gd name="T6" fmla="*/ 0 w 185"/>
                <a:gd name="T7" fmla="*/ 323 h 323"/>
                <a:gd name="T8" fmla="*/ 93 w 185"/>
                <a:gd name="T9" fmla="*/ 231 h 323"/>
              </a:gdLst>
              <a:ahLst/>
              <a:cxnLst>
                <a:cxn ang="0">
                  <a:pos x="T0" y="T1"/>
                </a:cxn>
                <a:cxn ang="0">
                  <a:pos x="T2" y="T3"/>
                </a:cxn>
                <a:cxn ang="0">
                  <a:pos x="T4" y="T5"/>
                </a:cxn>
                <a:cxn ang="0">
                  <a:pos x="T6" y="T7"/>
                </a:cxn>
                <a:cxn ang="0">
                  <a:pos x="T8" y="T9"/>
                </a:cxn>
              </a:cxnLst>
              <a:rect l="0" t="0" r="r" b="b"/>
              <a:pathLst>
                <a:path w="185" h="323">
                  <a:moveTo>
                    <a:pt x="93" y="231"/>
                  </a:moveTo>
                  <a:lnTo>
                    <a:pt x="185" y="323"/>
                  </a:lnTo>
                  <a:lnTo>
                    <a:pt x="93" y="0"/>
                  </a:lnTo>
                  <a:lnTo>
                    <a:pt x="0" y="323"/>
                  </a:lnTo>
                  <a:lnTo>
                    <a:pt x="93" y="231"/>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 name="Freeform 1894"/>
            <p:cNvSpPr>
              <a:spLocks/>
            </p:cNvSpPr>
            <p:nvPr/>
          </p:nvSpPr>
          <p:spPr bwMode="auto">
            <a:xfrm>
              <a:off x="6205538" y="2325688"/>
              <a:ext cx="144462" cy="250825"/>
            </a:xfrm>
            <a:custGeom>
              <a:avLst/>
              <a:gdLst>
                <a:gd name="T0" fmla="*/ 116 w 231"/>
                <a:gd name="T1" fmla="*/ 273 h 405"/>
                <a:gd name="T2" fmla="*/ 107 w 231"/>
                <a:gd name="T3" fmla="*/ 281 h 405"/>
                <a:gd name="T4" fmla="*/ 231 w 231"/>
                <a:gd name="T5" fmla="*/ 405 h 405"/>
                <a:gd name="T6" fmla="*/ 116 w 231"/>
                <a:gd name="T7" fmla="*/ 0 h 405"/>
                <a:gd name="T8" fmla="*/ 0 w 231"/>
                <a:gd name="T9" fmla="*/ 405 h 405"/>
                <a:gd name="T10" fmla="*/ 124 w 231"/>
                <a:gd name="T11" fmla="*/ 281 h 405"/>
                <a:gd name="T12" fmla="*/ 116 w 231"/>
                <a:gd name="T13" fmla="*/ 273 h 405"/>
                <a:gd name="T14" fmla="*/ 107 w 231"/>
                <a:gd name="T15" fmla="*/ 281 h 405"/>
                <a:gd name="T16" fmla="*/ 116 w 231"/>
                <a:gd name="T17" fmla="*/ 273 h 405"/>
                <a:gd name="T18" fmla="*/ 107 w 231"/>
                <a:gd name="T19" fmla="*/ 265 h 405"/>
                <a:gd name="T20" fmla="*/ 47 w 231"/>
                <a:gd name="T21" fmla="*/ 326 h 405"/>
                <a:gd name="T22" fmla="*/ 116 w 231"/>
                <a:gd name="T23" fmla="*/ 84 h 405"/>
                <a:gd name="T24" fmla="*/ 185 w 231"/>
                <a:gd name="T25" fmla="*/ 326 h 405"/>
                <a:gd name="T26" fmla="*/ 116 w 231"/>
                <a:gd name="T27" fmla="*/ 257 h 405"/>
                <a:gd name="T28" fmla="*/ 107 w 231"/>
                <a:gd name="T29" fmla="*/ 265 h 405"/>
                <a:gd name="T30" fmla="*/ 116 w 231"/>
                <a:gd name="T31" fmla="*/ 273 h 4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31" h="405">
                  <a:moveTo>
                    <a:pt x="116" y="273"/>
                  </a:moveTo>
                  <a:lnTo>
                    <a:pt x="107" y="281"/>
                  </a:lnTo>
                  <a:lnTo>
                    <a:pt x="231" y="405"/>
                  </a:lnTo>
                  <a:lnTo>
                    <a:pt x="116" y="0"/>
                  </a:lnTo>
                  <a:lnTo>
                    <a:pt x="0" y="405"/>
                  </a:lnTo>
                  <a:lnTo>
                    <a:pt x="124" y="281"/>
                  </a:lnTo>
                  <a:lnTo>
                    <a:pt x="116" y="273"/>
                  </a:lnTo>
                  <a:lnTo>
                    <a:pt x="107" y="281"/>
                  </a:lnTo>
                  <a:lnTo>
                    <a:pt x="116" y="273"/>
                  </a:lnTo>
                  <a:lnTo>
                    <a:pt x="107" y="265"/>
                  </a:lnTo>
                  <a:lnTo>
                    <a:pt x="47" y="326"/>
                  </a:lnTo>
                  <a:lnTo>
                    <a:pt x="116" y="84"/>
                  </a:lnTo>
                  <a:lnTo>
                    <a:pt x="185" y="326"/>
                  </a:lnTo>
                  <a:lnTo>
                    <a:pt x="116" y="257"/>
                  </a:lnTo>
                  <a:lnTo>
                    <a:pt x="107" y="265"/>
                  </a:lnTo>
                  <a:lnTo>
                    <a:pt x="116" y="273"/>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 name="Rectangle 1895"/>
            <p:cNvSpPr>
              <a:spLocks noChangeArrowheads="1"/>
            </p:cNvSpPr>
            <p:nvPr/>
          </p:nvSpPr>
          <p:spPr bwMode="auto">
            <a:xfrm>
              <a:off x="6696075" y="2338388"/>
              <a:ext cx="14287" cy="485775"/>
            </a:xfrm>
            <a:prstGeom prst="rect">
              <a:avLst/>
            </a:prstGeom>
            <a:solidFill>
              <a:srgbClr val="24282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 name="Freeform 1896"/>
            <p:cNvSpPr>
              <a:spLocks/>
            </p:cNvSpPr>
            <p:nvPr/>
          </p:nvSpPr>
          <p:spPr bwMode="auto">
            <a:xfrm>
              <a:off x="6645275" y="2338388"/>
              <a:ext cx="115887" cy="200025"/>
            </a:xfrm>
            <a:custGeom>
              <a:avLst/>
              <a:gdLst>
                <a:gd name="T0" fmla="*/ 92 w 185"/>
                <a:gd name="T1" fmla="*/ 231 h 323"/>
                <a:gd name="T2" fmla="*/ 185 w 185"/>
                <a:gd name="T3" fmla="*/ 323 h 323"/>
                <a:gd name="T4" fmla="*/ 92 w 185"/>
                <a:gd name="T5" fmla="*/ 0 h 323"/>
                <a:gd name="T6" fmla="*/ 0 w 185"/>
                <a:gd name="T7" fmla="*/ 323 h 323"/>
                <a:gd name="T8" fmla="*/ 92 w 185"/>
                <a:gd name="T9" fmla="*/ 231 h 323"/>
              </a:gdLst>
              <a:ahLst/>
              <a:cxnLst>
                <a:cxn ang="0">
                  <a:pos x="T0" y="T1"/>
                </a:cxn>
                <a:cxn ang="0">
                  <a:pos x="T2" y="T3"/>
                </a:cxn>
                <a:cxn ang="0">
                  <a:pos x="T4" y="T5"/>
                </a:cxn>
                <a:cxn ang="0">
                  <a:pos x="T6" y="T7"/>
                </a:cxn>
                <a:cxn ang="0">
                  <a:pos x="T8" y="T9"/>
                </a:cxn>
              </a:cxnLst>
              <a:rect l="0" t="0" r="r" b="b"/>
              <a:pathLst>
                <a:path w="185" h="323">
                  <a:moveTo>
                    <a:pt x="92" y="231"/>
                  </a:moveTo>
                  <a:lnTo>
                    <a:pt x="185" y="323"/>
                  </a:lnTo>
                  <a:lnTo>
                    <a:pt x="92" y="0"/>
                  </a:lnTo>
                  <a:lnTo>
                    <a:pt x="0" y="323"/>
                  </a:lnTo>
                  <a:lnTo>
                    <a:pt x="92" y="231"/>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 name="Freeform 1897"/>
            <p:cNvSpPr>
              <a:spLocks/>
            </p:cNvSpPr>
            <p:nvPr/>
          </p:nvSpPr>
          <p:spPr bwMode="auto">
            <a:xfrm>
              <a:off x="6630988" y="2311401"/>
              <a:ext cx="144462" cy="252413"/>
            </a:xfrm>
            <a:custGeom>
              <a:avLst/>
              <a:gdLst>
                <a:gd name="T0" fmla="*/ 115 w 231"/>
                <a:gd name="T1" fmla="*/ 273 h 405"/>
                <a:gd name="T2" fmla="*/ 107 w 231"/>
                <a:gd name="T3" fmla="*/ 281 h 405"/>
                <a:gd name="T4" fmla="*/ 231 w 231"/>
                <a:gd name="T5" fmla="*/ 405 h 405"/>
                <a:gd name="T6" fmla="*/ 115 w 231"/>
                <a:gd name="T7" fmla="*/ 0 h 405"/>
                <a:gd name="T8" fmla="*/ 0 w 231"/>
                <a:gd name="T9" fmla="*/ 405 h 405"/>
                <a:gd name="T10" fmla="*/ 124 w 231"/>
                <a:gd name="T11" fmla="*/ 281 h 405"/>
                <a:gd name="T12" fmla="*/ 115 w 231"/>
                <a:gd name="T13" fmla="*/ 273 h 405"/>
                <a:gd name="T14" fmla="*/ 107 w 231"/>
                <a:gd name="T15" fmla="*/ 281 h 405"/>
                <a:gd name="T16" fmla="*/ 115 w 231"/>
                <a:gd name="T17" fmla="*/ 273 h 405"/>
                <a:gd name="T18" fmla="*/ 107 w 231"/>
                <a:gd name="T19" fmla="*/ 265 h 405"/>
                <a:gd name="T20" fmla="*/ 47 w 231"/>
                <a:gd name="T21" fmla="*/ 326 h 405"/>
                <a:gd name="T22" fmla="*/ 115 w 231"/>
                <a:gd name="T23" fmla="*/ 84 h 405"/>
                <a:gd name="T24" fmla="*/ 185 w 231"/>
                <a:gd name="T25" fmla="*/ 326 h 405"/>
                <a:gd name="T26" fmla="*/ 115 w 231"/>
                <a:gd name="T27" fmla="*/ 257 h 405"/>
                <a:gd name="T28" fmla="*/ 107 w 231"/>
                <a:gd name="T29" fmla="*/ 265 h 405"/>
                <a:gd name="T30" fmla="*/ 115 w 231"/>
                <a:gd name="T31" fmla="*/ 273 h 4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31" h="405">
                  <a:moveTo>
                    <a:pt x="115" y="273"/>
                  </a:moveTo>
                  <a:lnTo>
                    <a:pt x="107" y="281"/>
                  </a:lnTo>
                  <a:lnTo>
                    <a:pt x="231" y="405"/>
                  </a:lnTo>
                  <a:lnTo>
                    <a:pt x="115" y="0"/>
                  </a:lnTo>
                  <a:lnTo>
                    <a:pt x="0" y="405"/>
                  </a:lnTo>
                  <a:lnTo>
                    <a:pt x="124" y="281"/>
                  </a:lnTo>
                  <a:lnTo>
                    <a:pt x="115" y="273"/>
                  </a:lnTo>
                  <a:lnTo>
                    <a:pt x="107" y="281"/>
                  </a:lnTo>
                  <a:lnTo>
                    <a:pt x="115" y="273"/>
                  </a:lnTo>
                  <a:lnTo>
                    <a:pt x="107" y="265"/>
                  </a:lnTo>
                  <a:lnTo>
                    <a:pt x="47" y="326"/>
                  </a:lnTo>
                  <a:lnTo>
                    <a:pt x="115" y="84"/>
                  </a:lnTo>
                  <a:lnTo>
                    <a:pt x="185" y="326"/>
                  </a:lnTo>
                  <a:lnTo>
                    <a:pt x="115" y="257"/>
                  </a:lnTo>
                  <a:lnTo>
                    <a:pt x="107" y="265"/>
                  </a:lnTo>
                  <a:lnTo>
                    <a:pt x="115" y="273"/>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 name="Rectangle 1898"/>
            <p:cNvSpPr>
              <a:spLocks noChangeArrowheads="1"/>
            </p:cNvSpPr>
            <p:nvPr/>
          </p:nvSpPr>
          <p:spPr bwMode="auto">
            <a:xfrm>
              <a:off x="7256463" y="2343151"/>
              <a:ext cx="14287" cy="485775"/>
            </a:xfrm>
            <a:prstGeom prst="rect">
              <a:avLst/>
            </a:prstGeom>
            <a:solidFill>
              <a:srgbClr val="24282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2" name="Freeform 1899"/>
            <p:cNvSpPr>
              <a:spLocks/>
            </p:cNvSpPr>
            <p:nvPr/>
          </p:nvSpPr>
          <p:spPr bwMode="auto">
            <a:xfrm>
              <a:off x="7205663" y="2343151"/>
              <a:ext cx="115887" cy="201613"/>
            </a:xfrm>
            <a:custGeom>
              <a:avLst/>
              <a:gdLst>
                <a:gd name="T0" fmla="*/ 92 w 184"/>
                <a:gd name="T1" fmla="*/ 230 h 323"/>
                <a:gd name="T2" fmla="*/ 184 w 184"/>
                <a:gd name="T3" fmla="*/ 323 h 323"/>
                <a:gd name="T4" fmla="*/ 92 w 184"/>
                <a:gd name="T5" fmla="*/ 0 h 323"/>
                <a:gd name="T6" fmla="*/ 0 w 184"/>
                <a:gd name="T7" fmla="*/ 323 h 323"/>
                <a:gd name="T8" fmla="*/ 92 w 184"/>
                <a:gd name="T9" fmla="*/ 230 h 323"/>
              </a:gdLst>
              <a:ahLst/>
              <a:cxnLst>
                <a:cxn ang="0">
                  <a:pos x="T0" y="T1"/>
                </a:cxn>
                <a:cxn ang="0">
                  <a:pos x="T2" y="T3"/>
                </a:cxn>
                <a:cxn ang="0">
                  <a:pos x="T4" y="T5"/>
                </a:cxn>
                <a:cxn ang="0">
                  <a:pos x="T6" y="T7"/>
                </a:cxn>
                <a:cxn ang="0">
                  <a:pos x="T8" y="T9"/>
                </a:cxn>
              </a:cxnLst>
              <a:rect l="0" t="0" r="r" b="b"/>
              <a:pathLst>
                <a:path w="184" h="323">
                  <a:moveTo>
                    <a:pt x="92" y="230"/>
                  </a:moveTo>
                  <a:lnTo>
                    <a:pt x="184" y="323"/>
                  </a:lnTo>
                  <a:lnTo>
                    <a:pt x="92" y="0"/>
                  </a:lnTo>
                  <a:lnTo>
                    <a:pt x="0" y="323"/>
                  </a:lnTo>
                  <a:lnTo>
                    <a:pt x="92" y="230"/>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3" name="Freeform 1900"/>
            <p:cNvSpPr>
              <a:spLocks/>
            </p:cNvSpPr>
            <p:nvPr/>
          </p:nvSpPr>
          <p:spPr bwMode="auto">
            <a:xfrm>
              <a:off x="7191375" y="2317751"/>
              <a:ext cx="144462" cy="250825"/>
            </a:xfrm>
            <a:custGeom>
              <a:avLst/>
              <a:gdLst>
                <a:gd name="T0" fmla="*/ 116 w 232"/>
                <a:gd name="T1" fmla="*/ 272 h 404"/>
                <a:gd name="T2" fmla="*/ 108 w 232"/>
                <a:gd name="T3" fmla="*/ 281 h 404"/>
                <a:gd name="T4" fmla="*/ 232 w 232"/>
                <a:gd name="T5" fmla="*/ 404 h 404"/>
                <a:gd name="T6" fmla="*/ 116 w 232"/>
                <a:gd name="T7" fmla="*/ 0 h 404"/>
                <a:gd name="T8" fmla="*/ 0 w 232"/>
                <a:gd name="T9" fmla="*/ 404 h 404"/>
                <a:gd name="T10" fmla="*/ 124 w 232"/>
                <a:gd name="T11" fmla="*/ 281 h 404"/>
                <a:gd name="T12" fmla="*/ 116 w 232"/>
                <a:gd name="T13" fmla="*/ 272 h 404"/>
                <a:gd name="T14" fmla="*/ 108 w 232"/>
                <a:gd name="T15" fmla="*/ 281 h 404"/>
                <a:gd name="T16" fmla="*/ 116 w 232"/>
                <a:gd name="T17" fmla="*/ 272 h 404"/>
                <a:gd name="T18" fmla="*/ 108 w 232"/>
                <a:gd name="T19" fmla="*/ 264 h 404"/>
                <a:gd name="T20" fmla="*/ 47 w 232"/>
                <a:gd name="T21" fmla="*/ 325 h 404"/>
                <a:gd name="T22" fmla="*/ 116 w 232"/>
                <a:gd name="T23" fmla="*/ 84 h 404"/>
                <a:gd name="T24" fmla="*/ 185 w 232"/>
                <a:gd name="T25" fmla="*/ 325 h 404"/>
                <a:gd name="T26" fmla="*/ 116 w 232"/>
                <a:gd name="T27" fmla="*/ 256 h 404"/>
                <a:gd name="T28" fmla="*/ 108 w 232"/>
                <a:gd name="T29" fmla="*/ 264 h 404"/>
                <a:gd name="T30" fmla="*/ 116 w 232"/>
                <a:gd name="T31" fmla="*/ 272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32" h="404">
                  <a:moveTo>
                    <a:pt x="116" y="272"/>
                  </a:moveTo>
                  <a:lnTo>
                    <a:pt x="108" y="281"/>
                  </a:lnTo>
                  <a:lnTo>
                    <a:pt x="232" y="404"/>
                  </a:lnTo>
                  <a:lnTo>
                    <a:pt x="116" y="0"/>
                  </a:lnTo>
                  <a:lnTo>
                    <a:pt x="0" y="404"/>
                  </a:lnTo>
                  <a:lnTo>
                    <a:pt x="124" y="281"/>
                  </a:lnTo>
                  <a:lnTo>
                    <a:pt x="116" y="272"/>
                  </a:lnTo>
                  <a:lnTo>
                    <a:pt x="108" y="281"/>
                  </a:lnTo>
                  <a:lnTo>
                    <a:pt x="116" y="272"/>
                  </a:lnTo>
                  <a:lnTo>
                    <a:pt x="108" y="264"/>
                  </a:lnTo>
                  <a:lnTo>
                    <a:pt x="47" y="325"/>
                  </a:lnTo>
                  <a:lnTo>
                    <a:pt x="116" y="84"/>
                  </a:lnTo>
                  <a:lnTo>
                    <a:pt x="185" y="325"/>
                  </a:lnTo>
                  <a:lnTo>
                    <a:pt x="116" y="256"/>
                  </a:lnTo>
                  <a:lnTo>
                    <a:pt x="108" y="264"/>
                  </a:lnTo>
                  <a:lnTo>
                    <a:pt x="116" y="272"/>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4" name="Rectangle 1901"/>
            <p:cNvSpPr>
              <a:spLocks noChangeArrowheads="1"/>
            </p:cNvSpPr>
            <p:nvPr/>
          </p:nvSpPr>
          <p:spPr bwMode="auto">
            <a:xfrm>
              <a:off x="4676775" y="2352676"/>
              <a:ext cx="14287" cy="485775"/>
            </a:xfrm>
            <a:prstGeom prst="rect">
              <a:avLst/>
            </a:prstGeom>
            <a:solidFill>
              <a:srgbClr val="24282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5" name="Freeform 1902"/>
            <p:cNvSpPr>
              <a:spLocks/>
            </p:cNvSpPr>
            <p:nvPr/>
          </p:nvSpPr>
          <p:spPr bwMode="auto">
            <a:xfrm>
              <a:off x="4627563" y="2352676"/>
              <a:ext cx="114300" cy="200025"/>
            </a:xfrm>
            <a:custGeom>
              <a:avLst/>
              <a:gdLst>
                <a:gd name="T0" fmla="*/ 92 w 184"/>
                <a:gd name="T1" fmla="*/ 231 h 323"/>
                <a:gd name="T2" fmla="*/ 184 w 184"/>
                <a:gd name="T3" fmla="*/ 323 h 323"/>
                <a:gd name="T4" fmla="*/ 92 w 184"/>
                <a:gd name="T5" fmla="*/ 0 h 323"/>
                <a:gd name="T6" fmla="*/ 0 w 184"/>
                <a:gd name="T7" fmla="*/ 323 h 323"/>
                <a:gd name="T8" fmla="*/ 92 w 184"/>
                <a:gd name="T9" fmla="*/ 231 h 323"/>
              </a:gdLst>
              <a:ahLst/>
              <a:cxnLst>
                <a:cxn ang="0">
                  <a:pos x="T0" y="T1"/>
                </a:cxn>
                <a:cxn ang="0">
                  <a:pos x="T2" y="T3"/>
                </a:cxn>
                <a:cxn ang="0">
                  <a:pos x="T4" y="T5"/>
                </a:cxn>
                <a:cxn ang="0">
                  <a:pos x="T6" y="T7"/>
                </a:cxn>
                <a:cxn ang="0">
                  <a:pos x="T8" y="T9"/>
                </a:cxn>
              </a:cxnLst>
              <a:rect l="0" t="0" r="r" b="b"/>
              <a:pathLst>
                <a:path w="184" h="323">
                  <a:moveTo>
                    <a:pt x="92" y="231"/>
                  </a:moveTo>
                  <a:lnTo>
                    <a:pt x="184" y="323"/>
                  </a:lnTo>
                  <a:lnTo>
                    <a:pt x="92" y="0"/>
                  </a:lnTo>
                  <a:lnTo>
                    <a:pt x="0" y="323"/>
                  </a:lnTo>
                  <a:lnTo>
                    <a:pt x="92" y="231"/>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 name="Freeform 1903"/>
            <p:cNvSpPr>
              <a:spLocks/>
            </p:cNvSpPr>
            <p:nvPr/>
          </p:nvSpPr>
          <p:spPr bwMode="auto">
            <a:xfrm>
              <a:off x="4611688" y="2325688"/>
              <a:ext cx="144462" cy="252413"/>
            </a:xfrm>
            <a:custGeom>
              <a:avLst/>
              <a:gdLst>
                <a:gd name="T0" fmla="*/ 116 w 232"/>
                <a:gd name="T1" fmla="*/ 273 h 405"/>
                <a:gd name="T2" fmla="*/ 108 w 232"/>
                <a:gd name="T3" fmla="*/ 281 h 405"/>
                <a:gd name="T4" fmla="*/ 232 w 232"/>
                <a:gd name="T5" fmla="*/ 405 h 405"/>
                <a:gd name="T6" fmla="*/ 116 w 232"/>
                <a:gd name="T7" fmla="*/ 0 h 405"/>
                <a:gd name="T8" fmla="*/ 0 w 232"/>
                <a:gd name="T9" fmla="*/ 405 h 405"/>
                <a:gd name="T10" fmla="*/ 124 w 232"/>
                <a:gd name="T11" fmla="*/ 281 h 405"/>
                <a:gd name="T12" fmla="*/ 116 w 232"/>
                <a:gd name="T13" fmla="*/ 273 h 405"/>
                <a:gd name="T14" fmla="*/ 108 w 232"/>
                <a:gd name="T15" fmla="*/ 281 h 405"/>
                <a:gd name="T16" fmla="*/ 116 w 232"/>
                <a:gd name="T17" fmla="*/ 273 h 405"/>
                <a:gd name="T18" fmla="*/ 108 w 232"/>
                <a:gd name="T19" fmla="*/ 265 h 405"/>
                <a:gd name="T20" fmla="*/ 47 w 232"/>
                <a:gd name="T21" fmla="*/ 326 h 405"/>
                <a:gd name="T22" fmla="*/ 116 w 232"/>
                <a:gd name="T23" fmla="*/ 84 h 405"/>
                <a:gd name="T24" fmla="*/ 185 w 232"/>
                <a:gd name="T25" fmla="*/ 326 h 405"/>
                <a:gd name="T26" fmla="*/ 116 w 232"/>
                <a:gd name="T27" fmla="*/ 257 h 405"/>
                <a:gd name="T28" fmla="*/ 108 w 232"/>
                <a:gd name="T29" fmla="*/ 265 h 405"/>
                <a:gd name="T30" fmla="*/ 116 w 232"/>
                <a:gd name="T31" fmla="*/ 273 h 4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32" h="405">
                  <a:moveTo>
                    <a:pt x="116" y="273"/>
                  </a:moveTo>
                  <a:lnTo>
                    <a:pt x="108" y="281"/>
                  </a:lnTo>
                  <a:lnTo>
                    <a:pt x="232" y="405"/>
                  </a:lnTo>
                  <a:lnTo>
                    <a:pt x="116" y="0"/>
                  </a:lnTo>
                  <a:lnTo>
                    <a:pt x="0" y="405"/>
                  </a:lnTo>
                  <a:lnTo>
                    <a:pt x="124" y="281"/>
                  </a:lnTo>
                  <a:lnTo>
                    <a:pt x="116" y="273"/>
                  </a:lnTo>
                  <a:lnTo>
                    <a:pt x="108" y="281"/>
                  </a:lnTo>
                  <a:lnTo>
                    <a:pt x="116" y="273"/>
                  </a:lnTo>
                  <a:lnTo>
                    <a:pt x="108" y="265"/>
                  </a:lnTo>
                  <a:lnTo>
                    <a:pt x="47" y="326"/>
                  </a:lnTo>
                  <a:lnTo>
                    <a:pt x="116" y="84"/>
                  </a:lnTo>
                  <a:lnTo>
                    <a:pt x="185" y="326"/>
                  </a:lnTo>
                  <a:lnTo>
                    <a:pt x="116" y="257"/>
                  </a:lnTo>
                  <a:lnTo>
                    <a:pt x="108" y="265"/>
                  </a:lnTo>
                  <a:lnTo>
                    <a:pt x="116" y="273"/>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7" name="Rectangle 1904"/>
            <p:cNvSpPr>
              <a:spLocks noChangeArrowheads="1"/>
            </p:cNvSpPr>
            <p:nvPr/>
          </p:nvSpPr>
          <p:spPr bwMode="auto">
            <a:xfrm>
              <a:off x="5237163" y="2357438"/>
              <a:ext cx="14287" cy="485775"/>
            </a:xfrm>
            <a:prstGeom prst="rect">
              <a:avLst/>
            </a:prstGeom>
            <a:solidFill>
              <a:srgbClr val="24282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8" name="Freeform 1905"/>
            <p:cNvSpPr>
              <a:spLocks/>
            </p:cNvSpPr>
            <p:nvPr/>
          </p:nvSpPr>
          <p:spPr bwMode="auto">
            <a:xfrm>
              <a:off x="5187950" y="2357438"/>
              <a:ext cx="114300" cy="201613"/>
            </a:xfrm>
            <a:custGeom>
              <a:avLst/>
              <a:gdLst>
                <a:gd name="T0" fmla="*/ 92 w 185"/>
                <a:gd name="T1" fmla="*/ 231 h 324"/>
                <a:gd name="T2" fmla="*/ 185 w 185"/>
                <a:gd name="T3" fmla="*/ 324 h 324"/>
                <a:gd name="T4" fmla="*/ 92 w 185"/>
                <a:gd name="T5" fmla="*/ 0 h 324"/>
                <a:gd name="T6" fmla="*/ 0 w 185"/>
                <a:gd name="T7" fmla="*/ 324 h 324"/>
                <a:gd name="T8" fmla="*/ 92 w 185"/>
                <a:gd name="T9" fmla="*/ 231 h 324"/>
              </a:gdLst>
              <a:ahLst/>
              <a:cxnLst>
                <a:cxn ang="0">
                  <a:pos x="T0" y="T1"/>
                </a:cxn>
                <a:cxn ang="0">
                  <a:pos x="T2" y="T3"/>
                </a:cxn>
                <a:cxn ang="0">
                  <a:pos x="T4" y="T5"/>
                </a:cxn>
                <a:cxn ang="0">
                  <a:pos x="T6" y="T7"/>
                </a:cxn>
                <a:cxn ang="0">
                  <a:pos x="T8" y="T9"/>
                </a:cxn>
              </a:cxnLst>
              <a:rect l="0" t="0" r="r" b="b"/>
              <a:pathLst>
                <a:path w="185" h="324">
                  <a:moveTo>
                    <a:pt x="92" y="231"/>
                  </a:moveTo>
                  <a:lnTo>
                    <a:pt x="185" y="324"/>
                  </a:lnTo>
                  <a:lnTo>
                    <a:pt x="92" y="0"/>
                  </a:lnTo>
                  <a:lnTo>
                    <a:pt x="0" y="324"/>
                  </a:lnTo>
                  <a:lnTo>
                    <a:pt x="92" y="231"/>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9" name="Freeform 1906"/>
            <p:cNvSpPr>
              <a:spLocks/>
            </p:cNvSpPr>
            <p:nvPr/>
          </p:nvSpPr>
          <p:spPr bwMode="auto">
            <a:xfrm>
              <a:off x="5173663" y="2332038"/>
              <a:ext cx="142875" cy="250825"/>
            </a:xfrm>
            <a:custGeom>
              <a:avLst/>
              <a:gdLst>
                <a:gd name="T0" fmla="*/ 115 w 231"/>
                <a:gd name="T1" fmla="*/ 273 h 405"/>
                <a:gd name="T2" fmla="*/ 107 w 231"/>
                <a:gd name="T3" fmla="*/ 281 h 405"/>
                <a:gd name="T4" fmla="*/ 231 w 231"/>
                <a:gd name="T5" fmla="*/ 405 h 405"/>
                <a:gd name="T6" fmla="*/ 115 w 231"/>
                <a:gd name="T7" fmla="*/ 0 h 405"/>
                <a:gd name="T8" fmla="*/ 0 w 231"/>
                <a:gd name="T9" fmla="*/ 405 h 405"/>
                <a:gd name="T10" fmla="*/ 123 w 231"/>
                <a:gd name="T11" fmla="*/ 282 h 405"/>
                <a:gd name="T12" fmla="*/ 115 w 231"/>
                <a:gd name="T13" fmla="*/ 273 h 405"/>
                <a:gd name="T14" fmla="*/ 107 w 231"/>
                <a:gd name="T15" fmla="*/ 281 h 405"/>
                <a:gd name="T16" fmla="*/ 115 w 231"/>
                <a:gd name="T17" fmla="*/ 273 h 405"/>
                <a:gd name="T18" fmla="*/ 107 w 231"/>
                <a:gd name="T19" fmla="*/ 265 h 405"/>
                <a:gd name="T20" fmla="*/ 46 w 231"/>
                <a:gd name="T21" fmla="*/ 326 h 405"/>
                <a:gd name="T22" fmla="*/ 115 w 231"/>
                <a:gd name="T23" fmla="*/ 84 h 405"/>
                <a:gd name="T24" fmla="*/ 184 w 231"/>
                <a:gd name="T25" fmla="*/ 326 h 405"/>
                <a:gd name="T26" fmla="*/ 115 w 231"/>
                <a:gd name="T27" fmla="*/ 257 h 405"/>
                <a:gd name="T28" fmla="*/ 107 w 231"/>
                <a:gd name="T29" fmla="*/ 265 h 405"/>
                <a:gd name="T30" fmla="*/ 115 w 231"/>
                <a:gd name="T31" fmla="*/ 273 h 4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31" h="405">
                  <a:moveTo>
                    <a:pt x="115" y="273"/>
                  </a:moveTo>
                  <a:lnTo>
                    <a:pt x="107" y="281"/>
                  </a:lnTo>
                  <a:lnTo>
                    <a:pt x="231" y="405"/>
                  </a:lnTo>
                  <a:lnTo>
                    <a:pt x="115" y="0"/>
                  </a:lnTo>
                  <a:lnTo>
                    <a:pt x="0" y="405"/>
                  </a:lnTo>
                  <a:lnTo>
                    <a:pt x="123" y="282"/>
                  </a:lnTo>
                  <a:lnTo>
                    <a:pt x="115" y="273"/>
                  </a:lnTo>
                  <a:lnTo>
                    <a:pt x="107" y="281"/>
                  </a:lnTo>
                  <a:lnTo>
                    <a:pt x="115" y="273"/>
                  </a:lnTo>
                  <a:lnTo>
                    <a:pt x="107" y="265"/>
                  </a:lnTo>
                  <a:lnTo>
                    <a:pt x="46" y="326"/>
                  </a:lnTo>
                  <a:lnTo>
                    <a:pt x="115" y="84"/>
                  </a:lnTo>
                  <a:lnTo>
                    <a:pt x="184" y="326"/>
                  </a:lnTo>
                  <a:lnTo>
                    <a:pt x="115" y="257"/>
                  </a:lnTo>
                  <a:lnTo>
                    <a:pt x="107" y="265"/>
                  </a:lnTo>
                  <a:lnTo>
                    <a:pt x="115" y="273"/>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0" name="Freeform 1907"/>
            <p:cNvSpPr>
              <a:spLocks/>
            </p:cNvSpPr>
            <p:nvPr/>
          </p:nvSpPr>
          <p:spPr bwMode="auto">
            <a:xfrm>
              <a:off x="2290763" y="2058988"/>
              <a:ext cx="5054600" cy="287338"/>
            </a:xfrm>
            <a:custGeom>
              <a:avLst/>
              <a:gdLst>
                <a:gd name="T0" fmla="*/ 24 w 8114"/>
                <a:gd name="T1" fmla="*/ 463 h 463"/>
                <a:gd name="T2" fmla="*/ 235 w 8114"/>
                <a:gd name="T3" fmla="*/ 251 h 463"/>
                <a:gd name="T4" fmla="*/ 3983 w 8114"/>
                <a:gd name="T5" fmla="*/ 251 h 463"/>
                <a:gd name="T6" fmla="*/ 4181 w 8114"/>
                <a:gd name="T7" fmla="*/ 53 h 463"/>
                <a:gd name="T8" fmla="*/ 4281 w 8114"/>
                <a:gd name="T9" fmla="*/ 226 h 463"/>
                <a:gd name="T10" fmla="*/ 7933 w 8114"/>
                <a:gd name="T11" fmla="*/ 226 h 463"/>
                <a:gd name="T12" fmla="*/ 8091 w 8114"/>
                <a:gd name="T13" fmla="*/ 384 h 463"/>
                <a:gd name="T14" fmla="*/ 8114 w 8114"/>
                <a:gd name="T15" fmla="*/ 361 h 463"/>
                <a:gd name="T16" fmla="*/ 7947 w 8114"/>
                <a:gd name="T17" fmla="*/ 193 h 463"/>
                <a:gd name="T18" fmla="*/ 4300 w 8114"/>
                <a:gd name="T19" fmla="*/ 193 h 463"/>
                <a:gd name="T20" fmla="*/ 4188 w 8114"/>
                <a:gd name="T21" fmla="*/ 0 h 463"/>
                <a:gd name="T22" fmla="*/ 3969 w 8114"/>
                <a:gd name="T23" fmla="*/ 218 h 463"/>
                <a:gd name="T24" fmla="*/ 222 w 8114"/>
                <a:gd name="T25" fmla="*/ 218 h 463"/>
                <a:gd name="T26" fmla="*/ 0 w 8114"/>
                <a:gd name="T27" fmla="*/ 440 h 463"/>
                <a:gd name="T28" fmla="*/ 24 w 8114"/>
                <a:gd name="T29" fmla="*/ 463 h 4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114" h="463">
                  <a:moveTo>
                    <a:pt x="24" y="463"/>
                  </a:moveTo>
                  <a:lnTo>
                    <a:pt x="235" y="251"/>
                  </a:lnTo>
                  <a:lnTo>
                    <a:pt x="3983" y="251"/>
                  </a:lnTo>
                  <a:lnTo>
                    <a:pt x="4181" y="53"/>
                  </a:lnTo>
                  <a:lnTo>
                    <a:pt x="4281" y="226"/>
                  </a:lnTo>
                  <a:lnTo>
                    <a:pt x="7933" y="226"/>
                  </a:lnTo>
                  <a:lnTo>
                    <a:pt x="8091" y="384"/>
                  </a:lnTo>
                  <a:lnTo>
                    <a:pt x="8114" y="361"/>
                  </a:lnTo>
                  <a:lnTo>
                    <a:pt x="7947" y="193"/>
                  </a:lnTo>
                  <a:lnTo>
                    <a:pt x="4300" y="193"/>
                  </a:lnTo>
                  <a:lnTo>
                    <a:pt x="4188" y="0"/>
                  </a:lnTo>
                  <a:lnTo>
                    <a:pt x="3969" y="218"/>
                  </a:lnTo>
                  <a:lnTo>
                    <a:pt x="222" y="218"/>
                  </a:lnTo>
                  <a:lnTo>
                    <a:pt x="0" y="440"/>
                  </a:lnTo>
                  <a:lnTo>
                    <a:pt x="24" y="463"/>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 name="Rectangle 1908"/>
            <p:cNvSpPr>
              <a:spLocks noChangeArrowheads="1"/>
            </p:cNvSpPr>
            <p:nvPr/>
          </p:nvSpPr>
          <p:spPr bwMode="auto">
            <a:xfrm>
              <a:off x="4051300" y="1765301"/>
              <a:ext cx="12319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smtClean="0">
                  <a:ln>
                    <a:noFill/>
                  </a:ln>
                  <a:solidFill>
                    <a:srgbClr val="24282B"/>
                  </a:solidFill>
                  <a:effectLst/>
                  <a:latin typeface="Times New Roman" pitchFamily="18" charset="0"/>
                </a:rPr>
                <a:t>Result Bits</a:t>
              </a:r>
              <a:endParaRPr kumimoji="0" lang="en-US" sz="1800" b="0" i="0" u="none" strike="noStrike" cap="none" normalizeH="0" baseline="0" smtClean="0">
                <a:ln>
                  <a:noFill/>
                </a:ln>
                <a:solidFill>
                  <a:schemeClr val="tx1"/>
                </a:solidFill>
                <a:effectLst/>
                <a:latin typeface="Arial" pitchFamily="34" charset="0"/>
              </a:endParaRPr>
            </a:p>
          </p:txBody>
        </p:sp>
        <p:sp>
          <p:nvSpPr>
            <p:cNvPr id="452" name="Rectangle 250"/>
            <p:cNvSpPr>
              <a:spLocks noChangeArrowheads="1"/>
            </p:cNvSpPr>
            <p:nvPr/>
          </p:nvSpPr>
          <p:spPr bwMode="auto">
            <a:xfrm rot="16200000">
              <a:off x="390001" y="4212846"/>
              <a:ext cx="2322752"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tab pos="1770063" algn="l"/>
                </a:tabLst>
              </a:pPr>
              <a:r>
                <a:rPr kumimoji="0" lang="en-US" altLang="en-US" sz="3200" b="0" i="0" u="none" strike="noStrike" cap="none" normalizeH="0" baseline="0" dirty="0" smtClean="0">
                  <a:ln>
                    <a:noFill/>
                  </a:ln>
                  <a:solidFill>
                    <a:srgbClr val="000000"/>
                  </a:solidFill>
                  <a:effectLst/>
                  <a:latin typeface="Bitstream Vera Sans"/>
                  <a:cs typeface="Arial" pitchFamily="34" charset="0"/>
                </a:rPr>
                <a:t>Computation</a:t>
              </a:r>
              <a:endParaRPr kumimoji="0" lang="en-US" altLang="en-US" sz="1400" b="0" i="0" u="none" strike="noStrike" cap="none" normalizeH="0" baseline="0" dirty="0" smtClean="0">
                <a:ln>
                  <a:noFill/>
                </a:ln>
                <a:solidFill>
                  <a:schemeClr val="tx1"/>
                </a:solidFill>
                <a:effectLst/>
                <a:latin typeface="Arial" pitchFamily="34" charset="0"/>
                <a:cs typeface="Arial" pitchFamily="34" charset="0"/>
              </a:endParaRPr>
            </a:p>
          </p:txBody>
        </p:sp>
      </p:grpSp>
      <p:sp>
        <p:nvSpPr>
          <p:cNvPr id="653" name="Rectangle 652"/>
          <p:cNvSpPr/>
          <p:nvPr/>
        </p:nvSpPr>
        <p:spPr>
          <a:xfrm>
            <a:off x="3268475" y="3010099"/>
            <a:ext cx="364202" cy="307777"/>
          </a:xfrm>
          <a:prstGeom prst="rect">
            <a:avLst/>
          </a:prstGeom>
        </p:spPr>
        <p:txBody>
          <a:bodyPr wrap="none">
            <a:spAutoFit/>
          </a:bodyPr>
          <a:lstStyle/>
          <a:p>
            <a:r>
              <a:rPr lang="en-US" sz="1400" dirty="0">
                <a:solidFill>
                  <a:srgbClr val="24282B"/>
                </a:solidFill>
                <a:latin typeface="Times New Roman" pitchFamily="18" charset="0"/>
              </a:rPr>
              <a:t>30</a:t>
            </a:r>
            <a:endParaRPr lang="en-US" sz="14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name="page43">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12800" y="206375"/>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Time </a:t>
            </a:r>
            <a:r>
              <a:rPr lang="fr-FR" dirty="0" err="1">
                <a:solidFill>
                  <a:schemeClr val="tx1"/>
                </a:solidFill>
              </a:rPr>
              <a:t>Complexity</a:t>
            </a:r>
            <a:endParaRPr lang="fr-FR" dirty="0">
              <a:solidFill>
                <a:schemeClr val="tx1"/>
              </a:solidFill>
            </a:endParaRPr>
          </a:p>
        </p:txBody>
      </p:sp>
      <p:sp>
        <p:nvSpPr>
          <p:cNvPr id="3" name="Text Placeholder 2"/>
          <p:cNvSpPr txBox="1">
            <a:spLocks noGrp="1"/>
          </p:cNvSpPr>
          <p:nvPr>
            <p:ph type="body" idx="4294967295"/>
          </p:nvPr>
        </p:nvSpPr>
        <p:spPr>
          <a:xfrm>
            <a:off x="793750" y="1524000"/>
            <a:ext cx="7740650" cy="4876800"/>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latin typeface="Calibri" panose="020F0502020204030204" pitchFamily="34" charset="0"/>
              </a:rPr>
              <a:t>In a similar manner, the </a:t>
            </a:r>
            <a:r>
              <a:rPr lang="en-US" dirty="0">
                <a:solidFill>
                  <a:srgbClr val="0000FF"/>
                </a:solidFill>
                <a:latin typeface="Calibri" panose="020F0502020204030204" pitchFamily="34" charset="0"/>
              </a:rPr>
              <a:t>carry propagates</a:t>
            </a:r>
            <a:r>
              <a:rPr lang="en-US" dirty="0">
                <a:latin typeface="Calibri" panose="020F0502020204030204" pitchFamily="34" charset="0"/>
              </a:rPr>
              <a:t> to all the RC adders at the zeroth level</a:t>
            </a:r>
          </a:p>
          <a:p>
            <a:pPr lvl="0">
              <a:buSzPct val="100000"/>
              <a:buFont typeface="Symbol" panose="05050102010706020507" pitchFamily="18" charset="2"/>
              <a:buChar char="*"/>
            </a:pPr>
            <a:r>
              <a:rPr lang="en-US" dirty="0">
                <a:latin typeface="Calibri" panose="020F0502020204030204" pitchFamily="34" charset="0"/>
              </a:rPr>
              <a:t>Each of them </a:t>
            </a:r>
            <a:r>
              <a:rPr lang="en-US" dirty="0">
                <a:solidFill>
                  <a:srgbClr val="FF3333"/>
                </a:solidFill>
                <a:latin typeface="Calibri" panose="020F0502020204030204" pitchFamily="34" charset="0"/>
              </a:rPr>
              <a:t>compute the correct result</a:t>
            </a:r>
          </a:p>
          <a:p>
            <a:pPr lvl="0">
              <a:buSzPct val="100000"/>
              <a:buFont typeface="Symbol" panose="05050102010706020507" pitchFamily="18" charset="2"/>
              <a:buChar char="*"/>
            </a:pPr>
            <a:r>
              <a:rPr lang="en-US" dirty="0">
                <a:latin typeface="Calibri" panose="020F0502020204030204" pitchFamily="34" charset="0"/>
              </a:rPr>
              <a:t>Time taken by Stage II :</a:t>
            </a:r>
          </a:p>
          <a:p>
            <a:pPr lvl="1">
              <a:buSzPct val="100000"/>
              <a:buFont typeface="Symbol" panose="05050102010706020507" pitchFamily="18" charset="2"/>
              <a:buChar char="*"/>
            </a:pPr>
            <a:r>
              <a:rPr lang="en-US" dirty="0">
                <a:latin typeface="Calibri" panose="020F0502020204030204" pitchFamily="34" charset="0"/>
              </a:rPr>
              <a:t>Time taken for a carry to propagate from  the (16,1) node to the RC adders</a:t>
            </a:r>
          </a:p>
          <a:p>
            <a:pPr lvl="1">
              <a:buSzPct val="100000"/>
              <a:buFont typeface="Symbol" panose="05050102010706020507" pitchFamily="18" charset="2"/>
              <a:buChar char="*"/>
            </a:pPr>
            <a:r>
              <a:rPr lang="en-US" dirty="0">
                <a:solidFill>
                  <a:srgbClr val="0000FF"/>
                </a:solidFill>
                <a:latin typeface="Calibri" panose="020F0502020204030204" pitchFamily="34" charset="0"/>
              </a:rPr>
              <a:t>O(log(n))</a:t>
            </a:r>
          </a:p>
          <a:p>
            <a:pPr lvl="0">
              <a:buSzPct val="100000"/>
              <a:buFont typeface="Symbol" panose="05050102010706020507" pitchFamily="18" charset="2"/>
              <a:buChar char="*"/>
            </a:pPr>
            <a:r>
              <a:rPr lang="en-US" dirty="0">
                <a:latin typeface="Calibri" panose="020F0502020204030204" pitchFamily="34" charset="0"/>
              </a:rPr>
              <a:t>Total time : O(log(n) + log(n)) = O(log(n))</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name="page44">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p:cNvSpPr txBox="1"/>
              <p:nvPr/>
            </p:nvSpPr>
            <p:spPr>
              <a:xfrm>
                <a:off x="1676400" y="2819400"/>
                <a:ext cx="5941050" cy="2251578"/>
              </a:xfrm>
              <a:prstGeom prst="rect">
                <a:avLst/>
              </a:prstGeom>
              <a:noFill/>
            </p:spPr>
            <p:txBody>
              <a:bodyPr wrap="none" rtlCol="0">
                <a:spAutoFit/>
              </a:bodyPr>
              <a:lstStyle/>
              <a:p>
                <a:r>
                  <a:rPr lang="en-US" sz="2800" dirty="0" smtClean="0"/>
                  <a:t>Time complexities of different adders:</a:t>
                </a:r>
              </a:p>
              <a:p>
                <a:endParaRPr lang="en-US" sz="2800" dirty="0" smtClean="0"/>
              </a:p>
              <a:p>
                <a:pPr marL="285750" indent="-285750">
                  <a:buFont typeface="Arial" panose="020B0604020202020204" pitchFamily="34" charset="0"/>
                  <a:buChar char="•"/>
                </a:pPr>
                <a:r>
                  <a:rPr lang="en-US" sz="2800" dirty="0" smtClean="0"/>
                  <a:t>Ripple Carry Adder: </a:t>
                </a:r>
                <a14:m>
                  <m:oMath xmlns:m="http://schemas.openxmlformats.org/officeDocument/2006/math">
                    <m:r>
                      <a:rPr lang="en-US" sz="2800" b="0" i="1" smtClean="0">
                        <a:latin typeface="Cambria Math" panose="02040503050406030204" pitchFamily="18" charset="0"/>
                      </a:rPr>
                      <m:t>𝑂</m:t>
                    </m:r>
                    <m:r>
                      <a:rPr lang="en-US" sz="2800" b="0" i="1" smtClean="0">
                        <a:latin typeface="Cambria Math" panose="02040503050406030204" pitchFamily="18" charset="0"/>
                      </a:rPr>
                      <m:t>(</m:t>
                    </m:r>
                    <m:r>
                      <a:rPr lang="en-US" sz="2800" b="0" i="1" smtClean="0">
                        <a:latin typeface="Cambria Math" panose="02040503050406030204" pitchFamily="18" charset="0"/>
                      </a:rPr>
                      <m:t>𝑛</m:t>
                    </m:r>
                    <m:r>
                      <a:rPr lang="en-US" sz="2800" b="0" i="1" smtClean="0">
                        <a:latin typeface="Cambria Math" panose="02040503050406030204" pitchFamily="18" charset="0"/>
                      </a:rPr>
                      <m:t>)</m:t>
                    </m:r>
                  </m:oMath>
                </a14:m>
                <a:endParaRPr lang="en-US" sz="2800" dirty="0" smtClean="0"/>
              </a:p>
              <a:p>
                <a:pPr marL="285750" indent="-285750">
                  <a:buFont typeface="Arial" panose="020B0604020202020204" pitchFamily="34" charset="0"/>
                  <a:buChar char="•"/>
                </a:pPr>
                <a:r>
                  <a:rPr lang="en-US" sz="2800" dirty="0" smtClean="0"/>
                  <a:t>Carry Select Adder: </a:t>
                </a:r>
                <a14:m>
                  <m:oMath xmlns:m="http://schemas.openxmlformats.org/officeDocument/2006/math">
                    <m:r>
                      <a:rPr lang="en-US" sz="2800" b="0" i="1" smtClean="0">
                        <a:latin typeface="Cambria Math" panose="02040503050406030204" pitchFamily="18" charset="0"/>
                      </a:rPr>
                      <m:t>𝑂</m:t>
                    </m:r>
                    <m:d>
                      <m:dPr>
                        <m:ctrlPr>
                          <a:rPr lang="en-US" sz="2800" b="0" i="1" smtClean="0">
                            <a:latin typeface="Cambria Math" panose="02040503050406030204" pitchFamily="18" charset="0"/>
                          </a:rPr>
                        </m:ctrlPr>
                      </m:dPr>
                      <m:e>
                        <m:rad>
                          <m:radPr>
                            <m:degHide m:val="on"/>
                            <m:ctrlPr>
                              <a:rPr lang="en-US" sz="2800" b="0" i="1" smtClean="0">
                                <a:latin typeface="Cambria Math" panose="02040503050406030204" pitchFamily="18" charset="0"/>
                              </a:rPr>
                            </m:ctrlPr>
                          </m:radPr>
                          <m:deg/>
                          <m:e>
                            <m:r>
                              <a:rPr lang="en-US" sz="2800" b="0" i="1" smtClean="0">
                                <a:latin typeface="Cambria Math" panose="02040503050406030204" pitchFamily="18" charset="0"/>
                              </a:rPr>
                              <m:t>𝑛</m:t>
                            </m:r>
                          </m:e>
                        </m:rad>
                      </m:e>
                    </m:d>
                    <m:r>
                      <a:rPr lang="en-US" sz="2800" b="0" i="1" smtClean="0">
                        <a:latin typeface="Cambria Math" panose="02040503050406030204" pitchFamily="18" charset="0"/>
                      </a:rPr>
                      <m:t> </m:t>
                    </m:r>
                  </m:oMath>
                </a14:m>
                <a:endParaRPr lang="en-US" sz="2800" dirty="0" smtClean="0"/>
              </a:p>
              <a:p>
                <a:pPr marL="285750" indent="-285750">
                  <a:buFont typeface="Arial" panose="020B0604020202020204" pitchFamily="34" charset="0"/>
                  <a:buChar char="•"/>
                </a:pPr>
                <a:r>
                  <a:rPr lang="en-US" sz="2800" dirty="0" smtClean="0"/>
                  <a:t>Carry </a:t>
                </a:r>
                <a:r>
                  <a:rPr lang="en-US" sz="2800" dirty="0" err="1" smtClean="0"/>
                  <a:t>Lookahead</a:t>
                </a:r>
                <a:r>
                  <a:rPr lang="en-US" sz="2800" dirty="0" smtClean="0"/>
                  <a:t> Adder: </a:t>
                </a:r>
                <a14:m>
                  <m:oMath xmlns:m="http://schemas.openxmlformats.org/officeDocument/2006/math">
                    <m:r>
                      <a:rPr lang="en-US" sz="2800" b="0" i="1" smtClean="0">
                        <a:latin typeface="Cambria Math" panose="02040503050406030204" pitchFamily="18" charset="0"/>
                      </a:rPr>
                      <m:t>𝑂</m:t>
                    </m:r>
                    <m:r>
                      <a:rPr lang="en-US" sz="2800" b="0" i="1" smtClean="0">
                        <a:latin typeface="Cambria Math" panose="02040503050406030204" pitchFamily="18" charset="0"/>
                      </a:rPr>
                      <m:t>(</m:t>
                    </m:r>
                    <m:func>
                      <m:funcPr>
                        <m:ctrlPr>
                          <a:rPr lang="en-US" sz="2800" b="0" i="1" smtClean="0">
                            <a:latin typeface="Cambria Math" panose="02040503050406030204" pitchFamily="18" charset="0"/>
                          </a:rPr>
                        </m:ctrlPr>
                      </m:funcPr>
                      <m:fName>
                        <m:r>
                          <m:rPr>
                            <m:sty m:val="p"/>
                          </m:rPr>
                          <a:rPr lang="en-US" sz="2800" b="0" i="0" smtClean="0">
                            <a:latin typeface="Cambria Math" panose="02040503050406030204" pitchFamily="18" charset="0"/>
                          </a:rPr>
                          <m:t>log</m:t>
                        </m:r>
                      </m:fName>
                      <m:e>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𝑛</m:t>
                            </m:r>
                          </m:e>
                        </m:d>
                      </m:e>
                    </m:func>
                    <m:r>
                      <a:rPr lang="en-US" sz="2800" b="0" i="1" smtClean="0">
                        <a:latin typeface="Cambria Math" panose="02040503050406030204" pitchFamily="18" charset="0"/>
                      </a:rPr>
                      <m:t>)</m:t>
                    </m:r>
                  </m:oMath>
                </a14:m>
                <a:endParaRPr lang="en-US" sz="2800" dirty="0"/>
              </a:p>
            </p:txBody>
          </p:sp>
        </mc:Choice>
        <mc:Fallback xmlns="">
          <p:sp>
            <p:nvSpPr>
              <p:cNvPr id="2" name="TextBox 1"/>
              <p:cNvSpPr txBox="1">
                <a:spLocks noRot="1" noChangeAspect="1" noMove="1" noResize="1" noEditPoints="1" noAdjustHandles="1" noChangeArrowheads="1" noChangeShapeType="1" noTextEdit="1"/>
              </p:cNvSpPr>
              <p:nvPr/>
            </p:nvSpPr>
            <p:spPr>
              <a:xfrm>
                <a:off x="1676400" y="2819400"/>
                <a:ext cx="5941050" cy="2251578"/>
              </a:xfrm>
              <a:prstGeom prst="rect">
                <a:avLst/>
              </a:prstGeom>
              <a:blipFill rotWithShape="0">
                <a:blip r:embed="rId3"/>
                <a:stretch>
                  <a:fillRect l="-2051" t="-2710" r="-1026" b="-6775"/>
                </a:stretch>
              </a:blipFill>
            </p:spPr>
            <p:txBody>
              <a:bodyPr/>
              <a:lstStyle/>
              <a:p>
                <a:r>
                  <a:rPr lang="en-US">
                    <a:noFill/>
                  </a:rPr>
                  <a:t> </a:t>
                </a:r>
              </a:p>
            </p:txBody>
          </p:sp>
        </mc:Fallback>
      </mc:AlternateContent>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name="page45">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38200" y="336133"/>
            <a:ext cx="7416800" cy="677108"/>
          </a:xfrm>
        </p:spPr>
        <p:txBody>
          <a:bodyPr lIns="0" tIns="0" rIns="0" bIns="0" anchor="ct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Outline</a:t>
            </a:r>
            <a:endParaRPr lang="fr-FR" dirty="0">
              <a:solidFill>
                <a:schemeClr val="tx1"/>
              </a:solidFill>
            </a:endParaRPr>
          </a:p>
        </p:txBody>
      </p:sp>
      <p:sp>
        <p:nvSpPr>
          <p:cNvPr id="3" name="Text Placeholder 2"/>
          <p:cNvSpPr txBox="1">
            <a:spLocks noGrp="1"/>
          </p:cNvSpPr>
          <p:nvPr>
            <p:ph type="body" idx="4294967295"/>
          </p:nvPr>
        </p:nvSpPr>
        <p:spPr>
          <a:xfrm>
            <a:off x="1798638" y="1622425"/>
            <a:ext cx="7345362" cy="3879850"/>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marL="569913" lvl="0" indent="-403225">
              <a:buSzPct val="100000"/>
              <a:buFont typeface="Symbol" panose="05050102010706020507" pitchFamily="18" charset="2"/>
              <a:buChar char="*"/>
            </a:pPr>
            <a:r>
              <a:rPr lang="en-US" dirty="0">
                <a:latin typeface="Calibri" panose="020F0502020204030204" pitchFamily="34" charset="0"/>
              </a:rPr>
              <a:t>Addition</a:t>
            </a:r>
          </a:p>
          <a:p>
            <a:pPr marL="569913" lvl="0" indent="-403225">
              <a:buSzPct val="100000"/>
              <a:buFont typeface="Symbol" panose="05050102010706020507" pitchFamily="18" charset="2"/>
              <a:buChar char="*"/>
            </a:pPr>
            <a:r>
              <a:rPr lang="en-US" dirty="0">
                <a:latin typeface="Calibri" panose="020F0502020204030204" pitchFamily="34" charset="0"/>
              </a:rPr>
              <a:t>Multiplication</a:t>
            </a:r>
          </a:p>
          <a:p>
            <a:pPr marL="569913" lvl="0" indent="-403225">
              <a:buSzPct val="100000"/>
              <a:buFont typeface="Symbol" panose="05050102010706020507" pitchFamily="18" charset="2"/>
              <a:buChar char="*"/>
            </a:pPr>
            <a:r>
              <a:rPr lang="en-US" dirty="0">
                <a:latin typeface="Calibri" panose="020F0502020204030204" pitchFamily="34" charset="0"/>
              </a:rPr>
              <a:t>Division</a:t>
            </a:r>
          </a:p>
          <a:p>
            <a:pPr marL="569913" lvl="0" indent="-403225">
              <a:buSzPct val="100000"/>
              <a:buFont typeface="Symbol" panose="05050102010706020507" pitchFamily="18" charset="2"/>
              <a:buChar char="*"/>
            </a:pPr>
            <a:r>
              <a:rPr lang="en-US" dirty="0">
                <a:latin typeface="Calibri" panose="020F0502020204030204" pitchFamily="34" charset="0"/>
              </a:rPr>
              <a:t>Floating Point Addition</a:t>
            </a:r>
          </a:p>
          <a:p>
            <a:pPr marL="569913" lvl="0" indent="-403225">
              <a:buSzPct val="100000"/>
              <a:buFont typeface="Symbol" panose="05050102010706020507" pitchFamily="18" charset="2"/>
              <a:buChar char="*"/>
            </a:pPr>
            <a:r>
              <a:rPr lang="en-US" dirty="0">
                <a:latin typeface="Calibri" panose="020F0502020204030204" pitchFamily="34" charset="0"/>
              </a:rPr>
              <a:t>Floating Point Multiplication</a:t>
            </a:r>
          </a:p>
          <a:p>
            <a:pPr marL="569913" lvl="0" indent="-403225">
              <a:buSzPct val="100000"/>
              <a:buFont typeface="Symbol" panose="05050102010706020507" pitchFamily="18" charset="2"/>
              <a:buChar char="*"/>
            </a:pPr>
            <a:r>
              <a:rPr lang="en-US" dirty="0">
                <a:latin typeface="Calibri" panose="020F0502020204030204" pitchFamily="34" charset="0"/>
              </a:rPr>
              <a:t>Floating Point Division</a:t>
            </a:r>
          </a:p>
        </p:txBody>
      </p:sp>
      <p:pic>
        <p:nvPicPr>
          <p:cNvPr id="4" name="Picture 3"/>
          <p:cNvPicPr>
            <a:picLocks noChangeAspect="1"/>
          </p:cNvPicPr>
          <p:nvPr/>
        </p:nvPicPr>
        <p:blipFill>
          <a:blip r:embed="rId3">
            <a:lum/>
            <a:alphaModFix/>
          </a:blip>
          <a:srcRect/>
          <a:stretch>
            <a:fillRect/>
          </a:stretch>
        </p:blipFill>
        <p:spPr>
          <a:xfrm rot="10800000">
            <a:off x="5613240" y="2057400"/>
            <a:ext cx="1397160" cy="98136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name="page46">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914400" y="1524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Multiplicands</a:t>
            </a:r>
            <a:endParaRPr lang="fr-FR" dirty="0">
              <a:solidFill>
                <a:schemeClr val="tx1"/>
              </a:solidFill>
            </a:endParaRPr>
          </a:p>
        </p:txBody>
      </p:sp>
      <p:sp>
        <p:nvSpPr>
          <p:cNvPr id="3" name="Text Placeholder 2"/>
          <p:cNvSpPr txBox="1">
            <a:spLocks noGrp="1"/>
          </p:cNvSpPr>
          <p:nvPr>
            <p:ph type="body" idx="4294967295"/>
          </p:nvPr>
        </p:nvSpPr>
        <p:spPr>
          <a:xfrm>
            <a:off x="1219200" y="4625975"/>
            <a:ext cx="7416800" cy="1851025"/>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latin typeface="Calibri" panose="020F0502020204030204" pitchFamily="34" charset="0"/>
              </a:rPr>
              <a:t>13 → </a:t>
            </a:r>
            <a:r>
              <a:rPr lang="en-US" dirty="0">
                <a:solidFill>
                  <a:srgbClr val="FF0000"/>
                </a:solidFill>
                <a:latin typeface="Calibri" panose="020F0502020204030204" pitchFamily="34" charset="0"/>
              </a:rPr>
              <a:t>Multiplicand</a:t>
            </a:r>
          </a:p>
          <a:p>
            <a:pPr lvl="0">
              <a:buSzPct val="100000"/>
              <a:buFont typeface="Symbol" panose="05050102010706020507" pitchFamily="18" charset="2"/>
              <a:buChar char="*"/>
            </a:pPr>
            <a:r>
              <a:rPr lang="en-US" dirty="0">
                <a:latin typeface="Calibri" panose="020F0502020204030204" pitchFamily="34" charset="0"/>
              </a:rPr>
              <a:t>9 → </a:t>
            </a:r>
            <a:r>
              <a:rPr lang="en-US" dirty="0">
                <a:solidFill>
                  <a:srgbClr val="008000"/>
                </a:solidFill>
                <a:latin typeface="Calibri" panose="020F0502020204030204" pitchFamily="34" charset="0"/>
              </a:rPr>
              <a:t>Multiplier</a:t>
            </a:r>
          </a:p>
          <a:p>
            <a:pPr lvl="0">
              <a:buSzPct val="100000"/>
              <a:buFont typeface="Symbol" panose="05050102010706020507" pitchFamily="18" charset="2"/>
              <a:buChar char="*"/>
            </a:pPr>
            <a:r>
              <a:rPr lang="en-US" dirty="0">
                <a:latin typeface="Calibri" panose="020F0502020204030204" pitchFamily="34" charset="0"/>
              </a:rPr>
              <a:t>117 →</a:t>
            </a:r>
            <a:r>
              <a:rPr lang="en-US" dirty="0">
                <a:solidFill>
                  <a:srgbClr val="0000FF"/>
                </a:solidFill>
                <a:latin typeface="Calibri" panose="020F0502020204030204" pitchFamily="34" charset="0"/>
              </a:rPr>
              <a:t> Product</a:t>
            </a:r>
          </a:p>
        </p:txBody>
      </p:sp>
      <p:grpSp>
        <p:nvGrpSpPr>
          <p:cNvPr id="8" name="Group 4"/>
          <p:cNvGrpSpPr>
            <a:grpSpLocks noChangeAspect="1"/>
          </p:cNvGrpSpPr>
          <p:nvPr/>
        </p:nvGrpSpPr>
        <p:grpSpPr bwMode="auto">
          <a:xfrm>
            <a:off x="838200" y="1295400"/>
            <a:ext cx="7315202" cy="3165499"/>
            <a:chOff x="1008" y="880"/>
            <a:chExt cx="4608" cy="1994"/>
          </a:xfrm>
        </p:grpSpPr>
        <p:sp>
          <p:nvSpPr>
            <p:cNvPr id="9" name="AutoShape 3"/>
            <p:cNvSpPr>
              <a:spLocks noChangeAspect="1" noChangeArrowheads="1" noTextEdit="1"/>
            </p:cNvSpPr>
            <p:nvPr/>
          </p:nvSpPr>
          <p:spPr bwMode="auto">
            <a:xfrm>
              <a:off x="1008" y="880"/>
              <a:ext cx="4608" cy="19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Rectangle 5"/>
            <p:cNvSpPr>
              <a:spLocks noChangeArrowheads="1"/>
            </p:cNvSpPr>
            <p:nvPr/>
          </p:nvSpPr>
          <p:spPr bwMode="auto">
            <a:xfrm>
              <a:off x="1426" y="922"/>
              <a:ext cx="473"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smtClean="0">
                  <a:ln>
                    <a:noFill/>
                  </a:ln>
                  <a:solidFill>
                    <a:srgbClr val="000000"/>
                  </a:solidFill>
                  <a:effectLst/>
                  <a:latin typeface="Sans"/>
                </a:rPr>
                <a:t>1  3</a:t>
              </a:r>
              <a:endParaRPr kumimoji="0" lang="en-US" sz="1800" b="0" i="0" u="none" strike="noStrike" cap="none" normalizeH="0" baseline="0" smtClean="0">
                <a:ln>
                  <a:noFill/>
                </a:ln>
                <a:solidFill>
                  <a:schemeClr val="tx1"/>
                </a:solidFill>
                <a:effectLst/>
                <a:latin typeface="Arial" pitchFamily="34" charset="0"/>
              </a:endParaRPr>
            </a:p>
          </p:txBody>
        </p:sp>
        <p:sp>
          <p:nvSpPr>
            <p:cNvPr id="11" name="Rectangle 6"/>
            <p:cNvSpPr>
              <a:spLocks noChangeArrowheads="1"/>
            </p:cNvSpPr>
            <p:nvPr/>
          </p:nvSpPr>
          <p:spPr bwMode="auto">
            <a:xfrm>
              <a:off x="1687" y="1187"/>
              <a:ext cx="224"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smtClean="0">
                  <a:ln>
                    <a:noFill/>
                  </a:ln>
                  <a:solidFill>
                    <a:srgbClr val="000000"/>
                  </a:solidFill>
                  <a:effectLst/>
                  <a:latin typeface="Sans"/>
                </a:rPr>
                <a:t>9</a:t>
              </a:r>
              <a:endParaRPr kumimoji="0" lang="en-US" sz="1800" b="0" i="0" u="none" strike="noStrike" cap="none" normalizeH="0" baseline="0" smtClean="0">
                <a:ln>
                  <a:noFill/>
                </a:ln>
                <a:solidFill>
                  <a:schemeClr val="tx1"/>
                </a:solidFill>
                <a:effectLst/>
                <a:latin typeface="Arial" pitchFamily="34" charset="0"/>
              </a:endParaRPr>
            </a:p>
          </p:txBody>
        </p:sp>
        <p:sp>
          <p:nvSpPr>
            <p:cNvPr id="12" name="Freeform 7"/>
            <p:cNvSpPr>
              <a:spLocks/>
            </p:cNvSpPr>
            <p:nvPr/>
          </p:nvSpPr>
          <p:spPr bwMode="auto">
            <a:xfrm>
              <a:off x="1275" y="1220"/>
              <a:ext cx="167" cy="130"/>
            </a:xfrm>
            <a:custGeom>
              <a:avLst/>
              <a:gdLst>
                <a:gd name="T0" fmla="*/ 0 w 826"/>
                <a:gd name="T1" fmla="*/ 0 h 639"/>
                <a:gd name="T2" fmla="*/ 826 w 826"/>
                <a:gd name="T3" fmla="*/ 639 h 639"/>
                <a:gd name="T4" fmla="*/ 826 w 826"/>
                <a:gd name="T5" fmla="*/ 639 h 639"/>
              </a:gdLst>
              <a:ahLst/>
              <a:cxnLst>
                <a:cxn ang="0">
                  <a:pos x="T0" y="T1"/>
                </a:cxn>
                <a:cxn ang="0">
                  <a:pos x="T2" y="T3"/>
                </a:cxn>
                <a:cxn ang="0">
                  <a:pos x="T4" y="T5"/>
                </a:cxn>
              </a:cxnLst>
              <a:rect l="0" t="0" r="r" b="b"/>
              <a:pathLst>
                <a:path w="826" h="639">
                  <a:moveTo>
                    <a:pt x="0" y="0"/>
                  </a:moveTo>
                  <a:cubicBezTo>
                    <a:pt x="121" y="88"/>
                    <a:pt x="826" y="639"/>
                    <a:pt x="826" y="639"/>
                  </a:cubicBezTo>
                  <a:lnTo>
                    <a:pt x="826" y="639"/>
                  </a:lnTo>
                </a:path>
              </a:pathLst>
            </a:custGeom>
            <a:noFill/>
            <a:ln w="11"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Line 8"/>
            <p:cNvSpPr>
              <a:spLocks noChangeShapeType="1"/>
            </p:cNvSpPr>
            <p:nvPr/>
          </p:nvSpPr>
          <p:spPr bwMode="auto">
            <a:xfrm flipH="1">
              <a:off x="1283" y="1211"/>
              <a:ext cx="167" cy="152"/>
            </a:xfrm>
            <a:prstGeom prst="line">
              <a:avLst/>
            </a:prstGeom>
            <a:noFill/>
            <a:ln w="11"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Line 9"/>
            <p:cNvSpPr>
              <a:spLocks noChangeShapeType="1"/>
            </p:cNvSpPr>
            <p:nvPr/>
          </p:nvSpPr>
          <p:spPr bwMode="auto">
            <a:xfrm>
              <a:off x="1161" y="1392"/>
              <a:ext cx="791" cy="0"/>
            </a:xfrm>
            <a:prstGeom prst="line">
              <a:avLst/>
            </a:prstGeom>
            <a:noFill/>
            <a:ln w="6"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Rectangle 10"/>
            <p:cNvSpPr>
              <a:spLocks noChangeArrowheads="1"/>
            </p:cNvSpPr>
            <p:nvPr/>
          </p:nvSpPr>
          <p:spPr bwMode="auto">
            <a:xfrm>
              <a:off x="1189" y="1404"/>
              <a:ext cx="722"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smtClean="0">
                  <a:ln>
                    <a:noFill/>
                  </a:ln>
                  <a:solidFill>
                    <a:srgbClr val="000000"/>
                  </a:solidFill>
                  <a:effectLst/>
                  <a:latin typeface="Sans"/>
                </a:rPr>
                <a:t>1  1  7</a:t>
              </a:r>
              <a:endParaRPr kumimoji="0" lang="en-US" sz="1800" b="0" i="0" u="none" strike="noStrike" cap="none" normalizeH="0" baseline="0" smtClean="0">
                <a:ln>
                  <a:noFill/>
                </a:ln>
                <a:solidFill>
                  <a:schemeClr val="tx1"/>
                </a:solidFill>
                <a:effectLst/>
                <a:latin typeface="Arial" pitchFamily="34" charset="0"/>
              </a:endParaRPr>
            </a:p>
          </p:txBody>
        </p:sp>
        <p:sp>
          <p:nvSpPr>
            <p:cNvPr id="16" name="Rectangle 11"/>
            <p:cNvSpPr>
              <a:spLocks noChangeArrowheads="1"/>
            </p:cNvSpPr>
            <p:nvPr/>
          </p:nvSpPr>
          <p:spPr bwMode="auto">
            <a:xfrm>
              <a:off x="3183" y="1167"/>
              <a:ext cx="785"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smtClean="0">
                  <a:ln>
                    <a:noFill/>
                  </a:ln>
                  <a:solidFill>
                    <a:srgbClr val="000000"/>
                  </a:solidFill>
                  <a:effectLst/>
                  <a:latin typeface="Sans"/>
                </a:rPr>
                <a:t>1 0 0 1</a:t>
              </a:r>
              <a:endParaRPr kumimoji="0" lang="en-US" sz="1800" b="0" i="0" u="none" strike="noStrike" cap="none" normalizeH="0" baseline="0" smtClean="0">
                <a:ln>
                  <a:noFill/>
                </a:ln>
                <a:solidFill>
                  <a:schemeClr val="tx1"/>
                </a:solidFill>
                <a:effectLst/>
                <a:latin typeface="Arial" pitchFamily="34" charset="0"/>
              </a:endParaRPr>
            </a:p>
          </p:txBody>
        </p:sp>
        <p:sp>
          <p:nvSpPr>
            <p:cNvPr id="17" name="Freeform 12"/>
            <p:cNvSpPr>
              <a:spLocks/>
            </p:cNvSpPr>
            <p:nvPr/>
          </p:nvSpPr>
          <p:spPr bwMode="auto">
            <a:xfrm>
              <a:off x="2948" y="1206"/>
              <a:ext cx="167" cy="130"/>
            </a:xfrm>
            <a:custGeom>
              <a:avLst/>
              <a:gdLst>
                <a:gd name="T0" fmla="*/ 0 w 826"/>
                <a:gd name="T1" fmla="*/ 0 h 639"/>
                <a:gd name="T2" fmla="*/ 826 w 826"/>
                <a:gd name="T3" fmla="*/ 639 h 639"/>
                <a:gd name="T4" fmla="*/ 826 w 826"/>
                <a:gd name="T5" fmla="*/ 639 h 639"/>
              </a:gdLst>
              <a:ahLst/>
              <a:cxnLst>
                <a:cxn ang="0">
                  <a:pos x="T0" y="T1"/>
                </a:cxn>
                <a:cxn ang="0">
                  <a:pos x="T2" y="T3"/>
                </a:cxn>
                <a:cxn ang="0">
                  <a:pos x="T4" y="T5"/>
                </a:cxn>
              </a:cxnLst>
              <a:rect l="0" t="0" r="r" b="b"/>
              <a:pathLst>
                <a:path w="826" h="639">
                  <a:moveTo>
                    <a:pt x="0" y="0"/>
                  </a:moveTo>
                  <a:cubicBezTo>
                    <a:pt x="121" y="88"/>
                    <a:pt x="826" y="639"/>
                    <a:pt x="826" y="639"/>
                  </a:cubicBezTo>
                  <a:lnTo>
                    <a:pt x="826" y="639"/>
                  </a:lnTo>
                </a:path>
              </a:pathLst>
            </a:custGeom>
            <a:noFill/>
            <a:ln w="11"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Line 13"/>
            <p:cNvSpPr>
              <a:spLocks noChangeShapeType="1"/>
            </p:cNvSpPr>
            <p:nvPr/>
          </p:nvSpPr>
          <p:spPr bwMode="auto">
            <a:xfrm flipH="1">
              <a:off x="2957" y="1197"/>
              <a:ext cx="167" cy="152"/>
            </a:xfrm>
            <a:prstGeom prst="line">
              <a:avLst/>
            </a:prstGeom>
            <a:noFill/>
            <a:ln w="11"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Freeform 14"/>
            <p:cNvSpPr>
              <a:spLocks/>
            </p:cNvSpPr>
            <p:nvPr/>
          </p:nvSpPr>
          <p:spPr bwMode="auto">
            <a:xfrm>
              <a:off x="2562" y="2033"/>
              <a:ext cx="882" cy="237"/>
            </a:xfrm>
            <a:custGeom>
              <a:avLst/>
              <a:gdLst>
                <a:gd name="T0" fmla="*/ 459 w 4362"/>
                <a:gd name="T1" fmla="*/ 0 h 1170"/>
                <a:gd name="T2" fmla="*/ 3903 w 4362"/>
                <a:gd name="T3" fmla="*/ 0 h 1170"/>
                <a:gd name="T4" fmla="*/ 4362 w 4362"/>
                <a:gd name="T5" fmla="*/ 460 h 1170"/>
                <a:gd name="T6" fmla="*/ 4362 w 4362"/>
                <a:gd name="T7" fmla="*/ 710 h 1170"/>
                <a:gd name="T8" fmla="*/ 3903 w 4362"/>
                <a:gd name="T9" fmla="*/ 1170 h 1170"/>
                <a:gd name="T10" fmla="*/ 459 w 4362"/>
                <a:gd name="T11" fmla="*/ 1170 h 1170"/>
                <a:gd name="T12" fmla="*/ 0 w 4362"/>
                <a:gd name="T13" fmla="*/ 710 h 1170"/>
                <a:gd name="T14" fmla="*/ 0 w 4362"/>
                <a:gd name="T15" fmla="*/ 460 h 1170"/>
                <a:gd name="T16" fmla="*/ 459 w 4362"/>
                <a:gd name="T17" fmla="*/ 0 h 1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62" h="1170">
                  <a:moveTo>
                    <a:pt x="459" y="0"/>
                  </a:moveTo>
                  <a:lnTo>
                    <a:pt x="3903" y="0"/>
                  </a:lnTo>
                  <a:cubicBezTo>
                    <a:pt x="4157" y="0"/>
                    <a:pt x="4362" y="205"/>
                    <a:pt x="4362" y="460"/>
                  </a:cubicBezTo>
                  <a:lnTo>
                    <a:pt x="4362" y="710"/>
                  </a:lnTo>
                  <a:cubicBezTo>
                    <a:pt x="4362" y="965"/>
                    <a:pt x="4157" y="1170"/>
                    <a:pt x="3903" y="1170"/>
                  </a:cubicBezTo>
                  <a:lnTo>
                    <a:pt x="459" y="1170"/>
                  </a:lnTo>
                  <a:cubicBezTo>
                    <a:pt x="205" y="1170"/>
                    <a:pt x="0" y="965"/>
                    <a:pt x="0" y="710"/>
                  </a:cubicBezTo>
                  <a:lnTo>
                    <a:pt x="0" y="460"/>
                  </a:lnTo>
                  <a:cubicBezTo>
                    <a:pt x="0" y="205"/>
                    <a:pt x="205" y="0"/>
                    <a:pt x="459" y="0"/>
                  </a:cubicBezTo>
                  <a:close/>
                </a:path>
              </a:pathLst>
            </a:custGeom>
            <a:solidFill>
              <a:srgbClr val="AAEEFF"/>
            </a:solidFill>
            <a:ln w="3" cap="flat">
              <a:solidFill>
                <a:srgbClr val="351717"/>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15"/>
            <p:cNvSpPr>
              <a:spLocks/>
            </p:cNvSpPr>
            <p:nvPr/>
          </p:nvSpPr>
          <p:spPr bwMode="auto">
            <a:xfrm>
              <a:off x="2787" y="1813"/>
              <a:ext cx="882" cy="237"/>
            </a:xfrm>
            <a:custGeom>
              <a:avLst/>
              <a:gdLst>
                <a:gd name="T0" fmla="*/ 459 w 4362"/>
                <a:gd name="T1" fmla="*/ 0 h 1169"/>
                <a:gd name="T2" fmla="*/ 3903 w 4362"/>
                <a:gd name="T3" fmla="*/ 0 h 1169"/>
                <a:gd name="T4" fmla="*/ 4362 w 4362"/>
                <a:gd name="T5" fmla="*/ 459 h 1169"/>
                <a:gd name="T6" fmla="*/ 4362 w 4362"/>
                <a:gd name="T7" fmla="*/ 710 h 1169"/>
                <a:gd name="T8" fmla="*/ 3903 w 4362"/>
                <a:gd name="T9" fmla="*/ 1169 h 1169"/>
                <a:gd name="T10" fmla="*/ 459 w 4362"/>
                <a:gd name="T11" fmla="*/ 1169 h 1169"/>
                <a:gd name="T12" fmla="*/ 0 w 4362"/>
                <a:gd name="T13" fmla="*/ 710 h 1169"/>
                <a:gd name="T14" fmla="*/ 0 w 4362"/>
                <a:gd name="T15" fmla="*/ 459 h 1169"/>
                <a:gd name="T16" fmla="*/ 459 w 4362"/>
                <a:gd name="T17" fmla="*/ 0 h 1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62" h="1169">
                  <a:moveTo>
                    <a:pt x="459" y="0"/>
                  </a:moveTo>
                  <a:lnTo>
                    <a:pt x="3903" y="0"/>
                  </a:lnTo>
                  <a:cubicBezTo>
                    <a:pt x="4157" y="0"/>
                    <a:pt x="4362" y="205"/>
                    <a:pt x="4362" y="459"/>
                  </a:cubicBezTo>
                  <a:lnTo>
                    <a:pt x="4362" y="710"/>
                  </a:lnTo>
                  <a:cubicBezTo>
                    <a:pt x="4362" y="964"/>
                    <a:pt x="4157" y="1169"/>
                    <a:pt x="3903" y="1169"/>
                  </a:cubicBezTo>
                  <a:lnTo>
                    <a:pt x="459" y="1169"/>
                  </a:lnTo>
                  <a:cubicBezTo>
                    <a:pt x="205" y="1169"/>
                    <a:pt x="0" y="964"/>
                    <a:pt x="0" y="710"/>
                  </a:cubicBezTo>
                  <a:lnTo>
                    <a:pt x="0" y="459"/>
                  </a:lnTo>
                  <a:cubicBezTo>
                    <a:pt x="0" y="205"/>
                    <a:pt x="205" y="0"/>
                    <a:pt x="459" y="0"/>
                  </a:cubicBezTo>
                  <a:close/>
                </a:path>
              </a:pathLst>
            </a:custGeom>
            <a:solidFill>
              <a:srgbClr val="AAEEFF"/>
            </a:solidFill>
            <a:ln w="3" cap="flat">
              <a:solidFill>
                <a:srgbClr val="351717"/>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16"/>
            <p:cNvSpPr>
              <a:spLocks/>
            </p:cNvSpPr>
            <p:nvPr/>
          </p:nvSpPr>
          <p:spPr bwMode="auto">
            <a:xfrm>
              <a:off x="3000" y="1611"/>
              <a:ext cx="882" cy="237"/>
            </a:xfrm>
            <a:custGeom>
              <a:avLst/>
              <a:gdLst>
                <a:gd name="T0" fmla="*/ 459 w 4362"/>
                <a:gd name="T1" fmla="*/ 0 h 1169"/>
                <a:gd name="T2" fmla="*/ 3902 w 4362"/>
                <a:gd name="T3" fmla="*/ 0 h 1169"/>
                <a:gd name="T4" fmla="*/ 4362 w 4362"/>
                <a:gd name="T5" fmla="*/ 460 h 1169"/>
                <a:gd name="T6" fmla="*/ 4362 w 4362"/>
                <a:gd name="T7" fmla="*/ 710 h 1169"/>
                <a:gd name="T8" fmla="*/ 3902 w 4362"/>
                <a:gd name="T9" fmla="*/ 1169 h 1169"/>
                <a:gd name="T10" fmla="*/ 459 w 4362"/>
                <a:gd name="T11" fmla="*/ 1169 h 1169"/>
                <a:gd name="T12" fmla="*/ 0 w 4362"/>
                <a:gd name="T13" fmla="*/ 710 h 1169"/>
                <a:gd name="T14" fmla="*/ 0 w 4362"/>
                <a:gd name="T15" fmla="*/ 460 h 1169"/>
                <a:gd name="T16" fmla="*/ 459 w 4362"/>
                <a:gd name="T17" fmla="*/ 0 h 1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62" h="1169">
                  <a:moveTo>
                    <a:pt x="459" y="0"/>
                  </a:moveTo>
                  <a:lnTo>
                    <a:pt x="3902" y="0"/>
                  </a:lnTo>
                  <a:cubicBezTo>
                    <a:pt x="4157" y="0"/>
                    <a:pt x="4362" y="205"/>
                    <a:pt x="4362" y="460"/>
                  </a:cubicBezTo>
                  <a:lnTo>
                    <a:pt x="4362" y="710"/>
                  </a:lnTo>
                  <a:cubicBezTo>
                    <a:pt x="4362" y="965"/>
                    <a:pt x="4157" y="1169"/>
                    <a:pt x="3902" y="1169"/>
                  </a:cubicBezTo>
                  <a:lnTo>
                    <a:pt x="459" y="1169"/>
                  </a:lnTo>
                  <a:cubicBezTo>
                    <a:pt x="204" y="1169"/>
                    <a:pt x="0" y="965"/>
                    <a:pt x="0" y="710"/>
                  </a:cubicBezTo>
                  <a:lnTo>
                    <a:pt x="0" y="460"/>
                  </a:lnTo>
                  <a:cubicBezTo>
                    <a:pt x="0" y="205"/>
                    <a:pt x="204" y="0"/>
                    <a:pt x="459" y="0"/>
                  </a:cubicBezTo>
                  <a:close/>
                </a:path>
              </a:pathLst>
            </a:custGeom>
            <a:solidFill>
              <a:srgbClr val="AAEEFF"/>
            </a:solidFill>
            <a:ln w="3" cap="flat">
              <a:solidFill>
                <a:srgbClr val="351717"/>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2" name="Freeform 17"/>
            <p:cNvSpPr>
              <a:spLocks/>
            </p:cNvSpPr>
            <p:nvPr/>
          </p:nvSpPr>
          <p:spPr bwMode="auto">
            <a:xfrm>
              <a:off x="3141" y="1407"/>
              <a:ext cx="882" cy="236"/>
            </a:xfrm>
            <a:custGeom>
              <a:avLst/>
              <a:gdLst>
                <a:gd name="T0" fmla="*/ 459 w 4362"/>
                <a:gd name="T1" fmla="*/ 0 h 1169"/>
                <a:gd name="T2" fmla="*/ 3903 w 4362"/>
                <a:gd name="T3" fmla="*/ 0 h 1169"/>
                <a:gd name="T4" fmla="*/ 4362 w 4362"/>
                <a:gd name="T5" fmla="*/ 459 h 1169"/>
                <a:gd name="T6" fmla="*/ 4362 w 4362"/>
                <a:gd name="T7" fmla="*/ 710 h 1169"/>
                <a:gd name="T8" fmla="*/ 3903 w 4362"/>
                <a:gd name="T9" fmla="*/ 1169 h 1169"/>
                <a:gd name="T10" fmla="*/ 459 w 4362"/>
                <a:gd name="T11" fmla="*/ 1169 h 1169"/>
                <a:gd name="T12" fmla="*/ 0 w 4362"/>
                <a:gd name="T13" fmla="*/ 710 h 1169"/>
                <a:gd name="T14" fmla="*/ 0 w 4362"/>
                <a:gd name="T15" fmla="*/ 459 h 1169"/>
                <a:gd name="T16" fmla="*/ 459 w 4362"/>
                <a:gd name="T17" fmla="*/ 0 h 1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62" h="1169">
                  <a:moveTo>
                    <a:pt x="459" y="0"/>
                  </a:moveTo>
                  <a:lnTo>
                    <a:pt x="3903" y="0"/>
                  </a:lnTo>
                  <a:cubicBezTo>
                    <a:pt x="4157" y="0"/>
                    <a:pt x="4362" y="205"/>
                    <a:pt x="4362" y="459"/>
                  </a:cubicBezTo>
                  <a:lnTo>
                    <a:pt x="4362" y="710"/>
                  </a:lnTo>
                  <a:cubicBezTo>
                    <a:pt x="4362" y="964"/>
                    <a:pt x="4157" y="1169"/>
                    <a:pt x="3903" y="1169"/>
                  </a:cubicBezTo>
                  <a:lnTo>
                    <a:pt x="459" y="1169"/>
                  </a:lnTo>
                  <a:cubicBezTo>
                    <a:pt x="205" y="1169"/>
                    <a:pt x="0" y="964"/>
                    <a:pt x="0" y="710"/>
                  </a:cubicBezTo>
                  <a:lnTo>
                    <a:pt x="0" y="459"/>
                  </a:lnTo>
                  <a:cubicBezTo>
                    <a:pt x="0" y="205"/>
                    <a:pt x="205" y="0"/>
                    <a:pt x="459" y="0"/>
                  </a:cubicBezTo>
                  <a:close/>
                </a:path>
              </a:pathLst>
            </a:custGeom>
            <a:solidFill>
              <a:srgbClr val="AAEEFF"/>
            </a:solidFill>
            <a:ln w="3" cap="flat">
              <a:solidFill>
                <a:srgbClr val="351717"/>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3" name="Line 18"/>
            <p:cNvSpPr>
              <a:spLocks noChangeShapeType="1"/>
            </p:cNvSpPr>
            <p:nvPr/>
          </p:nvSpPr>
          <p:spPr bwMode="auto">
            <a:xfrm>
              <a:off x="2914" y="1412"/>
              <a:ext cx="1121" cy="0"/>
            </a:xfrm>
            <a:prstGeom prst="line">
              <a:avLst/>
            </a:prstGeom>
            <a:noFill/>
            <a:ln w="6"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Rectangle 19"/>
            <p:cNvSpPr>
              <a:spLocks noChangeArrowheads="1"/>
            </p:cNvSpPr>
            <p:nvPr/>
          </p:nvSpPr>
          <p:spPr bwMode="auto">
            <a:xfrm>
              <a:off x="3191" y="1420"/>
              <a:ext cx="785"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smtClean="0">
                  <a:ln>
                    <a:noFill/>
                  </a:ln>
                  <a:solidFill>
                    <a:srgbClr val="000000"/>
                  </a:solidFill>
                  <a:effectLst/>
                  <a:latin typeface="Sans"/>
                </a:rPr>
                <a:t>1 1 0 1</a:t>
              </a:r>
              <a:endParaRPr kumimoji="0" lang="en-US" sz="1800" b="0" i="0" u="none" strike="noStrike" cap="none" normalizeH="0" baseline="0" smtClean="0">
                <a:ln>
                  <a:noFill/>
                </a:ln>
                <a:solidFill>
                  <a:schemeClr val="tx1"/>
                </a:solidFill>
                <a:effectLst/>
                <a:latin typeface="Arial" pitchFamily="34" charset="0"/>
              </a:endParaRPr>
            </a:p>
          </p:txBody>
        </p:sp>
        <p:sp>
          <p:nvSpPr>
            <p:cNvPr id="25" name="Rectangle 20"/>
            <p:cNvSpPr>
              <a:spLocks noChangeArrowheads="1"/>
            </p:cNvSpPr>
            <p:nvPr/>
          </p:nvSpPr>
          <p:spPr bwMode="auto">
            <a:xfrm>
              <a:off x="3002" y="1631"/>
              <a:ext cx="785"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smtClean="0">
                  <a:ln>
                    <a:noFill/>
                  </a:ln>
                  <a:solidFill>
                    <a:srgbClr val="000000"/>
                  </a:solidFill>
                  <a:effectLst/>
                  <a:latin typeface="Sans"/>
                </a:rPr>
                <a:t>0 0 0 0</a:t>
              </a:r>
              <a:endParaRPr kumimoji="0" lang="en-US" sz="1800" b="0" i="0" u="none" strike="noStrike" cap="none" normalizeH="0" baseline="0" smtClean="0">
                <a:ln>
                  <a:noFill/>
                </a:ln>
                <a:solidFill>
                  <a:schemeClr val="tx1"/>
                </a:solidFill>
                <a:effectLst/>
                <a:latin typeface="Arial" pitchFamily="34" charset="0"/>
              </a:endParaRPr>
            </a:p>
          </p:txBody>
        </p:sp>
        <p:sp>
          <p:nvSpPr>
            <p:cNvPr id="26" name="Rectangle 21"/>
            <p:cNvSpPr>
              <a:spLocks noChangeArrowheads="1"/>
            </p:cNvSpPr>
            <p:nvPr/>
          </p:nvSpPr>
          <p:spPr bwMode="auto">
            <a:xfrm>
              <a:off x="2798" y="1843"/>
              <a:ext cx="785"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smtClean="0">
                  <a:ln>
                    <a:noFill/>
                  </a:ln>
                  <a:solidFill>
                    <a:srgbClr val="000000"/>
                  </a:solidFill>
                  <a:effectLst/>
                  <a:latin typeface="Sans"/>
                </a:rPr>
                <a:t>0 0 0 0</a:t>
              </a:r>
              <a:endParaRPr kumimoji="0" lang="en-US" sz="1800" b="0" i="0" u="none" strike="noStrike" cap="none" normalizeH="0" baseline="0" smtClean="0">
                <a:ln>
                  <a:noFill/>
                </a:ln>
                <a:solidFill>
                  <a:schemeClr val="tx1"/>
                </a:solidFill>
                <a:effectLst/>
                <a:latin typeface="Arial" pitchFamily="34" charset="0"/>
              </a:endParaRPr>
            </a:p>
          </p:txBody>
        </p:sp>
        <p:sp>
          <p:nvSpPr>
            <p:cNvPr id="27" name="Rectangle 22"/>
            <p:cNvSpPr>
              <a:spLocks noChangeArrowheads="1"/>
            </p:cNvSpPr>
            <p:nvPr/>
          </p:nvSpPr>
          <p:spPr bwMode="auto">
            <a:xfrm>
              <a:off x="3185" y="901"/>
              <a:ext cx="785"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smtClean="0">
                  <a:ln>
                    <a:noFill/>
                  </a:ln>
                  <a:solidFill>
                    <a:srgbClr val="000000"/>
                  </a:solidFill>
                  <a:effectLst/>
                  <a:latin typeface="Sans"/>
                </a:rPr>
                <a:t>1 1 0 1</a:t>
              </a:r>
              <a:endParaRPr kumimoji="0" lang="en-US" sz="1800" b="0" i="0" u="none" strike="noStrike" cap="none" normalizeH="0" baseline="0" smtClean="0">
                <a:ln>
                  <a:noFill/>
                </a:ln>
                <a:solidFill>
                  <a:schemeClr val="tx1"/>
                </a:solidFill>
                <a:effectLst/>
                <a:latin typeface="Arial" pitchFamily="34" charset="0"/>
              </a:endParaRPr>
            </a:p>
          </p:txBody>
        </p:sp>
        <p:sp>
          <p:nvSpPr>
            <p:cNvPr id="28" name="Rectangle 23"/>
            <p:cNvSpPr>
              <a:spLocks noChangeArrowheads="1"/>
            </p:cNvSpPr>
            <p:nvPr/>
          </p:nvSpPr>
          <p:spPr bwMode="auto">
            <a:xfrm>
              <a:off x="2606" y="2016"/>
              <a:ext cx="785"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000000"/>
                  </a:solidFill>
                  <a:effectLst/>
                  <a:latin typeface="Sans"/>
                </a:rPr>
                <a:t>1 1 0 1</a:t>
              </a:r>
              <a:endParaRPr kumimoji="0" lang="en-US" sz="1800" b="0" i="0" u="none" strike="noStrike" cap="none" normalizeH="0" baseline="0" dirty="0" smtClean="0">
                <a:ln>
                  <a:noFill/>
                </a:ln>
                <a:solidFill>
                  <a:schemeClr val="tx1"/>
                </a:solidFill>
                <a:effectLst/>
                <a:latin typeface="Arial" pitchFamily="34" charset="0"/>
              </a:endParaRPr>
            </a:p>
          </p:txBody>
        </p:sp>
        <p:sp>
          <p:nvSpPr>
            <p:cNvPr id="29" name="Line 24"/>
            <p:cNvSpPr>
              <a:spLocks noChangeShapeType="1"/>
            </p:cNvSpPr>
            <p:nvPr/>
          </p:nvSpPr>
          <p:spPr bwMode="auto">
            <a:xfrm>
              <a:off x="2581" y="2302"/>
              <a:ext cx="1480" cy="0"/>
            </a:xfrm>
            <a:prstGeom prst="line">
              <a:avLst/>
            </a:prstGeom>
            <a:noFill/>
            <a:ln w="6"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Rectangle 25"/>
            <p:cNvSpPr>
              <a:spLocks noChangeArrowheads="1"/>
            </p:cNvSpPr>
            <p:nvPr/>
          </p:nvSpPr>
          <p:spPr bwMode="auto">
            <a:xfrm>
              <a:off x="2604" y="2322"/>
              <a:ext cx="1346"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smtClean="0">
                  <a:ln>
                    <a:noFill/>
                  </a:ln>
                  <a:solidFill>
                    <a:srgbClr val="000000"/>
                  </a:solidFill>
                  <a:effectLst/>
                  <a:latin typeface="Sans"/>
                </a:rPr>
                <a:t>1 1 1 0 1 0 1</a:t>
              </a:r>
              <a:endParaRPr kumimoji="0" lang="en-US" sz="1800" b="0" i="0" u="none" strike="noStrike" cap="none" normalizeH="0" baseline="0" smtClean="0">
                <a:ln>
                  <a:noFill/>
                </a:ln>
                <a:solidFill>
                  <a:schemeClr val="tx1"/>
                </a:solidFill>
                <a:effectLst/>
                <a:latin typeface="Arial" pitchFamily="34" charset="0"/>
              </a:endParaRPr>
            </a:p>
          </p:txBody>
        </p:sp>
        <p:sp>
          <p:nvSpPr>
            <p:cNvPr id="31" name="Rectangle 26"/>
            <p:cNvSpPr>
              <a:spLocks noChangeArrowheads="1"/>
            </p:cNvSpPr>
            <p:nvPr/>
          </p:nvSpPr>
          <p:spPr bwMode="auto">
            <a:xfrm>
              <a:off x="1385" y="1718"/>
              <a:ext cx="374"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smtClean="0">
                  <a:ln>
                    <a:noFill/>
                  </a:ln>
                  <a:solidFill>
                    <a:srgbClr val="000000"/>
                  </a:solidFill>
                  <a:effectLst/>
                  <a:latin typeface="Sans"/>
                </a:rPr>
                <a:t>(a)</a:t>
              </a:r>
              <a:endParaRPr kumimoji="0" lang="en-US" sz="1800" b="0" i="0" u="none" strike="noStrike" cap="none" normalizeH="0" baseline="0" smtClean="0">
                <a:ln>
                  <a:noFill/>
                </a:ln>
                <a:solidFill>
                  <a:schemeClr val="tx1"/>
                </a:solidFill>
                <a:effectLst/>
                <a:latin typeface="Arial" pitchFamily="34" charset="0"/>
              </a:endParaRPr>
            </a:p>
          </p:txBody>
        </p:sp>
        <p:sp>
          <p:nvSpPr>
            <p:cNvPr id="32" name="Rectangle 27"/>
            <p:cNvSpPr>
              <a:spLocks noChangeArrowheads="1"/>
            </p:cNvSpPr>
            <p:nvPr/>
          </p:nvSpPr>
          <p:spPr bwMode="auto">
            <a:xfrm>
              <a:off x="3097" y="2575"/>
              <a:ext cx="374"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smtClean="0">
                  <a:ln>
                    <a:noFill/>
                  </a:ln>
                  <a:solidFill>
                    <a:srgbClr val="000000"/>
                  </a:solidFill>
                  <a:effectLst/>
                  <a:latin typeface="Sans"/>
                </a:rPr>
                <a:t>(b)</a:t>
              </a:r>
              <a:endParaRPr kumimoji="0" lang="en-US" sz="1800" b="0" i="0" u="none" strike="noStrike" cap="none" normalizeH="0" baseline="0" smtClean="0">
                <a:ln>
                  <a:noFill/>
                </a:ln>
                <a:solidFill>
                  <a:schemeClr val="tx1"/>
                </a:solidFill>
                <a:effectLst/>
                <a:latin typeface="Arial" pitchFamily="34" charset="0"/>
              </a:endParaRPr>
            </a:p>
          </p:txBody>
        </p:sp>
        <p:sp>
          <p:nvSpPr>
            <p:cNvPr id="33" name="Line 28"/>
            <p:cNvSpPr>
              <a:spLocks noChangeShapeType="1"/>
            </p:cNvSpPr>
            <p:nvPr/>
          </p:nvSpPr>
          <p:spPr bwMode="auto">
            <a:xfrm>
              <a:off x="2392" y="1874"/>
              <a:ext cx="265" cy="0"/>
            </a:xfrm>
            <a:prstGeom prst="line">
              <a:avLst/>
            </a:prstGeom>
            <a:noFill/>
            <a:ln w="6"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Line 29"/>
            <p:cNvSpPr>
              <a:spLocks noChangeShapeType="1"/>
            </p:cNvSpPr>
            <p:nvPr/>
          </p:nvSpPr>
          <p:spPr bwMode="auto">
            <a:xfrm>
              <a:off x="2542" y="1759"/>
              <a:ext cx="0" cy="254"/>
            </a:xfrm>
            <a:prstGeom prst="line">
              <a:avLst/>
            </a:prstGeom>
            <a:noFill/>
            <a:ln w="6"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0"/>
            <p:cNvSpPr>
              <a:spLocks noChangeArrowheads="1"/>
            </p:cNvSpPr>
            <p:nvPr/>
          </p:nvSpPr>
          <p:spPr bwMode="auto">
            <a:xfrm>
              <a:off x="4320" y="1737"/>
              <a:ext cx="1188" cy="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500" b="0" i="0" u="none" strike="noStrike" cap="none" normalizeH="0" baseline="0" smtClean="0">
                  <a:ln>
                    <a:noFill/>
                  </a:ln>
                  <a:solidFill>
                    <a:srgbClr val="000000"/>
                  </a:solidFill>
                  <a:effectLst/>
                  <a:latin typeface="Sans"/>
                </a:rPr>
                <a:t>Partial sums</a:t>
              </a:r>
              <a:endParaRPr kumimoji="0" lang="en-US" sz="1800" b="0" i="0" u="none" strike="noStrike" cap="none" normalizeH="0" baseline="0" smtClean="0">
                <a:ln>
                  <a:noFill/>
                </a:ln>
                <a:solidFill>
                  <a:schemeClr val="tx1"/>
                </a:solidFill>
                <a:effectLst/>
                <a:latin typeface="Arial" pitchFamily="34" charset="0"/>
              </a:endParaRPr>
            </a:p>
          </p:txBody>
        </p:sp>
        <p:sp>
          <p:nvSpPr>
            <p:cNvPr id="36" name="Line 31"/>
            <p:cNvSpPr>
              <a:spLocks noChangeShapeType="1"/>
            </p:cNvSpPr>
            <p:nvPr/>
          </p:nvSpPr>
          <p:spPr bwMode="auto">
            <a:xfrm flipH="1" flipV="1">
              <a:off x="4029" y="1551"/>
              <a:ext cx="300" cy="254"/>
            </a:xfrm>
            <a:prstGeom prst="line">
              <a:avLst/>
            </a:prstGeom>
            <a:noFill/>
            <a:ln w="6"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 name="Freeform 32"/>
            <p:cNvSpPr>
              <a:spLocks/>
            </p:cNvSpPr>
            <p:nvPr/>
          </p:nvSpPr>
          <p:spPr bwMode="auto">
            <a:xfrm>
              <a:off x="4029" y="1551"/>
              <a:ext cx="76" cy="69"/>
            </a:xfrm>
            <a:custGeom>
              <a:avLst/>
              <a:gdLst>
                <a:gd name="T0" fmla="*/ 44 w 76"/>
                <a:gd name="T1" fmla="*/ 37 h 69"/>
                <a:gd name="T2" fmla="*/ 76 w 76"/>
                <a:gd name="T3" fmla="*/ 34 h 69"/>
                <a:gd name="T4" fmla="*/ 0 w 76"/>
                <a:gd name="T5" fmla="*/ 0 h 69"/>
                <a:gd name="T6" fmla="*/ 46 w 76"/>
                <a:gd name="T7" fmla="*/ 69 h 69"/>
                <a:gd name="T8" fmla="*/ 44 w 76"/>
                <a:gd name="T9" fmla="*/ 37 h 69"/>
              </a:gdLst>
              <a:ahLst/>
              <a:cxnLst>
                <a:cxn ang="0">
                  <a:pos x="T0" y="T1"/>
                </a:cxn>
                <a:cxn ang="0">
                  <a:pos x="T2" y="T3"/>
                </a:cxn>
                <a:cxn ang="0">
                  <a:pos x="T4" y="T5"/>
                </a:cxn>
                <a:cxn ang="0">
                  <a:pos x="T6" y="T7"/>
                </a:cxn>
                <a:cxn ang="0">
                  <a:pos x="T8" y="T9"/>
                </a:cxn>
              </a:cxnLst>
              <a:rect l="0" t="0" r="r" b="b"/>
              <a:pathLst>
                <a:path w="76" h="69">
                  <a:moveTo>
                    <a:pt x="44" y="37"/>
                  </a:moveTo>
                  <a:lnTo>
                    <a:pt x="76" y="34"/>
                  </a:lnTo>
                  <a:lnTo>
                    <a:pt x="0" y="0"/>
                  </a:lnTo>
                  <a:lnTo>
                    <a:pt x="46" y="69"/>
                  </a:lnTo>
                  <a:lnTo>
                    <a:pt x="44" y="37"/>
                  </a:lnTo>
                  <a:close/>
                </a:path>
              </a:pathLst>
            </a:custGeom>
            <a:solidFill>
              <a:srgbClr val="000000"/>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8" name="Freeform 33"/>
            <p:cNvSpPr>
              <a:spLocks/>
            </p:cNvSpPr>
            <p:nvPr/>
          </p:nvSpPr>
          <p:spPr bwMode="auto">
            <a:xfrm>
              <a:off x="3677" y="1747"/>
              <a:ext cx="635" cy="202"/>
            </a:xfrm>
            <a:custGeom>
              <a:avLst/>
              <a:gdLst>
                <a:gd name="T0" fmla="*/ 1054 w 3136"/>
                <a:gd name="T1" fmla="*/ 0 h 998"/>
                <a:gd name="T2" fmla="*/ 3136 w 3136"/>
                <a:gd name="T3" fmla="*/ 285 h 998"/>
                <a:gd name="T4" fmla="*/ 0 w 3136"/>
                <a:gd name="T5" fmla="*/ 998 h 998"/>
              </a:gdLst>
              <a:ahLst/>
              <a:cxnLst>
                <a:cxn ang="0">
                  <a:pos x="T0" y="T1"/>
                </a:cxn>
                <a:cxn ang="0">
                  <a:pos x="T2" y="T3"/>
                </a:cxn>
                <a:cxn ang="0">
                  <a:pos x="T4" y="T5"/>
                </a:cxn>
              </a:cxnLst>
              <a:rect l="0" t="0" r="r" b="b"/>
              <a:pathLst>
                <a:path w="3136" h="998">
                  <a:moveTo>
                    <a:pt x="1054" y="0"/>
                  </a:moveTo>
                  <a:lnTo>
                    <a:pt x="3136" y="285"/>
                  </a:lnTo>
                  <a:lnTo>
                    <a:pt x="0" y="998"/>
                  </a:lnTo>
                </a:path>
              </a:pathLst>
            </a:custGeom>
            <a:noFill/>
            <a:ln w="6"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 name="Freeform 34"/>
            <p:cNvSpPr>
              <a:spLocks/>
            </p:cNvSpPr>
            <p:nvPr/>
          </p:nvSpPr>
          <p:spPr bwMode="auto">
            <a:xfrm>
              <a:off x="3891" y="1735"/>
              <a:ext cx="82" cy="46"/>
            </a:xfrm>
            <a:custGeom>
              <a:avLst/>
              <a:gdLst>
                <a:gd name="T0" fmla="*/ 56 w 82"/>
                <a:gd name="T1" fmla="*/ 20 h 46"/>
                <a:gd name="T2" fmla="*/ 82 w 82"/>
                <a:gd name="T3" fmla="*/ 0 h 46"/>
                <a:gd name="T4" fmla="*/ 0 w 82"/>
                <a:gd name="T5" fmla="*/ 12 h 46"/>
                <a:gd name="T6" fmla="*/ 76 w 82"/>
                <a:gd name="T7" fmla="*/ 46 h 46"/>
                <a:gd name="T8" fmla="*/ 56 w 82"/>
                <a:gd name="T9" fmla="*/ 20 h 46"/>
              </a:gdLst>
              <a:ahLst/>
              <a:cxnLst>
                <a:cxn ang="0">
                  <a:pos x="T0" y="T1"/>
                </a:cxn>
                <a:cxn ang="0">
                  <a:pos x="T2" y="T3"/>
                </a:cxn>
                <a:cxn ang="0">
                  <a:pos x="T4" y="T5"/>
                </a:cxn>
                <a:cxn ang="0">
                  <a:pos x="T6" y="T7"/>
                </a:cxn>
                <a:cxn ang="0">
                  <a:pos x="T8" y="T9"/>
                </a:cxn>
              </a:cxnLst>
              <a:rect l="0" t="0" r="r" b="b"/>
              <a:pathLst>
                <a:path w="82" h="46">
                  <a:moveTo>
                    <a:pt x="56" y="20"/>
                  </a:moveTo>
                  <a:lnTo>
                    <a:pt x="82" y="0"/>
                  </a:lnTo>
                  <a:lnTo>
                    <a:pt x="0" y="12"/>
                  </a:lnTo>
                  <a:lnTo>
                    <a:pt x="76" y="46"/>
                  </a:lnTo>
                  <a:lnTo>
                    <a:pt x="56" y="20"/>
                  </a:lnTo>
                  <a:close/>
                </a:path>
              </a:pathLst>
            </a:custGeom>
            <a:solidFill>
              <a:srgbClr val="000000"/>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0" name="Freeform 35"/>
            <p:cNvSpPr>
              <a:spLocks/>
            </p:cNvSpPr>
            <p:nvPr/>
          </p:nvSpPr>
          <p:spPr bwMode="auto">
            <a:xfrm>
              <a:off x="3677" y="1909"/>
              <a:ext cx="83" cy="45"/>
            </a:xfrm>
            <a:custGeom>
              <a:avLst/>
              <a:gdLst>
                <a:gd name="T0" fmla="*/ 56 w 83"/>
                <a:gd name="T1" fmla="*/ 28 h 45"/>
                <a:gd name="T2" fmla="*/ 73 w 83"/>
                <a:gd name="T3" fmla="*/ 0 h 45"/>
                <a:gd name="T4" fmla="*/ 0 w 83"/>
                <a:gd name="T5" fmla="*/ 40 h 45"/>
                <a:gd name="T6" fmla="*/ 83 w 83"/>
                <a:gd name="T7" fmla="*/ 45 h 45"/>
                <a:gd name="T8" fmla="*/ 56 w 83"/>
                <a:gd name="T9" fmla="*/ 28 h 45"/>
              </a:gdLst>
              <a:ahLst/>
              <a:cxnLst>
                <a:cxn ang="0">
                  <a:pos x="T0" y="T1"/>
                </a:cxn>
                <a:cxn ang="0">
                  <a:pos x="T2" y="T3"/>
                </a:cxn>
                <a:cxn ang="0">
                  <a:pos x="T4" y="T5"/>
                </a:cxn>
                <a:cxn ang="0">
                  <a:pos x="T6" y="T7"/>
                </a:cxn>
                <a:cxn ang="0">
                  <a:pos x="T8" y="T9"/>
                </a:cxn>
              </a:cxnLst>
              <a:rect l="0" t="0" r="r" b="b"/>
              <a:pathLst>
                <a:path w="83" h="45">
                  <a:moveTo>
                    <a:pt x="56" y="28"/>
                  </a:moveTo>
                  <a:lnTo>
                    <a:pt x="73" y="0"/>
                  </a:lnTo>
                  <a:lnTo>
                    <a:pt x="0" y="40"/>
                  </a:lnTo>
                  <a:lnTo>
                    <a:pt x="83" y="45"/>
                  </a:lnTo>
                  <a:lnTo>
                    <a:pt x="56" y="28"/>
                  </a:lnTo>
                  <a:close/>
                </a:path>
              </a:pathLst>
            </a:custGeom>
            <a:solidFill>
              <a:srgbClr val="000000"/>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1" name="Line 36"/>
            <p:cNvSpPr>
              <a:spLocks noChangeShapeType="1"/>
            </p:cNvSpPr>
            <p:nvPr/>
          </p:nvSpPr>
          <p:spPr bwMode="auto">
            <a:xfrm flipH="1">
              <a:off x="3453" y="1793"/>
              <a:ext cx="870" cy="358"/>
            </a:xfrm>
            <a:prstGeom prst="line">
              <a:avLst/>
            </a:prstGeom>
            <a:noFill/>
            <a:ln w="6"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 name="Freeform 37"/>
            <p:cNvSpPr>
              <a:spLocks/>
            </p:cNvSpPr>
            <p:nvPr/>
          </p:nvSpPr>
          <p:spPr bwMode="auto">
            <a:xfrm>
              <a:off x="3453" y="2100"/>
              <a:ext cx="82" cy="51"/>
            </a:xfrm>
            <a:custGeom>
              <a:avLst/>
              <a:gdLst>
                <a:gd name="T0" fmla="*/ 52 w 82"/>
                <a:gd name="T1" fmla="*/ 30 h 51"/>
                <a:gd name="T2" fmla="*/ 65 w 82"/>
                <a:gd name="T3" fmla="*/ 0 h 51"/>
                <a:gd name="T4" fmla="*/ 0 w 82"/>
                <a:gd name="T5" fmla="*/ 51 h 51"/>
                <a:gd name="T6" fmla="*/ 82 w 82"/>
                <a:gd name="T7" fmla="*/ 42 h 51"/>
                <a:gd name="T8" fmla="*/ 52 w 82"/>
                <a:gd name="T9" fmla="*/ 30 h 51"/>
              </a:gdLst>
              <a:ahLst/>
              <a:cxnLst>
                <a:cxn ang="0">
                  <a:pos x="T0" y="T1"/>
                </a:cxn>
                <a:cxn ang="0">
                  <a:pos x="T2" y="T3"/>
                </a:cxn>
                <a:cxn ang="0">
                  <a:pos x="T4" y="T5"/>
                </a:cxn>
                <a:cxn ang="0">
                  <a:pos x="T6" y="T7"/>
                </a:cxn>
                <a:cxn ang="0">
                  <a:pos x="T8" y="T9"/>
                </a:cxn>
              </a:cxnLst>
              <a:rect l="0" t="0" r="r" b="b"/>
              <a:pathLst>
                <a:path w="82" h="51">
                  <a:moveTo>
                    <a:pt x="52" y="30"/>
                  </a:moveTo>
                  <a:lnTo>
                    <a:pt x="65" y="0"/>
                  </a:lnTo>
                  <a:lnTo>
                    <a:pt x="0" y="51"/>
                  </a:lnTo>
                  <a:lnTo>
                    <a:pt x="82" y="42"/>
                  </a:lnTo>
                  <a:lnTo>
                    <a:pt x="52" y="30"/>
                  </a:lnTo>
                  <a:close/>
                </a:path>
              </a:pathLst>
            </a:custGeom>
            <a:solidFill>
              <a:srgbClr val="000000"/>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name="page47">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89000" y="282575"/>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Basic Multiplication</a:t>
            </a:r>
          </a:p>
        </p:txBody>
      </p:sp>
      <p:sp>
        <p:nvSpPr>
          <p:cNvPr id="3" name="Text Placeholder 2"/>
          <p:cNvSpPr txBox="1">
            <a:spLocks noGrp="1"/>
          </p:cNvSpPr>
          <p:nvPr>
            <p:ph type="body" idx="4294967295"/>
          </p:nvPr>
        </p:nvSpPr>
        <p:spPr>
          <a:xfrm>
            <a:off x="1041400" y="1600200"/>
            <a:ext cx="7416800" cy="4525963"/>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latin typeface="Calibri" panose="020F0502020204030204" pitchFamily="34" charset="0"/>
              </a:rPr>
              <a:t>Consider the</a:t>
            </a:r>
            <a:r>
              <a:rPr lang="en-US" dirty="0">
                <a:solidFill>
                  <a:srgbClr val="DC2300"/>
                </a:solidFill>
                <a:latin typeface="Calibri" panose="020F0502020204030204" pitchFamily="34" charset="0"/>
              </a:rPr>
              <a:t> </a:t>
            </a:r>
            <a:r>
              <a:rPr lang="en-US" dirty="0" err="1">
                <a:solidFill>
                  <a:srgbClr val="DC2300"/>
                </a:solidFill>
                <a:latin typeface="Calibri" panose="020F0502020204030204" pitchFamily="34" charset="0"/>
              </a:rPr>
              <a:t>lsb</a:t>
            </a:r>
            <a:r>
              <a:rPr lang="en-US" dirty="0">
                <a:solidFill>
                  <a:srgbClr val="DC2300"/>
                </a:solidFill>
                <a:latin typeface="Calibri" panose="020F0502020204030204" pitchFamily="34" charset="0"/>
              </a:rPr>
              <a:t> of the multiplier</a:t>
            </a:r>
          </a:p>
          <a:p>
            <a:pPr lvl="1">
              <a:buSzPct val="100000"/>
              <a:buFont typeface="Symbol" panose="05050102010706020507" pitchFamily="18" charset="2"/>
              <a:buChar char="*"/>
            </a:pPr>
            <a:r>
              <a:rPr lang="en-US" dirty="0">
                <a:latin typeface="Calibri" panose="020F0502020204030204" pitchFamily="34" charset="0"/>
              </a:rPr>
              <a:t>If it is 1, </a:t>
            </a:r>
            <a:r>
              <a:rPr lang="en-US" dirty="0">
                <a:solidFill>
                  <a:srgbClr val="008000"/>
                </a:solidFill>
                <a:latin typeface="Calibri" panose="020F0502020204030204" pitchFamily="34" charset="0"/>
              </a:rPr>
              <a:t>write the value of the multiplicand</a:t>
            </a:r>
          </a:p>
          <a:p>
            <a:pPr lvl="1">
              <a:buSzPct val="100000"/>
              <a:buFont typeface="Symbol" panose="05050102010706020507" pitchFamily="18" charset="2"/>
              <a:buChar char="*"/>
            </a:pPr>
            <a:r>
              <a:rPr lang="en-US" dirty="0">
                <a:latin typeface="Calibri" panose="020F0502020204030204" pitchFamily="34" charset="0"/>
              </a:rPr>
              <a:t>If it is 0, write 0</a:t>
            </a:r>
          </a:p>
          <a:p>
            <a:pPr lvl="0">
              <a:buSzPct val="100000"/>
              <a:buFont typeface="Symbol" panose="05050102010706020507" pitchFamily="18" charset="2"/>
              <a:buChar char="*"/>
            </a:pPr>
            <a:r>
              <a:rPr lang="en-US" dirty="0">
                <a:latin typeface="Calibri" panose="020F0502020204030204" pitchFamily="34" charset="0"/>
              </a:rPr>
              <a:t>For the next bit of the multiplier</a:t>
            </a:r>
          </a:p>
          <a:p>
            <a:pPr lvl="1">
              <a:buSzPct val="100000"/>
              <a:buFont typeface="Symbol" panose="05050102010706020507" pitchFamily="18" charset="2"/>
              <a:buChar char="*"/>
            </a:pPr>
            <a:r>
              <a:rPr lang="en-US" dirty="0">
                <a:latin typeface="Calibri" panose="020F0502020204030204" pitchFamily="34" charset="0"/>
              </a:rPr>
              <a:t>If it is 1, write the value of the multiplicand </a:t>
            </a:r>
            <a:r>
              <a:rPr lang="en-US" dirty="0">
                <a:solidFill>
                  <a:srgbClr val="0000FF"/>
                </a:solidFill>
                <a:latin typeface="Calibri" panose="020F0502020204030204" pitchFamily="34" charset="0"/>
              </a:rPr>
              <a:t>shifted by 1 position to the left</a:t>
            </a:r>
          </a:p>
          <a:p>
            <a:pPr lvl="1">
              <a:buSzPct val="100000"/>
              <a:buFont typeface="Symbol" panose="05050102010706020507" pitchFamily="18" charset="2"/>
              <a:buChar char="*"/>
            </a:pPr>
            <a:r>
              <a:rPr lang="en-US" dirty="0">
                <a:latin typeface="Calibri" panose="020F0502020204030204" pitchFamily="34" charset="0"/>
              </a:rPr>
              <a:t>If it is 0, write 0</a:t>
            </a:r>
          </a:p>
          <a:p>
            <a:pPr lvl="0">
              <a:buSzPct val="100000"/>
              <a:buFont typeface="Symbol" panose="05050102010706020507" pitchFamily="18" charset="2"/>
              <a:buChar char="*"/>
            </a:pPr>
            <a:r>
              <a:rPr lang="en-US" dirty="0">
                <a:solidFill>
                  <a:srgbClr val="008080"/>
                </a:solidFill>
                <a:latin typeface="Calibri" panose="020F0502020204030204" pitchFamily="34" charset="0"/>
              </a:rPr>
              <a:t>Keep going</a:t>
            </a:r>
            <a:r>
              <a:rPr lang="en-US" dirty="0">
                <a:latin typeface="Calibri" panose="020F0502020204030204" pitchFamily="34" charset="0"/>
              </a:rPr>
              <a:t>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name="page48">
    <p:spTree>
      <p:nvGrpSpPr>
        <p:cNvPr id="1" name=""/>
        <p:cNvGrpSpPr/>
        <p:nvPr/>
      </p:nvGrpSpPr>
      <p:grpSpPr>
        <a:xfrm>
          <a:off x="0" y="0"/>
          <a:ext cx="0" cy="0"/>
          <a:chOff x="0" y="0"/>
          <a:chExt cx="0" cy="0"/>
        </a:xfrm>
      </p:grpSpPr>
      <p:sp>
        <p:nvSpPr>
          <p:cNvPr id="6" name="Rectangle 5"/>
          <p:cNvSpPr/>
          <p:nvPr/>
        </p:nvSpPr>
        <p:spPr>
          <a:xfrm>
            <a:off x="685800" y="1752600"/>
            <a:ext cx="7924800" cy="1295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 name="Title 1"/>
          <p:cNvSpPr txBox="1">
            <a:spLocks noGrp="1"/>
          </p:cNvSpPr>
          <p:nvPr>
            <p:ph type="title" idx="4294967295"/>
          </p:nvPr>
        </p:nvSpPr>
        <p:spPr>
          <a:xfrm>
            <a:off x="762000" y="282575"/>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Definitions</a:t>
            </a:r>
            <a:endParaRPr lang="fr-FR" dirty="0">
              <a:solidFill>
                <a:schemeClr val="tx1"/>
              </a:solidFill>
            </a:endParaRPr>
          </a:p>
        </p:txBody>
      </p:sp>
      <p:sp>
        <p:nvSpPr>
          <p:cNvPr id="3" name="Text Placeholder 2"/>
          <p:cNvSpPr txBox="1">
            <a:spLocks noGrp="1"/>
          </p:cNvSpPr>
          <p:nvPr>
            <p:ph type="body" idx="4294967295"/>
          </p:nvPr>
        </p:nvSpPr>
        <p:spPr>
          <a:xfrm>
            <a:off x="685800" y="3923400"/>
            <a:ext cx="7416800" cy="1733550"/>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sz="2800" dirty="0">
                <a:latin typeface="Calibri" panose="020F0502020204030204" pitchFamily="34" charset="0"/>
              </a:rPr>
              <a:t>If the multiplier has m bits, and the multiplicand has n bits</a:t>
            </a:r>
          </a:p>
          <a:p>
            <a:pPr lvl="1">
              <a:buSzPct val="100000"/>
              <a:buFont typeface="Symbol" panose="05050102010706020507" pitchFamily="18" charset="2"/>
              <a:buChar char="*"/>
            </a:pPr>
            <a:r>
              <a:rPr lang="en-US" dirty="0">
                <a:latin typeface="Calibri" panose="020F0502020204030204" pitchFamily="34" charset="0"/>
              </a:rPr>
              <a:t>The product requires (</a:t>
            </a:r>
            <a:r>
              <a:rPr lang="en-US" dirty="0" err="1">
                <a:latin typeface="Calibri" panose="020F0502020204030204" pitchFamily="34" charset="0"/>
              </a:rPr>
              <a:t>m+n</a:t>
            </a:r>
            <a:r>
              <a:rPr lang="en-US" dirty="0">
                <a:latin typeface="Calibri" panose="020F0502020204030204" pitchFamily="34" charset="0"/>
              </a:rPr>
              <a:t>) bits</a:t>
            </a:r>
          </a:p>
        </p:txBody>
      </p:sp>
      <p:sp>
        <p:nvSpPr>
          <p:cNvPr id="5" name="TextBox 4"/>
          <p:cNvSpPr txBox="1"/>
          <p:nvPr/>
        </p:nvSpPr>
        <p:spPr>
          <a:xfrm>
            <a:off x="770467" y="1828800"/>
            <a:ext cx="8141972" cy="1200329"/>
          </a:xfrm>
          <a:prstGeom prst="rect">
            <a:avLst/>
          </a:prstGeom>
          <a:noFill/>
        </p:spPr>
        <p:txBody>
          <a:bodyPr wrap="none" rtlCol="0">
            <a:spAutoFit/>
          </a:bodyPr>
          <a:lstStyle/>
          <a:p>
            <a:r>
              <a:rPr lang="en-US" sz="2400" b="1" dirty="0" smtClean="0"/>
              <a:t>Partial sum: </a:t>
            </a:r>
            <a:r>
              <a:rPr lang="en-US" sz="2400" dirty="0" smtClean="0"/>
              <a:t>It is equal to the value of the multiplicand left </a:t>
            </a:r>
          </a:p>
          <a:p>
            <a:r>
              <a:rPr lang="en-US" sz="2400" dirty="0"/>
              <a:t>	</a:t>
            </a:r>
            <a:r>
              <a:rPr lang="en-US" sz="2400" dirty="0" smtClean="0"/>
              <a:t>shifted by a certain number of bits, or it is equal to 0. </a:t>
            </a:r>
          </a:p>
          <a:p>
            <a:r>
              <a:rPr lang="en-US" sz="2400" b="1" dirty="0" smtClean="0"/>
              <a:t>Partial product: </a:t>
            </a:r>
            <a:r>
              <a:rPr lang="en-US" sz="2400" dirty="0" smtClean="0"/>
              <a:t> It is the sum of a set of partial sums.</a:t>
            </a:r>
            <a:endParaRPr lang="en-US" sz="2400" b="1"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name="page4">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89000" y="381000"/>
            <a:ext cx="7416800" cy="677108"/>
          </a:xfrm>
        </p:spPr>
        <p:txBody>
          <a:bodyPr lIns="0" tIns="0" rIns="0" bIns="0" anchor="ct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Sum</a:t>
            </a:r>
            <a:r>
              <a:rPr lang="fr-FR" dirty="0">
                <a:solidFill>
                  <a:schemeClr val="tx1"/>
                </a:solidFill>
              </a:rPr>
              <a:t> and Carry</a:t>
            </a:r>
          </a:p>
        </p:txBody>
      </p:sp>
      <p:sp>
        <p:nvSpPr>
          <p:cNvPr id="3" name="TextBox 2"/>
          <p:cNvSpPr txBox="1"/>
          <p:nvPr/>
        </p:nvSpPr>
        <p:spPr>
          <a:xfrm>
            <a:off x="5184000" y="1447800"/>
            <a:ext cx="406440" cy="546120"/>
          </a:xfrm>
          <a:prstGeom prst="rect">
            <a:avLst/>
          </a:prstGeom>
          <a:noFill/>
          <a:ln>
            <a:noFill/>
          </a:ln>
        </p:spPr>
        <p:txBody>
          <a:bodyPr vert="horz" wrap="none" lIns="90000" tIns="45000" rIns="90000" bIns="45000" anchorCtr="0" compatLnSpc="0">
            <a:spAutoFit/>
          </a:bodyPr>
          <a:lstStyle/>
          <a:p>
            <a:pPr marL="0" marR="0" lvl="0" indent="0" rtl="0" hangingPunct="0">
              <a:lnSpc>
                <a:spcPct val="100000"/>
              </a:lnSpc>
              <a:spcBef>
                <a:spcPts val="0"/>
              </a:spcBef>
              <a:spcAft>
                <a:spcPts val="0"/>
              </a:spcAft>
              <a:buNone/>
              <a:tabLst/>
            </a:pPr>
            <a:r>
              <a:rPr lang="en-IN" sz="3200" b="0" i="0" u="none" strike="noStrike" kern="1200">
                <a:ln>
                  <a:noFill/>
                </a:ln>
                <a:latin typeface="Arial" pitchFamily="18"/>
                <a:ea typeface="Microsoft YaHei" pitchFamily="2"/>
                <a:cs typeface="Mangal" pitchFamily="2"/>
              </a:rPr>
              <a:t>a</a:t>
            </a:r>
          </a:p>
        </p:txBody>
      </p:sp>
      <p:sp>
        <p:nvSpPr>
          <p:cNvPr id="4" name="TextBox 3"/>
          <p:cNvSpPr txBox="1"/>
          <p:nvPr/>
        </p:nvSpPr>
        <p:spPr>
          <a:xfrm>
            <a:off x="5184360" y="1448160"/>
            <a:ext cx="406440" cy="546120"/>
          </a:xfrm>
          <a:prstGeom prst="rect">
            <a:avLst/>
          </a:prstGeom>
          <a:noFill/>
          <a:ln>
            <a:noFill/>
          </a:ln>
        </p:spPr>
        <p:txBody>
          <a:bodyPr vert="horz" wrap="none" lIns="90000" tIns="45000" rIns="90000" bIns="45000" anchorCtr="0" compatLnSpc="0">
            <a:spAutoFit/>
          </a:bodyPr>
          <a:lstStyle/>
          <a:p>
            <a:pPr marL="0" marR="0" lvl="0" indent="0" rtl="0" hangingPunct="0">
              <a:lnSpc>
                <a:spcPct val="100000"/>
              </a:lnSpc>
              <a:spcBef>
                <a:spcPts val="0"/>
              </a:spcBef>
              <a:spcAft>
                <a:spcPts val="0"/>
              </a:spcAft>
              <a:buNone/>
              <a:tabLst/>
            </a:pPr>
            <a:r>
              <a:rPr lang="en-IN" sz="3200" b="0" i="0" u="none" strike="noStrike" kern="1200">
                <a:ln>
                  <a:noFill/>
                </a:ln>
                <a:latin typeface="Arial" pitchFamily="18"/>
                <a:ea typeface="Microsoft YaHei" pitchFamily="2"/>
                <a:cs typeface="Mangal" pitchFamily="2"/>
              </a:rPr>
              <a:t>a</a:t>
            </a:r>
          </a:p>
        </p:txBody>
      </p:sp>
      <p:sp>
        <p:nvSpPr>
          <p:cNvPr id="5" name="TextBox 4"/>
          <p:cNvSpPr txBox="1"/>
          <p:nvPr/>
        </p:nvSpPr>
        <p:spPr>
          <a:xfrm>
            <a:off x="5184360" y="1448160"/>
            <a:ext cx="406440" cy="546120"/>
          </a:xfrm>
          <a:prstGeom prst="rect">
            <a:avLst/>
          </a:prstGeom>
          <a:noFill/>
          <a:ln>
            <a:noFill/>
          </a:ln>
        </p:spPr>
        <p:txBody>
          <a:bodyPr vert="horz" wrap="none" lIns="90000" tIns="45000" rIns="90000" bIns="45000" anchorCtr="0" compatLnSpc="0">
            <a:spAutoFit/>
          </a:bodyPr>
          <a:lstStyle/>
          <a:p>
            <a:pPr marL="0" marR="0" lvl="0" indent="0" rtl="0" hangingPunct="0">
              <a:lnSpc>
                <a:spcPct val="100000"/>
              </a:lnSpc>
              <a:spcBef>
                <a:spcPts val="0"/>
              </a:spcBef>
              <a:spcAft>
                <a:spcPts val="0"/>
              </a:spcAft>
              <a:buNone/>
              <a:tabLst/>
            </a:pPr>
            <a:r>
              <a:rPr lang="en-IN" sz="3200" b="0" i="0" u="none" strike="noStrike" kern="1200">
                <a:ln>
                  <a:noFill/>
                </a:ln>
                <a:latin typeface="Arial" pitchFamily="18"/>
                <a:ea typeface="Microsoft YaHei" pitchFamily="2"/>
                <a:cs typeface="Mangal" pitchFamily="2"/>
              </a:rPr>
              <a:t>a</a:t>
            </a:r>
          </a:p>
        </p:txBody>
      </p:sp>
      <p:sp>
        <p:nvSpPr>
          <p:cNvPr id="6" name="TextBox 5"/>
          <p:cNvSpPr txBox="1"/>
          <p:nvPr/>
        </p:nvSpPr>
        <p:spPr>
          <a:xfrm>
            <a:off x="5184000" y="2095800"/>
            <a:ext cx="406440" cy="546120"/>
          </a:xfrm>
          <a:prstGeom prst="rect">
            <a:avLst/>
          </a:prstGeom>
          <a:noFill/>
          <a:ln>
            <a:noFill/>
          </a:ln>
        </p:spPr>
        <p:txBody>
          <a:bodyPr vert="horz" wrap="none" lIns="90000" tIns="45000" rIns="90000" bIns="45000" anchorCtr="0" compatLnSpc="0">
            <a:spAutoFit/>
          </a:bodyPr>
          <a:lstStyle/>
          <a:p>
            <a:pPr marL="0" marR="0" lvl="0" indent="0" rtl="0" hangingPunct="0">
              <a:lnSpc>
                <a:spcPct val="100000"/>
              </a:lnSpc>
              <a:spcBef>
                <a:spcPts val="0"/>
              </a:spcBef>
              <a:spcAft>
                <a:spcPts val="0"/>
              </a:spcAft>
              <a:buNone/>
              <a:tabLst/>
            </a:pPr>
            <a:r>
              <a:rPr lang="en-IN" sz="3200" b="0" i="0" u="none" strike="noStrike" kern="1200">
                <a:ln>
                  <a:noFill/>
                </a:ln>
                <a:latin typeface="Arial" pitchFamily="18"/>
                <a:ea typeface="Microsoft YaHei" pitchFamily="2"/>
                <a:cs typeface="Mangal" pitchFamily="2"/>
              </a:rPr>
              <a:t>b</a:t>
            </a:r>
          </a:p>
        </p:txBody>
      </p:sp>
      <p:sp>
        <p:nvSpPr>
          <p:cNvPr id="7" name="Straight Connector 6"/>
          <p:cNvSpPr/>
          <p:nvPr/>
        </p:nvSpPr>
        <p:spPr>
          <a:xfrm>
            <a:off x="4392000" y="2671800"/>
            <a:ext cx="1871999" cy="0"/>
          </a:xfrm>
          <a:prstGeom prst="line">
            <a:avLst/>
          </a:prstGeom>
          <a:noFill/>
          <a:ln w="0">
            <a:solidFill>
              <a:srgbClr val="000000"/>
            </a:solid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Microsoft YaHei" pitchFamily="2"/>
              <a:cs typeface="Mangal" pitchFamily="2"/>
            </a:endParaRPr>
          </a:p>
        </p:txBody>
      </p:sp>
      <p:sp>
        <p:nvSpPr>
          <p:cNvPr id="8" name="Straight Connector 7"/>
          <p:cNvSpPr/>
          <p:nvPr/>
        </p:nvSpPr>
        <p:spPr>
          <a:xfrm>
            <a:off x="4392000" y="2095800"/>
            <a:ext cx="576000" cy="0"/>
          </a:xfrm>
          <a:prstGeom prst="line">
            <a:avLst/>
          </a:prstGeom>
          <a:noFill/>
          <a:ln w="43200">
            <a:solidFill>
              <a:srgbClr val="000000"/>
            </a:solidFill>
            <a:prstDash val="solid"/>
          </a:ln>
        </p:spPr>
        <p:txBody>
          <a:bodyPr vert="horz" wrap="none" lIns="111600" tIns="66600" rIns="111600" bIns="66600" anchor="ctr" anchorCtr="1"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Microsoft YaHei" pitchFamily="2"/>
              <a:cs typeface="Mangal" pitchFamily="2"/>
            </a:endParaRPr>
          </a:p>
        </p:txBody>
      </p:sp>
      <p:sp>
        <p:nvSpPr>
          <p:cNvPr id="9" name="Straight Connector 8"/>
          <p:cNvSpPr/>
          <p:nvPr/>
        </p:nvSpPr>
        <p:spPr>
          <a:xfrm>
            <a:off x="4680000" y="1807800"/>
            <a:ext cx="0" cy="504000"/>
          </a:xfrm>
          <a:prstGeom prst="line">
            <a:avLst/>
          </a:prstGeom>
          <a:noFill/>
          <a:ln w="43200">
            <a:solidFill>
              <a:srgbClr val="000000"/>
            </a:solidFill>
            <a:prstDash val="solid"/>
          </a:ln>
        </p:spPr>
        <p:txBody>
          <a:bodyPr vert="horz" wrap="none" lIns="111600" tIns="66600" rIns="111600" bIns="66600" anchor="ctr" anchorCtr="1"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Microsoft YaHei" pitchFamily="2"/>
              <a:cs typeface="Mangal" pitchFamily="2"/>
            </a:endParaRPr>
          </a:p>
        </p:txBody>
      </p:sp>
      <p:sp>
        <p:nvSpPr>
          <p:cNvPr id="10" name="Freeform 9"/>
          <p:cNvSpPr/>
          <p:nvPr/>
        </p:nvSpPr>
        <p:spPr>
          <a:xfrm>
            <a:off x="4176000" y="2815799"/>
            <a:ext cx="720000" cy="50399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vert="horz" wrap="none" lIns="90000" tIns="45000" rIns="90000" bIns="45000" anchor="ctr" anchorCtr="0" compatLnSpc="0"/>
          <a:lstStyle/>
          <a:p>
            <a:pPr marL="0" marR="0" lvl="0" indent="0" algn="ctr" rtl="0" hangingPunct="0">
              <a:lnSpc>
                <a:spcPct val="100000"/>
              </a:lnSpc>
              <a:spcBef>
                <a:spcPts val="0"/>
              </a:spcBef>
              <a:spcAft>
                <a:spcPts val="0"/>
              </a:spcAft>
              <a:buNone/>
              <a:tabLst/>
            </a:pPr>
            <a:r>
              <a:rPr lang="en-IN" sz="1800" b="0" i="0" u="none" strike="noStrike" kern="1200">
                <a:ln>
                  <a:noFill/>
                </a:ln>
                <a:latin typeface="Arial" pitchFamily="18"/>
                <a:ea typeface="Microsoft YaHei" pitchFamily="2"/>
                <a:cs typeface="Mangal" pitchFamily="2"/>
              </a:rPr>
              <a:t>carry</a:t>
            </a:r>
          </a:p>
        </p:txBody>
      </p:sp>
      <p:sp>
        <p:nvSpPr>
          <p:cNvPr id="11" name="Freeform 10"/>
          <p:cNvSpPr/>
          <p:nvPr/>
        </p:nvSpPr>
        <p:spPr>
          <a:xfrm>
            <a:off x="4968000" y="2815799"/>
            <a:ext cx="720000" cy="50399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vert="horz" wrap="none" lIns="90000" tIns="45000" rIns="90000" bIns="45000" anchor="ctr" anchorCtr="0" compatLnSpc="0"/>
          <a:lstStyle/>
          <a:p>
            <a:pPr marL="0" marR="0" lvl="0" indent="0" algn="ctr" rtl="0" hangingPunct="0">
              <a:lnSpc>
                <a:spcPct val="100000"/>
              </a:lnSpc>
              <a:spcBef>
                <a:spcPts val="0"/>
              </a:spcBef>
              <a:spcAft>
                <a:spcPts val="0"/>
              </a:spcAft>
              <a:buNone/>
              <a:tabLst/>
            </a:pPr>
            <a:r>
              <a:rPr lang="en-IN" sz="1800" b="0" i="0" u="none" strike="noStrike" kern="1200">
                <a:ln>
                  <a:noFill/>
                </a:ln>
                <a:latin typeface="Arial" pitchFamily="18"/>
                <a:ea typeface="Microsoft YaHei" pitchFamily="2"/>
                <a:cs typeface="Mangal" pitchFamily="2"/>
              </a:rPr>
              <a:t>sum</a:t>
            </a:r>
          </a:p>
        </p:txBody>
      </p:sp>
      <p:sp>
        <p:nvSpPr>
          <p:cNvPr id="13" name="Freeform 12"/>
          <p:cNvSpPr/>
          <p:nvPr/>
        </p:nvSpPr>
        <p:spPr>
          <a:xfrm>
            <a:off x="2088000" y="5551800"/>
            <a:ext cx="2088000" cy="648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vert="horz" wrap="none" lIns="90000" tIns="45000" rIns="90000" bIns="45000" anchor="ctr" anchorCtr="0" compatLnSpc="0"/>
          <a:lstStyle/>
          <a:p>
            <a:pPr marL="0" marR="0" lvl="0" indent="0" algn="ctr" rtl="0" hangingPunct="0">
              <a:lnSpc>
                <a:spcPct val="100000"/>
              </a:lnSpc>
              <a:spcBef>
                <a:spcPts val="0"/>
              </a:spcBef>
              <a:spcAft>
                <a:spcPts val="0"/>
              </a:spcAft>
              <a:buNone/>
              <a:tabLst/>
            </a:pPr>
            <a:r>
              <a:rPr lang="en-IN" sz="1800" b="0" i="0" u="none" strike="noStrike" kern="1200">
                <a:ln>
                  <a:noFill/>
                </a:ln>
                <a:latin typeface="Arial" pitchFamily="18"/>
                <a:ea typeface="Microsoft YaHei" pitchFamily="2"/>
                <a:cs typeface="Mangal" pitchFamily="2"/>
              </a:rPr>
              <a:t>Truth Table</a:t>
            </a:r>
          </a:p>
        </p:txBody>
      </p:sp>
      <p:sp>
        <p:nvSpPr>
          <p:cNvPr id="16" name="Freeform 15"/>
          <p:cNvSpPr/>
          <p:nvPr/>
        </p:nvSpPr>
        <p:spPr>
          <a:xfrm>
            <a:off x="4896000" y="3895799"/>
            <a:ext cx="4031999" cy="1080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w="0">
            <a:solidFill>
              <a:srgbClr val="000000"/>
            </a:solidFill>
            <a:prstDash val="solid"/>
          </a:ln>
        </p:spPr>
        <p:txBody>
          <a:bodyPr vert="horz" wrap="none" lIns="90000" tIns="45000" rIns="90000" bIns="45000" anchor="ctr" anchorCtr="0"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Microsoft YaHei" pitchFamily="2"/>
              <a:cs typeface="Mangal" pitchFamily="2"/>
            </a:endParaRPr>
          </a:p>
        </p:txBody>
      </p:sp>
      <p:grpSp>
        <p:nvGrpSpPr>
          <p:cNvPr id="19" name="Group 5"/>
          <p:cNvGrpSpPr>
            <a:grpSpLocks noChangeAspect="1"/>
          </p:cNvGrpSpPr>
          <p:nvPr/>
        </p:nvGrpSpPr>
        <p:grpSpPr bwMode="auto">
          <a:xfrm>
            <a:off x="2117725" y="3732213"/>
            <a:ext cx="1828800" cy="1624012"/>
            <a:chOff x="1334" y="2351"/>
            <a:chExt cx="1152" cy="1023"/>
          </a:xfrm>
        </p:grpSpPr>
        <p:sp>
          <p:nvSpPr>
            <p:cNvPr id="20" name="AutoShape 4"/>
            <p:cNvSpPr>
              <a:spLocks noChangeAspect="1" noChangeArrowheads="1" noTextEdit="1"/>
            </p:cNvSpPr>
            <p:nvPr/>
          </p:nvSpPr>
          <p:spPr bwMode="auto">
            <a:xfrm>
              <a:off x="1334" y="2351"/>
              <a:ext cx="1152" cy="10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Line 6"/>
            <p:cNvSpPr>
              <a:spLocks noChangeShapeType="1"/>
            </p:cNvSpPr>
            <p:nvPr/>
          </p:nvSpPr>
          <p:spPr bwMode="auto">
            <a:xfrm flipV="1">
              <a:off x="1384" y="2411"/>
              <a:ext cx="0" cy="179"/>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Line 7"/>
            <p:cNvSpPr>
              <a:spLocks noChangeShapeType="1"/>
            </p:cNvSpPr>
            <p:nvPr/>
          </p:nvSpPr>
          <p:spPr bwMode="auto">
            <a:xfrm flipV="1">
              <a:off x="1354" y="2411"/>
              <a:ext cx="0" cy="179"/>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Line 8"/>
            <p:cNvSpPr>
              <a:spLocks noChangeShapeType="1"/>
            </p:cNvSpPr>
            <p:nvPr/>
          </p:nvSpPr>
          <p:spPr bwMode="auto">
            <a:xfrm>
              <a:off x="1354" y="2411"/>
              <a:ext cx="1103" cy="0"/>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Line 9"/>
            <p:cNvSpPr>
              <a:spLocks noChangeShapeType="1"/>
            </p:cNvSpPr>
            <p:nvPr/>
          </p:nvSpPr>
          <p:spPr bwMode="auto">
            <a:xfrm>
              <a:off x="1354" y="2371"/>
              <a:ext cx="1103" cy="0"/>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Rectangle 10"/>
            <p:cNvSpPr>
              <a:spLocks noChangeArrowheads="1"/>
            </p:cNvSpPr>
            <p:nvPr/>
          </p:nvSpPr>
          <p:spPr bwMode="auto">
            <a:xfrm>
              <a:off x="1483" y="2401"/>
              <a:ext cx="7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1" u="none" strike="noStrike" cap="none" normalizeH="0" baseline="0" dirty="0" smtClean="0">
                  <a:ln>
                    <a:noFill/>
                  </a:ln>
                  <a:solidFill>
                    <a:srgbClr val="1A1B1C"/>
                  </a:solidFill>
                  <a:effectLst/>
                  <a:latin typeface="Times New Roman" pitchFamily="18" charset="0"/>
                </a:rPr>
                <a:t>a</a:t>
              </a:r>
              <a:endParaRPr kumimoji="0" lang="en-US" sz="1800" b="0" i="1" u="none" strike="noStrike" cap="none" normalizeH="0" baseline="0" dirty="0" smtClean="0">
                <a:ln>
                  <a:noFill/>
                </a:ln>
                <a:solidFill>
                  <a:schemeClr val="tx1"/>
                </a:solidFill>
                <a:effectLst/>
                <a:latin typeface="Arial" pitchFamily="34" charset="0"/>
              </a:endParaRPr>
            </a:p>
          </p:txBody>
        </p:sp>
        <p:sp>
          <p:nvSpPr>
            <p:cNvPr id="26" name="Line 11"/>
            <p:cNvSpPr>
              <a:spLocks noChangeShapeType="1"/>
            </p:cNvSpPr>
            <p:nvPr/>
          </p:nvSpPr>
          <p:spPr bwMode="auto">
            <a:xfrm flipV="1">
              <a:off x="1652" y="2411"/>
              <a:ext cx="0" cy="179"/>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Rectangle 12"/>
            <p:cNvSpPr>
              <a:spLocks noChangeArrowheads="1"/>
            </p:cNvSpPr>
            <p:nvPr/>
          </p:nvSpPr>
          <p:spPr bwMode="auto">
            <a:xfrm>
              <a:off x="1751" y="2401"/>
              <a:ext cx="7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1" u="none" strike="noStrike" cap="none" normalizeH="0" baseline="0" smtClean="0">
                  <a:ln>
                    <a:noFill/>
                  </a:ln>
                  <a:solidFill>
                    <a:srgbClr val="1A1B1C"/>
                  </a:solidFill>
                  <a:effectLst/>
                  <a:latin typeface="Times New Roman" pitchFamily="18" charset="0"/>
                </a:rPr>
                <a:t>b</a:t>
              </a:r>
              <a:endParaRPr kumimoji="0" lang="en-US" sz="1800" b="0" i="1" u="none" strike="noStrike" cap="none" normalizeH="0" baseline="0" smtClean="0">
                <a:ln>
                  <a:noFill/>
                </a:ln>
                <a:solidFill>
                  <a:schemeClr val="tx1"/>
                </a:solidFill>
                <a:effectLst/>
                <a:latin typeface="Arial" pitchFamily="34" charset="0"/>
              </a:endParaRPr>
            </a:p>
          </p:txBody>
        </p:sp>
        <p:sp>
          <p:nvSpPr>
            <p:cNvPr id="28" name="Line 13"/>
            <p:cNvSpPr>
              <a:spLocks noChangeShapeType="1"/>
            </p:cNvSpPr>
            <p:nvPr/>
          </p:nvSpPr>
          <p:spPr bwMode="auto">
            <a:xfrm flipV="1">
              <a:off x="1911" y="2411"/>
              <a:ext cx="0" cy="179"/>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Rectangle 14"/>
            <p:cNvSpPr>
              <a:spLocks noChangeArrowheads="1"/>
            </p:cNvSpPr>
            <p:nvPr/>
          </p:nvSpPr>
          <p:spPr bwMode="auto">
            <a:xfrm>
              <a:off x="2000" y="2401"/>
              <a:ext cx="60"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1" u="none" strike="noStrike" cap="none" normalizeH="0" baseline="0" smtClean="0">
                  <a:ln>
                    <a:noFill/>
                  </a:ln>
                  <a:solidFill>
                    <a:srgbClr val="1A1B1C"/>
                  </a:solidFill>
                  <a:effectLst/>
                  <a:latin typeface="Times New Roman" pitchFamily="18" charset="0"/>
                </a:rPr>
                <a:t>s</a:t>
              </a:r>
              <a:endParaRPr kumimoji="0" lang="en-US" sz="1800" b="0" i="1" u="none" strike="noStrike" cap="none" normalizeH="0" baseline="0" smtClean="0">
                <a:ln>
                  <a:noFill/>
                </a:ln>
                <a:solidFill>
                  <a:schemeClr val="tx1"/>
                </a:solidFill>
                <a:effectLst/>
                <a:latin typeface="Arial" pitchFamily="34" charset="0"/>
              </a:endParaRPr>
            </a:p>
          </p:txBody>
        </p:sp>
        <p:sp>
          <p:nvSpPr>
            <p:cNvPr id="30" name="Line 15"/>
            <p:cNvSpPr>
              <a:spLocks noChangeShapeType="1"/>
            </p:cNvSpPr>
            <p:nvPr/>
          </p:nvSpPr>
          <p:spPr bwMode="auto">
            <a:xfrm flipV="1">
              <a:off x="2169" y="2411"/>
              <a:ext cx="0" cy="179"/>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Rectangle 16"/>
            <p:cNvSpPr>
              <a:spLocks noChangeArrowheads="1"/>
            </p:cNvSpPr>
            <p:nvPr/>
          </p:nvSpPr>
          <p:spPr bwMode="auto">
            <a:xfrm>
              <a:off x="2258" y="2401"/>
              <a:ext cx="68"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1" u="none" strike="noStrike" cap="none" normalizeH="0" baseline="0" smtClean="0">
                  <a:ln>
                    <a:noFill/>
                  </a:ln>
                  <a:solidFill>
                    <a:srgbClr val="1A1B1C"/>
                  </a:solidFill>
                  <a:effectLst/>
                  <a:latin typeface="Times New Roman" pitchFamily="18" charset="0"/>
                </a:rPr>
                <a:t>c</a:t>
              </a:r>
              <a:endParaRPr kumimoji="0" lang="en-US" sz="1800" b="0" i="1" u="none" strike="noStrike" cap="none" normalizeH="0" baseline="0" smtClean="0">
                <a:ln>
                  <a:noFill/>
                </a:ln>
                <a:solidFill>
                  <a:schemeClr val="tx1"/>
                </a:solidFill>
                <a:effectLst/>
                <a:latin typeface="Arial" pitchFamily="34" charset="0"/>
              </a:endParaRPr>
            </a:p>
          </p:txBody>
        </p:sp>
        <p:sp>
          <p:nvSpPr>
            <p:cNvPr id="5120" name="Freeform 17"/>
            <p:cNvSpPr>
              <a:spLocks noEditPoints="1"/>
            </p:cNvSpPr>
            <p:nvPr/>
          </p:nvSpPr>
          <p:spPr bwMode="auto">
            <a:xfrm>
              <a:off x="1354" y="2411"/>
              <a:ext cx="1103" cy="358"/>
            </a:xfrm>
            <a:custGeom>
              <a:avLst/>
              <a:gdLst>
                <a:gd name="T0" fmla="*/ 108 w 111"/>
                <a:gd name="T1" fmla="*/ 18 h 36"/>
                <a:gd name="T2" fmla="*/ 108 w 111"/>
                <a:gd name="T3" fmla="*/ 0 h 36"/>
                <a:gd name="T4" fmla="*/ 111 w 111"/>
                <a:gd name="T5" fmla="*/ 18 h 36"/>
                <a:gd name="T6" fmla="*/ 111 w 111"/>
                <a:gd name="T7" fmla="*/ 0 h 36"/>
                <a:gd name="T8" fmla="*/ 0 w 111"/>
                <a:gd name="T9" fmla="*/ 18 h 36"/>
                <a:gd name="T10" fmla="*/ 111 w 111"/>
                <a:gd name="T11" fmla="*/ 18 h 36"/>
                <a:gd name="T12" fmla="*/ 0 w 111"/>
                <a:gd name="T13" fmla="*/ 36 h 36"/>
                <a:gd name="T14" fmla="*/ 0 w 111"/>
                <a:gd name="T15" fmla="*/ 18 h 36"/>
                <a:gd name="T16" fmla="*/ 3 w 111"/>
                <a:gd name="T17" fmla="*/ 36 h 36"/>
                <a:gd name="T18" fmla="*/ 3 w 111"/>
                <a:gd name="T19" fmla="*/ 1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1" h="36">
                  <a:moveTo>
                    <a:pt x="108" y="18"/>
                  </a:moveTo>
                  <a:lnTo>
                    <a:pt x="108" y="0"/>
                  </a:lnTo>
                  <a:moveTo>
                    <a:pt x="111" y="18"/>
                  </a:moveTo>
                  <a:lnTo>
                    <a:pt x="111" y="0"/>
                  </a:lnTo>
                  <a:moveTo>
                    <a:pt x="0" y="18"/>
                  </a:moveTo>
                  <a:lnTo>
                    <a:pt x="111" y="18"/>
                  </a:lnTo>
                  <a:moveTo>
                    <a:pt x="0" y="36"/>
                  </a:moveTo>
                  <a:lnTo>
                    <a:pt x="0" y="18"/>
                  </a:lnTo>
                  <a:moveTo>
                    <a:pt x="3" y="36"/>
                  </a:moveTo>
                  <a:lnTo>
                    <a:pt x="3" y="18"/>
                  </a:lnTo>
                </a:path>
              </a:pathLst>
            </a:custGeom>
            <a:noFill/>
            <a:ln w="0">
              <a:solidFill>
                <a:srgbClr val="1A1B1C"/>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21" name="Rectangle 18"/>
            <p:cNvSpPr>
              <a:spLocks noChangeArrowheads="1"/>
            </p:cNvSpPr>
            <p:nvPr/>
          </p:nvSpPr>
          <p:spPr bwMode="auto">
            <a:xfrm>
              <a:off x="1483" y="2590"/>
              <a:ext cx="139"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smtClean="0">
                  <a:ln>
                    <a:noFill/>
                  </a:ln>
                  <a:solidFill>
                    <a:srgbClr val="1A1B1C"/>
                  </a:solidFill>
                  <a:effectLst/>
                  <a:latin typeface="Times New Roman" pitchFamily="18" charset="0"/>
                </a:rPr>
                <a:t>0</a:t>
              </a:r>
              <a:endParaRPr kumimoji="0" lang="en-US" sz="1800" b="0" i="0" u="none" strike="noStrike" cap="none" normalizeH="0" baseline="0" smtClean="0">
                <a:ln>
                  <a:noFill/>
                </a:ln>
                <a:solidFill>
                  <a:schemeClr val="tx1"/>
                </a:solidFill>
                <a:effectLst/>
                <a:latin typeface="Arial" pitchFamily="34" charset="0"/>
              </a:endParaRPr>
            </a:p>
          </p:txBody>
        </p:sp>
        <p:sp>
          <p:nvSpPr>
            <p:cNvPr id="5123" name="Line 19"/>
            <p:cNvSpPr>
              <a:spLocks noChangeShapeType="1"/>
            </p:cNvSpPr>
            <p:nvPr/>
          </p:nvSpPr>
          <p:spPr bwMode="auto">
            <a:xfrm flipV="1">
              <a:off x="1652" y="2590"/>
              <a:ext cx="0" cy="179"/>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24" name="Rectangle 20"/>
            <p:cNvSpPr>
              <a:spLocks noChangeArrowheads="1"/>
            </p:cNvSpPr>
            <p:nvPr/>
          </p:nvSpPr>
          <p:spPr bwMode="auto">
            <a:xfrm>
              <a:off x="1742" y="2590"/>
              <a:ext cx="139"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smtClean="0">
                  <a:ln>
                    <a:noFill/>
                  </a:ln>
                  <a:solidFill>
                    <a:srgbClr val="1A1B1C"/>
                  </a:solidFill>
                  <a:effectLst/>
                  <a:latin typeface="Times New Roman" pitchFamily="18" charset="0"/>
                </a:rPr>
                <a:t>0</a:t>
              </a:r>
              <a:endParaRPr kumimoji="0" lang="en-US" sz="1800" b="0" i="0" u="none" strike="noStrike" cap="none" normalizeH="0" baseline="0" smtClean="0">
                <a:ln>
                  <a:noFill/>
                </a:ln>
                <a:solidFill>
                  <a:schemeClr val="tx1"/>
                </a:solidFill>
                <a:effectLst/>
                <a:latin typeface="Arial" pitchFamily="34" charset="0"/>
              </a:endParaRPr>
            </a:p>
          </p:txBody>
        </p:sp>
        <p:sp>
          <p:nvSpPr>
            <p:cNvPr id="5125" name="Line 21"/>
            <p:cNvSpPr>
              <a:spLocks noChangeShapeType="1"/>
            </p:cNvSpPr>
            <p:nvPr/>
          </p:nvSpPr>
          <p:spPr bwMode="auto">
            <a:xfrm flipV="1">
              <a:off x="1911" y="2590"/>
              <a:ext cx="0" cy="179"/>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26" name="Rectangle 22"/>
            <p:cNvSpPr>
              <a:spLocks noChangeArrowheads="1"/>
            </p:cNvSpPr>
            <p:nvPr/>
          </p:nvSpPr>
          <p:spPr bwMode="auto">
            <a:xfrm>
              <a:off x="2000" y="2590"/>
              <a:ext cx="139"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smtClean="0">
                  <a:ln>
                    <a:noFill/>
                  </a:ln>
                  <a:solidFill>
                    <a:srgbClr val="1A1B1C"/>
                  </a:solidFill>
                  <a:effectLst/>
                  <a:latin typeface="Times New Roman" pitchFamily="18" charset="0"/>
                </a:rPr>
                <a:t>0</a:t>
              </a:r>
              <a:endParaRPr kumimoji="0" lang="en-US" sz="1800" b="0" i="0" u="none" strike="noStrike" cap="none" normalizeH="0" baseline="0" smtClean="0">
                <a:ln>
                  <a:noFill/>
                </a:ln>
                <a:solidFill>
                  <a:schemeClr val="tx1"/>
                </a:solidFill>
                <a:effectLst/>
                <a:latin typeface="Arial" pitchFamily="34" charset="0"/>
              </a:endParaRPr>
            </a:p>
          </p:txBody>
        </p:sp>
        <p:sp>
          <p:nvSpPr>
            <p:cNvPr id="5127" name="Line 23"/>
            <p:cNvSpPr>
              <a:spLocks noChangeShapeType="1"/>
            </p:cNvSpPr>
            <p:nvPr/>
          </p:nvSpPr>
          <p:spPr bwMode="auto">
            <a:xfrm flipV="1">
              <a:off x="2169" y="2590"/>
              <a:ext cx="0" cy="179"/>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28" name="Rectangle 24"/>
            <p:cNvSpPr>
              <a:spLocks noChangeArrowheads="1"/>
            </p:cNvSpPr>
            <p:nvPr/>
          </p:nvSpPr>
          <p:spPr bwMode="auto">
            <a:xfrm>
              <a:off x="2258" y="2590"/>
              <a:ext cx="139"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smtClean="0">
                  <a:ln>
                    <a:noFill/>
                  </a:ln>
                  <a:solidFill>
                    <a:srgbClr val="1A1B1C"/>
                  </a:solidFill>
                  <a:effectLst/>
                  <a:latin typeface="Times New Roman" pitchFamily="18" charset="0"/>
                </a:rPr>
                <a:t>0</a:t>
              </a:r>
              <a:endParaRPr kumimoji="0" lang="en-US" sz="1800" b="0" i="0" u="none" strike="noStrike" cap="none" normalizeH="0" baseline="0" smtClean="0">
                <a:ln>
                  <a:noFill/>
                </a:ln>
                <a:solidFill>
                  <a:schemeClr val="tx1"/>
                </a:solidFill>
                <a:effectLst/>
                <a:latin typeface="Arial" pitchFamily="34" charset="0"/>
              </a:endParaRPr>
            </a:p>
          </p:txBody>
        </p:sp>
        <p:sp>
          <p:nvSpPr>
            <p:cNvPr id="5129" name="Freeform 25"/>
            <p:cNvSpPr>
              <a:spLocks noEditPoints="1"/>
            </p:cNvSpPr>
            <p:nvPr/>
          </p:nvSpPr>
          <p:spPr bwMode="auto">
            <a:xfrm>
              <a:off x="1354" y="2590"/>
              <a:ext cx="1103" cy="358"/>
            </a:xfrm>
            <a:custGeom>
              <a:avLst/>
              <a:gdLst>
                <a:gd name="T0" fmla="*/ 108 w 111"/>
                <a:gd name="T1" fmla="*/ 18 h 36"/>
                <a:gd name="T2" fmla="*/ 108 w 111"/>
                <a:gd name="T3" fmla="*/ 0 h 36"/>
                <a:gd name="T4" fmla="*/ 111 w 111"/>
                <a:gd name="T5" fmla="*/ 18 h 36"/>
                <a:gd name="T6" fmla="*/ 111 w 111"/>
                <a:gd name="T7" fmla="*/ 0 h 36"/>
                <a:gd name="T8" fmla="*/ 0 w 111"/>
                <a:gd name="T9" fmla="*/ 36 h 36"/>
                <a:gd name="T10" fmla="*/ 0 w 111"/>
                <a:gd name="T11" fmla="*/ 18 h 36"/>
                <a:gd name="T12" fmla="*/ 3 w 111"/>
                <a:gd name="T13" fmla="*/ 36 h 36"/>
                <a:gd name="T14" fmla="*/ 3 w 111"/>
                <a:gd name="T15" fmla="*/ 18 h 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1" h="36">
                  <a:moveTo>
                    <a:pt x="108" y="18"/>
                  </a:moveTo>
                  <a:lnTo>
                    <a:pt x="108" y="0"/>
                  </a:lnTo>
                  <a:moveTo>
                    <a:pt x="111" y="18"/>
                  </a:moveTo>
                  <a:lnTo>
                    <a:pt x="111" y="0"/>
                  </a:lnTo>
                  <a:moveTo>
                    <a:pt x="0" y="36"/>
                  </a:moveTo>
                  <a:lnTo>
                    <a:pt x="0" y="18"/>
                  </a:lnTo>
                  <a:moveTo>
                    <a:pt x="3" y="36"/>
                  </a:moveTo>
                  <a:lnTo>
                    <a:pt x="3" y="18"/>
                  </a:lnTo>
                </a:path>
              </a:pathLst>
            </a:custGeom>
            <a:noFill/>
            <a:ln w="0">
              <a:solidFill>
                <a:srgbClr val="1A1B1C"/>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30" name="Rectangle 26"/>
            <p:cNvSpPr>
              <a:spLocks noChangeArrowheads="1"/>
            </p:cNvSpPr>
            <p:nvPr/>
          </p:nvSpPr>
          <p:spPr bwMode="auto">
            <a:xfrm>
              <a:off x="1483" y="2770"/>
              <a:ext cx="139"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smtClean="0">
                  <a:ln>
                    <a:noFill/>
                  </a:ln>
                  <a:solidFill>
                    <a:srgbClr val="1A1B1C"/>
                  </a:solidFill>
                  <a:effectLst/>
                  <a:latin typeface="Times New Roman" pitchFamily="18" charset="0"/>
                </a:rPr>
                <a:t>0</a:t>
              </a:r>
              <a:endParaRPr kumimoji="0" lang="en-US" sz="1800" b="0" i="0" u="none" strike="noStrike" cap="none" normalizeH="0" baseline="0" smtClean="0">
                <a:ln>
                  <a:noFill/>
                </a:ln>
                <a:solidFill>
                  <a:schemeClr val="tx1"/>
                </a:solidFill>
                <a:effectLst/>
                <a:latin typeface="Arial" pitchFamily="34" charset="0"/>
              </a:endParaRPr>
            </a:p>
          </p:txBody>
        </p:sp>
        <p:sp>
          <p:nvSpPr>
            <p:cNvPr id="5131" name="Line 27"/>
            <p:cNvSpPr>
              <a:spLocks noChangeShapeType="1"/>
            </p:cNvSpPr>
            <p:nvPr/>
          </p:nvSpPr>
          <p:spPr bwMode="auto">
            <a:xfrm flipV="1">
              <a:off x="1652" y="2769"/>
              <a:ext cx="0" cy="179"/>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32" name="Rectangle 28"/>
            <p:cNvSpPr>
              <a:spLocks noChangeArrowheads="1"/>
            </p:cNvSpPr>
            <p:nvPr/>
          </p:nvSpPr>
          <p:spPr bwMode="auto">
            <a:xfrm>
              <a:off x="1742" y="2770"/>
              <a:ext cx="139"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smtClean="0">
                  <a:ln>
                    <a:noFill/>
                  </a:ln>
                  <a:solidFill>
                    <a:srgbClr val="1A1B1C"/>
                  </a:solidFill>
                  <a:effectLst/>
                  <a:latin typeface="Times New Roman" pitchFamily="18" charset="0"/>
                </a:rPr>
                <a:t>1</a:t>
              </a:r>
              <a:endParaRPr kumimoji="0" lang="en-US" sz="1800" b="0" i="0" u="none" strike="noStrike" cap="none" normalizeH="0" baseline="0" smtClean="0">
                <a:ln>
                  <a:noFill/>
                </a:ln>
                <a:solidFill>
                  <a:schemeClr val="tx1"/>
                </a:solidFill>
                <a:effectLst/>
                <a:latin typeface="Arial" pitchFamily="34" charset="0"/>
              </a:endParaRPr>
            </a:p>
          </p:txBody>
        </p:sp>
        <p:sp>
          <p:nvSpPr>
            <p:cNvPr id="5133" name="Line 29"/>
            <p:cNvSpPr>
              <a:spLocks noChangeShapeType="1"/>
            </p:cNvSpPr>
            <p:nvPr/>
          </p:nvSpPr>
          <p:spPr bwMode="auto">
            <a:xfrm flipV="1">
              <a:off x="1911" y="2769"/>
              <a:ext cx="0" cy="179"/>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34" name="Rectangle 30"/>
            <p:cNvSpPr>
              <a:spLocks noChangeArrowheads="1"/>
            </p:cNvSpPr>
            <p:nvPr/>
          </p:nvSpPr>
          <p:spPr bwMode="auto">
            <a:xfrm>
              <a:off x="2000" y="2770"/>
              <a:ext cx="139"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smtClean="0">
                  <a:ln>
                    <a:noFill/>
                  </a:ln>
                  <a:solidFill>
                    <a:srgbClr val="1A1B1C"/>
                  </a:solidFill>
                  <a:effectLst/>
                  <a:latin typeface="Times New Roman" pitchFamily="18" charset="0"/>
                </a:rPr>
                <a:t>1</a:t>
              </a:r>
              <a:endParaRPr kumimoji="0" lang="en-US" sz="1800" b="0" i="0" u="none" strike="noStrike" cap="none" normalizeH="0" baseline="0" smtClean="0">
                <a:ln>
                  <a:noFill/>
                </a:ln>
                <a:solidFill>
                  <a:schemeClr val="tx1"/>
                </a:solidFill>
                <a:effectLst/>
                <a:latin typeface="Arial" pitchFamily="34" charset="0"/>
              </a:endParaRPr>
            </a:p>
          </p:txBody>
        </p:sp>
        <p:sp>
          <p:nvSpPr>
            <p:cNvPr id="5135" name="Line 31"/>
            <p:cNvSpPr>
              <a:spLocks noChangeShapeType="1"/>
            </p:cNvSpPr>
            <p:nvPr/>
          </p:nvSpPr>
          <p:spPr bwMode="auto">
            <a:xfrm flipV="1">
              <a:off x="2169" y="2769"/>
              <a:ext cx="0" cy="179"/>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36" name="Rectangle 32"/>
            <p:cNvSpPr>
              <a:spLocks noChangeArrowheads="1"/>
            </p:cNvSpPr>
            <p:nvPr/>
          </p:nvSpPr>
          <p:spPr bwMode="auto">
            <a:xfrm>
              <a:off x="2258" y="2770"/>
              <a:ext cx="139"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smtClean="0">
                  <a:ln>
                    <a:noFill/>
                  </a:ln>
                  <a:solidFill>
                    <a:srgbClr val="1A1B1C"/>
                  </a:solidFill>
                  <a:effectLst/>
                  <a:latin typeface="Times New Roman" pitchFamily="18" charset="0"/>
                </a:rPr>
                <a:t>0</a:t>
              </a:r>
              <a:endParaRPr kumimoji="0" lang="en-US" sz="1800" b="0" i="0" u="none" strike="noStrike" cap="none" normalizeH="0" baseline="0" smtClean="0">
                <a:ln>
                  <a:noFill/>
                </a:ln>
                <a:solidFill>
                  <a:schemeClr val="tx1"/>
                </a:solidFill>
                <a:effectLst/>
                <a:latin typeface="Arial" pitchFamily="34" charset="0"/>
              </a:endParaRPr>
            </a:p>
          </p:txBody>
        </p:sp>
        <p:sp>
          <p:nvSpPr>
            <p:cNvPr id="5137" name="Freeform 33"/>
            <p:cNvSpPr>
              <a:spLocks noEditPoints="1"/>
            </p:cNvSpPr>
            <p:nvPr/>
          </p:nvSpPr>
          <p:spPr bwMode="auto">
            <a:xfrm>
              <a:off x="1354" y="2769"/>
              <a:ext cx="1103" cy="359"/>
            </a:xfrm>
            <a:custGeom>
              <a:avLst/>
              <a:gdLst>
                <a:gd name="T0" fmla="*/ 108 w 111"/>
                <a:gd name="T1" fmla="*/ 18 h 36"/>
                <a:gd name="T2" fmla="*/ 108 w 111"/>
                <a:gd name="T3" fmla="*/ 0 h 36"/>
                <a:gd name="T4" fmla="*/ 111 w 111"/>
                <a:gd name="T5" fmla="*/ 18 h 36"/>
                <a:gd name="T6" fmla="*/ 111 w 111"/>
                <a:gd name="T7" fmla="*/ 0 h 36"/>
                <a:gd name="T8" fmla="*/ 0 w 111"/>
                <a:gd name="T9" fmla="*/ 36 h 36"/>
                <a:gd name="T10" fmla="*/ 0 w 111"/>
                <a:gd name="T11" fmla="*/ 18 h 36"/>
                <a:gd name="T12" fmla="*/ 3 w 111"/>
                <a:gd name="T13" fmla="*/ 36 h 36"/>
                <a:gd name="T14" fmla="*/ 3 w 111"/>
                <a:gd name="T15" fmla="*/ 18 h 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1" h="36">
                  <a:moveTo>
                    <a:pt x="108" y="18"/>
                  </a:moveTo>
                  <a:lnTo>
                    <a:pt x="108" y="0"/>
                  </a:lnTo>
                  <a:moveTo>
                    <a:pt x="111" y="18"/>
                  </a:moveTo>
                  <a:lnTo>
                    <a:pt x="111" y="0"/>
                  </a:lnTo>
                  <a:moveTo>
                    <a:pt x="0" y="36"/>
                  </a:moveTo>
                  <a:lnTo>
                    <a:pt x="0" y="18"/>
                  </a:lnTo>
                  <a:moveTo>
                    <a:pt x="3" y="36"/>
                  </a:moveTo>
                  <a:lnTo>
                    <a:pt x="3" y="18"/>
                  </a:lnTo>
                </a:path>
              </a:pathLst>
            </a:custGeom>
            <a:noFill/>
            <a:ln w="0">
              <a:solidFill>
                <a:srgbClr val="1A1B1C"/>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38" name="Rectangle 34"/>
            <p:cNvSpPr>
              <a:spLocks noChangeArrowheads="1"/>
            </p:cNvSpPr>
            <p:nvPr/>
          </p:nvSpPr>
          <p:spPr bwMode="auto">
            <a:xfrm>
              <a:off x="1483" y="2949"/>
              <a:ext cx="139"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smtClean="0">
                  <a:ln>
                    <a:noFill/>
                  </a:ln>
                  <a:solidFill>
                    <a:srgbClr val="1A1B1C"/>
                  </a:solidFill>
                  <a:effectLst/>
                  <a:latin typeface="Times New Roman" pitchFamily="18" charset="0"/>
                </a:rPr>
                <a:t>1</a:t>
              </a:r>
              <a:endParaRPr kumimoji="0" lang="en-US" sz="1800" b="0" i="0" u="none" strike="noStrike" cap="none" normalizeH="0" baseline="0" smtClean="0">
                <a:ln>
                  <a:noFill/>
                </a:ln>
                <a:solidFill>
                  <a:schemeClr val="tx1"/>
                </a:solidFill>
                <a:effectLst/>
                <a:latin typeface="Arial" pitchFamily="34" charset="0"/>
              </a:endParaRPr>
            </a:p>
          </p:txBody>
        </p:sp>
        <p:sp>
          <p:nvSpPr>
            <p:cNvPr id="5139" name="Line 35"/>
            <p:cNvSpPr>
              <a:spLocks noChangeShapeType="1"/>
            </p:cNvSpPr>
            <p:nvPr/>
          </p:nvSpPr>
          <p:spPr bwMode="auto">
            <a:xfrm flipV="1">
              <a:off x="1652" y="2948"/>
              <a:ext cx="0" cy="180"/>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40" name="Rectangle 36"/>
            <p:cNvSpPr>
              <a:spLocks noChangeArrowheads="1"/>
            </p:cNvSpPr>
            <p:nvPr/>
          </p:nvSpPr>
          <p:spPr bwMode="auto">
            <a:xfrm>
              <a:off x="1742" y="2949"/>
              <a:ext cx="139"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smtClean="0">
                  <a:ln>
                    <a:noFill/>
                  </a:ln>
                  <a:solidFill>
                    <a:srgbClr val="1A1B1C"/>
                  </a:solidFill>
                  <a:effectLst/>
                  <a:latin typeface="Times New Roman" pitchFamily="18" charset="0"/>
                </a:rPr>
                <a:t>0</a:t>
              </a:r>
              <a:endParaRPr kumimoji="0" lang="en-US" sz="1800" b="0" i="0" u="none" strike="noStrike" cap="none" normalizeH="0" baseline="0" smtClean="0">
                <a:ln>
                  <a:noFill/>
                </a:ln>
                <a:solidFill>
                  <a:schemeClr val="tx1"/>
                </a:solidFill>
                <a:effectLst/>
                <a:latin typeface="Arial" pitchFamily="34" charset="0"/>
              </a:endParaRPr>
            </a:p>
          </p:txBody>
        </p:sp>
        <p:sp>
          <p:nvSpPr>
            <p:cNvPr id="5141" name="Line 37"/>
            <p:cNvSpPr>
              <a:spLocks noChangeShapeType="1"/>
            </p:cNvSpPr>
            <p:nvPr/>
          </p:nvSpPr>
          <p:spPr bwMode="auto">
            <a:xfrm flipV="1">
              <a:off x="1911" y="2948"/>
              <a:ext cx="0" cy="180"/>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42" name="Rectangle 38"/>
            <p:cNvSpPr>
              <a:spLocks noChangeArrowheads="1"/>
            </p:cNvSpPr>
            <p:nvPr/>
          </p:nvSpPr>
          <p:spPr bwMode="auto">
            <a:xfrm>
              <a:off x="2000" y="2949"/>
              <a:ext cx="139"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smtClean="0">
                  <a:ln>
                    <a:noFill/>
                  </a:ln>
                  <a:solidFill>
                    <a:srgbClr val="1A1B1C"/>
                  </a:solidFill>
                  <a:effectLst/>
                  <a:latin typeface="Times New Roman" pitchFamily="18" charset="0"/>
                </a:rPr>
                <a:t>1</a:t>
              </a:r>
              <a:endParaRPr kumimoji="0" lang="en-US" sz="1800" b="0" i="0" u="none" strike="noStrike" cap="none" normalizeH="0" baseline="0" smtClean="0">
                <a:ln>
                  <a:noFill/>
                </a:ln>
                <a:solidFill>
                  <a:schemeClr val="tx1"/>
                </a:solidFill>
                <a:effectLst/>
                <a:latin typeface="Arial" pitchFamily="34" charset="0"/>
              </a:endParaRPr>
            </a:p>
          </p:txBody>
        </p:sp>
        <p:sp>
          <p:nvSpPr>
            <p:cNvPr id="5143" name="Line 39"/>
            <p:cNvSpPr>
              <a:spLocks noChangeShapeType="1"/>
            </p:cNvSpPr>
            <p:nvPr/>
          </p:nvSpPr>
          <p:spPr bwMode="auto">
            <a:xfrm flipV="1">
              <a:off x="2169" y="2948"/>
              <a:ext cx="0" cy="180"/>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44" name="Rectangle 40"/>
            <p:cNvSpPr>
              <a:spLocks noChangeArrowheads="1"/>
            </p:cNvSpPr>
            <p:nvPr/>
          </p:nvSpPr>
          <p:spPr bwMode="auto">
            <a:xfrm>
              <a:off x="2258" y="2949"/>
              <a:ext cx="139"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smtClean="0">
                  <a:ln>
                    <a:noFill/>
                  </a:ln>
                  <a:solidFill>
                    <a:srgbClr val="1A1B1C"/>
                  </a:solidFill>
                  <a:effectLst/>
                  <a:latin typeface="Times New Roman" pitchFamily="18" charset="0"/>
                </a:rPr>
                <a:t>0</a:t>
              </a:r>
              <a:endParaRPr kumimoji="0" lang="en-US" sz="1800" b="0" i="0" u="none" strike="noStrike" cap="none" normalizeH="0" baseline="0" smtClean="0">
                <a:ln>
                  <a:noFill/>
                </a:ln>
                <a:solidFill>
                  <a:schemeClr val="tx1"/>
                </a:solidFill>
                <a:effectLst/>
                <a:latin typeface="Arial" pitchFamily="34" charset="0"/>
              </a:endParaRPr>
            </a:p>
          </p:txBody>
        </p:sp>
        <p:sp>
          <p:nvSpPr>
            <p:cNvPr id="5145" name="Freeform 41"/>
            <p:cNvSpPr>
              <a:spLocks noEditPoints="1"/>
            </p:cNvSpPr>
            <p:nvPr/>
          </p:nvSpPr>
          <p:spPr bwMode="auto">
            <a:xfrm>
              <a:off x="1354" y="2948"/>
              <a:ext cx="1103" cy="359"/>
            </a:xfrm>
            <a:custGeom>
              <a:avLst/>
              <a:gdLst>
                <a:gd name="T0" fmla="*/ 108 w 111"/>
                <a:gd name="T1" fmla="*/ 18 h 36"/>
                <a:gd name="T2" fmla="*/ 108 w 111"/>
                <a:gd name="T3" fmla="*/ 0 h 36"/>
                <a:gd name="T4" fmla="*/ 111 w 111"/>
                <a:gd name="T5" fmla="*/ 18 h 36"/>
                <a:gd name="T6" fmla="*/ 111 w 111"/>
                <a:gd name="T7" fmla="*/ 0 h 36"/>
                <a:gd name="T8" fmla="*/ 0 w 111"/>
                <a:gd name="T9" fmla="*/ 36 h 36"/>
                <a:gd name="T10" fmla="*/ 0 w 111"/>
                <a:gd name="T11" fmla="*/ 18 h 36"/>
                <a:gd name="T12" fmla="*/ 3 w 111"/>
                <a:gd name="T13" fmla="*/ 36 h 36"/>
                <a:gd name="T14" fmla="*/ 3 w 111"/>
                <a:gd name="T15" fmla="*/ 18 h 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1" h="36">
                  <a:moveTo>
                    <a:pt x="108" y="18"/>
                  </a:moveTo>
                  <a:lnTo>
                    <a:pt x="108" y="0"/>
                  </a:lnTo>
                  <a:moveTo>
                    <a:pt x="111" y="18"/>
                  </a:moveTo>
                  <a:lnTo>
                    <a:pt x="111" y="0"/>
                  </a:lnTo>
                  <a:moveTo>
                    <a:pt x="0" y="36"/>
                  </a:moveTo>
                  <a:lnTo>
                    <a:pt x="0" y="18"/>
                  </a:lnTo>
                  <a:moveTo>
                    <a:pt x="3" y="36"/>
                  </a:moveTo>
                  <a:lnTo>
                    <a:pt x="3" y="18"/>
                  </a:lnTo>
                </a:path>
              </a:pathLst>
            </a:custGeom>
            <a:noFill/>
            <a:ln w="0">
              <a:solidFill>
                <a:srgbClr val="1A1B1C"/>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46" name="Rectangle 42"/>
            <p:cNvSpPr>
              <a:spLocks noChangeArrowheads="1"/>
            </p:cNvSpPr>
            <p:nvPr/>
          </p:nvSpPr>
          <p:spPr bwMode="auto">
            <a:xfrm>
              <a:off x="1483" y="3128"/>
              <a:ext cx="139"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smtClean="0">
                  <a:ln>
                    <a:noFill/>
                  </a:ln>
                  <a:solidFill>
                    <a:srgbClr val="1A1B1C"/>
                  </a:solidFill>
                  <a:effectLst/>
                  <a:latin typeface="Times New Roman" pitchFamily="18" charset="0"/>
                </a:rPr>
                <a:t>1</a:t>
              </a:r>
              <a:endParaRPr kumimoji="0" lang="en-US" sz="1800" b="0" i="0" u="none" strike="noStrike" cap="none" normalizeH="0" baseline="0" smtClean="0">
                <a:ln>
                  <a:noFill/>
                </a:ln>
                <a:solidFill>
                  <a:schemeClr val="tx1"/>
                </a:solidFill>
                <a:effectLst/>
                <a:latin typeface="Arial" pitchFamily="34" charset="0"/>
              </a:endParaRPr>
            </a:p>
          </p:txBody>
        </p:sp>
        <p:sp>
          <p:nvSpPr>
            <p:cNvPr id="5147" name="Line 43"/>
            <p:cNvSpPr>
              <a:spLocks noChangeShapeType="1"/>
            </p:cNvSpPr>
            <p:nvPr/>
          </p:nvSpPr>
          <p:spPr bwMode="auto">
            <a:xfrm flipV="1">
              <a:off x="1652" y="3128"/>
              <a:ext cx="0" cy="179"/>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48" name="Rectangle 44"/>
            <p:cNvSpPr>
              <a:spLocks noChangeArrowheads="1"/>
            </p:cNvSpPr>
            <p:nvPr/>
          </p:nvSpPr>
          <p:spPr bwMode="auto">
            <a:xfrm>
              <a:off x="1742" y="3128"/>
              <a:ext cx="139"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smtClean="0">
                  <a:ln>
                    <a:noFill/>
                  </a:ln>
                  <a:solidFill>
                    <a:srgbClr val="1A1B1C"/>
                  </a:solidFill>
                  <a:effectLst/>
                  <a:latin typeface="Times New Roman" pitchFamily="18" charset="0"/>
                </a:rPr>
                <a:t>1</a:t>
              </a:r>
              <a:endParaRPr kumimoji="0" lang="en-US" sz="1800" b="0" i="0" u="none" strike="noStrike" cap="none" normalizeH="0" baseline="0" smtClean="0">
                <a:ln>
                  <a:noFill/>
                </a:ln>
                <a:solidFill>
                  <a:schemeClr val="tx1"/>
                </a:solidFill>
                <a:effectLst/>
                <a:latin typeface="Arial" pitchFamily="34" charset="0"/>
              </a:endParaRPr>
            </a:p>
          </p:txBody>
        </p:sp>
        <p:sp>
          <p:nvSpPr>
            <p:cNvPr id="5149" name="Line 45"/>
            <p:cNvSpPr>
              <a:spLocks noChangeShapeType="1"/>
            </p:cNvSpPr>
            <p:nvPr/>
          </p:nvSpPr>
          <p:spPr bwMode="auto">
            <a:xfrm flipV="1">
              <a:off x="1911" y="3128"/>
              <a:ext cx="0" cy="179"/>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50" name="Rectangle 46"/>
            <p:cNvSpPr>
              <a:spLocks noChangeArrowheads="1"/>
            </p:cNvSpPr>
            <p:nvPr/>
          </p:nvSpPr>
          <p:spPr bwMode="auto">
            <a:xfrm>
              <a:off x="2000" y="3128"/>
              <a:ext cx="139"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smtClean="0">
                  <a:ln>
                    <a:noFill/>
                  </a:ln>
                  <a:solidFill>
                    <a:srgbClr val="1A1B1C"/>
                  </a:solidFill>
                  <a:effectLst/>
                  <a:latin typeface="Times New Roman" pitchFamily="18" charset="0"/>
                </a:rPr>
                <a:t>0</a:t>
              </a:r>
              <a:endParaRPr kumimoji="0" lang="en-US" sz="1800" b="0" i="0" u="none" strike="noStrike" cap="none" normalizeH="0" baseline="0" smtClean="0">
                <a:ln>
                  <a:noFill/>
                </a:ln>
                <a:solidFill>
                  <a:schemeClr val="tx1"/>
                </a:solidFill>
                <a:effectLst/>
                <a:latin typeface="Arial" pitchFamily="34" charset="0"/>
              </a:endParaRPr>
            </a:p>
          </p:txBody>
        </p:sp>
        <p:sp>
          <p:nvSpPr>
            <p:cNvPr id="5151" name="Line 47"/>
            <p:cNvSpPr>
              <a:spLocks noChangeShapeType="1"/>
            </p:cNvSpPr>
            <p:nvPr/>
          </p:nvSpPr>
          <p:spPr bwMode="auto">
            <a:xfrm flipV="1">
              <a:off x="2169" y="3128"/>
              <a:ext cx="0" cy="179"/>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52" name="Rectangle 48"/>
            <p:cNvSpPr>
              <a:spLocks noChangeArrowheads="1"/>
            </p:cNvSpPr>
            <p:nvPr/>
          </p:nvSpPr>
          <p:spPr bwMode="auto">
            <a:xfrm>
              <a:off x="2258" y="3128"/>
              <a:ext cx="139"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smtClean="0">
                  <a:ln>
                    <a:noFill/>
                  </a:ln>
                  <a:solidFill>
                    <a:srgbClr val="1A1B1C"/>
                  </a:solidFill>
                  <a:effectLst/>
                  <a:latin typeface="Times New Roman" pitchFamily="18" charset="0"/>
                </a:rPr>
                <a:t>1</a:t>
              </a:r>
              <a:endParaRPr kumimoji="0" lang="en-US" sz="1800" b="0" i="0" u="none" strike="noStrike" cap="none" normalizeH="0" baseline="0" smtClean="0">
                <a:ln>
                  <a:noFill/>
                </a:ln>
                <a:solidFill>
                  <a:schemeClr val="tx1"/>
                </a:solidFill>
                <a:effectLst/>
                <a:latin typeface="Arial" pitchFamily="34" charset="0"/>
              </a:endParaRPr>
            </a:p>
          </p:txBody>
        </p:sp>
        <p:sp>
          <p:nvSpPr>
            <p:cNvPr id="5153" name="Freeform 49"/>
            <p:cNvSpPr>
              <a:spLocks noEditPoints="1"/>
            </p:cNvSpPr>
            <p:nvPr/>
          </p:nvSpPr>
          <p:spPr bwMode="auto">
            <a:xfrm>
              <a:off x="1354" y="3128"/>
              <a:ext cx="1103" cy="219"/>
            </a:xfrm>
            <a:custGeom>
              <a:avLst/>
              <a:gdLst>
                <a:gd name="T0" fmla="*/ 108 w 111"/>
                <a:gd name="T1" fmla="*/ 18 h 22"/>
                <a:gd name="T2" fmla="*/ 108 w 111"/>
                <a:gd name="T3" fmla="*/ 0 h 22"/>
                <a:gd name="T4" fmla="*/ 111 w 111"/>
                <a:gd name="T5" fmla="*/ 18 h 22"/>
                <a:gd name="T6" fmla="*/ 111 w 111"/>
                <a:gd name="T7" fmla="*/ 0 h 22"/>
                <a:gd name="T8" fmla="*/ 0 w 111"/>
                <a:gd name="T9" fmla="*/ 18 h 22"/>
                <a:gd name="T10" fmla="*/ 111 w 111"/>
                <a:gd name="T11" fmla="*/ 18 h 22"/>
                <a:gd name="T12" fmla="*/ 0 w 111"/>
                <a:gd name="T13" fmla="*/ 22 h 22"/>
                <a:gd name="T14" fmla="*/ 111 w 111"/>
                <a:gd name="T15" fmla="*/ 22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1" h="22">
                  <a:moveTo>
                    <a:pt x="108" y="18"/>
                  </a:moveTo>
                  <a:lnTo>
                    <a:pt x="108" y="0"/>
                  </a:lnTo>
                  <a:moveTo>
                    <a:pt x="111" y="18"/>
                  </a:moveTo>
                  <a:lnTo>
                    <a:pt x="111" y="0"/>
                  </a:lnTo>
                  <a:moveTo>
                    <a:pt x="0" y="18"/>
                  </a:moveTo>
                  <a:lnTo>
                    <a:pt x="111" y="18"/>
                  </a:lnTo>
                  <a:moveTo>
                    <a:pt x="0" y="22"/>
                  </a:moveTo>
                  <a:lnTo>
                    <a:pt x="111" y="22"/>
                  </a:lnTo>
                </a:path>
              </a:pathLst>
            </a:custGeom>
            <a:noFill/>
            <a:ln w="0">
              <a:solidFill>
                <a:srgbClr val="1A1B1C"/>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mc:AlternateContent xmlns:mc="http://schemas.openxmlformats.org/markup-compatibility/2006" xmlns:a14="http://schemas.microsoft.com/office/drawing/2010/main">
        <mc:Choice Requires="a14">
          <p:sp>
            <p:nvSpPr>
              <p:cNvPr id="12" name="TextBox 11"/>
              <p:cNvSpPr txBox="1"/>
              <p:nvPr/>
            </p:nvSpPr>
            <p:spPr>
              <a:xfrm>
                <a:off x="5305170" y="3967194"/>
                <a:ext cx="3114442" cy="37747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sz="2400" b="0" i="0" smtClean="0">
                          <a:latin typeface="Cambria Math" panose="02040503050406030204" pitchFamily="18" charset="0"/>
                        </a:rPr>
                        <m:t>S</m:t>
                      </m:r>
                      <m:r>
                        <a:rPr lang="en-US" sz="2400" b="0" i="0" smtClean="0">
                          <a:latin typeface="Cambria Math" panose="02040503050406030204" pitchFamily="18" charset="0"/>
                        </a:rPr>
                        <m:t>=</m:t>
                      </m:r>
                      <m:r>
                        <m:rPr>
                          <m:sty m:val="p"/>
                        </m:rPr>
                        <a:rPr lang="en-US" sz="2400" b="0" i="0" smtClean="0">
                          <a:latin typeface="Cambria Math" panose="02040503050406030204" pitchFamily="18" charset="0"/>
                        </a:rPr>
                        <m:t>a</m:t>
                      </m:r>
                      <m:r>
                        <a:rPr lang="en-US" sz="2400" b="0" i="0" smtClean="0">
                          <a:latin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m:t>
                      </m:r>
                      <m:r>
                        <m:rPr>
                          <m:sty m:val="p"/>
                        </m:rPr>
                        <a:rPr lang="en-US" sz="2400" b="0" i="0" smtClean="0">
                          <a:latin typeface="Cambria Math" panose="02040503050406030204" pitchFamily="18" charset="0"/>
                        </a:rPr>
                        <m:t>b</m:t>
                      </m:r>
                      <m:r>
                        <a:rPr lang="en-US" sz="2400" b="0" i="0" smtClean="0">
                          <a:latin typeface="Cambria Math" panose="02040503050406030204" pitchFamily="18" charset="0"/>
                        </a:rPr>
                        <m:t>=</m:t>
                      </m:r>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𝑎</m:t>
                          </m:r>
                        </m:e>
                      </m:acc>
                      <m:r>
                        <a:rPr lang="en-US" sz="2400" b="0" i="0" smtClean="0">
                          <a:latin typeface="Cambria Math" panose="02040503050406030204" pitchFamily="18" charset="0"/>
                        </a:rPr>
                        <m:t>.</m:t>
                      </m:r>
                      <m:r>
                        <m:rPr>
                          <m:sty m:val="p"/>
                        </m:rPr>
                        <a:rPr lang="en-US" sz="2400" b="0" i="0" smtClean="0">
                          <a:latin typeface="Cambria Math" panose="02040503050406030204" pitchFamily="18" charset="0"/>
                        </a:rPr>
                        <m:t>b</m:t>
                      </m:r>
                      <m:r>
                        <a:rPr lang="en-US" sz="2400" b="0" i="0" smtClean="0">
                          <a:latin typeface="Cambria Math" panose="02040503050406030204" pitchFamily="18" charset="0"/>
                        </a:rPr>
                        <m:t>+</m:t>
                      </m:r>
                      <m:r>
                        <m:rPr>
                          <m:sty m:val="p"/>
                        </m:rPr>
                        <a:rPr lang="en-US" sz="2400" b="0" i="0" smtClean="0">
                          <a:latin typeface="Cambria Math" panose="02040503050406030204" pitchFamily="18" charset="0"/>
                        </a:rPr>
                        <m:t>a</m:t>
                      </m:r>
                      <m:r>
                        <a:rPr lang="en-US" sz="2400" b="0" i="0" smtClean="0">
                          <a:latin typeface="Cambria Math" panose="02040503050406030204" pitchFamily="18" charset="0"/>
                        </a:rPr>
                        <m:t>.</m:t>
                      </m:r>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𝑏</m:t>
                          </m:r>
                        </m:e>
                      </m:acc>
                    </m:oMath>
                  </m:oMathPara>
                </a14:m>
                <a:endParaRPr lang="en-US" sz="2400" b="0" dirty="0" smtClean="0"/>
              </a:p>
            </p:txBody>
          </p:sp>
        </mc:Choice>
        <mc:Fallback xmlns="">
          <p:sp>
            <p:nvSpPr>
              <p:cNvPr id="12" name="TextBox 11"/>
              <p:cNvSpPr txBox="1">
                <a:spLocks noRot="1" noChangeAspect="1" noMove="1" noResize="1" noEditPoints="1" noAdjustHandles="1" noChangeArrowheads="1" noChangeShapeType="1" noTextEdit="1"/>
              </p:cNvSpPr>
              <p:nvPr/>
            </p:nvSpPr>
            <p:spPr>
              <a:xfrm>
                <a:off x="5305170" y="3967194"/>
                <a:ext cx="3114442" cy="377476"/>
              </a:xfrm>
              <a:prstGeom prst="rect">
                <a:avLst/>
              </a:prstGeom>
              <a:blipFill rotWithShape="0">
                <a:blip r:embed="rId3"/>
                <a:stretch>
                  <a:fillRect l="-1761" t="-3226" r="-12329" b="-24194"/>
                </a:stretch>
              </a:blipFill>
            </p:spPr>
            <p:txBody>
              <a:bodyPr/>
              <a:lstStyle/>
              <a:p>
                <a:r>
                  <a:rPr lang="en-US">
                    <a:noFill/>
                  </a:rPr>
                  <a:t> </a:t>
                </a:r>
              </a:p>
            </p:txBody>
          </p:sp>
        </mc:Fallback>
      </mc:AlternateContent>
      <p:sp>
        <p:nvSpPr>
          <p:cNvPr id="17" name="TextBox 16"/>
          <p:cNvSpPr txBox="1"/>
          <p:nvPr/>
        </p:nvSpPr>
        <p:spPr>
          <a:xfrm>
            <a:off x="6096000" y="4457159"/>
            <a:ext cx="1013419" cy="461665"/>
          </a:xfrm>
          <a:prstGeom prst="rect">
            <a:avLst/>
          </a:prstGeom>
          <a:noFill/>
        </p:spPr>
        <p:txBody>
          <a:bodyPr wrap="none" rtlCol="0">
            <a:spAutoFit/>
          </a:bodyPr>
          <a:lstStyle/>
          <a:p>
            <a:r>
              <a:rPr lang="en-US" sz="2400" dirty="0" smtClean="0"/>
              <a:t>c = </a:t>
            </a:r>
            <a:r>
              <a:rPr lang="en-US" sz="2400" dirty="0" err="1" smtClean="0"/>
              <a:t>a.b</a:t>
            </a:r>
            <a:endParaRPr lang="en-US" sz="24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name="page49">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89000" y="282575"/>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Multiplying</a:t>
            </a:r>
            <a:r>
              <a:rPr lang="fr-FR" dirty="0">
                <a:solidFill>
                  <a:schemeClr val="tx1"/>
                </a:solidFill>
              </a:rPr>
              <a:t> 32 bit </a:t>
            </a:r>
            <a:r>
              <a:rPr lang="fr-FR" dirty="0" err="1">
                <a:solidFill>
                  <a:schemeClr val="tx1"/>
                </a:solidFill>
              </a:rPr>
              <a:t>numbers</a:t>
            </a:r>
            <a:endParaRPr lang="fr-FR" dirty="0">
              <a:solidFill>
                <a:schemeClr val="tx1"/>
              </a:solidFill>
            </a:endParaRPr>
          </a:p>
        </p:txBody>
      </p:sp>
      <p:sp>
        <p:nvSpPr>
          <p:cNvPr id="3" name="Text Placeholder 2"/>
          <p:cNvSpPr txBox="1">
            <a:spLocks noGrp="1"/>
          </p:cNvSpPr>
          <p:nvPr>
            <p:ph type="body" idx="4294967295"/>
          </p:nvPr>
        </p:nvSpPr>
        <p:spPr>
          <a:xfrm>
            <a:off x="793750" y="1719262"/>
            <a:ext cx="7664450" cy="4300538"/>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sz="2800" dirty="0">
                <a:latin typeface="Calibri" panose="020F0502020204030204" pitchFamily="34" charset="0"/>
              </a:rPr>
              <a:t>Let us design an </a:t>
            </a:r>
            <a:r>
              <a:rPr lang="en-US" sz="2800" dirty="0">
                <a:solidFill>
                  <a:srgbClr val="FF3366"/>
                </a:solidFill>
                <a:latin typeface="Calibri" panose="020F0502020204030204" pitchFamily="34" charset="0"/>
              </a:rPr>
              <a:t>iterative multiplier</a:t>
            </a:r>
            <a:r>
              <a:rPr lang="en-US" sz="2800" dirty="0">
                <a:latin typeface="Calibri" panose="020F0502020204030204" pitchFamily="34" charset="0"/>
              </a:rPr>
              <a:t> that multiplies two 32 bit signed values to produce a </a:t>
            </a:r>
            <a:r>
              <a:rPr lang="en-US" sz="2800" dirty="0">
                <a:solidFill>
                  <a:srgbClr val="0000FF"/>
                </a:solidFill>
                <a:latin typeface="Calibri" panose="020F0502020204030204" pitchFamily="34" charset="0"/>
              </a:rPr>
              <a:t>64 bit result</a:t>
            </a:r>
          </a:p>
          <a:p>
            <a:pPr lvl="0">
              <a:buSzPct val="100000"/>
              <a:buFont typeface="Symbol" panose="05050102010706020507" pitchFamily="18" charset="2"/>
              <a:buChar char="*"/>
            </a:pPr>
            <a:r>
              <a:rPr lang="en-US" sz="2800" dirty="0">
                <a:latin typeface="Calibri" panose="020F0502020204030204" pitchFamily="34" charset="0"/>
              </a:rPr>
              <a:t>What did we prove before </a:t>
            </a:r>
          </a:p>
          <a:p>
            <a:pPr lvl="1">
              <a:buSzPct val="100000"/>
              <a:buFont typeface="Symbol" panose="05050102010706020507" pitchFamily="18" charset="2"/>
              <a:buChar char="*"/>
            </a:pPr>
            <a:r>
              <a:rPr lang="en-US" dirty="0">
                <a:latin typeface="Calibri" panose="020F0502020204030204" pitchFamily="34" charset="0"/>
              </a:rPr>
              <a:t>Multiplying two signed 32 bit numbers, and saving the result as a 32 bit number</a:t>
            </a:r>
            <a:r>
              <a:rPr lang="en-US" dirty="0">
                <a:solidFill>
                  <a:srgbClr val="008000"/>
                </a:solidFill>
                <a:latin typeface="Calibri" panose="020F0502020204030204" pitchFamily="34" charset="0"/>
              </a:rPr>
              <a:t> is the same as</a:t>
            </a:r>
          </a:p>
          <a:p>
            <a:pPr lvl="1">
              <a:buSzPct val="100000"/>
              <a:buFont typeface="Symbol" panose="05050102010706020507" pitchFamily="18" charset="2"/>
              <a:buChar char="*"/>
            </a:pPr>
            <a:r>
              <a:rPr lang="en-US" dirty="0">
                <a:latin typeface="Calibri" panose="020F0502020204030204" pitchFamily="34" charset="0"/>
              </a:rPr>
              <a:t>Multiplying two unsigned 32 bit numbers (assuming no overflows)</a:t>
            </a:r>
          </a:p>
          <a:p>
            <a:pPr lvl="0">
              <a:buSzPct val="100000"/>
              <a:buFont typeface="Symbol" panose="05050102010706020507" pitchFamily="18" charset="2"/>
              <a:buChar char="*"/>
            </a:pPr>
            <a:r>
              <a:rPr lang="en-US" sz="2600" dirty="0">
                <a:latin typeface="Calibri" panose="020F0502020204030204" pitchFamily="34" charset="0"/>
              </a:rPr>
              <a:t>We did not prove any result regarding saving the result as a 64 bit number</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name="page50">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12800" y="2286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a:solidFill>
                  <a:schemeClr val="tx1"/>
                </a:solidFill>
              </a:rPr>
              <a:t>Class Work</a:t>
            </a:r>
          </a:p>
        </p:txBody>
      </p:sp>
      <p:pic>
        <p:nvPicPr>
          <p:cNvPr id="4" name="Picture 3"/>
          <p:cNvPicPr>
            <a:picLocks noChangeAspect="1"/>
          </p:cNvPicPr>
          <p:nvPr/>
        </p:nvPicPr>
        <p:blipFill>
          <a:blip r:embed="rId3">
            <a:lum/>
            <a:alphaModFix/>
          </a:blip>
          <a:srcRect/>
          <a:stretch>
            <a:fillRect/>
          </a:stretch>
        </p:blipFill>
        <p:spPr>
          <a:xfrm>
            <a:off x="3093721" y="1524000"/>
            <a:ext cx="2880000" cy="2520000"/>
          </a:xfrm>
          <a:prstGeom prst="rect">
            <a:avLst/>
          </a:prstGeom>
          <a:noFill/>
          <a:ln>
            <a:noFill/>
          </a:ln>
        </p:spPr>
      </p:pic>
      <mc:AlternateContent xmlns:mc="http://schemas.openxmlformats.org/markup-compatibility/2006" xmlns:a14="http://schemas.microsoft.com/office/drawing/2010/main">
        <mc:Choice Requires="a14">
          <p:sp>
            <p:nvSpPr>
              <p:cNvPr id="5" name="TextBox 4"/>
              <p:cNvSpPr txBox="1"/>
              <p:nvPr/>
            </p:nvSpPr>
            <p:spPr>
              <a:xfrm>
                <a:off x="228600" y="4191000"/>
                <a:ext cx="9042860" cy="1015663"/>
              </a:xfrm>
              <a:prstGeom prst="rect">
                <a:avLst/>
              </a:prstGeom>
              <a:noFill/>
            </p:spPr>
            <p:txBody>
              <a:bodyPr wrap="none" rtlCol="0">
                <a:spAutoFit/>
              </a:bodyPr>
              <a:lstStyle/>
              <a:p>
                <a:r>
                  <a:rPr lang="en-US" sz="2000" b="1" dirty="0" smtClean="0"/>
                  <a:t>Theorem: </a:t>
                </a:r>
                <a:r>
                  <a:rPr lang="en-US" sz="2000" dirty="0" smtClean="0"/>
                  <a:t>A signed </a:t>
                </a:r>
                <a:r>
                  <a:rPr lang="en-US" sz="2000" i="1" dirty="0" smtClean="0"/>
                  <a:t>n </a:t>
                </a:r>
                <a:r>
                  <a:rPr lang="en-US" sz="2000" dirty="0" smtClean="0"/>
                  <a:t>bit number </a:t>
                </a:r>
                <a14:m>
                  <m:oMath xmlns:m="http://schemas.openxmlformats.org/officeDocument/2006/math">
                    <m:r>
                      <a:rPr lang="en-US" sz="2000" b="0" i="1" smtClean="0">
                        <a:latin typeface="Cambria Math" panose="02040503050406030204" pitchFamily="18" charset="0"/>
                      </a:rPr>
                      <m:t>𝐴</m:t>
                    </m:r>
                    <m:r>
                      <a:rPr lang="en-US" sz="2000" b="0" i="1" smtClean="0">
                        <a:latin typeface="Cambria Math" panose="02040503050406030204" pitchFamily="18" charset="0"/>
                      </a:rPr>
                      <m:t>= </m:t>
                    </m:r>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𝐴</m:t>
                        </m:r>
                      </m:e>
                      <m:sub>
                        <m:r>
                          <a:rPr lang="en-US" sz="2000" b="0" i="1" smtClean="0">
                            <a:latin typeface="Cambria Math" panose="02040503050406030204" pitchFamily="18" charset="0"/>
                          </a:rPr>
                          <m:t>1 …</m:t>
                        </m:r>
                        <m:r>
                          <a:rPr lang="en-US" sz="2000" b="0" i="1" smtClean="0">
                            <a:latin typeface="Cambria Math" panose="02040503050406030204" pitchFamily="18" charset="0"/>
                          </a:rPr>
                          <m:t>𝑛</m:t>
                        </m:r>
                        <m:r>
                          <a:rPr lang="en-US" sz="2000" b="0" i="1" smtClean="0">
                            <a:latin typeface="Cambria Math" panose="02040503050406030204" pitchFamily="18" charset="0"/>
                          </a:rPr>
                          <m:t>−1</m:t>
                        </m:r>
                      </m:sub>
                    </m:sSub>
                    <m:r>
                      <a:rPr lang="en-US" sz="2000" b="0" i="1" smtClean="0">
                        <a:latin typeface="Cambria Math" panose="02040503050406030204" pitchFamily="18" charset="0"/>
                      </a:rPr>
                      <m:t> −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𝐴</m:t>
                        </m:r>
                      </m:e>
                      <m:sub>
                        <m:r>
                          <a:rPr lang="en-US" sz="2000" b="0" i="1" smtClean="0">
                            <a:latin typeface="Cambria Math" panose="02040503050406030204" pitchFamily="18" charset="0"/>
                          </a:rPr>
                          <m:t>𝑛</m:t>
                        </m:r>
                      </m:sub>
                    </m:sSub>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2</m:t>
                        </m:r>
                      </m:e>
                      <m:sup>
                        <m:r>
                          <a:rPr lang="en-US" sz="2000" b="0" i="1" smtClean="0">
                            <a:latin typeface="Cambria Math" panose="02040503050406030204" pitchFamily="18" charset="0"/>
                          </a:rPr>
                          <m:t>𝑛</m:t>
                        </m:r>
                        <m:r>
                          <a:rPr lang="en-US" sz="2000" b="0" i="1" smtClean="0">
                            <a:latin typeface="Cambria Math" panose="02040503050406030204" pitchFamily="18" charset="0"/>
                          </a:rPr>
                          <m:t>−1</m:t>
                        </m:r>
                      </m:sup>
                    </m:sSup>
                  </m:oMath>
                </a14:m>
                <a:r>
                  <a:rPr lang="en-US" sz="2000" dirty="0" smtClean="0"/>
                  <a:t>. </a:t>
                </a:r>
                <a:r>
                  <a:rPr lang="en-US" sz="2000" i="1" dirty="0" smtClean="0"/>
                  <a:t>A</a:t>
                </a:r>
                <a:r>
                  <a:rPr lang="en-US" sz="2000" i="1" baseline="-25000" dirty="0" smtClean="0"/>
                  <a:t>i</a:t>
                </a:r>
                <a:r>
                  <a:rPr lang="en-US" sz="2000" baseline="-25000" dirty="0" smtClean="0"/>
                  <a:t> </a:t>
                </a:r>
                <a:r>
                  <a:rPr lang="en-US" sz="2000" dirty="0" smtClean="0"/>
                  <a:t>is the </a:t>
                </a:r>
                <a:r>
                  <a:rPr lang="en-US" sz="2000" dirty="0" err="1" smtClean="0"/>
                  <a:t>i</a:t>
                </a:r>
                <a:r>
                  <a:rPr lang="en-US" sz="2000" baseline="30000" dirty="0" err="1" smtClean="0"/>
                  <a:t>th</a:t>
                </a:r>
                <a:r>
                  <a:rPr lang="en-US" sz="2000" dirty="0" smtClean="0"/>
                  <a:t> bit in A’s 2’s</a:t>
                </a:r>
              </a:p>
              <a:p>
                <a:r>
                  <a:rPr lang="en-US" sz="2000" dirty="0" smtClean="0"/>
                  <a:t>complement based binary representation (the first bit is the LSB). A</a:t>
                </a:r>
                <a:r>
                  <a:rPr lang="en-US" sz="2000" baseline="-25000" dirty="0" smtClean="0"/>
                  <a:t>1...n-1 </a:t>
                </a:r>
                <a:r>
                  <a:rPr lang="en-US" sz="2000" dirty="0" smtClean="0"/>
                  <a:t>is a binary </a:t>
                </a:r>
              </a:p>
              <a:p>
                <a:r>
                  <a:rPr lang="en-US" sz="2000" dirty="0" smtClean="0"/>
                  <a:t>number containing the first </a:t>
                </a:r>
                <a:r>
                  <a:rPr lang="en-US" sz="2000" i="1" dirty="0" smtClean="0"/>
                  <a:t>n-1</a:t>
                </a:r>
                <a:r>
                  <a:rPr lang="en-US" sz="2000" dirty="0" smtClean="0"/>
                  <a:t> digits of </a:t>
                </a:r>
                <a:r>
                  <a:rPr lang="en-US" sz="2000" i="1" dirty="0" smtClean="0"/>
                  <a:t>A</a:t>
                </a:r>
                <a:r>
                  <a:rPr lang="en-US" sz="2000" dirty="0" smtClean="0"/>
                  <a:t>’s binary 2’s complement representation.</a:t>
                </a:r>
                <a:endParaRPr lang="en-US" sz="2000" dirty="0"/>
              </a:p>
            </p:txBody>
          </p:sp>
        </mc:Choice>
        <mc:Fallback xmlns="">
          <p:sp>
            <p:nvSpPr>
              <p:cNvPr id="5" name="TextBox 4"/>
              <p:cNvSpPr txBox="1">
                <a:spLocks noRot="1" noChangeAspect="1" noMove="1" noResize="1" noEditPoints="1" noAdjustHandles="1" noChangeArrowheads="1" noChangeShapeType="1" noTextEdit="1"/>
              </p:cNvSpPr>
              <p:nvPr/>
            </p:nvSpPr>
            <p:spPr>
              <a:xfrm>
                <a:off x="228600" y="4191000"/>
                <a:ext cx="9042860" cy="1015663"/>
              </a:xfrm>
              <a:prstGeom prst="rect">
                <a:avLst/>
              </a:prstGeom>
              <a:blipFill rotWithShape="0">
                <a:blip r:embed="rId4"/>
                <a:stretch>
                  <a:fillRect l="-742" t="-3614" b="-9639"/>
                </a:stretch>
              </a:blipFill>
            </p:spPr>
            <p:txBody>
              <a:bodyPr/>
              <a:lstStyle/>
              <a:p>
                <a:r>
                  <a:rPr lang="en-US">
                    <a:noFill/>
                  </a:rPr>
                  <a:t> </a:t>
                </a:r>
              </a:p>
            </p:txBody>
          </p:sp>
        </mc:Fallback>
      </mc:AlternateContent>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name="page51">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38200" y="2286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Iterative</a:t>
            </a:r>
            <a:r>
              <a:rPr lang="fr-FR" dirty="0">
                <a:solidFill>
                  <a:schemeClr val="tx1"/>
                </a:solidFill>
              </a:rPr>
              <a:t> Multiplier</a:t>
            </a:r>
          </a:p>
        </p:txBody>
      </p:sp>
      <p:sp>
        <p:nvSpPr>
          <p:cNvPr id="3" name="Text Placeholder 2"/>
          <p:cNvSpPr txBox="1">
            <a:spLocks noGrp="1"/>
          </p:cNvSpPr>
          <p:nvPr>
            <p:ph type="body" idx="4294967295"/>
          </p:nvPr>
        </p:nvSpPr>
        <p:spPr>
          <a:xfrm>
            <a:off x="1219200" y="4038600"/>
            <a:ext cx="7620000" cy="2154238"/>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sz="2600" dirty="0">
                <a:solidFill>
                  <a:srgbClr val="008000"/>
                </a:solidFill>
                <a:latin typeface="Calibri" panose="020F0502020204030204" pitchFamily="34" charset="0"/>
              </a:rPr>
              <a:t>Multiplicand</a:t>
            </a:r>
            <a:r>
              <a:rPr lang="en-US" sz="2600" dirty="0">
                <a:latin typeface="Calibri" panose="020F0502020204030204" pitchFamily="34" charset="0"/>
              </a:rPr>
              <a:t> (N), </a:t>
            </a:r>
            <a:r>
              <a:rPr lang="en-US" sz="2600" dirty="0">
                <a:solidFill>
                  <a:srgbClr val="DC2300"/>
                </a:solidFill>
                <a:latin typeface="Calibri" panose="020F0502020204030204" pitchFamily="34" charset="0"/>
              </a:rPr>
              <a:t>Multiplier</a:t>
            </a:r>
            <a:r>
              <a:rPr lang="en-US" sz="2600" dirty="0">
                <a:latin typeface="Calibri" panose="020F0502020204030204" pitchFamily="34" charset="0"/>
              </a:rPr>
              <a:t> (M), </a:t>
            </a:r>
            <a:r>
              <a:rPr lang="en-US" sz="2600" dirty="0">
                <a:solidFill>
                  <a:srgbClr val="2323DC"/>
                </a:solidFill>
                <a:latin typeface="Calibri" panose="020F0502020204030204" pitchFamily="34" charset="0"/>
              </a:rPr>
              <a:t>Product</a:t>
            </a:r>
            <a:r>
              <a:rPr lang="en-US" sz="2600" dirty="0">
                <a:latin typeface="Calibri" panose="020F0502020204030204" pitchFamily="34" charset="0"/>
              </a:rPr>
              <a:t>(P) = MN</a:t>
            </a:r>
          </a:p>
          <a:p>
            <a:pPr lvl="0">
              <a:buSzPct val="100000"/>
              <a:buFont typeface="Symbol" panose="05050102010706020507" pitchFamily="18" charset="2"/>
              <a:buChar char="*"/>
            </a:pPr>
            <a:r>
              <a:rPr lang="en-US" sz="2600" dirty="0">
                <a:latin typeface="Calibri" panose="020F0502020204030204" pitchFamily="34" charset="0"/>
              </a:rPr>
              <a:t>U </a:t>
            </a:r>
            <a:r>
              <a:rPr lang="en-US" sz="2600" dirty="0" smtClean="0">
                <a:latin typeface="Calibri" panose="020F0502020204030204" pitchFamily="34" charset="0"/>
              </a:rPr>
              <a:t>is a 33 bit register and V is a 32 </a:t>
            </a:r>
            <a:r>
              <a:rPr lang="en-US" sz="2600" dirty="0">
                <a:latin typeface="Calibri" panose="020F0502020204030204" pitchFamily="34" charset="0"/>
              </a:rPr>
              <a:t>bit </a:t>
            </a:r>
            <a:r>
              <a:rPr lang="en-US" sz="2600" dirty="0" smtClean="0">
                <a:latin typeface="Calibri" panose="020F0502020204030204" pitchFamily="34" charset="0"/>
              </a:rPr>
              <a:t>register</a:t>
            </a:r>
            <a:endParaRPr lang="en-US" sz="2600" dirty="0">
              <a:latin typeface="Calibri" panose="020F0502020204030204" pitchFamily="34" charset="0"/>
            </a:endParaRPr>
          </a:p>
          <a:p>
            <a:pPr lvl="0">
              <a:buSzPct val="100000"/>
              <a:buFont typeface="Symbol" panose="05050102010706020507" pitchFamily="18" charset="2"/>
              <a:buChar char="*"/>
            </a:pPr>
            <a:r>
              <a:rPr lang="en-US" sz="2600" dirty="0">
                <a:solidFill>
                  <a:srgbClr val="0047FF"/>
                </a:solidFill>
                <a:latin typeface="Calibri" panose="020F0502020204030204" pitchFamily="34" charset="0"/>
              </a:rPr>
              <a:t>beginning :</a:t>
            </a:r>
            <a:r>
              <a:rPr lang="en-US" sz="2600" dirty="0">
                <a:latin typeface="Calibri" panose="020F0502020204030204" pitchFamily="34" charset="0"/>
              </a:rPr>
              <a:t> V contains the multiplier, U = 0</a:t>
            </a:r>
          </a:p>
          <a:p>
            <a:pPr lvl="0">
              <a:buSzPct val="100000"/>
              <a:buFont typeface="Symbol" panose="05050102010706020507" pitchFamily="18" charset="2"/>
              <a:buChar char="*"/>
            </a:pPr>
            <a:r>
              <a:rPr lang="en-US" sz="2600" dirty="0">
                <a:latin typeface="Calibri" panose="020F0502020204030204" pitchFamily="34" charset="0"/>
              </a:rPr>
              <a:t>UV is one register for the purpose of </a:t>
            </a:r>
            <a:r>
              <a:rPr lang="en-US" sz="2600" dirty="0">
                <a:solidFill>
                  <a:srgbClr val="660066"/>
                </a:solidFill>
                <a:latin typeface="Calibri" panose="020F0502020204030204" pitchFamily="34" charset="0"/>
              </a:rPr>
              <a:t>shifting</a:t>
            </a:r>
          </a:p>
        </p:txBody>
      </p:sp>
      <p:grpSp>
        <p:nvGrpSpPr>
          <p:cNvPr id="9" name="Group 4"/>
          <p:cNvGrpSpPr>
            <a:grpSpLocks noChangeAspect="1"/>
          </p:cNvGrpSpPr>
          <p:nvPr/>
        </p:nvGrpSpPr>
        <p:grpSpPr bwMode="auto">
          <a:xfrm>
            <a:off x="2133600" y="1447800"/>
            <a:ext cx="4664075" cy="2373313"/>
            <a:chOff x="1872" y="960"/>
            <a:chExt cx="2938" cy="1495"/>
          </a:xfrm>
        </p:grpSpPr>
        <p:sp>
          <p:nvSpPr>
            <p:cNvPr id="10" name="AutoShape 3"/>
            <p:cNvSpPr>
              <a:spLocks noChangeAspect="1" noChangeArrowheads="1" noTextEdit="1"/>
            </p:cNvSpPr>
            <p:nvPr/>
          </p:nvSpPr>
          <p:spPr bwMode="auto">
            <a:xfrm>
              <a:off x="1872" y="960"/>
              <a:ext cx="2938" cy="14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5"/>
            <p:cNvSpPr>
              <a:spLocks/>
            </p:cNvSpPr>
            <p:nvPr/>
          </p:nvSpPr>
          <p:spPr bwMode="auto">
            <a:xfrm>
              <a:off x="2295" y="993"/>
              <a:ext cx="1368" cy="264"/>
            </a:xfrm>
            <a:custGeom>
              <a:avLst/>
              <a:gdLst>
                <a:gd name="T0" fmla="*/ 249 w 2574"/>
                <a:gd name="T1" fmla="*/ 0 h 498"/>
                <a:gd name="T2" fmla="*/ 2325 w 2574"/>
                <a:gd name="T3" fmla="*/ 0 h 498"/>
                <a:gd name="T4" fmla="*/ 2574 w 2574"/>
                <a:gd name="T5" fmla="*/ 249 h 498"/>
                <a:gd name="T6" fmla="*/ 2325 w 2574"/>
                <a:gd name="T7" fmla="*/ 498 h 498"/>
                <a:gd name="T8" fmla="*/ 249 w 2574"/>
                <a:gd name="T9" fmla="*/ 498 h 498"/>
                <a:gd name="T10" fmla="*/ 0 w 2574"/>
                <a:gd name="T11" fmla="*/ 249 h 498"/>
                <a:gd name="T12" fmla="*/ 249 w 2574"/>
                <a:gd name="T13" fmla="*/ 0 h 498"/>
              </a:gdLst>
              <a:ahLst/>
              <a:cxnLst>
                <a:cxn ang="0">
                  <a:pos x="T0" y="T1"/>
                </a:cxn>
                <a:cxn ang="0">
                  <a:pos x="T2" y="T3"/>
                </a:cxn>
                <a:cxn ang="0">
                  <a:pos x="T4" y="T5"/>
                </a:cxn>
                <a:cxn ang="0">
                  <a:pos x="T6" y="T7"/>
                </a:cxn>
                <a:cxn ang="0">
                  <a:pos x="T8" y="T9"/>
                </a:cxn>
                <a:cxn ang="0">
                  <a:pos x="T10" y="T11"/>
                </a:cxn>
                <a:cxn ang="0">
                  <a:pos x="T12" y="T13"/>
                </a:cxn>
              </a:cxnLst>
              <a:rect l="0" t="0" r="r" b="b"/>
              <a:pathLst>
                <a:path w="2574" h="498">
                  <a:moveTo>
                    <a:pt x="249" y="0"/>
                  </a:moveTo>
                  <a:lnTo>
                    <a:pt x="2325" y="0"/>
                  </a:lnTo>
                  <a:cubicBezTo>
                    <a:pt x="2463" y="0"/>
                    <a:pt x="2574" y="111"/>
                    <a:pt x="2574" y="249"/>
                  </a:cubicBezTo>
                  <a:cubicBezTo>
                    <a:pt x="2574" y="387"/>
                    <a:pt x="2463" y="498"/>
                    <a:pt x="2325" y="498"/>
                  </a:cubicBezTo>
                  <a:lnTo>
                    <a:pt x="249" y="498"/>
                  </a:lnTo>
                  <a:cubicBezTo>
                    <a:pt x="111" y="498"/>
                    <a:pt x="0" y="387"/>
                    <a:pt x="0" y="249"/>
                  </a:cubicBezTo>
                  <a:cubicBezTo>
                    <a:pt x="0" y="111"/>
                    <a:pt x="111" y="0"/>
                    <a:pt x="249" y="0"/>
                  </a:cubicBezTo>
                  <a:close/>
                </a:path>
              </a:pathLst>
            </a:custGeom>
            <a:solidFill>
              <a:srgbClr val="A2D0D9"/>
            </a:solidFill>
            <a:ln w="12"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Rectangle 7"/>
            <p:cNvSpPr>
              <a:spLocks noChangeArrowheads="1"/>
            </p:cNvSpPr>
            <p:nvPr/>
          </p:nvSpPr>
          <p:spPr bwMode="auto">
            <a:xfrm>
              <a:off x="2257" y="1868"/>
              <a:ext cx="1240" cy="205"/>
            </a:xfrm>
            <a:prstGeom prst="rect">
              <a:avLst/>
            </a:prstGeom>
            <a:solidFill>
              <a:srgbClr val="D5F6FF"/>
            </a:solidFill>
            <a:ln w="12"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Rectangle 9"/>
            <p:cNvSpPr>
              <a:spLocks noChangeArrowheads="1"/>
            </p:cNvSpPr>
            <p:nvPr/>
          </p:nvSpPr>
          <p:spPr bwMode="auto">
            <a:xfrm>
              <a:off x="3497" y="1868"/>
              <a:ext cx="1240" cy="205"/>
            </a:xfrm>
            <a:prstGeom prst="rect">
              <a:avLst/>
            </a:prstGeom>
            <a:solidFill>
              <a:srgbClr val="D5F6FF"/>
            </a:solidFill>
            <a:ln w="12"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Rectangle 10"/>
            <p:cNvSpPr>
              <a:spLocks noChangeArrowheads="1"/>
            </p:cNvSpPr>
            <p:nvPr/>
          </p:nvSpPr>
          <p:spPr bwMode="auto">
            <a:xfrm>
              <a:off x="2780" y="1860"/>
              <a:ext cx="279" cy="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000" b="0" i="0" u="none" strike="noStrike" cap="none" normalizeH="0" baseline="0" smtClean="0">
                  <a:ln>
                    <a:noFill/>
                  </a:ln>
                  <a:solidFill>
                    <a:srgbClr val="000000"/>
                  </a:solidFill>
                  <a:effectLst/>
                  <a:latin typeface="Sans"/>
                </a:rPr>
                <a:t>U</a:t>
              </a:r>
              <a:endParaRPr kumimoji="0" lang="en-US" sz="1800" b="0" i="0" u="none" strike="noStrike" cap="none" normalizeH="0" baseline="0" smtClean="0">
                <a:ln>
                  <a:noFill/>
                </a:ln>
                <a:solidFill>
                  <a:schemeClr val="tx1"/>
                </a:solidFill>
                <a:effectLst/>
                <a:latin typeface="Arial" pitchFamily="34" charset="0"/>
              </a:endParaRPr>
            </a:p>
          </p:txBody>
        </p:sp>
        <p:sp>
          <p:nvSpPr>
            <p:cNvPr id="17" name="Rectangle 11"/>
            <p:cNvSpPr>
              <a:spLocks noChangeArrowheads="1"/>
            </p:cNvSpPr>
            <p:nvPr/>
          </p:nvSpPr>
          <p:spPr bwMode="auto">
            <a:xfrm>
              <a:off x="4026" y="1855"/>
              <a:ext cx="266" cy="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000" b="0" i="0" u="none" strike="noStrike" cap="none" normalizeH="0" baseline="0" smtClean="0">
                  <a:ln>
                    <a:noFill/>
                  </a:ln>
                  <a:solidFill>
                    <a:srgbClr val="000000"/>
                  </a:solidFill>
                  <a:effectLst/>
                  <a:latin typeface="Sans"/>
                </a:rPr>
                <a:t>V</a:t>
              </a:r>
              <a:endParaRPr kumimoji="0" lang="en-US" sz="1800" b="0" i="0" u="none" strike="noStrike" cap="none" normalizeH="0" baseline="0" smtClean="0">
                <a:ln>
                  <a:noFill/>
                </a:ln>
                <a:solidFill>
                  <a:schemeClr val="tx1"/>
                </a:solidFill>
                <a:effectLst/>
                <a:latin typeface="Arial" pitchFamily="34" charset="0"/>
              </a:endParaRPr>
            </a:p>
          </p:txBody>
        </p:sp>
        <p:sp>
          <p:nvSpPr>
            <p:cNvPr id="18" name="Rectangle 12"/>
            <p:cNvSpPr>
              <a:spLocks noChangeArrowheads="1"/>
            </p:cNvSpPr>
            <p:nvPr/>
          </p:nvSpPr>
          <p:spPr bwMode="auto">
            <a:xfrm>
              <a:off x="2394" y="1036"/>
              <a:ext cx="1100" cy="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Sans"/>
                </a:rPr>
                <a:t>Multiplicand</a:t>
              </a:r>
              <a:endParaRPr kumimoji="0" lang="en-US" sz="1800" b="0" i="0" u="none" strike="noStrike" cap="none" normalizeH="0" baseline="0" smtClean="0">
                <a:ln>
                  <a:noFill/>
                </a:ln>
                <a:solidFill>
                  <a:schemeClr val="tx1"/>
                </a:solidFill>
                <a:effectLst/>
                <a:latin typeface="Arial" pitchFamily="34" charset="0"/>
              </a:endParaRPr>
            </a:p>
          </p:txBody>
        </p:sp>
        <p:sp>
          <p:nvSpPr>
            <p:cNvPr id="19" name="Line 13"/>
            <p:cNvSpPr>
              <a:spLocks noChangeShapeType="1"/>
            </p:cNvSpPr>
            <p:nvPr/>
          </p:nvSpPr>
          <p:spPr bwMode="auto">
            <a:xfrm>
              <a:off x="2879" y="1270"/>
              <a:ext cx="0" cy="171"/>
            </a:xfrm>
            <a:prstGeom prst="line">
              <a:avLst/>
            </a:prstGeom>
            <a:noFill/>
            <a:ln w="7"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Freeform 14"/>
            <p:cNvSpPr>
              <a:spLocks/>
            </p:cNvSpPr>
            <p:nvPr/>
          </p:nvSpPr>
          <p:spPr bwMode="auto">
            <a:xfrm>
              <a:off x="2849" y="1336"/>
              <a:ext cx="60" cy="105"/>
            </a:xfrm>
            <a:custGeom>
              <a:avLst/>
              <a:gdLst>
                <a:gd name="T0" fmla="*/ 30 w 60"/>
                <a:gd name="T1" fmla="*/ 30 h 105"/>
                <a:gd name="T2" fmla="*/ 0 w 60"/>
                <a:gd name="T3" fmla="*/ 0 h 105"/>
                <a:gd name="T4" fmla="*/ 30 w 60"/>
                <a:gd name="T5" fmla="*/ 105 h 105"/>
                <a:gd name="T6" fmla="*/ 60 w 60"/>
                <a:gd name="T7" fmla="*/ 0 h 105"/>
                <a:gd name="T8" fmla="*/ 30 w 60"/>
                <a:gd name="T9" fmla="*/ 30 h 105"/>
              </a:gdLst>
              <a:ahLst/>
              <a:cxnLst>
                <a:cxn ang="0">
                  <a:pos x="T0" y="T1"/>
                </a:cxn>
                <a:cxn ang="0">
                  <a:pos x="T2" y="T3"/>
                </a:cxn>
                <a:cxn ang="0">
                  <a:pos x="T4" y="T5"/>
                </a:cxn>
                <a:cxn ang="0">
                  <a:pos x="T6" y="T7"/>
                </a:cxn>
                <a:cxn ang="0">
                  <a:pos x="T8" y="T9"/>
                </a:cxn>
              </a:cxnLst>
              <a:rect l="0" t="0" r="r" b="b"/>
              <a:pathLst>
                <a:path w="60" h="105">
                  <a:moveTo>
                    <a:pt x="30" y="30"/>
                  </a:moveTo>
                  <a:lnTo>
                    <a:pt x="0" y="0"/>
                  </a:lnTo>
                  <a:lnTo>
                    <a:pt x="30" y="105"/>
                  </a:lnTo>
                  <a:lnTo>
                    <a:pt x="60" y="0"/>
                  </a:lnTo>
                  <a:lnTo>
                    <a:pt x="30" y="30"/>
                  </a:lnTo>
                  <a:close/>
                </a:path>
              </a:pathLst>
            </a:custGeom>
            <a:solidFill>
              <a:srgbClr val="000000"/>
            </a:solidFill>
            <a:ln w="7"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1" name="Oval 15"/>
            <p:cNvSpPr>
              <a:spLocks noChangeArrowheads="1"/>
            </p:cNvSpPr>
            <p:nvPr/>
          </p:nvSpPr>
          <p:spPr bwMode="auto">
            <a:xfrm>
              <a:off x="2741" y="1430"/>
              <a:ext cx="237" cy="243"/>
            </a:xfrm>
            <a:prstGeom prst="ellipse">
              <a:avLst/>
            </a:prstGeom>
            <a:solidFill>
              <a:srgbClr val="F9F9F9"/>
            </a:solidFill>
            <a:ln w="7" cap="flat">
              <a:solidFill>
                <a:srgbClr val="351717"/>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2" name="Line 16"/>
            <p:cNvSpPr>
              <a:spLocks noChangeShapeType="1"/>
            </p:cNvSpPr>
            <p:nvPr/>
          </p:nvSpPr>
          <p:spPr bwMode="auto">
            <a:xfrm>
              <a:off x="2772" y="1558"/>
              <a:ext cx="182" cy="0"/>
            </a:xfrm>
            <a:prstGeom prst="line">
              <a:avLst/>
            </a:prstGeom>
            <a:noFill/>
            <a:ln w="1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Freeform 17"/>
            <p:cNvSpPr>
              <a:spLocks/>
            </p:cNvSpPr>
            <p:nvPr/>
          </p:nvSpPr>
          <p:spPr bwMode="auto">
            <a:xfrm>
              <a:off x="2863" y="1484"/>
              <a:ext cx="6" cy="139"/>
            </a:xfrm>
            <a:custGeom>
              <a:avLst/>
              <a:gdLst>
                <a:gd name="T0" fmla="*/ 10 w 10"/>
                <a:gd name="T1" fmla="*/ 0 h 262"/>
                <a:gd name="T2" fmla="*/ 10 w 10"/>
                <a:gd name="T3" fmla="*/ 262 h 262"/>
                <a:gd name="T4" fmla="*/ 0 w 10"/>
                <a:gd name="T5" fmla="*/ 262 h 262"/>
                <a:gd name="T6" fmla="*/ 0 w 10"/>
                <a:gd name="T7" fmla="*/ 262 h 262"/>
              </a:gdLst>
              <a:ahLst/>
              <a:cxnLst>
                <a:cxn ang="0">
                  <a:pos x="T0" y="T1"/>
                </a:cxn>
                <a:cxn ang="0">
                  <a:pos x="T2" y="T3"/>
                </a:cxn>
                <a:cxn ang="0">
                  <a:pos x="T4" y="T5"/>
                </a:cxn>
                <a:cxn ang="0">
                  <a:pos x="T6" y="T7"/>
                </a:cxn>
              </a:cxnLst>
              <a:rect l="0" t="0" r="r" b="b"/>
              <a:pathLst>
                <a:path w="10" h="262">
                  <a:moveTo>
                    <a:pt x="10" y="0"/>
                  </a:moveTo>
                  <a:lnTo>
                    <a:pt x="10" y="262"/>
                  </a:lnTo>
                  <a:lnTo>
                    <a:pt x="0" y="262"/>
                  </a:lnTo>
                  <a:lnTo>
                    <a:pt x="0" y="262"/>
                  </a:lnTo>
                </a:path>
              </a:pathLst>
            </a:custGeom>
            <a:noFill/>
            <a:ln w="1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Line 18"/>
            <p:cNvSpPr>
              <a:spLocks noChangeShapeType="1"/>
            </p:cNvSpPr>
            <p:nvPr/>
          </p:nvSpPr>
          <p:spPr bwMode="auto">
            <a:xfrm flipV="1">
              <a:off x="2872" y="1687"/>
              <a:ext cx="0" cy="171"/>
            </a:xfrm>
            <a:prstGeom prst="line">
              <a:avLst/>
            </a:prstGeom>
            <a:noFill/>
            <a:ln w="7"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Freeform 19"/>
            <p:cNvSpPr>
              <a:spLocks/>
            </p:cNvSpPr>
            <p:nvPr/>
          </p:nvSpPr>
          <p:spPr bwMode="auto">
            <a:xfrm>
              <a:off x="2842" y="1687"/>
              <a:ext cx="60" cy="105"/>
            </a:xfrm>
            <a:custGeom>
              <a:avLst/>
              <a:gdLst>
                <a:gd name="T0" fmla="*/ 30 w 60"/>
                <a:gd name="T1" fmla="*/ 75 h 105"/>
                <a:gd name="T2" fmla="*/ 60 w 60"/>
                <a:gd name="T3" fmla="*/ 105 h 105"/>
                <a:gd name="T4" fmla="*/ 30 w 60"/>
                <a:gd name="T5" fmla="*/ 0 h 105"/>
                <a:gd name="T6" fmla="*/ 0 w 60"/>
                <a:gd name="T7" fmla="*/ 105 h 105"/>
                <a:gd name="T8" fmla="*/ 30 w 60"/>
                <a:gd name="T9" fmla="*/ 75 h 105"/>
              </a:gdLst>
              <a:ahLst/>
              <a:cxnLst>
                <a:cxn ang="0">
                  <a:pos x="T0" y="T1"/>
                </a:cxn>
                <a:cxn ang="0">
                  <a:pos x="T2" y="T3"/>
                </a:cxn>
                <a:cxn ang="0">
                  <a:pos x="T4" y="T5"/>
                </a:cxn>
                <a:cxn ang="0">
                  <a:pos x="T6" y="T7"/>
                </a:cxn>
                <a:cxn ang="0">
                  <a:pos x="T8" y="T9"/>
                </a:cxn>
              </a:cxnLst>
              <a:rect l="0" t="0" r="r" b="b"/>
              <a:pathLst>
                <a:path w="60" h="105">
                  <a:moveTo>
                    <a:pt x="30" y="75"/>
                  </a:moveTo>
                  <a:lnTo>
                    <a:pt x="60" y="105"/>
                  </a:lnTo>
                  <a:lnTo>
                    <a:pt x="30" y="0"/>
                  </a:lnTo>
                  <a:lnTo>
                    <a:pt x="0" y="105"/>
                  </a:lnTo>
                  <a:lnTo>
                    <a:pt x="30" y="75"/>
                  </a:lnTo>
                  <a:close/>
                </a:path>
              </a:pathLst>
            </a:custGeom>
            <a:solidFill>
              <a:srgbClr val="000000"/>
            </a:solidFill>
            <a:ln w="7"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20"/>
            <p:cNvSpPr>
              <a:spLocks/>
            </p:cNvSpPr>
            <p:nvPr/>
          </p:nvSpPr>
          <p:spPr bwMode="auto">
            <a:xfrm>
              <a:off x="1899" y="1553"/>
              <a:ext cx="959" cy="856"/>
            </a:xfrm>
            <a:custGeom>
              <a:avLst/>
              <a:gdLst>
                <a:gd name="T0" fmla="*/ 1563 w 1805"/>
                <a:gd name="T1" fmla="*/ 0 h 1612"/>
                <a:gd name="T2" fmla="*/ 0 w 1805"/>
                <a:gd name="T3" fmla="*/ 0 h 1612"/>
                <a:gd name="T4" fmla="*/ 0 w 1805"/>
                <a:gd name="T5" fmla="*/ 1612 h 1612"/>
                <a:gd name="T6" fmla="*/ 1805 w 1805"/>
                <a:gd name="T7" fmla="*/ 1612 h 1612"/>
                <a:gd name="T8" fmla="*/ 1805 w 1805"/>
                <a:gd name="T9" fmla="*/ 967 h 1612"/>
              </a:gdLst>
              <a:ahLst/>
              <a:cxnLst>
                <a:cxn ang="0">
                  <a:pos x="T0" y="T1"/>
                </a:cxn>
                <a:cxn ang="0">
                  <a:pos x="T2" y="T3"/>
                </a:cxn>
                <a:cxn ang="0">
                  <a:pos x="T4" y="T5"/>
                </a:cxn>
                <a:cxn ang="0">
                  <a:pos x="T6" y="T7"/>
                </a:cxn>
                <a:cxn ang="0">
                  <a:pos x="T8" y="T9"/>
                </a:cxn>
              </a:cxnLst>
              <a:rect l="0" t="0" r="r" b="b"/>
              <a:pathLst>
                <a:path w="1805" h="1612">
                  <a:moveTo>
                    <a:pt x="1563" y="0"/>
                  </a:moveTo>
                  <a:lnTo>
                    <a:pt x="0" y="0"/>
                  </a:lnTo>
                  <a:lnTo>
                    <a:pt x="0" y="1612"/>
                  </a:lnTo>
                  <a:lnTo>
                    <a:pt x="1805" y="1612"/>
                  </a:lnTo>
                  <a:lnTo>
                    <a:pt x="1805" y="967"/>
                  </a:lnTo>
                </a:path>
              </a:pathLst>
            </a:custGeom>
            <a:noFill/>
            <a:ln w="7"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Freeform 21"/>
            <p:cNvSpPr>
              <a:spLocks/>
            </p:cNvSpPr>
            <p:nvPr/>
          </p:nvSpPr>
          <p:spPr bwMode="auto">
            <a:xfrm>
              <a:off x="2828" y="2067"/>
              <a:ext cx="60" cy="105"/>
            </a:xfrm>
            <a:custGeom>
              <a:avLst/>
              <a:gdLst>
                <a:gd name="T0" fmla="*/ 30 w 60"/>
                <a:gd name="T1" fmla="*/ 75 h 105"/>
                <a:gd name="T2" fmla="*/ 60 w 60"/>
                <a:gd name="T3" fmla="*/ 105 h 105"/>
                <a:gd name="T4" fmla="*/ 30 w 60"/>
                <a:gd name="T5" fmla="*/ 0 h 105"/>
                <a:gd name="T6" fmla="*/ 0 w 60"/>
                <a:gd name="T7" fmla="*/ 105 h 105"/>
                <a:gd name="T8" fmla="*/ 30 w 60"/>
                <a:gd name="T9" fmla="*/ 75 h 105"/>
              </a:gdLst>
              <a:ahLst/>
              <a:cxnLst>
                <a:cxn ang="0">
                  <a:pos x="T0" y="T1"/>
                </a:cxn>
                <a:cxn ang="0">
                  <a:pos x="T2" y="T3"/>
                </a:cxn>
                <a:cxn ang="0">
                  <a:pos x="T4" y="T5"/>
                </a:cxn>
                <a:cxn ang="0">
                  <a:pos x="T6" y="T7"/>
                </a:cxn>
                <a:cxn ang="0">
                  <a:pos x="T8" y="T9"/>
                </a:cxn>
              </a:cxnLst>
              <a:rect l="0" t="0" r="r" b="b"/>
              <a:pathLst>
                <a:path w="60" h="105">
                  <a:moveTo>
                    <a:pt x="30" y="75"/>
                  </a:moveTo>
                  <a:lnTo>
                    <a:pt x="60" y="105"/>
                  </a:lnTo>
                  <a:lnTo>
                    <a:pt x="30" y="0"/>
                  </a:lnTo>
                  <a:lnTo>
                    <a:pt x="0" y="105"/>
                  </a:lnTo>
                  <a:lnTo>
                    <a:pt x="30" y="75"/>
                  </a:lnTo>
                  <a:close/>
                </a:path>
              </a:pathLst>
            </a:custGeom>
            <a:solidFill>
              <a:srgbClr val="000000"/>
            </a:solidFill>
            <a:ln w="7"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name="page52">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89000" y="206375"/>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Algorithm</a:t>
            </a:r>
            <a:endParaRPr lang="fr-FR" dirty="0">
              <a:solidFill>
                <a:schemeClr val="tx1"/>
              </a:solidFill>
            </a:endParaRPr>
          </a:p>
        </p:txBody>
      </p:sp>
      <p:sp>
        <p:nvSpPr>
          <p:cNvPr id="7" name="Rectangle 6"/>
          <p:cNvSpPr/>
          <p:nvPr/>
        </p:nvSpPr>
        <p:spPr>
          <a:xfrm>
            <a:off x="1295400" y="1524000"/>
            <a:ext cx="7391400" cy="4648200"/>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371600" y="1550691"/>
            <a:ext cx="7239000" cy="4278094"/>
          </a:xfrm>
          <a:prstGeom prst="rect">
            <a:avLst/>
          </a:prstGeom>
        </p:spPr>
        <p:txBody>
          <a:bodyPr wrap="square">
            <a:spAutoFit/>
          </a:bodyPr>
          <a:lstStyle/>
          <a:p>
            <a:r>
              <a:rPr lang="en-US" sz="1600" b="1" dirty="0">
                <a:latin typeface="Times New Roman" pitchFamily="18" charset="0"/>
                <a:cs typeface="Times New Roman" pitchFamily="18" charset="0"/>
              </a:rPr>
              <a:t>Algorithm 1: </a:t>
            </a:r>
            <a:r>
              <a:rPr lang="en-US" sz="1600" dirty="0">
                <a:latin typeface="Times New Roman" pitchFamily="18" charset="0"/>
                <a:cs typeface="Times New Roman" pitchFamily="18" charset="0"/>
              </a:rPr>
              <a:t>Algorithm to multiply two 32 bit numbers and produce </a:t>
            </a:r>
            <a:r>
              <a:rPr lang="en-US" sz="1600" dirty="0" smtClean="0">
                <a:latin typeface="Times New Roman" pitchFamily="18" charset="0"/>
                <a:cs typeface="Times New Roman" pitchFamily="18" charset="0"/>
              </a:rPr>
              <a:t>a 64 </a:t>
            </a:r>
            <a:r>
              <a:rPr lang="en-US" sz="1600" dirty="0">
                <a:latin typeface="Times New Roman" pitchFamily="18" charset="0"/>
                <a:cs typeface="Times New Roman" pitchFamily="18" charset="0"/>
              </a:rPr>
              <a:t>bit result</a:t>
            </a:r>
          </a:p>
          <a:p>
            <a:endParaRPr lang="it-IT" sz="1600" b="1" dirty="0" smtClean="0">
              <a:latin typeface="Times New Roman" pitchFamily="18" charset="0"/>
              <a:cs typeface="Times New Roman" pitchFamily="18" charset="0"/>
            </a:endParaRPr>
          </a:p>
          <a:p>
            <a:r>
              <a:rPr lang="it-IT" sz="1600" b="1" dirty="0" smtClean="0">
                <a:latin typeface="Times New Roman" pitchFamily="18" charset="0"/>
                <a:cs typeface="Times New Roman" pitchFamily="18" charset="0"/>
              </a:rPr>
              <a:t>Data</a:t>
            </a:r>
            <a:r>
              <a:rPr lang="it-IT" sz="1600" dirty="0">
                <a:latin typeface="Times New Roman" pitchFamily="18" charset="0"/>
                <a:cs typeface="Times New Roman" pitchFamily="18" charset="0"/>
              </a:rPr>
              <a:t>: Multiplier in </a:t>
            </a:r>
            <a:r>
              <a:rPr lang="it-IT" sz="1600" i="1" dirty="0">
                <a:latin typeface="Times New Roman" pitchFamily="18" charset="0"/>
                <a:cs typeface="Times New Roman" pitchFamily="18" charset="0"/>
              </a:rPr>
              <a:t>V </a:t>
            </a:r>
            <a:r>
              <a:rPr lang="it-IT" sz="1600" dirty="0">
                <a:latin typeface="Times New Roman" pitchFamily="18" charset="0"/>
                <a:cs typeface="Times New Roman" pitchFamily="18" charset="0"/>
              </a:rPr>
              <a:t>, </a:t>
            </a:r>
            <a:r>
              <a:rPr lang="it-IT" sz="1600" i="1" dirty="0">
                <a:latin typeface="Times New Roman" pitchFamily="18" charset="0"/>
                <a:cs typeface="Times New Roman" pitchFamily="18" charset="0"/>
              </a:rPr>
              <a:t>U </a:t>
            </a:r>
            <a:r>
              <a:rPr lang="it-IT" sz="1600" dirty="0">
                <a:latin typeface="Times New Roman" pitchFamily="18" charset="0"/>
                <a:cs typeface="Times New Roman" pitchFamily="18" charset="0"/>
              </a:rPr>
              <a:t>= 0, Multiplicand in </a:t>
            </a:r>
            <a:r>
              <a:rPr lang="it-IT" sz="1600" i="1" dirty="0">
                <a:latin typeface="Times New Roman" pitchFamily="18" charset="0"/>
                <a:cs typeface="Times New Roman" pitchFamily="18" charset="0"/>
              </a:rPr>
              <a:t>N</a:t>
            </a:r>
          </a:p>
          <a:p>
            <a:r>
              <a:rPr lang="en-US" sz="1600" b="1" dirty="0">
                <a:latin typeface="Times New Roman" pitchFamily="18" charset="0"/>
                <a:cs typeface="Times New Roman" pitchFamily="18" charset="0"/>
              </a:rPr>
              <a:t>Result</a:t>
            </a:r>
            <a:r>
              <a:rPr lang="en-US" sz="1600" dirty="0">
                <a:latin typeface="Times New Roman" pitchFamily="18" charset="0"/>
                <a:cs typeface="Times New Roman" pitchFamily="18" charset="0"/>
              </a:rPr>
              <a:t>: The lower 64 bits of </a:t>
            </a:r>
            <a:r>
              <a:rPr lang="en-US" sz="1600" i="1" dirty="0">
                <a:latin typeface="Times New Roman" pitchFamily="18" charset="0"/>
                <a:cs typeface="Times New Roman" pitchFamily="18" charset="0"/>
              </a:rPr>
              <a:t>UV </a:t>
            </a:r>
            <a:r>
              <a:rPr lang="en-US" sz="1600" dirty="0">
                <a:latin typeface="Times New Roman" pitchFamily="18" charset="0"/>
                <a:cs typeface="Times New Roman" pitchFamily="18" charset="0"/>
              </a:rPr>
              <a:t>contains the product</a:t>
            </a:r>
          </a:p>
          <a:p>
            <a:pPr>
              <a:tabLst>
                <a:tab pos="465138" algn="l"/>
                <a:tab pos="914400" algn="l"/>
                <a:tab pos="1371600" algn="l"/>
              </a:tabLst>
            </a:pPr>
            <a:r>
              <a:rPr lang="en-US" sz="1600" i="1" dirty="0" smtClean="0">
                <a:latin typeface="Courier New" pitchFamily="49" charset="0"/>
                <a:cs typeface="Courier New" pitchFamily="49" charset="0"/>
              </a:rPr>
              <a:t>i </a:t>
            </a:r>
            <a:r>
              <a:rPr lang="en-US" sz="1600" dirty="0">
                <a:latin typeface="Courier New" pitchFamily="49" charset="0"/>
                <a:cs typeface="Courier New" pitchFamily="49" charset="0"/>
              </a:rPr>
              <a:t>← 0</a:t>
            </a:r>
          </a:p>
          <a:p>
            <a:pPr>
              <a:tabLst>
                <a:tab pos="465138" algn="l"/>
                <a:tab pos="914400" algn="l"/>
                <a:tab pos="1371600" algn="l"/>
              </a:tabLst>
            </a:pPr>
            <a:r>
              <a:rPr lang="en-US" sz="1600" b="1" dirty="0" smtClean="0">
                <a:latin typeface="Courier New" pitchFamily="49" charset="0"/>
                <a:cs typeface="Courier New" pitchFamily="49" charset="0"/>
              </a:rPr>
              <a:t>for </a:t>
            </a:r>
            <a:r>
              <a:rPr lang="en-US" sz="1600" i="1" dirty="0">
                <a:latin typeface="Courier New" pitchFamily="49" charset="0"/>
                <a:cs typeface="Courier New" pitchFamily="49" charset="0"/>
              </a:rPr>
              <a:t>i</a:t>
            </a:r>
            <a:r>
              <a:rPr lang="en-US" sz="1600" dirty="0">
                <a:latin typeface="Courier New" pitchFamily="49" charset="0"/>
                <a:cs typeface="Courier New" pitchFamily="49" charset="0"/>
              </a:rPr>
              <a:t> &lt; 32 </a:t>
            </a:r>
            <a:r>
              <a:rPr lang="en-US" sz="1600" b="1" dirty="0">
                <a:latin typeface="Courier New" pitchFamily="49" charset="0"/>
                <a:cs typeface="Courier New" pitchFamily="49" charset="0"/>
              </a:rPr>
              <a:t>do</a:t>
            </a:r>
          </a:p>
          <a:p>
            <a:pPr>
              <a:tabLst>
                <a:tab pos="465138" algn="l"/>
                <a:tab pos="914400" algn="l"/>
                <a:tab pos="1371600" algn="l"/>
              </a:tabLst>
            </a:pPr>
            <a:r>
              <a:rPr lang="en-US" sz="1600" i="1" dirty="0" smtClean="0">
                <a:latin typeface="Courier New" pitchFamily="49" charset="0"/>
                <a:cs typeface="Courier New" pitchFamily="49" charset="0"/>
              </a:rPr>
              <a:t>	i</a:t>
            </a:r>
            <a:r>
              <a:rPr lang="en-US" sz="1600" dirty="0" smtClean="0">
                <a:latin typeface="Courier New" pitchFamily="49" charset="0"/>
                <a:cs typeface="Courier New" pitchFamily="49" charset="0"/>
              </a:rPr>
              <a:t> </a:t>
            </a:r>
            <a:r>
              <a:rPr lang="en-US" sz="1600" dirty="0">
                <a:latin typeface="Courier New" pitchFamily="49" charset="0"/>
                <a:cs typeface="Courier New" pitchFamily="49" charset="0"/>
              </a:rPr>
              <a:t>← </a:t>
            </a:r>
            <a:r>
              <a:rPr lang="en-US" sz="1600" i="1" dirty="0">
                <a:latin typeface="Courier New" pitchFamily="49" charset="0"/>
                <a:cs typeface="Courier New" pitchFamily="49" charset="0"/>
              </a:rPr>
              <a:t>i</a:t>
            </a:r>
            <a:r>
              <a:rPr lang="en-US" sz="1600" dirty="0">
                <a:latin typeface="Courier New" pitchFamily="49" charset="0"/>
                <a:cs typeface="Courier New" pitchFamily="49" charset="0"/>
              </a:rPr>
              <a:t> + 1</a:t>
            </a:r>
          </a:p>
          <a:p>
            <a:pPr>
              <a:tabLst>
                <a:tab pos="465138" algn="l"/>
                <a:tab pos="914400" algn="l"/>
                <a:tab pos="1371600" algn="l"/>
              </a:tabLst>
            </a:pPr>
            <a:r>
              <a:rPr lang="en-US" sz="1600" b="1" dirty="0" smtClean="0">
                <a:latin typeface="Courier New" pitchFamily="49" charset="0"/>
                <a:cs typeface="Courier New" pitchFamily="49" charset="0"/>
              </a:rPr>
              <a:t>	if </a:t>
            </a:r>
            <a:r>
              <a:rPr lang="en-US" sz="1600" i="1" dirty="0">
                <a:latin typeface="Courier New" pitchFamily="49" charset="0"/>
                <a:cs typeface="Courier New" pitchFamily="49" charset="0"/>
              </a:rPr>
              <a:t>LSB of V is 1 </a:t>
            </a:r>
            <a:r>
              <a:rPr lang="en-US" sz="1600" b="1" dirty="0">
                <a:latin typeface="Courier New" pitchFamily="49" charset="0"/>
                <a:cs typeface="Courier New" pitchFamily="49" charset="0"/>
              </a:rPr>
              <a:t>then</a:t>
            </a:r>
          </a:p>
          <a:p>
            <a:pPr>
              <a:tabLst>
                <a:tab pos="465138" algn="l"/>
                <a:tab pos="914400" algn="l"/>
                <a:tab pos="1371600" algn="l"/>
              </a:tabLst>
            </a:pPr>
            <a:r>
              <a:rPr lang="en-US" sz="1600" b="1" dirty="0" smtClean="0">
                <a:latin typeface="Courier New" pitchFamily="49" charset="0"/>
                <a:cs typeface="Courier New" pitchFamily="49" charset="0"/>
              </a:rPr>
              <a:t>		if </a:t>
            </a:r>
            <a:r>
              <a:rPr lang="en-US" sz="1600" i="1" dirty="0">
                <a:latin typeface="Courier New" pitchFamily="49" charset="0"/>
                <a:cs typeface="Courier New" pitchFamily="49" charset="0"/>
              </a:rPr>
              <a:t>i </a:t>
            </a:r>
            <a:r>
              <a:rPr lang="en-US" sz="1600" dirty="0">
                <a:latin typeface="Courier New" pitchFamily="49" charset="0"/>
                <a:cs typeface="Courier New" pitchFamily="49" charset="0"/>
              </a:rPr>
              <a:t>&lt; </a:t>
            </a:r>
            <a:r>
              <a:rPr lang="en-US" sz="1600" i="1" dirty="0">
                <a:latin typeface="Courier New" pitchFamily="49" charset="0"/>
                <a:cs typeface="Courier New" pitchFamily="49" charset="0"/>
              </a:rPr>
              <a:t>32 </a:t>
            </a:r>
            <a:r>
              <a:rPr lang="en-US" sz="1600" b="1" dirty="0">
                <a:latin typeface="Courier New" pitchFamily="49" charset="0"/>
                <a:cs typeface="Courier New" pitchFamily="49" charset="0"/>
              </a:rPr>
              <a:t>then</a:t>
            </a:r>
          </a:p>
          <a:p>
            <a:pPr>
              <a:tabLst>
                <a:tab pos="465138" algn="l"/>
                <a:tab pos="914400" algn="l"/>
                <a:tab pos="1371600" algn="l"/>
              </a:tabLst>
            </a:pPr>
            <a:r>
              <a:rPr lang="en-US" sz="1600" i="1" dirty="0" smtClean="0">
                <a:latin typeface="Courier New" pitchFamily="49" charset="0"/>
                <a:cs typeface="Courier New" pitchFamily="49" charset="0"/>
              </a:rPr>
              <a:t>			U</a:t>
            </a:r>
            <a:r>
              <a:rPr lang="en-US" sz="1600" dirty="0" smtClean="0">
                <a:latin typeface="Courier New" pitchFamily="49" charset="0"/>
                <a:cs typeface="Courier New" pitchFamily="49" charset="0"/>
              </a:rPr>
              <a:t> </a:t>
            </a:r>
            <a:r>
              <a:rPr lang="en-US" sz="1600" dirty="0">
                <a:latin typeface="Courier New" pitchFamily="49" charset="0"/>
                <a:cs typeface="Courier New" pitchFamily="49" charset="0"/>
              </a:rPr>
              <a:t>← </a:t>
            </a:r>
            <a:r>
              <a:rPr lang="en-US" sz="1600" i="1" dirty="0">
                <a:latin typeface="Courier New" pitchFamily="49" charset="0"/>
                <a:cs typeface="Courier New" pitchFamily="49" charset="0"/>
              </a:rPr>
              <a:t>U </a:t>
            </a:r>
            <a:r>
              <a:rPr lang="en-US" sz="1600" dirty="0">
                <a:latin typeface="Courier New" pitchFamily="49" charset="0"/>
                <a:cs typeface="Courier New" pitchFamily="49" charset="0"/>
              </a:rPr>
              <a:t>+ </a:t>
            </a:r>
            <a:r>
              <a:rPr lang="en-US" sz="1600" i="1" dirty="0">
                <a:latin typeface="Courier New" pitchFamily="49" charset="0"/>
                <a:cs typeface="Courier New" pitchFamily="49" charset="0"/>
              </a:rPr>
              <a:t>N</a:t>
            </a:r>
          </a:p>
          <a:p>
            <a:pPr>
              <a:tabLst>
                <a:tab pos="465138" algn="l"/>
                <a:tab pos="914400" algn="l"/>
                <a:tab pos="1371600" algn="l"/>
              </a:tabLst>
            </a:pPr>
            <a:r>
              <a:rPr lang="en-US" sz="1600" b="1" dirty="0" smtClean="0">
                <a:latin typeface="Courier New" pitchFamily="49" charset="0"/>
                <a:cs typeface="Courier New" pitchFamily="49" charset="0"/>
              </a:rPr>
              <a:t>		end</a:t>
            </a:r>
            <a:endParaRPr lang="en-US" sz="1600" b="1" dirty="0">
              <a:latin typeface="Courier New" pitchFamily="49" charset="0"/>
              <a:cs typeface="Courier New" pitchFamily="49" charset="0"/>
            </a:endParaRPr>
          </a:p>
          <a:p>
            <a:pPr>
              <a:tabLst>
                <a:tab pos="465138" algn="l"/>
                <a:tab pos="914400" algn="l"/>
                <a:tab pos="1371600" algn="l"/>
              </a:tabLst>
            </a:pPr>
            <a:r>
              <a:rPr lang="en-US" sz="1600" b="1" dirty="0" smtClean="0">
                <a:latin typeface="Courier New" pitchFamily="49" charset="0"/>
                <a:cs typeface="Courier New" pitchFamily="49" charset="0"/>
              </a:rPr>
              <a:t>		else</a:t>
            </a:r>
            <a:endParaRPr lang="en-US" sz="1600" b="1" dirty="0">
              <a:latin typeface="Courier New" pitchFamily="49" charset="0"/>
              <a:cs typeface="Courier New" pitchFamily="49" charset="0"/>
            </a:endParaRPr>
          </a:p>
          <a:p>
            <a:pPr>
              <a:tabLst>
                <a:tab pos="465138" algn="l"/>
                <a:tab pos="914400" algn="l"/>
                <a:tab pos="1371600" algn="l"/>
              </a:tabLst>
            </a:pPr>
            <a:r>
              <a:rPr lang="en-US" sz="1600" i="1" dirty="0" smtClean="0">
                <a:latin typeface="Courier New" pitchFamily="49" charset="0"/>
                <a:cs typeface="Courier New" pitchFamily="49" charset="0"/>
              </a:rPr>
              <a:t>			U </a:t>
            </a:r>
            <a:r>
              <a:rPr lang="en-US" sz="1600" dirty="0">
                <a:latin typeface="Courier New" pitchFamily="49" charset="0"/>
                <a:cs typeface="Courier New" pitchFamily="49" charset="0"/>
              </a:rPr>
              <a:t>← </a:t>
            </a:r>
            <a:r>
              <a:rPr lang="en-US" sz="1600" i="1" dirty="0">
                <a:latin typeface="Courier New" pitchFamily="49" charset="0"/>
                <a:cs typeface="Courier New" pitchFamily="49" charset="0"/>
              </a:rPr>
              <a:t>U − N</a:t>
            </a:r>
          </a:p>
          <a:p>
            <a:pPr>
              <a:tabLst>
                <a:tab pos="465138" algn="l"/>
                <a:tab pos="914400" algn="l"/>
                <a:tab pos="1371600" algn="l"/>
              </a:tabLst>
            </a:pPr>
            <a:r>
              <a:rPr lang="en-US" sz="1600" b="1" dirty="0" smtClean="0">
                <a:latin typeface="Courier New" pitchFamily="49" charset="0"/>
                <a:cs typeface="Courier New" pitchFamily="49" charset="0"/>
              </a:rPr>
              <a:t>	    end</a:t>
            </a:r>
            <a:endParaRPr lang="en-US" sz="1600" b="1" dirty="0">
              <a:latin typeface="Courier New" pitchFamily="49" charset="0"/>
              <a:cs typeface="Courier New" pitchFamily="49" charset="0"/>
            </a:endParaRPr>
          </a:p>
          <a:p>
            <a:pPr>
              <a:tabLst>
                <a:tab pos="465138" algn="l"/>
                <a:tab pos="914400" algn="l"/>
                <a:tab pos="1371600" algn="l"/>
              </a:tabLst>
            </a:pPr>
            <a:r>
              <a:rPr lang="en-US" sz="1600" b="1" dirty="0" smtClean="0">
                <a:latin typeface="Courier New" pitchFamily="49" charset="0"/>
                <a:cs typeface="Courier New" pitchFamily="49" charset="0"/>
              </a:rPr>
              <a:t>	end</a:t>
            </a:r>
            <a:endParaRPr lang="en-US" sz="1600" b="1" dirty="0">
              <a:latin typeface="Courier New" pitchFamily="49" charset="0"/>
              <a:cs typeface="Courier New" pitchFamily="49" charset="0"/>
            </a:endParaRPr>
          </a:p>
          <a:p>
            <a:pPr>
              <a:tabLst>
                <a:tab pos="465138" algn="l"/>
                <a:tab pos="914400" algn="l"/>
                <a:tab pos="1371600" algn="l"/>
              </a:tabLst>
            </a:pPr>
            <a:r>
              <a:rPr lang="en-US" sz="1600" i="1" dirty="0" smtClean="0">
                <a:latin typeface="Courier New" pitchFamily="49" charset="0"/>
                <a:cs typeface="Courier New" pitchFamily="49" charset="0"/>
              </a:rPr>
              <a:t>	UV </a:t>
            </a:r>
            <a:r>
              <a:rPr lang="en-US" sz="1600" dirty="0">
                <a:latin typeface="Courier New" pitchFamily="49" charset="0"/>
                <a:cs typeface="Courier New" pitchFamily="49" charset="0"/>
              </a:rPr>
              <a:t>← </a:t>
            </a:r>
            <a:r>
              <a:rPr lang="en-US" sz="1600" i="1" dirty="0">
                <a:latin typeface="Courier New" pitchFamily="49" charset="0"/>
                <a:cs typeface="Courier New" pitchFamily="49" charset="0"/>
              </a:rPr>
              <a:t>UV</a:t>
            </a:r>
            <a:r>
              <a:rPr lang="en-US" sz="1600" dirty="0">
                <a:latin typeface="Courier New" pitchFamily="49" charset="0"/>
                <a:cs typeface="Courier New" pitchFamily="49" charset="0"/>
              </a:rPr>
              <a:t> </a:t>
            </a:r>
            <a:r>
              <a:rPr lang="en-US" sz="1600" dirty="0" smtClean="0">
                <a:latin typeface="Courier New" pitchFamily="49" charset="0"/>
                <a:cs typeface="Courier New" pitchFamily="49" charset="0"/>
              </a:rPr>
              <a:t>&gt;&gt; </a:t>
            </a:r>
            <a:r>
              <a:rPr lang="en-US" sz="1600" dirty="0">
                <a:latin typeface="Courier New" pitchFamily="49" charset="0"/>
                <a:cs typeface="Courier New" pitchFamily="49" charset="0"/>
              </a:rPr>
              <a:t>1 (arithmetic right shift)</a:t>
            </a:r>
          </a:p>
          <a:p>
            <a:pPr>
              <a:tabLst>
                <a:tab pos="465138" algn="l"/>
                <a:tab pos="914400" algn="l"/>
                <a:tab pos="1371600" algn="l"/>
              </a:tabLst>
            </a:pPr>
            <a:r>
              <a:rPr lang="en-US" sz="1600" b="1" dirty="0" smtClean="0">
                <a:latin typeface="Courier New" pitchFamily="49" charset="0"/>
                <a:cs typeface="Courier New" pitchFamily="49" charset="0"/>
              </a:rPr>
              <a:t>end</a:t>
            </a:r>
            <a:endParaRPr lang="en-US" sz="1600" b="1" dirty="0">
              <a:latin typeface="Courier New" pitchFamily="49" charset="0"/>
              <a:cs typeface="Courier New" pitchFamily="49" charset="0"/>
            </a:endParaRPr>
          </a:p>
        </p:txBody>
      </p:sp>
      <p:cxnSp>
        <p:nvCxnSpPr>
          <p:cNvPr id="12" name="Straight Connector 11"/>
          <p:cNvCxnSpPr/>
          <p:nvPr/>
        </p:nvCxnSpPr>
        <p:spPr>
          <a:xfrm>
            <a:off x="1295400" y="1981200"/>
            <a:ext cx="7391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name="page53">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12800" y="1524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Example</a:t>
            </a:r>
            <a:endParaRPr lang="fr-FR" dirty="0">
              <a:solidFill>
                <a:schemeClr val="tx1"/>
              </a:solidFill>
            </a:endParaRPr>
          </a:p>
        </p:txBody>
      </p:sp>
      <p:sp>
        <p:nvSpPr>
          <p:cNvPr id="4" name="Freeform 3"/>
          <p:cNvSpPr/>
          <p:nvPr/>
        </p:nvSpPr>
        <p:spPr>
          <a:xfrm>
            <a:off x="6243100" y="2880000"/>
            <a:ext cx="1584000" cy="432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vert="horz" wrap="none" lIns="90000" tIns="45000" rIns="90000" bIns="45000" anchor="ctr" anchorCtr="0" compatLnSpc="0"/>
          <a:lstStyle/>
          <a:p>
            <a:pPr marL="0" marR="0" lvl="0" indent="0" algn="ctr" rtl="0" hangingPunct="0">
              <a:lnSpc>
                <a:spcPct val="100000"/>
              </a:lnSpc>
              <a:spcBef>
                <a:spcPts val="0"/>
              </a:spcBef>
              <a:spcAft>
                <a:spcPts val="0"/>
              </a:spcAft>
              <a:buNone/>
              <a:tabLst/>
            </a:pPr>
            <a:r>
              <a:rPr lang="en-IN" sz="1800" b="0" i="0" u="none" strike="noStrike" kern="1200">
                <a:ln>
                  <a:noFill/>
                </a:ln>
                <a:latin typeface="Arial" pitchFamily="18"/>
                <a:ea typeface="Microsoft YaHei" pitchFamily="2"/>
                <a:cs typeface="Mangal" pitchFamily="2"/>
              </a:rPr>
              <a:t>1           add 2</a:t>
            </a:r>
          </a:p>
        </p:txBody>
      </p:sp>
      <p:sp>
        <p:nvSpPr>
          <p:cNvPr id="5" name="Freeform 4"/>
          <p:cNvSpPr/>
          <p:nvPr/>
        </p:nvSpPr>
        <p:spPr>
          <a:xfrm>
            <a:off x="6675100" y="3024000"/>
            <a:ext cx="288000" cy="144000"/>
          </a:xfrm>
          <a:custGeom>
            <a:avLst>
              <a:gd name="f0" fmla="val 16200"/>
              <a:gd name="f1" fmla="val 5400"/>
            </a:avLst>
            <a:gdLst>
              <a:gd name="f2" fmla="val w"/>
              <a:gd name="f3" fmla="val h"/>
              <a:gd name="f4" fmla="val 0"/>
              <a:gd name="f5" fmla="val 21600"/>
              <a:gd name="f6" fmla="val 10800"/>
              <a:gd name="f7" fmla="*/ f2 1 21600"/>
              <a:gd name="f8" fmla="*/ f3 1 21600"/>
              <a:gd name="f9" fmla="pin 0 f0 21600"/>
              <a:gd name="f10" fmla="pin 0 f1 10800"/>
              <a:gd name="f11" fmla="val f10"/>
              <a:gd name="f12" fmla="val f9"/>
              <a:gd name="f13" fmla="+- 21600 0 f10"/>
              <a:gd name="f14" fmla="*/ f9 f7 1"/>
              <a:gd name="f15" fmla="*/ f10 f8 1"/>
              <a:gd name="f16" fmla="*/ 0 f7 1"/>
              <a:gd name="f17" fmla="+- 21600 0 f12"/>
              <a:gd name="f18" fmla="*/ f13 f8 1"/>
              <a:gd name="f19" fmla="*/ f11 f8 1"/>
              <a:gd name="f20" fmla="*/ f17 f11 1"/>
              <a:gd name="f21" fmla="*/ f20 1 10800"/>
              <a:gd name="f22" fmla="+- f12 f21 0"/>
              <a:gd name="f23" fmla="*/ f22 f7 1"/>
            </a:gdLst>
            <a:ahLst>
              <a:ahXY gdRefX="f0" minX="f4" maxX="f5" gdRefY="f1" minY="f4" maxY="f6">
                <a:pos x="f14" y="f15"/>
              </a:ahXY>
            </a:ahLst>
            <a:cxnLst>
              <a:cxn ang="3cd4">
                <a:pos x="hc" y="t"/>
              </a:cxn>
              <a:cxn ang="0">
                <a:pos x="r" y="vc"/>
              </a:cxn>
              <a:cxn ang="cd4">
                <a:pos x="hc" y="b"/>
              </a:cxn>
              <a:cxn ang="cd2">
                <a:pos x="l" y="vc"/>
              </a:cxn>
            </a:cxnLst>
            <a:rect l="f16" t="f19" r="f23" b="f18"/>
            <a:pathLst>
              <a:path w="21600" h="21600">
                <a:moveTo>
                  <a:pt x="f4" y="f11"/>
                </a:moveTo>
                <a:lnTo>
                  <a:pt x="f12" y="f11"/>
                </a:lnTo>
                <a:lnTo>
                  <a:pt x="f12" y="f4"/>
                </a:lnTo>
                <a:lnTo>
                  <a:pt x="f5" y="f6"/>
                </a:lnTo>
                <a:lnTo>
                  <a:pt x="f12" y="f5"/>
                </a:lnTo>
                <a:lnTo>
                  <a:pt x="f12" y="f13"/>
                </a:lnTo>
                <a:lnTo>
                  <a:pt x="f4" y="f13"/>
                </a:lnTo>
                <a:close/>
              </a:path>
            </a:pathLst>
          </a:custGeom>
          <a:solidFill>
            <a:srgbClr val="2323DC"/>
          </a:solidFill>
          <a:ln w="0">
            <a:solidFill>
              <a:srgbClr val="000000"/>
            </a:solidFill>
            <a:prstDash val="solid"/>
          </a:ln>
        </p:spPr>
        <p:txBody>
          <a:bodyPr vert="horz" wrap="none" lIns="90000" tIns="45000" rIns="90000" bIns="45000" anchor="ctr" anchorCtr="0"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Microsoft YaHei" pitchFamily="2"/>
              <a:cs typeface="Mangal" pitchFamily="2"/>
            </a:endParaRPr>
          </a:p>
        </p:txBody>
      </p:sp>
      <p:sp>
        <p:nvSpPr>
          <p:cNvPr id="6" name="Freeform 5"/>
          <p:cNvSpPr/>
          <p:nvPr/>
        </p:nvSpPr>
        <p:spPr>
          <a:xfrm>
            <a:off x="6243100" y="3600000"/>
            <a:ext cx="1584000" cy="432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vert="horz" wrap="none" lIns="90000" tIns="45000" rIns="90000" bIns="45000" anchor="ctr" anchorCtr="0" compatLnSpc="0"/>
          <a:lstStyle/>
          <a:p>
            <a:pPr marL="0" marR="0" lvl="0" indent="0" algn="ctr" rtl="0" hangingPunct="0">
              <a:lnSpc>
                <a:spcPct val="100000"/>
              </a:lnSpc>
              <a:spcBef>
                <a:spcPts val="0"/>
              </a:spcBef>
              <a:spcAft>
                <a:spcPts val="0"/>
              </a:spcAft>
              <a:buNone/>
              <a:tabLst/>
            </a:pPr>
            <a:r>
              <a:rPr lang="en-IN" sz="1800" b="0" i="0" u="none" strike="noStrike" kern="1200" dirty="0">
                <a:ln>
                  <a:noFill/>
                </a:ln>
                <a:latin typeface="Arial" pitchFamily="18"/>
                <a:ea typeface="Microsoft YaHei" pitchFamily="2"/>
                <a:cs typeface="Mangal" pitchFamily="2"/>
              </a:rPr>
              <a:t>1        add 2</a:t>
            </a:r>
          </a:p>
        </p:txBody>
      </p:sp>
      <p:sp>
        <p:nvSpPr>
          <p:cNvPr id="7" name="Freeform 6"/>
          <p:cNvSpPr/>
          <p:nvPr/>
        </p:nvSpPr>
        <p:spPr>
          <a:xfrm>
            <a:off x="6675100" y="3744000"/>
            <a:ext cx="288000" cy="144000"/>
          </a:xfrm>
          <a:custGeom>
            <a:avLst>
              <a:gd name="f0" fmla="val 16200"/>
              <a:gd name="f1" fmla="val 5400"/>
            </a:avLst>
            <a:gdLst>
              <a:gd name="f2" fmla="val w"/>
              <a:gd name="f3" fmla="val h"/>
              <a:gd name="f4" fmla="val 0"/>
              <a:gd name="f5" fmla="val 21600"/>
              <a:gd name="f6" fmla="val 10800"/>
              <a:gd name="f7" fmla="*/ f2 1 21600"/>
              <a:gd name="f8" fmla="*/ f3 1 21600"/>
              <a:gd name="f9" fmla="pin 0 f0 21600"/>
              <a:gd name="f10" fmla="pin 0 f1 10800"/>
              <a:gd name="f11" fmla="val f10"/>
              <a:gd name="f12" fmla="val f9"/>
              <a:gd name="f13" fmla="+- 21600 0 f10"/>
              <a:gd name="f14" fmla="*/ f9 f7 1"/>
              <a:gd name="f15" fmla="*/ f10 f8 1"/>
              <a:gd name="f16" fmla="*/ 0 f7 1"/>
              <a:gd name="f17" fmla="+- 21600 0 f12"/>
              <a:gd name="f18" fmla="*/ f13 f8 1"/>
              <a:gd name="f19" fmla="*/ f11 f8 1"/>
              <a:gd name="f20" fmla="*/ f17 f11 1"/>
              <a:gd name="f21" fmla="*/ f20 1 10800"/>
              <a:gd name="f22" fmla="+- f12 f21 0"/>
              <a:gd name="f23" fmla="*/ f22 f7 1"/>
            </a:gdLst>
            <a:ahLst>
              <a:ahXY gdRefX="f0" minX="f4" maxX="f5" gdRefY="f1" minY="f4" maxY="f6">
                <a:pos x="f14" y="f15"/>
              </a:ahXY>
            </a:ahLst>
            <a:cxnLst>
              <a:cxn ang="3cd4">
                <a:pos x="hc" y="t"/>
              </a:cxn>
              <a:cxn ang="0">
                <a:pos x="r" y="vc"/>
              </a:cxn>
              <a:cxn ang="cd4">
                <a:pos x="hc" y="b"/>
              </a:cxn>
              <a:cxn ang="cd2">
                <a:pos x="l" y="vc"/>
              </a:cxn>
            </a:cxnLst>
            <a:rect l="f16" t="f19" r="f23" b="f18"/>
            <a:pathLst>
              <a:path w="21600" h="21600">
                <a:moveTo>
                  <a:pt x="f4" y="f11"/>
                </a:moveTo>
                <a:lnTo>
                  <a:pt x="f12" y="f11"/>
                </a:lnTo>
                <a:lnTo>
                  <a:pt x="f12" y="f4"/>
                </a:lnTo>
                <a:lnTo>
                  <a:pt x="f5" y="f6"/>
                </a:lnTo>
                <a:lnTo>
                  <a:pt x="f12" y="f5"/>
                </a:lnTo>
                <a:lnTo>
                  <a:pt x="f12" y="f13"/>
                </a:lnTo>
                <a:lnTo>
                  <a:pt x="f4" y="f13"/>
                </a:lnTo>
                <a:close/>
              </a:path>
            </a:pathLst>
          </a:custGeom>
          <a:solidFill>
            <a:srgbClr val="2323DC"/>
          </a:solidFill>
          <a:ln w="0">
            <a:solidFill>
              <a:srgbClr val="000000"/>
            </a:solidFill>
            <a:prstDash val="solid"/>
          </a:ln>
        </p:spPr>
        <p:txBody>
          <a:bodyPr vert="horz" wrap="none" lIns="90000" tIns="45000" rIns="90000" bIns="45000" anchor="ctr" anchorCtr="0"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Microsoft YaHei" pitchFamily="2"/>
              <a:cs typeface="Mangal" pitchFamily="2"/>
            </a:endParaRPr>
          </a:p>
        </p:txBody>
      </p:sp>
      <p:sp>
        <p:nvSpPr>
          <p:cNvPr id="8" name="Freeform 7"/>
          <p:cNvSpPr/>
          <p:nvPr/>
        </p:nvSpPr>
        <p:spPr>
          <a:xfrm>
            <a:off x="6243100" y="4320000"/>
            <a:ext cx="1584000" cy="432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vert="horz" wrap="none" lIns="90000" tIns="45000" rIns="90000" bIns="45000" anchor="ctr" anchorCtr="0" compatLnSpc="0"/>
          <a:lstStyle/>
          <a:p>
            <a:pPr marL="0" marR="0" lvl="0" indent="0" algn="ctr" rtl="0" hangingPunct="0">
              <a:lnSpc>
                <a:spcPct val="100000"/>
              </a:lnSpc>
              <a:spcBef>
                <a:spcPts val="0"/>
              </a:spcBef>
              <a:spcAft>
                <a:spcPts val="0"/>
              </a:spcAft>
              <a:buNone/>
              <a:tabLst/>
            </a:pPr>
            <a:r>
              <a:rPr lang="en-IN" sz="1800" b="0" i="0" u="none" strike="noStrike" kern="1200">
                <a:ln>
                  <a:noFill/>
                </a:ln>
                <a:latin typeface="Arial" pitchFamily="18"/>
                <a:ea typeface="Microsoft YaHei" pitchFamily="2"/>
                <a:cs typeface="Mangal" pitchFamily="2"/>
              </a:rPr>
              <a:t>0            --</a:t>
            </a:r>
          </a:p>
        </p:txBody>
      </p:sp>
      <p:sp>
        <p:nvSpPr>
          <p:cNvPr id="9" name="Freeform 8"/>
          <p:cNvSpPr/>
          <p:nvPr/>
        </p:nvSpPr>
        <p:spPr>
          <a:xfrm>
            <a:off x="6819100" y="4464000"/>
            <a:ext cx="288000" cy="144000"/>
          </a:xfrm>
          <a:custGeom>
            <a:avLst>
              <a:gd name="f0" fmla="val 16200"/>
              <a:gd name="f1" fmla="val 5400"/>
            </a:avLst>
            <a:gdLst>
              <a:gd name="f2" fmla="val w"/>
              <a:gd name="f3" fmla="val h"/>
              <a:gd name="f4" fmla="val 0"/>
              <a:gd name="f5" fmla="val 21600"/>
              <a:gd name="f6" fmla="val 10800"/>
              <a:gd name="f7" fmla="*/ f2 1 21600"/>
              <a:gd name="f8" fmla="*/ f3 1 21600"/>
              <a:gd name="f9" fmla="pin 0 f0 21600"/>
              <a:gd name="f10" fmla="pin 0 f1 10800"/>
              <a:gd name="f11" fmla="val f10"/>
              <a:gd name="f12" fmla="val f9"/>
              <a:gd name="f13" fmla="+- 21600 0 f10"/>
              <a:gd name="f14" fmla="*/ f9 f7 1"/>
              <a:gd name="f15" fmla="*/ f10 f8 1"/>
              <a:gd name="f16" fmla="*/ 0 f7 1"/>
              <a:gd name="f17" fmla="+- 21600 0 f12"/>
              <a:gd name="f18" fmla="*/ f13 f8 1"/>
              <a:gd name="f19" fmla="*/ f11 f8 1"/>
              <a:gd name="f20" fmla="*/ f17 f11 1"/>
              <a:gd name="f21" fmla="*/ f20 1 10800"/>
              <a:gd name="f22" fmla="+- f12 f21 0"/>
              <a:gd name="f23" fmla="*/ f22 f7 1"/>
            </a:gdLst>
            <a:ahLst>
              <a:ahXY gdRefX="f0" minX="f4" maxX="f5" gdRefY="f1" minY="f4" maxY="f6">
                <a:pos x="f14" y="f15"/>
              </a:ahXY>
            </a:ahLst>
            <a:cxnLst>
              <a:cxn ang="3cd4">
                <a:pos x="hc" y="t"/>
              </a:cxn>
              <a:cxn ang="0">
                <a:pos x="r" y="vc"/>
              </a:cxn>
              <a:cxn ang="cd4">
                <a:pos x="hc" y="b"/>
              </a:cxn>
              <a:cxn ang="cd2">
                <a:pos x="l" y="vc"/>
              </a:cxn>
            </a:cxnLst>
            <a:rect l="f16" t="f19" r="f23" b="f18"/>
            <a:pathLst>
              <a:path w="21600" h="21600">
                <a:moveTo>
                  <a:pt x="f4" y="f11"/>
                </a:moveTo>
                <a:lnTo>
                  <a:pt x="f12" y="f11"/>
                </a:lnTo>
                <a:lnTo>
                  <a:pt x="f12" y="f4"/>
                </a:lnTo>
                <a:lnTo>
                  <a:pt x="f5" y="f6"/>
                </a:lnTo>
                <a:lnTo>
                  <a:pt x="f12" y="f5"/>
                </a:lnTo>
                <a:lnTo>
                  <a:pt x="f12" y="f13"/>
                </a:lnTo>
                <a:lnTo>
                  <a:pt x="f4" y="f13"/>
                </a:lnTo>
                <a:close/>
              </a:path>
            </a:pathLst>
          </a:custGeom>
          <a:solidFill>
            <a:srgbClr val="2323DC"/>
          </a:solidFill>
          <a:ln w="0">
            <a:solidFill>
              <a:srgbClr val="000000"/>
            </a:solidFill>
            <a:prstDash val="solid"/>
          </a:ln>
        </p:spPr>
        <p:txBody>
          <a:bodyPr vert="horz" wrap="none" lIns="90000" tIns="45000" rIns="90000" bIns="45000" anchor="ctr" anchorCtr="0"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Microsoft YaHei" pitchFamily="2"/>
              <a:cs typeface="Mangal" pitchFamily="2"/>
            </a:endParaRPr>
          </a:p>
        </p:txBody>
      </p:sp>
      <p:sp>
        <p:nvSpPr>
          <p:cNvPr id="10" name="Freeform 9"/>
          <p:cNvSpPr/>
          <p:nvPr/>
        </p:nvSpPr>
        <p:spPr>
          <a:xfrm>
            <a:off x="6243100" y="4968000"/>
            <a:ext cx="1584000" cy="432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vert="horz" wrap="none" lIns="90000" tIns="45000" rIns="90000" bIns="45000" anchor="ctr" anchorCtr="0" compatLnSpc="0"/>
          <a:lstStyle/>
          <a:p>
            <a:pPr marL="0" marR="0" lvl="0" indent="0" algn="ctr" rtl="0" hangingPunct="0">
              <a:lnSpc>
                <a:spcPct val="100000"/>
              </a:lnSpc>
              <a:spcBef>
                <a:spcPts val="0"/>
              </a:spcBef>
              <a:spcAft>
                <a:spcPts val="0"/>
              </a:spcAft>
              <a:buNone/>
              <a:tabLst/>
            </a:pPr>
            <a:r>
              <a:rPr lang="en-IN" sz="1800" b="0" i="0" u="none" strike="noStrike" kern="1200">
                <a:ln>
                  <a:noFill/>
                </a:ln>
                <a:latin typeface="Arial" pitchFamily="18"/>
                <a:ea typeface="Microsoft YaHei" pitchFamily="2"/>
                <a:cs typeface="Mangal" pitchFamily="2"/>
              </a:rPr>
              <a:t>0           --</a:t>
            </a:r>
          </a:p>
        </p:txBody>
      </p:sp>
      <p:sp>
        <p:nvSpPr>
          <p:cNvPr id="11" name="Freeform 10"/>
          <p:cNvSpPr/>
          <p:nvPr/>
        </p:nvSpPr>
        <p:spPr>
          <a:xfrm>
            <a:off x="6819100" y="5112000"/>
            <a:ext cx="288000" cy="144000"/>
          </a:xfrm>
          <a:custGeom>
            <a:avLst>
              <a:gd name="f0" fmla="val 16200"/>
              <a:gd name="f1" fmla="val 5400"/>
            </a:avLst>
            <a:gdLst>
              <a:gd name="f2" fmla="val w"/>
              <a:gd name="f3" fmla="val h"/>
              <a:gd name="f4" fmla="val 0"/>
              <a:gd name="f5" fmla="val 21600"/>
              <a:gd name="f6" fmla="val 10800"/>
              <a:gd name="f7" fmla="*/ f2 1 21600"/>
              <a:gd name="f8" fmla="*/ f3 1 21600"/>
              <a:gd name="f9" fmla="pin 0 f0 21600"/>
              <a:gd name="f10" fmla="pin 0 f1 10800"/>
              <a:gd name="f11" fmla="val f10"/>
              <a:gd name="f12" fmla="val f9"/>
              <a:gd name="f13" fmla="+- 21600 0 f10"/>
              <a:gd name="f14" fmla="*/ f9 f7 1"/>
              <a:gd name="f15" fmla="*/ f10 f8 1"/>
              <a:gd name="f16" fmla="*/ 0 f7 1"/>
              <a:gd name="f17" fmla="+- 21600 0 f12"/>
              <a:gd name="f18" fmla="*/ f13 f8 1"/>
              <a:gd name="f19" fmla="*/ f11 f8 1"/>
              <a:gd name="f20" fmla="*/ f17 f11 1"/>
              <a:gd name="f21" fmla="*/ f20 1 10800"/>
              <a:gd name="f22" fmla="+- f12 f21 0"/>
              <a:gd name="f23" fmla="*/ f22 f7 1"/>
            </a:gdLst>
            <a:ahLst>
              <a:ahXY gdRefX="f0" minX="f4" maxX="f5" gdRefY="f1" minY="f4" maxY="f6">
                <a:pos x="f14" y="f15"/>
              </a:ahXY>
            </a:ahLst>
            <a:cxnLst>
              <a:cxn ang="3cd4">
                <a:pos x="hc" y="t"/>
              </a:cxn>
              <a:cxn ang="0">
                <a:pos x="r" y="vc"/>
              </a:cxn>
              <a:cxn ang="cd4">
                <a:pos x="hc" y="b"/>
              </a:cxn>
              <a:cxn ang="cd2">
                <a:pos x="l" y="vc"/>
              </a:cxn>
            </a:cxnLst>
            <a:rect l="f16" t="f19" r="f23" b="f18"/>
            <a:pathLst>
              <a:path w="21600" h="21600">
                <a:moveTo>
                  <a:pt x="f4" y="f11"/>
                </a:moveTo>
                <a:lnTo>
                  <a:pt x="f12" y="f11"/>
                </a:lnTo>
                <a:lnTo>
                  <a:pt x="f12" y="f4"/>
                </a:lnTo>
                <a:lnTo>
                  <a:pt x="f5" y="f6"/>
                </a:lnTo>
                <a:lnTo>
                  <a:pt x="f12" y="f5"/>
                </a:lnTo>
                <a:lnTo>
                  <a:pt x="f12" y="f13"/>
                </a:lnTo>
                <a:lnTo>
                  <a:pt x="f4" y="f13"/>
                </a:lnTo>
                <a:close/>
              </a:path>
            </a:pathLst>
          </a:custGeom>
          <a:solidFill>
            <a:srgbClr val="2323DC"/>
          </a:solidFill>
          <a:ln w="0">
            <a:solidFill>
              <a:srgbClr val="000000"/>
            </a:solidFill>
            <a:prstDash val="solid"/>
          </a:ln>
        </p:spPr>
        <p:txBody>
          <a:bodyPr vert="horz" wrap="none" lIns="90000" tIns="45000" rIns="90000" bIns="45000" anchor="ctr" anchorCtr="0"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Microsoft YaHei" pitchFamily="2"/>
              <a:cs typeface="Mangal" pitchFamily="2"/>
            </a:endParaRPr>
          </a:p>
        </p:txBody>
      </p:sp>
      <p:grpSp>
        <p:nvGrpSpPr>
          <p:cNvPr id="15" name="Group 4"/>
          <p:cNvGrpSpPr>
            <a:grpSpLocks noChangeAspect="1"/>
          </p:cNvGrpSpPr>
          <p:nvPr/>
        </p:nvGrpSpPr>
        <p:grpSpPr bwMode="auto">
          <a:xfrm>
            <a:off x="2590800" y="1428750"/>
            <a:ext cx="3124200" cy="4919663"/>
            <a:chOff x="2008" y="900"/>
            <a:chExt cx="1968" cy="3099"/>
          </a:xfrm>
        </p:grpSpPr>
        <p:sp>
          <p:nvSpPr>
            <p:cNvPr id="16" name="AutoShape 3"/>
            <p:cNvSpPr>
              <a:spLocks noChangeAspect="1" noChangeArrowheads="1" noTextEdit="1"/>
            </p:cNvSpPr>
            <p:nvPr/>
          </p:nvSpPr>
          <p:spPr bwMode="auto">
            <a:xfrm>
              <a:off x="2008" y="900"/>
              <a:ext cx="1968" cy="3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5"/>
            <p:cNvSpPr>
              <a:spLocks/>
            </p:cNvSpPr>
            <p:nvPr/>
          </p:nvSpPr>
          <p:spPr bwMode="auto">
            <a:xfrm>
              <a:off x="2813" y="1526"/>
              <a:ext cx="345" cy="91"/>
            </a:xfrm>
            <a:custGeom>
              <a:avLst/>
              <a:gdLst>
                <a:gd name="T0" fmla="*/ 173 w 1317"/>
                <a:gd name="T1" fmla="*/ 0 h 346"/>
                <a:gd name="T2" fmla="*/ 1144 w 1317"/>
                <a:gd name="T3" fmla="*/ 0 h 346"/>
                <a:gd name="T4" fmla="*/ 1317 w 1317"/>
                <a:gd name="T5" fmla="*/ 173 h 346"/>
                <a:gd name="T6" fmla="*/ 1144 w 1317"/>
                <a:gd name="T7" fmla="*/ 346 h 346"/>
                <a:gd name="T8" fmla="*/ 173 w 1317"/>
                <a:gd name="T9" fmla="*/ 346 h 346"/>
                <a:gd name="T10" fmla="*/ 0 w 1317"/>
                <a:gd name="T11" fmla="*/ 173 h 346"/>
                <a:gd name="T12" fmla="*/ 173 w 1317"/>
                <a:gd name="T13" fmla="*/ 0 h 346"/>
              </a:gdLst>
              <a:ahLst/>
              <a:cxnLst>
                <a:cxn ang="0">
                  <a:pos x="T0" y="T1"/>
                </a:cxn>
                <a:cxn ang="0">
                  <a:pos x="T2" y="T3"/>
                </a:cxn>
                <a:cxn ang="0">
                  <a:pos x="T4" y="T5"/>
                </a:cxn>
                <a:cxn ang="0">
                  <a:pos x="T6" y="T7"/>
                </a:cxn>
                <a:cxn ang="0">
                  <a:pos x="T8" y="T9"/>
                </a:cxn>
                <a:cxn ang="0">
                  <a:pos x="T10" y="T11"/>
                </a:cxn>
                <a:cxn ang="0">
                  <a:pos x="T12" y="T13"/>
                </a:cxn>
              </a:cxnLst>
              <a:rect l="0" t="0" r="r" b="b"/>
              <a:pathLst>
                <a:path w="1317" h="346">
                  <a:moveTo>
                    <a:pt x="173" y="0"/>
                  </a:moveTo>
                  <a:lnTo>
                    <a:pt x="1144" y="0"/>
                  </a:lnTo>
                  <a:cubicBezTo>
                    <a:pt x="1240" y="0"/>
                    <a:pt x="1317" y="77"/>
                    <a:pt x="1317" y="173"/>
                  </a:cubicBezTo>
                  <a:cubicBezTo>
                    <a:pt x="1317" y="269"/>
                    <a:pt x="1240" y="346"/>
                    <a:pt x="1144" y="346"/>
                  </a:cubicBezTo>
                  <a:lnTo>
                    <a:pt x="173" y="346"/>
                  </a:lnTo>
                  <a:cubicBezTo>
                    <a:pt x="77" y="346"/>
                    <a:pt x="0" y="269"/>
                    <a:pt x="0" y="173"/>
                  </a:cubicBezTo>
                  <a:cubicBezTo>
                    <a:pt x="0" y="77"/>
                    <a:pt x="77" y="0"/>
                    <a:pt x="173" y="0"/>
                  </a:cubicBezTo>
                  <a:close/>
                </a:path>
              </a:pathLst>
            </a:custGeom>
            <a:solidFill>
              <a:srgbClr val="D5F6FF"/>
            </a:solidFill>
            <a:ln w="3"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Rectangle 6"/>
            <p:cNvSpPr>
              <a:spLocks noChangeArrowheads="1"/>
            </p:cNvSpPr>
            <p:nvPr/>
          </p:nvSpPr>
          <p:spPr bwMode="auto">
            <a:xfrm>
              <a:off x="2065" y="1867"/>
              <a:ext cx="1599" cy="411"/>
            </a:xfrm>
            <a:prstGeom prst="rect">
              <a:avLst/>
            </a:prstGeom>
            <a:noFill/>
            <a:ln w="4" cap="flat">
              <a:solidFill>
                <a:srgbClr val="15111D"/>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Rectangle 7"/>
            <p:cNvSpPr>
              <a:spLocks noChangeArrowheads="1"/>
            </p:cNvSpPr>
            <p:nvPr/>
          </p:nvSpPr>
          <p:spPr bwMode="auto">
            <a:xfrm>
              <a:off x="3319" y="1916"/>
              <a:ext cx="331" cy="121"/>
            </a:xfrm>
            <a:prstGeom prst="rect">
              <a:avLst/>
            </a:prstGeom>
            <a:solidFill>
              <a:srgbClr val="FFE6D5"/>
            </a:solidFill>
            <a:ln w="3"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Rectangle 8"/>
            <p:cNvSpPr>
              <a:spLocks noChangeArrowheads="1"/>
            </p:cNvSpPr>
            <p:nvPr/>
          </p:nvSpPr>
          <p:spPr bwMode="auto">
            <a:xfrm>
              <a:off x="2874" y="1915"/>
              <a:ext cx="398" cy="122"/>
            </a:xfrm>
            <a:prstGeom prst="rect">
              <a:avLst/>
            </a:prstGeom>
            <a:solidFill>
              <a:srgbClr val="D5F6FF"/>
            </a:solidFill>
            <a:ln w="4"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Rectangle 9"/>
            <p:cNvSpPr>
              <a:spLocks noChangeArrowheads="1"/>
            </p:cNvSpPr>
            <p:nvPr/>
          </p:nvSpPr>
          <p:spPr bwMode="auto">
            <a:xfrm>
              <a:off x="2882" y="1918"/>
              <a:ext cx="360"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Sans"/>
                </a:rPr>
                <a:t>00010</a:t>
              </a:r>
              <a:endParaRPr kumimoji="0" lang="en-US" sz="1800" b="0" i="0" u="none" strike="noStrike" cap="none" normalizeH="0" baseline="0" smtClean="0">
                <a:ln>
                  <a:noFill/>
                </a:ln>
                <a:solidFill>
                  <a:schemeClr val="tx1"/>
                </a:solidFill>
                <a:effectLst/>
                <a:latin typeface="Arial" pitchFamily="34" charset="0"/>
              </a:endParaRPr>
            </a:p>
          </p:txBody>
        </p:sp>
        <p:sp>
          <p:nvSpPr>
            <p:cNvPr id="22" name="Rectangle 10"/>
            <p:cNvSpPr>
              <a:spLocks noChangeArrowheads="1"/>
            </p:cNvSpPr>
            <p:nvPr/>
          </p:nvSpPr>
          <p:spPr bwMode="auto">
            <a:xfrm>
              <a:off x="3332" y="1922"/>
              <a:ext cx="298"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Sans"/>
                </a:rPr>
                <a:t>0011</a:t>
              </a:r>
              <a:endParaRPr kumimoji="0" lang="en-US" sz="1800" b="0" i="0" u="none" strike="noStrike" cap="none" normalizeH="0" baseline="0" smtClean="0">
                <a:ln>
                  <a:noFill/>
                </a:ln>
                <a:solidFill>
                  <a:schemeClr val="tx1"/>
                </a:solidFill>
                <a:effectLst/>
                <a:latin typeface="Arial" pitchFamily="34" charset="0"/>
              </a:endParaRPr>
            </a:p>
          </p:txBody>
        </p:sp>
        <p:sp>
          <p:nvSpPr>
            <p:cNvPr id="23" name="Rectangle 11"/>
            <p:cNvSpPr>
              <a:spLocks noChangeArrowheads="1"/>
            </p:cNvSpPr>
            <p:nvPr/>
          </p:nvSpPr>
          <p:spPr bwMode="auto">
            <a:xfrm>
              <a:off x="2295" y="2135"/>
              <a:ext cx="466"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Sans"/>
                </a:rPr>
                <a:t>after shift:</a:t>
              </a:r>
              <a:endParaRPr kumimoji="0" lang="en-US" sz="1800" b="0" i="0" u="none" strike="noStrike" cap="none" normalizeH="0" baseline="0" smtClean="0">
                <a:ln>
                  <a:noFill/>
                </a:ln>
                <a:solidFill>
                  <a:schemeClr val="tx1"/>
                </a:solidFill>
                <a:effectLst/>
                <a:latin typeface="Arial" pitchFamily="34" charset="0"/>
              </a:endParaRPr>
            </a:p>
          </p:txBody>
        </p:sp>
        <p:sp>
          <p:nvSpPr>
            <p:cNvPr id="24" name="Rectangle 12"/>
            <p:cNvSpPr>
              <a:spLocks noChangeArrowheads="1"/>
            </p:cNvSpPr>
            <p:nvPr/>
          </p:nvSpPr>
          <p:spPr bwMode="auto">
            <a:xfrm>
              <a:off x="3320" y="2117"/>
              <a:ext cx="331" cy="121"/>
            </a:xfrm>
            <a:prstGeom prst="rect">
              <a:avLst/>
            </a:prstGeom>
            <a:solidFill>
              <a:srgbClr val="FFE6D5"/>
            </a:solidFill>
            <a:ln w="3"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Rectangle 13"/>
            <p:cNvSpPr>
              <a:spLocks noChangeArrowheads="1"/>
            </p:cNvSpPr>
            <p:nvPr/>
          </p:nvSpPr>
          <p:spPr bwMode="auto">
            <a:xfrm>
              <a:off x="2876" y="2116"/>
              <a:ext cx="390" cy="122"/>
            </a:xfrm>
            <a:prstGeom prst="rect">
              <a:avLst/>
            </a:prstGeom>
            <a:solidFill>
              <a:srgbClr val="D5F6FF"/>
            </a:solidFill>
            <a:ln w="4"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Rectangle 14"/>
            <p:cNvSpPr>
              <a:spLocks noChangeArrowheads="1"/>
            </p:cNvSpPr>
            <p:nvPr/>
          </p:nvSpPr>
          <p:spPr bwMode="auto">
            <a:xfrm>
              <a:off x="2883" y="2119"/>
              <a:ext cx="360"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Sans"/>
                </a:rPr>
                <a:t>00001</a:t>
              </a:r>
              <a:endParaRPr kumimoji="0" lang="en-US" sz="1800" b="0" i="0" u="none" strike="noStrike" cap="none" normalizeH="0" baseline="0" smtClean="0">
                <a:ln>
                  <a:noFill/>
                </a:ln>
                <a:solidFill>
                  <a:schemeClr val="tx1"/>
                </a:solidFill>
                <a:effectLst/>
                <a:latin typeface="Arial" pitchFamily="34" charset="0"/>
              </a:endParaRPr>
            </a:p>
          </p:txBody>
        </p:sp>
        <p:sp>
          <p:nvSpPr>
            <p:cNvPr id="27" name="Rectangle 15"/>
            <p:cNvSpPr>
              <a:spLocks noChangeArrowheads="1"/>
            </p:cNvSpPr>
            <p:nvPr/>
          </p:nvSpPr>
          <p:spPr bwMode="auto">
            <a:xfrm>
              <a:off x="3333" y="2124"/>
              <a:ext cx="298"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Sans"/>
                </a:rPr>
                <a:t>0001</a:t>
              </a:r>
              <a:endParaRPr kumimoji="0" lang="en-US" sz="1800" b="0" i="0" u="none" strike="noStrike" cap="none" normalizeH="0" baseline="0" smtClean="0">
                <a:ln>
                  <a:noFill/>
                </a:ln>
                <a:solidFill>
                  <a:schemeClr val="tx1"/>
                </a:solidFill>
                <a:effectLst/>
                <a:latin typeface="Arial" pitchFamily="34" charset="0"/>
              </a:endParaRPr>
            </a:p>
          </p:txBody>
        </p:sp>
        <p:sp>
          <p:nvSpPr>
            <p:cNvPr id="28" name="Freeform 16"/>
            <p:cNvSpPr>
              <a:spLocks/>
            </p:cNvSpPr>
            <p:nvPr/>
          </p:nvSpPr>
          <p:spPr bwMode="auto">
            <a:xfrm>
              <a:off x="2246" y="2088"/>
              <a:ext cx="1369" cy="3"/>
            </a:xfrm>
            <a:custGeom>
              <a:avLst/>
              <a:gdLst>
                <a:gd name="T0" fmla="*/ 0 w 5227"/>
                <a:gd name="T1" fmla="*/ 0 h 9"/>
                <a:gd name="T2" fmla="*/ 5227 w 5227"/>
                <a:gd name="T3" fmla="*/ 0 h 9"/>
              </a:gdLst>
              <a:ahLst/>
              <a:cxnLst>
                <a:cxn ang="0">
                  <a:pos x="T0" y="T1"/>
                </a:cxn>
                <a:cxn ang="0">
                  <a:pos x="T2" y="T3"/>
                </a:cxn>
              </a:cxnLst>
              <a:rect l="0" t="0" r="r" b="b"/>
              <a:pathLst>
                <a:path w="5227" h="9">
                  <a:moveTo>
                    <a:pt x="0" y="0"/>
                  </a:moveTo>
                  <a:cubicBezTo>
                    <a:pt x="42" y="9"/>
                    <a:pt x="5227" y="0"/>
                    <a:pt x="5227" y="0"/>
                  </a:cubicBezTo>
                </a:path>
              </a:pathLst>
            </a:custGeom>
            <a:noFill/>
            <a:ln w="7"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Line 17"/>
            <p:cNvSpPr>
              <a:spLocks noChangeShapeType="1"/>
            </p:cNvSpPr>
            <p:nvPr/>
          </p:nvSpPr>
          <p:spPr bwMode="auto">
            <a:xfrm>
              <a:off x="2248" y="1870"/>
              <a:ext cx="0" cy="409"/>
            </a:xfrm>
            <a:prstGeom prst="line">
              <a:avLst/>
            </a:prstGeom>
            <a:noFill/>
            <a:ln w="7"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Oval 18"/>
            <p:cNvSpPr>
              <a:spLocks noChangeArrowheads="1"/>
            </p:cNvSpPr>
            <p:nvPr/>
          </p:nvSpPr>
          <p:spPr bwMode="auto">
            <a:xfrm>
              <a:off x="2093" y="1996"/>
              <a:ext cx="131" cy="133"/>
            </a:xfrm>
            <a:prstGeom prst="ellipse">
              <a:avLst/>
            </a:prstGeom>
            <a:solidFill>
              <a:srgbClr val="67CBCE"/>
            </a:solidFill>
            <a:ln w="3" cap="flat">
              <a:solidFill>
                <a:srgbClr val="0E0CF4"/>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1" name="Rectangle 19"/>
            <p:cNvSpPr>
              <a:spLocks noChangeArrowheads="1"/>
            </p:cNvSpPr>
            <p:nvPr/>
          </p:nvSpPr>
          <p:spPr bwMode="auto">
            <a:xfrm>
              <a:off x="2121" y="2012"/>
              <a:ext cx="128"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smtClean="0">
                  <a:ln>
                    <a:noFill/>
                  </a:ln>
                  <a:solidFill>
                    <a:srgbClr val="000000"/>
                  </a:solidFill>
                  <a:effectLst/>
                  <a:latin typeface="Sans"/>
                </a:rPr>
                <a:t>1</a:t>
              </a:r>
              <a:endParaRPr kumimoji="0" lang="en-US" sz="1800" b="0" i="0" u="none" strike="noStrike" cap="none" normalizeH="0" baseline="0" smtClean="0">
                <a:ln>
                  <a:noFill/>
                </a:ln>
                <a:solidFill>
                  <a:schemeClr val="tx1"/>
                </a:solidFill>
                <a:effectLst/>
                <a:latin typeface="Arial" pitchFamily="34" charset="0"/>
              </a:endParaRPr>
            </a:p>
          </p:txBody>
        </p:sp>
        <p:sp>
          <p:nvSpPr>
            <p:cNvPr id="32" name="Rectangle 20"/>
            <p:cNvSpPr>
              <a:spLocks noChangeArrowheads="1"/>
            </p:cNvSpPr>
            <p:nvPr/>
          </p:nvSpPr>
          <p:spPr bwMode="auto">
            <a:xfrm>
              <a:off x="2053" y="1511"/>
              <a:ext cx="1508" cy="274"/>
            </a:xfrm>
            <a:prstGeom prst="rect">
              <a:avLst/>
            </a:prstGeom>
            <a:noFill/>
            <a:ln w="4" cap="flat">
              <a:solidFill>
                <a:srgbClr val="15111D"/>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Rectangle 21"/>
            <p:cNvSpPr>
              <a:spLocks noChangeArrowheads="1"/>
            </p:cNvSpPr>
            <p:nvPr/>
          </p:nvSpPr>
          <p:spPr bwMode="auto">
            <a:xfrm>
              <a:off x="3185" y="1642"/>
              <a:ext cx="331" cy="122"/>
            </a:xfrm>
            <a:prstGeom prst="rect">
              <a:avLst/>
            </a:prstGeom>
            <a:solidFill>
              <a:srgbClr val="FFE6D5"/>
            </a:solidFill>
            <a:ln w="3"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 name="Rectangle 22"/>
            <p:cNvSpPr>
              <a:spLocks noChangeArrowheads="1"/>
            </p:cNvSpPr>
            <p:nvPr/>
          </p:nvSpPr>
          <p:spPr bwMode="auto">
            <a:xfrm>
              <a:off x="2735" y="1640"/>
              <a:ext cx="424" cy="122"/>
            </a:xfrm>
            <a:prstGeom prst="rect">
              <a:avLst/>
            </a:prstGeom>
            <a:solidFill>
              <a:srgbClr val="D5F6FF"/>
            </a:solidFill>
            <a:ln w="4"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5" name="Rectangle 23"/>
            <p:cNvSpPr>
              <a:spLocks noChangeArrowheads="1"/>
            </p:cNvSpPr>
            <p:nvPr/>
          </p:nvSpPr>
          <p:spPr bwMode="auto">
            <a:xfrm>
              <a:off x="2748" y="1643"/>
              <a:ext cx="360"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Sans"/>
                </a:rPr>
                <a:t>00000</a:t>
              </a:r>
              <a:endParaRPr kumimoji="0" lang="en-US" sz="1800" b="0" i="0" u="none" strike="noStrike" cap="none" normalizeH="0" baseline="0" smtClean="0">
                <a:ln>
                  <a:noFill/>
                </a:ln>
                <a:solidFill>
                  <a:schemeClr val="tx1"/>
                </a:solidFill>
                <a:effectLst/>
                <a:latin typeface="Arial" pitchFamily="34" charset="0"/>
              </a:endParaRPr>
            </a:p>
          </p:txBody>
        </p:sp>
        <p:sp>
          <p:nvSpPr>
            <p:cNvPr id="36" name="Rectangle 24"/>
            <p:cNvSpPr>
              <a:spLocks noChangeArrowheads="1"/>
            </p:cNvSpPr>
            <p:nvPr/>
          </p:nvSpPr>
          <p:spPr bwMode="auto">
            <a:xfrm>
              <a:off x="3198" y="1649"/>
              <a:ext cx="298"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Sans"/>
                </a:rPr>
                <a:t>0011</a:t>
              </a:r>
              <a:endParaRPr kumimoji="0" lang="en-US" sz="1800" b="0" i="0" u="none" strike="noStrike" cap="none" normalizeH="0" baseline="0" smtClean="0">
                <a:ln>
                  <a:noFill/>
                </a:ln>
                <a:solidFill>
                  <a:schemeClr val="tx1"/>
                </a:solidFill>
                <a:effectLst/>
                <a:latin typeface="Arial" pitchFamily="34" charset="0"/>
              </a:endParaRPr>
            </a:p>
          </p:txBody>
        </p:sp>
        <p:sp>
          <p:nvSpPr>
            <p:cNvPr id="37" name="Rectangle 25"/>
            <p:cNvSpPr>
              <a:spLocks noChangeArrowheads="1"/>
            </p:cNvSpPr>
            <p:nvPr/>
          </p:nvSpPr>
          <p:spPr bwMode="auto">
            <a:xfrm>
              <a:off x="2095" y="1656"/>
              <a:ext cx="482"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Sans"/>
                </a:rPr>
                <a:t>beginning:</a:t>
              </a:r>
              <a:endParaRPr kumimoji="0" lang="en-US" sz="1800" b="0" i="0" u="none" strike="noStrike" cap="none" normalizeH="0" baseline="0" smtClean="0">
                <a:ln>
                  <a:noFill/>
                </a:ln>
                <a:solidFill>
                  <a:schemeClr val="tx1"/>
                </a:solidFill>
                <a:effectLst/>
                <a:latin typeface="Arial" pitchFamily="34" charset="0"/>
              </a:endParaRPr>
            </a:p>
          </p:txBody>
        </p:sp>
        <p:sp>
          <p:nvSpPr>
            <p:cNvPr id="38" name="Rectangle 26"/>
            <p:cNvSpPr>
              <a:spLocks noChangeArrowheads="1"/>
            </p:cNvSpPr>
            <p:nvPr/>
          </p:nvSpPr>
          <p:spPr bwMode="auto">
            <a:xfrm>
              <a:off x="2944" y="1521"/>
              <a:ext cx="130"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Sans"/>
                </a:rPr>
                <a:t>U</a:t>
              </a:r>
              <a:endParaRPr kumimoji="0" lang="en-US" sz="1800" b="0" i="0" u="none" strike="noStrike" cap="none" normalizeH="0" baseline="0" smtClean="0">
                <a:ln>
                  <a:noFill/>
                </a:ln>
                <a:solidFill>
                  <a:schemeClr val="tx1"/>
                </a:solidFill>
                <a:effectLst/>
                <a:latin typeface="Arial" pitchFamily="34" charset="0"/>
              </a:endParaRPr>
            </a:p>
          </p:txBody>
        </p:sp>
        <p:sp>
          <p:nvSpPr>
            <p:cNvPr id="39" name="Freeform 27"/>
            <p:cNvSpPr>
              <a:spLocks/>
            </p:cNvSpPr>
            <p:nvPr/>
          </p:nvSpPr>
          <p:spPr bwMode="auto">
            <a:xfrm>
              <a:off x="3190" y="1526"/>
              <a:ext cx="345" cy="91"/>
            </a:xfrm>
            <a:custGeom>
              <a:avLst/>
              <a:gdLst>
                <a:gd name="T0" fmla="*/ 173 w 1317"/>
                <a:gd name="T1" fmla="*/ 0 h 346"/>
                <a:gd name="T2" fmla="*/ 1144 w 1317"/>
                <a:gd name="T3" fmla="*/ 0 h 346"/>
                <a:gd name="T4" fmla="*/ 1317 w 1317"/>
                <a:gd name="T5" fmla="*/ 173 h 346"/>
                <a:gd name="T6" fmla="*/ 1144 w 1317"/>
                <a:gd name="T7" fmla="*/ 346 h 346"/>
                <a:gd name="T8" fmla="*/ 173 w 1317"/>
                <a:gd name="T9" fmla="*/ 346 h 346"/>
                <a:gd name="T10" fmla="*/ 0 w 1317"/>
                <a:gd name="T11" fmla="*/ 173 h 346"/>
                <a:gd name="T12" fmla="*/ 173 w 1317"/>
                <a:gd name="T13" fmla="*/ 0 h 346"/>
              </a:gdLst>
              <a:ahLst/>
              <a:cxnLst>
                <a:cxn ang="0">
                  <a:pos x="T0" y="T1"/>
                </a:cxn>
                <a:cxn ang="0">
                  <a:pos x="T2" y="T3"/>
                </a:cxn>
                <a:cxn ang="0">
                  <a:pos x="T4" y="T5"/>
                </a:cxn>
                <a:cxn ang="0">
                  <a:pos x="T6" y="T7"/>
                </a:cxn>
                <a:cxn ang="0">
                  <a:pos x="T8" y="T9"/>
                </a:cxn>
                <a:cxn ang="0">
                  <a:pos x="T10" y="T11"/>
                </a:cxn>
                <a:cxn ang="0">
                  <a:pos x="T12" y="T13"/>
                </a:cxn>
              </a:cxnLst>
              <a:rect l="0" t="0" r="r" b="b"/>
              <a:pathLst>
                <a:path w="1317" h="346">
                  <a:moveTo>
                    <a:pt x="173" y="0"/>
                  </a:moveTo>
                  <a:lnTo>
                    <a:pt x="1144" y="0"/>
                  </a:lnTo>
                  <a:cubicBezTo>
                    <a:pt x="1240" y="0"/>
                    <a:pt x="1317" y="77"/>
                    <a:pt x="1317" y="173"/>
                  </a:cubicBezTo>
                  <a:cubicBezTo>
                    <a:pt x="1317" y="269"/>
                    <a:pt x="1240" y="346"/>
                    <a:pt x="1144" y="346"/>
                  </a:cubicBezTo>
                  <a:lnTo>
                    <a:pt x="173" y="346"/>
                  </a:lnTo>
                  <a:cubicBezTo>
                    <a:pt x="77" y="346"/>
                    <a:pt x="0" y="269"/>
                    <a:pt x="0" y="173"/>
                  </a:cubicBezTo>
                  <a:cubicBezTo>
                    <a:pt x="0" y="77"/>
                    <a:pt x="77" y="0"/>
                    <a:pt x="173" y="0"/>
                  </a:cubicBezTo>
                  <a:close/>
                </a:path>
              </a:pathLst>
            </a:custGeom>
            <a:solidFill>
              <a:srgbClr val="FFE6D5"/>
            </a:solidFill>
            <a:ln w="3"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Rectangle 28"/>
            <p:cNvSpPr>
              <a:spLocks noChangeArrowheads="1"/>
            </p:cNvSpPr>
            <p:nvPr/>
          </p:nvSpPr>
          <p:spPr bwMode="auto">
            <a:xfrm>
              <a:off x="3321" y="1520"/>
              <a:ext cx="124"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Sans"/>
                </a:rPr>
                <a:t>V</a:t>
              </a:r>
              <a:endParaRPr kumimoji="0" lang="en-US" sz="1800" b="0" i="0" u="none" strike="noStrike" cap="none" normalizeH="0" baseline="0" smtClean="0">
                <a:ln>
                  <a:noFill/>
                </a:ln>
                <a:solidFill>
                  <a:schemeClr val="tx1"/>
                </a:solidFill>
                <a:effectLst/>
                <a:latin typeface="Arial" pitchFamily="34" charset="0"/>
              </a:endParaRPr>
            </a:p>
          </p:txBody>
        </p:sp>
        <p:sp>
          <p:nvSpPr>
            <p:cNvPr id="41" name="Freeform 29"/>
            <p:cNvSpPr>
              <a:spLocks/>
            </p:cNvSpPr>
            <p:nvPr/>
          </p:nvSpPr>
          <p:spPr bwMode="auto">
            <a:xfrm>
              <a:off x="2078" y="1262"/>
              <a:ext cx="996" cy="206"/>
            </a:xfrm>
            <a:custGeom>
              <a:avLst/>
              <a:gdLst>
                <a:gd name="T0" fmla="*/ 95 w 3802"/>
                <a:gd name="T1" fmla="*/ 0 h 784"/>
                <a:gd name="T2" fmla="*/ 3707 w 3802"/>
                <a:gd name="T3" fmla="*/ 0 h 784"/>
                <a:gd name="T4" fmla="*/ 3802 w 3802"/>
                <a:gd name="T5" fmla="*/ 94 h 784"/>
                <a:gd name="T6" fmla="*/ 3802 w 3802"/>
                <a:gd name="T7" fmla="*/ 689 h 784"/>
                <a:gd name="T8" fmla="*/ 3707 w 3802"/>
                <a:gd name="T9" fmla="*/ 784 h 784"/>
                <a:gd name="T10" fmla="*/ 95 w 3802"/>
                <a:gd name="T11" fmla="*/ 784 h 784"/>
                <a:gd name="T12" fmla="*/ 0 w 3802"/>
                <a:gd name="T13" fmla="*/ 689 h 784"/>
                <a:gd name="T14" fmla="*/ 0 w 3802"/>
                <a:gd name="T15" fmla="*/ 94 h 784"/>
                <a:gd name="T16" fmla="*/ 95 w 3802"/>
                <a:gd name="T17" fmla="*/ 0 h 7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02" h="784">
                  <a:moveTo>
                    <a:pt x="95" y="0"/>
                  </a:moveTo>
                  <a:lnTo>
                    <a:pt x="3707" y="0"/>
                  </a:lnTo>
                  <a:cubicBezTo>
                    <a:pt x="3759" y="0"/>
                    <a:pt x="3802" y="42"/>
                    <a:pt x="3802" y="94"/>
                  </a:cubicBezTo>
                  <a:lnTo>
                    <a:pt x="3802" y="689"/>
                  </a:lnTo>
                  <a:cubicBezTo>
                    <a:pt x="3802" y="742"/>
                    <a:pt x="3759" y="784"/>
                    <a:pt x="3707" y="784"/>
                  </a:cubicBezTo>
                  <a:lnTo>
                    <a:pt x="95" y="784"/>
                  </a:lnTo>
                  <a:cubicBezTo>
                    <a:pt x="42" y="784"/>
                    <a:pt x="0" y="742"/>
                    <a:pt x="0" y="689"/>
                  </a:cubicBezTo>
                  <a:lnTo>
                    <a:pt x="0" y="94"/>
                  </a:lnTo>
                  <a:cubicBezTo>
                    <a:pt x="0" y="42"/>
                    <a:pt x="42" y="0"/>
                    <a:pt x="95" y="0"/>
                  </a:cubicBezTo>
                  <a:close/>
                </a:path>
              </a:pathLst>
            </a:custGeom>
            <a:solidFill>
              <a:srgbClr val="CCFFAA"/>
            </a:solidFill>
            <a:ln w="2" cap="flat">
              <a:solidFill>
                <a:srgbClr val="0E0CF4"/>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2" name="Rectangle 30"/>
            <p:cNvSpPr>
              <a:spLocks noChangeArrowheads="1"/>
            </p:cNvSpPr>
            <p:nvPr/>
          </p:nvSpPr>
          <p:spPr bwMode="auto">
            <a:xfrm>
              <a:off x="2110" y="1305"/>
              <a:ext cx="845"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smtClean="0">
                  <a:ln>
                    <a:noFill/>
                  </a:ln>
                  <a:solidFill>
                    <a:srgbClr val="000000"/>
                  </a:solidFill>
                  <a:effectLst/>
                  <a:latin typeface="Sans"/>
                </a:rPr>
                <a:t>Multiplier (M)</a:t>
              </a:r>
              <a:endParaRPr kumimoji="0" lang="en-US" sz="1800" b="0" i="0" u="none" strike="noStrike" cap="none" normalizeH="0" baseline="0" smtClean="0">
                <a:ln>
                  <a:noFill/>
                </a:ln>
                <a:solidFill>
                  <a:schemeClr val="tx1"/>
                </a:solidFill>
                <a:effectLst/>
                <a:latin typeface="Arial" pitchFamily="34" charset="0"/>
              </a:endParaRPr>
            </a:p>
          </p:txBody>
        </p:sp>
        <p:sp>
          <p:nvSpPr>
            <p:cNvPr id="43" name="Freeform 31"/>
            <p:cNvSpPr>
              <a:spLocks/>
            </p:cNvSpPr>
            <p:nvPr/>
          </p:nvSpPr>
          <p:spPr bwMode="auto">
            <a:xfrm>
              <a:off x="3165" y="1259"/>
              <a:ext cx="400" cy="201"/>
            </a:xfrm>
            <a:custGeom>
              <a:avLst/>
              <a:gdLst>
                <a:gd name="T0" fmla="*/ 92 w 1525"/>
                <a:gd name="T1" fmla="*/ 0 h 767"/>
                <a:gd name="T2" fmla="*/ 1433 w 1525"/>
                <a:gd name="T3" fmla="*/ 0 h 767"/>
                <a:gd name="T4" fmla="*/ 1525 w 1525"/>
                <a:gd name="T5" fmla="*/ 93 h 767"/>
                <a:gd name="T6" fmla="*/ 1525 w 1525"/>
                <a:gd name="T7" fmla="*/ 675 h 767"/>
                <a:gd name="T8" fmla="*/ 1433 w 1525"/>
                <a:gd name="T9" fmla="*/ 767 h 767"/>
                <a:gd name="T10" fmla="*/ 92 w 1525"/>
                <a:gd name="T11" fmla="*/ 767 h 767"/>
                <a:gd name="T12" fmla="*/ 0 w 1525"/>
                <a:gd name="T13" fmla="*/ 675 h 767"/>
                <a:gd name="T14" fmla="*/ 0 w 1525"/>
                <a:gd name="T15" fmla="*/ 93 h 767"/>
                <a:gd name="T16" fmla="*/ 92 w 1525"/>
                <a:gd name="T17" fmla="*/ 0 h 7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25" h="767">
                  <a:moveTo>
                    <a:pt x="92" y="0"/>
                  </a:moveTo>
                  <a:lnTo>
                    <a:pt x="1433" y="0"/>
                  </a:lnTo>
                  <a:cubicBezTo>
                    <a:pt x="1484" y="0"/>
                    <a:pt x="1525" y="41"/>
                    <a:pt x="1525" y="93"/>
                  </a:cubicBezTo>
                  <a:lnTo>
                    <a:pt x="1525" y="675"/>
                  </a:lnTo>
                  <a:cubicBezTo>
                    <a:pt x="1525" y="726"/>
                    <a:pt x="1484" y="767"/>
                    <a:pt x="1433" y="767"/>
                  </a:cubicBezTo>
                  <a:lnTo>
                    <a:pt x="92" y="767"/>
                  </a:lnTo>
                  <a:cubicBezTo>
                    <a:pt x="41" y="767"/>
                    <a:pt x="0" y="726"/>
                    <a:pt x="0" y="675"/>
                  </a:cubicBezTo>
                  <a:lnTo>
                    <a:pt x="0" y="93"/>
                  </a:lnTo>
                  <a:cubicBezTo>
                    <a:pt x="0" y="41"/>
                    <a:pt x="41" y="0"/>
                    <a:pt x="92" y="0"/>
                  </a:cubicBezTo>
                  <a:close/>
                </a:path>
              </a:pathLst>
            </a:custGeom>
            <a:solidFill>
              <a:srgbClr val="CCFFAA"/>
            </a:solidFill>
            <a:ln w="1" cap="flat">
              <a:solidFill>
                <a:srgbClr val="0E0CF4"/>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4" name="Rectangle 32"/>
            <p:cNvSpPr>
              <a:spLocks noChangeArrowheads="1"/>
            </p:cNvSpPr>
            <p:nvPr/>
          </p:nvSpPr>
          <p:spPr bwMode="auto">
            <a:xfrm>
              <a:off x="3204" y="1310"/>
              <a:ext cx="340"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Sans"/>
                </a:rPr>
                <a:t>0011</a:t>
              </a:r>
              <a:endParaRPr kumimoji="0" lang="en-US" sz="1800" b="0" i="0" u="none" strike="noStrike" cap="none" normalizeH="0" baseline="0" smtClean="0">
                <a:ln>
                  <a:noFill/>
                </a:ln>
                <a:solidFill>
                  <a:schemeClr val="tx1"/>
                </a:solidFill>
                <a:effectLst/>
                <a:latin typeface="Arial" pitchFamily="34" charset="0"/>
              </a:endParaRPr>
            </a:p>
          </p:txBody>
        </p:sp>
        <p:sp>
          <p:nvSpPr>
            <p:cNvPr id="45" name="Freeform 33"/>
            <p:cNvSpPr>
              <a:spLocks/>
            </p:cNvSpPr>
            <p:nvPr/>
          </p:nvSpPr>
          <p:spPr bwMode="auto">
            <a:xfrm>
              <a:off x="2082" y="982"/>
              <a:ext cx="1026" cy="216"/>
            </a:xfrm>
            <a:custGeom>
              <a:avLst/>
              <a:gdLst>
                <a:gd name="T0" fmla="*/ 100 w 3917"/>
                <a:gd name="T1" fmla="*/ 0 h 824"/>
                <a:gd name="T2" fmla="*/ 3818 w 3917"/>
                <a:gd name="T3" fmla="*/ 0 h 824"/>
                <a:gd name="T4" fmla="*/ 3917 w 3917"/>
                <a:gd name="T5" fmla="*/ 99 h 824"/>
                <a:gd name="T6" fmla="*/ 3917 w 3917"/>
                <a:gd name="T7" fmla="*/ 725 h 824"/>
                <a:gd name="T8" fmla="*/ 3818 w 3917"/>
                <a:gd name="T9" fmla="*/ 824 h 824"/>
                <a:gd name="T10" fmla="*/ 100 w 3917"/>
                <a:gd name="T11" fmla="*/ 824 h 824"/>
                <a:gd name="T12" fmla="*/ 0 w 3917"/>
                <a:gd name="T13" fmla="*/ 725 h 824"/>
                <a:gd name="T14" fmla="*/ 0 w 3917"/>
                <a:gd name="T15" fmla="*/ 99 h 824"/>
                <a:gd name="T16" fmla="*/ 100 w 3917"/>
                <a:gd name="T17" fmla="*/ 0 h 8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17" h="824">
                  <a:moveTo>
                    <a:pt x="100" y="0"/>
                  </a:moveTo>
                  <a:lnTo>
                    <a:pt x="3818" y="0"/>
                  </a:lnTo>
                  <a:cubicBezTo>
                    <a:pt x="3873" y="0"/>
                    <a:pt x="3917" y="44"/>
                    <a:pt x="3917" y="99"/>
                  </a:cubicBezTo>
                  <a:lnTo>
                    <a:pt x="3917" y="725"/>
                  </a:lnTo>
                  <a:cubicBezTo>
                    <a:pt x="3917" y="780"/>
                    <a:pt x="3873" y="824"/>
                    <a:pt x="3818" y="824"/>
                  </a:cubicBezTo>
                  <a:lnTo>
                    <a:pt x="100" y="824"/>
                  </a:lnTo>
                  <a:cubicBezTo>
                    <a:pt x="45" y="824"/>
                    <a:pt x="0" y="780"/>
                    <a:pt x="0" y="725"/>
                  </a:cubicBezTo>
                  <a:lnTo>
                    <a:pt x="0" y="99"/>
                  </a:lnTo>
                  <a:cubicBezTo>
                    <a:pt x="0" y="44"/>
                    <a:pt x="45" y="0"/>
                    <a:pt x="100" y="0"/>
                  </a:cubicBezTo>
                  <a:close/>
                </a:path>
              </a:pathLst>
            </a:custGeom>
            <a:solidFill>
              <a:srgbClr val="FFCCAA"/>
            </a:solidFill>
            <a:ln w="2" cap="flat">
              <a:solidFill>
                <a:srgbClr val="0E0CF4"/>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6" name="Rectangle 34"/>
            <p:cNvSpPr>
              <a:spLocks noChangeArrowheads="1"/>
            </p:cNvSpPr>
            <p:nvPr/>
          </p:nvSpPr>
          <p:spPr bwMode="auto">
            <a:xfrm>
              <a:off x="2110" y="1020"/>
              <a:ext cx="944"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Sans"/>
                </a:rPr>
                <a:t>Multiplicand (N)</a:t>
              </a:r>
              <a:endParaRPr kumimoji="0" lang="en-US" sz="1800" b="0" i="0" u="none" strike="noStrike" cap="none" normalizeH="0" baseline="0" smtClean="0">
                <a:ln>
                  <a:noFill/>
                </a:ln>
                <a:solidFill>
                  <a:schemeClr val="tx1"/>
                </a:solidFill>
                <a:effectLst/>
                <a:latin typeface="Arial" pitchFamily="34" charset="0"/>
              </a:endParaRPr>
            </a:p>
          </p:txBody>
        </p:sp>
        <p:sp>
          <p:nvSpPr>
            <p:cNvPr id="47" name="Freeform 35"/>
            <p:cNvSpPr>
              <a:spLocks/>
            </p:cNvSpPr>
            <p:nvPr/>
          </p:nvSpPr>
          <p:spPr bwMode="auto">
            <a:xfrm>
              <a:off x="3169" y="995"/>
              <a:ext cx="400" cy="201"/>
            </a:xfrm>
            <a:custGeom>
              <a:avLst/>
              <a:gdLst>
                <a:gd name="T0" fmla="*/ 92 w 1525"/>
                <a:gd name="T1" fmla="*/ 0 h 767"/>
                <a:gd name="T2" fmla="*/ 1433 w 1525"/>
                <a:gd name="T3" fmla="*/ 0 h 767"/>
                <a:gd name="T4" fmla="*/ 1525 w 1525"/>
                <a:gd name="T5" fmla="*/ 93 h 767"/>
                <a:gd name="T6" fmla="*/ 1525 w 1525"/>
                <a:gd name="T7" fmla="*/ 675 h 767"/>
                <a:gd name="T8" fmla="*/ 1433 w 1525"/>
                <a:gd name="T9" fmla="*/ 767 h 767"/>
                <a:gd name="T10" fmla="*/ 92 w 1525"/>
                <a:gd name="T11" fmla="*/ 767 h 767"/>
                <a:gd name="T12" fmla="*/ 0 w 1525"/>
                <a:gd name="T13" fmla="*/ 675 h 767"/>
                <a:gd name="T14" fmla="*/ 0 w 1525"/>
                <a:gd name="T15" fmla="*/ 93 h 767"/>
                <a:gd name="T16" fmla="*/ 92 w 1525"/>
                <a:gd name="T17" fmla="*/ 0 h 7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25" h="767">
                  <a:moveTo>
                    <a:pt x="92" y="0"/>
                  </a:moveTo>
                  <a:lnTo>
                    <a:pt x="1433" y="0"/>
                  </a:lnTo>
                  <a:cubicBezTo>
                    <a:pt x="1484" y="0"/>
                    <a:pt x="1525" y="42"/>
                    <a:pt x="1525" y="93"/>
                  </a:cubicBezTo>
                  <a:lnTo>
                    <a:pt x="1525" y="675"/>
                  </a:lnTo>
                  <a:cubicBezTo>
                    <a:pt x="1525" y="726"/>
                    <a:pt x="1484" y="767"/>
                    <a:pt x="1433" y="767"/>
                  </a:cubicBezTo>
                  <a:lnTo>
                    <a:pt x="92" y="767"/>
                  </a:lnTo>
                  <a:cubicBezTo>
                    <a:pt x="41" y="767"/>
                    <a:pt x="0" y="726"/>
                    <a:pt x="0" y="675"/>
                  </a:cubicBezTo>
                  <a:lnTo>
                    <a:pt x="0" y="93"/>
                  </a:lnTo>
                  <a:cubicBezTo>
                    <a:pt x="0" y="42"/>
                    <a:pt x="41" y="0"/>
                    <a:pt x="92" y="0"/>
                  </a:cubicBezTo>
                  <a:close/>
                </a:path>
              </a:pathLst>
            </a:custGeom>
            <a:solidFill>
              <a:srgbClr val="FFCCAA"/>
            </a:solidFill>
            <a:ln w="1" cap="flat">
              <a:solidFill>
                <a:srgbClr val="0E0CF4"/>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8" name="Rectangle 36"/>
            <p:cNvSpPr>
              <a:spLocks noChangeArrowheads="1"/>
            </p:cNvSpPr>
            <p:nvPr/>
          </p:nvSpPr>
          <p:spPr bwMode="auto">
            <a:xfrm>
              <a:off x="3208" y="1046"/>
              <a:ext cx="340"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Sans"/>
                </a:rPr>
                <a:t>0010</a:t>
              </a:r>
              <a:endParaRPr kumimoji="0" lang="en-US" sz="1800" b="0" i="0" u="none" strike="noStrike" cap="none" normalizeH="0" baseline="0" smtClean="0">
                <a:ln>
                  <a:noFill/>
                </a:ln>
                <a:solidFill>
                  <a:schemeClr val="tx1"/>
                </a:solidFill>
                <a:effectLst/>
                <a:latin typeface="Arial" pitchFamily="34" charset="0"/>
              </a:endParaRPr>
            </a:p>
          </p:txBody>
        </p:sp>
        <p:sp>
          <p:nvSpPr>
            <p:cNvPr id="49" name="Freeform 37"/>
            <p:cNvSpPr>
              <a:spLocks/>
            </p:cNvSpPr>
            <p:nvPr/>
          </p:nvSpPr>
          <p:spPr bwMode="auto">
            <a:xfrm>
              <a:off x="2083" y="3708"/>
              <a:ext cx="1026" cy="216"/>
            </a:xfrm>
            <a:custGeom>
              <a:avLst/>
              <a:gdLst>
                <a:gd name="T0" fmla="*/ 100 w 3917"/>
                <a:gd name="T1" fmla="*/ 0 h 824"/>
                <a:gd name="T2" fmla="*/ 3818 w 3917"/>
                <a:gd name="T3" fmla="*/ 0 h 824"/>
                <a:gd name="T4" fmla="*/ 3917 w 3917"/>
                <a:gd name="T5" fmla="*/ 100 h 824"/>
                <a:gd name="T6" fmla="*/ 3917 w 3917"/>
                <a:gd name="T7" fmla="*/ 725 h 824"/>
                <a:gd name="T8" fmla="*/ 3818 w 3917"/>
                <a:gd name="T9" fmla="*/ 824 h 824"/>
                <a:gd name="T10" fmla="*/ 100 w 3917"/>
                <a:gd name="T11" fmla="*/ 824 h 824"/>
                <a:gd name="T12" fmla="*/ 0 w 3917"/>
                <a:gd name="T13" fmla="*/ 725 h 824"/>
                <a:gd name="T14" fmla="*/ 0 w 3917"/>
                <a:gd name="T15" fmla="*/ 100 h 824"/>
                <a:gd name="T16" fmla="*/ 100 w 3917"/>
                <a:gd name="T17" fmla="*/ 0 h 8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17" h="824">
                  <a:moveTo>
                    <a:pt x="100" y="0"/>
                  </a:moveTo>
                  <a:lnTo>
                    <a:pt x="3818" y="0"/>
                  </a:lnTo>
                  <a:cubicBezTo>
                    <a:pt x="3873" y="0"/>
                    <a:pt x="3917" y="45"/>
                    <a:pt x="3917" y="100"/>
                  </a:cubicBezTo>
                  <a:lnTo>
                    <a:pt x="3917" y="725"/>
                  </a:lnTo>
                  <a:cubicBezTo>
                    <a:pt x="3917" y="780"/>
                    <a:pt x="3873" y="824"/>
                    <a:pt x="3818" y="824"/>
                  </a:cubicBezTo>
                  <a:lnTo>
                    <a:pt x="100" y="824"/>
                  </a:lnTo>
                  <a:cubicBezTo>
                    <a:pt x="45" y="824"/>
                    <a:pt x="0" y="780"/>
                    <a:pt x="0" y="725"/>
                  </a:cubicBezTo>
                  <a:lnTo>
                    <a:pt x="0" y="100"/>
                  </a:lnTo>
                  <a:cubicBezTo>
                    <a:pt x="0" y="45"/>
                    <a:pt x="45" y="0"/>
                    <a:pt x="100" y="0"/>
                  </a:cubicBezTo>
                  <a:close/>
                </a:path>
              </a:pathLst>
            </a:custGeom>
            <a:solidFill>
              <a:srgbClr val="AFC6E9"/>
            </a:solidFill>
            <a:ln w="2" cap="flat">
              <a:solidFill>
                <a:srgbClr val="0E0CF4"/>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0" name="Rectangle 38"/>
            <p:cNvSpPr>
              <a:spLocks noChangeArrowheads="1"/>
            </p:cNvSpPr>
            <p:nvPr/>
          </p:nvSpPr>
          <p:spPr bwMode="auto">
            <a:xfrm>
              <a:off x="2113" y="3753"/>
              <a:ext cx="83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smtClean="0">
                  <a:ln>
                    <a:noFill/>
                  </a:ln>
                  <a:solidFill>
                    <a:srgbClr val="000000"/>
                  </a:solidFill>
                  <a:effectLst/>
                  <a:latin typeface="Sans"/>
                </a:rPr>
                <a:t>Product(P)</a:t>
              </a:r>
              <a:endParaRPr kumimoji="0" lang="en-US" sz="1800" b="0" i="0" u="none" strike="noStrike" cap="none" normalizeH="0" baseline="0" smtClean="0">
                <a:ln>
                  <a:noFill/>
                </a:ln>
                <a:solidFill>
                  <a:schemeClr val="tx1"/>
                </a:solidFill>
                <a:effectLst/>
                <a:latin typeface="Arial" pitchFamily="34" charset="0"/>
              </a:endParaRPr>
            </a:p>
          </p:txBody>
        </p:sp>
        <p:sp>
          <p:nvSpPr>
            <p:cNvPr id="51" name="Freeform 39"/>
            <p:cNvSpPr>
              <a:spLocks/>
            </p:cNvSpPr>
            <p:nvPr/>
          </p:nvSpPr>
          <p:spPr bwMode="auto">
            <a:xfrm>
              <a:off x="3170" y="3721"/>
              <a:ext cx="400" cy="201"/>
            </a:xfrm>
            <a:custGeom>
              <a:avLst/>
              <a:gdLst>
                <a:gd name="T0" fmla="*/ 92 w 1525"/>
                <a:gd name="T1" fmla="*/ 0 h 767"/>
                <a:gd name="T2" fmla="*/ 1433 w 1525"/>
                <a:gd name="T3" fmla="*/ 0 h 767"/>
                <a:gd name="T4" fmla="*/ 1525 w 1525"/>
                <a:gd name="T5" fmla="*/ 92 h 767"/>
                <a:gd name="T6" fmla="*/ 1525 w 1525"/>
                <a:gd name="T7" fmla="*/ 674 h 767"/>
                <a:gd name="T8" fmla="*/ 1433 w 1525"/>
                <a:gd name="T9" fmla="*/ 767 h 767"/>
                <a:gd name="T10" fmla="*/ 92 w 1525"/>
                <a:gd name="T11" fmla="*/ 767 h 767"/>
                <a:gd name="T12" fmla="*/ 0 w 1525"/>
                <a:gd name="T13" fmla="*/ 674 h 767"/>
                <a:gd name="T14" fmla="*/ 0 w 1525"/>
                <a:gd name="T15" fmla="*/ 92 h 767"/>
                <a:gd name="T16" fmla="*/ 92 w 1525"/>
                <a:gd name="T17" fmla="*/ 0 h 7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25" h="767">
                  <a:moveTo>
                    <a:pt x="92" y="0"/>
                  </a:moveTo>
                  <a:lnTo>
                    <a:pt x="1433" y="0"/>
                  </a:lnTo>
                  <a:cubicBezTo>
                    <a:pt x="1484" y="0"/>
                    <a:pt x="1525" y="41"/>
                    <a:pt x="1525" y="92"/>
                  </a:cubicBezTo>
                  <a:lnTo>
                    <a:pt x="1525" y="674"/>
                  </a:lnTo>
                  <a:cubicBezTo>
                    <a:pt x="1525" y="725"/>
                    <a:pt x="1484" y="767"/>
                    <a:pt x="1433" y="767"/>
                  </a:cubicBezTo>
                  <a:lnTo>
                    <a:pt x="92" y="767"/>
                  </a:lnTo>
                  <a:cubicBezTo>
                    <a:pt x="41" y="767"/>
                    <a:pt x="0" y="725"/>
                    <a:pt x="0" y="674"/>
                  </a:cubicBezTo>
                  <a:lnTo>
                    <a:pt x="0" y="92"/>
                  </a:lnTo>
                  <a:cubicBezTo>
                    <a:pt x="0" y="41"/>
                    <a:pt x="41" y="0"/>
                    <a:pt x="92" y="0"/>
                  </a:cubicBezTo>
                  <a:close/>
                </a:path>
              </a:pathLst>
            </a:custGeom>
            <a:solidFill>
              <a:srgbClr val="AFC6E9"/>
            </a:solidFill>
            <a:ln w="1" cap="flat">
              <a:solidFill>
                <a:srgbClr val="0E0CF4"/>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2" name="Rectangle 40"/>
            <p:cNvSpPr>
              <a:spLocks noChangeArrowheads="1"/>
            </p:cNvSpPr>
            <p:nvPr/>
          </p:nvSpPr>
          <p:spPr bwMode="auto">
            <a:xfrm>
              <a:off x="3210" y="3772"/>
              <a:ext cx="340"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Sans"/>
                </a:rPr>
                <a:t>0110</a:t>
              </a:r>
              <a:endParaRPr kumimoji="0" lang="en-US" sz="1800" b="0" i="0" u="none" strike="noStrike" cap="none" normalizeH="0" baseline="0" smtClean="0">
                <a:ln>
                  <a:noFill/>
                </a:ln>
                <a:solidFill>
                  <a:schemeClr val="tx1"/>
                </a:solidFill>
                <a:effectLst/>
                <a:latin typeface="Arial" pitchFamily="34" charset="0"/>
              </a:endParaRPr>
            </a:p>
          </p:txBody>
        </p:sp>
        <p:sp>
          <p:nvSpPr>
            <p:cNvPr id="53" name="Rectangle 41"/>
            <p:cNvSpPr>
              <a:spLocks noChangeArrowheads="1"/>
            </p:cNvSpPr>
            <p:nvPr/>
          </p:nvSpPr>
          <p:spPr bwMode="auto">
            <a:xfrm>
              <a:off x="2278" y="1929"/>
              <a:ext cx="545"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Sans"/>
                </a:rPr>
                <a:t>before shift:</a:t>
              </a:r>
              <a:endParaRPr kumimoji="0" lang="en-US" sz="1800" b="0" i="0" u="none" strike="noStrike" cap="none" normalizeH="0" baseline="0" smtClean="0">
                <a:ln>
                  <a:noFill/>
                </a:ln>
                <a:solidFill>
                  <a:schemeClr val="tx1"/>
                </a:solidFill>
                <a:effectLst/>
                <a:latin typeface="Arial" pitchFamily="34" charset="0"/>
              </a:endParaRPr>
            </a:p>
          </p:txBody>
        </p:sp>
        <p:sp>
          <p:nvSpPr>
            <p:cNvPr id="54" name="Rectangle 42"/>
            <p:cNvSpPr>
              <a:spLocks noChangeArrowheads="1"/>
            </p:cNvSpPr>
            <p:nvPr/>
          </p:nvSpPr>
          <p:spPr bwMode="auto">
            <a:xfrm>
              <a:off x="2278" y="2042"/>
              <a:ext cx="285"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Sans"/>
                </a:rPr>
                <a:t>         </a:t>
              </a:r>
              <a:endParaRPr kumimoji="0" lang="en-US" sz="1800" b="0" i="0" u="none" strike="noStrike" cap="none" normalizeH="0" baseline="0" smtClean="0">
                <a:ln>
                  <a:noFill/>
                </a:ln>
                <a:solidFill>
                  <a:schemeClr val="tx1"/>
                </a:solidFill>
                <a:effectLst/>
                <a:latin typeface="Arial" pitchFamily="34" charset="0"/>
              </a:endParaRPr>
            </a:p>
          </p:txBody>
        </p:sp>
        <p:sp>
          <p:nvSpPr>
            <p:cNvPr id="55" name="Rectangle 43"/>
            <p:cNvSpPr>
              <a:spLocks noChangeArrowheads="1"/>
            </p:cNvSpPr>
            <p:nvPr/>
          </p:nvSpPr>
          <p:spPr bwMode="auto">
            <a:xfrm>
              <a:off x="2065" y="2322"/>
              <a:ext cx="1602" cy="410"/>
            </a:xfrm>
            <a:prstGeom prst="rect">
              <a:avLst/>
            </a:prstGeom>
            <a:noFill/>
            <a:ln w="4" cap="flat">
              <a:solidFill>
                <a:srgbClr val="15111D"/>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 name="Rectangle 44"/>
            <p:cNvSpPr>
              <a:spLocks noChangeArrowheads="1"/>
            </p:cNvSpPr>
            <p:nvPr/>
          </p:nvSpPr>
          <p:spPr bwMode="auto">
            <a:xfrm>
              <a:off x="3319" y="2370"/>
              <a:ext cx="331" cy="121"/>
            </a:xfrm>
            <a:prstGeom prst="rect">
              <a:avLst/>
            </a:prstGeom>
            <a:solidFill>
              <a:srgbClr val="FFE6D5"/>
            </a:solidFill>
            <a:ln w="3"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7" name="Rectangle 45"/>
            <p:cNvSpPr>
              <a:spLocks noChangeArrowheads="1"/>
            </p:cNvSpPr>
            <p:nvPr/>
          </p:nvSpPr>
          <p:spPr bwMode="auto">
            <a:xfrm>
              <a:off x="2875" y="2369"/>
              <a:ext cx="389" cy="123"/>
            </a:xfrm>
            <a:prstGeom prst="rect">
              <a:avLst/>
            </a:prstGeom>
            <a:solidFill>
              <a:srgbClr val="D5F6FF"/>
            </a:solidFill>
            <a:ln w="4"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8" name="Rectangle 46"/>
            <p:cNvSpPr>
              <a:spLocks noChangeArrowheads="1"/>
            </p:cNvSpPr>
            <p:nvPr/>
          </p:nvSpPr>
          <p:spPr bwMode="auto">
            <a:xfrm>
              <a:off x="2883" y="2373"/>
              <a:ext cx="360"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Sans"/>
                </a:rPr>
                <a:t>00011</a:t>
              </a:r>
              <a:endParaRPr kumimoji="0" lang="en-US" sz="1800" b="0" i="0" u="none" strike="noStrike" cap="none" normalizeH="0" baseline="0" smtClean="0">
                <a:ln>
                  <a:noFill/>
                </a:ln>
                <a:solidFill>
                  <a:schemeClr val="tx1"/>
                </a:solidFill>
                <a:effectLst/>
                <a:latin typeface="Arial" pitchFamily="34" charset="0"/>
              </a:endParaRPr>
            </a:p>
          </p:txBody>
        </p:sp>
        <p:sp>
          <p:nvSpPr>
            <p:cNvPr id="59" name="Rectangle 47"/>
            <p:cNvSpPr>
              <a:spLocks noChangeArrowheads="1"/>
            </p:cNvSpPr>
            <p:nvPr/>
          </p:nvSpPr>
          <p:spPr bwMode="auto">
            <a:xfrm>
              <a:off x="3332" y="2377"/>
              <a:ext cx="298"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Sans"/>
                </a:rPr>
                <a:t>0001</a:t>
              </a:r>
              <a:endParaRPr kumimoji="0" lang="en-US" sz="1800" b="0" i="0" u="none" strike="noStrike" cap="none" normalizeH="0" baseline="0" smtClean="0">
                <a:ln>
                  <a:noFill/>
                </a:ln>
                <a:solidFill>
                  <a:schemeClr val="tx1"/>
                </a:solidFill>
                <a:effectLst/>
                <a:latin typeface="Arial" pitchFamily="34" charset="0"/>
              </a:endParaRPr>
            </a:p>
          </p:txBody>
        </p:sp>
        <p:sp>
          <p:nvSpPr>
            <p:cNvPr id="60" name="Rectangle 48"/>
            <p:cNvSpPr>
              <a:spLocks noChangeArrowheads="1"/>
            </p:cNvSpPr>
            <p:nvPr/>
          </p:nvSpPr>
          <p:spPr bwMode="auto">
            <a:xfrm>
              <a:off x="2296" y="2589"/>
              <a:ext cx="466"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Sans"/>
                </a:rPr>
                <a:t>after shift:</a:t>
              </a:r>
              <a:endParaRPr kumimoji="0" lang="en-US" sz="1800" b="0" i="0" u="none" strike="noStrike" cap="none" normalizeH="0" baseline="0" smtClean="0">
                <a:ln>
                  <a:noFill/>
                </a:ln>
                <a:solidFill>
                  <a:schemeClr val="tx1"/>
                </a:solidFill>
                <a:effectLst/>
                <a:latin typeface="Arial" pitchFamily="34" charset="0"/>
              </a:endParaRPr>
            </a:p>
          </p:txBody>
        </p:sp>
        <p:sp>
          <p:nvSpPr>
            <p:cNvPr id="61" name="Rectangle 49"/>
            <p:cNvSpPr>
              <a:spLocks noChangeArrowheads="1"/>
            </p:cNvSpPr>
            <p:nvPr/>
          </p:nvSpPr>
          <p:spPr bwMode="auto">
            <a:xfrm>
              <a:off x="3321" y="2571"/>
              <a:ext cx="331" cy="122"/>
            </a:xfrm>
            <a:prstGeom prst="rect">
              <a:avLst/>
            </a:prstGeom>
            <a:solidFill>
              <a:srgbClr val="FFE6D5"/>
            </a:solidFill>
            <a:ln w="3"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2" name="Rectangle 50"/>
            <p:cNvSpPr>
              <a:spLocks noChangeArrowheads="1"/>
            </p:cNvSpPr>
            <p:nvPr/>
          </p:nvSpPr>
          <p:spPr bwMode="auto">
            <a:xfrm>
              <a:off x="2876" y="2570"/>
              <a:ext cx="386" cy="123"/>
            </a:xfrm>
            <a:prstGeom prst="rect">
              <a:avLst/>
            </a:prstGeom>
            <a:solidFill>
              <a:srgbClr val="D5F6FF"/>
            </a:solidFill>
            <a:ln w="4"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3" name="Rectangle 51"/>
            <p:cNvSpPr>
              <a:spLocks noChangeArrowheads="1"/>
            </p:cNvSpPr>
            <p:nvPr/>
          </p:nvSpPr>
          <p:spPr bwMode="auto">
            <a:xfrm>
              <a:off x="2884" y="2574"/>
              <a:ext cx="360"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Sans"/>
                </a:rPr>
                <a:t>00001</a:t>
              </a:r>
              <a:endParaRPr kumimoji="0" lang="en-US" sz="1800" b="0" i="0" u="none" strike="noStrike" cap="none" normalizeH="0" baseline="0" smtClean="0">
                <a:ln>
                  <a:noFill/>
                </a:ln>
                <a:solidFill>
                  <a:schemeClr val="tx1"/>
                </a:solidFill>
                <a:effectLst/>
                <a:latin typeface="Arial" pitchFamily="34" charset="0"/>
              </a:endParaRPr>
            </a:p>
          </p:txBody>
        </p:sp>
        <p:sp>
          <p:nvSpPr>
            <p:cNvPr id="64" name="Rectangle 52"/>
            <p:cNvSpPr>
              <a:spLocks noChangeArrowheads="1"/>
            </p:cNvSpPr>
            <p:nvPr/>
          </p:nvSpPr>
          <p:spPr bwMode="auto">
            <a:xfrm>
              <a:off x="3333" y="2578"/>
              <a:ext cx="298"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Sans"/>
                </a:rPr>
                <a:t>1000</a:t>
              </a:r>
              <a:endParaRPr kumimoji="0" lang="en-US" sz="1800" b="0" i="0" u="none" strike="noStrike" cap="none" normalizeH="0" baseline="0" smtClean="0">
                <a:ln>
                  <a:noFill/>
                </a:ln>
                <a:solidFill>
                  <a:schemeClr val="tx1"/>
                </a:solidFill>
                <a:effectLst/>
                <a:latin typeface="Arial" pitchFamily="34" charset="0"/>
              </a:endParaRPr>
            </a:p>
          </p:txBody>
        </p:sp>
        <p:sp>
          <p:nvSpPr>
            <p:cNvPr id="65" name="Freeform 53"/>
            <p:cNvSpPr>
              <a:spLocks/>
            </p:cNvSpPr>
            <p:nvPr/>
          </p:nvSpPr>
          <p:spPr bwMode="auto">
            <a:xfrm>
              <a:off x="2246" y="2542"/>
              <a:ext cx="1369" cy="3"/>
            </a:xfrm>
            <a:custGeom>
              <a:avLst/>
              <a:gdLst>
                <a:gd name="T0" fmla="*/ 0 w 5227"/>
                <a:gd name="T1" fmla="*/ 0 h 10"/>
                <a:gd name="T2" fmla="*/ 5227 w 5227"/>
                <a:gd name="T3" fmla="*/ 0 h 10"/>
              </a:gdLst>
              <a:ahLst/>
              <a:cxnLst>
                <a:cxn ang="0">
                  <a:pos x="T0" y="T1"/>
                </a:cxn>
                <a:cxn ang="0">
                  <a:pos x="T2" y="T3"/>
                </a:cxn>
              </a:cxnLst>
              <a:rect l="0" t="0" r="r" b="b"/>
              <a:pathLst>
                <a:path w="5227" h="10">
                  <a:moveTo>
                    <a:pt x="0" y="0"/>
                  </a:moveTo>
                  <a:cubicBezTo>
                    <a:pt x="42" y="10"/>
                    <a:pt x="5227" y="0"/>
                    <a:pt x="5227" y="0"/>
                  </a:cubicBezTo>
                </a:path>
              </a:pathLst>
            </a:custGeom>
            <a:noFill/>
            <a:ln w="7"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6" name="Line 54"/>
            <p:cNvSpPr>
              <a:spLocks noChangeShapeType="1"/>
            </p:cNvSpPr>
            <p:nvPr/>
          </p:nvSpPr>
          <p:spPr bwMode="auto">
            <a:xfrm>
              <a:off x="2249" y="2324"/>
              <a:ext cx="0" cy="409"/>
            </a:xfrm>
            <a:prstGeom prst="line">
              <a:avLst/>
            </a:prstGeom>
            <a:noFill/>
            <a:ln w="7"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7" name="Oval 55"/>
            <p:cNvSpPr>
              <a:spLocks noChangeArrowheads="1"/>
            </p:cNvSpPr>
            <p:nvPr/>
          </p:nvSpPr>
          <p:spPr bwMode="auto">
            <a:xfrm>
              <a:off x="2093" y="2451"/>
              <a:ext cx="131" cy="133"/>
            </a:xfrm>
            <a:prstGeom prst="ellipse">
              <a:avLst/>
            </a:prstGeom>
            <a:solidFill>
              <a:srgbClr val="67CBCE"/>
            </a:solidFill>
            <a:ln w="3" cap="flat">
              <a:solidFill>
                <a:srgbClr val="0E0CF4"/>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8" name="Rectangle 56"/>
            <p:cNvSpPr>
              <a:spLocks noChangeArrowheads="1"/>
            </p:cNvSpPr>
            <p:nvPr/>
          </p:nvSpPr>
          <p:spPr bwMode="auto">
            <a:xfrm>
              <a:off x="2121" y="2467"/>
              <a:ext cx="128"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smtClean="0">
                  <a:ln>
                    <a:noFill/>
                  </a:ln>
                  <a:solidFill>
                    <a:srgbClr val="000000"/>
                  </a:solidFill>
                  <a:effectLst/>
                  <a:latin typeface="Sans"/>
                </a:rPr>
                <a:t>2</a:t>
              </a:r>
              <a:endParaRPr kumimoji="0" lang="en-US" sz="1800" b="0" i="0" u="none" strike="noStrike" cap="none" normalizeH="0" baseline="0" smtClean="0">
                <a:ln>
                  <a:noFill/>
                </a:ln>
                <a:solidFill>
                  <a:schemeClr val="tx1"/>
                </a:solidFill>
                <a:effectLst/>
                <a:latin typeface="Arial" pitchFamily="34" charset="0"/>
              </a:endParaRPr>
            </a:p>
          </p:txBody>
        </p:sp>
        <p:sp>
          <p:nvSpPr>
            <p:cNvPr id="69" name="Rectangle 57"/>
            <p:cNvSpPr>
              <a:spLocks noChangeArrowheads="1"/>
            </p:cNvSpPr>
            <p:nvPr/>
          </p:nvSpPr>
          <p:spPr bwMode="auto">
            <a:xfrm>
              <a:off x="2278" y="2384"/>
              <a:ext cx="545"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Sans"/>
                </a:rPr>
                <a:t>before shift:</a:t>
              </a:r>
              <a:endParaRPr kumimoji="0" lang="en-US" sz="1800" b="0" i="0" u="none" strike="noStrike" cap="none" normalizeH="0" baseline="0" smtClean="0">
                <a:ln>
                  <a:noFill/>
                </a:ln>
                <a:solidFill>
                  <a:schemeClr val="tx1"/>
                </a:solidFill>
                <a:effectLst/>
                <a:latin typeface="Arial" pitchFamily="34" charset="0"/>
              </a:endParaRPr>
            </a:p>
          </p:txBody>
        </p:sp>
        <p:sp>
          <p:nvSpPr>
            <p:cNvPr id="70" name="Rectangle 58"/>
            <p:cNvSpPr>
              <a:spLocks noChangeArrowheads="1"/>
            </p:cNvSpPr>
            <p:nvPr/>
          </p:nvSpPr>
          <p:spPr bwMode="auto">
            <a:xfrm>
              <a:off x="2278" y="2496"/>
              <a:ext cx="285"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Sans"/>
                </a:rPr>
                <a:t>         </a:t>
              </a:r>
              <a:endParaRPr kumimoji="0" lang="en-US" sz="1800" b="0" i="0" u="none" strike="noStrike" cap="none" normalizeH="0" baseline="0" smtClean="0">
                <a:ln>
                  <a:noFill/>
                </a:ln>
                <a:solidFill>
                  <a:schemeClr val="tx1"/>
                </a:solidFill>
                <a:effectLst/>
                <a:latin typeface="Arial" pitchFamily="34" charset="0"/>
              </a:endParaRPr>
            </a:p>
          </p:txBody>
        </p:sp>
        <p:sp>
          <p:nvSpPr>
            <p:cNvPr id="71" name="Rectangle 59"/>
            <p:cNvSpPr>
              <a:spLocks noChangeArrowheads="1"/>
            </p:cNvSpPr>
            <p:nvPr/>
          </p:nvSpPr>
          <p:spPr bwMode="auto">
            <a:xfrm>
              <a:off x="2065" y="2769"/>
              <a:ext cx="1605" cy="410"/>
            </a:xfrm>
            <a:prstGeom prst="rect">
              <a:avLst/>
            </a:prstGeom>
            <a:noFill/>
            <a:ln w="4" cap="flat">
              <a:solidFill>
                <a:srgbClr val="15111D"/>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2" name="Rectangle 60"/>
            <p:cNvSpPr>
              <a:spLocks noChangeArrowheads="1"/>
            </p:cNvSpPr>
            <p:nvPr/>
          </p:nvSpPr>
          <p:spPr bwMode="auto">
            <a:xfrm>
              <a:off x="3319" y="2818"/>
              <a:ext cx="331" cy="121"/>
            </a:xfrm>
            <a:prstGeom prst="rect">
              <a:avLst/>
            </a:prstGeom>
            <a:solidFill>
              <a:srgbClr val="FFE6D5"/>
            </a:solidFill>
            <a:ln w="3"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3" name="Rectangle 61"/>
            <p:cNvSpPr>
              <a:spLocks noChangeArrowheads="1"/>
            </p:cNvSpPr>
            <p:nvPr/>
          </p:nvSpPr>
          <p:spPr bwMode="auto">
            <a:xfrm>
              <a:off x="2874" y="2817"/>
              <a:ext cx="385" cy="122"/>
            </a:xfrm>
            <a:prstGeom prst="rect">
              <a:avLst/>
            </a:prstGeom>
            <a:solidFill>
              <a:srgbClr val="D5F6FF"/>
            </a:solidFill>
            <a:ln w="4"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4" name="Rectangle 62"/>
            <p:cNvSpPr>
              <a:spLocks noChangeArrowheads="1"/>
            </p:cNvSpPr>
            <p:nvPr/>
          </p:nvSpPr>
          <p:spPr bwMode="auto">
            <a:xfrm>
              <a:off x="2882" y="2820"/>
              <a:ext cx="360"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Sans"/>
                </a:rPr>
                <a:t>00001</a:t>
              </a:r>
              <a:endParaRPr kumimoji="0" lang="en-US" sz="1800" b="0" i="0" u="none" strike="noStrike" cap="none" normalizeH="0" baseline="0" smtClean="0">
                <a:ln>
                  <a:noFill/>
                </a:ln>
                <a:solidFill>
                  <a:schemeClr val="tx1"/>
                </a:solidFill>
                <a:effectLst/>
                <a:latin typeface="Arial" pitchFamily="34" charset="0"/>
              </a:endParaRPr>
            </a:p>
          </p:txBody>
        </p:sp>
        <p:sp>
          <p:nvSpPr>
            <p:cNvPr id="75" name="Rectangle 63"/>
            <p:cNvSpPr>
              <a:spLocks noChangeArrowheads="1"/>
            </p:cNvSpPr>
            <p:nvPr/>
          </p:nvSpPr>
          <p:spPr bwMode="auto">
            <a:xfrm>
              <a:off x="3332" y="2824"/>
              <a:ext cx="298"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Sans"/>
                </a:rPr>
                <a:t>1000</a:t>
              </a:r>
              <a:endParaRPr kumimoji="0" lang="en-US" sz="1800" b="0" i="0" u="none" strike="noStrike" cap="none" normalizeH="0" baseline="0" smtClean="0">
                <a:ln>
                  <a:noFill/>
                </a:ln>
                <a:solidFill>
                  <a:schemeClr val="tx1"/>
                </a:solidFill>
                <a:effectLst/>
                <a:latin typeface="Arial" pitchFamily="34" charset="0"/>
              </a:endParaRPr>
            </a:p>
          </p:txBody>
        </p:sp>
        <p:sp>
          <p:nvSpPr>
            <p:cNvPr id="76" name="Rectangle 64"/>
            <p:cNvSpPr>
              <a:spLocks noChangeArrowheads="1"/>
            </p:cNvSpPr>
            <p:nvPr/>
          </p:nvSpPr>
          <p:spPr bwMode="auto">
            <a:xfrm>
              <a:off x="2295" y="3037"/>
              <a:ext cx="466"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Sans"/>
                </a:rPr>
                <a:t>after shift:</a:t>
              </a:r>
              <a:endParaRPr kumimoji="0" lang="en-US" sz="1800" b="0" i="0" u="none" strike="noStrike" cap="none" normalizeH="0" baseline="0" smtClean="0">
                <a:ln>
                  <a:noFill/>
                </a:ln>
                <a:solidFill>
                  <a:schemeClr val="tx1"/>
                </a:solidFill>
                <a:effectLst/>
                <a:latin typeface="Arial" pitchFamily="34" charset="0"/>
              </a:endParaRPr>
            </a:p>
          </p:txBody>
        </p:sp>
        <p:sp>
          <p:nvSpPr>
            <p:cNvPr id="77" name="Rectangle 65"/>
            <p:cNvSpPr>
              <a:spLocks noChangeArrowheads="1"/>
            </p:cNvSpPr>
            <p:nvPr/>
          </p:nvSpPr>
          <p:spPr bwMode="auto">
            <a:xfrm>
              <a:off x="3320" y="3019"/>
              <a:ext cx="331" cy="121"/>
            </a:xfrm>
            <a:prstGeom prst="rect">
              <a:avLst/>
            </a:prstGeom>
            <a:solidFill>
              <a:srgbClr val="FFE6D5"/>
            </a:solidFill>
            <a:ln w="3"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8" name="Rectangle 66"/>
            <p:cNvSpPr>
              <a:spLocks noChangeArrowheads="1"/>
            </p:cNvSpPr>
            <p:nvPr/>
          </p:nvSpPr>
          <p:spPr bwMode="auto">
            <a:xfrm>
              <a:off x="2876" y="3018"/>
              <a:ext cx="399" cy="122"/>
            </a:xfrm>
            <a:prstGeom prst="rect">
              <a:avLst/>
            </a:prstGeom>
            <a:solidFill>
              <a:srgbClr val="D5F6FF"/>
            </a:solidFill>
            <a:ln w="4"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9" name="Rectangle 67"/>
            <p:cNvSpPr>
              <a:spLocks noChangeArrowheads="1"/>
            </p:cNvSpPr>
            <p:nvPr/>
          </p:nvSpPr>
          <p:spPr bwMode="auto">
            <a:xfrm>
              <a:off x="2884" y="3021"/>
              <a:ext cx="360"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Sans"/>
                </a:rPr>
                <a:t>00000</a:t>
              </a:r>
              <a:endParaRPr kumimoji="0" lang="en-US" sz="1800" b="0" i="0" u="none" strike="noStrike" cap="none" normalizeH="0" baseline="0" smtClean="0">
                <a:ln>
                  <a:noFill/>
                </a:ln>
                <a:solidFill>
                  <a:schemeClr val="tx1"/>
                </a:solidFill>
                <a:effectLst/>
                <a:latin typeface="Arial" pitchFamily="34" charset="0"/>
              </a:endParaRPr>
            </a:p>
          </p:txBody>
        </p:sp>
        <p:sp>
          <p:nvSpPr>
            <p:cNvPr id="80" name="Rectangle 68"/>
            <p:cNvSpPr>
              <a:spLocks noChangeArrowheads="1"/>
            </p:cNvSpPr>
            <p:nvPr/>
          </p:nvSpPr>
          <p:spPr bwMode="auto">
            <a:xfrm>
              <a:off x="3333" y="3025"/>
              <a:ext cx="298"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Sans"/>
                </a:rPr>
                <a:t>1100</a:t>
              </a:r>
              <a:endParaRPr kumimoji="0" lang="en-US" sz="1800" b="0" i="0" u="none" strike="noStrike" cap="none" normalizeH="0" baseline="0" smtClean="0">
                <a:ln>
                  <a:noFill/>
                </a:ln>
                <a:solidFill>
                  <a:schemeClr val="tx1"/>
                </a:solidFill>
                <a:effectLst/>
                <a:latin typeface="Arial" pitchFamily="34" charset="0"/>
              </a:endParaRPr>
            </a:p>
          </p:txBody>
        </p:sp>
        <p:sp>
          <p:nvSpPr>
            <p:cNvPr id="81" name="Freeform 69"/>
            <p:cNvSpPr>
              <a:spLocks/>
            </p:cNvSpPr>
            <p:nvPr/>
          </p:nvSpPr>
          <p:spPr bwMode="auto">
            <a:xfrm>
              <a:off x="2246" y="2990"/>
              <a:ext cx="1369" cy="2"/>
            </a:xfrm>
            <a:custGeom>
              <a:avLst/>
              <a:gdLst>
                <a:gd name="T0" fmla="*/ 0 w 5227"/>
                <a:gd name="T1" fmla="*/ 0 h 9"/>
                <a:gd name="T2" fmla="*/ 5227 w 5227"/>
                <a:gd name="T3" fmla="*/ 0 h 9"/>
              </a:gdLst>
              <a:ahLst/>
              <a:cxnLst>
                <a:cxn ang="0">
                  <a:pos x="T0" y="T1"/>
                </a:cxn>
                <a:cxn ang="0">
                  <a:pos x="T2" y="T3"/>
                </a:cxn>
              </a:cxnLst>
              <a:rect l="0" t="0" r="r" b="b"/>
              <a:pathLst>
                <a:path w="5227" h="9">
                  <a:moveTo>
                    <a:pt x="0" y="0"/>
                  </a:moveTo>
                  <a:cubicBezTo>
                    <a:pt x="42" y="9"/>
                    <a:pt x="5227" y="0"/>
                    <a:pt x="5227" y="0"/>
                  </a:cubicBezTo>
                </a:path>
              </a:pathLst>
            </a:custGeom>
            <a:noFill/>
            <a:ln w="7"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2" name="Line 70"/>
            <p:cNvSpPr>
              <a:spLocks noChangeShapeType="1"/>
            </p:cNvSpPr>
            <p:nvPr/>
          </p:nvSpPr>
          <p:spPr bwMode="auto">
            <a:xfrm>
              <a:off x="2248" y="2771"/>
              <a:ext cx="0" cy="410"/>
            </a:xfrm>
            <a:prstGeom prst="line">
              <a:avLst/>
            </a:prstGeom>
            <a:noFill/>
            <a:ln w="7"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3" name="Oval 71"/>
            <p:cNvSpPr>
              <a:spLocks noChangeArrowheads="1"/>
            </p:cNvSpPr>
            <p:nvPr/>
          </p:nvSpPr>
          <p:spPr bwMode="auto">
            <a:xfrm>
              <a:off x="2093" y="2898"/>
              <a:ext cx="131" cy="134"/>
            </a:xfrm>
            <a:prstGeom prst="ellipse">
              <a:avLst/>
            </a:prstGeom>
            <a:solidFill>
              <a:srgbClr val="67CBCE"/>
            </a:solidFill>
            <a:ln w="3" cap="flat">
              <a:solidFill>
                <a:srgbClr val="0E0CF4"/>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4" name="Rectangle 72"/>
            <p:cNvSpPr>
              <a:spLocks noChangeArrowheads="1"/>
            </p:cNvSpPr>
            <p:nvPr/>
          </p:nvSpPr>
          <p:spPr bwMode="auto">
            <a:xfrm>
              <a:off x="2121" y="2914"/>
              <a:ext cx="128"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smtClean="0">
                  <a:ln>
                    <a:noFill/>
                  </a:ln>
                  <a:solidFill>
                    <a:srgbClr val="000000"/>
                  </a:solidFill>
                  <a:effectLst/>
                  <a:latin typeface="Sans"/>
                </a:rPr>
                <a:t>3</a:t>
              </a:r>
              <a:endParaRPr kumimoji="0" lang="en-US" sz="1800" b="0" i="0" u="none" strike="noStrike" cap="none" normalizeH="0" baseline="0" smtClean="0">
                <a:ln>
                  <a:noFill/>
                </a:ln>
                <a:solidFill>
                  <a:schemeClr val="tx1"/>
                </a:solidFill>
                <a:effectLst/>
                <a:latin typeface="Arial" pitchFamily="34" charset="0"/>
              </a:endParaRPr>
            </a:p>
          </p:txBody>
        </p:sp>
        <p:sp>
          <p:nvSpPr>
            <p:cNvPr id="85" name="Rectangle 73"/>
            <p:cNvSpPr>
              <a:spLocks noChangeArrowheads="1"/>
            </p:cNvSpPr>
            <p:nvPr/>
          </p:nvSpPr>
          <p:spPr bwMode="auto">
            <a:xfrm>
              <a:off x="2278" y="2831"/>
              <a:ext cx="545"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Sans"/>
                </a:rPr>
                <a:t>before shift:</a:t>
              </a:r>
              <a:endParaRPr kumimoji="0" lang="en-US" sz="1800" b="0" i="0" u="none" strike="noStrike" cap="none" normalizeH="0" baseline="0" smtClean="0">
                <a:ln>
                  <a:noFill/>
                </a:ln>
                <a:solidFill>
                  <a:schemeClr val="tx1"/>
                </a:solidFill>
                <a:effectLst/>
                <a:latin typeface="Arial" pitchFamily="34" charset="0"/>
              </a:endParaRPr>
            </a:p>
          </p:txBody>
        </p:sp>
        <p:sp>
          <p:nvSpPr>
            <p:cNvPr id="86" name="Rectangle 74"/>
            <p:cNvSpPr>
              <a:spLocks noChangeArrowheads="1"/>
            </p:cNvSpPr>
            <p:nvPr/>
          </p:nvSpPr>
          <p:spPr bwMode="auto">
            <a:xfrm>
              <a:off x="2278" y="2944"/>
              <a:ext cx="285"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Sans"/>
                </a:rPr>
                <a:t>         </a:t>
              </a:r>
              <a:endParaRPr kumimoji="0" lang="en-US" sz="1800" b="0" i="0" u="none" strike="noStrike" cap="none" normalizeH="0" baseline="0" smtClean="0">
                <a:ln>
                  <a:noFill/>
                </a:ln>
                <a:solidFill>
                  <a:schemeClr val="tx1"/>
                </a:solidFill>
                <a:effectLst/>
                <a:latin typeface="Arial" pitchFamily="34" charset="0"/>
              </a:endParaRPr>
            </a:p>
          </p:txBody>
        </p:sp>
        <p:sp>
          <p:nvSpPr>
            <p:cNvPr id="87" name="Rectangle 75"/>
            <p:cNvSpPr>
              <a:spLocks noChangeArrowheads="1"/>
            </p:cNvSpPr>
            <p:nvPr/>
          </p:nvSpPr>
          <p:spPr bwMode="auto">
            <a:xfrm>
              <a:off x="2066" y="3223"/>
              <a:ext cx="1601" cy="411"/>
            </a:xfrm>
            <a:prstGeom prst="rect">
              <a:avLst/>
            </a:prstGeom>
            <a:noFill/>
            <a:ln w="4" cap="flat">
              <a:solidFill>
                <a:srgbClr val="15111D"/>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8" name="Rectangle 76"/>
            <p:cNvSpPr>
              <a:spLocks noChangeArrowheads="1"/>
            </p:cNvSpPr>
            <p:nvPr/>
          </p:nvSpPr>
          <p:spPr bwMode="auto">
            <a:xfrm>
              <a:off x="3320" y="3272"/>
              <a:ext cx="330" cy="121"/>
            </a:xfrm>
            <a:prstGeom prst="rect">
              <a:avLst/>
            </a:prstGeom>
            <a:solidFill>
              <a:srgbClr val="FFE6D5"/>
            </a:solidFill>
            <a:ln w="3"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9" name="Rectangle 77"/>
            <p:cNvSpPr>
              <a:spLocks noChangeArrowheads="1"/>
            </p:cNvSpPr>
            <p:nvPr/>
          </p:nvSpPr>
          <p:spPr bwMode="auto">
            <a:xfrm>
              <a:off x="2875" y="3271"/>
              <a:ext cx="394" cy="122"/>
            </a:xfrm>
            <a:prstGeom prst="rect">
              <a:avLst/>
            </a:prstGeom>
            <a:solidFill>
              <a:srgbClr val="D5F6FF"/>
            </a:solidFill>
            <a:ln w="4"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0" name="Rectangle 78"/>
            <p:cNvSpPr>
              <a:spLocks noChangeArrowheads="1"/>
            </p:cNvSpPr>
            <p:nvPr/>
          </p:nvSpPr>
          <p:spPr bwMode="auto">
            <a:xfrm>
              <a:off x="2883" y="3274"/>
              <a:ext cx="360"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Sans"/>
                </a:rPr>
                <a:t>00000</a:t>
              </a:r>
              <a:endParaRPr kumimoji="0" lang="en-US" sz="1800" b="0" i="0" u="none" strike="noStrike" cap="none" normalizeH="0" baseline="0" smtClean="0">
                <a:ln>
                  <a:noFill/>
                </a:ln>
                <a:solidFill>
                  <a:schemeClr val="tx1"/>
                </a:solidFill>
                <a:effectLst/>
                <a:latin typeface="Arial" pitchFamily="34" charset="0"/>
              </a:endParaRPr>
            </a:p>
          </p:txBody>
        </p:sp>
        <p:sp>
          <p:nvSpPr>
            <p:cNvPr id="91" name="Rectangle 79"/>
            <p:cNvSpPr>
              <a:spLocks noChangeArrowheads="1"/>
            </p:cNvSpPr>
            <p:nvPr/>
          </p:nvSpPr>
          <p:spPr bwMode="auto">
            <a:xfrm>
              <a:off x="3332" y="3278"/>
              <a:ext cx="298"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Sans"/>
                </a:rPr>
                <a:t>1100</a:t>
              </a:r>
              <a:endParaRPr kumimoji="0" lang="en-US" sz="1800" b="0" i="0" u="none" strike="noStrike" cap="none" normalizeH="0" baseline="0" smtClean="0">
                <a:ln>
                  <a:noFill/>
                </a:ln>
                <a:solidFill>
                  <a:schemeClr val="tx1"/>
                </a:solidFill>
                <a:effectLst/>
                <a:latin typeface="Arial" pitchFamily="34" charset="0"/>
              </a:endParaRPr>
            </a:p>
          </p:txBody>
        </p:sp>
        <p:sp>
          <p:nvSpPr>
            <p:cNvPr id="92" name="Rectangle 80"/>
            <p:cNvSpPr>
              <a:spLocks noChangeArrowheads="1"/>
            </p:cNvSpPr>
            <p:nvPr/>
          </p:nvSpPr>
          <p:spPr bwMode="auto">
            <a:xfrm>
              <a:off x="2296" y="3491"/>
              <a:ext cx="466"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Sans"/>
                </a:rPr>
                <a:t>after shift:</a:t>
              </a:r>
              <a:endParaRPr kumimoji="0" lang="en-US" sz="1800" b="0" i="0" u="none" strike="noStrike" cap="none" normalizeH="0" baseline="0" smtClean="0">
                <a:ln>
                  <a:noFill/>
                </a:ln>
                <a:solidFill>
                  <a:schemeClr val="tx1"/>
                </a:solidFill>
                <a:effectLst/>
                <a:latin typeface="Arial" pitchFamily="34" charset="0"/>
              </a:endParaRPr>
            </a:p>
          </p:txBody>
        </p:sp>
        <p:sp>
          <p:nvSpPr>
            <p:cNvPr id="93" name="Rectangle 81"/>
            <p:cNvSpPr>
              <a:spLocks noChangeArrowheads="1"/>
            </p:cNvSpPr>
            <p:nvPr/>
          </p:nvSpPr>
          <p:spPr bwMode="auto">
            <a:xfrm>
              <a:off x="3321" y="3473"/>
              <a:ext cx="331" cy="121"/>
            </a:xfrm>
            <a:prstGeom prst="rect">
              <a:avLst/>
            </a:prstGeom>
            <a:solidFill>
              <a:srgbClr val="FFE6D5"/>
            </a:solidFill>
            <a:ln w="3"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4" name="Rectangle 82"/>
            <p:cNvSpPr>
              <a:spLocks noChangeArrowheads="1"/>
            </p:cNvSpPr>
            <p:nvPr/>
          </p:nvSpPr>
          <p:spPr bwMode="auto">
            <a:xfrm>
              <a:off x="2876" y="3472"/>
              <a:ext cx="396" cy="123"/>
            </a:xfrm>
            <a:prstGeom prst="rect">
              <a:avLst/>
            </a:prstGeom>
            <a:solidFill>
              <a:srgbClr val="D5F6FF"/>
            </a:solidFill>
            <a:ln w="4"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5" name="Rectangle 83"/>
            <p:cNvSpPr>
              <a:spLocks noChangeArrowheads="1"/>
            </p:cNvSpPr>
            <p:nvPr/>
          </p:nvSpPr>
          <p:spPr bwMode="auto">
            <a:xfrm>
              <a:off x="2884" y="3475"/>
              <a:ext cx="360"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Sans"/>
                </a:rPr>
                <a:t>00000</a:t>
              </a:r>
              <a:endParaRPr kumimoji="0" lang="en-US" sz="1800" b="0" i="0" u="none" strike="noStrike" cap="none" normalizeH="0" baseline="0" smtClean="0">
                <a:ln>
                  <a:noFill/>
                </a:ln>
                <a:solidFill>
                  <a:schemeClr val="tx1"/>
                </a:solidFill>
                <a:effectLst/>
                <a:latin typeface="Arial" pitchFamily="34" charset="0"/>
              </a:endParaRPr>
            </a:p>
          </p:txBody>
        </p:sp>
        <p:sp>
          <p:nvSpPr>
            <p:cNvPr id="96" name="Rectangle 84"/>
            <p:cNvSpPr>
              <a:spLocks noChangeArrowheads="1"/>
            </p:cNvSpPr>
            <p:nvPr/>
          </p:nvSpPr>
          <p:spPr bwMode="auto">
            <a:xfrm>
              <a:off x="3334" y="3479"/>
              <a:ext cx="298"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Sans"/>
                </a:rPr>
                <a:t>0110</a:t>
              </a:r>
              <a:endParaRPr kumimoji="0" lang="en-US" sz="1800" b="0" i="0" u="none" strike="noStrike" cap="none" normalizeH="0" baseline="0" smtClean="0">
                <a:ln>
                  <a:noFill/>
                </a:ln>
                <a:solidFill>
                  <a:schemeClr val="tx1"/>
                </a:solidFill>
                <a:effectLst/>
                <a:latin typeface="Arial" pitchFamily="34" charset="0"/>
              </a:endParaRPr>
            </a:p>
          </p:txBody>
        </p:sp>
        <p:sp>
          <p:nvSpPr>
            <p:cNvPr id="97" name="Freeform 85"/>
            <p:cNvSpPr>
              <a:spLocks/>
            </p:cNvSpPr>
            <p:nvPr/>
          </p:nvSpPr>
          <p:spPr bwMode="auto">
            <a:xfrm>
              <a:off x="2246" y="3444"/>
              <a:ext cx="1369" cy="3"/>
            </a:xfrm>
            <a:custGeom>
              <a:avLst/>
              <a:gdLst>
                <a:gd name="T0" fmla="*/ 0 w 5227"/>
                <a:gd name="T1" fmla="*/ 0 h 10"/>
                <a:gd name="T2" fmla="*/ 5227 w 5227"/>
                <a:gd name="T3" fmla="*/ 0 h 10"/>
              </a:gdLst>
              <a:ahLst/>
              <a:cxnLst>
                <a:cxn ang="0">
                  <a:pos x="T0" y="T1"/>
                </a:cxn>
                <a:cxn ang="0">
                  <a:pos x="T2" y="T3"/>
                </a:cxn>
              </a:cxnLst>
              <a:rect l="0" t="0" r="r" b="b"/>
              <a:pathLst>
                <a:path w="5227" h="10">
                  <a:moveTo>
                    <a:pt x="0" y="0"/>
                  </a:moveTo>
                  <a:cubicBezTo>
                    <a:pt x="42" y="10"/>
                    <a:pt x="5227" y="0"/>
                    <a:pt x="5227" y="0"/>
                  </a:cubicBezTo>
                </a:path>
              </a:pathLst>
            </a:custGeom>
            <a:noFill/>
            <a:ln w="7"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8" name="Line 86"/>
            <p:cNvSpPr>
              <a:spLocks noChangeShapeType="1"/>
            </p:cNvSpPr>
            <p:nvPr/>
          </p:nvSpPr>
          <p:spPr bwMode="auto">
            <a:xfrm>
              <a:off x="2249" y="3226"/>
              <a:ext cx="0" cy="409"/>
            </a:xfrm>
            <a:prstGeom prst="line">
              <a:avLst/>
            </a:prstGeom>
            <a:noFill/>
            <a:ln w="7"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9" name="Oval 87"/>
            <p:cNvSpPr>
              <a:spLocks noChangeArrowheads="1"/>
            </p:cNvSpPr>
            <p:nvPr/>
          </p:nvSpPr>
          <p:spPr bwMode="auto">
            <a:xfrm>
              <a:off x="2093" y="3353"/>
              <a:ext cx="131" cy="133"/>
            </a:xfrm>
            <a:prstGeom prst="ellipse">
              <a:avLst/>
            </a:prstGeom>
            <a:solidFill>
              <a:srgbClr val="67CBCE"/>
            </a:solidFill>
            <a:ln w="3" cap="flat">
              <a:solidFill>
                <a:srgbClr val="0E0CF4"/>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0" name="Rectangle 88"/>
            <p:cNvSpPr>
              <a:spLocks noChangeArrowheads="1"/>
            </p:cNvSpPr>
            <p:nvPr/>
          </p:nvSpPr>
          <p:spPr bwMode="auto">
            <a:xfrm>
              <a:off x="2122" y="3368"/>
              <a:ext cx="128"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smtClean="0">
                  <a:ln>
                    <a:noFill/>
                  </a:ln>
                  <a:solidFill>
                    <a:srgbClr val="000000"/>
                  </a:solidFill>
                  <a:effectLst/>
                  <a:latin typeface="Sans"/>
                </a:rPr>
                <a:t>4</a:t>
              </a:r>
              <a:endParaRPr kumimoji="0" lang="en-US" sz="1800" b="0" i="0" u="none" strike="noStrike" cap="none" normalizeH="0" baseline="0" smtClean="0">
                <a:ln>
                  <a:noFill/>
                </a:ln>
                <a:solidFill>
                  <a:schemeClr val="tx1"/>
                </a:solidFill>
                <a:effectLst/>
                <a:latin typeface="Arial" pitchFamily="34" charset="0"/>
              </a:endParaRPr>
            </a:p>
          </p:txBody>
        </p:sp>
        <p:sp>
          <p:nvSpPr>
            <p:cNvPr id="101" name="Rectangle 89"/>
            <p:cNvSpPr>
              <a:spLocks noChangeArrowheads="1"/>
            </p:cNvSpPr>
            <p:nvPr/>
          </p:nvSpPr>
          <p:spPr bwMode="auto">
            <a:xfrm>
              <a:off x="2278" y="3285"/>
              <a:ext cx="545"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Sans"/>
                </a:rPr>
                <a:t>before shift:</a:t>
              </a:r>
              <a:endParaRPr kumimoji="0" lang="en-US" sz="1800" b="0" i="0" u="none" strike="noStrike" cap="none" normalizeH="0" baseline="0" smtClean="0">
                <a:ln>
                  <a:noFill/>
                </a:ln>
                <a:solidFill>
                  <a:schemeClr val="tx1"/>
                </a:solidFill>
                <a:effectLst/>
                <a:latin typeface="Arial" pitchFamily="34" charset="0"/>
              </a:endParaRPr>
            </a:p>
          </p:txBody>
        </p:sp>
        <p:sp>
          <p:nvSpPr>
            <p:cNvPr id="102" name="Rectangle 90"/>
            <p:cNvSpPr>
              <a:spLocks noChangeArrowheads="1"/>
            </p:cNvSpPr>
            <p:nvPr/>
          </p:nvSpPr>
          <p:spPr bwMode="auto">
            <a:xfrm>
              <a:off x="2278" y="3398"/>
              <a:ext cx="285"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Sans"/>
                </a:rPr>
                <a:t>         </a:t>
              </a:r>
              <a:endParaRPr kumimoji="0" lang="en-US" sz="1800" b="0" i="0" u="none" strike="noStrike" cap="none" normalizeH="0" baseline="0" smtClean="0">
                <a:ln>
                  <a:noFill/>
                </a:ln>
                <a:solidFill>
                  <a:schemeClr val="tx1"/>
                </a:solidFill>
                <a:effectLst/>
                <a:latin typeface="Arial" pitchFamily="34" charset="0"/>
              </a:endParaRPr>
            </a:p>
          </p:txBody>
        </p:sp>
        <p:sp>
          <p:nvSpPr>
            <p:cNvPr id="103" name="Rectangle 91"/>
            <p:cNvSpPr>
              <a:spLocks noChangeArrowheads="1"/>
            </p:cNvSpPr>
            <p:nvPr/>
          </p:nvSpPr>
          <p:spPr bwMode="auto">
            <a:xfrm>
              <a:off x="3654" y="1004"/>
              <a:ext cx="269" cy="188"/>
            </a:xfrm>
            <a:prstGeom prst="rect">
              <a:avLst/>
            </a:prstGeom>
            <a:solidFill>
              <a:srgbClr val="F4D7D7"/>
            </a:solidFill>
            <a:ln w="7" cap="flat">
              <a:solidFill>
                <a:srgbClr val="050EF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4" name="Rectangle 92"/>
            <p:cNvSpPr>
              <a:spLocks noChangeArrowheads="1"/>
            </p:cNvSpPr>
            <p:nvPr/>
          </p:nvSpPr>
          <p:spPr bwMode="auto">
            <a:xfrm>
              <a:off x="3737" y="1036"/>
              <a:ext cx="120"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smtClean="0">
                  <a:ln>
                    <a:noFill/>
                  </a:ln>
                  <a:solidFill>
                    <a:srgbClr val="000000"/>
                  </a:solidFill>
                  <a:effectLst/>
                  <a:latin typeface="Sans"/>
                </a:rPr>
                <a:t>2</a:t>
              </a:r>
              <a:endParaRPr kumimoji="0" lang="en-US" sz="1800" b="0" i="0" u="none" strike="noStrike" cap="none" normalizeH="0" baseline="0" smtClean="0">
                <a:ln>
                  <a:noFill/>
                </a:ln>
                <a:solidFill>
                  <a:schemeClr val="tx1"/>
                </a:solidFill>
                <a:effectLst/>
                <a:latin typeface="Arial" pitchFamily="34" charset="0"/>
              </a:endParaRPr>
            </a:p>
          </p:txBody>
        </p:sp>
        <p:sp>
          <p:nvSpPr>
            <p:cNvPr id="105" name="Rectangle 93"/>
            <p:cNvSpPr>
              <a:spLocks noChangeArrowheads="1"/>
            </p:cNvSpPr>
            <p:nvPr/>
          </p:nvSpPr>
          <p:spPr bwMode="auto">
            <a:xfrm>
              <a:off x="3655" y="1275"/>
              <a:ext cx="270" cy="189"/>
            </a:xfrm>
            <a:prstGeom prst="rect">
              <a:avLst/>
            </a:prstGeom>
            <a:solidFill>
              <a:srgbClr val="F4D7D7"/>
            </a:solidFill>
            <a:ln w="7" cap="flat">
              <a:solidFill>
                <a:srgbClr val="050EF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6" name="Rectangle 94"/>
            <p:cNvSpPr>
              <a:spLocks noChangeArrowheads="1"/>
            </p:cNvSpPr>
            <p:nvPr/>
          </p:nvSpPr>
          <p:spPr bwMode="auto">
            <a:xfrm>
              <a:off x="3736" y="1300"/>
              <a:ext cx="120"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smtClean="0">
                  <a:ln>
                    <a:noFill/>
                  </a:ln>
                  <a:solidFill>
                    <a:srgbClr val="000000"/>
                  </a:solidFill>
                  <a:effectLst/>
                  <a:latin typeface="Sans"/>
                </a:rPr>
                <a:t>3</a:t>
              </a:r>
              <a:endParaRPr kumimoji="0" lang="en-US" sz="1800" b="0" i="0" u="none" strike="noStrike" cap="none" normalizeH="0" baseline="0" smtClean="0">
                <a:ln>
                  <a:noFill/>
                </a:ln>
                <a:solidFill>
                  <a:schemeClr val="tx1"/>
                </a:solidFill>
                <a:effectLst/>
                <a:latin typeface="Arial" pitchFamily="34" charset="0"/>
              </a:endParaRPr>
            </a:p>
          </p:txBody>
        </p:sp>
        <p:sp>
          <p:nvSpPr>
            <p:cNvPr id="107" name="Rectangle 95"/>
            <p:cNvSpPr>
              <a:spLocks noChangeArrowheads="1"/>
            </p:cNvSpPr>
            <p:nvPr/>
          </p:nvSpPr>
          <p:spPr bwMode="auto">
            <a:xfrm>
              <a:off x="3647" y="3713"/>
              <a:ext cx="270" cy="188"/>
            </a:xfrm>
            <a:prstGeom prst="rect">
              <a:avLst/>
            </a:prstGeom>
            <a:solidFill>
              <a:srgbClr val="F4D7D7"/>
            </a:solidFill>
            <a:ln w="7" cap="flat">
              <a:solidFill>
                <a:srgbClr val="050EF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8" name="Rectangle 96"/>
            <p:cNvSpPr>
              <a:spLocks noChangeArrowheads="1"/>
            </p:cNvSpPr>
            <p:nvPr/>
          </p:nvSpPr>
          <p:spPr bwMode="auto">
            <a:xfrm>
              <a:off x="3736" y="3751"/>
              <a:ext cx="120"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smtClean="0">
                  <a:ln>
                    <a:noFill/>
                  </a:ln>
                  <a:solidFill>
                    <a:srgbClr val="000000"/>
                  </a:solidFill>
                  <a:effectLst/>
                  <a:latin typeface="Sans"/>
                </a:rPr>
                <a:t>6</a:t>
              </a:r>
              <a:endParaRPr kumimoji="0" lang="en-US" sz="1800" b="0" i="0" u="none" strike="noStrike" cap="none" normalizeH="0" baseline="0" smtClean="0">
                <a:ln>
                  <a:noFill/>
                </a:ln>
                <a:solidFill>
                  <a:schemeClr val="tx1"/>
                </a:solidFill>
                <a:effectLst/>
                <a:latin typeface="Arial" pitchFamily="34" charset="0"/>
              </a:endParaRPr>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name="page54">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762000" y="130175"/>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3 * (-2)</a:t>
            </a:r>
          </a:p>
        </p:txBody>
      </p:sp>
      <p:sp>
        <p:nvSpPr>
          <p:cNvPr id="4" name="Freeform 3"/>
          <p:cNvSpPr/>
          <p:nvPr/>
        </p:nvSpPr>
        <p:spPr>
          <a:xfrm>
            <a:off x="6230400" y="2880000"/>
            <a:ext cx="1584000" cy="432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vert="horz" wrap="none" lIns="90000" tIns="45000" rIns="90000" bIns="45000" anchor="ctr" anchorCtr="0" compatLnSpc="0"/>
          <a:lstStyle/>
          <a:p>
            <a:pPr marL="0" marR="0" lvl="0" indent="0" algn="ctr" rtl="0" hangingPunct="0">
              <a:lnSpc>
                <a:spcPct val="100000"/>
              </a:lnSpc>
              <a:spcBef>
                <a:spcPts val="0"/>
              </a:spcBef>
              <a:spcAft>
                <a:spcPts val="0"/>
              </a:spcAft>
              <a:buNone/>
              <a:tabLst/>
            </a:pPr>
            <a:r>
              <a:rPr lang="en-IN" sz="1800" b="0" i="0" u="none" strike="noStrike" kern="1200">
                <a:ln>
                  <a:noFill/>
                </a:ln>
                <a:latin typeface="Arial" pitchFamily="18"/>
                <a:ea typeface="Microsoft YaHei" pitchFamily="2"/>
                <a:cs typeface="Mangal" pitchFamily="2"/>
              </a:rPr>
              <a:t>0              --</a:t>
            </a:r>
          </a:p>
        </p:txBody>
      </p:sp>
      <p:sp>
        <p:nvSpPr>
          <p:cNvPr id="5" name="Freeform 4"/>
          <p:cNvSpPr/>
          <p:nvPr/>
        </p:nvSpPr>
        <p:spPr>
          <a:xfrm>
            <a:off x="6806400" y="3024000"/>
            <a:ext cx="288000" cy="144000"/>
          </a:xfrm>
          <a:custGeom>
            <a:avLst>
              <a:gd name="f0" fmla="val 16200"/>
              <a:gd name="f1" fmla="val 5400"/>
            </a:avLst>
            <a:gdLst>
              <a:gd name="f2" fmla="val w"/>
              <a:gd name="f3" fmla="val h"/>
              <a:gd name="f4" fmla="val 0"/>
              <a:gd name="f5" fmla="val 21600"/>
              <a:gd name="f6" fmla="val 10800"/>
              <a:gd name="f7" fmla="*/ f2 1 21600"/>
              <a:gd name="f8" fmla="*/ f3 1 21600"/>
              <a:gd name="f9" fmla="pin 0 f0 21600"/>
              <a:gd name="f10" fmla="pin 0 f1 10800"/>
              <a:gd name="f11" fmla="val f10"/>
              <a:gd name="f12" fmla="val f9"/>
              <a:gd name="f13" fmla="+- 21600 0 f10"/>
              <a:gd name="f14" fmla="*/ f9 f7 1"/>
              <a:gd name="f15" fmla="*/ f10 f8 1"/>
              <a:gd name="f16" fmla="*/ 0 f7 1"/>
              <a:gd name="f17" fmla="+- 21600 0 f12"/>
              <a:gd name="f18" fmla="*/ f13 f8 1"/>
              <a:gd name="f19" fmla="*/ f11 f8 1"/>
              <a:gd name="f20" fmla="*/ f17 f11 1"/>
              <a:gd name="f21" fmla="*/ f20 1 10800"/>
              <a:gd name="f22" fmla="+- f12 f21 0"/>
              <a:gd name="f23" fmla="*/ f22 f7 1"/>
            </a:gdLst>
            <a:ahLst>
              <a:ahXY gdRefX="f0" minX="f4" maxX="f5" gdRefY="f1" minY="f4" maxY="f6">
                <a:pos x="f14" y="f15"/>
              </a:ahXY>
            </a:ahLst>
            <a:cxnLst>
              <a:cxn ang="3cd4">
                <a:pos x="hc" y="t"/>
              </a:cxn>
              <a:cxn ang="0">
                <a:pos x="r" y="vc"/>
              </a:cxn>
              <a:cxn ang="cd4">
                <a:pos x="hc" y="b"/>
              </a:cxn>
              <a:cxn ang="cd2">
                <a:pos x="l" y="vc"/>
              </a:cxn>
            </a:cxnLst>
            <a:rect l="f16" t="f19" r="f23" b="f18"/>
            <a:pathLst>
              <a:path w="21600" h="21600">
                <a:moveTo>
                  <a:pt x="f4" y="f11"/>
                </a:moveTo>
                <a:lnTo>
                  <a:pt x="f12" y="f11"/>
                </a:lnTo>
                <a:lnTo>
                  <a:pt x="f12" y="f4"/>
                </a:lnTo>
                <a:lnTo>
                  <a:pt x="f5" y="f6"/>
                </a:lnTo>
                <a:lnTo>
                  <a:pt x="f12" y="f5"/>
                </a:lnTo>
                <a:lnTo>
                  <a:pt x="f12" y="f13"/>
                </a:lnTo>
                <a:lnTo>
                  <a:pt x="f4" y="f13"/>
                </a:lnTo>
                <a:close/>
              </a:path>
            </a:pathLst>
          </a:custGeom>
          <a:solidFill>
            <a:srgbClr val="2323DC"/>
          </a:solidFill>
          <a:ln w="0">
            <a:solidFill>
              <a:srgbClr val="000000"/>
            </a:solidFill>
            <a:prstDash val="solid"/>
          </a:ln>
        </p:spPr>
        <p:txBody>
          <a:bodyPr vert="horz" wrap="none" lIns="90000" tIns="45000" rIns="90000" bIns="45000" anchor="ctr" anchorCtr="0"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Microsoft YaHei" pitchFamily="2"/>
              <a:cs typeface="Mangal" pitchFamily="2"/>
            </a:endParaRPr>
          </a:p>
        </p:txBody>
      </p:sp>
      <p:sp>
        <p:nvSpPr>
          <p:cNvPr id="6" name="Freeform 5"/>
          <p:cNvSpPr/>
          <p:nvPr/>
        </p:nvSpPr>
        <p:spPr>
          <a:xfrm>
            <a:off x="6230400" y="3600000"/>
            <a:ext cx="1584000" cy="432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vert="horz" wrap="none" lIns="90000" tIns="45000" rIns="90000" bIns="45000" anchor="ctr" anchorCtr="0" compatLnSpc="0"/>
          <a:lstStyle/>
          <a:p>
            <a:pPr marL="0" marR="0" lvl="0" indent="0" algn="ctr" rtl="0" hangingPunct="0">
              <a:lnSpc>
                <a:spcPct val="100000"/>
              </a:lnSpc>
              <a:spcBef>
                <a:spcPts val="0"/>
              </a:spcBef>
              <a:spcAft>
                <a:spcPts val="0"/>
              </a:spcAft>
              <a:buNone/>
              <a:tabLst/>
            </a:pPr>
            <a:r>
              <a:rPr lang="en-IN" sz="1800" b="0" i="0" u="none" strike="noStrike" kern="1200">
                <a:ln>
                  <a:noFill/>
                </a:ln>
                <a:latin typeface="Arial" pitchFamily="18"/>
                <a:ea typeface="Microsoft YaHei" pitchFamily="2"/>
                <a:cs typeface="Mangal" pitchFamily="2"/>
              </a:rPr>
              <a:t>1        add 3</a:t>
            </a:r>
          </a:p>
        </p:txBody>
      </p:sp>
      <p:sp>
        <p:nvSpPr>
          <p:cNvPr id="7" name="Freeform 6"/>
          <p:cNvSpPr/>
          <p:nvPr/>
        </p:nvSpPr>
        <p:spPr>
          <a:xfrm>
            <a:off x="6662400" y="3744000"/>
            <a:ext cx="288000" cy="144000"/>
          </a:xfrm>
          <a:custGeom>
            <a:avLst>
              <a:gd name="f0" fmla="val 16200"/>
              <a:gd name="f1" fmla="val 5400"/>
            </a:avLst>
            <a:gdLst>
              <a:gd name="f2" fmla="val w"/>
              <a:gd name="f3" fmla="val h"/>
              <a:gd name="f4" fmla="val 0"/>
              <a:gd name="f5" fmla="val 21600"/>
              <a:gd name="f6" fmla="val 10800"/>
              <a:gd name="f7" fmla="*/ f2 1 21600"/>
              <a:gd name="f8" fmla="*/ f3 1 21600"/>
              <a:gd name="f9" fmla="pin 0 f0 21600"/>
              <a:gd name="f10" fmla="pin 0 f1 10800"/>
              <a:gd name="f11" fmla="val f10"/>
              <a:gd name="f12" fmla="val f9"/>
              <a:gd name="f13" fmla="+- 21600 0 f10"/>
              <a:gd name="f14" fmla="*/ f9 f7 1"/>
              <a:gd name="f15" fmla="*/ f10 f8 1"/>
              <a:gd name="f16" fmla="*/ 0 f7 1"/>
              <a:gd name="f17" fmla="+- 21600 0 f12"/>
              <a:gd name="f18" fmla="*/ f13 f8 1"/>
              <a:gd name="f19" fmla="*/ f11 f8 1"/>
              <a:gd name="f20" fmla="*/ f17 f11 1"/>
              <a:gd name="f21" fmla="*/ f20 1 10800"/>
              <a:gd name="f22" fmla="+- f12 f21 0"/>
              <a:gd name="f23" fmla="*/ f22 f7 1"/>
            </a:gdLst>
            <a:ahLst>
              <a:ahXY gdRefX="f0" minX="f4" maxX="f5" gdRefY="f1" minY="f4" maxY="f6">
                <a:pos x="f14" y="f15"/>
              </a:ahXY>
            </a:ahLst>
            <a:cxnLst>
              <a:cxn ang="3cd4">
                <a:pos x="hc" y="t"/>
              </a:cxn>
              <a:cxn ang="0">
                <a:pos x="r" y="vc"/>
              </a:cxn>
              <a:cxn ang="cd4">
                <a:pos x="hc" y="b"/>
              </a:cxn>
              <a:cxn ang="cd2">
                <a:pos x="l" y="vc"/>
              </a:cxn>
            </a:cxnLst>
            <a:rect l="f16" t="f19" r="f23" b="f18"/>
            <a:pathLst>
              <a:path w="21600" h="21600">
                <a:moveTo>
                  <a:pt x="f4" y="f11"/>
                </a:moveTo>
                <a:lnTo>
                  <a:pt x="f12" y="f11"/>
                </a:lnTo>
                <a:lnTo>
                  <a:pt x="f12" y="f4"/>
                </a:lnTo>
                <a:lnTo>
                  <a:pt x="f5" y="f6"/>
                </a:lnTo>
                <a:lnTo>
                  <a:pt x="f12" y="f5"/>
                </a:lnTo>
                <a:lnTo>
                  <a:pt x="f12" y="f13"/>
                </a:lnTo>
                <a:lnTo>
                  <a:pt x="f4" y="f13"/>
                </a:lnTo>
                <a:close/>
              </a:path>
            </a:pathLst>
          </a:custGeom>
          <a:solidFill>
            <a:srgbClr val="2323DC"/>
          </a:solidFill>
          <a:ln w="0">
            <a:solidFill>
              <a:srgbClr val="000000"/>
            </a:solidFill>
            <a:prstDash val="solid"/>
          </a:ln>
        </p:spPr>
        <p:txBody>
          <a:bodyPr vert="horz" wrap="none" lIns="90000" tIns="45000" rIns="90000" bIns="45000" anchor="ctr" anchorCtr="0"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Microsoft YaHei" pitchFamily="2"/>
              <a:cs typeface="Mangal" pitchFamily="2"/>
            </a:endParaRPr>
          </a:p>
        </p:txBody>
      </p:sp>
      <p:sp>
        <p:nvSpPr>
          <p:cNvPr id="8" name="Freeform 7"/>
          <p:cNvSpPr/>
          <p:nvPr/>
        </p:nvSpPr>
        <p:spPr>
          <a:xfrm>
            <a:off x="6230400" y="4320000"/>
            <a:ext cx="1584000" cy="432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vert="horz" wrap="none" lIns="90000" tIns="45000" rIns="90000" bIns="45000" anchor="ctr" anchorCtr="0" compatLnSpc="0"/>
          <a:lstStyle/>
          <a:p>
            <a:pPr marL="0" marR="0" lvl="0" indent="0" algn="ctr" rtl="0" hangingPunct="0">
              <a:lnSpc>
                <a:spcPct val="100000"/>
              </a:lnSpc>
              <a:spcBef>
                <a:spcPts val="0"/>
              </a:spcBef>
              <a:spcAft>
                <a:spcPts val="0"/>
              </a:spcAft>
              <a:buNone/>
              <a:tabLst/>
            </a:pPr>
            <a:r>
              <a:rPr lang="en-IN" sz="1800" b="0" i="0" u="none" strike="noStrike" kern="1200">
                <a:ln>
                  <a:noFill/>
                </a:ln>
                <a:latin typeface="Arial" pitchFamily="18"/>
                <a:ea typeface="Microsoft YaHei" pitchFamily="2"/>
                <a:cs typeface="Mangal" pitchFamily="2"/>
              </a:rPr>
              <a:t>1         add 3</a:t>
            </a:r>
          </a:p>
        </p:txBody>
      </p:sp>
      <p:sp>
        <p:nvSpPr>
          <p:cNvPr id="9" name="Freeform 8"/>
          <p:cNvSpPr/>
          <p:nvPr/>
        </p:nvSpPr>
        <p:spPr>
          <a:xfrm>
            <a:off x="6734399" y="4464000"/>
            <a:ext cx="288000" cy="144000"/>
          </a:xfrm>
          <a:custGeom>
            <a:avLst>
              <a:gd name="f0" fmla="val 16200"/>
              <a:gd name="f1" fmla="val 5400"/>
            </a:avLst>
            <a:gdLst>
              <a:gd name="f2" fmla="val w"/>
              <a:gd name="f3" fmla="val h"/>
              <a:gd name="f4" fmla="val 0"/>
              <a:gd name="f5" fmla="val 21600"/>
              <a:gd name="f6" fmla="val 10800"/>
              <a:gd name="f7" fmla="*/ f2 1 21600"/>
              <a:gd name="f8" fmla="*/ f3 1 21600"/>
              <a:gd name="f9" fmla="pin 0 f0 21600"/>
              <a:gd name="f10" fmla="pin 0 f1 10800"/>
              <a:gd name="f11" fmla="val f10"/>
              <a:gd name="f12" fmla="val f9"/>
              <a:gd name="f13" fmla="+- 21600 0 f10"/>
              <a:gd name="f14" fmla="*/ f9 f7 1"/>
              <a:gd name="f15" fmla="*/ f10 f8 1"/>
              <a:gd name="f16" fmla="*/ 0 f7 1"/>
              <a:gd name="f17" fmla="+- 21600 0 f12"/>
              <a:gd name="f18" fmla="*/ f13 f8 1"/>
              <a:gd name="f19" fmla="*/ f11 f8 1"/>
              <a:gd name="f20" fmla="*/ f17 f11 1"/>
              <a:gd name="f21" fmla="*/ f20 1 10800"/>
              <a:gd name="f22" fmla="+- f12 f21 0"/>
              <a:gd name="f23" fmla="*/ f22 f7 1"/>
            </a:gdLst>
            <a:ahLst>
              <a:ahXY gdRefX="f0" minX="f4" maxX="f5" gdRefY="f1" minY="f4" maxY="f6">
                <a:pos x="f14" y="f15"/>
              </a:ahXY>
            </a:ahLst>
            <a:cxnLst>
              <a:cxn ang="3cd4">
                <a:pos x="hc" y="t"/>
              </a:cxn>
              <a:cxn ang="0">
                <a:pos x="r" y="vc"/>
              </a:cxn>
              <a:cxn ang="cd4">
                <a:pos x="hc" y="b"/>
              </a:cxn>
              <a:cxn ang="cd2">
                <a:pos x="l" y="vc"/>
              </a:cxn>
            </a:cxnLst>
            <a:rect l="f16" t="f19" r="f23" b="f18"/>
            <a:pathLst>
              <a:path w="21600" h="21600">
                <a:moveTo>
                  <a:pt x="f4" y="f11"/>
                </a:moveTo>
                <a:lnTo>
                  <a:pt x="f12" y="f11"/>
                </a:lnTo>
                <a:lnTo>
                  <a:pt x="f12" y="f4"/>
                </a:lnTo>
                <a:lnTo>
                  <a:pt x="f5" y="f6"/>
                </a:lnTo>
                <a:lnTo>
                  <a:pt x="f12" y="f5"/>
                </a:lnTo>
                <a:lnTo>
                  <a:pt x="f12" y="f13"/>
                </a:lnTo>
                <a:lnTo>
                  <a:pt x="f4" y="f13"/>
                </a:lnTo>
                <a:close/>
              </a:path>
            </a:pathLst>
          </a:custGeom>
          <a:solidFill>
            <a:srgbClr val="2323DC"/>
          </a:solidFill>
          <a:ln w="0">
            <a:solidFill>
              <a:srgbClr val="000000"/>
            </a:solidFill>
            <a:prstDash val="solid"/>
          </a:ln>
        </p:spPr>
        <p:txBody>
          <a:bodyPr vert="horz" wrap="none" lIns="90000" tIns="45000" rIns="90000" bIns="45000" anchor="ctr" anchorCtr="0"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Microsoft YaHei" pitchFamily="2"/>
              <a:cs typeface="Mangal" pitchFamily="2"/>
            </a:endParaRPr>
          </a:p>
        </p:txBody>
      </p:sp>
      <p:sp>
        <p:nvSpPr>
          <p:cNvPr id="10" name="Freeform 9"/>
          <p:cNvSpPr/>
          <p:nvPr/>
        </p:nvSpPr>
        <p:spPr>
          <a:xfrm>
            <a:off x="6230400" y="4968000"/>
            <a:ext cx="1584000" cy="432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vert="horz" wrap="none" lIns="90000" tIns="45000" rIns="90000" bIns="45000" anchor="ctr" anchorCtr="0" compatLnSpc="0"/>
          <a:lstStyle/>
          <a:p>
            <a:pPr marL="0" marR="0" lvl="0" indent="0" algn="ctr" rtl="0" hangingPunct="0">
              <a:lnSpc>
                <a:spcPct val="100000"/>
              </a:lnSpc>
              <a:spcBef>
                <a:spcPts val="0"/>
              </a:spcBef>
              <a:spcAft>
                <a:spcPts val="0"/>
              </a:spcAft>
              <a:buNone/>
              <a:tabLst/>
            </a:pPr>
            <a:r>
              <a:rPr lang="en-IN" sz="1800" b="0" i="0" u="none" strike="noStrike" kern="1200">
                <a:ln>
                  <a:noFill/>
                </a:ln>
                <a:latin typeface="Arial" pitchFamily="18"/>
                <a:ea typeface="Microsoft YaHei" pitchFamily="2"/>
                <a:cs typeface="Mangal" pitchFamily="2"/>
              </a:rPr>
              <a:t>1          sub 3</a:t>
            </a:r>
          </a:p>
        </p:txBody>
      </p:sp>
      <p:sp>
        <p:nvSpPr>
          <p:cNvPr id="11" name="Freeform 10"/>
          <p:cNvSpPr/>
          <p:nvPr/>
        </p:nvSpPr>
        <p:spPr>
          <a:xfrm>
            <a:off x="6734399" y="5112000"/>
            <a:ext cx="288000" cy="144000"/>
          </a:xfrm>
          <a:custGeom>
            <a:avLst>
              <a:gd name="f0" fmla="val 16200"/>
              <a:gd name="f1" fmla="val 5400"/>
            </a:avLst>
            <a:gdLst>
              <a:gd name="f2" fmla="val w"/>
              <a:gd name="f3" fmla="val h"/>
              <a:gd name="f4" fmla="val 0"/>
              <a:gd name="f5" fmla="val 21600"/>
              <a:gd name="f6" fmla="val 10800"/>
              <a:gd name="f7" fmla="*/ f2 1 21600"/>
              <a:gd name="f8" fmla="*/ f3 1 21600"/>
              <a:gd name="f9" fmla="pin 0 f0 21600"/>
              <a:gd name="f10" fmla="pin 0 f1 10800"/>
              <a:gd name="f11" fmla="val f10"/>
              <a:gd name="f12" fmla="val f9"/>
              <a:gd name="f13" fmla="+- 21600 0 f10"/>
              <a:gd name="f14" fmla="*/ f9 f7 1"/>
              <a:gd name="f15" fmla="*/ f10 f8 1"/>
              <a:gd name="f16" fmla="*/ 0 f7 1"/>
              <a:gd name="f17" fmla="+- 21600 0 f12"/>
              <a:gd name="f18" fmla="*/ f13 f8 1"/>
              <a:gd name="f19" fmla="*/ f11 f8 1"/>
              <a:gd name="f20" fmla="*/ f17 f11 1"/>
              <a:gd name="f21" fmla="*/ f20 1 10800"/>
              <a:gd name="f22" fmla="+- f12 f21 0"/>
              <a:gd name="f23" fmla="*/ f22 f7 1"/>
            </a:gdLst>
            <a:ahLst>
              <a:ahXY gdRefX="f0" minX="f4" maxX="f5" gdRefY="f1" minY="f4" maxY="f6">
                <a:pos x="f14" y="f15"/>
              </a:ahXY>
            </a:ahLst>
            <a:cxnLst>
              <a:cxn ang="3cd4">
                <a:pos x="hc" y="t"/>
              </a:cxn>
              <a:cxn ang="0">
                <a:pos x="r" y="vc"/>
              </a:cxn>
              <a:cxn ang="cd4">
                <a:pos x="hc" y="b"/>
              </a:cxn>
              <a:cxn ang="cd2">
                <a:pos x="l" y="vc"/>
              </a:cxn>
            </a:cxnLst>
            <a:rect l="f16" t="f19" r="f23" b="f18"/>
            <a:pathLst>
              <a:path w="21600" h="21600">
                <a:moveTo>
                  <a:pt x="f4" y="f11"/>
                </a:moveTo>
                <a:lnTo>
                  <a:pt x="f12" y="f11"/>
                </a:lnTo>
                <a:lnTo>
                  <a:pt x="f12" y="f4"/>
                </a:lnTo>
                <a:lnTo>
                  <a:pt x="f5" y="f6"/>
                </a:lnTo>
                <a:lnTo>
                  <a:pt x="f12" y="f5"/>
                </a:lnTo>
                <a:lnTo>
                  <a:pt x="f12" y="f13"/>
                </a:lnTo>
                <a:lnTo>
                  <a:pt x="f4" y="f13"/>
                </a:lnTo>
                <a:close/>
              </a:path>
            </a:pathLst>
          </a:custGeom>
          <a:solidFill>
            <a:srgbClr val="2323DC"/>
          </a:solidFill>
          <a:ln w="0">
            <a:solidFill>
              <a:srgbClr val="000000"/>
            </a:solidFill>
            <a:prstDash val="solid"/>
          </a:ln>
        </p:spPr>
        <p:txBody>
          <a:bodyPr vert="horz" wrap="none" lIns="90000" tIns="45000" rIns="90000" bIns="45000" anchor="ctr" anchorCtr="0"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Microsoft YaHei" pitchFamily="2"/>
              <a:cs typeface="Mangal" pitchFamily="2"/>
            </a:endParaRPr>
          </a:p>
        </p:txBody>
      </p:sp>
      <p:grpSp>
        <p:nvGrpSpPr>
          <p:cNvPr id="15" name="Group 4"/>
          <p:cNvGrpSpPr>
            <a:grpSpLocks noChangeAspect="1"/>
          </p:cNvGrpSpPr>
          <p:nvPr/>
        </p:nvGrpSpPr>
        <p:grpSpPr bwMode="auto">
          <a:xfrm>
            <a:off x="2133600" y="1371600"/>
            <a:ext cx="3241675" cy="5105400"/>
            <a:chOff x="1728" y="864"/>
            <a:chExt cx="2042" cy="3216"/>
          </a:xfrm>
        </p:grpSpPr>
        <p:sp>
          <p:nvSpPr>
            <p:cNvPr id="16" name="AutoShape 3"/>
            <p:cNvSpPr>
              <a:spLocks noChangeAspect="1" noChangeArrowheads="1" noTextEdit="1"/>
            </p:cNvSpPr>
            <p:nvPr/>
          </p:nvSpPr>
          <p:spPr bwMode="auto">
            <a:xfrm>
              <a:off x="1728" y="864"/>
              <a:ext cx="2042" cy="3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5"/>
            <p:cNvSpPr>
              <a:spLocks/>
            </p:cNvSpPr>
            <p:nvPr/>
          </p:nvSpPr>
          <p:spPr bwMode="auto">
            <a:xfrm>
              <a:off x="2563" y="1514"/>
              <a:ext cx="358" cy="94"/>
            </a:xfrm>
            <a:custGeom>
              <a:avLst/>
              <a:gdLst>
                <a:gd name="T0" fmla="*/ 173 w 1317"/>
                <a:gd name="T1" fmla="*/ 0 h 346"/>
                <a:gd name="T2" fmla="*/ 1144 w 1317"/>
                <a:gd name="T3" fmla="*/ 0 h 346"/>
                <a:gd name="T4" fmla="*/ 1317 w 1317"/>
                <a:gd name="T5" fmla="*/ 173 h 346"/>
                <a:gd name="T6" fmla="*/ 1144 w 1317"/>
                <a:gd name="T7" fmla="*/ 346 h 346"/>
                <a:gd name="T8" fmla="*/ 173 w 1317"/>
                <a:gd name="T9" fmla="*/ 346 h 346"/>
                <a:gd name="T10" fmla="*/ 0 w 1317"/>
                <a:gd name="T11" fmla="*/ 173 h 346"/>
                <a:gd name="T12" fmla="*/ 173 w 1317"/>
                <a:gd name="T13" fmla="*/ 0 h 346"/>
              </a:gdLst>
              <a:ahLst/>
              <a:cxnLst>
                <a:cxn ang="0">
                  <a:pos x="T0" y="T1"/>
                </a:cxn>
                <a:cxn ang="0">
                  <a:pos x="T2" y="T3"/>
                </a:cxn>
                <a:cxn ang="0">
                  <a:pos x="T4" y="T5"/>
                </a:cxn>
                <a:cxn ang="0">
                  <a:pos x="T6" y="T7"/>
                </a:cxn>
                <a:cxn ang="0">
                  <a:pos x="T8" y="T9"/>
                </a:cxn>
                <a:cxn ang="0">
                  <a:pos x="T10" y="T11"/>
                </a:cxn>
                <a:cxn ang="0">
                  <a:pos x="T12" y="T13"/>
                </a:cxn>
              </a:cxnLst>
              <a:rect l="0" t="0" r="r" b="b"/>
              <a:pathLst>
                <a:path w="1317" h="346">
                  <a:moveTo>
                    <a:pt x="173" y="0"/>
                  </a:moveTo>
                  <a:lnTo>
                    <a:pt x="1144" y="0"/>
                  </a:lnTo>
                  <a:cubicBezTo>
                    <a:pt x="1240" y="0"/>
                    <a:pt x="1317" y="77"/>
                    <a:pt x="1317" y="173"/>
                  </a:cubicBezTo>
                  <a:cubicBezTo>
                    <a:pt x="1317" y="269"/>
                    <a:pt x="1240" y="346"/>
                    <a:pt x="1144" y="346"/>
                  </a:cubicBezTo>
                  <a:lnTo>
                    <a:pt x="173" y="346"/>
                  </a:lnTo>
                  <a:cubicBezTo>
                    <a:pt x="77" y="346"/>
                    <a:pt x="0" y="269"/>
                    <a:pt x="0" y="173"/>
                  </a:cubicBezTo>
                  <a:cubicBezTo>
                    <a:pt x="0" y="77"/>
                    <a:pt x="77" y="0"/>
                    <a:pt x="173" y="0"/>
                  </a:cubicBezTo>
                  <a:close/>
                </a:path>
              </a:pathLst>
            </a:custGeom>
            <a:solidFill>
              <a:srgbClr val="D5F6FF"/>
            </a:solidFill>
            <a:ln w="3"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Rectangle 6"/>
            <p:cNvSpPr>
              <a:spLocks noChangeArrowheads="1"/>
            </p:cNvSpPr>
            <p:nvPr/>
          </p:nvSpPr>
          <p:spPr bwMode="auto">
            <a:xfrm>
              <a:off x="1787" y="1868"/>
              <a:ext cx="1654" cy="426"/>
            </a:xfrm>
            <a:prstGeom prst="rect">
              <a:avLst/>
            </a:prstGeom>
            <a:noFill/>
            <a:ln w="4" cap="flat">
              <a:solidFill>
                <a:srgbClr val="15111D"/>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Rectangle 7"/>
            <p:cNvSpPr>
              <a:spLocks noChangeArrowheads="1"/>
            </p:cNvSpPr>
            <p:nvPr/>
          </p:nvSpPr>
          <p:spPr bwMode="auto">
            <a:xfrm>
              <a:off x="3075" y="1920"/>
              <a:ext cx="344" cy="126"/>
            </a:xfrm>
            <a:prstGeom prst="rect">
              <a:avLst/>
            </a:prstGeom>
            <a:solidFill>
              <a:srgbClr val="FFE6D5"/>
            </a:solidFill>
            <a:ln w="4"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Rectangle 8"/>
            <p:cNvSpPr>
              <a:spLocks noChangeArrowheads="1"/>
            </p:cNvSpPr>
            <p:nvPr/>
          </p:nvSpPr>
          <p:spPr bwMode="auto">
            <a:xfrm>
              <a:off x="2627" y="1917"/>
              <a:ext cx="415" cy="127"/>
            </a:xfrm>
            <a:prstGeom prst="rect">
              <a:avLst/>
            </a:prstGeom>
            <a:solidFill>
              <a:srgbClr val="D5F6FF"/>
            </a:solidFill>
            <a:ln w="4"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Rectangle 9"/>
            <p:cNvSpPr>
              <a:spLocks noChangeArrowheads="1"/>
            </p:cNvSpPr>
            <p:nvPr/>
          </p:nvSpPr>
          <p:spPr bwMode="auto">
            <a:xfrm>
              <a:off x="2635" y="1922"/>
              <a:ext cx="388"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Sans"/>
                </a:rPr>
                <a:t>00000</a:t>
              </a:r>
              <a:endParaRPr kumimoji="0" lang="en-US" sz="1800" b="0" i="0" u="none" strike="noStrike" cap="none" normalizeH="0" baseline="0" smtClean="0">
                <a:ln>
                  <a:noFill/>
                </a:ln>
                <a:solidFill>
                  <a:schemeClr val="tx1"/>
                </a:solidFill>
                <a:effectLst/>
                <a:latin typeface="Arial" pitchFamily="34" charset="0"/>
              </a:endParaRPr>
            </a:p>
          </p:txBody>
        </p:sp>
        <p:sp>
          <p:nvSpPr>
            <p:cNvPr id="22" name="Rectangle 10"/>
            <p:cNvSpPr>
              <a:spLocks noChangeArrowheads="1"/>
            </p:cNvSpPr>
            <p:nvPr/>
          </p:nvSpPr>
          <p:spPr bwMode="auto">
            <a:xfrm>
              <a:off x="3089" y="1928"/>
              <a:ext cx="321"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Sans"/>
                </a:rPr>
                <a:t>1110</a:t>
              </a:r>
              <a:endParaRPr kumimoji="0" lang="en-US" sz="1800" b="0" i="0" u="none" strike="noStrike" cap="none" normalizeH="0" baseline="0" smtClean="0">
                <a:ln>
                  <a:noFill/>
                </a:ln>
                <a:solidFill>
                  <a:schemeClr val="tx1"/>
                </a:solidFill>
                <a:effectLst/>
                <a:latin typeface="Arial" pitchFamily="34" charset="0"/>
              </a:endParaRPr>
            </a:p>
          </p:txBody>
        </p:sp>
        <p:sp>
          <p:nvSpPr>
            <p:cNvPr id="23" name="Rectangle 11"/>
            <p:cNvSpPr>
              <a:spLocks noChangeArrowheads="1"/>
            </p:cNvSpPr>
            <p:nvPr/>
          </p:nvSpPr>
          <p:spPr bwMode="auto">
            <a:xfrm>
              <a:off x="2026" y="2145"/>
              <a:ext cx="466"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Sans"/>
                </a:rPr>
                <a:t>after shift:</a:t>
              </a:r>
              <a:endParaRPr kumimoji="0" lang="en-US" sz="1800" b="0" i="0" u="none" strike="noStrike" cap="none" normalizeH="0" baseline="0" smtClean="0">
                <a:ln>
                  <a:noFill/>
                </a:ln>
                <a:solidFill>
                  <a:schemeClr val="tx1"/>
                </a:solidFill>
                <a:effectLst/>
                <a:latin typeface="Arial" pitchFamily="34" charset="0"/>
              </a:endParaRPr>
            </a:p>
          </p:txBody>
        </p:sp>
        <p:sp>
          <p:nvSpPr>
            <p:cNvPr id="24" name="Rectangle 12"/>
            <p:cNvSpPr>
              <a:spLocks noChangeArrowheads="1"/>
            </p:cNvSpPr>
            <p:nvPr/>
          </p:nvSpPr>
          <p:spPr bwMode="auto">
            <a:xfrm>
              <a:off x="3077" y="2129"/>
              <a:ext cx="343" cy="126"/>
            </a:xfrm>
            <a:prstGeom prst="rect">
              <a:avLst/>
            </a:prstGeom>
            <a:solidFill>
              <a:srgbClr val="FFE6D5"/>
            </a:solidFill>
            <a:ln w="4"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Rectangle 13"/>
            <p:cNvSpPr>
              <a:spLocks noChangeArrowheads="1"/>
            </p:cNvSpPr>
            <p:nvPr/>
          </p:nvSpPr>
          <p:spPr bwMode="auto">
            <a:xfrm>
              <a:off x="2628" y="2126"/>
              <a:ext cx="416" cy="127"/>
            </a:xfrm>
            <a:prstGeom prst="rect">
              <a:avLst/>
            </a:prstGeom>
            <a:solidFill>
              <a:srgbClr val="D5F6FF"/>
            </a:solidFill>
            <a:ln w="4"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Rectangle 14"/>
            <p:cNvSpPr>
              <a:spLocks noChangeArrowheads="1"/>
            </p:cNvSpPr>
            <p:nvPr/>
          </p:nvSpPr>
          <p:spPr bwMode="auto">
            <a:xfrm>
              <a:off x="2636" y="2131"/>
              <a:ext cx="388"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Sans"/>
                </a:rPr>
                <a:t>00000</a:t>
              </a:r>
              <a:endParaRPr kumimoji="0" lang="en-US" sz="1800" b="0" i="0" u="none" strike="noStrike" cap="none" normalizeH="0" baseline="0" smtClean="0">
                <a:ln>
                  <a:noFill/>
                </a:ln>
                <a:solidFill>
                  <a:schemeClr val="tx1"/>
                </a:solidFill>
                <a:effectLst/>
                <a:latin typeface="Arial" pitchFamily="34" charset="0"/>
              </a:endParaRPr>
            </a:p>
          </p:txBody>
        </p:sp>
        <p:sp>
          <p:nvSpPr>
            <p:cNvPr id="27" name="Rectangle 15"/>
            <p:cNvSpPr>
              <a:spLocks noChangeArrowheads="1"/>
            </p:cNvSpPr>
            <p:nvPr/>
          </p:nvSpPr>
          <p:spPr bwMode="auto">
            <a:xfrm>
              <a:off x="3090" y="2137"/>
              <a:ext cx="321"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Sans"/>
                </a:rPr>
                <a:t>0111</a:t>
              </a:r>
              <a:endParaRPr kumimoji="0" lang="en-US" sz="1800" b="0" i="0" u="none" strike="noStrike" cap="none" normalizeH="0" baseline="0" smtClean="0">
                <a:ln>
                  <a:noFill/>
                </a:ln>
                <a:solidFill>
                  <a:schemeClr val="tx1"/>
                </a:solidFill>
                <a:effectLst/>
                <a:latin typeface="Arial" pitchFamily="34" charset="0"/>
              </a:endParaRPr>
            </a:p>
          </p:txBody>
        </p:sp>
        <p:sp>
          <p:nvSpPr>
            <p:cNvPr id="28" name="Freeform 16"/>
            <p:cNvSpPr>
              <a:spLocks/>
            </p:cNvSpPr>
            <p:nvPr/>
          </p:nvSpPr>
          <p:spPr bwMode="auto">
            <a:xfrm>
              <a:off x="1974" y="2097"/>
              <a:ext cx="1421" cy="3"/>
            </a:xfrm>
            <a:custGeom>
              <a:avLst/>
              <a:gdLst>
                <a:gd name="T0" fmla="*/ 0 w 5227"/>
                <a:gd name="T1" fmla="*/ 0 h 9"/>
                <a:gd name="T2" fmla="*/ 5227 w 5227"/>
                <a:gd name="T3" fmla="*/ 0 h 9"/>
              </a:gdLst>
              <a:ahLst/>
              <a:cxnLst>
                <a:cxn ang="0">
                  <a:pos x="T0" y="T1"/>
                </a:cxn>
                <a:cxn ang="0">
                  <a:pos x="T2" y="T3"/>
                </a:cxn>
              </a:cxnLst>
              <a:rect l="0" t="0" r="r" b="b"/>
              <a:pathLst>
                <a:path w="5227" h="9">
                  <a:moveTo>
                    <a:pt x="0" y="0"/>
                  </a:moveTo>
                  <a:cubicBezTo>
                    <a:pt x="42" y="9"/>
                    <a:pt x="5227" y="0"/>
                    <a:pt x="5227" y="0"/>
                  </a:cubicBezTo>
                </a:path>
              </a:pathLst>
            </a:custGeom>
            <a:noFill/>
            <a:ln w="7"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Line 17"/>
            <p:cNvSpPr>
              <a:spLocks noChangeShapeType="1"/>
            </p:cNvSpPr>
            <p:nvPr/>
          </p:nvSpPr>
          <p:spPr bwMode="auto">
            <a:xfrm>
              <a:off x="1977" y="1870"/>
              <a:ext cx="0" cy="425"/>
            </a:xfrm>
            <a:prstGeom prst="line">
              <a:avLst/>
            </a:prstGeom>
            <a:noFill/>
            <a:ln w="8"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Oval 18"/>
            <p:cNvSpPr>
              <a:spLocks noChangeArrowheads="1"/>
            </p:cNvSpPr>
            <p:nvPr/>
          </p:nvSpPr>
          <p:spPr bwMode="auto">
            <a:xfrm>
              <a:off x="1816" y="2002"/>
              <a:ext cx="136" cy="138"/>
            </a:xfrm>
            <a:prstGeom prst="ellipse">
              <a:avLst/>
            </a:prstGeom>
            <a:solidFill>
              <a:srgbClr val="67CBCE"/>
            </a:solidFill>
            <a:ln w="4" cap="flat">
              <a:solidFill>
                <a:srgbClr val="0E0CF4"/>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1" name="Rectangle 19"/>
            <p:cNvSpPr>
              <a:spLocks noChangeArrowheads="1"/>
            </p:cNvSpPr>
            <p:nvPr/>
          </p:nvSpPr>
          <p:spPr bwMode="auto">
            <a:xfrm>
              <a:off x="1845" y="2018"/>
              <a:ext cx="127"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Sans"/>
                </a:rPr>
                <a:t>1</a:t>
              </a:r>
              <a:endParaRPr kumimoji="0" lang="en-US" sz="1800" b="0" i="0" u="none" strike="noStrike" cap="none" normalizeH="0" baseline="0" smtClean="0">
                <a:ln>
                  <a:noFill/>
                </a:ln>
                <a:solidFill>
                  <a:schemeClr val="tx1"/>
                </a:solidFill>
                <a:effectLst/>
                <a:latin typeface="Arial" pitchFamily="34" charset="0"/>
              </a:endParaRPr>
            </a:p>
          </p:txBody>
        </p:sp>
        <p:sp>
          <p:nvSpPr>
            <p:cNvPr id="32" name="Rectangle 20"/>
            <p:cNvSpPr>
              <a:spLocks noChangeArrowheads="1"/>
            </p:cNvSpPr>
            <p:nvPr/>
          </p:nvSpPr>
          <p:spPr bwMode="auto">
            <a:xfrm>
              <a:off x="1774" y="1498"/>
              <a:ext cx="1566" cy="285"/>
            </a:xfrm>
            <a:prstGeom prst="rect">
              <a:avLst/>
            </a:prstGeom>
            <a:noFill/>
            <a:ln w="4" cap="flat">
              <a:solidFill>
                <a:srgbClr val="15111D"/>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Rectangle 21"/>
            <p:cNvSpPr>
              <a:spLocks noChangeArrowheads="1"/>
            </p:cNvSpPr>
            <p:nvPr/>
          </p:nvSpPr>
          <p:spPr bwMode="auto">
            <a:xfrm>
              <a:off x="2949" y="1634"/>
              <a:ext cx="343" cy="126"/>
            </a:xfrm>
            <a:prstGeom prst="rect">
              <a:avLst/>
            </a:prstGeom>
            <a:solidFill>
              <a:srgbClr val="FFE6D5"/>
            </a:solidFill>
            <a:ln w="4"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 name="Rectangle 22"/>
            <p:cNvSpPr>
              <a:spLocks noChangeArrowheads="1"/>
            </p:cNvSpPr>
            <p:nvPr/>
          </p:nvSpPr>
          <p:spPr bwMode="auto">
            <a:xfrm>
              <a:off x="2505" y="1632"/>
              <a:ext cx="418" cy="127"/>
            </a:xfrm>
            <a:prstGeom prst="rect">
              <a:avLst/>
            </a:prstGeom>
            <a:solidFill>
              <a:srgbClr val="D5F6FF"/>
            </a:solidFill>
            <a:ln w="4"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5" name="Rectangle 23"/>
            <p:cNvSpPr>
              <a:spLocks noChangeArrowheads="1"/>
            </p:cNvSpPr>
            <p:nvPr/>
          </p:nvSpPr>
          <p:spPr bwMode="auto">
            <a:xfrm>
              <a:off x="2517" y="1642"/>
              <a:ext cx="388"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Sans"/>
                </a:rPr>
                <a:t>00000</a:t>
              </a:r>
              <a:endParaRPr kumimoji="0" lang="en-US" sz="1800" b="0" i="0" u="none" strike="noStrike" cap="none" normalizeH="0" baseline="0" smtClean="0">
                <a:ln>
                  <a:noFill/>
                </a:ln>
                <a:solidFill>
                  <a:schemeClr val="tx1"/>
                </a:solidFill>
                <a:effectLst/>
                <a:latin typeface="Arial" pitchFamily="34" charset="0"/>
              </a:endParaRPr>
            </a:p>
          </p:txBody>
        </p:sp>
        <p:sp>
          <p:nvSpPr>
            <p:cNvPr id="36" name="Rectangle 24"/>
            <p:cNvSpPr>
              <a:spLocks noChangeArrowheads="1"/>
            </p:cNvSpPr>
            <p:nvPr/>
          </p:nvSpPr>
          <p:spPr bwMode="auto">
            <a:xfrm>
              <a:off x="2962" y="1643"/>
              <a:ext cx="321"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Sans"/>
                </a:rPr>
                <a:t>1110</a:t>
              </a:r>
              <a:endParaRPr kumimoji="0" lang="en-US" sz="1800" b="0" i="0" u="none" strike="noStrike" cap="none" normalizeH="0" baseline="0" smtClean="0">
                <a:ln>
                  <a:noFill/>
                </a:ln>
                <a:solidFill>
                  <a:schemeClr val="tx1"/>
                </a:solidFill>
                <a:effectLst/>
                <a:latin typeface="Arial" pitchFamily="34" charset="0"/>
              </a:endParaRPr>
            </a:p>
          </p:txBody>
        </p:sp>
        <p:sp>
          <p:nvSpPr>
            <p:cNvPr id="37" name="Rectangle 25"/>
            <p:cNvSpPr>
              <a:spLocks noChangeArrowheads="1"/>
            </p:cNvSpPr>
            <p:nvPr/>
          </p:nvSpPr>
          <p:spPr bwMode="auto">
            <a:xfrm>
              <a:off x="1818" y="1648"/>
              <a:ext cx="482"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Sans"/>
                </a:rPr>
                <a:t>beginning:</a:t>
              </a:r>
              <a:endParaRPr kumimoji="0" lang="en-US" sz="1800" b="0" i="0" u="none" strike="noStrike" cap="none" normalizeH="0" baseline="0" smtClean="0">
                <a:ln>
                  <a:noFill/>
                </a:ln>
                <a:solidFill>
                  <a:schemeClr val="tx1"/>
                </a:solidFill>
                <a:effectLst/>
                <a:latin typeface="Arial" pitchFamily="34" charset="0"/>
              </a:endParaRPr>
            </a:p>
          </p:txBody>
        </p:sp>
        <p:sp>
          <p:nvSpPr>
            <p:cNvPr id="38" name="Rectangle 26"/>
            <p:cNvSpPr>
              <a:spLocks noChangeArrowheads="1"/>
            </p:cNvSpPr>
            <p:nvPr/>
          </p:nvSpPr>
          <p:spPr bwMode="auto">
            <a:xfrm>
              <a:off x="2699" y="1488"/>
              <a:ext cx="130"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Sans"/>
                </a:rPr>
                <a:t>U</a:t>
              </a:r>
              <a:endParaRPr kumimoji="0" lang="en-US" sz="1800" b="0" i="0" u="none" strike="noStrike" cap="none" normalizeH="0" baseline="0" dirty="0" smtClean="0">
                <a:ln>
                  <a:noFill/>
                </a:ln>
                <a:solidFill>
                  <a:schemeClr val="tx1"/>
                </a:solidFill>
                <a:effectLst/>
                <a:latin typeface="Arial" pitchFamily="34" charset="0"/>
              </a:endParaRPr>
            </a:p>
          </p:txBody>
        </p:sp>
        <p:sp>
          <p:nvSpPr>
            <p:cNvPr id="39" name="Freeform 27"/>
            <p:cNvSpPr>
              <a:spLocks/>
            </p:cNvSpPr>
            <p:nvPr/>
          </p:nvSpPr>
          <p:spPr bwMode="auto">
            <a:xfrm>
              <a:off x="2954" y="1514"/>
              <a:ext cx="358" cy="94"/>
            </a:xfrm>
            <a:custGeom>
              <a:avLst/>
              <a:gdLst>
                <a:gd name="T0" fmla="*/ 173 w 1317"/>
                <a:gd name="T1" fmla="*/ 0 h 346"/>
                <a:gd name="T2" fmla="*/ 1144 w 1317"/>
                <a:gd name="T3" fmla="*/ 0 h 346"/>
                <a:gd name="T4" fmla="*/ 1317 w 1317"/>
                <a:gd name="T5" fmla="*/ 173 h 346"/>
                <a:gd name="T6" fmla="*/ 1144 w 1317"/>
                <a:gd name="T7" fmla="*/ 346 h 346"/>
                <a:gd name="T8" fmla="*/ 173 w 1317"/>
                <a:gd name="T9" fmla="*/ 346 h 346"/>
                <a:gd name="T10" fmla="*/ 0 w 1317"/>
                <a:gd name="T11" fmla="*/ 173 h 346"/>
                <a:gd name="T12" fmla="*/ 173 w 1317"/>
                <a:gd name="T13" fmla="*/ 0 h 346"/>
              </a:gdLst>
              <a:ahLst/>
              <a:cxnLst>
                <a:cxn ang="0">
                  <a:pos x="T0" y="T1"/>
                </a:cxn>
                <a:cxn ang="0">
                  <a:pos x="T2" y="T3"/>
                </a:cxn>
                <a:cxn ang="0">
                  <a:pos x="T4" y="T5"/>
                </a:cxn>
                <a:cxn ang="0">
                  <a:pos x="T6" y="T7"/>
                </a:cxn>
                <a:cxn ang="0">
                  <a:pos x="T8" y="T9"/>
                </a:cxn>
                <a:cxn ang="0">
                  <a:pos x="T10" y="T11"/>
                </a:cxn>
                <a:cxn ang="0">
                  <a:pos x="T12" y="T13"/>
                </a:cxn>
              </a:cxnLst>
              <a:rect l="0" t="0" r="r" b="b"/>
              <a:pathLst>
                <a:path w="1317" h="346">
                  <a:moveTo>
                    <a:pt x="173" y="0"/>
                  </a:moveTo>
                  <a:lnTo>
                    <a:pt x="1144" y="0"/>
                  </a:lnTo>
                  <a:cubicBezTo>
                    <a:pt x="1240" y="0"/>
                    <a:pt x="1317" y="77"/>
                    <a:pt x="1317" y="173"/>
                  </a:cubicBezTo>
                  <a:cubicBezTo>
                    <a:pt x="1317" y="269"/>
                    <a:pt x="1240" y="346"/>
                    <a:pt x="1144" y="346"/>
                  </a:cubicBezTo>
                  <a:lnTo>
                    <a:pt x="173" y="346"/>
                  </a:lnTo>
                  <a:cubicBezTo>
                    <a:pt x="77" y="346"/>
                    <a:pt x="0" y="269"/>
                    <a:pt x="0" y="173"/>
                  </a:cubicBezTo>
                  <a:cubicBezTo>
                    <a:pt x="0" y="77"/>
                    <a:pt x="77" y="0"/>
                    <a:pt x="173" y="0"/>
                  </a:cubicBezTo>
                  <a:close/>
                </a:path>
              </a:pathLst>
            </a:custGeom>
            <a:solidFill>
              <a:srgbClr val="FFE6D5"/>
            </a:solidFill>
            <a:ln w="3"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Rectangle 28"/>
            <p:cNvSpPr>
              <a:spLocks noChangeArrowheads="1"/>
            </p:cNvSpPr>
            <p:nvPr/>
          </p:nvSpPr>
          <p:spPr bwMode="auto">
            <a:xfrm>
              <a:off x="3090" y="1488"/>
              <a:ext cx="124"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Sans"/>
                </a:rPr>
                <a:t>V</a:t>
              </a:r>
              <a:endParaRPr kumimoji="0" lang="en-US" sz="1800" b="0" i="0" u="none" strike="noStrike" cap="none" normalizeH="0" baseline="0" dirty="0" smtClean="0">
                <a:ln>
                  <a:noFill/>
                </a:ln>
                <a:solidFill>
                  <a:schemeClr val="tx1"/>
                </a:solidFill>
                <a:effectLst/>
                <a:latin typeface="Arial" pitchFamily="34" charset="0"/>
              </a:endParaRPr>
            </a:p>
          </p:txBody>
        </p:sp>
        <p:sp>
          <p:nvSpPr>
            <p:cNvPr id="41" name="Freeform 29"/>
            <p:cNvSpPr>
              <a:spLocks/>
            </p:cNvSpPr>
            <p:nvPr/>
          </p:nvSpPr>
          <p:spPr bwMode="auto">
            <a:xfrm>
              <a:off x="1801" y="1240"/>
              <a:ext cx="1033" cy="213"/>
            </a:xfrm>
            <a:custGeom>
              <a:avLst/>
              <a:gdLst>
                <a:gd name="T0" fmla="*/ 95 w 3802"/>
                <a:gd name="T1" fmla="*/ 0 h 784"/>
                <a:gd name="T2" fmla="*/ 3707 w 3802"/>
                <a:gd name="T3" fmla="*/ 0 h 784"/>
                <a:gd name="T4" fmla="*/ 3802 w 3802"/>
                <a:gd name="T5" fmla="*/ 94 h 784"/>
                <a:gd name="T6" fmla="*/ 3802 w 3802"/>
                <a:gd name="T7" fmla="*/ 689 h 784"/>
                <a:gd name="T8" fmla="*/ 3707 w 3802"/>
                <a:gd name="T9" fmla="*/ 784 h 784"/>
                <a:gd name="T10" fmla="*/ 95 w 3802"/>
                <a:gd name="T11" fmla="*/ 784 h 784"/>
                <a:gd name="T12" fmla="*/ 0 w 3802"/>
                <a:gd name="T13" fmla="*/ 689 h 784"/>
                <a:gd name="T14" fmla="*/ 0 w 3802"/>
                <a:gd name="T15" fmla="*/ 94 h 784"/>
                <a:gd name="T16" fmla="*/ 95 w 3802"/>
                <a:gd name="T17" fmla="*/ 0 h 7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02" h="784">
                  <a:moveTo>
                    <a:pt x="95" y="0"/>
                  </a:moveTo>
                  <a:lnTo>
                    <a:pt x="3707" y="0"/>
                  </a:lnTo>
                  <a:cubicBezTo>
                    <a:pt x="3759" y="0"/>
                    <a:pt x="3802" y="42"/>
                    <a:pt x="3802" y="94"/>
                  </a:cubicBezTo>
                  <a:lnTo>
                    <a:pt x="3802" y="689"/>
                  </a:lnTo>
                  <a:cubicBezTo>
                    <a:pt x="3802" y="742"/>
                    <a:pt x="3759" y="784"/>
                    <a:pt x="3707" y="784"/>
                  </a:cubicBezTo>
                  <a:lnTo>
                    <a:pt x="95" y="784"/>
                  </a:lnTo>
                  <a:cubicBezTo>
                    <a:pt x="42" y="784"/>
                    <a:pt x="0" y="742"/>
                    <a:pt x="0" y="689"/>
                  </a:cubicBezTo>
                  <a:lnTo>
                    <a:pt x="0" y="94"/>
                  </a:lnTo>
                  <a:cubicBezTo>
                    <a:pt x="0" y="42"/>
                    <a:pt x="42" y="0"/>
                    <a:pt x="95" y="0"/>
                  </a:cubicBezTo>
                  <a:close/>
                </a:path>
              </a:pathLst>
            </a:custGeom>
            <a:solidFill>
              <a:srgbClr val="CCFFAA"/>
            </a:solidFill>
            <a:ln w="2" cap="flat">
              <a:solidFill>
                <a:srgbClr val="0E0CF4"/>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2" name="Rectangle 30"/>
            <p:cNvSpPr>
              <a:spLocks noChangeArrowheads="1"/>
            </p:cNvSpPr>
            <p:nvPr/>
          </p:nvSpPr>
          <p:spPr bwMode="auto">
            <a:xfrm>
              <a:off x="1833" y="1284"/>
              <a:ext cx="895"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Sans"/>
                </a:rPr>
                <a:t>Multiplier (M)</a:t>
              </a:r>
              <a:endParaRPr kumimoji="0" lang="en-US" sz="1800" b="0" i="0" u="none" strike="noStrike" cap="none" normalizeH="0" baseline="0" smtClean="0">
                <a:ln>
                  <a:noFill/>
                </a:ln>
                <a:solidFill>
                  <a:schemeClr val="tx1"/>
                </a:solidFill>
                <a:effectLst/>
                <a:latin typeface="Arial" pitchFamily="34" charset="0"/>
              </a:endParaRPr>
            </a:p>
          </p:txBody>
        </p:sp>
        <p:sp>
          <p:nvSpPr>
            <p:cNvPr id="43" name="Freeform 31"/>
            <p:cNvSpPr>
              <a:spLocks/>
            </p:cNvSpPr>
            <p:nvPr/>
          </p:nvSpPr>
          <p:spPr bwMode="auto">
            <a:xfrm>
              <a:off x="2929" y="1237"/>
              <a:ext cx="414" cy="208"/>
            </a:xfrm>
            <a:custGeom>
              <a:avLst/>
              <a:gdLst>
                <a:gd name="T0" fmla="*/ 92 w 1525"/>
                <a:gd name="T1" fmla="*/ 0 h 767"/>
                <a:gd name="T2" fmla="*/ 1433 w 1525"/>
                <a:gd name="T3" fmla="*/ 0 h 767"/>
                <a:gd name="T4" fmla="*/ 1525 w 1525"/>
                <a:gd name="T5" fmla="*/ 93 h 767"/>
                <a:gd name="T6" fmla="*/ 1525 w 1525"/>
                <a:gd name="T7" fmla="*/ 675 h 767"/>
                <a:gd name="T8" fmla="*/ 1433 w 1525"/>
                <a:gd name="T9" fmla="*/ 767 h 767"/>
                <a:gd name="T10" fmla="*/ 92 w 1525"/>
                <a:gd name="T11" fmla="*/ 767 h 767"/>
                <a:gd name="T12" fmla="*/ 0 w 1525"/>
                <a:gd name="T13" fmla="*/ 675 h 767"/>
                <a:gd name="T14" fmla="*/ 0 w 1525"/>
                <a:gd name="T15" fmla="*/ 93 h 767"/>
                <a:gd name="T16" fmla="*/ 92 w 1525"/>
                <a:gd name="T17" fmla="*/ 0 h 7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25" h="767">
                  <a:moveTo>
                    <a:pt x="92" y="0"/>
                  </a:moveTo>
                  <a:lnTo>
                    <a:pt x="1433" y="0"/>
                  </a:lnTo>
                  <a:cubicBezTo>
                    <a:pt x="1484" y="0"/>
                    <a:pt x="1525" y="41"/>
                    <a:pt x="1525" y="93"/>
                  </a:cubicBezTo>
                  <a:lnTo>
                    <a:pt x="1525" y="675"/>
                  </a:lnTo>
                  <a:cubicBezTo>
                    <a:pt x="1525" y="726"/>
                    <a:pt x="1484" y="767"/>
                    <a:pt x="1433" y="767"/>
                  </a:cubicBezTo>
                  <a:lnTo>
                    <a:pt x="92" y="767"/>
                  </a:lnTo>
                  <a:cubicBezTo>
                    <a:pt x="41" y="767"/>
                    <a:pt x="0" y="726"/>
                    <a:pt x="0" y="675"/>
                  </a:cubicBezTo>
                  <a:lnTo>
                    <a:pt x="0" y="93"/>
                  </a:lnTo>
                  <a:cubicBezTo>
                    <a:pt x="0" y="41"/>
                    <a:pt x="41" y="0"/>
                    <a:pt x="92" y="0"/>
                  </a:cubicBezTo>
                  <a:close/>
                </a:path>
              </a:pathLst>
            </a:custGeom>
            <a:solidFill>
              <a:srgbClr val="CCFFAA"/>
            </a:solidFill>
            <a:ln w="1" cap="flat">
              <a:solidFill>
                <a:srgbClr val="0E0CF4"/>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4" name="Rectangle 32"/>
            <p:cNvSpPr>
              <a:spLocks noChangeArrowheads="1"/>
            </p:cNvSpPr>
            <p:nvPr/>
          </p:nvSpPr>
          <p:spPr bwMode="auto">
            <a:xfrm>
              <a:off x="2969" y="1292"/>
              <a:ext cx="364"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smtClean="0">
                  <a:ln>
                    <a:noFill/>
                  </a:ln>
                  <a:solidFill>
                    <a:srgbClr val="000000"/>
                  </a:solidFill>
                  <a:effectLst/>
                  <a:latin typeface="Sans"/>
                </a:rPr>
                <a:t>1110</a:t>
              </a:r>
              <a:endParaRPr kumimoji="0" lang="en-US" sz="1800" b="0" i="0" u="none" strike="noStrike" cap="none" normalizeH="0" baseline="0" smtClean="0">
                <a:ln>
                  <a:noFill/>
                </a:ln>
                <a:solidFill>
                  <a:schemeClr val="tx1"/>
                </a:solidFill>
                <a:effectLst/>
                <a:latin typeface="Arial" pitchFamily="34" charset="0"/>
              </a:endParaRPr>
            </a:p>
          </p:txBody>
        </p:sp>
        <p:sp>
          <p:nvSpPr>
            <p:cNvPr id="45" name="Freeform 33"/>
            <p:cNvSpPr>
              <a:spLocks/>
            </p:cNvSpPr>
            <p:nvPr/>
          </p:nvSpPr>
          <p:spPr bwMode="auto">
            <a:xfrm>
              <a:off x="1805" y="949"/>
              <a:ext cx="1065" cy="224"/>
            </a:xfrm>
            <a:custGeom>
              <a:avLst/>
              <a:gdLst>
                <a:gd name="T0" fmla="*/ 100 w 3917"/>
                <a:gd name="T1" fmla="*/ 0 h 824"/>
                <a:gd name="T2" fmla="*/ 3818 w 3917"/>
                <a:gd name="T3" fmla="*/ 0 h 824"/>
                <a:gd name="T4" fmla="*/ 3917 w 3917"/>
                <a:gd name="T5" fmla="*/ 99 h 824"/>
                <a:gd name="T6" fmla="*/ 3917 w 3917"/>
                <a:gd name="T7" fmla="*/ 725 h 824"/>
                <a:gd name="T8" fmla="*/ 3818 w 3917"/>
                <a:gd name="T9" fmla="*/ 824 h 824"/>
                <a:gd name="T10" fmla="*/ 100 w 3917"/>
                <a:gd name="T11" fmla="*/ 824 h 824"/>
                <a:gd name="T12" fmla="*/ 0 w 3917"/>
                <a:gd name="T13" fmla="*/ 725 h 824"/>
                <a:gd name="T14" fmla="*/ 0 w 3917"/>
                <a:gd name="T15" fmla="*/ 99 h 824"/>
                <a:gd name="T16" fmla="*/ 100 w 3917"/>
                <a:gd name="T17" fmla="*/ 0 h 8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17" h="824">
                  <a:moveTo>
                    <a:pt x="100" y="0"/>
                  </a:moveTo>
                  <a:lnTo>
                    <a:pt x="3818" y="0"/>
                  </a:lnTo>
                  <a:cubicBezTo>
                    <a:pt x="3873" y="0"/>
                    <a:pt x="3917" y="44"/>
                    <a:pt x="3917" y="99"/>
                  </a:cubicBezTo>
                  <a:lnTo>
                    <a:pt x="3917" y="725"/>
                  </a:lnTo>
                  <a:cubicBezTo>
                    <a:pt x="3917" y="780"/>
                    <a:pt x="3873" y="824"/>
                    <a:pt x="3818" y="824"/>
                  </a:cubicBezTo>
                  <a:lnTo>
                    <a:pt x="100" y="824"/>
                  </a:lnTo>
                  <a:cubicBezTo>
                    <a:pt x="45" y="824"/>
                    <a:pt x="0" y="780"/>
                    <a:pt x="0" y="725"/>
                  </a:cubicBezTo>
                  <a:lnTo>
                    <a:pt x="0" y="99"/>
                  </a:lnTo>
                  <a:cubicBezTo>
                    <a:pt x="0" y="44"/>
                    <a:pt x="45" y="0"/>
                    <a:pt x="100" y="0"/>
                  </a:cubicBezTo>
                  <a:close/>
                </a:path>
              </a:pathLst>
            </a:custGeom>
            <a:solidFill>
              <a:srgbClr val="FFCCAA"/>
            </a:solidFill>
            <a:ln w="2" cap="flat">
              <a:solidFill>
                <a:srgbClr val="0E0CF4"/>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6" name="Rectangle 34"/>
            <p:cNvSpPr>
              <a:spLocks noChangeArrowheads="1"/>
            </p:cNvSpPr>
            <p:nvPr/>
          </p:nvSpPr>
          <p:spPr bwMode="auto">
            <a:xfrm>
              <a:off x="1834" y="989"/>
              <a:ext cx="1005"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smtClean="0">
                  <a:ln>
                    <a:noFill/>
                  </a:ln>
                  <a:solidFill>
                    <a:srgbClr val="000000"/>
                  </a:solidFill>
                  <a:effectLst/>
                  <a:latin typeface="Sans"/>
                </a:rPr>
                <a:t>Multiplicand (N)</a:t>
              </a:r>
              <a:endParaRPr kumimoji="0" lang="en-US" sz="1800" b="0" i="0" u="none" strike="noStrike" cap="none" normalizeH="0" baseline="0" smtClean="0">
                <a:ln>
                  <a:noFill/>
                </a:ln>
                <a:solidFill>
                  <a:schemeClr val="tx1"/>
                </a:solidFill>
                <a:effectLst/>
                <a:latin typeface="Arial" pitchFamily="34" charset="0"/>
              </a:endParaRPr>
            </a:p>
          </p:txBody>
        </p:sp>
        <p:sp>
          <p:nvSpPr>
            <p:cNvPr id="47" name="Freeform 35"/>
            <p:cNvSpPr>
              <a:spLocks/>
            </p:cNvSpPr>
            <p:nvPr/>
          </p:nvSpPr>
          <p:spPr bwMode="auto">
            <a:xfrm>
              <a:off x="2933" y="962"/>
              <a:ext cx="414" cy="209"/>
            </a:xfrm>
            <a:custGeom>
              <a:avLst/>
              <a:gdLst>
                <a:gd name="T0" fmla="*/ 92 w 1525"/>
                <a:gd name="T1" fmla="*/ 0 h 767"/>
                <a:gd name="T2" fmla="*/ 1433 w 1525"/>
                <a:gd name="T3" fmla="*/ 0 h 767"/>
                <a:gd name="T4" fmla="*/ 1525 w 1525"/>
                <a:gd name="T5" fmla="*/ 93 h 767"/>
                <a:gd name="T6" fmla="*/ 1525 w 1525"/>
                <a:gd name="T7" fmla="*/ 675 h 767"/>
                <a:gd name="T8" fmla="*/ 1433 w 1525"/>
                <a:gd name="T9" fmla="*/ 767 h 767"/>
                <a:gd name="T10" fmla="*/ 92 w 1525"/>
                <a:gd name="T11" fmla="*/ 767 h 767"/>
                <a:gd name="T12" fmla="*/ 0 w 1525"/>
                <a:gd name="T13" fmla="*/ 675 h 767"/>
                <a:gd name="T14" fmla="*/ 0 w 1525"/>
                <a:gd name="T15" fmla="*/ 93 h 767"/>
                <a:gd name="T16" fmla="*/ 92 w 1525"/>
                <a:gd name="T17" fmla="*/ 0 h 7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25" h="767">
                  <a:moveTo>
                    <a:pt x="92" y="0"/>
                  </a:moveTo>
                  <a:lnTo>
                    <a:pt x="1433" y="0"/>
                  </a:lnTo>
                  <a:cubicBezTo>
                    <a:pt x="1484" y="0"/>
                    <a:pt x="1525" y="42"/>
                    <a:pt x="1525" y="93"/>
                  </a:cubicBezTo>
                  <a:lnTo>
                    <a:pt x="1525" y="675"/>
                  </a:lnTo>
                  <a:cubicBezTo>
                    <a:pt x="1525" y="726"/>
                    <a:pt x="1484" y="767"/>
                    <a:pt x="1433" y="767"/>
                  </a:cubicBezTo>
                  <a:lnTo>
                    <a:pt x="92" y="767"/>
                  </a:lnTo>
                  <a:cubicBezTo>
                    <a:pt x="41" y="767"/>
                    <a:pt x="0" y="726"/>
                    <a:pt x="0" y="675"/>
                  </a:cubicBezTo>
                  <a:lnTo>
                    <a:pt x="0" y="93"/>
                  </a:lnTo>
                  <a:cubicBezTo>
                    <a:pt x="0" y="42"/>
                    <a:pt x="41" y="0"/>
                    <a:pt x="92" y="0"/>
                  </a:cubicBezTo>
                  <a:close/>
                </a:path>
              </a:pathLst>
            </a:custGeom>
            <a:solidFill>
              <a:srgbClr val="FFCCAA"/>
            </a:solidFill>
            <a:ln w="1" cap="flat">
              <a:solidFill>
                <a:srgbClr val="0E0CF4"/>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8" name="Rectangle 36"/>
            <p:cNvSpPr>
              <a:spLocks noChangeArrowheads="1"/>
            </p:cNvSpPr>
            <p:nvPr/>
          </p:nvSpPr>
          <p:spPr bwMode="auto">
            <a:xfrm>
              <a:off x="2974" y="1018"/>
              <a:ext cx="364"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smtClean="0">
                  <a:ln>
                    <a:noFill/>
                  </a:ln>
                  <a:solidFill>
                    <a:srgbClr val="000000"/>
                  </a:solidFill>
                  <a:effectLst/>
                  <a:latin typeface="Sans"/>
                </a:rPr>
                <a:t>0011</a:t>
              </a:r>
              <a:endParaRPr kumimoji="0" lang="en-US" sz="1800" b="0" i="0" u="none" strike="noStrike" cap="none" normalizeH="0" baseline="0" smtClean="0">
                <a:ln>
                  <a:noFill/>
                </a:ln>
                <a:solidFill>
                  <a:schemeClr val="tx1"/>
                </a:solidFill>
                <a:effectLst/>
                <a:latin typeface="Arial" pitchFamily="34" charset="0"/>
              </a:endParaRPr>
            </a:p>
          </p:txBody>
        </p:sp>
        <p:sp>
          <p:nvSpPr>
            <p:cNvPr id="49" name="Freeform 37"/>
            <p:cNvSpPr>
              <a:spLocks/>
            </p:cNvSpPr>
            <p:nvPr/>
          </p:nvSpPr>
          <p:spPr bwMode="auto">
            <a:xfrm>
              <a:off x="1806" y="3778"/>
              <a:ext cx="1065" cy="224"/>
            </a:xfrm>
            <a:custGeom>
              <a:avLst/>
              <a:gdLst>
                <a:gd name="T0" fmla="*/ 100 w 3917"/>
                <a:gd name="T1" fmla="*/ 0 h 824"/>
                <a:gd name="T2" fmla="*/ 3818 w 3917"/>
                <a:gd name="T3" fmla="*/ 0 h 824"/>
                <a:gd name="T4" fmla="*/ 3917 w 3917"/>
                <a:gd name="T5" fmla="*/ 100 h 824"/>
                <a:gd name="T6" fmla="*/ 3917 w 3917"/>
                <a:gd name="T7" fmla="*/ 725 h 824"/>
                <a:gd name="T8" fmla="*/ 3818 w 3917"/>
                <a:gd name="T9" fmla="*/ 824 h 824"/>
                <a:gd name="T10" fmla="*/ 100 w 3917"/>
                <a:gd name="T11" fmla="*/ 824 h 824"/>
                <a:gd name="T12" fmla="*/ 0 w 3917"/>
                <a:gd name="T13" fmla="*/ 725 h 824"/>
                <a:gd name="T14" fmla="*/ 0 w 3917"/>
                <a:gd name="T15" fmla="*/ 100 h 824"/>
                <a:gd name="T16" fmla="*/ 100 w 3917"/>
                <a:gd name="T17" fmla="*/ 0 h 8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17" h="824">
                  <a:moveTo>
                    <a:pt x="100" y="0"/>
                  </a:moveTo>
                  <a:lnTo>
                    <a:pt x="3818" y="0"/>
                  </a:lnTo>
                  <a:cubicBezTo>
                    <a:pt x="3873" y="0"/>
                    <a:pt x="3917" y="45"/>
                    <a:pt x="3917" y="100"/>
                  </a:cubicBezTo>
                  <a:lnTo>
                    <a:pt x="3917" y="725"/>
                  </a:lnTo>
                  <a:cubicBezTo>
                    <a:pt x="3917" y="780"/>
                    <a:pt x="3873" y="824"/>
                    <a:pt x="3818" y="824"/>
                  </a:cubicBezTo>
                  <a:lnTo>
                    <a:pt x="100" y="824"/>
                  </a:lnTo>
                  <a:cubicBezTo>
                    <a:pt x="45" y="824"/>
                    <a:pt x="0" y="780"/>
                    <a:pt x="0" y="725"/>
                  </a:cubicBezTo>
                  <a:lnTo>
                    <a:pt x="0" y="100"/>
                  </a:lnTo>
                  <a:cubicBezTo>
                    <a:pt x="0" y="45"/>
                    <a:pt x="45" y="0"/>
                    <a:pt x="100" y="0"/>
                  </a:cubicBezTo>
                  <a:close/>
                </a:path>
              </a:pathLst>
            </a:custGeom>
            <a:solidFill>
              <a:srgbClr val="AFC6E9"/>
            </a:solidFill>
            <a:ln w="2" cap="flat">
              <a:solidFill>
                <a:srgbClr val="0E0CF4"/>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0" name="Rectangle 38"/>
            <p:cNvSpPr>
              <a:spLocks noChangeArrowheads="1"/>
            </p:cNvSpPr>
            <p:nvPr/>
          </p:nvSpPr>
          <p:spPr bwMode="auto">
            <a:xfrm>
              <a:off x="1837" y="3784"/>
              <a:ext cx="83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Sans"/>
                </a:rPr>
                <a:t>Product(P)</a:t>
              </a:r>
              <a:endParaRPr kumimoji="0" lang="en-US" sz="1800" b="0" i="0" u="none" strike="noStrike" cap="none" normalizeH="0" baseline="0" dirty="0" smtClean="0">
                <a:ln>
                  <a:noFill/>
                </a:ln>
                <a:solidFill>
                  <a:schemeClr val="tx1"/>
                </a:solidFill>
                <a:effectLst/>
                <a:latin typeface="Arial" pitchFamily="34" charset="0"/>
              </a:endParaRPr>
            </a:p>
          </p:txBody>
        </p:sp>
        <p:sp>
          <p:nvSpPr>
            <p:cNvPr id="51" name="Freeform 39"/>
            <p:cNvSpPr>
              <a:spLocks/>
            </p:cNvSpPr>
            <p:nvPr/>
          </p:nvSpPr>
          <p:spPr bwMode="auto">
            <a:xfrm>
              <a:off x="2934" y="3791"/>
              <a:ext cx="415" cy="209"/>
            </a:xfrm>
            <a:custGeom>
              <a:avLst/>
              <a:gdLst>
                <a:gd name="T0" fmla="*/ 92 w 1525"/>
                <a:gd name="T1" fmla="*/ 0 h 767"/>
                <a:gd name="T2" fmla="*/ 1433 w 1525"/>
                <a:gd name="T3" fmla="*/ 0 h 767"/>
                <a:gd name="T4" fmla="*/ 1525 w 1525"/>
                <a:gd name="T5" fmla="*/ 92 h 767"/>
                <a:gd name="T6" fmla="*/ 1525 w 1525"/>
                <a:gd name="T7" fmla="*/ 674 h 767"/>
                <a:gd name="T8" fmla="*/ 1433 w 1525"/>
                <a:gd name="T9" fmla="*/ 767 h 767"/>
                <a:gd name="T10" fmla="*/ 92 w 1525"/>
                <a:gd name="T11" fmla="*/ 767 h 767"/>
                <a:gd name="T12" fmla="*/ 0 w 1525"/>
                <a:gd name="T13" fmla="*/ 674 h 767"/>
                <a:gd name="T14" fmla="*/ 0 w 1525"/>
                <a:gd name="T15" fmla="*/ 92 h 767"/>
                <a:gd name="T16" fmla="*/ 92 w 1525"/>
                <a:gd name="T17" fmla="*/ 0 h 7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25" h="767">
                  <a:moveTo>
                    <a:pt x="92" y="0"/>
                  </a:moveTo>
                  <a:lnTo>
                    <a:pt x="1433" y="0"/>
                  </a:lnTo>
                  <a:cubicBezTo>
                    <a:pt x="1484" y="0"/>
                    <a:pt x="1525" y="41"/>
                    <a:pt x="1525" y="92"/>
                  </a:cubicBezTo>
                  <a:lnTo>
                    <a:pt x="1525" y="674"/>
                  </a:lnTo>
                  <a:cubicBezTo>
                    <a:pt x="1525" y="725"/>
                    <a:pt x="1484" y="767"/>
                    <a:pt x="1433" y="767"/>
                  </a:cubicBezTo>
                  <a:lnTo>
                    <a:pt x="92" y="767"/>
                  </a:lnTo>
                  <a:cubicBezTo>
                    <a:pt x="41" y="767"/>
                    <a:pt x="0" y="725"/>
                    <a:pt x="0" y="674"/>
                  </a:cubicBezTo>
                  <a:lnTo>
                    <a:pt x="0" y="92"/>
                  </a:lnTo>
                  <a:cubicBezTo>
                    <a:pt x="0" y="41"/>
                    <a:pt x="41" y="0"/>
                    <a:pt x="92" y="0"/>
                  </a:cubicBezTo>
                  <a:close/>
                </a:path>
              </a:pathLst>
            </a:custGeom>
            <a:solidFill>
              <a:srgbClr val="AFC6E9"/>
            </a:solidFill>
            <a:ln w="1" cap="flat">
              <a:solidFill>
                <a:srgbClr val="0E0CF4"/>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2" name="Rectangle 40"/>
            <p:cNvSpPr>
              <a:spLocks noChangeArrowheads="1"/>
            </p:cNvSpPr>
            <p:nvPr/>
          </p:nvSpPr>
          <p:spPr bwMode="auto">
            <a:xfrm>
              <a:off x="2983" y="3797"/>
              <a:ext cx="364"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dirty="0" smtClean="0">
                  <a:ln>
                    <a:noFill/>
                  </a:ln>
                  <a:solidFill>
                    <a:srgbClr val="000000"/>
                  </a:solidFill>
                  <a:effectLst/>
                  <a:latin typeface="Sans"/>
                </a:rPr>
                <a:t>1010</a:t>
              </a:r>
              <a:endParaRPr kumimoji="0" lang="en-US" sz="1800" b="0" i="0" u="none" strike="noStrike" cap="none" normalizeH="0" baseline="0" dirty="0" smtClean="0">
                <a:ln>
                  <a:noFill/>
                </a:ln>
                <a:solidFill>
                  <a:schemeClr val="tx1"/>
                </a:solidFill>
                <a:effectLst/>
                <a:latin typeface="Arial" pitchFamily="34" charset="0"/>
              </a:endParaRPr>
            </a:p>
          </p:txBody>
        </p:sp>
        <p:sp>
          <p:nvSpPr>
            <p:cNvPr id="53" name="Rectangle 41"/>
            <p:cNvSpPr>
              <a:spLocks noChangeArrowheads="1"/>
            </p:cNvSpPr>
            <p:nvPr/>
          </p:nvSpPr>
          <p:spPr bwMode="auto">
            <a:xfrm>
              <a:off x="2008" y="1932"/>
              <a:ext cx="545"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Sans"/>
                </a:rPr>
                <a:t>before shift:</a:t>
              </a:r>
              <a:endParaRPr kumimoji="0" lang="en-US" sz="1800" b="0" i="0" u="none" strike="noStrike" cap="none" normalizeH="0" baseline="0" smtClean="0">
                <a:ln>
                  <a:noFill/>
                </a:ln>
                <a:solidFill>
                  <a:schemeClr val="tx1"/>
                </a:solidFill>
                <a:effectLst/>
                <a:latin typeface="Arial" pitchFamily="34" charset="0"/>
              </a:endParaRPr>
            </a:p>
          </p:txBody>
        </p:sp>
        <p:sp>
          <p:nvSpPr>
            <p:cNvPr id="54" name="Rectangle 42"/>
            <p:cNvSpPr>
              <a:spLocks noChangeArrowheads="1"/>
            </p:cNvSpPr>
            <p:nvPr/>
          </p:nvSpPr>
          <p:spPr bwMode="auto">
            <a:xfrm>
              <a:off x="2008" y="2049"/>
              <a:ext cx="285"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Sans"/>
                </a:rPr>
                <a:t>         </a:t>
              </a:r>
              <a:endParaRPr kumimoji="0" lang="en-US" sz="1800" b="0" i="0" u="none" strike="noStrike" cap="none" normalizeH="0" baseline="0" smtClean="0">
                <a:ln>
                  <a:noFill/>
                </a:ln>
                <a:solidFill>
                  <a:schemeClr val="tx1"/>
                </a:solidFill>
                <a:effectLst/>
                <a:latin typeface="Arial" pitchFamily="34" charset="0"/>
              </a:endParaRPr>
            </a:p>
          </p:txBody>
        </p:sp>
        <p:sp>
          <p:nvSpPr>
            <p:cNvPr id="55" name="Rectangle 43"/>
            <p:cNvSpPr>
              <a:spLocks noChangeArrowheads="1"/>
            </p:cNvSpPr>
            <p:nvPr/>
          </p:nvSpPr>
          <p:spPr bwMode="auto">
            <a:xfrm>
              <a:off x="1788" y="2339"/>
              <a:ext cx="1654" cy="426"/>
            </a:xfrm>
            <a:prstGeom prst="rect">
              <a:avLst/>
            </a:prstGeom>
            <a:noFill/>
            <a:ln w="4" cap="flat">
              <a:solidFill>
                <a:srgbClr val="15111D"/>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 name="Rectangle 44"/>
            <p:cNvSpPr>
              <a:spLocks noChangeArrowheads="1"/>
            </p:cNvSpPr>
            <p:nvPr/>
          </p:nvSpPr>
          <p:spPr bwMode="auto">
            <a:xfrm>
              <a:off x="3076" y="2391"/>
              <a:ext cx="343" cy="126"/>
            </a:xfrm>
            <a:prstGeom prst="rect">
              <a:avLst/>
            </a:prstGeom>
            <a:solidFill>
              <a:srgbClr val="FFE6D5"/>
            </a:solidFill>
            <a:ln w="4"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7" name="Rectangle 45"/>
            <p:cNvSpPr>
              <a:spLocks noChangeArrowheads="1"/>
            </p:cNvSpPr>
            <p:nvPr/>
          </p:nvSpPr>
          <p:spPr bwMode="auto">
            <a:xfrm>
              <a:off x="2627" y="2389"/>
              <a:ext cx="410" cy="127"/>
            </a:xfrm>
            <a:prstGeom prst="rect">
              <a:avLst/>
            </a:prstGeom>
            <a:solidFill>
              <a:srgbClr val="D5F6FF"/>
            </a:solidFill>
            <a:ln w="4"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8" name="Rectangle 46"/>
            <p:cNvSpPr>
              <a:spLocks noChangeArrowheads="1"/>
            </p:cNvSpPr>
            <p:nvPr/>
          </p:nvSpPr>
          <p:spPr bwMode="auto">
            <a:xfrm>
              <a:off x="2635" y="2394"/>
              <a:ext cx="388"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Sans"/>
                </a:rPr>
                <a:t>00011</a:t>
              </a:r>
              <a:endParaRPr kumimoji="0" lang="en-US" sz="1800" b="0" i="0" u="none" strike="noStrike" cap="none" normalizeH="0" baseline="0" smtClean="0">
                <a:ln>
                  <a:noFill/>
                </a:ln>
                <a:solidFill>
                  <a:schemeClr val="tx1"/>
                </a:solidFill>
                <a:effectLst/>
                <a:latin typeface="Arial" pitchFamily="34" charset="0"/>
              </a:endParaRPr>
            </a:p>
          </p:txBody>
        </p:sp>
        <p:sp>
          <p:nvSpPr>
            <p:cNvPr id="59" name="Rectangle 47"/>
            <p:cNvSpPr>
              <a:spLocks noChangeArrowheads="1"/>
            </p:cNvSpPr>
            <p:nvPr/>
          </p:nvSpPr>
          <p:spPr bwMode="auto">
            <a:xfrm>
              <a:off x="3089" y="2400"/>
              <a:ext cx="321"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Sans"/>
                </a:rPr>
                <a:t>0111</a:t>
              </a:r>
              <a:endParaRPr kumimoji="0" lang="en-US" sz="1800" b="0" i="0" u="none" strike="noStrike" cap="none" normalizeH="0" baseline="0" smtClean="0">
                <a:ln>
                  <a:noFill/>
                </a:ln>
                <a:solidFill>
                  <a:schemeClr val="tx1"/>
                </a:solidFill>
                <a:effectLst/>
                <a:latin typeface="Arial" pitchFamily="34" charset="0"/>
              </a:endParaRPr>
            </a:p>
          </p:txBody>
        </p:sp>
        <p:sp>
          <p:nvSpPr>
            <p:cNvPr id="60" name="Rectangle 48"/>
            <p:cNvSpPr>
              <a:spLocks noChangeArrowheads="1"/>
            </p:cNvSpPr>
            <p:nvPr/>
          </p:nvSpPr>
          <p:spPr bwMode="auto">
            <a:xfrm>
              <a:off x="2026" y="2617"/>
              <a:ext cx="466"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Sans"/>
                </a:rPr>
                <a:t>after shift:</a:t>
              </a:r>
              <a:endParaRPr kumimoji="0" lang="en-US" sz="1800" b="0" i="0" u="none" strike="noStrike" cap="none" normalizeH="0" baseline="0" smtClean="0">
                <a:ln>
                  <a:noFill/>
                </a:ln>
                <a:solidFill>
                  <a:schemeClr val="tx1"/>
                </a:solidFill>
                <a:effectLst/>
                <a:latin typeface="Arial" pitchFamily="34" charset="0"/>
              </a:endParaRPr>
            </a:p>
          </p:txBody>
        </p:sp>
        <p:sp>
          <p:nvSpPr>
            <p:cNvPr id="61" name="Rectangle 49"/>
            <p:cNvSpPr>
              <a:spLocks noChangeArrowheads="1"/>
            </p:cNvSpPr>
            <p:nvPr/>
          </p:nvSpPr>
          <p:spPr bwMode="auto">
            <a:xfrm>
              <a:off x="3077" y="2600"/>
              <a:ext cx="344" cy="126"/>
            </a:xfrm>
            <a:prstGeom prst="rect">
              <a:avLst/>
            </a:prstGeom>
            <a:solidFill>
              <a:srgbClr val="FFE6D5"/>
            </a:solidFill>
            <a:ln w="4"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2" name="Rectangle 50"/>
            <p:cNvSpPr>
              <a:spLocks noChangeArrowheads="1"/>
            </p:cNvSpPr>
            <p:nvPr/>
          </p:nvSpPr>
          <p:spPr bwMode="auto">
            <a:xfrm>
              <a:off x="2629" y="2598"/>
              <a:ext cx="409" cy="127"/>
            </a:xfrm>
            <a:prstGeom prst="rect">
              <a:avLst/>
            </a:prstGeom>
            <a:solidFill>
              <a:srgbClr val="D5F6FF"/>
            </a:solidFill>
            <a:ln w="4"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3" name="Rectangle 51"/>
            <p:cNvSpPr>
              <a:spLocks noChangeArrowheads="1"/>
            </p:cNvSpPr>
            <p:nvPr/>
          </p:nvSpPr>
          <p:spPr bwMode="auto">
            <a:xfrm>
              <a:off x="2637" y="2602"/>
              <a:ext cx="388"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Sans"/>
                </a:rPr>
                <a:t>00001</a:t>
              </a:r>
              <a:endParaRPr kumimoji="0" lang="en-US" sz="1800" b="0" i="0" u="none" strike="noStrike" cap="none" normalizeH="0" baseline="0" smtClean="0">
                <a:ln>
                  <a:noFill/>
                </a:ln>
                <a:solidFill>
                  <a:schemeClr val="tx1"/>
                </a:solidFill>
                <a:effectLst/>
                <a:latin typeface="Arial" pitchFamily="34" charset="0"/>
              </a:endParaRPr>
            </a:p>
          </p:txBody>
        </p:sp>
        <p:sp>
          <p:nvSpPr>
            <p:cNvPr id="64" name="Rectangle 52"/>
            <p:cNvSpPr>
              <a:spLocks noChangeArrowheads="1"/>
            </p:cNvSpPr>
            <p:nvPr/>
          </p:nvSpPr>
          <p:spPr bwMode="auto">
            <a:xfrm>
              <a:off x="3091" y="2608"/>
              <a:ext cx="321"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Sans"/>
                </a:rPr>
                <a:t>1011</a:t>
              </a:r>
              <a:endParaRPr kumimoji="0" lang="en-US" sz="1800" b="0" i="0" u="none" strike="noStrike" cap="none" normalizeH="0" baseline="0" smtClean="0">
                <a:ln>
                  <a:noFill/>
                </a:ln>
                <a:solidFill>
                  <a:schemeClr val="tx1"/>
                </a:solidFill>
                <a:effectLst/>
                <a:latin typeface="Arial" pitchFamily="34" charset="0"/>
              </a:endParaRPr>
            </a:p>
          </p:txBody>
        </p:sp>
        <p:sp>
          <p:nvSpPr>
            <p:cNvPr id="65" name="Freeform 53"/>
            <p:cNvSpPr>
              <a:spLocks/>
            </p:cNvSpPr>
            <p:nvPr/>
          </p:nvSpPr>
          <p:spPr bwMode="auto">
            <a:xfrm>
              <a:off x="1975" y="2568"/>
              <a:ext cx="1421" cy="3"/>
            </a:xfrm>
            <a:custGeom>
              <a:avLst/>
              <a:gdLst>
                <a:gd name="T0" fmla="*/ 0 w 5227"/>
                <a:gd name="T1" fmla="*/ 0 h 10"/>
                <a:gd name="T2" fmla="*/ 5227 w 5227"/>
                <a:gd name="T3" fmla="*/ 0 h 10"/>
              </a:gdLst>
              <a:ahLst/>
              <a:cxnLst>
                <a:cxn ang="0">
                  <a:pos x="T0" y="T1"/>
                </a:cxn>
                <a:cxn ang="0">
                  <a:pos x="T2" y="T3"/>
                </a:cxn>
              </a:cxnLst>
              <a:rect l="0" t="0" r="r" b="b"/>
              <a:pathLst>
                <a:path w="5227" h="10">
                  <a:moveTo>
                    <a:pt x="0" y="0"/>
                  </a:moveTo>
                  <a:cubicBezTo>
                    <a:pt x="42" y="10"/>
                    <a:pt x="5227" y="0"/>
                    <a:pt x="5227" y="0"/>
                  </a:cubicBezTo>
                </a:path>
              </a:pathLst>
            </a:custGeom>
            <a:noFill/>
            <a:ln w="7"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6" name="Line 54"/>
            <p:cNvSpPr>
              <a:spLocks noChangeShapeType="1"/>
            </p:cNvSpPr>
            <p:nvPr/>
          </p:nvSpPr>
          <p:spPr bwMode="auto">
            <a:xfrm>
              <a:off x="1978" y="2342"/>
              <a:ext cx="0" cy="424"/>
            </a:xfrm>
            <a:prstGeom prst="line">
              <a:avLst/>
            </a:prstGeom>
            <a:noFill/>
            <a:ln w="8"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7" name="Oval 55"/>
            <p:cNvSpPr>
              <a:spLocks noChangeArrowheads="1"/>
            </p:cNvSpPr>
            <p:nvPr/>
          </p:nvSpPr>
          <p:spPr bwMode="auto">
            <a:xfrm>
              <a:off x="1816" y="2473"/>
              <a:ext cx="136" cy="139"/>
            </a:xfrm>
            <a:prstGeom prst="ellipse">
              <a:avLst/>
            </a:prstGeom>
            <a:solidFill>
              <a:srgbClr val="67CBCE"/>
            </a:solidFill>
            <a:ln w="4" cap="flat">
              <a:solidFill>
                <a:srgbClr val="0E0CF4"/>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8" name="Rectangle 56"/>
            <p:cNvSpPr>
              <a:spLocks noChangeArrowheads="1"/>
            </p:cNvSpPr>
            <p:nvPr/>
          </p:nvSpPr>
          <p:spPr bwMode="auto">
            <a:xfrm>
              <a:off x="1846" y="2490"/>
              <a:ext cx="127"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Sans"/>
                </a:rPr>
                <a:t>2</a:t>
              </a:r>
              <a:endParaRPr kumimoji="0" lang="en-US" sz="1800" b="0" i="0" u="none" strike="noStrike" cap="none" normalizeH="0" baseline="0" smtClean="0">
                <a:ln>
                  <a:noFill/>
                </a:ln>
                <a:solidFill>
                  <a:schemeClr val="tx1"/>
                </a:solidFill>
                <a:effectLst/>
                <a:latin typeface="Arial" pitchFamily="34" charset="0"/>
              </a:endParaRPr>
            </a:p>
          </p:txBody>
        </p:sp>
        <p:sp>
          <p:nvSpPr>
            <p:cNvPr id="69" name="Rectangle 57"/>
            <p:cNvSpPr>
              <a:spLocks noChangeArrowheads="1"/>
            </p:cNvSpPr>
            <p:nvPr/>
          </p:nvSpPr>
          <p:spPr bwMode="auto">
            <a:xfrm>
              <a:off x="2008" y="2404"/>
              <a:ext cx="545"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Sans"/>
                </a:rPr>
                <a:t>before shift:</a:t>
              </a:r>
              <a:endParaRPr kumimoji="0" lang="en-US" sz="1800" b="0" i="0" u="none" strike="noStrike" cap="none" normalizeH="0" baseline="0" smtClean="0">
                <a:ln>
                  <a:noFill/>
                </a:ln>
                <a:solidFill>
                  <a:schemeClr val="tx1"/>
                </a:solidFill>
                <a:effectLst/>
                <a:latin typeface="Arial" pitchFamily="34" charset="0"/>
              </a:endParaRPr>
            </a:p>
          </p:txBody>
        </p:sp>
        <p:sp>
          <p:nvSpPr>
            <p:cNvPr id="70" name="Rectangle 58"/>
            <p:cNvSpPr>
              <a:spLocks noChangeArrowheads="1"/>
            </p:cNvSpPr>
            <p:nvPr/>
          </p:nvSpPr>
          <p:spPr bwMode="auto">
            <a:xfrm>
              <a:off x="2008" y="2521"/>
              <a:ext cx="285"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Sans"/>
                </a:rPr>
                <a:t>         </a:t>
              </a:r>
              <a:endParaRPr kumimoji="0" lang="en-US" sz="1800" b="0" i="0" u="none" strike="noStrike" cap="none" normalizeH="0" baseline="0" smtClean="0">
                <a:ln>
                  <a:noFill/>
                </a:ln>
                <a:solidFill>
                  <a:schemeClr val="tx1"/>
                </a:solidFill>
                <a:effectLst/>
                <a:latin typeface="Arial" pitchFamily="34" charset="0"/>
              </a:endParaRPr>
            </a:p>
          </p:txBody>
        </p:sp>
        <p:sp>
          <p:nvSpPr>
            <p:cNvPr id="71" name="Rectangle 59"/>
            <p:cNvSpPr>
              <a:spLocks noChangeArrowheads="1"/>
            </p:cNvSpPr>
            <p:nvPr/>
          </p:nvSpPr>
          <p:spPr bwMode="auto">
            <a:xfrm>
              <a:off x="1787" y="2804"/>
              <a:ext cx="1655" cy="425"/>
            </a:xfrm>
            <a:prstGeom prst="rect">
              <a:avLst/>
            </a:prstGeom>
            <a:noFill/>
            <a:ln w="4" cap="flat">
              <a:solidFill>
                <a:srgbClr val="15111D"/>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2" name="Rectangle 60"/>
            <p:cNvSpPr>
              <a:spLocks noChangeArrowheads="1"/>
            </p:cNvSpPr>
            <p:nvPr/>
          </p:nvSpPr>
          <p:spPr bwMode="auto">
            <a:xfrm>
              <a:off x="3076" y="2856"/>
              <a:ext cx="343" cy="126"/>
            </a:xfrm>
            <a:prstGeom prst="rect">
              <a:avLst/>
            </a:prstGeom>
            <a:solidFill>
              <a:srgbClr val="FFE6D5"/>
            </a:solidFill>
            <a:ln w="4"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3" name="Rectangle 61"/>
            <p:cNvSpPr>
              <a:spLocks noChangeArrowheads="1"/>
            </p:cNvSpPr>
            <p:nvPr/>
          </p:nvSpPr>
          <p:spPr bwMode="auto">
            <a:xfrm>
              <a:off x="2627" y="2853"/>
              <a:ext cx="413" cy="127"/>
            </a:xfrm>
            <a:prstGeom prst="rect">
              <a:avLst/>
            </a:prstGeom>
            <a:solidFill>
              <a:srgbClr val="D5F6FF"/>
            </a:solidFill>
            <a:ln w="4"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4" name="Rectangle 62"/>
            <p:cNvSpPr>
              <a:spLocks noChangeArrowheads="1"/>
            </p:cNvSpPr>
            <p:nvPr/>
          </p:nvSpPr>
          <p:spPr bwMode="auto">
            <a:xfrm>
              <a:off x="2635" y="2858"/>
              <a:ext cx="388"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Sans"/>
                </a:rPr>
                <a:t>00100</a:t>
              </a:r>
              <a:endParaRPr kumimoji="0" lang="en-US" sz="1800" b="0" i="0" u="none" strike="noStrike" cap="none" normalizeH="0" baseline="0" smtClean="0">
                <a:ln>
                  <a:noFill/>
                </a:ln>
                <a:solidFill>
                  <a:schemeClr val="tx1"/>
                </a:solidFill>
                <a:effectLst/>
                <a:latin typeface="Arial" pitchFamily="34" charset="0"/>
              </a:endParaRPr>
            </a:p>
          </p:txBody>
        </p:sp>
        <p:sp>
          <p:nvSpPr>
            <p:cNvPr id="75" name="Rectangle 63"/>
            <p:cNvSpPr>
              <a:spLocks noChangeArrowheads="1"/>
            </p:cNvSpPr>
            <p:nvPr/>
          </p:nvSpPr>
          <p:spPr bwMode="auto">
            <a:xfrm>
              <a:off x="3089" y="2864"/>
              <a:ext cx="321"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Sans"/>
                </a:rPr>
                <a:t>1011</a:t>
              </a:r>
              <a:endParaRPr kumimoji="0" lang="en-US" sz="1800" b="0" i="0" u="none" strike="noStrike" cap="none" normalizeH="0" baseline="0" smtClean="0">
                <a:ln>
                  <a:noFill/>
                </a:ln>
                <a:solidFill>
                  <a:schemeClr val="tx1"/>
                </a:solidFill>
                <a:effectLst/>
                <a:latin typeface="Arial" pitchFamily="34" charset="0"/>
              </a:endParaRPr>
            </a:p>
          </p:txBody>
        </p:sp>
        <p:sp>
          <p:nvSpPr>
            <p:cNvPr id="76" name="Rectangle 64"/>
            <p:cNvSpPr>
              <a:spLocks noChangeArrowheads="1"/>
            </p:cNvSpPr>
            <p:nvPr/>
          </p:nvSpPr>
          <p:spPr bwMode="auto">
            <a:xfrm>
              <a:off x="2026" y="3081"/>
              <a:ext cx="466"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Sans"/>
                </a:rPr>
                <a:t>after shift:</a:t>
              </a:r>
              <a:endParaRPr kumimoji="0" lang="en-US" sz="1800" b="0" i="0" u="none" strike="noStrike" cap="none" normalizeH="0" baseline="0" smtClean="0">
                <a:ln>
                  <a:noFill/>
                </a:ln>
                <a:solidFill>
                  <a:schemeClr val="tx1"/>
                </a:solidFill>
                <a:effectLst/>
                <a:latin typeface="Arial" pitchFamily="34" charset="0"/>
              </a:endParaRPr>
            </a:p>
          </p:txBody>
        </p:sp>
        <p:sp>
          <p:nvSpPr>
            <p:cNvPr id="77" name="Rectangle 65"/>
            <p:cNvSpPr>
              <a:spLocks noChangeArrowheads="1"/>
            </p:cNvSpPr>
            <p:nvPr/>
          </p:nvSpPr>
          <p:spPr bwMode="auto">
            <a:xfrm>
              <a:off x="3077" y="3064"/>
              <a:ext cx="343" cy="126"/>
            </a:xfrm>
            <a:prstGeom prst="rect">
              <a:avLst/>
            </a:prstGeom>
            <a:solidFill>
              <a:srgbClr val="FFE6D5"/>
            </a:solidFill>
            <a:ln w="4"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8" name="Rectangle 66"/>
            <p:cNvSpPr>
              <a:spLocks noChangeArrowheads="1"/>
            </p:cNvSpPr>
            <p:nvPr/>
          </p:nvSpPr>
          <p:spPr bwMode="auto">
            <a:xfrm>
              <a:off x="2629" y="3062"/>
              <a:ext cx="414" cy="127"/>
            </a:xfrm>
            <a:prstGeom prst="rect">
              <a:avLst/>
            </a:prstGeom>
            <a:solidFill>
              <a:srgbClr val="D5F6FF"/>
            </a:solidFill>
            <a:ln w="4"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9" name="Rectangle 67"/>
            <p:cNvSpPr>
              <a:spLocks noChangeArrowheads="1"/>
            </p:cNvSpPr>
            <p:nvPr/>
          </p:nvSpPr>
          <p:spPr bwMode="auto">
            <a:xfrm>
              <a:off x="2637" y="3067"/>
              <a:ext cx="388"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Sans"/>
                </a:rPr>
                <a:t>00010</a:t>
              </a:r>
              <a:endParaRPr kumimoji="0" lang="en-US" sz="1800" b="0" i="0" u="none" strike="noStrike" cap="none" normalizeH="0" baseline="0" smtClean="0">
                <a:ln>
                  <a:noFill/>
                </a:ln>
                <a:solidFill>
                  <a:schemeClr val="tx1"/>
                </a:solidFill>
                <a:effectLst/>
                <a:latin typeface="Arial" pitchFamily="34" charset="0"/>
              </a:endParaRPr>
            </a:p>
          </p:txBody>
        </p:sp>
        <p:sp>
          <p:nvSpPr>
            <p:cNvPr id="80" name="Rectangle 68"/>
            <p:cNvSpPr>
              <a:spLocks noChangeArrowheads="1"/>
            </p:cNvSpPr>
            <p:nvPr/>
          </p:nvSpPr>
          <p:spPr bwMode="auto">
            <a:xfrm>
              <a:off x="3090" y="3073"/>
              <a:ext cx="321"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Sans"/>
                </a:rPr>
                <a:t>0101</a:t>
              </a:r>
              <a:endParaRPr kumimoji="0" lang="en-US" sz="1800" b="0" i="0" u="none" strike="noStrike" cap="none" normalizeH="0" baseline="0" smtClean="0">
                <a:ln>
                  <a:noFill/>
                </a:ln>
                <a:solidFill>
                  <a:schemeClr val="tx1"/>
                </a:solidFill>
                <a:effectLst/>
                <a:latin typeface="Arial" pitchFamily="34" charset="0"/>
              </a:endParaRPr>
            </a:p>
          </p:txBody>
        </p:sp>
        <p:sp>
          <p:nvSpPr>
            <p:cNvPr id="81" name="Freeform 69"/>
            <p:cNvSpPr>
              <a:spLocks/>
            </p:cNvSpPr>
            <p:nvPr/>
          </p:nvSpPr>
          <p:spPr bwMode="auto">
            <a:xfrm>
              <a:off x="1975" y="3033"/>
              <a:ext cx="1420" cy="2"/>
            </a:xfrm>
            <a:custGeom>
              <a:avLst/>
              <a:gdLst>
                <a:gd name="T0" fmla="*/ 0 w 5227"/>
                <a:gd name="T1" fmla="*/ 0 h 9"/>
                <a:gd name="T2" fmla="*/ 5227 w 5227"/>
                <a:gd name="T3" fmla="*/ 0 h 9"/>
              </a:gdLst>
              <a:ahLst/>
              <a:cxnLst>
                <a:cxn ang="0">
                  <a:pos x="T0" y="T1"/>
                </a:cxn>
                <a:cxn ang="0">
                  <a:pos x="T2" y="T3"/>
                </a:cxn>
              </a:cxnLst>
              <a:rect l="0" t="0" r="r" b="b"/>
              <a:pathLst>
                <a:path w="5227" h="9">
                  <a:moveTo>
                    <a:pt x="0" y="0"/>
                  </a:moveTo>
                  <a:cubicBezTo>
                    <a:pt x="42" y="9"/>
                    <a:pt x="5227" y="0"/>
                    <a:pt x="5227" y="0"/>
                  </a:cubicBezTo>
                </a:path>
              </a:pathLst>
            </a:custGeom>
            <a:noFill/>
            <a:ln w="7"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2" name="Line 70"/>
            <p:cNvSpPr>
              <a:spLocks noChangeShapeType="1"/>
            </p:cNvSpPr>
            <p:nvPr/>
          </p:nvSpPr>
          <p:spPr bwMode="auto">
            <a:xfrm>
              <a:off x="1977" y="2806"/>
              <a:ext cx="0" cy="425"/>
            </a:xfrm>
            <a:prstGeom prst="line">
              <a:avLst/>
            </a:prstGeom>
            <a:noFill/>
            <a:ln w="8"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3" name="Oval 71"/>
            <p:cNvSpPr>
              <a:spLocks noChangeArrowheads="1"/>
            </p:cNvSpPr>
            <p:nvPr/>
          </p:nvSpPr>
          <p:spPr bwMode="auto">
            <a:xfrm>
              <a:off x="1816" y="2937"/>
              <a:ext cx="136" cy="139"/>
            </a:xfrm>
            <a:prstGeom prst="ellipse">
              <a:avLst/>
            </a:prstGeom>
            <a:solidFill>
              <a:srgbClr val="67CBCE"/>
            </a:solidFill>
            <a:ln w="4" cap="flat">
              <a:solidFill>
                <a:srgbClr val="0E0CF4"/>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4" name="Rectangle 72"/>
            <p:cNvSpPr>
              <a:spLocks noChangeArrowheads="1"/>
            </p:cNvSpPr>
            <p:nvPr/>
          </p:nvSpPr>
          <p:spPr bwMode="auto">
            <a:xfrm>
              <a:off x="1845" y="2954"/>
              <a:ext cx="127"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Sans"/>
                </a:rPr>
                <a:t>3</a:t>
              </a:r>
              <a:endParaRPr kumimoji="0" lang="en-US" sz="1800" b="0" i="0" u="none" strike="noStrike" cap="none" normalizeH="0" baseline="0" smtClean="0">
                <a:ln>
                  <a:noFill/>
                </a:ln>
                <a:solidFill>
                  <a:schemeClr val="tx1"/>
                </a:solidFill>
                <a:effectLst/>
                <a:latin typeface="Arial" pitchFamily="34" charset="0"/>
              </a:endParaRPr>
            </a:p>
          </p:txBody>
        </p:sp>
        <p:sp>
          <p:nvSpPr>
            <p:cNvPr id="85" name="Rectangle 73"/>
            <p:cNvSpPr>
              <a:spLocks noChangeArrowheads="1"/>
            </p:cNvSpPr>
            <p:nvPr/>
          </p:nvSpPr>
          <p:spPr bwMode="auto">
            <a:xfrm>
              <a:off x="2008" y="2868"/>
              <a:ext cx="545"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Sans"/>
                </a:rPr>
                <a:t>before shift:</a:t>
              </a:r>
              <a:endParaRPr kumimoji="0" lang="en-US" sz="1800" b="0" i="0" u="none" strike="noStrike" cap="none" normalizeH="0" baseline="0" smtClean="0">
                <a:ln>
                  <a:noFill/>
                </a:ln>
                <a:solidFill>
                  <a:schemeClr val="tx1"/>
                </a:solidFill>
                <a:effectLst/>
                <a:latin typeface="Arial" pitchFamily="34" charset="0"/>
              </a:endParaRPr>
            </a:p>
          </p:txBody>
        </p:sp>
        <p:sp>
          <p:nvSpPr>
            <p:cNvPr id="86" name="Rectangle 74"/>
            <p:cNvSpPr>
              <a:spLocks noChangeArrowheads="1"/>
            </p:cNvSpPr>
            <p:nvPr/>
          </p:nvSpPr>
          <p:spPr bwMode="auto">
            <a:xfrm>
              <a:off x="2008" y="2985"/>
              <a:ext cx="285"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Sans"/>
                </a:rPr>
                <a:t>         </a:t>
              </a:r>
              <a:endParaRPr kumimoji="0" lang="en-US" sz="1800" b="0" i="0" u="none" strike="noStrike" cap="none" normalizeH="0" baseline="0" smtClean="0">
                <a:ln>
                  <a:noFill/>
                </a:ln>
                <a:solidFill>
                  <a:schemeClr val="tx1"/>
                </a:solidFill>
                <a:effectLst/>
                <a:latin typeface="Arial" pitchFamily="34" charset="0"/>
              </a:endParaRPr>
            </a:p>
          </p:txBody>
        </p:sp>
        <p:sp>
          <p:nvSpPr>
            <p:cNvPr id="87" name="Rectangle 75"/>
            <p:cNvSpPr>
              <a:spLocks noChangeArrowheads="1"/>
            </p:cNvSpPr>
            <p:nvPr/>
          </p:nvSpPr>
          <p:spPr bwMode="auto">
            <a:xfrm>
              <a:off x="1788" y="3275"/>
              <a:ext cx="1657" cy="426"/>
            </a:xfrm>
            <a:prstGeom prst="rect">
              <a:avLst/>
            </a:prstGeom>
            <a:noFill/>
            <a:ln w="4" cap="flat">
              <a:solidFill>
                <a:srgbClr val="15111D"/>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8" name="Rectangle 76"/>
            <p:cNvSpPr>
              <a:spLocks noChangeArrowheads="1"/>
            </p:cNvSpPr>
            <p:nvPr/>
          </p:nvSpPr>
          <p:spPr bwMode="auto">
            <a:xfrm>
              <a:off x="3076" y="3327"/>
              <a:ext cx="343" cy="126"/>
            </a:xfrm>
            <a:prstGeom prst="rect">
              <a:avLst/>
            </a:prstGeom>
            <a:solidFill>
              <a:srgbClr val="FFE6D5"/>
            </a:solidFill>
            <a:ln w="4"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9" name="Rectangle 77"/>
            <p:cNvSpPr>
              <a:spLocks noChangeArrowheads="1"/>
            </p:cNvSpPr>
            <p:nvPr/>
          </p:nvSpPr>
          <p:spPr bwMode="auto">
            <a:xfrm>
              <a:off x="2628" y="3324"/>
              <a:ext cx="410" cy="127"/>
            </a:xfrm>
            <a:prstGeom prst="rect">
              <a:avLst/>
            </a:prstGeom>
            <a:solidFill>
              <a:srgbClr val="D5F6FF"/>
            </a:solidFill>
            <a:ln w="4"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0" name="Rectangle 78"/>
            <p:cNvSpPr>
              <a:spLocks noChangeArrowheads="1"/>
            </p:cNvSpPr>
            <p:nvPr/>
          </p:nvSpPr>
          <p:spPr bwMode="auto">
            <a:xfrm>
              <a:off x="2636" y="3329"/>
              <a:ext cx="388"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Sans"/>
                </a:rPr>
                <a:t>11111</a:t>
              </a:r>
              <a:endParaRPr kumimoji="0" lang="en-US" sz="1800" b="0" i="0" u="none" strike="noStrike" cap="none" normalizeH="0" baseline="0" smtClean="0">
                <a:ln>
                  <a:noFill/>
                </a:ln>
                <a:solidFill>
                  <a:schemeClr val="tx1"/>
                </a:solidFill>
                <a:effectLst/>
                <a:latin typeface="Arial" pitchFamily="34" charset="0"/>
              </a:endParaRPr>
            </a:p>
          </p:txBody>
        </p:sp>
        <p:sp>
          <p:nvSpPr>
            <p:cNvPr id="91" name="Rectangle 79"/>
            <p:cNvSpPr>
              <a:spLocks noChangeArrowheads="1"/>
            </p:cNvSpPr>
            <p:nvPr/>
          </p:nvSpPr>
          <p:spPr bwMode="auto">
            <a:xfrm>
              <a:off x="3089" y="3336"/>
              <a:ext cx="321"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Sans"/>
                </a:rPr>
                <a:t>0101</a:t>
              </a:r>
              <a:endParaRPr kumimoji="0" lang="en-US" sz="1800" b="0" i="0" u="none" strike="noStrike" cap="none" normalizeH="0" baseline="0" smtClean="0">
                <a:ln>
                  <a:noFill/>
                </a:ln>
                <a:solidFill>
                  <a:schemeClr val="tx1"/>
                </a:solidFill>
                <a:effectLst/>
                <a:latin typeface="Arial" pitchFamily="34" charset="0"/>
              </a:endParaRPr>
            </a:p>
          </p:txBody>
        </p:sp>
        <p:sp>
          <p:nvSpPr>
            <p:cNvPr id="92" name="Rectangle 80"/>
            <p:cNvSpPr>
              <a:spLocks noChangeArrowheads="1"/>
            </p:cNvSpPr>
            <p:nvPr/>
          </p:nvSpPr>
          <p:spPr bwMode="auto">
            <a:xfrm>
              <a:off x="2027" y="3553"/>
              <a:ext cx="466"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Sans"/>
                </a:rPr>
                <a:t>after shift:</a:t>
              </a:r>
              <a:endParaRPr kumimoji="0" lang="en-US" sz="1800" b="0" i="0" u="none" strike="noStrike" cap="none" normalizeH="0" baseline="0" smtClean="0">
                <a:ln>
                  <a:noFill/>
                </a:ln>
                <a:solidFill>
                  <a:schemeClr val="tx1"/>
                </a:solidFill>
                <a:effectLst/>
                <a:latin typeface="Arial" pitchFamily="34" charset="0"/>
              </a:endParaRPr>
            </a:p>
          </p:txBody>
        </p:sp>
        <p:sp>
          <p:nvSpPr>
            <p:cNvPr id="93" name="Rectangle 81"/>
            <p:cNvSpPr>
              <a:spLocks noChangeArrowheads="1"/>
            </p:cNvSpPr>
            <p:nvPr/>
          </p:nvSpPr>
          <p:spPr bwMode="auto">
            <a:xfrm>
              <a:off x="3078" y="3536"/>
              <a:ext cx="343" cy="126"/>
            </a:xfrm>
            <a:prstGeom prst="rect">
              <a:avLst/>
            </a:prstGeom>
            <a:solidFill>
              <a:srgbClr val="FFE6D5"/>
            </a:solidFill>
            <a:ln w="4"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4" name="Rectangle 82"/>
            <p:cNvSpPr>
              <a:spLocks noChangeArrowheads="1"/>
            </p:cNvSpPr>
            <p:nvPr/>
          </p:nvSpPr>
          <p:spPr bwMode="auto">
            <a:xfrm>
              <a:off x="2629" y="3533"/>
              <a:ext cx="405" cy="127"/>
            </a:xfrm>
            <a:prstGeom prst="rect">
              <a:avLst/>
            </a:prstGeom>
            <a:solidFill>
              <a:srgbClr val="D5F6FF"/>
            </a:solidFill>
            <a:ln w="4"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5" name="Rectangle 83"/>
            <p:cNvSpPr>
              <a:spLocks noChangeArrowheads="1"/>
            </p:cNvSpPr>
            <p:nvPr/>
          </p:nvSpPr>
          <p:spPr bwMode="auto">
            <a:xfrm>
              <a:off x="2637" y="3538"/>
              <a:ext cx="388"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Sans"/>
                </a:rPr>
                <a:t>11111</a:t>
              </a:r>
              <a:endParaRPr kumimoji="0" lang="en-US" sz="1800" b="0" i="0" u="none" strike="noStrike" cap="none" normalizeH="0" baseline="0" smtClean="0">
                <a:ln>
                  <a:noFill/>
                </a:ln>
                <a:solidFill>
                  <a:schemeClr val="tx1"/>
                </a:solidFill>
                <a:effectLst/>
                <a:latin typeface="Arial" pitchFamily="34" charset="0"/>
              </a:endParaRPr>
            </a:p>
          </p:txBody>
        </p:sp>
        <p:sp>
          <p:nvSpPr>
            <p:cNvPr id="96" name="Rectangle 84"/>
            <p:cNvSpPr>
              <a:spLocks noChangeArrowheads="1"/>
            </p:cNvSpPr>
            <p:nvPr/>
          </p:nvSpPr>
          <p:spPr bwMode="auto">
            <a:xfrm>
              <a:off x="3091" y="3544"/>
              <a:ext cx="321"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Sans"/>
                </a:rPr>
                <a:t>1010</a:t>
              </a:r>
              <a:endParaRPr kumimoji="0" lang="en-US" sz="1800" b="0" i="0" u="none" strike="noStrike" cap="none" normalizeH="0" baseline="0" smtClean="0">
                <a:ln>
                  <a:noFill/>
                </a:ln>
                <a:solidFill>
                  <a:schemeClr val="tx1"/>
                </a:solidFill>
                <a:effectLst/>
                <a:latin typeface="Arial" pitchFamily="34" charset="0"/>
              </a:endParaRPr>
            </a:p>
          </p:txBody>
        </p:sp>
        <p:sp>
          <p:nvSpPr>
            <p:cNvPr id="97" name="Freeform 85"/>
            <p:cNvSpPr>
              <a:spLocks/>
            </p:cNvSpPr>
            <p:nvPr/>
          </p:nvSpPr>
          <p:spPr bwMode="auto">
            <a:xfrm>
              <a:off x="1975" y="3504"/>
              <a:ext cx="1421" cy="3"/>
            </a:xfrm>
            <a:custGeom>
              <a:avLst/>
              <a:gdLst>
                <a:gd name="T0" fmla="*/ 0 w 5227"/>
                <a:gd name="T1" fmla="*/ 0 h 10"/>
                <a:gd name="T2" fmla="*/ 5227 w 5227"/>
                <a:gd name="T3" fmla="*/ 0 h 10"/>
              </a:gdLst>
              <a:ahLst/>
              <a:cxnLst>
                <a:cxn ang="0">
                  <a:pos x="T0" y="T1"/>
                </a:cxn>
                <a:cxn ang="0">
                  <a:pos x="T2" y="T3"/>
                </a:cxn>
              </a:cxnLst>
              <a:rect l="0" t="0" r="r" b="b"/>
              <a:pathLst>
                <a:path w="5227" h="10">
                  <a:moveTo>
                    <a:pt x="0" y="0"/>
                  </a:moveTo>
                  <a:cubicBezTo>
                    <a:pt x="42" y="10"/>
                    <a:pt x="5227" y="0"/>
                    <a:pt x="5227" y="0"/>
                  </a:cubicBezTo>
                </a:path>
              </a:pathLst>
            </a:custGeom>
            <a:noFill/>
            <a:ln w="7"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8" name="Line 86"/>
            <p:cNvSpPr>
              <a:spLocks noChangeShapeType="1"/>
            </p:cNvSpPr>
            <p:nvPr/>
          </p:nvSpPr>
          <p:spPr bwMode="auto">
            <a:xfrm>
              <a:off x="1978" y="3277"/>
              <a:ext cx="0" cy="425"/>
            </a:xfrm>
            <a:prstGeom prst="line">
              <a:avLst/>
            </a:prstGeom>
            <a:noFill/>
            <a:ln w="8"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9" name="Oval 87"/>
            <p:cNvSpPr>
              <a:spLocks noChangeArrowheads="1"/>
            </p:cNvSpPr>
            <p:nvPr/>
          </p:nvSpPr>
          <p:spPr bwMode="auto">
            <a:xfrm>
              <a:off x="1816" y="3409"/>
              <a:ext cx="136" cy="138"/>
            </a:xfrm>
            <a:prstGeom prst="ellipse">
              <a:avLst/>
            </a:prstGeom>
            <a:solidFill>
              <a:srgbClr val="67CBCE"/>
            </a:solidFill>
            <a:ln w="4" cap="flat">
              <a:solidFill>
                <a:srgbClr val="0E0CF4"/>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0" name="Rectangle 88"/>
            <p:cNvSpPr>
              <a:spLocks noChangeArrowheads="1"/>
            </p:cNvSpPr>
            <p:nvPr/>
          </p:nvSpPr>
          <p:spPr bwMode="auto">
            <a:xfrm>
              <a:off x="1846" y="3425"/>
              <a:ext cx="127"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Sans"/>
                </a:rPr>
                <a:t>4</a:t>
              </a:r>
              <a:endParaRPr kumimoji="0" lang="en-US" sz="1800" b="0" i="0" u="none" strike="noStrike" cap="none" normalizeH="0" baseline="0" smtClean="0">
                <a:ln>
                  <a:noFill/>
                </a:ln>
                <a:solidFill>
                  <a:schemeClr val="tx1"/>
                </a:solidFill>
                <a:effectLst/>
                <a:latin typeface="Arial" pitchFamily="34" charset="0"/>
              </a:endParaRPr>
            </a:p>
          </p:txBody>
        </p:sp>
        <p:sp>
          <p:nvSpPr>
            <p:cNvPr id="101" name="Rectangle 89"/>
            <p:cNvSpPr>
              <a:spLocks noChangeArrowheads="1"/>
            </p:cNvSpPr>
            <p:nvPr/>
          </p:nvSpPr>
          <p:spPr bwMode="auto">
            <a:xfrm>
              <a:off x="2008" y="3339"/>
              <a:ext cx="545"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Sans"/>
                </a:rPr>
                <a:t>before shift:</a:t>
              </a:r>
              <a:endParaRPr kumimoji="0" lang="en-US" sz="1800" b="0" i="0" u="none" strike="noStrike" cap="none" normalizeH="0" baseline="0" smtClean="0">
                <a:ln>
                  <a:noFill/>
                </a:ln>
                <a:solidFill>
                  <a:schemeClr val="tx1"/>
                </a:solidFill>
                <a:effectLst/>
                <a:latin typeface="Arial" pitchFamily="34" charset="0"/>
              </a:endParaRPr>
            </a:p>
          </p:txBody>
        </p:sp>
        <p:sp>
          <p:nvSpPr>
            <p:cNvPr id="102" name="Rectangle 90"/>
            <p:cNvSpPr>
              <a:spLocks noChangeArrowheads="1"/>
            </p:cNvSpPr>
            <p:nvPr/>
          </p:nvSpPr>
          <p:spPr bwMode="auto">
            <a:xfrm>
              <a:off x="2008" y="3456"/>
              <a:ext cx="285"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Sans"/>
                </a:rPr>
                <a:t>         </a:t>
              </a:r>
              <a:endParaRPr kumimoji="0" lang="en-US" sz="1800" b="0" i="0" u="none" strike="noStrike" cap="none" normalizeH="0" baseline="0" smtClean="0">
                <a:ln>
                  <a:noFill/>
                </a:ln>
                <a:solidFill>
                  <a:schemeClr val="tx1"/>
                </a:solidFill>
                <a:effectLst/>
                <a:latin typeface="Arial" pitchFamily="34" charset="0"/>
              </a:endParaRPr>
            </a:p>
          </p:txBody>
        </p:sp>
        <p:sp>
          <p:nvSpPr>
            <p:cNvPr id="103" name="Rectangle 91"/>
            <p:cNvSpPr>
              <a:spLocks noChangeArrowheads="1"/>
            </p:cNvSpPr>
            <p:nvPr/>
          </p:nvSpPr>
          <p:spPr bwMode="auto">
            <a:xfrm>
              <a:off x="3412" y="965"/>
              <a:ext cx="280" cy="195"/>
            </a:xfrm>
            <a:prstGeom prst="rect">
              <a:avLst/>
            </a:prstGeom>
            <a:solidFill>
              <a:srgbClr val="F4D7D7"/>
            </a:solidFill>
            <a:ln w="7" cap="flat">
              <a:solidFill>
                <a:srgbClr val="050EF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4" name="Rectangle 92"/>
            <p:cNvSpPr>
              <a:spLocks noChangeArrowheads="1"/>
            </p:cNvSpPr>
            <p:nvPr/>
          </p:nvSpPr>
          <p:spPr bwMode="auto">
            <a:xfrm>
              <a:off x="3498" y="998"/>
              <a:ext cx="127"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smtClean="0">
                  <a:ln>
                    <a:noFill/>
                  </a:ln>
                  <a:solidFill>
                    <a:srgbClr val="000000"/>
                  </a:solidFill>
                  <a:effectLst/>
                  <a:latin typeface="Sans"/>
                </a:rPr>
                <a:t>3</a:t>
              </a:r>
              <a:endParaRPr kumimoji="0" lang="en-US" sz="1800" b="0" i="0" u="none" strike="noStrike" cap="none" normalizeH="0" baseline="0" smtClean="0">
                <a:ln>
                  <a:noFill/>
                </a:ln>
                <a:solidFill>
                  <a:schemeClr val="tx1"/>
                </a:solidFill>
                <a:effectLst/>
                <a:latin typeface="Arial" pitchFamily="34" charset="0"/>
              </a:endParaRPr>
            </a:p>
          </p:txBody>
        </p:sp>
        <p:sp>
          <p:nvSpPr>
            <p:cNvPr id="105" name="Rectangle 93"/>
            <p:cNvSpPr>
              <a:spLocks noChangeArrowheads="1"/>
            </p:cNvSpPr>
            <p:nvPr/>
          </p:nvSpPr>
          <p:spPr bwMode="auto">
            <a:xfrm>
              <a:off x="3414" y="1247"/>
              <a:ext cx="279" cy="195"/>
            </a:xfrm>
            <a:prstGeom prst="rect">
              <a:avLst/>
            </a:prstGeom>
            <a:solidFill>
              <a:srgbClr val="F4D7D7"/>
            </a:solidFill>
            <a:ln w="7" cap="flat">
              <a:solidFill>
                <a:srgbClr val="050EF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6" name="Rectangle 94"/>
            <p:cNvSpPr>
              <a:spLocks noChangeArrowheads="1"/>
            </p:cNvSpPr>
            <p:nvPr/>
          </p:nvSpPr>
          <p:spPr bwMode="auto">
            <a:xfrm>
              <a:off x="3474" y="1280"/>
              <a:ext cx="170"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smtClean="0">
                  <a:ln>
                    <a:noFill/>
                  </a:ln>
                  <a:solidFill>
                    <a:srgbClr val="000000"/>
                  </a:solidFill>
                  <a:effectLst/>
                  <a:latin typeface="Sans"/>
                </a:rPr>
                <a:t>-2</a:t>
              </a:r>
              <a:endParaRPr kumimoji="0" lang="en-US" sz="1800" b="0" i="0" u="none" strike="noStrike" cap="none" normalizeH="0" baseline="0" smtClean="0">
                <a:ln>
                  <a:noFill/>
                </a:ln>
                <a:solidFill>
                  <a:schemeClr val="tx1"/>
                </a:solidFill>
                <a:effectLst/>
                <a:latin typeface="Arial" pitchFamily="34" charset="0"/>
              </a:endParaRPr>
            </a:p>
          </p:txBody>
        </p:sp>
        <p:sp>
          <p:nvSpPr>
            <p:cNvPr id="107" name="Rectangle 95"/>
            <p:cNvSpPr>
              <a:spLocks noChangeArrowheads="1"/>
            </p:cNvSpPr>
            <p:nvPr/>
          </p:nvSpPr>
          <p:spPr bwMode="auto">
            <a:xfrm>
              <a:off x="3436" y="3783"/>
              <a:ext cx="281" cy="196"/>
            </a:xfrm>
            <a:prstGeom prst="rect">
              <a:avLst/>
            </a:prstGeom>
            <a:solidFill>
              <a:srgbClr val="F4D7D7"/>
            </a:solidFill>
            <a:ln w="7" cap="flat">
              <a:solidFill>
                <a:srgbClr val="050EF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8" name="Rectangle 96"/>
            <p:cNvSpPr>
              <a:spLocks noChangeArrowheads="1"/>
            </p:cNvSpPr>
            <p:nvPr/>
          </p:nvSpPr>
          <p:spPr bwMode="auto">
            <a:xfrm>
              <a:off x="3496" y="3817"/>
              <a:ext cx="170"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smtClean="0">
                  <a:ln>
                    <a:noFill/>
                  </a:ln>
                  <a:solidFill>
                    <a:srgbClr val="000000"/>
                  </a:solidFill>
                  <a:effectLst/>
                  <a:latin typeface="Sans"/>
                </a:rPr>
                <a:t>-6</a:t>
              </a:r>
              <a:endParaRPr kumimoji="0" lang="en-US" sz="1800" b="0" i="0" u="none" strike="noStrike" cap="none" normalizeH="0" baseline="0" smtClean="0">
                <a:ln>
                  <a:noFill/>
                </a:ln>
                <a:solidFill>
                  <a:schemeClr val="tx1"/>
                </a:solidFill>
                <a:effectLst/>
                <a:latin typeface="Arial" pitchFamily="34" charset="0"/>
              </a:endParaRPr>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name="page55">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38200" y="2286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Operation</a:t>
            </a:r>
            <a:r>
              <a:rPr lang="fr-FR" dirty="0">
                <a:solidFill>
                  <a:schemeClr val="tx1"/>
                </a:solidFill>
              </a:rPr>
              <a:t> of the </a:t>
            </a:r>
            <a:r>
              <a:rPr lang="fr-FR" dirty="0" err="1">
                <a:solidFill>
                  <a:schemeClr val="tx1"/>
                </a:solidFill>
              </a:rPr>
              <a:t>Algorithm</a:t>
            </a:r>
            <a:endParaRPr lang="fr-FR" dirty="0">
              <a:solidFill>
                <a:schemeClr val="tx1"/>
              </a:solidFill>
            </a:endParaRPr>
          </a:p>
        </p:txBody>
      </p:sp>
      <p:sp>
        <p:nvSpPr>
          <p:cNvPr id="3" name="Text Placeholder 2"/>
          <p:cNvSpPr txBox="1">
            <a:spLocks noGrp="1"/>
          </p:cNvSpPr>
          <p:nvPr>
            <p:ph type="body" idx="4294967295"/>
          </p:nvPr>
        </p:nvSpPr>
        <p:spPr>
          <a:xfrm>
            <a:off x="1041400" y="1493837"/>
            <a:ext cx="7416800" cy="4525963"/>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latin typeface="Calibri" panose="020F0502020204030204" pitchFamily="34" charset="0"/>
              </a:rPr>
              <a:t>Take a look at the</a:t>
            </a:r>
            <a:r>
              <a:rPr lang="en-US" dirty="0">
                <a:solidFill>
                  <a:srgbClr val="0000FF"/>
                </a:solidFill>
                <a:latin typeface="Calibri" panose="020F0502020204030204" pitchFamily="34" charset="0"/>
              </a:rPr>
              <a:t> </a:t>
            </a:r>
            <a:r>
              <a:rPr lang="en-US" dirty="0" err="1">
                <a:solidFill>
                  <a:srgbClr val="0000FF"/>
                </a:solidFill>
                <a:latin typeface="Calibri" panose="020F0502020204030204" pitchFamily="34" charset="0"/>
              </a:rPr>
              <a:t>lsb</a:t>
            </a:r>
            <a:r>
              <a:rPr lang="en-US" dirty="0">
                <a:solidFill>
                  <a:srgbClr val="0000FF"/>
                </a:solidFill>
                <a:latin typeface="Calibri" panose="020F0502020204030204" pitchFamily="34" charset="0"/>
              </a:rPr>
              <a:t> of V</a:t>
            </a:r>
          </a:p>
          <a:p>
            <a:pPr lvl="1">
              <a:buSzPct val="100000"/>
              <a:buFont typeface="Symbol" panose="05050102010706020507" pitchFamily="18" charset="2"/>
              <a:buChar char="*"/>
            </a:pPr>
            <a:r>
              <a:rPr lang="en-US" dirty="0">
                <a:latin typeface="Calibri" panose="020F0502020204030204" pitchFamily="34" charset="0"/>
              </a:rPr>
              <a:t>If it is 0 → </a:t>
            </a:r>
            <a:r>
              <a:rPr lang="en-US" dirty="0">
                <a:solidFill>
                  <a:srgbClr val="DC2300"/>
                </a:solidFill>
                <a:latin typeface="Calibri" panose="020F0502020204030204" pitchFamily="34" charset="0"/>
              </a:rPr>
              <a:t>do nothing</a:t>
            </a:r>
          </a:p>
          <a:p>
            <a:pPr lvl="1">
              <a:buSzPct val="100000"/>
              <a:buFont typeface="Symbol" panose="05050102010706020507" pitchFamily="18" charset="2"/>
              <a:buChar char="*"/>
            </a:pPr>
            <a:r>
              <a:rPr lang="en-US" dirty="0">
                <a:latin typeface="Calibri" panose="020F0502020204030204" pitchFamily="34" charset="0"/>
              </a:rPr>
              <a:t>If it is 1 → Add N </a:t>
            </a:r>
            <a:r>
              <a:rPr lang="en-US" dirty="0">
                <a:solidFill>
                  <a:srgbClr val="6B2394"/>
                </a:solidFill>
                <a:latin typeface="Calibri" panose="020F0502020204030204" pitchFamily="34" charset="0"/>
              </a:rPr>
              <a:t>(multiplicand)</a:t>
            </a:r>
            <a:r>
              <a:rPr lang="en-US" dirty="0">
                <a:latin typeface="Calibri" panose="020F0502020204030204" pitchFamily="34" charset="0"/>
              </a:rPr>
              <a:t> to U</a:t>
            </a:r>
          </a:p>
          <a:p>
            <a:pPr lvl="0">
              <a:buSzPct val="100000"/>
              <a:buFont typeface="Symbol" panose="05050102010706020507" pitchFamily="18" charset="2"/>
              <a:buChar char="*"/>
            </a:pPr>
            <a:r>
              <a:rPr lang="en-US" u="sng" dirty="0">
                <a:effectLst>
                  <a:outerShdw dist="17961" dir="2700000">
                    <a:scrgbClr r="0" g="0" b="0"/>
                  </a:outerShdw>
                </a:effectLst>
                <a:latin typeface="Calibri" panose="020F0502020204030204" pitchFamily="34" charset="0"/>
              </a:rPr>
              <a:t>Right shift</a:t>
            </a:r>
          </a:p>
          <a:p>
            <a:pPr lvl="1">
              <a:buSzPct val="100000"/>
              <a:buFont typeface="Symbol" panose="05050102010706020507" pitchFamily="18" charset="2"/>
              <a:buChar char="*"/>
            </a:pPr>
            <a:r>
              <a:rPr lang="en-US" dirty="0">
                <a:solidFill>
                  <a:srgbClr val="008080"/>
                </a:solidFill>
                <a:latin typeface="Calibri" panose="020F0502020204030204" pitchFamily="34" charset="0"/>
              </a:rPr>
              <a:t>Right shifting the partial product</a:t>
            </a:r>
            <a:r>
              <a:rPr lang="en-US" dirty="0">
                <a:latin typeface="Calibri" panose="020F0502020204030204" pitchFamily="34" charset="0"/>
              </a:rPr>
              <a:t> is the same as </a:t>
            </a:r>
            <a:r>
              <a:rPr lang="en-US" dirty="0">
                <a:solidFill>
                  <a:srgbClr val="FF3333"/>
                </a:solidFill>
                <a:latin typeface="Calibri" panose="020F0502020204030204" pitchFamily="34" charset="0"/>
              </a:rPr>
              <a:t>left shifting the multiplicand</a:t>
            </a:r>
            <a:r>
              <a:rPr lang="en-US" dirty="0">
                <a:latin typeface="Calibri" panose="020F0502020204030204" pitchFamily="34" charset="0"/>
              </a:rPr>
              <a:t>,</a:t>
            </a:r>
            <a:r>
              <a:rPr lang="en-US" dirty="0">
                <a:solidFill>
                  <a:srgbClr val="0000FF"/>
                </a:solidFill>
                <a:latin typeface="Calibri" panose="020F0502020204030204" pitchFamily="34" charset="0"/>
              </a:rPr>
              <a:t> which</a:t>
            </a:r>
          </a:p>
          <a:p>
            <a:pPr lvl="1">
              <a:buSzPct val="100000"/>
              <a:buFont typeface="Symbol" panose="05050102010706020507" pitchFamily="18" charset="2"/>
              <a:buChar char="*"/>
            </a:pPr>
            <a:r>
              <a:rPr lang="en-US" dirty="0">
                <a:latin typeface="Calibri" panose="020F0502020204030204" pitchFamily="34" charset="0"/>
              </a:rPr>
              <a:t>Needs to be done in every step</a:t>
            </a:r>
          </a:p>
          <a:p>
            <a:pPr lvl="0">
              <a:buSzPct val="100000"/>
              <a:buFont typeface="Symbol" panose="05050102010706020507" pitchFamily="18" charset="2"/>
              <a:buChar char="*"/>
            </a:pPr>
            <a:r>
              <a:rPr lang="en-US" dirty="0">
                <a:latin typeface="Calibri" panose="020F0502020204030204" pitchFamily="34" charset="0"/>
              </a:rPr>
              <a:t>Last step is </a:t>
            </a:r>
            <a:r>
              <a:rPr lang="en-US" dirty="0">
                <a:solidFill>
                  <a:srgbClr val="FF0000"/>
                </a:solidFill>
                <a:latin typeface="Calibri" panose="020F0502020204030204" pitchFamily="34" charset="0"/>
              </a:rPr>
              <a:t>different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name="page56">
    <p:spTree>
      <p:nvGrpSpPr>
        <p:cNvPr id="1" name=""/>
        <p:cNvGrpSpPr/>
        <p:nvPr/>
      </p:nvGrpSpPr>
      <p:grpSpPr>
        <a:xfrm>
          <a:off x="0" y="0"/>
          <a:ext cx="0" cy="0"/>
          <a:chOff x="0" y="0"/>
          <a:chExt cx="0" cy="0"/>
        </a:xfrm>
      </p:grpSpPr>
      <p:sp>
        <p:nvSpPr>
          <p:cNvPr id="3" name="Title 2"/>
          <p:cNvSpPr txBox="1">
            <a:spLocks noGrp="1"/>
          </p:cNvSpPr>
          <p:nvPr>
            <p:ph type="title" idx="4294967295"/>
          </p:nvPr>
        </p:nvSpPr>
        <p:spPr>
          <a:xfrm>
            <a:off x="812800" y="206375"/>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The Last </a:t>
            </a:r>
            <a:r>
              <a:rPr lang="fr-FR" dirty="0" err="1">
                <a:solidFill>
                  <a:schemeClr val="tx1"/>
                </a:solidFill>
              </a:rPr>
              <a:t>Step</a:t>
            </a:r>
            <a:r>
              <a:rPr lang="fr-FR" dirty="0">
                <a:solidFill>
                  <a:schemeClr val="tx1"/>
                </a:solidFill>
              </a:rPr>
              <a:t> ...</a:t>
            </a:r>
          </a:p>
        </p:txBody>
      </p:sp>
      <p:sp>
        <p:nvSpPr>
          <p:cNvPr id="4" name="Text Placeholder 3"/>
          <p:cNvSpPr txBox="1">
            <a:spLocks noGrp="1"/>
          </p:cNvSpPr>
          <p:nvPr>
            <p:ph type="body" idx="4294967295"/>
          </p:nvPr>
        </p:nvSpPr>
        <p:spPr>
          <a:xfrm>
            <a:off x="889000" y="1524000"/>
            <a:ext cx="7416800" cy="4525963"/>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latin typeface="Calibri" panose="020F0502020204030204" pitchFamily="34" charset="0"/>
              </a:rPr>
              <a:t>In the last step</a:t>
            </a:r>
          </a:p>
          <a:p>
            <a:pPr lvl="1">
              <a:buSzPct val="100000"/>
              <a:buFont typeface="Symbol" panose="05050102010706020507" pitchFamily="18" charset="2"/>
              <a:buChar char="*"/>
            </a:pPr>
            <a:r>
              <a:rPr lang="en-US" dirty="0" err="1">
                <a:latin typeface="Calibri" panose="020F0502020204030204" pitchFamily="34" charset="0"/>
              </a:rPr>
              <a:t>lsb</a:t>
            </a:r>
            <a:r>
              <a:rPr lang="en-US" dirty="0">
                <a:latin typeface="Calibri" panose="020F0502020204030204" pitchFamily="34" charset="0"/>
              </a:rPr>
              <a:t> of V = </a:t>
            </a:r>
            <a:r>
              <a:rPr lang="en-US" dirty="0" err="1">
                <a:latin typeface="Calibri" panose="020F0502020204030204" pitchFamily="34" charset="0"/>
              </a:rPr>
              <a:t>msb</a:t>
            </a:r>
            <a:r>
              <a:rPr lang="en-US" dirty="0">
                <a:latin typeface="Calibri" panose="020F0502020204030204" pitchFamily="34" charset="0"/>
              </a:rPr>
              <a:t> of M (multiplier)</a:t>
            </a:r>
          </a:p>
          <a:p>
            <a:pPr lvl="1">
              <a:buSzPct val="100000"/>
              <a:buFont typeface="Symbol" panose="05050102010706020507" pitchFamily="18" charset="2"/>
              <a:buChar char="*"/>
            </a:pPr>
            <a:r>
              <a:rPr lang="en-US" dirty="0">
                <a:latin typeface="Calibri" panose="020F0502020204030204" pitchFamily="34" charset="0"/>
              </a:rPr>
              <a:t>If it is 0 → do </a:t>
            </a:r>
            <a:r>
              <a:rPr lang="en-US" dirty="0">
                <a:solidFill>
                  <a:srgbClr val="0000FF"/>
                </a:solidFill>
                <a:latin typeface="Calibri" panose="020F0502020204030204" pitchFamily="34" charset="0"/>
              </a:rPr>
              <a:t>nothing</a:t>
            </a:r>
          </a:p>
          <a:p>
            <a:pPr lvl="0">
              <a:buSzPct val="100000"/>
              <a:buFont typeface="Symbol" panose="05050102010706020507" pitchFamily="18" charset="2"/>
              <a:buChar char="*"/>
            </a:pPr>
            <a:r>
              <a:rPr lang="en-US" dirty="0">
                <a:latin typeface="Calibri" panose="020F0502020204030204" pitchFamily="34" charset="0"/>
              </a:rPr>
              <a:t>If it is 1</a:t>
            </a:r>
          </a:p>
          <a:p>
            <a:pPr lvl="1">
              <a:buSzPct val="100000"/>
              <a:buFont typeface="Symbol" panose="05050102010706020507" pitchFamily="18" charset="2"/>
              <a:buChar char="*"/>
            </a:pPr>
            <a:r>
              <a:rPr lang="en-US" dirty="0">
                <a:latin typeface="Calibri" panose="020F0502020204030204" pitchFamily="34" charset="0"/>
              </a:rPr>
              <a:t>Multiplier is </a:t>
            </a:r>
            <a:r>
              <a:rPr lang="en-US" dirty="0">
                <a:solidFill>
                  <a:srgbClr val="FF0000"/>
                </a:solidFill>
                <a:latin typeface="Calibri" panose="020F0502020204030204" pitchFamily="34" charset="0"/>
              </a:rPr>
              <a:t>negative</a:t>
            </a:r>
          </a:p>
          <a:p>
            <a:pPr lvl="1">
              <a:buSzPct val="100000"/>
              <a:buFont typeface="Symbol" panose="05050102010706020507" pitchFamily="18" charset="2"/>
              <a:buChar char="*"/>
            </a:pPr>
            <a:r>
              <a:rPr lang="en-US" sz="2800" dirty="0">
                <a:latin typeface="Calibri" panose="020F0502020204030204" pitchFamily="34" charset="0"/>
              </a:rPr>
              <a:t>Recall : A = A</a:t>
            </a:r>
            <a:r>
              <a:rPr lang="en-US" sz="2800" baseline="-33000" dirty="0">
                <a:latin typeface="Calibri" panose="020F0502020204030204" pitchFamily="34" charset="0"/>
              </a:rPr>
              <a:t>1 .. n-1</a:t>
            </a:r>
            <a:r>
              <a:rPr lang="en-US" sz="2800" dirty="0">
                <a:latin typeface="Calibri" panose="020F0502020204030204" pitchFamily="34" charset="0"/>
              </a:rPr>
              <a:t> - 2</a:t>
            </a:r>
            <a:r>
              <a:rPr lang="en-US" sz="2800" baseline="33000" dirty="0">
                <a:latin typeface="Calibri" panose="020F0502020204030204" pitchFamily="34" charset="0"/>
              </a:rPr>
              <a:t>n-1</a:t>
            </a:r>
            <a:r>
              <a:rPr lang="en-US" sz="2800" dirty="0">
                <a:latin typeface="Calibri" panose="020F0502020204030204" pitchFamily="34" charset="0"/>
              </a:rPr>
              <a:t>A</a:t>
            </a:r>
            <a:r>
              <a:rPr lang="en-US" sz="2800" baseline="-33000" dirty="0">
                <a:latin typeface="Calibri" panose="020F0502020204030204" pitchFamily="34" charset="0"/>
              </a:rPr>
              <a:t>n</a:t>
            </a:r>
          </a:p>
          <a:p>
            <a:pPr lvl="1">
              <a:buSzPct val="100000"/>
              <a:buFont typeface="Symbol" panose="05050102010706020507" pitchFamily="18" charset="2"/>
              <a:buChar char="*"/>
            </a:pPr>
            <a:r>
              <a:rPr lang="en-US" sz="2200" dirty="0">
                <a:latin typeface="Calibri" panose="020F0502020204030204" pitchFamily="34" charset="0"/>
              </a:rPr>
              <a:t>Hence, we need to subtract the </a:t>
            </a:r>
            <a:r>
              <a:rPr lang="en-US" sz="2200" dirty="0">
                <a:solidFill>
                  <a:srgbClr val="FF3333"/>
                </a:solidFill>
                <a:latin typeface="Calibri" panose="020F0502020204030204" pitchFamily="34" charset="0"/>
              </a:rPr>
              <a:t>multiplicand</a:t>
            </a:r>
            <a:r>
              <a:rPr lang="en-US" sz="2200" dirty="0">
                <a:latin typeface="Calibri" panose="020F0502020204030204" pitchFamily="34" charset="0"/>
              </a:rPr>
              <a:t> if the </a:t>
            </a:r>
            <a:r>
              <a:rPr lang="en-US" sz="2200" dirty="0" err="1">
                <a:latin typeface="Calibri" panose="020F0502020204030204" pitchFamily="34" charset="0"/>
              </a:rPr>
              <a:t>msb</a:t>
            </a:r>
            <a:r>
              <a:rPr lang="en-US" sz="2200" dirty="0">
                <a:latin typeface="Calibri" panose="020F0502020204030204" pitchFamily="34" charset="0"/>
              </a:rPr>
              <a:t> of the multiplier is 1</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name="page57">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89000" y="282575"/>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Time </a:t>
            </a:r>
            <a:r>
              <a:rPr lang="fr-FR" dirty="0" err="1">
                <a:solidFill>
                  <a:schemeClr val="tx1"/>
                </a:solidFill>
              </a:rPr>
              <a:t>Complexity</a:t>
            </a:r>
            <a:endParaRPr lang="fr-FR" dirty="0">
              <a:solidFill>
                <a:schemeClr val="tx1"/>
              </a:solidFill>
            </a:endParaRPr>
          </a:p>
        </p:txBody>
      </p:sp>
      <p:sp>
        <p:nvSpPr>
          <p:cNvPr id="3" name="Text Placeholder 2"/>
          <p:cNvSpPr txBox="1">
            <a:spLocks noGrp="1"/>
          </p:cNvSpPr>
          <p:nvPr>
            <p:ph type="body" idx="4294967295"/>
          </p:nvPr>
        </p:nvSpPr>
        <p:spPr>
          <a:xfrm>
            <a:off x="838200" y="1676400"/>
            <a:ext cx="7416800" cy="2438400"/>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latin typeface="Calibri" panose="020F0502020204030204" pitchFamily="34" charset="0"/>
              </a:rPr>
              <a:t>There are </a:t>
            </a:r>
            <a:r>
              <a:rPr lang="en-US" i="1" dirty="0">
                <a:solidFill>
                  <a:srgbClr val="008000"/>
                </a:solidFill>
                <a:latin typeface="Calibri" panose="020F0502020204030204" pitchFamily="34" charset="0"/>
              </a:rPr>
              <a:t>n</a:t>
            </a:r>
            <a:r>
              <a:rPr lang="en-US" i="1" dirty="0">
                <a:latin typeface="Calibri" panose="020F0502020204030204" pitchFamily="34" charset="0"/>
              </a:rPr>
              <a:t> </a:t>
            </a:r>
            <a:r>
              <a:rPr lang="en-US" dirty="0">
                <a:latin typeface="Calibri" panose="020F0502020204030204" pitchFamily="34" charset="0"/>
              </a:rPr>
              <a:t>loops</a:t>
            </a:r>
          </a:p>
          <a:p>
            <a:pPr lvl="1">
              <a:buSzPct val="100000"/>
              <a:buFont typeface="Symbol" panose="05050102010706020507" pitchFamily="18" charset="2"/>
              <a:buChar char="*"/>
            </a:pPr>
            <a:r>
              <a:rPr lang="en-US" dirty="0">
                <a:latin typeface="Calibri" panose="020F0502020204030204" pitchFamily="34" charset="0"/>
              </a:rPr>
              <a:t>Each loop takes </a:t>
            </a:r>
            <a:r>
              <a:rPr lang="en-US" dirty="0">
                <a:solidFill>
                  <a:srgbClr val="0000FF"/>
                </a:solidFill>
                <a:latin typeface="Calibri" panose="020F0502020204030204" pitchFamily="34" charset="0"/>
              </a:rPr>
              <a:t>log(n)</a:t>
            </a:r>
            <a:r>
              <a:rPr lang="en-US" dirty="0">
                <a:latin typeface="Calibri" panose="020F0502020204030204" pitchFamily="34" charset="0"/>
              </a:rPr>
              <a:t> time</a:t>
            </a:r>
          </a:p>
          <a:p>
            <a:pPr lvl="1">
              <a:buSzPct val="100000"/>
              <a:buFont typeface="Symbol" panose="05050102010706020507" pitchFamily="18" charset="2"/>
              <a:buChar char="*"/>
            </a:pPr>
            <a:r>
              <a:rPr lang="en-US" dirty="0">
                <a:solidFill>
                  <a:srgbClr val="FF3333"/>
                </a:solidFill>
                <a:latin typeface="Calibri" panose="020F0502020204030204" pitchFamily="34" charset="0"/>
              </a:rPr>
              <a:t>Total time : O(n log(n))</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name="page58">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762000" y="206375"/>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Booth Multiplier</a:t>
            </a:r>
          </a:p>
        </p:txBody>
      </p:sp>
      <p:sp>
        <p:nvSpPr>
          <p:cNvPr id="3" name="Text Placeholder 2"/>
          <p:cNvSpPr txBox="1">
            <a:spLocks noGrp="1"/>
          </p:cNvSpPr>
          <p:nvPr>
            <p:ph type="body" idx="4294967295"/>
          </p:nvPr>
        </p:nvSpPr>
        <p:spPr>
          <a:xfrm>
            <a:off x="914400" y="1524000"/>
            <a:ext cx="7416800" cy="4525963"/>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sz="2200" dirty="0">
                <a:latin typeface="Calibri" panose="020F0502020204030204" pitchFamily="34" charset="0"/>
              </a:rPr>
              <a:t>We can make our</a:t>
            </a:r>
            <a:r>
              <a:rPr lang="en-US" sz="2600" dirty="0">
                <a:latin typeface="Calibri" panose="020F0502020204030204" pitchFamily="34" charset="0"/>
              </a:rPr>
              <a:t> </a:t>
            </a:r>
            <a:r>
              <a:rPr lang="en-US" sz="2200" dirty="0">
                <a:solidFill>
                  <a:srgbClr val="0000FF"/>
                </a:solidFill>
                <a:latin typeface="Calibri" panose="020F0502020204030204" pitchFamily="34" charset="0"/>
              </a:rPr>
              <a:t>iterative multiplier faster</a:t>
            </a:r>
          </a:p>
          <a:p>
            <a:pPr lvl="0">
              <a:buSzPct val="100000"/>
              <a:buFont typeface="Symbol" panose="05050102010706020507" pitchFamily="18" charset="2"/>
              <a:buChar char="*"/>
            </a:pPr>
            <a:r>
              <a:rPr lang="en-US" sz="2200" dirty="0">
                <a:latin typeface="Calibri" panose="020F0502020204030204" pitchFamily="34" charset="0"/>
              </a:rPr>
              <a:t>If there are a continuous sequence of 0s in the multiplier</a:t>
            </a:r>
          </a:p>
          <a:p>
            <a:pPr lvl="1">
              <a:buSzPct val="100000"/>
              <a:buFont typeface="Symbol" panose="05050102010706020507" pitchFamily="18" charset="2"/>
              <a:buChar char="*"/>
            </a:pPr>
            <a:r>
              <a:rPr lang="en-US" sz="2200" dirty="0">
                <a:solidFill>
                  <a:srgbClr val="DC2300"/>
                </a:solidFill>
                <a:latin typeface="Calibri" panose="020F0502020204030204" pitchFamily="34" charset="0"/>
              </a:rPr>
              <a:t>do nothing</a:t>
            </a:r>
          </a:p>
          <a:p>
            <a:pPr lvl="0">
              <a:buSzPct val="100000"/>
              <a:buFont typeface="Symbol" panose="05050102010706020507" pitchFamily="18" charset="2"/>
              <a:buChar char="*"/>
            </a:pPr>
            <a:r>
              <a:rPr lang="en-US" sz="2200" dirty="0">
                <a:latin typeface="Calibri" panose="020F0502020204030204" pitchFamily="34" charset="0"/>
              </a:rPr>
              <a:t>If there is a </a:t>
            </a:r>
            <a:r>
              <a:rPr lang="en-US" sz="2200" dirty="0" err="1">
                <a:solidFill>
                  <a:srgbClr val="0000FF"/>
                </a:solidFill>
                <a:latin typeface="Calibri" panose="020F0502020204030204" pitchFamily="34" charset="0"/>
              </a:rPr>
              <a:t>continous</a:t>
            </a:r>
            <a:r>
              <a:rPr lang="en-US" sz="2200" dirty="0">
                <a:solidFill>
                  <a:srgbClr val="0000FF"/>
                </a:solidFill>
                <a:latin typeface="Calibri" panose="020F0502020204030204" pitchFamily="34" charset="0"/>
              </a:rPr>
              <a:t> </a:t>
            </a:r>
            <a:r>
              <a:rPr lang="en-US" sz="2200" dirty="0" err="1">
                <a:solidFill>
                  <a:srgbClr val="0000FF"/>
                </a:solidFill>
                <a:latin typeface="Calibri" panose="020F0502020204030204" pitchFamily="34" charset="0"/>
              </a:rPr>
              <a:t>sequnce</a:t>
            </a:r>
            <a:r>
              <a:rPr lang="en-US" sz="2200" dirty="0">
                <a:solidFill>
                  <a:srgbClr val="0000FF"/>
                </a:solidFill>
                <a:latin typeface="Calibri" panose="020F0502020204030204" pitchFamily="34" charset="0"/>
              </a:rPr>
              <a:t> of 1s</a:t>
            </a:r>
          </a:p>
          <a:p>
            <a:pPr lvl="1">
              <a:buSzPct val="100000"/>
              <a:buFont typeface="Symbol" panose="05050102010706020507" pitchFamily="18" charset="2"/>
              <a:buChar char="*"/>
            </a:pPr>
            <a:r>
              <a:rPr lang="en-US" sz="2600" dirty="0">
                <a:latin typeface="Calibri" panose="020F0502020204030204" pitchFamily="34" charset="0"/>
              </a:rPr>
              <a:t>do something</a:t>
            </a:r>
            <a:r>
              <a:rPr lang="en-US" sz="2600" dirty="0">
                <a:solidFill>
                  <a:srgbClr val="FF420E"/>
                </a:solidFill>
                <a:latin typeface="Calibri" panose="020F0502020204030204" pitchFamily="34" charset="0"/>
              </a:rPr>
              <a:t> smart</a:t>
            </a:r>
          </a:p>
        </p:txBody>
      </p:sp>
      <p:pic>
        <p:nvPicPr>
          <p:cNvPr id="5" name="Picture 4"/>
          <p:cNvPicPr>
            <a:picLocks noChangeAspect="1"/>
          </p:cNvPicPr>
          <p:nvPr/>
        </p:nvPicPr>
        <p:blipFill>
          <a:blip r:embed="rId3">
            <a:lum/>
            <a:alphaModFix/>
          </a:blip>
          <a:srcRect/>
          <a:stretch>
            <a:fillRect/>
          </a:stretch>
        </p:blipFill>
        <p:spPr>
          <a:xfrm>
            <a:off x="6171199" y="3307800"/>
            <a:ext cx="1728000" cy="2880000"/>
          </a:xfrm>
          <a:prstGeom prst="rect">
            <a:avLst/>
          </a:prstGeom>
          <a:noFill/>
          <a:ln>
            <a:noFill/>
          </a:ln>
        </p:spPr>
      </p:pic>
      <mc:AlternateContent xmlns:mc="http://schemas.openxmlformats.org/markup-compatibility/2006" xmlns:a14="http://schemas.microsoft.com/office/drawing/2010/main">
        <mc:Choice Requires="a14">
          <p:sp>
            <p:nvSpPr>
              <p:cNvPr id="7" name="TextBox 6"/>
              <p:cNvSpPr txBox="1"/>
              <p:nvPr/>
            </p:nvSpPr>
            <p:spPr>
              <a:xfrm>
                <a:off x="2073139" y="4572000"/>
                <a:ext cx="4010009" cy="122649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𝑀</m:t>
                      </m:r>
                      <m:r>
                        <a:rPr lang="en-US" sz="2800" b="0" i="1" smtClean="0">
                          <a:latin typeface="Cambria Math" panose="02040503050406030204" pitchFamily="18" charset="0"/>
                        </a:rPr>
                        <m:t>= </m:t>
                      </m:r>
                      <m:nary>
                        <m:naryPr>
                          <m:chr m:val="∑"/>
                          <m:ctrlPr>
                            <a:rPr lang="en-US" sz="2800" b="0" i="1" smtClean="0">
                              <a:latin typeface="Cambria Math" panose="02040503050406030204" pitchFamily="18" charset="0"/>
                            </a:rPr>
                          </m:ctrlPr>
                        </m:naryPr>
                        <m:sub>
                          <m:r>
                            <m:rPr>
                              <m:brk m:alnAt="23"/>
                            </m:rPr>
                            <a:rPr lang="en-US" sz="2800" b="0" i="1" smtClean="0">
                              <a:latin typeface="Cambria Math" panose="02040503050406030204" pitchFamily="18" charset="0"/>
                            </a:rPr>
                            <m:t>𝑘</m:t>
                          </m:r>
                          <m:r>
                            <a:rPr lang="en-US" sz="2800" b="0" i="1" smtClean="0">
                              <a:latin typeface="Cambria Math" panose="02040503050406030204" pitchFamily="18" charset="0"/>
                            </a:rPr>
                            <m:t>=</m:t>
                          </m:r>
                          <m:r>
                            <a:rPr lang="en-US" sz="2800" b="0" i="1" smtClean="0">
                              <a:latin typeface="Cambria Math" panose="02040503050406030204" pitchFamily="18" charset="0"/>
                            </a:rPr>
                            <m:t>𝑖</m:t>
                          </m:r>
                        </m:sub>
                        <m:sup>
                          <m:r>
                            <a:rPr lang="en-US" sz="2800" b="0" i="1" smtClean="0">
                              <a:latin typeface="Cambria Math" panose="02040503050406030204" pitchFamily="18" charset="0"/>
                            </a:rPr>
                            <m:t>𝑘</m:t>
                          </m:r>
                          <m:r>
                            <a:rPr lang="en-US" sz="2800" b="0" i="1" smtClean="0">
                              <a:latin typeface="Cambria Math" panose="02040503050406030204" pitchFamily="18" charset="0"/>
                            </a:rPr>
                            <m:t>=</m:t>
                          </m:r>
                          <m:r>
                            <a:rPr lang="en-US" sz="2800" b="0" i="1" smtClean="0">
                              <a:latin typeface="Cambria Math" panose="02040503050406030204" pitchFamily="18" charset="0"/>
                            </a:rPr>
                            <m:t>𝑗</m:t>
                          </m:r>
                        </m:sup>
                        <m:e>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2</m:t>
                              </m:r>
                            </m:e>
                            <m:sup>
                              <m:r>
                                <a:rPr lang="en-US" sz="2800" b="0" i="1" smtClean="0">
                                  <a:latin typeface="Cambria Math" panose="02040503050406030204" pitchFamily="18" charset="0"/>
                                </a:rPr>
                                <m:t>𝑘</m:t>
                              </m:r>
                            </m:sup>
                          </m:sSup>
                        </m:e>
                      </m:nary>
                      <m:r>
                        <a:rPr lang="en-US" sz="2800" b="0" i="1" smtClean="0">
                          <a:latin typeface="Cambria Math" panose="02040503050406030204" pitchFamily="18" charset="0"/>
                        </a:rPr>
                        <m:t>= </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2</m:t>
                          </m:r>
                        </m:e>
                        <m:sup>
                          <m:r>
                            <a:rPr lang="en-US" sz="2800" b="0" i="1" smtClean="0">
                              <a:latin typeface="Cambria Math" panose="02040503050406030204" pitchFamily="18" charset="0"/>
                            </a:rPr>
                            <m:t>𝑗</m:t>
                          </m:r>
                          <m:r>
                            <a:rPr lang="en-US" sz="2800" b="0" i="1" smtClean="0">
                              <a:latin typeface="Cambria Math" panose="02040503050406030204" pitchFamily="18" charset="0"/>
                            </a:rPr>
                            <m:t>+1</m:t>
                          </m:r>
                        </m:sup>
                      </m:sSup>
                      <m:r>
                        <a:rPr lang="en-US" sz="2800" b="0" i="1" smtClean="0">
                          <a:latin typeface="Cambria Math" panose="02040503050406030204" pitchFamily="18" charset="0"/>
                        </a:rPr>
                        <m:t> − </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2</m:t>
                          </m:r>
                        </m:e>
                        <m:sup>
                          <m:r>
                            <a:rPr lang="en-US" sz="2800" b="0" i="1" smtClean="0">
                              <a:latin typeface="Cambria Math" panose="02040503050406030204" pitchFamily="18" charset="0"/>
                            </a:rPr>
                            <m:t>𝑖</m:t>
                          </m:r>
                        </m:sup>
                      </m:sSup>
                    </m:oMath>
                  </m:oMathPara>
                </a14:m>
                <a:endParaRPr lang="en-US" sz="2800" dirty="0"/>
              </a:p>
            </p:txBody>
          </p:sp>
        </mc:Choice>
        <mc:Fallback xmlns="">
          <p:sp>
            <p:nvSpPr>
              <p:cNvPr id="7" name="TextBox 6"/>
              <p:cNvSpPr txBox="1">
                <a:spLocks noRot="1" noChangeAspect="1" noMove="1" noResize="1" noEditPoints="1" noAdjustHandles="1" noChangeArrowheads="1" noChangeShapeType="1" noTextEdit="1"/>
              </p:cNvSpPr>
              <p:nvPr/>
            </p:nvSpPr>
            <p:spPr>
              <a:xfrm>
                <a:off x="2073139" y="4572000"/>
                <a:ext cx="4010009" cy="1226490"/>
              </a:xfrm>
              <a:prstGeom prst="rect">
                <a:avLst/>
              </a:prstGeom>
              <a:blipFill rotWithShape="0">
                <a:blip r:embed="rId5"/>
                <a:stretch>
                  <a:fillRect/>
                </a:stretch>
              </a:blipFill>
            </p:spPr>
            <p:txBody>
              <a:bodyPr/>
              <a:lstStyle/>
              <a:p>
                <a:r>
                  <a:rPr lang="en-US">
                    <a:noFill/>
                  </a:rPr>
                  <a:t> </a:t>
                </a:r>
              </a:p>
            </p:txBody>
          </p:sp>
        </mc:Fallback>
      </mc:AlternateContent>
      <p:pic>
        <p:nvPicPr>
          <p:cNvPr id="4" name="Picture 3"/>
          <p:cNvPicPr>
            <a:picLocks noChangeAspect="1"/>
          </p:cNvPicPr>
          <p:nvPr/>
        </p:nvPicPr>
        <p:blipFill>
          <a:blip r:embed="rId6" cstate="print">
            <a:lum/>
            <a:alphaModFix/>
          </a:blip>
          <a:srcRect/>
          <a:stretch>
            <a:fillRect/>
          </a:stretch>
        </p:blipFill>
        <p:spPr>
          <a:xfrm>
            <a:off x="5562600" y="2438400"/>
            <a:ext cx="1081800" cy="96516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name="page5">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12800" y="282575"/>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Half </a:t>
            </a:r>
            <a:r>
              <a:rPr lang="fr-FR" dirty="0" err="1">
                <a:solidFill>
                  <a:schemeClr val="tx1"/>
                </a:solidFill>
              </a:rPr>
              <a:t>Adder</a:t>
            </a:r>
            <a:endParaRPr lang="fr-FR" dirty="0">
              <a:solidFill>
                <a:schemeClr val="tx1"/>
              </a:solidFill>
            </a:endParaRPr>
          </a:p>
        </p:txBody>
      </p:sp>
      <p:sp>
        <p:nvSpPr>
          <p:cNvPr id="3" name="Text Placeholder 2"/>
          <p:cNvSpPr txBox="1">
            <a:spLocks noGrp="1"/>
          </p:cNvSpPr>
          <p:nvPr>
            <p:ph type="body" idx="4294967295"/>
          </p:nvPr>
        </p:nvSpPr>
        <p:spPr>
          <a:xfrm>
            <a:off x="838200" y="1663700"/>
            <a:ext cx="7416800" cy="4525963"/>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latin typeface="Calibri" panose="020F0502020204030204" pitchFamily="34" charset="0"/>
              </a:rPr>
              <a:t>Adds two 1 bit numbers to produce a 2 bit result</a:t>
            </a:r>
          </a:p>
        </p:txBody>
      </p:sp>
      <p:sp>
        <p:nvSpPr>
          <p:cNvPr id="9" name="AutoShape 3"/>
          <p:cNvSpPr>
            <a:spLocks noChangeAspect="1" noChangeArrowheads="1" noTextEdit="1"/>
          </p:cNvSpPr>
          <p:nvPr/>
        </p:nvSpPr>
        <p:spPr bwMode="auto">
          <a:xfrm>
            <a:off x="2336800" y="2055813"/>
            <a:ext cx="4318000" cy="442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Rectangle 5"/>
          <p:cNvSpPr>
            <a:spLocks noChangeArrowheads="1"/>
          </p:cNvSpPr>
          <p:nvPr/>
        </p:nvSpPr>
        <p:spPr bwMode="auto">
          <a:xfrm>
            <a:off x="2447925" y="3765550"/>
            <a:ext cx="4144963" cy="2681287"/>
          </a:xfrm>
          <a:prstGeom prst="rect">
            <a:avLst/>
          </a:prstGeom>
          <a:solidFill>
            <a:srgbClr val="EFC9C9"/>
          </a:solidFill>
          <a:ln w="19050"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Rectangle 6"/>
          <p:cNvSpPr>
            <a:spLocks noChangeArrowheads="1"/>
          </p:cNvSpPr>
          <p:nvPr/>
        </p:nvSpPr>
        <p:spPr bwMode="auto">
          <a:xfrm>
            <a:off x="2574925" y="3867150"/>
            <a:ext cx="215900"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700" b="0" i="0" u="none" strike="noStrike" cap="none" normalizeH="0" baseline="0" dirty="0" smtClean="0">
                <a:ln>
                  <a:noFill/>
                </a:ln>
                <a:solidFill>
                  <a:srgbClr val="000000"/>
                </a:solidFill>
                <a:effectLst/>
                <a:latin typeface="Bitstream Vera Sans"/>
                <a:cs typeface="Arial" pitchFamily="34" charset="0"/>
              </a:rPr>
              <a:t>a</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2" name="Rectangle 7"/>
          <p:cNvSpPr>
            <a:spLocks noChangeArrowheads="1"/>
          </p:cNvSpPr>
          <p:nvPr/>
        </p:nvSpPr>
        <p:spPr bwMode="auto">
          <a:xfrm>
            <a:off x="2573338" y="4143375"/>
            <a:ext cx="215900"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700" b="0" i="0" u="none" strike="noStrike" cap="none" normalizeH="0" baseline="0" smtClean="0">
                <a:ln>
                  <a:noFill/>
                </a:ln>
                <a:solidFill>
                  <a:srgbClr val="000000"/>
                </a:solidFill>
                <a:effectLst/>
                <a:latin typeface="Bitstream Vera Sans"/>
                <a:cs typeface="Arial" pitchFamily="34" charset="0"/>
              </a:rPr>
              <a:t>b</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3" name="Line 8"/>
          <p:cNvSpPr>
            <a:spLocks noChangeShapeType="1"/>
          </p:cNvSpPr>
          <p:nvPr/>
        </p:nvSpPr>
        <p:spPr bwMode="auto">
          <a:xfrm flipH="1">
            <a:off x="3571875" y="5945188"/>
            <a:ext cx="373063" cy="0"/>
          </a:xfrm>
          <a:prstGeom prst="line">
            <a:avLst/>
          </a:prstGeom>
          <a:noFill/>
          <a:ln w="19050"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Line 9"/>
          <p:cNvSpPr>
            <a:spLocks noChangeShapeType="1"/>
          </p:cNvSpPr>
          <p:nvPr/>
        </p:nvSpPr>
        <p:spPr bwMode="auto">
          <a:xfrm flipH="1">
            <a:off x="3571875" y="6199188"/>
            <a:ext cx="373063" cy="0"/>
          </a:xfrm>
          <a:prstGeom prst="line">
            <a:avLst/>
          </a:prstGeom>
          <a:noFill/>
          <a:ln w="19050"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Line 10"/>
          <p:cNvSpPr>
            <a:spLocks noChangeShapeType="1"/>
          </p:cNvSpPr>
          <p:nvPr/>
        </p:nvSpPr>
        <p:spPr bwMode="auto">
          <a:xfrm flipH="1">
            <a:off x="4487863" y="6075363"/>
            <a:ext cx="373063" cy="0"/>
          </a:xfrm>
          <a:prstGeom prst="line">
            <a:avLst/>
          </a:prstGeom>
          <a:noFill/>
          <a:ln w="19050"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Freeform 11"/>
          <p:cNvSpPr>
            <a:spLocks/>
          </p:cNvSpPr>
          <p:nvPr/>
        </p:nvSpPr>
        <p:spPr bwMode="auto">
          <a:xfrm>
            <a:off x="3946525" y="5848350"/>
            <a:ext cx="549275" cy="452437"/>
          </a:xfrm>
          <a:custGeom>
            <a:avLst/>
            <a:gdLst>
              <a:gd name="T0" fmla="*/ 0 w 2084"/>
              <a:gd name="T1" fmla="*/ 11 h 1719"/>
              <a:gd name="T2" fmla="*/ 1411 w 2084"/>
              <a:gd name="T3" fmla="*/ 30 h 1719"/>
              <a:gd name="T4" fmla="*/ 1819 w 2084"/>
              <a:gd name="T5" fmla="*/ 231 h 1719"/>
              <a:gd name="T6" fmla="*/ 2061 w 2084"/>
              <a:gd name="T7" fmla="*/ 973 h 1719"/>
              <a:gd name="T8" fmla="*/ 1777 w 2084"/>
              <a:gd name="T9" fmla="*/ 1530 h 1719"/>
              <a:gd name="T10" fmla="*/ 1407 w 2084"/>
              <a:gd name="T11" fmla="*/ 1682 h 1719"/>
              <a:gd name="T12" fmla="*/ 552 w 2084"/>
              <a:gd name="T13" fmla="*/ 1708 h 1719"/>
              <a:gd name="T14" fmla="*/ 0 w 2084"/>
              <a:gd name="T15" fmla="*/ 1713 h 1719"/>
              <a:gd name="T16" fmla="*/ 0 w 2084"/>
              <a:gd name="T17" fmla="*/ 11 h 1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84" h="1719">
                <a:moveTo>
                  <a:pt x="0" y="11"/>
                </a:moveTo>
                <a:cubicBezTo>
                  <a:pt x="470" y="15"/>
                  <a:pt x="942" y="0"/>
                  <a:pt x="1411" y="30"/>
                </a:cubicBezTo>
                <a:cubicBezTo>
                  <a:pt x="1614" y="63"/>
                  <a:pt x="1699" y="118"/>
                  <a:pt x="1819" y="231"/>
                </a:cubicBezTo>
                <a:cubicBezTo>
                  <a:pt x="2014" y="420"/>
                  <a:pt x="2084" y="714"/>
                  <a:pt x="2061" y="973"/>
                </a:cubicBezTo>
                <a:cubicBezTo>
                  <a:pt x="2048" y="1175"/>
                  <a:pt x="1951" y="1397"/>
                  <a:pt x="1777" y="1530"/>
                </a:cubicBezTo>
                <a:cubicBezTo>
                  <a:pt x="1675" y="1607"/>
                  <a:pt x="1559" y="1655"/>
                  <a:pt x="1407" y="1682"/>
                </a:cubicBezTo>
                <a:cubicBezTo>
                  <a:pt x="1124" y="1719"/>
                  <a:pt x="837" y="1703"/>
                  <a:pt x="552" y="1708"/>
                </a:cubicBezTo>
                <a:cubicBezTo>
                  <a:pt x="368" y="1708"/>
                  <a:pt x="184" y="1709"/>
                  <a:pt x="0" y="1713"/>
                </a:cubicBezTo>
                <a:lnTo>
                  <a:pt x="0" y="11"/>
                </a:lnTo>
                <a:close/>
              </a:path>
            </a:pathLst>
          </a:custGeom>
          <a:noFill/>
          <a:ln w="19050" cap="flat">
            <a:solidFill>
              <a:srgbClr val="0000A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Rectangle 12"/>
          <p:cNvSpPr>
            <a:spLocks noChangeArrowheads="1"/>
          </p:cNvSpPr>
          <p:nvPr/>
        </p:nvSpPr>
        <p:spPr bwMode="auto">
          <a:xfrm>
            <a:off x="3416300" y="5807075"/>
            <a:ext cx="215900"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700" b="0" i="0" u="none" strike="noStrike" cap="none" normalizeH="0" baseline="0" smtClean="0">
                <a:ln>
                  <a:noFill/>
                </a:ln>
                <a:solidFill>
                  <a:srgbClr val="000000"/>
                </a:solidFill>
                <a:effectLst/>
                <a:latin typeface="Bitstream Vera Sans"/>
                <a:cs typeface="Arial" pitchFamily="34" charset="0"/>
              </a:rPr>
              <a:t>a</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8" name="Rectangle 13"/>
          <p:cNvSpPr>
            <a:spLocks noChangeArrowheads="1"/>
          </p:cNvSpPr>
          <p:nvPr/>
        </p:nvSpPr>
        <p:spPr bwMode="auto">
          <a:xfrm>
            <a:off x="3416300" y="6083300"/>
            <a:ext cx="215900"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700" b="0" i="0" u="none" strike="noStrike" cap="none" normalizeH="0" baseline="0" smtClean="0">
                <a:ln>
                  <a:noFill/>
                </a:ln>
                <a:solidFill>
                  <a:srgbClr val="000000"/>
                </a:solidFill>
                <a:effectLst/>
                <a:latin typeface="Bitstream Vera Sans"/>
                <a:cs typeface="Arial" pitchFamily="34" charset="0"/>
              </a:rPr>
              <a:t>b</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9" name="Rectangle 14"/>
          <p:cNvSpPr>
            <a:spLocks noChangeArrowheads="1"/>
          </p:cNvSpPr>
          <p:nvPr/>
        </p:nvSpPr>
        <p:spPr bwMode="auto">
          <a:xfrm>
            <a:off x="4906963" y="5967413"/>
            <a:ext cx="206375"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300" b="0" i="0" u="none" strike="noStrike" cap="none" normalizeH="0" baseline="0" smtClean="0">
                <a:ln>
                  <a:noFill/>
                </a:ln>
                <a:solidFill>
                  <a:srgbClr val="000000"/>
                </a:solidFill>
                <a:effectLst/>
                <a:latin typeface="Bitstream Vera Sans"/>
                <a:cs typeface="Arial" pitchFamily="34" charset="0"/>
              </a:rPr>
              <a:t>C</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 name="Line 15"/>
          <p:cNvSpPr>
            <a:spLocks noChangeShapeType="1"/>
          </p:cNvSpPr>
          <p:nvPr/>
        </p:nvSpPr>
        <p:spPr bwMode="auto">
          <a:xfrm flipH="1">
            <a:off x="2819400" y="3979863"/>
            <a:ext cx="565150" cy="0"/>
          </a:xfrm>
          <a:prstGeom prst="line">
            <a:avLst/>
          </a:prstGeom>
          <a:noFill/>
          <a:ln w="19050"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Freeform 16"/>
          <p:cNvSpPr>
            <a:spLocks/>
          </p:cNvSpPr>
          <p:nvPr/>
        </p:nvSpPr>
        <p:spPr bwMode="auto">
          <a:xfrm>
            <a:off x="3405188" y="3765550"/>
            <a:ext cx="373063" cy="430212"/>
          </a:xfrm>
          <a:custGeom>
            <a:avLst/>
            <a:gdLst>
              <a:gd name="T0" fmla="*/ 1417 w 1417"/>
              <a:gd name="T1" fmla="*/ 818 h 1636"/>
              <a:gd name="T2" fmla="*/ 0 w 1417"/>
              <a:gd name="T3" fmla="*/ 1636 h 1636"/>
              <a:gd name="T4" fmla="*/ 0 w 1417"/>
              <a:gd name="T5" fmla="*/ 0 h 1636"/>
              <a:gd name="T6" fmla="*/ 1417 w 1417"/>
              <a:gd name="T7" fmla="*/ 818 h 1636"/>
            </a:gdLst>
            <a:ahLst/>
            <a:cxnLst>
              <a:cxn ang="0">
                <a:pos x="T0" y="T1"/>
              </a:cxn>
              <a:cxn ang="0">
                <a:pos x="T2" y="T3"/>
              </a:cxn>
              <a:cxn ang="0">
                <a:pos x="T4" y="T5"/>
              </a:cxn>
              <a:cxn ang="0">
                <a:pos x="T6" y="T7"/>
              </a:cxn>
            </a:cxnLst>
            <a:rect l="0" t="0" r="r" b="b"/>
            <a:pathLst>
              <a:path w="1417" h="1636">
                <a:moveTo>
                  <a:pt x="1417" y="818"/>
                </a:moveTo>
                <a:lnTo>
                  <a:pt x="0" y="1636"/>
                </a:lnTo>
                <a:lnTo>
                  <a:pt x="0" y="0"/>
                </a:lnTo>
                <a:lnTo>
                  <a:pt x="1417" y="818"/>
                </a:lnTo>
                <a:close/>
              </a:path>
            </a:pathLst>
          </a:custGeom>
          <a:noFill/>
          <a:ln w="19050" cap="flat">
            <a:solidFill>
              <a:srgbClr val="0000A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Oval 17"/>
          <p:cNvSpPr>
            <a:spLocks noChangeArrowheads="1"/>
          </p:cNvSpPr>
          <p:nvPr/>
        </p:nvSpPr>
        <p:spPr bwMode="auto">
          <a:xfrm>
            <a:off x="3781425" y="3944938"/>
            <a:ext cx="55563" cy="57150"/>
          </a:xfrm>
          <a:prstGeom prst="ellipse">
            <a:avLst/>
          </a:prstGeom>
          <a:noFill/>
          <a:ln w="19050" cap="flat">
            <a:solidFill>
              <a:srgbClr val="0000A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Line 18"/>
          <p:cNvSpPr>
            <a:spLocks noChangeShapeType="1"/>
          </p:cNvSpPr>
          <p:nvPr/>
        </p:nvSpPr>
        <p:spPr bwMode="auto">
          <a:xfrm flipH="1">
            <a:off x="3857625" y="3978275"/>
            <a:ext cx="373063" cy="0"/>
          </a:xfrm>
          <a:prstGeom prst="line">
            <a:avLst/>
          </a:prstGeom>
          <a:noFill/>
          <a:ln w="19050"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Line 19"/>
          <p:cNvSpPr>
            <a:spLocks noChangeShapeType="1"/>
          </p:cNvSpPr>
          <p:nvPr/>
        </p:nvSpPr>
        <p:spPr bwMode="auto">
          <a:xfrm flipH="1">
            <a:off x="3857625" y="4232275"/>
            <a:ext cx="373063" cy="0"/>
          </a:xfrm>
          <a:prstGeom prst="line">
            <a:avLst/>
          </a:prstGeom>
          <a:noFill/>
          <a:ln w="19050"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Line 20"/>
          <p:cNvSpPr>
            <a:spLocks noChangeShapeType="1"/>
          </p:cNvSpPr>
          <p:nvPr/>
        </p:nvSpPr>
        <p:spPr bwMode="auto">
          <a:xfrm flipH="1">
            <a:off x="4773613" y="4108450"/>
            <a:ext cx="373063" cy="0"/>
          </a:xfrm>
          <a:prstGeom prst="line">
            <a:avLst/>
          </a:prstGeom>
          <a:noFill/>
          <a:ln w="19050"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Freeform 21"/>
          <p:cNvSpPr>
            <a:spLocks/>
          </p:cNvSpPr>
          <p:nvPr/>
        </p:nvSpPr>
        <p:spPr bwMode="auto">
          <a:xfrm>
            <a:off x="4232275" y="3881438"/>
            <a:ext cx="549275" cy="452437"/>
          </a:xfrm>
          <a:custGeom>
            <a:avLst/>
            <a:gdLst>
              <a:gd name="T0" fmla="*/ 0 w 2085"/>
              <a:gd name="T1" fmla="*/ 12 h 1720"/>
              <a:gd name="T2" fmla="*/ 1412 w 2085"/>
              <a:gd name="T3" fmla="*/ 31 h 1720"/>
              <a:gd name="T4" fmla="*/ 1820 w 2085"/>
              <a:gd name="T5" fmla="*/ 232 h 1720"/>
              <a:gd name="T6" fmla="*/ 2062 w 2085"/>
              <a:gd name="T7" fmla="*/ 974 h 1720"/>
              <a:gd name="T8" fmla="*/ 1778 w 2085"/>
              <a:gd name="T9" fmla="*/ 1531 h 1720"/>
              <a:gd name="T10" fmla="*/ 1408 w 2085"/>
              <a:gd name="T11" fmla="*/ 1683 h 1720"/>
              <a:gd name="T12" fmla="*/ 553 w 2085"/>
              <a:gd name="T13" fmla="*/ 1709 h 1720"/>
              <a:gd name="T14" fmla="*/ 0 w 2085"/>
              <a:gd name="T15" fmla="*/ 1713 h 1720"/>
              <a:gd name="T16" fmla="*/ 0 w 2085"/>
              <a:gd name="T17" fmla="*/ 12 h 17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85" h="1720">
                <a:moveTo>
                  <a:pt x="0" y="12"/>
                </a:moveTo>
                <a:cubicBezTo>
                  <a:pt x="471" y="15"/>
                  <a:pt x="942" y="0"/>
                  <a:pt x="1412" y="31"/>
                </a:cubicBezTo>
                <a:cubicBezTo>
                  <a:pt x="1615" y="64"/>
                  <a:pt x="1699" y="119"/>
                  <a:pt x="1820" y="232"/>
                </a:cubicBezTo>
                <a:cubicBezTo>
                  <a:pt x="2014" y="421"/>
                  <a:pt x="2085" y="715"/>
                  <a:pt x="2062" y="974"/>
                </a:cubicBezTo>
                <a:cubicBezTo>
                  <a:pt x="2048" y="1176"/>
                  <a:pt x="1951" y="1397"/>
                  <a:pt x="1778" y="1531"/>
                </a:cubicBezTo>
                <a:cubicBezTo>
                  <a:pt x="1676" y="1608"/>
                  <a:pt x="1559" y="1656"/>
                  <a:pt x="1408" y="1683"/>
                </a:cubicBezTo>
                <a:cubicBezTo>
                  <a:pt x="1124" y="1720"/>
                  <a:pt x="838" y="1704"/>
                  <a:pt x="553" y="1709"/>
                </a:cubicBezTo>
                <a:cubicBezTo>
                  <a:pt x="368" y="1709"/>
                  <a:pt x="184" y="1709"/>
                  <a:pt x="0" y="1713"/>
                </a:cubicBezTo>
                <a:lnTo>
                  <a:pt x="0" y="12"/>
                </a:lnTo>
                <a:close/>
              </a:path>
            </a:pathLst>
          </a:custGeom>
          <a:noFill/>
          <a:ln w="19050" cap="flat">
            <a:solidFill>
              <a:srgbClr val="0000A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Line 22"/>
          <p:cNvSpPr>
            <a:spLocks noChangeShapeType="1"/>
          </p:cNvSpPr>
          <p:nvPr/>
        </p:nvSpPr>
        <p:spPr bwMode="auto">
          <a:xfrm flipH="1">
            <a:off x="2828925" y="4235450"/>
            <a:ext cx="1035050" cy="0"/>
          </a:xfrm>
          <a:prstGeom prst="line">
            <a:avLst/>
          </a:prstGeom>
          <a:noFill/>
          <a:ln w="19050"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Freeform 23"/>
          <p:cNvSpPr>
            <a:spLocks/>
          </p:cNvSpPr>
          <p:nvPr/>
        </p:nvSpPr>
        <p:spPr bwMode="auto">
          <a:xfrm>
            <a:off x="3379788" y="4932363"/>
            <a:ext cx="374650" cy="431800"/>
          </a:xfrm>
          <a:custGeom>
            <a:avLst/>
            <a:gdLst>
              <a:gd name="T0" fmla="*/ 1417 w 1417"/>
              <a:gd name="T1" fmla="*/ 818 h 1636"/>
              <a:gd name="T2" fmla="*/ 0 w 1417"/>
              <a:gd name="T3" fmla="*/ 1636 h 1636"/>
              <a:gd name="T4" fmla="*/ 0 w 1417"/>
              <a:gd name="T5" fmla="*/ 0 h 1636"/>
              <a:gd name="T6" fmla="*/ 1417 w 1417"/>
              <a:gd name="T7" fmla="*/ 818 h 1636"/>
            </a:gdLst>
            <a:ahLst/>
            <a:cxnLst>
              <a:cxn ang="0">
                <a:pos x="T0" y="T1"/>
              </a:cxn>
              <a:cxn ang="0">
                <a:pos x="T2" y="T3"/>
              </a:cxn>
              <a:cxn ang="0">
                <a:pos x="T4" y="T5"/>
              </a:cxn>
              <a:cxn ang="0">
                <a:pos x="T6" y="T7"/>
              </a:cxn>
            </a:cxnLst>
            <a:rect l="0" t="0" r="r" b="b"/>
            <a:pathLst>
              <a:path w="1417" h="1636">
                <a:moveTo>
                  <a:pt x="1417" y="818"/>
                </a:moveTo>
                <a:lnTo>
                  <a:pt x="0" y="1636"/>
                </a:lnTo>
                <a:lnTo>
                  <a:pt x="0" y="0"/>
                </a:lnTo>
                <a:lnTo>
                  <a:pt x="1417" y="818"/>
                </a:lnTo>
                <a:close/>
              </a:path>
            </a:pathLst>
          </a:custGeom>
          <a:noFill/>
          <a:ln w="19050" cap="flat">
            <a:solidFill>
              <a:srgbClr val="0000A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Oval 24"/>
          <p:cNvSpPr>
            <a:spLocks noChangeArrowheads="1"/>
          </p:cNvSpPr>
          <p:nvPr/>
        </p:nvSpPr>
        <p:spPr bwMode="auto">
          <a:xfrm>
            <a:off x="3756025" y="5111750"/>
            <a:ext cx="57150" cy="58737"/>
          </a:xfrm>
          <a:prstGeom prst="ellipse">
            <a:avLst/>
          </a:prstGeom>
          <a:noFill/>
          <a:ln w="19050" cap="flat">
            <a:solidFill>
              <a:srgbClr val="0000A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Line 25"/>
          <p:cNvSpPr>
            <a:spLocks noChangeShapeType="1"/>
          </p:cNvSpPr>
          <p:nvPr/>
        </p:nvSpPr>
        <p:spPr bwMode="auto">
          <a:xfrm flipH="1">
            <a:off x="3833813" y="5145088"/>
            <a:ext cx="373063" cy="0"/>
          </a:xfrm>
          <a:prstGeom prst="line">
            <a:avLst/>
          </a:prstGeom>
          <a:noFill/>
          <a:ln w="19050"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Line 26"/>
          <p:cNvSpPr>
            <a:spLocks noChangeShapeType="1"/>
          </p:cNvSpPr>
          <p:nvPr/>
        </p:nvSpPr>
        <p:spPr bwMode="auto">
          <a:xfrm flipH="1">
            <a:off x="4778375" y="5019675"/>
            <a:ext cx="336550" cy="0"/>
          </a:xfrm>
          <a:prstGeom prst="line">
            <a:avLst/>
          </a:prstGeom>
          <a:noFill/>
          <a:ln w="222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Freeform 27"/>
          <p:cNvSpPr>
            <a:spLocks/>
          </p:cNvSpPr>
          <p:nvPr/>
        </p:nvSpPr>
        <p:spPr bwMode="auto">
          <a:xfrm>
            <a:off x="4237038" y="4789488"/>
            <a:ext cx="549275" cy="452437"/>
          </a:xfrm>
          <a:custGeom>
            <a:avLst/>
            <a:gdLst>
              <a:gd name="T0" fmla="*/ 0 w 2085"/>
              <a:gd name="T1" fmla="*/ 11 h 1720"/>
              <a:gd name="T2" fmla="*/ 1412 w 2085"/>
              <a:gd name="T3" fmla="*/ 31 h 1720"/>
              <a:gd name="T4" fmla="*/ 1820 w 2085"/>
              <a:gd name="T5" fmla="*/ 231 h 1720"/>
              <a:gd name="T6" fmla="*/ 2062 w 2085"/>
              <a:gd name="T7" fmla="*/ 974 h 1720"/>
              <a:gd name="T8" fmla="*/ 1778 w 2085"/>
              <a:gd name="T9" fmla="*/ 1530 h 1720"/>
              <a:gd name="T10" fmla="*/ 1408 w 2085"/>
              <a:gd name="T11" fmla="*/ 1682 h 1720"/>
              <a:gd name="T12" fmla="*/ 553 w 2085"/>
              <a:gd name="T13" fmla="*/ 1709 h 1720"/>
              <a:gd name="T14" fmla="*/ 0 w 2085"/>
              <a:gd name="T15" fmla="*/ 1713 h 1720"/>
              <a:gd name="T16" fmla="*/ 0 w 2085"/>
              <a:gd name="T17" fmla="*/ 11 h 17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85" h="1720">
                <a:moveTo>
                  <a:pt x="0" y="11"/>
                </a:moveTo>
                <a:cubicBezTo>
                  <a:pt x="471" y="15"/>
                  <a:pt x="942" y="0"/>
                  <a:pt x="1412" y="31"/>
                </a:cubicBezTo>
                <a:cubicBezTo>
                  <a:pt x="1615" y="64"/>
                  <a:pt x="1699" y="119"/>
                  <a:pt x="1820" y="231"/>
                </a:cubicBezTo>
                <a:cubicBezTo>
                  <a:pt x="2014" y="420"/>
                  <a:pt x="2085" y="714"/>
                  <a:pt x="2062" y="974"/>
                </a:cubicBezTo>
                <a:cubicBezTo>
                  <a:pt x="2048" y="1175"/>
                  <a:pt x="1951" y="1397"/>
                  <a:pt x="1778" y="1530"/>
                </a:cubicBezTo>
                <a:cubicBezTo>
                  <a:pt x="1676" y="1607"/>
                  <a:pt x="1559" y="1656"/>
                  <a:pt x="1408" y="1682"/>
                </a:cubicBezTo>
                <a:cubicBezTo>
                  <a:pt x="1124" y="1720"/>
                  <a:pt x="838" y="1703"/>
                  <a:pt x="553" y="1709"/>
                </a:cubicBezTo>
                <a:cubicBezTo>
                  <a:pt x="368" y="1709"/>
                  <a:pt x="184" y="1709"/>
                  <a:pt x="0" y="1713"/>
                </a:cubicBezTo>
                <a:lnTo>
                  <a:pt x="0" y="11"/>
                </a:lnTo>
                <a:close/>
              </a:path>
            </a:pathLst>
          </a:custGeom>
          <a:noFill/>
          <a:ln w="19050" cap="flat">
            <a:solidFill>
              <a:srgbClr val="0000A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Freeform 28"/>
          <p:cNvSpPr>
            <a:spLocks/>
          </p:cNvSpPr>
          <p:nvPr/>
        </p:nvSpPr>
        <p:spPr bwMode="auto">
          <a:xfrm>
            <a:off x="2944813" y="4235450"/>
            <a:ext cx="428625" cy="893762"/>
          </a:xfrm>
          <a:custGeom>
            <a:avLst/>
            <a:gdLst>
              <a:gd name="T0" fmla="*/ 0 w 1625"/>
              <a:gd name="T1" fmla="*/ 0 h 3392"/>
              <a:gd name="T2" fmla="*/ 0 w 1625"/>
              <a:gd name="T3" fmla="*/ 3392 h 3392"/>
              <a:gd name="T4" fmla="*/ 1625 w 1625"/>
              <a:gd name="T5" fmla="*/ 3392 h 3392"/>
            </a:gdLst>
            <a:ahLst/>
            <a:cxnLst>
              <a:cxn ang="0">
                <a:pos x="T0" y="T1"/>
              </a:cxn>
              <a:cxn ang="0">
                <a:pos x="T2" y="T3"/>
              </a:cxn>
              <a:cxn ang="0">
                <a:pos x="T4" y="T5"/>
              </a:cxn>
            </a:cxnLst>
            <a:rect l="0" t="0" r="r" b="b"/>
            <a:pathLst>
              <a:path w="1625" h="3392">
                <a:moveTo>
                  <a:pt x="0" y="0"/>
                </a:moveTo>
                <a:lnTo>
                  <a:pt x="0" y="3392"/>
                </a:lnTo>
                <a:lnTo>
                  <a:pt x="1625" y="3392"/>
                </a:lnTo>
              </a:path>
            </a:pathLst>
          </a:custGeom>
          <a:noFill/>
          <a:ln w="190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Freeform 29"/>
          <p:cNvSpPr>
            <a:spLocks/>
          </p:cNvSpPr>
          <p:nvPr/>
        </p:nvSpPr>
        <p:spPr bwMode="auto">
          <a:xfrm>
            <a:off x="3132138" y="3971925"/>
            <a:ext cx="7938" cy="158750"/>
          </a:xfrm>
          <a:custGeom>
            <a:avLst/>
            <a:gdLst>
              <a:gd name="T0" fmla="*/ 31 w 31"/>
              <a:gd name="T1" fmla="*/ 0 h 601"/>
              <a:gd name="T2" fmla="*/ 31 w 31"/>
              <a:gd name="T3" fmla="*/ 601 h 601"/>
              <a:gd name="T4" fmla="*/ 0 w 31"/>
              <a:gd name="T5" fmla="*/ 601 h 601"/>
            </a:gdLst>
            <a:ahLst/>
            <a:cxnLst>
              <a:cxn ang="0">
                <a:pos x="T0" y="T1"/>
              </a:cxn>
              <a:cxn ang="0">
                <a:pos x="T2" y="T3"/>
              </a:cxn>
              <a:cxn ang="0">
                <a:pos x="T4" y="T5"/>
              </a:cxn>
            </a:cxnLst>
            <a:rect l="0" t="0" r="r" b="b"/>
            <a:pathLst>
              <a:path w="31" h="601">
                <a:moveTo>
                  <a:pt x="31" y="0"/>
                </a:moveTo>
                <a:lnTo>
                  <a:pt x="31" y="601"/>
                </a:lnTo>
                <a:lnTo>
                  <a:pt x="0" y="601"/>
                </a:lnTo>
              </a:path>
            </a:pathLst>
          </a:custGeom>
          <a:noFill/>
          <a:ln w="17463"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Freeform 30"/>
          <p:cNvSpPr>
            <a:spLocks/>
          </p:cNvSpPr>
          <p:nvPr/>
        </p:nvSpPr>
        <p:spPr bwMode="auto">
          <a:xfrm>
            <a:off x="3140075" y="4318000"/>
            <a:ext cx="1089025" cy="533400"/>
          </a:xfrm>
          <a:custGeom>
            <a:avLst/>
            <a:gdLst>
              <a:gd name="T0" fmla="*/ 0 w 4134"/>
              <a:gd name="T1" fmla="*/ 0 h 2024"/>
              <a:gd name="T2" fmla="*/ 0 w 4134"/>
              <a:gd name="T3" fmla="*/ 2024 h 2024"/>
              <a:gd name="T4" fmla="*/ 4134 w 4134"/>
              <a:gd name="T5" fmla="*/ 2024 h 2024"/>
            </a:gdLst>
            <a:ahLst/>
            <a:cxnLst>
              <a:cxn ang="0">
                <a:pos x="T0" y="T1"/>
              </a:cxn>
              <a:cxn ang="0">
                <a:pos x="T2" y="T3"/>
              </a:cxn>
              <a:cxn ang="0">
                <a:pos x="T4" y="T5"/>
              </a:cxn>
            </a:cxnLst>
            <a:rect l="0" t="0" r="r" b="b"/>
            <a:pathLst>
              <a:path w="4134" h="2024">
                <a:moveTo>
                  <a:pt x="0" y="0"/>
                </a:moveTo>
                <a:lnTo>
                  <a:pt x="0" y="2024"/>
                </a:lnTo>
                <a:lnTo>
                  <a:pt x="4134" y="2024"/>
                </a:lnTo>
              </a:path>
            </a:pathLst>
          </a:custGeom>
          <a:noFill/>
          <a:ln w="190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 name="Line 31"/>
          <p:cNvSpPr>
            <a:spLocks noChangeShapeType="1"/>
          </p:cNvSpPr>
          <p:nvPr/>
        </p:nvSpPr>
        <p:spPr bwMode="auto">
          <a:xfrm flipH="1">
            <a:off x="5119688" y="4408488"/>
            <a:ext cx="373063" cy="0"/>
          </a:xfrm>
          <a:prstGeom prst="line">
            <a:avLst/>
          </a:prstGeom>
          <a:noFill/>
          <a:ln w="19050"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 name="Line 32"/>
          <p:cNvSpPr>
            <a:spLocks noChangeShapeType="1"/>
          </p:cNvSpPr>
          <p:nvPr/>
        </p:nvSpPr>
        <p:spPr bwMode="auto">
          <a:xfrm flipH="1">
            <a:off x="5119688" y="4662488"/>
            <a:ext cx="373063" cy="0"/>
          </a:xfrm>
          <a:prstGeom prst="line">
            <a:avLst/>
          </a:prstGeom>
          <a:noFill/>
          <a:ln w="19050"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 name="Line 33"/>
          <p:cNvSpPr>
            <a:spLocks noChangeShapeType="1"/>
          </p:cNvSpPr>
          <p:nvPr/>
        </p:nvSpPr>
        <p:spPr bwMode="auto">
          <a:xfrm flipH="1">
            <a:off x="5961063" y="4540250"/>
            <a:ext cx="371475" cy="0"/>
          </a:xfrm>
          <a:prstGeom prst="line">
            <a:avLst/>
          </a:prstGeom>
          <a:noFill/>
          <a:ln w="19050"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 name="Freeform 34"/>
          <p:cNvSpPr>
            <a:spLocks/>
          </p:cNvSpPr>
          <p:nvPr/>
        </p:nvSpPr>
        <p:spPr bwMode="auto">
          <a:xfrm>
            <a:off x="5445125" y="4294188"/>
            <a:ext cx="523875" cy="484187"/>
          </a:xfrm>
          <a:custGeom>
            <a:avLst/>
            <a:gdLst>
              <a:gd name="T0" fmla="*/ 0 w 1988"/>
              <a:gd name="T1" fmla="*/ 0 h 1835"/>
              <a:gd name="T2" fmla="*/ 255 w 1988"/>
              <a:gd name="T3" fmla="*/ 917 h 1835"/>
              <a:gd name="T4" fmla="*/ 0 w 1988"/>
              <a:gd name="T5" fmla="*/ 1835 h 1835"/>
              <a:gd name="T6" fmla="*/ 1988 w 1988"/>
              <a:gd name="T7" fmla="*/ 936 h 1835"/>
              <a:gd name="T8" fmla="*/ 0 w 1988"/>
              <a:gd name="T9" fmla="*/ 0 h 1835"/>
            </a:gdLst>
            <a:ahLst/>
            <a:cxnLst>
              <a:cxn ang="0">
                <a:pos x="T0" y="T1"/>
              </a:cxn>
              <a:cxn ang="0">
                <a:pos x="T2" y="T3"/>
              </a:cxn>
              <a:cxn ang="0">
                <a:pos x="T4" y="T5"/>
              </a:cxn>
              <a:cxn ang="0">
                <a:pos x="T6" y="T7"/>
              </a:cxn>
              <a:cxn ang="0">
                <a:pos x="T8" y="T9"/>
              </a:cxn>
            </a:cxnLst>
            <a:rect l="0" t="0" r="r" b="b"/>
            <a:pathLst>
              <a:path w="1988" h="1835">
                <a:moveTo>
                  <a:pt x="0" y="0"/>
                </a:moveTo>
                <a:cubicBezTo>
                  <a:pt x="205" y="355"/>
                  <a:pt x="255" y="623"/>
                  <a:pt x="255" y="917"/>
                </a:cubicBezTo>
                <a:cubicBezTo>
                  <a:pt x="255" y="1271"/>
                  <a:pt x="166" y="1546"/>
                  <a:pt x="0" y="1835"/>
                </a:cubicBezTo>
                <a:cubicBezTo>
                  <a:pt x="643" y="1835"/>
                  <a:pt x="1628" y="1528"/>
                  <a:pt x="1988" y="936"/>
                </a:cubicBezTo>
                <a:cubicBezTo>
                  <a:pt x="1625" y="386"/>
                  <a:pt x="632" y="0"/>
                  <a:pt x="0" y="0"/>
                </a:cubicBezTo>
                <a:close/>
              </a:path>
            </a:pathLst>
          </a:custGeom>
          <a:noFill/>
          <a:ln w="19050" cap="flat">
            <a:solidFill>
              <a:srgbClr val="0000A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 name="Freeform 35"/>
          <p:cNvSpPr>
            <a:spLocks/>
          </p:cNvSpPr>
          <p:nvPr/>
        </p:nvSpPr>
        <p:spPr bwMode="auto">
          <a:xfrm>
            <a:off x="5126038" y="4119563"/>
            <a:ext cx="7938" cy="292100"/>
          </a:xfrm>
          <a:custGeom>
            <a:avLst/>
            <a:gdLst>
              <a:gd name="T0" fmla="*/ 28 w 28"/>
              <a:gd name="T1" fmla="*/ 0 h 1112"/>
              <a:gd name="T2" fmla="*/ 28 w 28"/>
              <a:gd name="T3" fmla="*/ 713 h 1112"/>
              <a:gd name="T4" fmla="*/ 0 w 28"/>
              <a:gd name="T5" fmla="*/ 1112 h 1112"/>
            </a:gdLst>
            <a:ahLst/>
            <a:cxnLst>
              <a:cxn ang="0">
                <a:pos x="T0" y="T1"/>
              </a:cxn>
              <a:cxn ang="0">
                <a:pos x="T2" y="T3"/>
              </a:cxn>
              <a:cxn ang="0">
                <a:pos x="T4" y="T5"/>
              </a:cxn>
            </a:cxnLst>
            <a:rect l="0" t="0" r="r" b="b"/>
            <a:pathLst>
              <a:path w="28" h="1112">
                <a:moveTo>
                  <a:pt x="28" y="0"/>
                </a:moveTo>
                <a:lnTo>
                  <a:pt x="28" y="713"/>
                </a:lnTo>
                <a:lnTo>
                  <a:pt x="0" y="1112"/>
                </a:lnTo>
              </a:path>
            </a:pathLst>
          </a:custGeom>
          <a:noFill/>
          <a:ln w="190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 name="Freeform 36"/>
          <p:cNvSpPr>
            <a:spLocks/>
          </p:cNvSpPr>
          <p:nvPr/>
        </p:nvSpPr>
        <p:spPr bwMode="auto">
          <a:xfrm>
            <a:off x="5111750" y="4652963"/>
            <a:ext cx="6350" cy="374650"/>
          </a:xfrm>
          <a:custGeom>
            <a:avLst/>
            <a:gdLst>
              <a:gd name="T0" fmla="*/ 25 w 25"/>
              <a:gd name="T1" fmla="*/ 0 h 1422"/>
              <a:gd name="T2" fmla="*/ 25 w 25"/>
              <a:gd name="T3" fmla="*/ 911 h 1422"/>
              <a:gd name="T4" fmla="*/ 0 w 25"/>
              <a:gd name="T5" fmla="*/ 1422 h 1422"/>
            </a:gdLst>
            <a:ahLst/>
            <a:cxnLst>
              <a:cxn ang="0">
                <a:pos x="T0" y="T1"/>
              </a:cxn>
              <a:cxn ang="0">
                <a:pos x="T2" y="T3"/>
              </a:cxn>
              <a:cxn ang="0">
                <a:pos x="T4" y="T5"/>
              </a:cxn>
            </a:cxnLst>
            <a:rect l="0" t="0" r="r" b="b"/>
            <a:pathLst>
              <a:path w="25" h="1422">
                <a:moveTo>
                  <a:pt x="25" y="0"/>
                </a:moveTo>
                <a:lnTo>
                  <a:pt x="25" y="911"/>
                </a:lnTo>
                <a:lnTo>
                  <a:pt x="0" y="1422"/>
                </a:lnTo>
              </a:path>
            </a:pathLst>
          </a:custGeom>
          <a:noFill/>
          <a:ln w="20638"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 name="Freeform 37"/>
          <p:cNvSpPr>
            <a:spLocks/>
          </p:cNvSpPr>
          <p:nvPr/>
        </p:nvSpPr>
        <p:spPr bwMode="auto">
          <a:xfrm>
            <a:off x="3538538" y="2079625"/>
            <a:ext cx="7938" cy="0"/>
          </a:xfrm>
          <a:custGeom>
            <a:avLst/>
            <a:gdLst>
              <a:gd name="T0" fmla="*/ 29 w 29"/>
              <a:gd name="T1" fmla="*/ 1 h 1"/>
              <a:gd name="T2" fmla="*/ 0 w 29"/>
              <a:gd name="T3" fmla="*/ 0 h 1"/>
            </a:gdLst>
            <a:ahLst/>
            <a:cxnLst>
              <a:cxn ang="0">
                <a:pos x="T0" y="T1"/>
              </a:cxn>
              <a:cxn ang="0">
                <a:pos x="T2" y="T3"/>
              </a:cxn>
            </a:cxnLst>
            <a:rect l="0" t="0" r="r" b="b"/>
            <a:pathLst>
              <a:path w="29" h="1">
                <a:moveTo>
                  <a:pt x="29" y="1"/>
                </a:moveTo>
                <a:cubicBezTo>
                  <a:pt x="19" y="0"/>
                  <a:pt x="10" y="0"/>
                  <a:pt x="0" y="0"/>
                </a:cubicBezTo>
              </a:path>
            </a:pathLst>
          </a:custGeom>
          <a:noFill/>
          <a:ln w="19050" cap="flat">
            <a:solidFill>
              <a:srgbClr val="15111D"/>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Freeform 38"/>
          <p:cNvSpPr>
            <a:spLocks/>
          </p:cNvSpPr>
          <p:nvPr/>
        </p:nvSpPr>
        <p:spPr bwMode="auto">
          <a:xfrm>
            <a:off x="3141663" y="4140200"/>
            <a:ext cx="101600" cy="182562"/>
          </a:xfrm>
          <a:custGeom>
            <a:avLst/>
            <a:gdLst>
              <a:gd name="T0" fmla="*/ 0 w 385"/>
              <a:gd name="T1" fmla="*/ 695 h 695"/>
              <a:gd name="T2" fmla="*/ 385 w 385"/>
              <a:gd name="T3" fmla="*/ 336 h 695"/>
              <a:gd name="T4" fmla="*/ 0 w 385"/>
              <a:gd name="T5" fmla="*/ 0 h 695"/>
            </a:gdLst>
            <a:ahLst/>
            <a:cxnLst>
              <a:cxn ang="0">
                <a:pos x="T0" y="T1"/>
              </a:cxn>
              <a:cxn ang="0">
                <a:pos x="T2" y="T3"/>
              </a:cxn>
              <a:cxn ang="0">
                <a:pos x="T4" y="T5"/>
              </a:cxn>
            </a:cxnLst>
            <a:rect l="0" t="0" r="r" b="b"/>
            <a:pathLst>
              <a:path w="385" h="695">
                <a:moveTo>
                  <a:pt x="0" y="695"/>
                </a:moveTo>
                <a:cubicBezTo>
                  <a:pt x="197" y="683"/>
                  <a:pt x="385" y="521"/>
                  <a:pt x="385" y="336"/>
                </a:cubicBezTo>
                <a:cubicBezTo>
                  <a:pt x="385" y="151"/>
                  <a:pt x="197" y="11"/>
                  <a:pt x="0" y="0"/>
                </a:cubicBezTo>
              </a:path>
            </a:pathLst>
          </a:custGeom>
          <a:noFill/>
          <a:ln w="19050" cap="flat">
            <a:solidFill>
              <a:srgbClr val="15111D"/>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 name="Freeform 39"/>
          <p:cNvSpPr>
            <a:spLocks/>
          </p:cNvSpPr>
          <p:nvPr/>
        </p:nvSpPr>
        <p:spPr bwMode="auto">
          <a:xfrm>
            <a:off x="3538538" y="2508250"/>
            <a:ext cx="7938" cy="0"/>
          </a:xfrm>
          <a:custGeom>
            <a:avLst/>
            <a:gdLst>
              <a:gd name="T0" fmla="*/ 0 w 29"/>
              <a:gd name="T1" fmla="*/ 1 h 1"/>
              <a:gd name="T2" fmla="*/ 29 w 29"/>
              <a:gd name="T3" fmla="*/ 0 h 1"/>
            </a:gdLst>
            <a:ahLst/>
            <a:cxnLst>
              <a:cxn ang="0">
                <a:pos x="T0" y="T1"/>
              </a:cxn>
              <a:cxn ang="0">
                <a:pos x="T2" y="T3"/>
              </a:cxn>
            </a:cxnLst>
            <a:rect l="0" t="0" r="r" b="b"/>
            <a:pathLst>
              <a:path w="29" h="1">
                <a:moveTo>
                  <a:pt x="0" y="1"/>
                </a:moveTo>
                <a:cubicBezTo>
                  <a:pt x="10" y="1"/>
                  <a:pt x="19" y="1"/>
                  <a:pt x="29" y="0"/>
                </a:cubicBezTo>
              </a:path>
            </a:pathLst>
          </a:custGeom>
          <a:noFill/>
          <a:ln w="19050" cap="flat">
            <a:solidFill>
              <a:srgbClr val="15111D"/>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 name="Rectangle 40"/>
          <p:cNvSpPr>
            <a:spLocks noChangeArrowheads="1"/>
          </p:cNvSpPr>
          <p:nvPr/>
        </p:nvSpPr>
        <p:spPr bwMode="auto">
          <a:xfrm>
            <a:off x="6396038" y="4443413"/>
            <a:ext cx="196850"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300" b="0" i="0" u="none" strike="noStrike" cap="none" normalizeH="0" baseline="0" smtClean="0">
                <a:ln>
                  <a:noFill/>
                </a:ln>
                <a:solidFill>
                  <a:srgbClr val="000000"/>
                </a:solidFill>
                <a:effectLst/>
                <a:latin typeface="Bitstream Vera Sans"/>
                <a:cs typeface="Arial" pitchFamily="34" charset="0"/>
              </a:rPr>
              <a:t>S</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6" name="Rectangle 41"/>
          <p:cNvSpPr>
            <a:spLocks noChangeArrowheads="1"/>
          </p:cNvSpPr>
          <p:nvPr/>
        </p:nvSpPr>
        <p:spPr bwMode="auto">
          <a:xfrm>
            <a:off x="4019550" y="2362200"/>
            <a:ext cx="1095375" cy="879475"/>
          </a:xfrm>
          <a:prstGeom prst="rect">
            <a:avLst/>
          </a:prstGeom>
          <a:solidFill>
            <a:srgbClr val="EFC9C9"/>
          </a:solidFill>
          <a:ln w="14288"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7" name="Rectangle 42"/>
          <p:cNvSpPr>
            <a:spLocks noChangeArrowheads="1"/>
          </p:cNvSpPr>
          <p:nvPr/>
        </p:nvSpPr>
        <p:spPr bwMode="auto">
          <a:xfrm>
            <a:off x="4108450" y="2470150"/>
            <a:ext cx="728663" cy="388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300" b="0" i="0" u="none" strike="noStrike" cap="none" normalizeH="0" baseline="0" dirty="0" smtClean="0">
                <a:ln>
                  <a:noFill/>
                </a:ln>
                <a:solidFill>
                  <a:srgbClr val="000000"/>
                </a:solidFill>
                <a:effectLst/>
                <a:latin typeface="Bitstream Vera Sans"/>
                <a:cs typeface="Arial" pitchFamily="34" charset="0"/>
              </a:rPr>
              <a:t> Half</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48" name="Rectangle 43"/>
          <p:cNvSpPr>
            <a:spLocks noChangeArrowheads="1"/>
          </p:cNvSpPr>
          <p:nvPr/>
        </p:nvSpPr>
        <p:spPr bwMode="auto">
          <a:xfrm>
            <a:off x="4108450" y="2841625"/>
            <a:ext cx="873125" cy="388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300" b="0" i="0" u="none" strike="noStrike" cap="none" normalizeH="0" baseline="0" dirty="0" smtClean="0">
                <a:ln>
                  <a:noFill/>
                </a:ln>
                <a:solidFill>
                  <a:srgbClr val="000000"/>
                </a:solidFill>
                <a:effectLst/>
                <a:latin typeface="Bitstream Vera Sans"/>
                <a:cs typeface="Arial" pitchFamily="34" charset="0"/>
              </a:rPr>
              <a:t>adder</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49" name="Line 44"/>
          <p:cNvSpPr>
            <a:spLocks noChangeShapeType="1"/>
          </p:cNvSpPr>
          <p:nvPr/>
        </p:nvSpPr>
        <p:spPr bwMode="auto">
          <a:xfrm flipH="1">
            <a:off x="3629025" y="2592388"/>
            <a:ext cx="373063" cy="0"/>
          </a:xfrm>
          <a:prstGeom prst="line">
            <a:avLst/>
          </a:prstGeom>
          <a:noFill/>
          <a:ln w="19050"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 name="Line 45"/>
          <p:cNvSpPr>
            <a:spLocks noChangeShapeType="1"/>
          </p:cNvSpPr>
          <p:nvPr/>
        </p:nvSpPr>
        <p:spPr bwMode="auto">
          <a:xfrm flipH="1">
            <a:off x="3644900" y="3028950"/>
            <a:ext cx="371475" cy="0"/>
          </a:xfrm>
          <a:prstGeom prst="line">
            <a:avLst/>
          </a:prstGeom>
          <a:noFill/>
          <a:ln w="19050"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 name="Rectangle 46"/>
          <p:cNvSpPr>
            <a:spLocks noChangeArrowheads="1"/>
          </p:cNvSpPr>
          <p:nvPr/>
        </p:nvSpPr>
        <p:spPr bwMode="auto">
          <a:xfrm>
            <a:off x="3473450" y="2455863"/>
            <a:ext cx="215900"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700" b="0" i="0" u="none" strike="noStrike" cap="none" normalizeH="0" baseline="0" smtClean="0">
                <a:ln>
                  <a:noFill/>
                </a:ln>
                <a:solidFill>
                  <a:srgbClr val="000000"/>
                </a:solidFill>
                <a:effectLst/>
                <a:latin typeface="Bitstream Vera Sans"/>
                <a:cs typeface="Arial" pitchFamily="34" charset="0"/>
              </a:rPr>
              <a:t>a</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2" name="Rectangle 47"/>
          <p:cNvSpPr>
            <a:spLocks noChangeArrowheads="1"/>
          </p:cNvSpPr>
          <p:nvPr/>
        </p:nvSpPr>
        <p:spPr bwMode="auto">
          <a:xfrm>
            <a:off x="3487738" y="2911475"/>
            <a:ext cx="215900"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700" b="0" i="0" u="none" strike="noStrike" cap="none" normalizeH="0" baseline="0" smtClean="0">
                <a:ln>
                  <a:noFill/>
                </a:ln>
                <a:solidFill>
                  <a:srgbClr val="000000"/>
                </a:solidFill>
                <a:effectLst/>
                <a:latin typeface="Bitstream Vera Sans"/>
                <a:cs typeface="Arial" pitchFamily="34" charset="0"/>
              </a:rPr>
              <a:t>b</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3" name="Line 48"/>
          <p:cNvSpPr>
            <a:spLocks noChangeShapeType="1"/>
          </p:cNvSpPr>
          <p:nvPr/>
        </p:nvSpPr>
        <p:spPr bwMode="auto">
          <a:xfrm flipH="1">
            <a:off x="5121275" y="2606675"/>
            <a:ext cx="371475" cy="0"/>
          </a:xfrm>
          <a:prstGeom prst="line">
            <a:avLst/>
          </a:prstGeom>
          <a:noFill/>
          <a:ln w="19050"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 name="Rectangle 49"/>
          <p:cNvSpPr>
            <a:spLocks noChangeArrowheads="1"/>
          </p:cNvSpPr>
          <p:nvPr/>
        </p:nvSpPr>
        <p:spPr bwMode="auto">
          <a:xfrm>
            <a:off x="5556250" y="2511425"/>
            <a:ext cx="196850"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300" b="0" i="0" u="none" strike="noStrike" cap="none" normalizeH="0" baseline="0" dirty="0" smtClean="0">
                <a:ln>
                  <a:noFill/>
                </a:ln>
                <a:solidFill>
                  <a:srgbClr val="000000"/>
                </a:solidFill>
                <a:effectLst/>
                <a:latin typeface="Bitstream Vera Sans"/>
                <a:cs typeface="Arial" pitchFamily="34" charset="0"/>
              </a:rPr>
              <a:t>S</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55" name="Line 50"/>
          <p:cNvSpPr>
            <a:spLocks noChangeShapeType="1"/>
          </p:cNvSpPr>
          <p:nvPr/>
        </p:nvSpPr>
        <p:spPr bwMode="auto">
          <a:xfrm flipH="1">
            <a:off x="5116513" y="2986088"/>
            <a:ext cx="371475" cy="0"/>
          </a:xfrm>
          <a:prstGeom prst="line">
            <a:avLst/>
          </a:prstGeom>
          <a:noFill/>
          <a:ln w="19050"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 name="Rectangle 51"/>
          <p:cNvSpPr>
            <a:spLocks noChangeArrowheads="1"/>
          </p:cNvSpPr>
          <p:nvPr/>
        </p:nvSpPr>
        <p:spPr bwMode="auto">
          <a:xfrm>
            <a:off x="5534025" y="2879725"/>
            <a:ext cx="206375"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300" b="0" i="0" u="none" strike="noStrike" cap="none" normalizeH="0" baseline="0" smtClean="0">
                <a:ln>
                  <a:noFill/>
                </a:ln>
                <a:solidFill>
                  <a:srgbClr val="000000"/>
                </a:solidFill>
                <a:effectLst/>
                <a:latin typeface="Bitstream Vera Sans"/>
                <a:cs typeface="Arial" pitchFamily="34" charset="0"/>
              </a:rPr>
              <a:t>C</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name="page59">
    <p:spTree>
      <p:nvGrpSpPr>
        <p:cNvPr id="1" name=""/>
        <p:cNvGrpSpPr/>
        <p:nvPr/>
      </p:nvGrpSpPr>
      <p:grpSpPr>
        <a:xfrm>
          <a:off x="0" y="0"/>
          <a:ext cx="0" cy="0"/>
          <a:chOff x="0" y="0"/>
          <a:chExt cx="0" cy="0"/>
        </a:xfrm>
      </p:grpSpPr>
      <p:sp>
        <p:nvSpPr>
          <p:cNvPr id="6" name="Rectangle 5"/>
          <p:cNvSpPr/>
          <p:nvPr/>
        </p:nvSpPr>
        <p:spPr>
          <a:xfrm>
            <a:off x="5715000" y="1905000"/>
            <a:ext cx="1676400" cy="762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 name="Title 1"/>
          <p:cNvSpPr txBox="1">
            <a:spLocks noGrp="1"/>
          </p:cNvSpPr>
          <p:nvPr>
            <p:ph type="title" idx="4294967295"/>
          </p:nvPr>
        </p:nvSpPr>
        <p:spPr>
          <a:xfrm>
            <a:off x="812800" y="2286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For a </a:t>
            </a:r>
            <a:r>
              <a:rPr lang="fr-FR" dirty="0" err="1">
                <a:solidFill>
                  <a:schemeClr val="tx1"/>
                </a:solidFill>
              </a:rPr>
              <a:t>Sequence</a:t>
            </a:r>
            <a:r>
              <a:rPr lang="fr-FR" dirty="0">
                <a:solidFill>
                  <a:schemeClr val="tx1"/>
                </a:solidFill>
              </a:rPr>
              <a:t> of 1s</a:t>
            </a:r>
          </a:p>
        </p:txBody>
      </p:sp>
      <p:sp>
        <p:nvSpPr>
          <p:cNvPr id="3" name="Text Placeholder 2"/>
          <p:cNvSpPr txBox="1">
            <a:spLocks noGrp="1"/>
          </p:cNvSpPr>
          <p:nvPr>
            <p:ph type="body" idx="4294967295"/>
          </p:nvPr>
        </p:nvSpPr>
        <p:spPr>
          <a:xfrm>
            <a:off x="889000" y="1493837"/>
            <a:ext cx="7797800" cy="4525963"/>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sz="2600" dirty="0">
                <a:latin typeface="Calibri" panose="020F0502020204030204" pitchFamily="34" charset="0"/>
              </a:rPr>
              <a:t>Sequence of 1s from position </a:t>
            </a:r>
            <a:r>
              <a:rPr lang="en-US" sz="2600" dirty="0" err="1">
                <a:latin typeface="Calibri" panose="020F0502020204030204" pitchFamily="34" charset="0"/>
              </a:rPr>
              <a:t>i</a:t>
            </a:r>
            <a:r>
              <a:rPr lang="en-US" sz="2600" dirty="0">
                <a:latin typeface="Calibri" panose="020F0502020204030204" pitchFamily="34" charset="0"/>
              </a:rPr>
              <a:t> to j</a:t>
            </a:r>
          </a:p>
          <a:p>
            <a:pPr lvl="1">
              <a:buSzPct val="100000"/>
              <a:buFont typeface="Symbol" panose="05050102010706020507" pitchFamily="18" charset="2"/>
              <a:buChar char="*"/>
            </a:pPr>
            <a:r>
              <a:rPr lang="en-US" sz="2000" dirty="0">
                <a:latin typeface="Calibri" panose="020F0502020204030204" pitchFamily="34" charset="0"/>
              </a:rPr>
              <a:t>Perform </a:t>
            </a:r>
            <a:r>
              <a:rPr lang="en-US" sz="2000" dirty="0">
                <a:solidFill>
                  <a:srgbClr val="0000FF"/>
                </a:solidFill>
                <a:latin typeface="Calibri" panose="020F0502020204030204" pitchFamily="34" charset="0"/>
              </a:rPr>
              <a:t>(j – </a:t>
            </a:r>
            <a:r>
              <a:rPr lang="en-US" sz="2000" dirty="0" err="1">
                <a:solidFill>
                  <a:srgbClr val="0000FF"/>
                </a:solidFill>
                <a:latin typeface="Calibri" panose="020F0502020204030204" pitchFamily="34" charset="0"/>
              </a:rPr>
              <a:t>i</a:t>
            </a:r>
            <a:r>
              <a:rPr lang="en-US" sz="2000" dirty="0">
                <a:solidFill>
                  <a:srgbClr val="0000FF"/>
                </a:solidFill>
                <a:latin typeface="Calibri" panose="020F0502020204030204" pitchFamily="34" charset="0"/>
              </a:rPr>
              <a:t> + 1) additions</a:t>
            </a:r>
          </a:p>
          <a:p>
            <a:pPr lvl="0">
              <a:buSzPct val="100000"/>
              <a:buFont typeface="Symbol" panose="05050102010706020507" pitchFamily="18" charset="2"/>
              <a:buChar char="*"/>
            </a:pPr>
            <a:r>
              <a:rPr lang="en-US" sz="2600" u="sng" dirty="0">
                <a:solidFill>
                  <a:srgbClr val="DC2300"/>
                </a:solidFill>
                <a:effectLst>
                  <a:outerShdw dist="17961" dir="2700000">
                    <a:scrgbClr r="0" g="0" b="0"/>
                  </a:outerShdw>
                </a:effectLst>
                <a:latin typeface="Calibri" panose="020F0502020204030204" pitchFamily="34" charset="0"/>
              </a:rPr>
              <a:t>New method</a:t>
            </a:r>
          </a:p>
          <a:p>
            <a:pPr lvl="1">
              <a:buSzPct val="100000"/>
              <a:buFont typeface="Symbol" panose="05050102010706020507" pitchFamily="18" charset="2"/>
              <a:buChar char="*"/>
            </a:pPr>
            <a:r>
              <a:rPr lang="en-US" sz="2000" dirty="0">
                <a:solidFill>
                  <a:srgbClr val="0000FF"/>
                </a:solidFill>
                <a:latin typeface="Calibri" panose="020F0502020204030204" pitchFamily="34" charset="0"/>
              </a:rPr>
              <a:t>Subtract the </a:t>
            </a:r>
            <a:r>
              <a:rPr lang="en-US" sz="2000" dirty="0" smtClean="0">
                <a:solidFill>
                  <a:srgbClr val="0000FF"/>
                </a:solidFill>
                <a:latin typeface="Calibri" panose="020F0502020204030204" pitchFamily="34" charset="0"/>
              </a:rPr>
              <a:t>multiplicand</a:t>
            </a:r>
            <a:r>
              <a:rPr lang="en-US" sz="2000" dirty="0" smtClean="0">
                <a:latin typeface="Calibri" panose="020F0502020204030204" pitchFamily="34" charset="0"/>
              </a:rPr>
              <a:t> </a:t>
            </a:r>
            <a:r>
              <a:rPr lang="en-US" sz="2000" dirty="0">
                <a:latin typeface="Calibri" panose="020F0502020204030204" pitchFamily="34" charset="0"/>
              </a:rPr>
              <a:t>when we scan bit i (</a:t>
            </a:r>
            <a:r>
              <a:rPr lang="en-US" sz="2000" dirty="0">
                <a:solidFill>
                  <a:srgbClr val="DC2300"/>
                </a:solidFill>
                <a:latin typeface="Calibri" panose="020F0502020204030204" pitchFamily="34" charset="0"/>
              </a:rPr>
              <a:t> ! count starts from 0</a:t>
            </a:r>
            <a:r>
              <a:rPr lang="en-US" sz="2000" dirty="0">
                <a:latin typeface="Calibri" panose="020F0502020204030204" pitchFamily="34" charset="0"/>
              </a:rPr>
              <a:t>)</a:t>
            </a:r>
          </a:p>
          <a:p>
            <a:pPr lvl="1">
              <a:buSzPct val="100000"/>
              <a:buFont typeface="Symbol" panose="05050102010706020507" pitchFamily="18" charset="2"/>
              <a:buChar char="*"/>
            </a:pPr>
            <a:r>
              <a:rPr lang="en-US" sz="2000" dirty="0">
                <a:latin typeface="Calibri" panose="020F0502020204030204" pitchFamily="34" charset="0"/>
              </a:rPr>
              <a:t>Keep </a:t>
            </a:r>
            <a:r>
              <a:rPr lang="en-US" sz="2000" dirty="0">
                <a:solidFill>
                  <a:srgbClr val="008000"/>
                </a:solidFill>
                <a:latin typeface="Calibri" panose="020F0502020204030204" pitchFamily="34" charset="0"/>
              </a:rPr>
              <a:t>shifting</a:t>
            </a:r>
            <a:r>
              <a:rPr lang="en-US" sz="2000" dirty="0">
                <a:latin typeface="Calibri" panose="020F0502020204030204" pitchFamily="34" charset="0"/>
              </a:rPr>
              <a:t> the partial product</a:t>
            </a:r>
          </a:p>
          <a:p>
            <a:pPr lvl="1">
              <a:buSzPct val="100000"/>
              <a:buFont typeface="Symbol" panose="05050102010706020507" pitchFamily="18" charset="2"/>
              <a:buChar char="*"/>
            </a:pPr>
            <a:r>
              <a:rPr lang="en-US" sz="2000" dirty="0">
                <a:solidFill>
                  <a:srgbClr val="0000FF"/>
                </a:solidFill>
                <a:latin typeface="Calibri" panose="020F0502020204030204" pitchFamily="34" charset="0"/>
              </a:rPr>
              <a:t>Add the multiplicand(N)</a:t>
            </a:r>
            <a:r>
              <a:rPr lang="en-US" sz="2000" dirty="0">
                <a:latin typeface="Calibri" panose="020F0502020204030204" pitchFamily="34" charset="0"/>
              </a:rPr>
              <a:t>, when we scan bit (j+1)</a:t>
            </a:r>
          </a:p>
          <a:p>
            <a:pPr lvl="1">
              <a:buSzPct val="100000"/>
              <a:buFont typeface="Symbol" panose="05050102010706020507" pitchFamily="18" charset="2"/>
              <a:buChar char="*"/>
            </a:pPr>
            <a:r>
              <a:rPr lang="en-US" sz="2000" dirty="0">
                <a:latin typeface="Calibri" panose="020F0502020204030204" pitchFamily="34" charset="0"/>
              </a:rPr>
              <a:t>This process, </a:t>
            </a:r>
            <a:r>
              <a:rPr lang="en-US" sz="2000" dirty="0">
                <a:solidFill>
                  <a:srgbClr val="008000"/>
                </a:solidFill>
                <a:latin typeface="Calibri" panose="020F0502020204030204" pitchFamily="34" charset="0"/>
              </a:rPr>
              <a:t>effectively adds (2</a:t>
            </a:r>
            <a:r>
              <a:rPr lang="en-US" sz="2000" baseline="33000" dirty="0">
                <a:solidFill>
                  <a:srgbClr val="008000"/>
                </a:solidFill>
                <a:latin typeface="Calibri" panose="020F0502020204030204" pitchFamily="34" charset="0"/>
              </a:rPr>
              <a:t>j+1</a:t>
            </a:r>
            <a:r>
              <a:rPr lang="en-US" sz="2000" dirty="0">
                <a:solidFill>
                  <a:srgbClr val="008000"/>
                </a:solidFill>
                <a:latin typeface="Calibri" panose="020F0502020204030204" pitchFamily="34" charset="0"/>
              </a:rPr>
              <a:t> – 2</a:t>
            </a:r>
            <a:r>
              <a:rPr lang="en-US" sz="2000" baseline="33000" dirty="0">
                <a:solidFill>
                  <a:srgbClr val="008000"/>
                </a:solidFill>
                <a:latin typeface="Calibri" panose="020F0502020204030204" pitchFamily="34" charset="0"/>
              </a:rPr>
              <a:t>i</a:t>
            </a:r>
            <a:r>
              <a:rPr lang="en-US" sz="2000" dirty="0">
                <a:solidFill>
                  <a:srgbClr val="008000"/>
                </a:solidFill>
                <a:latin typeface="Calibri" panose="020F0502020204030204" pitchFamily="34" charset="0"/>
              </a:rPr>
              <a:t>) * N</a:t>
            </a:r>
            <a:r>
              <a:rPr lang="en-US" sz="2000" dirty="0">
                <a:latin typeface="Calibri" panose="020F0502020204030204" pitchFamily="34" charset="0"/>
              </a:rPr>
              <a:t> to the partial product</a:t>
            </a:r>
          </a:p>
          <a:p>
            <a:pPr lvl="1">
              <a:buSzPct val="100000"/>
              <a:buFont typeface="Symbol" panose="05050102010706020507" pitchFamily="18" charset="2"/>
              <a:buChar char="*"/>
            </a:pPr>
            <a:r>
              <a:rPr lang="en-US" sz="2000" dirty="0">
                <a:latin typeface="Calibri" panose="020F0502020204030204" pitchFamily="34" charset="0"/>
              </a:rPr>
              <a:t>Exactly, what we wanted to do …</a:t>
            </a:r>
          </a:p>
        </p:txBody>
      </p:sp>
      <mc:AlternateContent xmlns:mc="http://schemas.openxmlformats.org/markup-compatibility/2006" xmlns:a14="http://schemas.microsoft.com/office/drawing/2010/main">
        <mc:Choice Requires="a14">
          <p:sp>
            <p:nvSpPr>
              <p:cNvPr id="5" name="TextBox 4"/>
              <p:cNvSpPr txBox="1"/>
              <p:nvPr/>
            </p:nvSpPr>
            <p:spPr>
              <a:xfrm>
                <a:off x="5867400" y="1905000"/>
                <a:ext cx="1364155" cy="57656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𝐴</m:t>
                      </m:r>
                      <m:r>
                        <a:rPr lang="en-US" i="1" smtClean="0">
                          <a:latin typeface="Cambria Math" panose="02040503050406030204" pitchFamily="18" charset="0"/>
                        </a:rPr>
                        <m:t>=</m:t>
                      </m:r>
                      <m:nary>
                        <m:naryPr>
                          <m:chr m:val="∑"/>
                          <m:limLoc m:val="subSup"/>
                          <m:ctrlPr>
                            <a:rPr lang="en-US" i="1" smtClean="0">
                              <a:latin typeface="Cambria Math" panose="02040503050406030204" pitchFamily="18" charset="0"/>
                            </a:rPr>
                          </m:ctrlPr>
                        </m:naryPr>
                        <m:sub>
                          <m:r>
                            <m:rPr>
                              <m:brk m:alnAt="25"/>
                            </m:rP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𝑖</m:t>
                          </m:r>
                        </m:sub>
                        <m:sup>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𝑗</m:t>
                          </m:r>
                        </m:sup>
                        <m:e>
                          <m:sSup>
                            <m:sSupPr>
                              <m:ctrlPr>
                                <a:rPr lang="en-US"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𝑘</m:t>
                              </m:r>
                            </m:sup>
                          </m:sSup>
                        </m:e>
                      </m:nary>
                    </m:oMath>
                  </m:oMathPara>
                </a14:m>
                <a:endParaRPr lang="en-US" dirty="0"/>
              </a:p>
            </p:txBody>
          </p:sp>
        </mc:Choice>
        <mc:Fallback xmlns="">
          <p:sp>
            <p:nvSpPr>
              <p:cNvPr id="5" name="TextBox 4"/>
              <p:cNvSpPr txBox="1">
                <a:spLocks noRot="1" noChangeAspect="1" noMove="1" noResize="1" noEditPoints="1" noAdjustHandles="1" noChangeArrowheads="1" noChangeShapeType="1" noTextEdit="1"/>
              </p:cNvSpPr>
              <p:nvPr/>
            </p:nvSpPr>
            <p:spPr>
              <a:xfrm>
                <a:off x="5867400" y="1905000"/>
                <a:ext cx="1364155" cy="576568"/>
              </a:xfrm>
              <a:prstGeom prst="rect">
                <a:avLst/>
              </a:prstGeom>
              <a:blipFill rotWithShape="0">
                <a:blip r:embed="rId3"/>
                <a:stretch>
                  <a:fillRect/>
                </a:stretch>
              </a:blipFill>
            </p:spPr>
            <p:txBody>
              <a:bodyPr/>
              <a:lstStyle/>
              <a:p>
                <a:r>
                  <a:rPr lang="en-US">
                    <a:noFill/>
                  </a:rPr>
                  <a:t> </a:t>
                </a:r>
              </a:p>
            </p:txBody>
          </p:sp>
        </mc:Fallback>
      </mc:AlternateContent>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name="page60">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12800" y="2286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Operation</a:t>
            </a:r>
            <a:r>
              <a:rPr lang="fr-FR" dirty="0">
                <a:solidFill>
                  <a:schemeClr val="tx1"/>
                </a:solidFill>
              </a:rPr>
              <a:t> of the </a:t>
            </a:r>
            <a:r>
              <a:rPr lang="fr-FR" dirty="0" err="1">
                <a:solidFill>
                  <a:schemeClr val="tx1"/>
                </a:solidFill>
              </a:rPr>
              <a:t>Algorithm</a:t>
            </a:r>
            <a:endParaRPr lang="fr-FR" dirty="0">
              <a:solidFill>
                <a:schemeClr val="tx1"/>
              </a:solidFill>
            </a:endParaRPr>
          </a:p>
        </p:txBody>
      </p:sp>
      <p:sp>
        <p:nvSpPr>
          <p:cNvPr id="3" name="Text Placeholder 2"/>
          <p:cNvSpPr txBox="1">
            <a:spLocks noGrp="1"/>
          </p:cNvSpPr>
          <p:nvPr>
            <p:ph type="body" idx="4294967295"/>
          </p:nvPr>
        </p:nvSpPr>
        <p:spPr>
          <a:xfrm>
            <a:off x="1041400" y="1600200"/>
            <a:ext cx="7416800" cy="1804988"/>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sz="2600" dirty="0">
                <a:latin typeface="Calibri" panose="020F0502020204030204" pitchFamily="34" charset="0"/>
              </a:rPr>
              <a:t>Consider bit pairs in the multiplier</a:t>
            </a:r>
          </a:p>
          <a:p>
            <a:pPr lvl="1">
              <a:buSzPct val="100000"/>
              <a:buFont typeface="Symbol" panose="05050102010706020507" pitchFamily="18" charset="2"/>
              <a:buChar char="*"/>
            </a:pPr>
            <a:r>
              <a:rPr lang="en-US" sz="2000" dirty="0">
                <a:solidFill>
                  <a:srgbClr val="B84700"/>
                </a:solidFill>
                <a:latin typeface="Calibri" panose="020F0502020204030204" pitchFamily="34" charset="0"/>
              </a:rPr>
              <a:t>(current bit, previous bit)</a:t>
            </a:r>
          </a:p>
          <a:p>
            <a:pPr lvl="1">
              <a:buSzPct val="100000"/>
              <a:buFont typeface="Symbol" panose="05050102010706020507" pitchFamily="18" charset="2"/>
              <a:buChar char="*"/>
            </a:pPr>
            <a:r>
              <a:rPr lang="en-US" sz="2000" dirty="0">
                <a:latin typeface="Calibri" panose="020F0502020204030204" pitchFamily="34" charset="0"/>
              </a:rPr>
              <a:t>Take </a:t>
            </a:r>
            <a:r>
              <a:rPr lang="en-US" sz="2000" dirty="0">
                <a:solidFill>
                  <a:srgbClr val="33CC66"/>
                </a:solidFill>
                <a:latin typeface="Calibri" panose="020F0502020204030204" pitchFamily="34" charset="0"/>
              </a:rPr>
              <a:t>actions</a:t>
            </a:r>
            <a:r>
              <a:rPr lang="en-US" sz="2000" dirty="0">
                <a:latin typeface="Calibri" panose="020F0502020204030204" pitchFamily="34" charset="0"/>
              </a:rPr>
              <a:t> based on the bit pair</a:t>
            </a:r>
          </a:p>
          <a:p>
            <a:pPr lvl="1">
              <a:buSzPct val="100000"/>
              <a:buFont typeface="Symbol" panose="05050102010706020507" pitchFamily="18" charset="2"/>
              <a:buChar char="*"/>
            </a:pPr>
            <a:r>
              <a:rPr lang="en-US" sz="2000" dirty="0">
                <a:solidFill>
                  <a:srgbClr val="6B4794"/>
                </a:solidFill>
                <a:effectLst>
                  <a:outerShdw dist="17961" dir="2700000">
                    <a:scrgbClr r="0" g="0" b="0"/>
                  </a:outerShdw>
                </a:effectLst>
                <a:latin typeface="Calibri" panose="020F0502020204030204" pitchFamily="34" charset="0"/>
              </a:rPr>
              <a:t>Action table</a:t>
            </a:r>
          </a:p>
        </p:txBody>
      </p:sp>
      <p:grpSp>
        <p:nvGrpSpPr>
          <p:cNvPr id="7" name="Group 5"/>
          <p:cNvGrpSpPr>
            <a:grpSpLocks noChangeAspect="1"/>
          </p:cNvGrpSpPr>
          <p:nvPr/>
        </p:nvGrpSpPr>
        <p:grpSpPr bwMode="auto">
          <a:xfrm>
            <a:off x="946150" y="3886200"/>
            <a:ext cx="7043738" cy="1681163"/>
            <a:chOff x="1028" y="2448"/>
            <a:chExt cx="4437" cy="1059"/>
          </a:xfrm>
        </p:grpSpPr>
        <p:sp>
          <p:nvSpPr>
            <p:cNvPr id="8" name="AutoShape 4"/>
            <p:cNvSpPr>
              <a:spLocks noChangeAspect="1" noChangeArrowheads="1" noTextEdit="1"/>
            </p:cNvSpPr>
            <p:nvPr/>
          </p:nvSpPr>
          <p:spPr bwMode="auto">
            <a:xfrm>
              <a:off x="1028" y="2448"/>
              <a:ext cx="4437" cy="10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6"/>
            <p:cNvSpPr>
              <a:spLocks noEditPoints="1"/>
            </p:cNvSpPr>
            <p:nvPr/>
          </p:nvSpPr>
          <p:spPr bwMode="auto">
            <a:xfrm>
              <a:off x="1048" y="2468"/>
              <a:ext cx="4389" cy="223"/>
            </a:xfrm>
            <a:custGeom>
              <a:avLst/>
              <a:gdLst>
                <a:gd name="T0" fmla="*/ 0 w 433"/>
                <a:gd name="T1" fmla="*/ 0 h 22"/>
                <a:gd name="T2" fmla="*/ 433 w 433"/>
                <a:gd name="T3" fmla="*/ 0 h 22"/>
                <a:gd name="T4" fmla="*/ 0 w 433"/>
                <a:gd name="T5" fmla="*/ 4 h 22"/>
                <a:gd name="T6" fmla="*/ 433 w 433"/>
                <a:gd name="T7" fmla="*/ 4 h 22"/>
                <a:gd name="T8" fmla="*/ 0 w 433"/>
                <a:gd name="T9" fmla="*/ 22 h 22"/>
                <a:gd name="T10" fmla="*/ 0 w 433"/>
                <a:gd name="T11" fmla="*/ 4 h 22"/>
                <a:gd name="T12" fmla="*/ 4 w 433"/>
                <a:gd name="T13" fmla="*/ 22 h 22"/>
                <a:gd name="T14" fmla="*/ 4 w 433"/>
                <a:gd name="T15" fmla="*/ 4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3" h="22">
                  <a:moveTo>
                    <a:pt x="0" y="0"/>
                  </a:moveTo>
                  <a:lnTo>
                    <a:pt x="433" y="0"/>
                  </a:lnTo>
                  <a:moveTo>
                    <a:pt x="0" y="4"/>
                  </a:moveTo>
                  <a:lnTo>
                    <a:pt x="433" y="4"/>
                  </a:lnTo>
                  <a:moveTo>
                    <a:pt x="0" y="22"/>
                  </a:moveTo>
                  <a:lnTo>
                    <a:pt x="0" y="4"/>
                  </a:lnTo>
                  <a:moveTo>
                    <a:pt x="4" y="22"/>
                  </a:moveTo>
                  <a:lnTo>
                    <a:pt x="4" y="4"/>
                  </a:lnTo>
                </a:path>
              </a:pathLst>
            </a:custGeom>
            <a:noFill/>
            <a:ln w="10"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Rectangle 7"/>
            <p:cNvSpPr>
              <a:spLocks noChangeArrowheads="1"/>
            </p:cNvSpPr>
            <p:nvPr/>
          </p:nvSpPr>
          <p:spPr bwMode="auto">
            <a:xfrm>
              <a:off x="1180" y="2498"/>
              <a:ext cx="1881"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dirty="0" smtClean="0">
                  <a:ln>
                    <a:noFill/>
                  </a:ln>
                  <a:solidFill>
                    <a:srgbClr val="1A1B1C"/>
                  </a:solidFill>
                  <a:effectLst/>
                  <a:latin typeface="Times New Roman" pitchFamily="18" charset="0"/>
                </a:rPr>
                <a:t>(current value, previous value)</a:t>
              </a:r>
              <a:endParaRPr kumimoji="0" lang="en-US" sz="1800" b="0" i="0" u="none" strike="noStrike" cap="none" normalizeH="0" baseline="0" dirty="0" smtClean="0">
                <a:ln>
                  <a:noFill/>
                </a:ln>
                <a:solidFill>
                  <a:schemeClr val="tx1"/>
                </a:solidFill>
                <a:effectLst/>
                <a:latin typeface="Arial" pitchFamily="34" charset="0"/>
              </a:endParaRPr>
            </a:p>
          </p:txBody>
        </p:sp>
        <p:sp>
          <p:nvSpPr>
            <p:cNvPr id="11" name="Line 8"/>
            <p:cNvSpPr>
              <a:spLocks noChangeShapeType="1"/>
            </p:cNvSpPr>
            <p:nvPr/>
          </p:nvSpPr>
          <p:spPr bwMode="auto">
            <a:xfrm flipV="1">
              <a:off x="3258" y="2509"/>
              <a:ext cx="0" cy="182"/>
            </a:xfrm>
            <a:prstGeom prst="line">
              <a:avLst/>
            </a:prstGeom>
            <a:noFill/>
            <a:ln w="10"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Rectangle 9"/>
            <p:cNvSpPr>
              <a:spLocks noChangeArrowheads="1"/>
            </p:cNvSpPr>
            <p:nvPr/>
          </p:nvSpPr>
          <p:spPr bwMode="auto">
            <a:xfrm>
              <a:off x="3349" y="2498"/>
              <a:ext cx="476"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smtClean="0">
                  <a:ln>
                    <a:noFill/>
                  </a:ln>
                  <a:solidFill>
                    <a:srgbClr val="1A1B1C"/>
                  </a:solidFill>
                  <a:effectLst/>
                  <a:latin typeface="Times New Roman" pitchFamily="18" charset="0"/>
                </a:rPr>
                <a:t>Action</a:t>
              </a:r>
              <a:endParaRPr kumimoji="0" lang="en-US" sz="1800" b="0" i="0" u="none" strike="noStrike" cap="none" normalizeH="0" baseline="0" smtClean="0">
                <a:ln>
                  <a:noFill/>
                </a:ln>
                <a:solidFill>
                  <a:schemeClr val="tx1"/>
                </a:solidFill>
                <a:effectLst/>
                <a:latin typeface="Arial" pitchFamily="34" charset="0"/>
              </a:endParaRPr>
            </a:p>
          </p:txBody>
        </p:sp>
        <p:sp>
          <p:nvSpPr>
            <p:cNvPr id="13" name="Freeform 10"/>
            <p:cNvSpPr>
              <a:spLocks noEditPoints="1"/>
            </p:cNvSpPr>
            <p:nvPr/>
          </p:nvSpPr>
          <p:spPr bwMode="auto">
            <a:xfrm>
              <a:off x="1048" y="2509"/>
              <a:ext cx="4389" cy="365"/>
            </a:xfrm>
            <a:custGeom>
              <a:avLst/>
              <a:gdLst>
                <a:gd name="T0" fmla="*/ 429 w 433"/>
                <a:gd name="T1" fmla="*/ 18 h 36"/>
                <a:gd name="T2" fmla="*/ 429 w 433"/>
                <a:gd name="T3" fmla="*/ 0 h 36"/>
                <a:gd name="T4" fmla="*/ 433 w 433"/>
                <a:gd name="T5" fmla="*/ 18 h 36"/>
                <a:gd name="T6" fmla="*/ 433 w 433"/>
                <a:gd name="T7" fmla="*/ 0 h 36"/>
                <a:gd name="T8" fmla="*/ 0 w 433"/>
                <a:gd name="T9" fmla="*/ 18 h 36"/>
                <a:gd name="T10" fmla="*/ 433 w 433"/>
                <a:gd name="T11" fmla="*/ 18 h 36"/>
                <a:gd name="T12" fmla="*/ 0 w 433"/>
                <a:gd name="T13" fmla="*/ 36 h 36"/>
                <a:gd name="T14" fmla="*/ 0 w 433"/>
                <a:gd name="T15" fmla="*/ 18 h 36"/>
                <a:gd name="T16" fmla="*/ 4 w 433"/>
                <a:gd name="T17" fmla="*/ 36 h 36"/>
                <a:gd name="T18" fmla="*/ 4 w 433"/>
                <a:gd name="T19" fmla="*/ 1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3" h="36">
                  <a:moveTo>
                    <a:pt x="429" y="18"/>
                  </a:moveTo>
                  <a:lnTo>
                    <a:pt x="429" y="0"/>
                  </a:lnTo>
                  <a:moveTo>
                    <a:pt x="433" y="18"/>
                  </a:moveTo>
                  <a:lnTo>
                    <a:pt x="433" y="0"/>
                  </a:lnTo>
                  <a:moveTo>
                    <a:pt x="0" y="18"/>
                  </a:moveTo>
                  <a:lnTo>
                    <a:pt x="433" y="18"/>
                  </a:lnTo>
                  <a:moveTo>
                    <a:pt x="0" y="36"/>
                  </a:moveTo>
                  <a:lnTo>
                    <a:pt x="0" y="18"/>
                  </a:lnTo>
                  <a:moveTo>
                    <a:pt x="4" y="36"/>
                  </a:moveTo>
                  <a:lnTo>
                    <a:pt x="4" y="18"/>
                  </a:lnTo>
                </a:path>
              </a:pathLst>
            </a:custGeom>
            <a:noFill/>
            <a:ln w="10"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Rectangle 11"/>
            <p:cNvSpPr>
              <a:spLocks noChangeArrowheads="1"/>
            </p:cNvSpPr>
            <p:nvPr/>
          </p:nvSpPr>
          <p:spPr bwMode="auto">
            <a:xfrm>
              <a:off x="1180" y="2691"/>
              <a:ext cx="253"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smtClean="0">
                  <a:ln>
                    <a:noFill/>
                  </a:ln>
                  <a:solidFill>
                    <a:srgbClr val="1A1B1C"/>
                  </a:solidFill>
                  <a:effectLst/>
                  <a:latin typeface="Times New Roman" pitchFamily="18" charset="0"/>
                </a:rPr>
                <a:t>0,0</a:t>
              </a:r>
              <a:endParaRPr kumimoji="0" lang="en-US" sz="1800" b="0" i="0" u="none" strike="noStrike" cap="none" normalizeH="0" baseline="0" smtClean="0">
                <a:ln>
                  <a:noFill/>
                </a:ln>
                <a:solidFill>
                  <a:schemeClr val="tx1"/>
                </a:solidFill>
                <a:effectLst/>
                <a:latin typeface="Arial" pitchFamily="34" charset="0"/>
              </a:endParaRPr>
            </a:p>
          </p:txBody>
        </p:sp>
        <p:sp>
          <p:nvSpPr>
            <p:cNvPr id="15" name="Line 12"/>
            <p:cNvSpPr>
              <a:spLocks noChangeShapeType="1"/>
            </p:cNvSpPr>
            <p:nvPr/>
          </p:nvSpPr>
          <p:spPr bwMode="auto">
            <a:xfrm flipV="1">
              <a:off x="3258" y="2691"/>
              <a:ext cx="0" cy="183"/>
            </a:xfrm>
            <a:prstGeom prst="line">
              <a:avLst/>
            </a:prstGeom>
            <a:noFill/>
            <a:ln w="10"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Rectangle 13"/>
            <p:cNvSpPr>
              <a:spLocks noChangeArrowheads="1"/>
            </p:cNvSpPr>
            <p:nvPr/>
          </p:nvSpPr>
          <p:spPr bwMode="auto">
            <a:xfrm>
              <a:off x="3349" y="2691"/>
              <a:ext cx="111"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smtClean="0">
                  <a:ln>
                    <a:noFill/>
                  </a:ln>
                  <a:solidFill>
                    <a:srgbClr val="1A1B1C"/>
                  </a:solidFill>
                  <a:effectLst/>
                  <a:latin typeface="Times New Roman" pitchFamily="18" charset="0"/>
                </a:rPr>
                <a:t>-</a:t>
              </a:r>
              <a:endParaRPr kumimoji="0" lang="en-US" sz="1800" b="0" i="0" u="none" strike="noStrike" cap="none" normalizeH="0" baseline="0" smtClean="0">
                <a:ln>
                  <a:noFill/>
                </a:ln>
                <a:solidFill>
                  <a:schemeClr val="tx1"/>
                </a:solidFill>
                <a:effectLst/>
                <a:latin typeface="Arial" pitchFamily="34" charset="0"/>
              </a:endParaRPr>
            </a:p>
          </p:txBody>
        </p:sp>
        <p:sp>
          <p:nvSpPr>
            <p:cNvPr id="17" name="Freeform 14"/>
            <p:cNvSpPr>
              <a:spLocks noEditPoints="1"/>
            </p:cNvSpPr>
            <p:nvPr/>
          </p:nvSpPr>
          <p:spPr bwMode="auto">
            <a:xfrm>
              <a:off x="1048" y="2691"/>
              <a:ext cx="4389" cy="375"/>
            </a:xfrm>
            <a:custGeom>
              <a:avLst/>
              <a:gdLst>
                <a:gd name="T0" fmla="*/ 429 w 433"/>
                <a:gd name="T1" fmla="*/ 18 h 37"/>
                <a:gd name="T2" fmla="*/ 429 w 433"/>
                <a:gd name="T3" fmla="*/ 0 h 37"/>
                <a:gd name="T4" fmla="*/ 433 w 433"/>
                <a:gd name="T5" fmla="*/ 18 h 37"/>
                <a:gd name="T6" fmla="*/ 433 w 433"/>
                <a:gd name="T7" fmla="*/ 0 h 37"/>
                <a:gd name="T8" fmla="*/ 0 w 433"/>
                <a:gd name="T9" fmla="*/ 19 h 37"/>
                <a:gd name="T10" fmla="*/ 433 w 433"/>
                <a:gd name="T11" fmla="*/ 19 h 37"/>
                <a:gd name="T12" fmla="*/ 0 w 433"/>
                <a:gd name="T13" fmla="*/ 37 h 37"/>
                <a:gd name="T14" fmla="*/ 0 w 433"/>
                <a:gd name="T15" fmla="*/ 19 h 37"/>
                <a:gd name="T16" fmla="*/ 4 w 433"/>
                <a:gd name="T17" fmla="*/ 37 h 37"/>
                <a:gd name="T18" fmla="*/ 4 w 433"/>
                <a:gd name="T19" fmla="*/ 19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3" h="37">
                  <a:moveTo>
                    <a:pt x="429" y="18"/>
                  </a:moveTo>
                  <a:lnTo>
                    <a:pt x="429" y="0"/>
                  </a:lnTo>
                  <a:moveTo>
                    <a:pt x="433" y="18"/>
                  </a:moveTo>
                  <a:lnTo>
                    <a:pt x="433" y="0"/>
                  </a:lnTo>
                  <a:moveTo>
                    <a:pt x="0" y="19"/>
                  </a:moveTo>
                  <a:lnTo>
                    <a:pt x="433" y="19"/>
                  </a:lnTo>
                  <a:moveTo>
                    <a:pt x="0" y="37"/>
                  </a:moveTo>
                  <a:lnTo>
                    <a:pt x="0" y="19"/>
                  </a:lnTo>
                  <a:moveTo>
                    <a:pt x="4" y="37"/>
                  </a:moveTo>
                  <a:lnTo>
                    <a:pt x="4" y="19"/>
                  </a:lnTo>
                </a:path>
              </a:pathLst>
            </a:custGeom>
            <a:noFill/>
            <a:ln w="10"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Rectangle 15"/>
            <p:cNvSpPr>
              <a:spLocks noChangeArrowheads="1"/>
            </p:cNvSpPr>
            <p:nvPr/>
          </p:nvSpPr>
          <p:spPr bwMode="auto">
            <a:xfrm>
              <a:off x="1180" y="2884"/>
              <a:ext cx="253"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smtClean="0">
                  <a:ln>
                    <a:noFill/>
                  </a:ln>
                  <a:solidFill>
                    <a:srgbClr val="1A1B1C"/>
                  </a:solidFill>
                  <a:effectLst/>
                  <a:latin typeface="Times New Roman" pitchFamily="18" charset="0"/>
                </a:rPr>
                <a:t>1,0</a:t>
              </a:r>
              <a:endParaRPr kumimoji="0" lang="en-US" sz="1800" b="0" i="0" u="none" strike="noStrike" cap="none" normalizeH="0" baseline="0" smtClean="0">
                <a:ln>
                  <a:noFill/>
                </a:ln>
                <a:solidFill>
                  <a:schemeClr val="tx1"/>
                </a:solidFill>
                <a:effectLst/>
                <a:latin typeface="Arial" pitchFamily="34" charset="0"/>
              </a:endParaRPr>
            </a:p>
          </p:txBody>
        </p:sp>
        <p:sp>
          <p:nvSpPr>
            <p:cNvPr id="19" name="Line 16"/>
            <p:cNvSpPr>
              <a:spLocks noChangeShapeType="1"/>
            </p:cNvSpPr>
            <p:nvPr/>
          </p:nvSpPr>
          <p:spPr bwMode="auto">
            <a:xfrm flipV="1">
              <a:off x="3258" y="2884"/>
              <a:ext cx="0" cy="182"/>
            </a:xfrm>
            <a:prstGeom prst="line">
              <a:avLst/>
            </a:prstGeom>
            <a:noFill/>
            <a:ln w="10"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Rectangle 17"/>
            <p:cNvSpPr>
              <a:spLocks noChangeArrowheads="1"/>
            </p:cNvSpPr>
            <p:nvPr/>
          </p:nvSpPr>
          <p:spPr bwMode="auto">
            <a:xfrm>
              <a:off x="3349" y="2884"/>
              <a:ext cx="1783"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dirty="0" smtClean="0">
                  <a:ln>
                    <a:noFill/>
                  </a:ln>
                  <a:solidFill>
                    <a:srgbClr val="1A1B1C"/>
                  </a:solidFill>
                  <a:effectLst/>
                  <a:latin typeface="Times New Roman" pitchFamily="18" charset="0"/>
                </a:rPr>
                <a:t>subtract multiplicand from </a:t>
              </a:r>
              <a:r>
                <a:rPr kumimoji="0" lang="en-US" sz="1900" b="0" i="1" u="none" strike="noStrike" cap="none" normalizeH="0" baseline="0" dirty="0" smtClean="0">
                  <a:ln>
                    <a:noFill/>
                  </a:ln>
                  <a:solidFill>
                    <a:srgbClr val="1A1B1C"/>
                  </a:solidFill>
                  <a:effectLst/>
                  <a:latin typeface="Times New Roman" pitchFamily="18" charset="0"/>
                </a:rPr>
                <a:t>U</a:t>
              </a:r>
              <a:endParaRPr kumimoji="0" lang="en-US" sz="1800" b="0" i="1" u="none" strike="noStrike" cap="none" normalizeH="0" baseline="0" dirty="0" smtClean="0">
                <a:ln>
                  <a:noFill/>
                </a:ln>
                <a:solidFill>
                  <a:schemeClr val="tx1"/>
                </a:solidFill>
                <a:effectLst/>
                <a:latin typeface="Arial" pitchFamily="34" charset="0"/>
              </a:endParaRPr>
            </a:p>
          </p:txBody>
        </p:sp>
        <p:sp>
          <p:nvSpPr>
            <p:cNvPr id="21" name="Freeform 18"/>
            <p:cNvSpPr>
              <a:spLocks noEditPoints="1"/>
            </p:cNvSpPr>
            <p:nvPr/>
          </p:nvSpPr>
          <p:spPr bwMode="auto">
            <a:xfrm>
              <a:off x="1048" y="2884"/>
              <a:ext cx="4389" cy="375"/>
            </a:xfrm>
            <a:custGeom>
              <a:avLst/>
              <a:gdLst>
                <a:gd name="T0" fmla="*/ 429 w 433"/>
                <a:gd name="T1" fmla="*/ 18 h 37"/>
                <a:gd name="T2" fmla="*/ 429 w 433"/>
                <a:gd name="T3" fmla="*/ 0 h 37"/>
                <a:gd name="T4" fmla="*/ 433 w 433"/>
                <a:gd name="T5" fmla="*/ 18 h 37"/>
                <a:gd name="T6" fmla="*/ 433 w 433"/>
                <a:gd name="T7" fmla="*/ 0 h 37"/>
                <a:gd name="T8" fmla="*/ 0 w 433"/>
                <a:gd name="T9" fmla="*/ 18 h 37"/>
                <a:gd name="T10" fmla="*/ 433 w 433"/>
                <a:gd name="T11" fmla="*/ 18 h 37"/>
                <a:gd name="T12" fmla="*/ 0 w 433"/>
                <a:gd name="T13" fmla="*/ 37 h 37"/>
                <a:gd name="T14" fmla="*/ 0 w 433"/>
                <a:gd name="T15" fmla="*/ 19 h 37"/>
                <a:gd name="T16" fmla="*/ 4 w 433"/>
                <a:gd name="T17" fmla="*/ 37 h 37"/>
                <a:gd name="T18" fmla="*/ 4 w 433"/>
                <a:gd name="T19" fmla="*/ 19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3" h="37">
                  <a:moveTo>
                    <a:pt x="429" y="18"/>
                  </a:moveTo>
                  <a:lnTo>
                    <a:pt x="429" y="0"/>
                  </a:lnTo>
                  <a:moveTo>
                    <a:pt x="433" y="18"/>
                  </a:moveTo>
                  <a:lnTo>
                    <a:pt x="433" y="0"/>
                  </a:lnTo>
                  <a:moveTo>
                    <a:pt x="0" y="18"/>
                  </a:moveTo>
                  <a:lnTo>
                    <a:pt x="433" y="18"/>
                  </a:lnTo>
                  <a:moveTo>
                    <a:pt x="0" y="37"/>
                  </a:moveTo>
                  <a:lnTo>
                    <a:pt x="0" y="19"/>
                  </a:lnTo>
                  <a:moveTo>
                    <a:pt x="4" y="37"/>
                  </a:moveTo>
                  <a:lnTo>
                    <a:pt x="4" y="19"/>
                  </a:lnTo>
                </a:path>
              </a:pathLst>
            </a:custGeom>
            <a:noFill/>
            <a:ln w="10"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Rectangle 19"/>
            <p:cNvSpPr>
              <a:spLocks noChangeArrowheads="1"/>
            </p:cNvSpPr>
            <p:nvPr/>
          </p:nvSpPr>
          <p:spPr bwMode="auto">
            <a:xfrm>
              <a:off x="1180" y="3066"/>
              <a:ext cx="253"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smtClean="0">
                  <a:ln>
                    <a:noFill/>
                  </a:ln>
                  <a:solidFill>
                    <a:srgbClr val="1A1B1C"/>
                  </a:solidFill>
                  <a:effectLst/>
                  <a:latin typeface="Times New Roman" pitchFamily="18" charset="0"/>
                </a:rPr>
                <a:t>1,1</a:t>
              </a:r>
              <a:endParaRPr kumimoji="0" lang="en-US" sz="1800" b="0" i="0" u="none" strike="noStrike" cap="none" normalizeH="0" baseline="0" smtClean="0">
                <a:ln>
                  <a:noFill/>
                </a:ln>
                <a:solidFill>
                  <a:schemeClr val="tx1"/>
                </a:solidFill>
                <a:effectLst/>
                <a:latin typeface="Arial" pitchFamily="34" charset="0"/>
              </a:endParaRPr>
            </a:p>
          </p:txBody>
        </p:sp>
        <p:sp>
          <p:nvSpPr>
            <p:cNvPr id="23" name="Line 20"/>
            <p:cNvSpPr>
              <a:spLocks noChangeShapeType="1"/>
            </p:cNvSpPr>
            <p:nvPr/>
          </p:nvSpPr>
          <p:spPr bwMode="auto">
            <a:xfrm flipV="1">
              <a:off x="3258" y="3076"/>
              <a:ext cx="0" cy="183"/>
            </a:xfrm>
            <a:prstGeom prst="line">
              <a:avLst/>
            </a:prstGeom>
            <a:noFill/>
            <a:ln w="10"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Rectangle 21"/>
            <p:cNvSpPr>
              <a:spLocks noChangeArrowheads="1"/>
            </p:cNvSpPr>
            <p:nvPr/>
          </p:nvSpPr>
          <p:spPr bwMode="auto">
            <a:xfrm>
              <a:off x="3349" y="3066"/>
              <a:ext cx="111"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smtClean="0">
                  <a:ln>
                    <a:noFill/>
                  </a:ln>
                  <a:solidFill>
                    <a:srgbClr val="1A1B1C"/>
                  </a:solidFill>
                  <a:effectLst/>
                  <a:latin typeface="Times New Roman" pitchFamily="18" charset="0"/>
                </a:rPr>
                <a:t>-</a:t>
              </a:r>
              <a:endParaRPr kumimoji="0" lang="en-US" sz="1800" b="0" i="0" u="none" strike="noStrike" cap="none" normalizeH="0" baseline="0" smtClean="0">
                <a:ln>
                  <a:noFill/>
                </a:ln>
                <a:solidFill>
                  <a:schemeClr val="tx1"/>
                </a:solidFill>
                <a:effectLst/>
                <a:latin typeface="Arial" pitchFamily="34" charset="0"/>
              </a:endParaRPr>
            </a:p>
          </p:txBody>
        </p:sp>
        <p:sp>
          <p:nvSpPr>
            <p:cNvPr id="25" name="Freeform 22"/>
            <p:cNvSpPr>
              <a:spLocks noEditPoints="1"/>
            </p:cNvSpPr>
            <p:nvPr/>
          </p:nvSpPr>
          <p:spPr bwMode="auto">
            <a:xfrm>
              <a:off x="1048" y="3076"/>
              <a:ext cx="4389" cy="365"/>
            </a:xfrm>
            <a:custGeom>
              <a:avLst/>
              <a:gdLst>
                <a:gd name="T0" fmla="*/ 429 w 433"/>
                <a:gd name="T1" fmla="*/ 18 h 36"/>
                <a:gd name="T2" fmla="*/ 429 w 433"/>
                <a:gd name="T3" fmla="*/ 0 h 36"/>
                <a:gd name="T4" fmla="*/ 433 w 433"/>
                <a:gd name="T5" fmla="*/ 18 h 36"/>
                <a:gd name="T6" fmla="*/ 433 w 433"/>
                <a:gd name="T7" fmla="*/ 0 h 36"/>
                <a:gd name="T8" fmla="*/ 0 w 433"/>
                <a:gd name="T9" fmla="*/ 18 h 36"/>
                <a:gd name="T10" fmla="*/ 433 w 433"/>
                <a:gd name="T11" fmla="*/ 18 h 36"/>
                <a:gd name="T12" fmla="*/ 0 w 433"/>
                <a:gd name="T13" fmla="*/ 36 h 36"/>
                <a:gd name="T14" fmla="*/ 0 w 433"/>
                <a:gd name="T15" fmla="*/ 18 h 36"/>
                <a:gd name="T16" fmla="*/ 4 w 433"/>
                <a:gd name="T17" fmla="*/ 36 h 36"/>
                <a:gd name="T18" fmla="*/ 4 w 433"/>
                <a:gd name="T19" fmla="*/ 1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3" h="36">
                  <a:moveTo>
                    <a:pt x="429" y="18"/>
                  </a:moveTo>
                  <a:lnTo>
                    <a:pt x="429" y="0"/>
                  </a:lnTo>
                  <a:moveTo>
                    <a:pt x="433" y="18"/>
                  </a:moveTo>
                  <a:lnTo>
                    <a:pt x="433" y="0"/>
                  </a:lnTo>
                  <a:moveTo>
                    <a:pt x="0" y="18"/>
                  </a:moveTo>
                  <a:lnTo>
                    <a:pt x="433" y="18"/>
                  </a:lnTo>
                  <a:moveTo>
                    <a:pt x="0" y="36"/>
                  </a:moveTo>
                  <a:lnTo>
                    <a:pt x="0" y="18"/>
                  </a:lnTo>
                  <a:moveTo>
                    <a:pt x="4" y="36"/>
                  </a:moveTo>
                  <a:lnTo>
                    <a:pt x="4" y="18"/>
                  </a:lnTo>
                </a:path>
              </a:pathLst>
            </a:custGeom>
            <a:noFill/>
            <a:ln w="10"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Rectangle 23"/>
            <p:cNvSpPr>
              <a:spLocks noChangeArrowheads="1"/>
            </p:cNvSpPr>
            <p:nvPr/>
          </p:nvSpPr>
          <p:spPr bwMode="auto">
            <a:xfrm>
              <a:off x="1180" y="3259"/>
              <a:ext cx="253"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smtClean="0">
                  <a:ln>
                    <a:noFill/>
                  </a:ln>
                  <a:solidFill>
                    <a:srgbClr val="1A1B1C"/>
                  </a:solidFill>
                  <a:effectLst/>
                  <a:latin typeface="Times New Roman" pitchFamily="18" charset="0"/>
                </a:rPr>
                <a:t>0,1</a:t>
              </a:r>
              <a:endParaRPr kumimoji="0" lang="en-US" sz="1800" b="0" i="0" u="none" strike="noStrike" cap="none" normalizeH="0" baseline="0" smtClean="0">
                <a:ln>
                  <a:noFill/>
                </a:ln>
                <a:solidFill>
                  <a:schemeClr val="tx1"/>
                </a:solidFill>
                <a:effectLst/>
                <a:latin typeface="Arial" pitchFamily="34" charset="0"/>
              </a:endParaRPr>
            </a:p>
          </p:txBody>
        </p:sp>
        <p:sp>
          <p:nvSpPr>
            <p:cNvPr id="27" name="Line 24"/>
            <p:cNvSpPr>
              <a:spLocks noChangeShapeType="1"/>
            </p:cNvSpPr>
            <p:nvPr/>
          </p:nvSpPr>
          <p:spPr bwMode="auto">
            <a:xfrm flipV="1">
              <a:off x="3258" y="3259"/>
              <a:ext cx="0" cy="182"/>
            </a:xfrm>
            <a:prstGeom prst="line">
              <a:avLst/>
            </a:prstGeom>
            <a:noFill/>
            <a:ln w="10"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Rectangle 25"/>
            <p:cNvSpPr>
              <a:spLocks noChangeArrowheads="1"/>
            </p:cNvSpPr>
            <p:nvPr/>
          </p:nvSpPr>
          <p:spPr bwMode="auto">
            <a:xfrm>
              <a:off x="3349" y="3259"/>
              <a:ext cx="1340"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dirty="0" smtClean="0">
                  <a:ln>
                    <a:noFill/>
                  </a:ln>
                  <a:solidFill>
                    <a:srgbClr val="1A1B1C"/>
                  </a:solidFill>
                  <a:effectLst/>
                  <a:latin typeface="Times New Roman" pitchFamily="18" charset="0"/>
                </a:rPr>
                <a:t>add multiplicand to </a:t>
              </a:r>
              <a:r>
                <a:rPr kumimoji="0" lang="en-US" sz="1900" b="0" i="1" u="none" strike="noStrike" cap="none" normalizeH="0" baseline="0" dirty="0" smtClean="0">
                  <a:ln>
                    <a:noFill/>
                  </a:ln>
                  <a:solidFill>
                    <a:srgbClr val="1A1B1C"/>
                  </a:solidFill>
                  <a:effectLst/>
                  <a:latin typeface="Times New Roman" pitchFamily="18" charset="0"/>
                </a:rPr>
                <a:t>U</a:t>
              </a:r>
              <a:endParaRPr kumimoji="0" lang="en-US" sz="1800" b="0" i="1" u="none" strike="noStrike" cap="none" normalizeH="0" baseline="0" dirty="0" smtClean="0">
                <a:ln>
                  <a:noFill/>
                </a:ln>
                <a:solidFill>
                  <a:schemeClr val="tx1"/>
                </a:solidFill>
                <a:effectLst/>
                <a:latin typeface="Arial" pitchFamily="34" charset="0"/>
              </a:endParaRPr>
            </a:p>
          </p:txBody>
        </p:sp>
        <p:sp>
          <p:nvSpPr>
            <p:cNvPr id="29" name="Freeform 26"/>
            <p:cNvSpPr>
              <a:spLocks noEditPoints="1"/>
            </p:cNvSpPr>
            <p:nvPr/>
          </p:nvSpPr>
          <p:spPr bwMode="auto">
            <a:xfrm>
              <a:off x="1048" y="3259"/>
              <a:ext cx="4389" cy="193"/>
            </a:xfrm>
            <a:custGeom>
              <a:avLst/>
              <a:gdLst>
                <a:gd name="T0" fmla="*/ 429 w 433"/>
                <a:gd name="T1" fmla="*/ 18 h 19"/>
                <a:gd name="T2" fmla="*/ 429 w 433"/>
                <a:gd name="T3" fmla="*/ 0 h 19"/>
                <a:gd name="T4" fmla="*/ 433 w 433"/>
                <a:gd name="T5" fmla="*/ 18 h 19"/>
                <a:gd name="T6" fmla="*/ 433 w 433"/>
                <a:gd name="T7" fmla="*/ 0 h 19"/>
                <a:gd name="T8" fmla="*/ 0 w 433"/>
                <a:gd name="T9" fmla="*/ 19 h 19"/>
                <a:gd name="T10" fmla="*/ 433 w 433"/>
                <a:gd name="T11" fmla="*/ 19 h 19"/>
              </a:gdLst>
              <a:ahLst/>
              <a:cxnLst>
                <a:cxn ang="0">
                  <a:pos x="T0" y="T1"/>
                </a:cxn>
                <a:cxn ang="0">
                  <a:pos x="T2" y="T3"/>
                </a:cxn>
                <a:cxn ang="0">
                  <a:pos x="T4" y="T5"/>
                </a:cxn>
                <a:cxn ang="0">
                  <a:pos x="T6" y="T7"/>
                </a:cxn>
                <a:cxn ang="0">
                  <a:pos x="T8" y="T9"/>
                </a:cxn>
                <a:cxn ang="0">
                  <a:pos x="T10" y="T11"/>
                </a:cxn>
              </a:cxnLst>
              <a:rect l="0" t="0" r="r" b="b"/>
              <a:pathLst>
                <a:path w="433" h="19">
                  <a:moveTo>
                    <a:pt x="429" y="18"/>
                  </a:moveTo>
                  <a:lnTo>
                    <a:pt x="429" y="0"/>
                  </a:lnTo>
                  <a:moveTo>
                    <a:pt x="433" y="18"/>
                  </a:moveTo>
                  <a:lnTo>
                    <a:pt x="433" y="0"/>
                  </a:lnTo>
                  <a:moveTo>
                    <a:pt x="0" y="19"/>
                  </a:moveTo>
                  <a:lnTo>
                    <a:pt x="433" y="19"/>
                  </a:lnTo>
                </a:path>
              </a:pathLst>
            </a:custGeom>
            <a:noFill/>
            <a:ln w="10"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name="page61">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762000" y="206375"/>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Booth's</a:t>
            </a:r>
            <a:r>
              <a:rPr lang="fr-FR" dirty="0">
                <a:solidFill>
                  <a:schemeClr val="tx1"/>
                </a:solidFill>
              </a:rPr>
              <a:t> </a:t>
            </a:r>
            <a:r>
              <a:rPr lang="fr-FR" dirty="0" err="1">
                <a:solidFill>
                  <a:schemeClr val="tx1"/>
                </a:solidFill>
              </a:rPr>
              <a:t>Algorithm</a:t>
            </a:r>
            <a:endParaRPr lang="fr-FR" dirty="0">
              <a:solidFill>
                <a:schemeClr val="tx1"/>
              </a:solidFill>
            </a:endParaRPr>
          </a:p>
        </p:txBody>
      </p:sp>
      <p:sp>
        <p:nvSpPr>
          <p:cNvPr id="6" name="Rectangle 5"/>
          <p:cNvSpPr/>
          <p:nvPr/>
        </p:nvSpPr>
        <p:spPr>
          <a:xfrm>
            <a:off x="1447800" y="1524000"/>
            <a:ext cx="7391400" cy="4648200"/>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524000" y="1550691"/>
            <a:ext cx="7239000" cy="4770537"/>
          </a:xfrm>
          <a:prstGeom prst="rect">
            <a:avLst/>
          </a:prstGeom>
        </p:spPr>
        <p:txBody>
          <a:bodyPr wrap="square">
            <a:spAutoFit/>
          </a:bodyPr>
          <a:lstStyle/>
          <a:p>
            <a:r>
              <a:rPr lang="en-US" sz="1600" b="1" dirty="0">
                <a:latin typeface="Times New Roman" pitchFamily="18" charset="0"/>
                <a:cs typeface="Times New Roman" pitchFamily="18" charset="0"/>
              </a:rPr>
              <a:t>Algorithm </a:t>
            </a:r>
            <a:r>
              <a:rPr lang="en-US" sz="1600" b="1" dirty="0" smtClean="0">
                <a:latin typeface="Times New Roman" pitchFamily="18" charset="0"/>
                <a:cs typeface="Times New Roman" pitchFamily="18" charset="0"/>
              </a:rPr>
              <a:t>2: </a:t>
            </a:r>
            <a:r>
              <a:rPr lang="en-US" sz="1600" dirty="0">
                <a:latin typeface="Times New Roman" pitchFamily="18" charset="0"/>
                <a:cs typeface="Times New Roman" pitchFamily="18" charset="0"/>
              </a:rPr>
              <a:t>Booth’s Algorithm to multiply two 32 bit numbers to </a:t>
            </a:r>
            <a:r>
              <a:rPr lang="en-US" sz="1600" dirty="0" smtClean="0">
                <a:latin typeface="Times New Roman" pitchFamily="18" charset="0"/>
                <a:cs typeface="Times New Roman" pitchFamily="18" charset="0"/>
              </a:rPr>
              <a:t>produce a </a:t>
            </a:r>
            <a:r>
              <a:rPr lang="en-US" sz="1600" dirty="0">
                <a:latin typeface="Times New Roman" pitchFamily="18" charset="0"/>
                <a:cs typeface="Times New Roman" pitchFamily="18" charset="0"/>
              </a:rPr>
              <a:t>64 bit result</a:t>
            </a:r>
          </a:p>
          <a:p>
            <a:r>
              <a:rPr lang="it-IT" sz="1600" b="1" dirty="0" smtClean="0">
                <a:latin typeface="Times New Roman" pitchFamily="18" charset="0"/>
                <a:cs typeface="Times New Roman" pitchFamily="18" charset="0"/>
              </a:rPr>
              <a:t>Data</a:t>
            </a:r>
            <a:r>
              <a:rPr lang="it-IT" sz="1600" dirty="0">
                <a:latin typeface="Times New Roman" pitchFamily="18" charset="0"/>
                <a:cs typeface="Times New Roman" pitchFamily="18" charset="0"/>
              </a:rPr>
              <a:t>: Multiplier in </a:t>
            </a:r>
            <a:r>
              <a:rPr lang="it-IT" sz="1600" i="1" dirty="0">
                <a:latin typeface="Times New Roman" pitchFamily="18" charset="0"/>
                <a:cs typeface="Times New Roman" pitchFamily="18" charset="0"/>
              </a:rPr>
              <a:t>V </a:t>
            </a:r>
            <a:r>
              <a:rPr lang="it-IT" sz="1600" dirty="0">
                <a:latin typeface="Times New Roman" pitchFamily="18" charset="0"/>
                <a:cs typeface="Times New Roman" pitchFamily="18" charset="0"/>
              </a:rPr>
              <a:t>, </a:t>
            </a:r>
            <a:r>
              <a:rPr lang="it-IT" sz="1600" i="1" dirty="0">
                <a:latin typeface="Times New Roman" pitchFamily="18" charset="0"/>
                <a:cs typeface="Times New Roman" pitchFamily="18" charset="0"/>
              </a:rPr>
              <a:t>U </a:t>
            </a:r>
            <a:r>
              <a:rPr lang="it-IT" sz="1600" dirty="0">
                <a:latin typeface="Times New Roman" pitchFamily="18" charset="0"/>
                <a:cs typeface="Times New Roman" pitchFamily="18" charset="0"/>
              </a:rPr>
              <a:t>= 0, Multiplicand in </a:t>
            </a:r>
            <a:r>
              <a:rPr lang="it-IT" sz="1600" i="1" dirty="0">
                <a:latin typeface="Times New Roman" pitchFamily="18" charset="0"/>
                <a:cs typeface="Times New Roman" pitchFamily="18" charset="0"/>
              </a:rPr>
              <a:t>N</a:t>
            </a:r>
          </a:p>
          <a:p>
            <a:r>
              <a:rPr lang="en-US" sz="1600" b="1" dirty="0">
                <a:latin typeface="Times New Roman" pitchFamily="18" charset="0"/>
                <a:cs typeface="Times New Roman" pitchFamily="18" charset="0"/>
              </a:rPr>
              <a:t>Result</a:t>
            </a:r>
            <a:r>
              <a:rPr lang="en-US" sz="1600" dirty="0">
                <a:latin typeface="Times New Roman" pitchFamily="18" charset="0"/>
                <a:cs typeface="Times New Roman" pitchFamily="18" charset="0"/>
              </a:rPr>
              <a:t>: The lower 64 bits of </a:t>
            </a:r>
            <a:r>
              <a:rPr lang="en-US" sz="1600" i="1" dirty="0">
                <a:latin typeface="Times New Roman" pitchFamily="18" charset="0"/>
                <a:cs typeface="Times New Roman" pitchFamily="18" charset="0"/>
              </a:rPr>
              <a:t>UV</a:t>
            </a:r>
            <a:r>
              <a:rPr lang="en-US" sz="1600" dirty="0">
                <a:latin typeface="Times New Roman" pitchFamily="18" charset="0"/>
                <a:cs typeface="Times New Roman" pitchFamily="18" charset="0"/>
              </a:rPr>
              <a:t> contain the result</a:t>
            </a:r>
          </a:p>
          <a:p>
            <a:pPr>
              <a:tabLst>
                <a:tab pos="457200" algn="l"/>
                <a:tab pos="914400" algn="l"/>
                <a:tab pos="1371600" algn="l"/>
              </a:tabLst>
            </a:pPr>
            <a:r>
              <a:rPr lang="en-US" sz="1600" i="1" dirty="0" smtClean="0">
                <a:latin typeface="Courier New" pitchFamily="49" charset="0"/>
                <a:cs typeface="Courier New" pitchFamily="49" charset="0"/>
              </a:rPr>
              <a:t>i </a:t>
            </a:r>
            <a:r>
              <a:rPr lang="en-US" sz="1600" dirty="0">
                <a:latin typeface="Courier New" pitchFamily="49" charset="0"/>
                <a:cs typeface="Courier New" pitchFamily="49" charset="0"/>
              </a:rPr>
              <a:t>← 0</a:t>
            </a:r>
          </a:p>
          <a:p>
            <a:pPr>
              <a:tabLst>
                <a:tab pos="457200" algn="l"/>
                <a:tab pos="914400" algn="l"/>
                <a:tab pos="1371600" algn="l"/>
              </a:tabLst>
            </a:pPr>
            <a:r>
              <a:rPr lang="en-US" sz="1600" i="1" dirty="0" err="1">
                <a:latin typeface="Courier New" pitchFamily="49" charset="0"/>
                <a:cs typeface="Courier New" pitchFamily="49" charset="0"/>
              </a:rPr>
              <a:t>prevBit</a:t>
            </a:r>
            <a:r>
              <a:rPr lang="en-US" sz="1600" i="1" dirty="0">
                <a:latin typeface="Courier New" pitchFamily="49" charset="0"/>
                <a:cs typeface="Courier New" pitchFamily="49" charset="0"/>
              </a:rPr>
              <a:t> </a:t>
            </a:r>
            <a:r>
              <a:rPr lang="en-US" sz="1600" dirty="0">
                <a:latin typeface="Courier New" pitchFamily="49" charset="0"/>
                <a:cs typeface="Courier New" pitchFamily="49" charset="0"/>
              </a:rPr>
              <a:t>← 0</a:t>
            </a:r>
          </a:p>
          <a:p>
            <a:pPr>
              <a:tabLst>
                <a:tab pos="457200" algn="l"/>
                <a:tab pos="914400" algn="l"/>
                <a:tab pos="1371600" algn="l"/>
              </a:tabLst>
            </a:pPr>
            <a:r>
              <a:rPr lang="en-US" sz="1600" b="1" dirty="0">
                <a:latin typeface="Courier New" pitchFamily="49" charset="0"/>
                <a:cs typeface="Courier New" pitchFamily="49" charset="0"/>
              </a:rPr>
              <a:t>for </a:t>
            </a:r>
            <a:r>
              <a:rPr lang="en-US" sz="1600" i="1" dirty="0">
                <a:latin typeface="Courier New" pitchFamily="49" charset="0"/>
                <a:cs typeface="Courier New" pitchFamily="49" charset="0"/>
              </a:rPr>
              <a:t>i </a:t>
            </a:r>
            <a:r>
              <a:rPr lang="en-US" sz="1600" dirty="0">
                <a:latin typeface="Courier New" pitchFamily="49" charset="0"/>
                <a:cs typeface="Courier New" pitchFamily="49" charset="0"/>
              </a:rPr>
              <a:t>&lt; 32 </a:t>
            </a:r>
            <a:r>
              <a:rPr lang="en-US" sz="1600" b="1" dirty="0">
                <a:latin typeface="Courier New" pitchFamily="49" charset="0"/>
                <a:cs typeface="Courier New" pitchFamily="49" charset="0"/>
              </a:rPr>
              <a:t>do</a:t>
            </a:r>
          </a:p>
          <a:p>
            <a:pPr>
              <a:tabLst>
                <a:tab pos="457200" algn="l"/>
                <a:tab pos="914400" algn="l"/>
                <a:tab pos="1371600" algn="l"/>
              </a:tabLst>
            </a:pPr>
            <a:r>
              <a:rPr lang="en-US" sz="1600" i="1" dirty="0" smtClean="0">
                <a:latin typeface="Courier New" pitchFamily="49" charset="0"/>
                <a:cs typeface="Courier New" pitchFamily="49" charset="0"/>
              </a:rPr>
              <a:t>	i </a:t>
            </a:r>
            <a:r>
              <a:rPr lang="en-US" sz="1600" dirty="0">
                <a:latin typeface="Courier New" pitchFamily="49" charset="0"/>
                <a:cs typeface="Courier New" pitchFamily="49" charset="0"/>
              </a:rPr>
              <a:t>← </a:t>
            </a:r>
            <a:r>
              <a:rPr lang="en-US" sz="1600" i="1" dirty="0">
                <a:latin typeface="Courier New" pitchFamily="49" charset="0"/>
                <a:cs typeface="Courier New" pitchFamily="49" charset="0"/>
              </a:rPr>
              <a:t>i </a:t>
            </a:r>
            <a:r>
              <a:rPr lang="en-US" sz="1600" dirty="0">
                <a:latin typeface="Courier New" pitchFamily="49" charset="0"/>
                <a:cs typeface="Courier New" pitchFamily="49" charset="0"/>
              </a:rPr>
              <a:t>+ 1</a:t>
            </a:r>
          </a:p>
          <a:p>
            <a:pPr>
              <a:tabLst>
                <a:tab pos="457200" algn="l"/>
                <a:tab pos="914400" algn="l"/>
                <a:tab pos="1371600" algn="l"/>
              </a:tabLst>
            </a:pPr>
            <a:r>
              <a:rPr lang="en-US" sz="1600" i="1" dirty="0" smtClean="0">
                <a:latin typeface="Courier New" pitchFamily="49" charset="0"/>
                <a:cs typeface="Courier New" pitchFamily="49" charset="0"/>
              </a:rPr>
              <a:t>	</a:t>
            </a:r>
            <a:r>
              <a:rPr lang="en-US" sz="1600" i="1" dirty="0" err="1" smtClean="0">
                <a:latin typeface="Courier New" pitchFamily="49" charset="0"/>
                <a:cs typeface="Courier New" pitchFamily="49" charset="0"/>
              </a:rPr>
              <a:t>currBit</a:t>
            </a:r>
            <a:r>
              <a:rPr lang="en-US" sz="1600" i="1" dirty="0" smtClean="0">
                <a:latin typeface="Courier New" pitchFamily="49" charset="0"/>
                <a:cs typeface="Courier New" pitchFamily="49" charset="0"/>
              </a:rPr>
              <a:t> </a:t>
            </a:r>
            <a:r>
              <a:rPr lang="en-US" sz="1600" dirty="0">
                <a:latin typeface="Courier New" pitchFamily="49" charset="0"/>
                <a:cs typeface="Courier New" pitchFamily="49" charset="0"/>
              </a:rPr>
              <a:t>← LSB of </a:t>
            </a:r>
            <a:r>
              <a:rPr lang="en-US" sz="1600" i="1" dirty="0">
                <a:latin typeface="Courier New" pitchFamily="49" charset="0"/>
                <a:cs typeface="Courier New" pitchFamily="49" charset="0"/>
              </a:rPr>
              <a:t>V</a:t>
            </a:r>
          </a:p>
          <a:p>
            <a:pPr>
              <a:tabLst>
                <a:tab pos="457200" algn="l"/>
                <a:tab pos="914400" algn="l"/>
                <a:tab pos="1371600" algn="l"/>
              </a:tabLst>
            </a:pPr>
            <a:r>
              <a:rPr lang="en-US" sz="1600" b="1" dirty="0" smtClean="0">
                <a:latin typeface="Courier New" pitchFamily="49" charset="0"/>
                <a:cs typeface="Courier New" pitchFamily="49" charset="0"/>
              </a:rPr>
              <a:t>	if </a:t>
            </a:r>
            <a:r>
              <a:rPr lang="en-US" sz="1600" i="1" dirty="0">
                <a:latin typeface="Courier New" pitchFamily="49" charset="0"/>
                <a:cs typeface="Courier New" pitchFamily="49" charset="0"/>
              </a:rPr>
              <a:t>(</a:t>
            </a:r>
            <a:r>
              <a:rPr lang="en-US" sz="1600" i="1" dirty="0" err="1">
                <a:latin typeface="Courier New" pitchFamily="49" charset="0"/>
                <a:cs typeface="Courier New" pitchFamily="49" charset="0"/>
              </a:rPr>
              <a:t>currBit,prevBit</a:t>
            </a:r>
            <a:r>
              <a:rPr lang="en-US" sz="1600" i="1" dirty="0">
                <a:latin typeface="Courier New" pitchFamily="49" charset="0"/>
                <a:cs typeface="Courier New" pitchFamily="49" charset="0"/>
              </a:rPr>
              <a:t>) = (1,0) </a:t>
            </a:r>
            <a:r>
              <a:rPr lang="en-US" sz="1600" b="1" dirty="0">
                <a:latin typeface="Courier New" pitchFamily="49" charset="0"/>
                <a:cs typeface="Courier New" pitchFamily="49" charset="0"/>
              </a:rPr>
              <a:t>then</a:t>
            </a:r>
          </a:p>
          <a:p>
            <a:pPr>
              <a:tabLst>
                <a:tab pos="457200" algn="l"/>
                <a:tab pos="914400" algn="l"/>
                <a:tab pos="1371600" algn="l"/>
              </a:tabLst>
            </a:pPr>
            <a:r>
              <a:rPr lang="en-US" sz="1600" i="1" dirty="0" smtClean="0">
                <a:latin typeface="Courier New" pitchFamily="49" charset="0"/>
                <a:cs typeface="Courier New" pitchFamily="49" charset="0"/>
              </a:rPr>
              <a:t>		U </a:t>
            </a:r>
            <a:r>
              <a:rPr lang="en-US" sz="1600" dirty="0">
                <a:latin typeface="Courier New" pitchFamily="49" charset="0"/>
                <a:cs typeface="Courier New" pitchFamily="49" charset="0"/>
              </a:rPr>
              <a:t>← </a:t>
            </a:r>
            <a:r>
              <a:rPr lang="en-US" sz="1600" i="1" dirty="0">
                <a:latin typeface="Courier New" pitchFamily="49" charset="0"/>
                <a:cs typeface="Courier New" pitchFamily="49" charset="0"/>
              </a:rPr>
              <a:t>U − N</a:t>
            </a:r>
          </a:p>
          <a:p>
            <a:pPr>
              <a:tabLst>
                <a:tab pos="457200" algn="l"/>
                <a:tab pos="914400" algn="l"/>
                <a:tab pos="1371600" algn="l"/>
              </a:tabLst>
            </a:pPr>
            <a:r>
              <a:rPr lang="en-US" sz="1600" b="1" dirty="0" smtClean="0">
                <a:latin typeface="Courier New" pitchFamily="49" charset="0"/>
                <a:cs typeface="Courier New" pitchFamily="49" charset="0"/>
              </a:rPr>
              <a:t>	end</a:t>
            </a:r>
            <a:endParaRPr lang="en-US" sz="1600" b="1" dirty="0">
              <a:latin typeface="Courier New" pitchFamily="49" charset="0"/>
              <a:cs typeface="Courier New" pitchFamily="49" charset="0"/>
            </a:endParaRPr>
          </a:p>
          <a:p>
            <a:pPr>
              <a:tabLst>
                <a:tab pos="457200" algn="l"/>
                <a:tab pos="914400" algn="l"/>
                <a:tab pos="1371600" algn="l"/>
              </a:tabLst>
            </a:pPr>
            <a:r>
              <a:rPr lang="en-US" sz="1600" b="1" dirty="0" smtClean="0">
                <a:latin typeface="Courier New" pitchFamily="49" charset="0"/>
                <a:cs typeface="Courier New" pitchFamily="49" charset="0"/>
              </a:rPr>
              <a:t>	else </a:t>
            </a:r>
            <a:r>
              <a:rPr lang="en-US" sz="1600" b="1" dirty="0">
                <a:latin typeface="Courier New" pitchFamily="49" charset="0"/>
                <a:cs typeface="Courier New" pitchFamily="49" charset="0"/>
              </a:rPr>
              <a:t>if </a:t>
            </a:r>
            <a:r>
              <a:rPr lang="en-US" sz="1600" i="1" dirty="0">
                <a:latin typeface="Courier New" pitchFamily="49" charset="0"/>
                <a:cs typeface="Courier New" pitchFamily="49" charset="0"/>
              </a:rPr>
              <a:t>(</a:t>
            </a:r>
            <a:r>
              <a:rPr lang="en-US" sz="1600" i="1" dirty="0" err="1">
                <a:latin typeface="Courier New" pitchFamily="49" charset="0"/>
                <a:cs typeface="Courier New" pitchFamily="49" charset="0"/>
              </a:rPr>
              <a:t>currBit,prevBit</a:t>
            </a:r>
            <a:r>
              <a:rPr lang="en-US" sz="1600" i="1" dirty="0">
                <a:latin typeface="Courier New" pitchFamily="49" charset="0"/>
                <a:cs typeface="Courier New" pitchFamily="49" charset="0"/>
              </a:rPr>
              <a:t>) = (0,1) </a:t>
            </a:r>
            <a:r>
              <a:rPr lang="en-US" sz="1600" b="1" dirty="0">
                <a:latin typeface="Courier New" pitchFamily="49" charset="0"/>
                <a:cs typeface="Courier New" pitchFamily="49" charset="0"/>
              </a:rPr>
              <a:t>then</a:t>
            </a:r>
          </a:p>
          <a:p>
            <a:pPr>
              <a:tabLst>
                <a:tab pos="457200" algn="l"/>
                <a:tab pos="914400" algn="l"/>
                <a:tab pos="1371600" algn="l"/>
              </a:tabLst>
            </a:pPr>
            <a:r>
              <a:rPr lang="en-US" sz="1600" i="1" dirty="0" smtClean="0">
                <a:latin typeface="Courier New" pitchFamily="49" charset="0"/>
                <a:cs typeface="Courier New" pitchFamily="49" charset="0"/>
              </a:rPr>
              <a:t>		U </a:t>
            </a:r>
            <a:r>
              <a:rPr lang="en-US" sz="1600" dirty="0">
                <a:latin typeface="Courier New" pitchFamily="49" charset="0"/>
                <a:cs typeface="Courier New" pitchFamily="49" charset="0"/>
              </a:rPr>
              <a:t>← </a:t>
            </a:r>
            <a:r>
              <a:rPr lang="en-US" sz="1600" i="1" dirty="0">
                <a:latin typeface="Courier New" pitchFamily="49" charset="0"/>
                <a:cs typeface="Courier New" pitchFamily="49" charset="0"/>
              </a:rPr>
              <a:t>U </a:t>
            </a:r>
            <a:r>
              <a:rPr lang="en-US" sz="1600" dirty="0">
                <a:latin typeface="Courier New" pitchFamily="49" charset="0"/>
                <a:cs typeface="Courier New" pitchFamily="49" charset="0"/>
              </a:rPr>
              <a:t>+ </a:t>
            </a:r>
            <a:r>
              <a:rPr lang="en-US" sz="1600" i="1" dirty="0">
                <a:latin typeface="Courier New" pitchFamily="49" charset="0"/>
                <a:cs typeface="Courier New" pitchFamily="49" charset="0"/>
              </a:rPr>
              <a:t>N</a:t>
            </a:r>
          </a:p>
          <a:p>
            <a:pPr>
              <a:tabLst>
                <a:tab pos="457200" algn="l"/>
                <a:tab pos="914400" algn="l"/>
                <a:tab pos="1371600" algn="l"/>
              </a:tabLst>
            </a:pPr>
            <a:r>
              <a:rPr lang="en-US" sz="1600" b="1" dirty="0" smtClean="0">
                <a:latin typeface="Courier New" pitchFamily="49" charset="0"/>
                <a:cs typeface="Courier New" pitchFamily="49" charset="0"/>
              </a:rPr>
              <a:t>	end</a:t>
            </a:r>
            <a:endParaRPr lang="en-US" sz="1600" b="1" dirty="0">
              <a:latin typeface="Courier New" pitchFamily="49" charset="0"/>
              <a:cs typeface="Courier New" pitchFamily="49" charset="0"/>
            </a:endParaRPr>
          </a:p>
          <a:p>
            <a:pPr>
              <a:tabLst>
                <a:tab pos="457200" algn="l"/>
                <a:tab pos="914400" algn="l"/>
                <a:tab pos="1371600" algn="l"/>
              </a:tabLst>
            </a:pPr>
            <a:r>
              <a:rPr lang="en-US" sz="1600" i="1" dirty="0" smtClean="0">
                <a:latin typeface="Courier New" pitchFamily="49" charset="0"/>
                <a:cs typeface="Courier New" pitchFamily="49" charset="0"/>
              </a:rPr>
              <a:t>	</a:t>
            </a:r>
            <a:r>
              <a:rPr lang="en-US" sz="1600" i="1" dirty="0" err="1" smtClean="0">
                <a:latin typeface="Courier New" pitchFamily="49" charset="0"/>
                <a:cs typeface="Courier New" pitchFamily="49" charset="0"/>
              </a:rPr>
              <a:t>prevBit</a:t>
            </a:r>
            <a:r>
              <a:rPr lang="en-US" sz="1600" i="1" dirty="0" smtClean="0">
                <a:latin typeface="Courier New" pitchFamily="49" charset="0"/>
                <a:cs typeface="Courier New" pitchFamily="49" charset="0"/>
              </a:rPr>
              <a:t> </a:t>
            </a:r>
            <a:r>
              <a:rPr lang="en-US" sz="1600" dirty="0">
                <a:latin typeface="Courier New" pitchFamily="49" charset="0"/>
                <a:cs typeface="Courier New" pitchFamily="49" charset="0"/>
              </a:rPr>
              <a:t>← </a:t>
            </a:r>
            <a:r>
              <a:rPr lang="en-US" sz="1600" i="1" dirty="0" err="1">
                <a:latin typeface="Courier New" pitchFamily="49" charset="0"/>
                <a:cs typeface="Courier New" pitchFamily="49" charset="0"/>
              </a:rPr>
              <a:t>currBit</a:t>
            </a:r>
            <a:endParaRPr lang="en-US" sz="1600" i="1" dirty="0">
              <a:latin typeface="Courier New" pitchFamily="49" charset="0"/>
              <a:cs typeface="Courier New" pitchFamily="49" charset="0"/>
            </a:endParaRPr>
          </a:p>
          <a:p>
            <a:pPr>
              <a:tabLst>
                <a:tab pos="457200" algn="l"/>
                <a:tab pos="914400" algn="l"/>
                <a:tab pos="1371600" algn="l"/>
              </a:tabLst>
            </a:pPr>
            <a:r>
              <a:rPr lang="en-US" sz="1600" i="1" dirty="0" smtClean="0">
                <a:latin typeface="Courier New" pitchFamily="49" charset="0"/>
                <a:cs typeface="Courier New" pitchFamily="49" charset="0"/>
              </a:rPr>
              <a:t>	UV </a:t>
            </a:r>
            <a:r>
              <a:rPr lang="en-US" sz="1600" dirty="0">
                <a:latin typeface="Courier New" pitchFamily="49" charset="0"/>
                <a:cs typeface="Courier New" pitchFamily="49" charset="0"/>
              </a:rPr>
              <a:t>← </a:t>
            </a:r>
            <a:r>
              <a:rPr lang="en-US" sz="1600" i="1" dirty="0">
                <a:latin typeface="Courier New" pitchFamily="49" charset="0"/>
                <a:cs typeface="Courier New" pitchFamily="49" charset="0"/>
              </a:rPr>
              <a:t>UV </a:t>
            </a:r>
            <a:r>
              <a:rPr lang="en-US" sz="1600" dirty="0" smtClean="0">
                <a:latin typeface="Courier New" pitchFamily="49" charset="0"/>
                <a:cs typeface="Courier New" pitchFamily="49" charset="0"/>
              </a:rPr>
              <a:t>&gt;&gt; </a:t>
            </a:r>
            <a:r>
              <a:rPr lang="en-US" sz="1600" dirty="0">
                <a:latin typeface="Courier New" pitchFamily="49" charset="0"/>
                <a:cs typeface="Courier New" pitchFamily="49" charset="0"/>
              </a:rPr>
              <a:t>1 (arithmetic right shift)</a:t>
            </a:r>
          </a:p>
          <a:p>
            <a:pPr>
              <a:tabLst>
                <a:tab pos="457200" algn="l"/>
                <a:tab pos="914400" algn="l"/>
                <a:tab pos="1371600" algn="l"/>
              </a:tabLst>
            </a:pPr>
            <a:r>
              <a:rPr lang="en-US" sz="1600" b="1" dirty="0">
                <a:latin typeface="Courier New" pitchFamily="49" charset="0"/>
                <a:cs typeface="Courier New" pitchFamily="49" charset="0"/>
              </a:rPr>
              <a:t>end</a:t>
            </a:r>
            <a:endParaRPr lang="en-US" sz="1600" dirty="0">
              <a:latin typeface="Courier New" pitchFamily="49" charset="0"/>
              <a:cs typeface="Courier New" pitchFamily="49" charset="0"/>
            </a:endParaRPr>
          </a:p>
          <a:p>
            <a:pPr>
              <a:tabLst>
                <a:tab pos="465138" algn="l"/>
                <a:tab pos="914400" algn="l"/>
                <a:tab pos="1371600" algn="l"/>
              </a:tabLst>
            </a:pPr>
            <a:endParaRPr lang="en-US" sz="1600" b="1" dirty="0">
              <a:latin typeface="Courier New" pitchFamily="49" charset="0"/>
              <a:cs typeface="Courier New" pitchFamily="49" charset="0"/>
            </a:endParaRPr>
          </a:p>
        </p:txBody>
      </p:sp>
      <p:cxnSp>
        <p:nvCxnSpPr>
          <p:cNvPr id="8" name="Straight Connector 7"/>
          <p:cNvCxnSpPr/>
          <p:nvPr/>
        </p:nvCxnSpPr>
        <p:spPr>
          <a:xfrm>
            <a:off x="1447800" y="2057400"/>
            <a:ext cx="7391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name="page62">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736600" y="206375"/>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Outline</a:t>
            </a:r>
            <a:r>
              <a:rPr lang="fr-FR" dirty="0">
                <a:solidFill>
                  <a:schemeClr val="tx1"/>
                </a:solidFill>
              </a:rPr>
              <a:t> of a Proof</a:t>
            </a:r>
          </a:p>
        </p:txBody>
      </p:sp>
      <p:sp>
        <p:nvSpPr>
          <p:cNvPr id="3" name="Text Placeholder 2"/>
          <p:cNvSpPr txBox="1">
            <a:spLocks noGrp="1"/>
          </p:cNvSpPr>
          <p:nvPr>
            <p:ph type="body" idx="4294967295"/>
          </p:nvPr>
        </p:nvSpPr>
        <p:spPr>
          <a:xfrm>
            <a:off x="914400" y="1447800"/>
            <a:ext cx="7416800" cy="4953000"/>
          </a:xfrm>
        </p:spPr>
        <p:txBody>
          <a:bodyPr lIns="0" tIns="0" rIns="0" bIns="0">
            <a:no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sz="2800" dirty="0">
                <a:latin typeface="Calibri" panose="020F0502020204030204" pitchFamily="34" charset="0"/>
              </a:rPr>
              <a:t>Multiplier (M) is </a:t>
            </a:r>
            <a:r>
              <a:rPr lang="en-US" sz="2800" dirty="0">
                <a:solidFill>
                  <a:srgbClr val="FF3333"/>
                </a:solidFill>
                <a:latin typeface="Calibri" panose="020F0502020204030204" pitchFamily="34" charset="0"/>
              </a:rPr>
              <a:t>positive</a:t>
            </a:r>
          </a:p>
          <a:p>
            <a:pPr lvl="1">
              <a:buSzPct val="100000"/>
              <a:buFont typeface="Symbol" panose="05050102010706020507" pitchFamily="18" charset="2"/>
              <a:buChar char="*"/>
            </a:pPr>
            <a:r>
              <a:rPr lang="en-US" sz="2000" dirty="0" err="1">
                <a:latin typeface="Calibri" panose="020F0502020204030204" pitchFamily="34" charset="0"/>
              </a:rPr>
              <a:t>msb</a:t>
            </a:r>
            <a:r>
              <a:rPr lang="en-US" sz="2000" dirty="0">
                <a:latin typeface="Calibri" panose="020F0502020204030204" pitchFamily="34" charset="0"/>
              </a:rPr>
              <a:t> = 0</a:t>
            </a:r>
          </a:p>
          <a:p>
            <a:pPr lvl="1">
              <a:buSzPct val="100000"/>
              <a:buFont typeface="Symbol" panose="05050102010706020507" pitchFamily="18" charset="2"/>
              <a:buChar char="*"/>
            </a:pPr>
            <a:r>
              <a:rPr lang="en-US" sz="2000" dirty="0">
                <a:latin typeface="Calibri" panose="020F0502020204030204" pitchFamily="34" charset="0"/>
              </a:rPr>
              <a:t>Divide the multiplier into a </a:t>
            </a:r>
            <a:r>
              <a:rPr lang="en-US" sz="2000" dirty="0">
                <a:solidFill>
                  <a:srgbClr val="00AE00"/>
                </a:solidFill>
                <a:latin typeface="Calibri" panose="020F0502020204030204" pitchFamily="34" charset="0"/>
              </a:rPr>
              <a:t>sequence of continuous</a:t>
            </a:r>
            <a:r>
              <a:rPr lang="en-US" sz="2000" dirty="0">
                <a:latin typeface="Calibri" panose="020F0502020204030204" pitchFamily="34" charset="0"/>
              </a:rPr>
              <a:t> 0s and 1s</a:t>
            </a:r>
          </a:p>
          <a:p>
            <a:pPr lvl="2">
              <a:buSzPct val="100000"/>
              <a:buFont typeface="Symbol" panose="05050102010706020507" pitchFamily="18" charset="2"/>
              <a:buChar char="*"/>
            </a:pPr>
            <a:r>
              <a:rPr lang="en-US" dirty="0">
                <a:solidFill>
                  <a:srgbClr val="993366"/>
                </a:solidFill>
                <a:latin typeface="Calibri" panose="020F0502020204030204" pitchFamily="34" charset="0"/>
              </a:rPr>
              <a:t>01100110111000</a:t>
            </a:r>
            <a:r>
              <a:rPr lang="en-US" dirty="0">
                <a:latin typeface="Calibri" panose="020F0502020204030204" pitchFamily="34" charset="0"/>
              </a:rPr>
              <a:t> → 0,11, 00, 11, 0, 111, 000</a:t>
            </a:r>
          </a:p>
          <a:p>
            <a:pPr lvl="1">
              <a:buSzPct val="100000"/>
              <a:buFont typeface="Symbol" panose="05050102010706020507" pitchFamily="18" charset="2"/>
              <a:buChar char="*"/>
            </a:pPr>
            <a:r>
              <a:rPr lang="en-US" sz="2000" dirty="0">
                <a:latin typeface="Calibri" panose="020F0502020204030204" pitchFamily="34" charset="0"/>
              </a:rPr>
              <a:t>For sequence of 0s</a:t>
            </a:r>
          </a:p>
          <a:p>
            <a:pPr lvl="2">
              <a:buSzPct val="100000"/>
              <a:buFont typeface="Symbol" panose="05050102010706020507" pitchFamily="18" charset="2"/>
              <a:buChar char="*"/>
            </a:pPr>
            <a:r>
              <a:rPr lang="en-US" dirty="0">
                <a:latin typeface="Calibri" panose="020F0502020204030204" pitchFamily="34" charset="0"/>
              </a:rPr>
              <a:t>Both the algorithms (iterative, Booth) </a:t>
            </a:r>
            <a:r>
              <a:rPr lang="en-US" dirty="0">
                <a:solidFill>
                  <a:srgbClr val="0066CC"/>
                </a:solidFill>
                <a:latin typeface="Calibri" panose="020F0502020204030204" pitchFamily="34" charset="0"/>
              </a:rPr>
              <a:t>do not add the  multiplicand</a:t>
            </a:r>
          </a:p>
          <a:p>
            <a:pPr lvl="2">
              <a:buSzPct val="100000"/>
              <a:buFont typeface="Symbol" panose="05050102010706020507" pitchFamily="18" charset="2"/>
              <a:buChar char="*"/>
            </a:pPr>
            <a:r>
              <a:rPr lang="en-US" dirty="0">
                <a:latin typeface="Calibri" panose="020F0502020204030204" pitchFamily="34" charset="0"/>
              </a:rPr>
              <a:t>For a run of 1s (length k)</a:t>
            </a:r>
          </a:p>
          <a:p>
            <a:pPr lvl="3">
              <a:buSzPct val="100000"/>
              <a:buFont typeface="Symbol" panose="05050102010706020507" pitchFamily="18" charset="2"/>
              <a:buChar char="*"/>
            </a:pPr>
            <a:r>
              <a:rPr lang="en-US" dirty="0">
                <a:latin typeface="Calibri" panose="020F0502020204030204" pitchFamily="34" charset="0"/>
              </a:rPr>
              <a:t>The </a:t>
            </a:r>
            <a:r>
              <a:rPr lang="en-US" dirty="0">
                <a:solidFill>
                  <a:srgbClr val="FF3333"/>
                </a:solidFill>
                <a:latin typeface="Calibri" panose="020F0502020204030204" pitchFamily="34" charset="0"/>
              </a:rPr>
              <a:t>iterative algorithm</a:t>
            </a:r>
            <a:r>
              <a:rPr lang="en-US" dirty="0">
                <a:latin typeface="Calibri" panose="020F0502020204030204" pitchFamily="34" charset="0"/>
              </a:rPr>
              <a:t> performs </a:t>
            </a:r>
            <a:r>
              <a:rPr lang="en-US" i="1" dirty="0">
                <a:latin typeface="Calibri" panose="020F0502020204030204" pitchFamily="34" charset="0"/>
              </a:rPr>
              <a:t>k</a:t>
            </a:r>
            <a:r>
              <a:rPr lang="en-US" dirty="0">
                <a:latin typeface="Calibri" panose="020F0502020204030204" pitchFamily="34" charset="0"/>
              </a:rPr>
              <a:t> additions</a:t>
            </a:r>
          </a:p>
          <a:p>
            <a:pPr lvl="3">
              <a:buSzPct val="100000"/>
              <a:buFont typeface="Symbol" panose="05050102010706020507" pitchFamily="18" charset="2"/>
              <a:buChar char="*"/>
            </a:pPr>
            <a:r>
              <a:rPr lang="en-US" dirty="0">
                <a:solidFill>
                  <a:srgbClr val="0066CC"/>
                </a:solidFill>
                <a:latin typeface="Calibri" panose="020F0502020204030204" pitchFamily="34" charset="0"/>
              </a:rPr>
              <a:t>Booth's algorithm</a:t>
            </a:r>
            <a:r>
              <a:rPr lang="en-US" dirty="0">
                <a:latin typeface="Calibri" panose="020F0502020204030204" pitchFamily="34" charset="0"/>
              </a:rPr>
              <a:t> does one addition, and one subtraction.</a:t>
            </a:r>
          </a:p>
          <a:p>
            <a:pPr lvl="3">
              <a:buSzPct val="100000"/>
              <a:buFont typeface="Symbol" panose="05050102010706020507" pitchFamily="18" charset="2"/>
              <a:buChar char="*"/>
            </a:pPr>
            <a:r>
              <a:rPr lang="en-US" dirty="0">
                <a:solidFill>
                  <a:srgbClr val="33CC66"/>
                </a:solidFill>
                <a:latin typeface="Calibri" panose="020F0502020204030204" pitchFamily="34" charset="0"/>
              </a:rPr>
              <a:t>The result is the same</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name="page63">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762000" y="206375"/>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Outline</a:t>
            </a:r>
            <a:r>
              <a:rPr lang="fr-FR" dirty="0">
                <a:solidFill>
                  <a:schemeClr val="tx1"/>
                </a:solidFill>
              </a:rPr>
              <a:t> of a Proof - II</a:t>
            </a:r>
          </a:p>
        </p:txBody>
      </p:sp>
      <p:sp>
        <p:nvSpPr>
          <p:cNvPr id="3" name="Text Placeholder 2"/>
          <p:cNvSpPr txBox="1">
            <a:spLocks noGrp="1"/>
          </p:cNvSpPr>
          <p:nvPr>
            <p:ph type="body" idx="4294967295"/>
          </p:nvPr>
        </p:nvSpPr>
        <p:spPr>
          <a:xfrm>
            <a:off x="793750" y="1676400"/>
            <a:ext cx="7740650" cy="3733800"/>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sz="2600" u="sng" dirty="0">
                <a:solidFill>
                  <a:srgbClr val="FF0000"/>
                </a:solidFill>
                <a:latin typeface="Calibri" panose="020F0502020204030204" pitchFamily="34" charset="0"/>
              </a:rPr>
              <a:t>Negative multipliers</a:t>
            </a:r>
          </a:p>
          <a:p>
            <a:pPr lvl="1">
              <a:buSzPct val="100000"/>
              <a:buFont typeface="Symbol" panose="05050102010706020507" pitchFamily="18" charset="2"/>
              <a:buChar char="*"/>
            </a:pPr>
            <a:r>
              <a:rPr lang="en-US" sz="2200" dirty="0" err="1">
                <a:latin typeface="Calibri" panose="020F0502020204030204" pitchFamily="34" charset="0"/>
              </a:rPr>
              <a:t>msb</a:t>
            </a:r>
            <a:r>
              <a:rPr lang="en-US" sz="2200" dirty="0">
                <a:latin typeface="Calibri" panose="020F0502020204030204" pitchFamily="34" charset="0"/>
              </a:rPr>
              <a:t> = 1</a:t>
            </a:r>
          </a:p>
          <a:p>
            <a:pPr lvl="0">
              <a:buSzPct val="100000"/>
              <a:buFont typeface="Symbol" panose="05050102010706020507" pitchFamily="18" charset="2"/>
              <a:buChar char="*"/>
            </a:pPr>
            <a:r>
              <a:rPr lang="en-US" sz="2800" dirty="0">
                <a:latin typeface="Calibri" panose="020F0502020204030204" pitchFamily="34" charset="0"/>
              </a:rPr>
              <a:t>M = -2</a:t>
            </a:r>
            <a:r>
              <a:rPr lang="en-US" sz="2800" baseline="33000" dirty="0">
                <a:latin typeface="Calibri" panose="020F0502020204030204" pitchFamily="34" charset="0"/>
              </a:rPr>
              <a:t>n-1</a:t>
            </a:r>
            <a:r>
              <a:rPr lang="en-US" sz="2800" dirty="0">
                <a:latin typeface="Calibri" panose="020F0502020204030204" pitchFamily="34" charset="0"/>
              </a:rPr>
              <a:t> + Σ</a:t>
            </a:r>
            <a:r>
              <a:rPr lang="en-US" sz="2800" baseline="-33000" dirty="0">
                <a:latin typeface="Calibri" panose="020F0502020204030204" pitchFamily="34" charset="0"/>
              </a:rPr>
              <a:t>(</a:t>
            </a:r>
            <a:r>
              <a:rPr lang="en-US" sz="2800" baseline="-33000" dirty="0" err="1">
                <a:latin typeface="Calibri" panose="020F0502020204030204" pitchFamily="34" charset="0"/>
              </a:rPr>
              <a:t>i</a:t>
            </a:r>
            <a:r>
              <a:rPr lang="en-US" sz="2800" baseline="-33000" dirty="0">
                <a:latin typeface="Calibri" panose="020F0502020204030204" pitchFamily="34" charset="0"/>
              </a:rPr>
              <a:t>=1 to n-1)</a:t>
            </a:r>
            <a:r>
              <a:rPr lang="en-US" sz="2800" dirty="0">
                <a:latin typeface="Calibri" panose="020F0502020204030204" pitchFamily="34" charset="0"/>
              </a:rPr>
              <a:t>M</a:t>
            </a:r>
            <a:r>
              <a:rPr lang="en-US" sz="2800" baseline="-33000" dirty="0">
                <a:latin typeface="Calibri" panose="020F0502020204030204" pitchFamily="34" charset="0"/>
              </a:rPr>
              <a:t>i</a:t>
            </a:r>
            <a:r>
              <a:rPr lang="en-US" sz="2800" dirty="0">
                <a:latin typeface="Calibri" panose="020F0502020204030204" pitchFamily="34" charset="0"/>
              </a:rPr>
              <a:t>2</a:t>
            </a:r>
            <a:r>
              <a:rPr lang="en-US" sz="2800" baseline="33000" dirty="0">
                <a:latin typeface="Calibri" panose="020F0502020204030204" pitchFamily="34" charset="0"/>
              </a:rPr>
              <a:t>n-1</a:t>
            </a:r>
            <a:r>
              <a:rPr lang="en-US" sz="2800" dirty="0">
                <a:latin typeface="Calibri" panose="020F0502020204030204" pitchFamily="34" charset="0"/>
              </a:rPr>
              <a:t> = -2</a:t>
            </a:r>
            <a:r>
              <a:rPr lang="en-US" sz="2800" baseline="33000" dirty="0">
                <a:latin typeface="Calibri" panose="020F0502020204030204" pitchFamily="34" charset="0"/>
              </a:rPr>
              <a:t>n-1</a:t>
            </a:r>
            <a:r>
              <a:rPr lang="en-US" sz="2800" dirty="0">
                <a:latin typeface="Calibri" panose="020F0502020204030204" pitchFamily="34" charset="0"/>
              </a:rPr>
              <a:t> + M'</a:t>
            </a:r>
          </a:p>
          <a:p>
            <a:pPr lvl="1">
              <a:buSzPct val="100000"/>
              <a:buFont typeface="Symbol" panose="05050102010706020507" pitchFamily="18" charset="2"/>
              <a:buChar char="*"/>
            </a:pPr>
            <a:r>
              <a:rPr lang="en-US" sz="2200" dirty="0">
                <a:latin typeface="Calibri" panose="020F0502020204030204" pitchFamily="34" charset="0"/>
              </a:rPr>
              <a:t>M' = Σ</a:t>
            </a:r>
            <a:r>
              <a:rPr lang="en-US" sz="2200" baseline="-33000" dirty="0">
                <a:latin typeface="Calibri" panose="020F0502020204030204" pitchFamily="34" charset="0"/>
              </a:rPr>
              <a:t>(</a:t>
            </a:r>
            <a:r>
              <a:rPr lang="en-US" sz="2200" baseline="-33000" dirty="0" err="1">
                <a:latin typeface="Calibri" panose="020F0502020204030204" pitchFamily="34" charset="0"/>
              </a:rPr>
              <a:t>i</a:t>
            </a:r>
            <a:r>
              <a:rPr lang="en-US" sz="2200" baseline="-33000" dirty="0">
                <a:latin typeface="Calibri" panose="020F0502020204030204" pitchFamily="34" charset="0"/>
              </a:rPr>
              <a:t>=1 to n-1)</a:t>
            </a:r>
            <a:r>
              <a:rPr lang="en-US" sz="2200" dirty="0">
                <a:latin typeface="Calibri" panose="020F0502020204030204" pitchFamily="34" charset="0"/>
              </a:rPr>
              <a:t>M</a:t>
            </a:r>
            <a:r>
              <a:rPr lang="en-US" sz="2200" baseline="-33000" dirty="0">
                <a:latin typeface="Calibri" panose="020F0502020204030204" pitchFamily="34" charset="0"/>
              </a:rPr>
              <a:t>i</a:t>
            </a:r>
            <a:r>
              <a:rPr lang="en-US" sz="2200" dirty="0">
                <a:latin typeface="Calibri" panose="020F0502020204030204" pitchFamily="34" charset="0"/>
              </a:rPr>
              <a:t>2</a:t>
            </a:r>
            <a:r>
              <a:rPr lang="en-US" sz="2200" baseline="33000" dirty="0">
                <a:latin typeface="Calibri" panose="020F0502020204030204" pitchFamily="34" charset="0"/>
              </a:rPr>
              <a:t>n-1</a:t>
            </a:r>
          </a:p>
          <a:p>
            <a:pPr lvl="0">
              <a:buSzPct val="100000"/>
              <a:buFont typeface="Symbol" panose="05050102010706020507" pitchFamily="18" charset="2"/>
              <a:buChar char="*"/>
            </a:pPr>
            <a:r>
              <a:rPr lang="en-US" sz="1800" u="sng" dirty="0">
                <a:solidFill>
                  <a:srgbClr val="FF3333"/>
                </a:solidFill>
                <a:latin typeface="Calibri" panose="020F0502020204030204" pitchFamily="34" charset="0"/>
              </a:rPr>
              <a:t>Consider two cases</a:t>
            </a:r>
          </a:p>
          <a:p>
            <a:pPr lvl="1">
              <a:buSzPct val="100000"/>
              <a:buFont typeface="Symbol" panose="05050102010706020507" pitchFamily="18" charset="2"/>
              <a:buChar char="*"/>
            </a:pPr>
            <a:r>
              <a:rPr lang="en-US" sz="2200" dirty="0">
                <a:latin typeface="Calibri" panose="020F0502020204030204" pitchFamily="34" charset="0"/>
              </a:rPr>
              <a:t>The two </a:t>
            </a:r>
            <a:r>
              <a:rPr lang="en-US" sz="2200" dirty="0" err="1">
                <a:latin typeface="Calibri" panose="020F0502020204030204" pitchFamily="34" charset="0"/>
              </a:rPr>
              <a:t>msb</a:t>
            </a:r>
            <a:r>
              <a:rPr lang="en-US" sz="2200" dirty="0">
                <a:latin typeface="Calibri" panose="020F0502020204030204" pitchFamily="34" charset="0"/>
              </a:rPr>
              <a:t> bits of M are 10</a:t>
            </a:r>
          </a:p>
          <a:p>
            <a:pPr lvl="1">
              <a:buSzPct val="100000"/>
              <a:buFont typeface="Symbol" panose="05050102010706020507" pitchFamily="18" charset="2"/>
              <a:buChar char="*"/>
            </a:pPr>
            <a:r>
              <a:rPr lang="en-US" sz="2200" dirty="0">
                <a:latin typeface="Calibri" panose="020F0502020204030204" pitchFamily="34" charset="0"/>
              </a:rPr>
              <a:t>The two </a:t>
            </a:r>
            <a:r>
              <a:rPr lang="en-US" sz="2200" dirty="0" err="1">
                <a:latin typeface="Calibri" panose="020F0502020204030204" pitchFamily="34" charset="0"/>
              </a:rPr>
              <a:t>msb</a:t>
            </a:r>
            <a:r>
              <a:rPr lang="en-US" sz="2200" dirty="0">
                <a:latin typeface="Calibri" panose="020F0502020204030204" pitchFamily="34" charset="0"/>
              </a:rPr>
              <a:t> bits of M are 11</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name="page64">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762000" y="2286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Outline</a:t>
            </a:r>
            <a:r>
              <a:rPr lang="fr-FR" dirty="0">
                <a:solidFill>
                  <a:schemeClr val="tx1"/>
                </a:solidFill>
              </a:rPr>
              <a:t> of a Proof - III</a:t>
            </a:r>
          </a:p>
        </p:txBody>
      </p:sp>
      <p:sp>
        <p:nvSpPr>
          <p:cNvPr id="3" name="Text Placeholder 2"/>
          <p:cNvSpPr txBox="1">
            <a:spLocks noGrp="1"/>
          </p:cNvSpPr>
          <p:nvPr>
            <p:ph type="body" idx="4294967295"/>
          </p:nvPr>
        </p:nvSpPr>
        <p:spPr>
          <a:xfrm>
            <a:off x="762000" y="1522413"/>
            <a:ext cx="7848600" cy="4525962"/>
          </a:xfrm>
        </p:spPr>
        <p:txBody>
          <a:bodyPr lIns="0" tIns="0" rIns="0" bIns="0">
            <a:no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sz="3600" dirty="0">
                <a:latin typeface="Calibri" panose="020F0502020204030204" pitchFamily="34" charset="0"/>
              </a:rPr>
              <a:t>Case 10</a:t>
            </a:r>
          </a:p>
          <a:p>
            <a:pPr lvl="1">
              <a:buSzPct val="100000"/>
              <a:buFont typeface="Symbol" panose="05050102010706020507" pitchFamily="18" charset="2"/>
              <a:buChar char="*"/>
            </a:pPr>
            <a:r>
              <a:rPr lang="en-US" sz="2800" dirty="0">
                <a:latin typeface="Calibri" panose="020F0502020204030204" pitchFamily="34" charset="0"/>
              </a:rPr>
              <a:t>Till the </a:t>
            </a:r>
            <a:r>
              <a:rPr lang="en-US" sz="2800" dirty="0">
                <a:solidFill>
                  <a:srgbClr val="2300DC"/>
                </a:solidFill>
                <a:latin typeface="Calibri" panose="020F0502020204030204" pitchFamily="34" charset="0"/>
              </a:rPr>
              <a:t>(n-1)</a:t>
            </a:r>
            <a:r>
              <a:rPr lang="en-US" sz="2800" baseline="33000" dirty="0" err="1">
                <a:solidFill>
                  <a:srgbClr val="2300DC"/>
                </a:solidFill>
                <a:latin typeface="Calibri" panose="020F0502020204030204" pitchFamily="34" charset="0"/>
              </a:rPr>
              <a:t>th</a:t>
            </a:r>
            <a:r>
              <a:rPr lang="en-US" sz="2800" dirty="0">
                <a:solidFill>
                  <a:srgbClr val="2300DC"/>
                </a:solidFill>
                <a:latin typeface="Calibri" panose="020F0502020204030204" pitchFamily="34" charset="0"/>
              </a:rPr>
              <a:t> iteration</a:t>
            </a:r>
            <a:r>
              <a:rPr lang="en-US" sz="2800" dirty="0">
                <a:latin typeface="Calibri" panose="020F0502020204030204" pitchFamily="34" charset="0"/>
              </a:rPr>
              <a:t> both the algorithms have </a:t>
            </a:r>
            <a:r>
              <a:rPr lang="en-US" sz="2800" dirty="0">
                <a:solidFill>
                  <a:srgbClr val="DC2300"/>
                </a:solidFill>
                <a:latin typeface="Calibri" panose="020F0502020204030204" pitchFamily="34" charset="0"/>
              </a:rPr>
              <a:t>no idea</a:t>
            </a:r>
            <a:r>
              <a:rPr lang="en-US" sz="2800" dirty="0">
                <a:latin typeface="Calibri" panose="020F0502020204030204" pitchFamily="34" charset="0"/>
              </a:rPr>
              <a:t> if the multiplier is equal to </a:t>
            </a:r>
            <a:r>
              <a:rPr lang="en-US" sz="2800" dirty="0">
                <a:solidFill>
                  <a:srgbClr val="993366"/>
                </a:solidFill>
                <a:latin typeface="Calibri" panose="020F0502020204030204" pitchFamily="34" charset="0"/>
              </a:rPr>
              <a:t>M or M'</a:t>
            </a:r>
          </a:p>
          <a:p>
            <a:pPr lvl="1">
              <a:buSzPct val="100000"/>
              <a:buFont typeface="Symbol" panose="05050102010706020507" pitchFamily="18" charset="2"/>
              <a:buChar char="*"/>
            </a:pPr>
            <a:r>
              <a:rPr lang="en-US" sz="2800" dirty="0">
                <a:latin typeface="Calibri" panose="020F0502020204030204" pitchFamily="34" charset="0"/>
              </a:rPr>
              <a:t>At the end of the (n-1)</a:t>
            </a:r>
            <a:r>
              <a:rPr lang="en-US" sz="2800" baseline="33000" dirty="0" err="1">
                <a:latin typeface="Calibri" panose="020F0502020204030204" pitchFamily="34" charset="0"/>
              </a:rPr>
              <a:t>th</a:t>
            </a:r>
            <a:r>
              <a:rPr lang="en-US" sz="2800" baseline="33000" dirty="0">
                <a:latin typeface="Calibri" panose="020F0502020204030204" pitchFamily="34" charset="0"/>
              </a:rPr>
              <a:t> </a:t>
            </a:r>
            <a:r>
              <a:rPr lang="en-US" sz="2800" dirty="0">
                <a:latin typeface="Calibri" panose="020F0502020204030204" pitchFamily="34" charset="0"/>
              </a:rPr>
              <a:t>iteration, the partial product is:</a:t>
            </a:r>
          </a:p>
          <a:p>
            <a:pPr lvl="2">
              <a:buSzPct val="100000"/>
              <a:buFont typeface="Symbol" panose="05050102010706020507" pitchFamily="18" charset="2"/>
              <a:buChar char="*"/>
            </a:pPr>
            <a:r>
              <a:rPr lang="en-US" sz="2400" dirty="0">
                <a:solidFill>
                  <a:srgbClr val="DC2300"/>
                </a:solidFill>
                <a:latin typeface="Calibri" panose="020F0502020204030204" pitchFamily="34" charset="0"/>
              </a:rPr>
              <a:t>Iterative algorithm</a:t>
            </a:r>
            <a:r>
              <a:rPr lang="en-US" sz="2400" dirty="0">
                <a:latin typeface="Calibri" panose="020F0502020204030204" pitchFamily="34" charset="0"/>
              </a:rPr>
              <a:t> : M'N</a:t>
            </a:r>
          </a:p>
          <a:p>
            <a:pPr lvl="2">
              <a:buSzPct val="100000"/>
              <a:buFont typeface="Symbol" panose="05050102010706020507" pitchFamily="18" charset="2"/>
              <a:buChar char="*"/>
            </a:pPr>
            <a:r>
              <a:rPr lang="en-US" sz="2400" dirty="0">
                <a:solidFill>
                  <a:srgbClr val="33CC66"/>
                </a:solidFill>
                <a:latin typeface="Calibri" panose="020F0502020204030204" pitchFamily="34" charset="0"/>
              </a:rPr>
              <a:t>Booth's algorithm</a:t>
            </a:r>
            <a:r>
              <a:rPr lang="en-US" sz="2400" dirty="0">
                <a:latin typeface="Calibri" panose="020F0502020204030204" pitchFamily="34" charset="0"/>
              </a:rPr>
              <a:t> : M'N</a:t>
            </a:r>
          </a:p>
          <a:p>
            <a:pPr lvl="3">
              <a:buSzPct val="100000"/>
              <a:buFont typeface="Symbol" panose="05050102010706020507" pitchFamily="18" charset="2"/>
              <a:buChar char="*"/>
            </a:pPr>
            <a:r>
              <a:rPr lang="en-US" dirty="0">
                <a:latin typeface="Calibri" panose="020F0502020204030204" pitchFamily="34" charset="0"/>
              </a:rPr>
              <a:t>If we were multiplying (M' * N), </a:t>
            </a:r>
            <a:r>
              <a:rPr lang="en-US" dirty="0">
                <a:solidFill>
                  <a:srgbClr val="FF420E"/>
                </a:solidFill>
                <a:latin typeface="Calibri" panose="020F0502020204030204" pitchFamily="34" charset="0"/>
              </a:rPr>
              <a:t>no action</a:t>
            </a:r>
            <a:r>
              <a:rPr lang="en-US" dirty="0">
                <a:latin typeface="Calibri" panose="020F0502020204030204" pitchFamily="34" charset="0"/>
              </a:rPr>
              <a:t> would have been taken in the last iteration. The two </a:t>
            </a:r>
            <a:r>
              <a:rPr lang="en-US" dirty="0" err="1">
                <a:latin typeface="Calibri" panose="020F0502020204030204" pitchFamily="34" charset="0"/>
              </a:rPr>
              <a:t>msb</a:t>
            </a:r>
            <a:r>
              <a:rPr lang="en-US" dirty="0">
                <a:latin typeface="Calibri" panose="020F0502020204030204" pitchFamily="34" charset="0"/>
              </a:rPr>
              <a:t> bits would have been 00. There is </a:t>
            </a:r>
            <a:r>
              <a:rPr lang="en-US" dirty="0">
                <a:solidFill>
                  <a:srgbClr val="DC2300"/>
                </a:solidFill>
                <a:latin typeface="Calibri" panose="020F0502020204030204" pitchFamily="34" charset="0"/>
              </a:rPr>
              <a:t>no way to differentiate</a:t>
            </a:r>
            <a:r>
              <a:rPr lang="en-US" dirty="0">
                <a:latin typeface="Calibri" panose="020F0502020204030204" pitchFamily="34" charset="0"/>
              </a:rPr>
              <a:t> this case from that of computing MN in the first (n-1) iterations.</a:t>
            </a:r>
          </a:p>
          <a:p>
            <a:pPr lvl="1">
              <a:buFont typeface="Symbol" panose="05050102010706020507" pitchFamily="18" charset="2"/>
              <a:buChar char="*"/>
            </a:pPr>
            <a:endParaRPr lang="en-US" sz="2800" dirty="0">
              <a:latin typeface="Calibri" panose="020F050202020403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name="page65">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38200" y="2286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Outline</a:t>
            </a:r>
            <a:r>
              <a:rPr lang="fr-FR" dirty="0">
                <a:solidFill>
                  <a:schemeClr val="tx1"/>
                </a:solidFill>
              </a:rPr>
              <a:t> of a Proof - IV</a:t>
            </a:r>
          </a:p>
        </p:txBody>
      </p:sp>
      <p:sp>
        <p:nvSpPr>
          <p:cNvPr id="3" name="Text Placeholder 2"/>
          <p:cNvSpPr txBox="1">
            <a:spLocks noGrp="1"/>
          </p:cNvSpPr>
          <p:nvPr>
            <p:ph type="body" idx="4294967295"/>
          </p:nvPr>
        </p:nvSpPr>
        <p:spPr>
          <a:xfrm>
            <a:off x="1727200" y="1600200"/>
            <a:ext cx="7416800" cy="4525963"/>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latin typeface="Calibri" panose="020F0502020204030204" pitchFamily="34" charset="0"/>
              </a:rPr>
              <a:t>Last step</a:t>
            </a:r>
          </a:p>
          <a:p>
            <a:pPr lvl="1">
              <a:buSzPct val="100000"/>
              <a:buFont typeface="Symbol" panose="05050102010706020507" pitchFamily="18" charset="2"/>
              <a:buChar char="*"/>
            </a:pPr>
            <a:r>
              <a:rPr lang="en-US" dirty="0">
                <a:solidFill>
                  <a:srgbClr val="FF0000"/>
                </a:solidFill>
                <a:latin typeface="Calibri" panose="020F0502020204030204" pitchFamily="34" charset="0"/>
              </a:rPr>
              <a:t>Iterative algorithm :</a:t>
            </a:r>
          </a:p>
          <a:p>
            <a:pPr lvl="2">
              <a:buSzPct val="100000"/>
              <a:buFont typeface="Symbol" panose="05050102010706020507" pitchFamily="18" charset="2"/>
              <a:buChar char="*"/>
            </a:pPr>
            <a:r>
              <a:rPr lang="en-US" dirty="0">
                <a:latin typeface="Calibri" panose="020F0502020204030204" pitchFamily="34" charset="0"/>
              </a:rPr>
              <a:t>Subtract 2</a:t>
            </a:r>
            <a:r>
              <a:rPr lang="en-US" baseline="33000" dirty="0">
                <a:latin typeface="Calibri" panose="020F0502020204030204" pitchFamily="34" charset="0"/>
              </a:rPr>
              <a:t>n-1</a:t>
            </a:r>
            <a:r>
              <a:rPr lang="en-US" dirty="0">
                <a:latin typeface="Calibri" panose="020F0502020204030204" pitchFamily="34" charset="0"/>
              </a:rPr>
              <a:t>N from U</a:t>
            </a:r>
          </a:p>
          <a:p>
            <a:pPr lvl="1">
              <a:buSzPct val="100000"/>
              <a:buFont typeface="Symbol" panose="05050102010706020507" pitchFamily="18" charset="2"/>
              <a:buChar char="*"/>
            </a:pPr>
            <a:r>
              <a:rPr lang="en-US" dirty="0">
                <a:solidFill>
                  <a:srgbClr val="2323DC"/>
                </a:solidFill>
                <a:latin typeface="Calibri" panose="020F0502020204030204" pitchFamily="34" charset="0"/>
              </a:rPr>
              <a:t>Booth's algorithm</a:t>
            </a:r>
          </a:p>
          <a:p>
            <a:pPr lvl="2">
              <a:buSzPct val="100000"/>
              <a:buFont typeface="Symbol" panose="05050102010706020507" pitchFamily="18" charset="2"/>
              <a:buChar char="*"/>
            </a:pPr>
            <a:r>
              <a:rPr lang="en-US" dirty="0">
                <a:latin typeface="Calibri" panose="020F0502020204030204" pitchFamily="34" charset="0"/>
              </a:rPr>
              <a:t>The last two bits are 10 (0 → 1 transition)</a:t>
            </a:r>
          </a:p>
          <a:p>
            <a:pPr lvl="2">
              <a:buSzPct val="100000"/>
              <a:buFont typeface="Symbol" panose="05050102010706020507" pitchFamily="18" charset="2"/>
              <a:buChar char="*"/>
            </a:pPr>
            <a:r>
              <a:rPr lang="en-US" dirty="0">
                <a:latin typeface="Calibri" panose="020F0502020204030204" pitchFamily="34" charset="0"/>
              </a:rPr>
              <a:t>Subtract 2</a:t>
            </a:r>
            <a:r>
              <a:rPr lang="en-US" baseline="33000" dirty="0">
                <a:latin typeface="Calibri" panose="020F0502020204030204" pitchFamily="34" charset="0"/>
              </a:rPr>
              <a:t>n-1</a:t>
            </a:r>
            <a:r>
              <a:rPr lang="en-US" dirty="0">
                <a:latin typeface="Calibri" panose="020F0502020204030204" pitchFamily="34" charset="0"/>
              </a:rPr>
              <a:t>N from U</a:t>
            </a:r>
          </a:p>
          <a:p>
            <a:pPr lvl="1">
              <a:buSzPct val="100000"/>
              <a:buFont typeface="Symbol" panose="05050102010706020507" pitchFamily="18" charset="2"/>
              <a:buChar char="*"/>
            </a:pPr>
            <a:r>
              <a:rPr lang="en-US" dirty="0">
                <a:solidFill>
                  <a:srgbClr val="00AE00"/>
                </a:solidFill>
                <a:latin typeface="Calibri" panose="020F0502020204030204" pitchFamily="34" charset="0"/>
              </a:rPr>
              <a:t>Both the algorithms compute :</a:t>
            </a:r>
          </a:p>
          <a:p>
            <a:pPr lvl="2">
              <a:buSzPct val="100000"/>
              <a:buFont typeface="Symbol" panose="05050102010706020507" pitchFamily="18" charset="2"/>
              <a:buChar char="*"/>
            </a:pPr>
            <a:r>
              <a:rPr lang="en-US" dirty="0">
                <a:latin typeface="Calibri" panose="020F0502020204030204" pitchFamily="34" charset="0"/>
              </a:rPr>
              <a:t>MN = M'N – 2</a:t>
            </a:r>
            <a:r>
              <a:rPr lang="en-US" baseline="33000" dirty="0">
                <a:latin typeface="Calibri" panose="020F0502020204030204" pitchFamily="34" charset="0"/>
              </a:rPr>
              <a:t>n-1</a:t>
            </a:r>
            <a:r>
              <a:rPr lang="en-US" dirty="0">
                <a:latin typeface="Calibri" panose="020F0502020204030204" pitchFamily="34" charset="0"/>
              </a:rPr>
              <a:t>N</a:t>
            </a:r>
          </a:p>
          <a:p>
            <a:pPr lvl="2">
              <a:buSzPct val="100000"/>
              <a:buFont typeface="Symbol" panose="05050102010706020507" pitchFamily="18" charset="2"/>
              <a:buChar char="*"/>
            </a:pPr>
            <a:r>
              <a:rPr lang="en-US" dirty="0">
                <a:latin typeface="Calibri" panose="020F0502020204030204" pitchFamily="34" charset="0"/>
              </a:rPr>
              <a:t>in the last iteration</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name="page66">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914400" y="206375"/>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Outline</a:t>
            </a:r>
            <a:r>
              <a:rPr lang="fr-FR" dirty="0">
                <a:solidFill>
                  <a:schemeClr val="tx1"/>
                </a:solidFill>
              </a:rPr>
              <a:t> of a Proof - V</a:t>
            </a:r>
          </a:p>
        </p:txBody>
      </p:sp>
      <p:sp>
        <p:nvSpPr>
          <p:cNvPr id="3" name="Text Placeholder 2"/>
          <p:cNvSpPr txBox="1">
            <a:spLocks noGrp="1"/>
          </p:cNvSpPr>
          <p:nvPr>
            <p:ph type="body" idx="4294967295"/>
          </p:nvPr>
        </p:nvSpPr>
        <p:spPr>
          <a:xfrm>
            <a:off x="1066800" y="1409700"/>
            <a:ext cx="7416800" cy="4686300"/>
          </a:xfrm>
        </p:spPr>
        <p:txBody>
          <a:bodyPr lIns="0" tIns="0" rIns="0" bIns="0">
            <a:no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sz="2800" dirty="0">
                <a:latin typeface="Calibri" panose="020F0502020204030204" pitchFamily="34" charset="0"/>
              </a:rPr>
              <a:t>Case 11</a:t>
            </a:r>
          </a:p>
          <a:p>
            <a:pPr lvl="0">
              <a:buSzPct val="100000"/>
              <a:buFont typeface="Symbol" panose="05050102010706020507" pitchFamily="18" charset="2"/>
              <a:buChar char="*"/>
            </a:pPr>
            <a:r>
              <a:rPr lang="en-US" sz="2800" dirty="0">
                <a:latin typeface="Calibri" panose="020F0502020204030204" pitchFamily="34" charset="0"/>
              </a:rPr>
              <a:t>Suppose we were </a:t>
            </a:r>
            <a:r>
              <a:rPr lang="en-US" sz="2800" dirty="0">
                <a:solidFill>
                  <a:srgbClr val="0047FF"/>
                </a:solidFill>
                <a:latin typeface="Calibri" panose="020F0502020204030204" pitchFamily="34" charset="0"/>
              </a:rPr>
              <a:t>multiplying M' with N</a:t>
            </a:r>
          </a:p>
          <a:p>
            <a:pPr lvl="1">
              <a:buSzPct val="100000"/>
              <a:buFont typeface="Symbol" panose="05050102010706020507" pitchFamily="18" charset="2"/>
              <a:buChar char="*"/>
            </a:pPr>
            <a:r>
              <a:rPr lang="en-US" dirty="0">
                <a:latin typeface="Calibri" panose="020F0502020204030204" pitchFamily="34" charset="0"/>
              </a:rPr>
              <a:t>Since (M' &gt; 0), the Booth multiplier will </a:t>
            </a:r>
            <a:r>
              <a:rPr lang="en-US" dirty="0">
                <a:solidFill>
                  <a:srgbClr val="FF3333"/>
                </a:solidFill>
                <a:latin typeface="Calibri" panose="020F0502020204030204" pitchFamily="34" charset="0"/>
              </a:rPr>
              <a:t>correctly compute the product as M'N</a:t>
            </a:r>
          </a:p>
          <a:p>
            <a:pPr lvl="1">
              <a:buSzPct val="100000"/>
              <a:buFont typeface="Symbol" panose="05050102010706020507" pitchFamily="18" charset="2"/>
              <a:buChar char="*"/>
            </a:pPr>
            <a:r>
              <a:rPr lang="en-US" dirty="0">
                <a:latin typeface="Calibri" panose="020F0502020204030204" pitchFamily="34" charset="0"/>
              </a:rPr>
              <a:t>The </a:t>
            </a:r>
            <a:r>
              <a:rPr lang="en-US" dirty="0">
                <a:solidFill>
                  <a:srgbClr val="00B8FF"/>
                </a:solidFill>
                <a:latin typeface="Calibri" panose="020F0502020204030204" pitchFamily="34" charset="0"/>
              </a:rPr>
              <a:t>two </a:t>
            </a:r>
            <a:r>
              <a:rPr lang="en-US" dirty="0" err="1">
                <a:solidFill>
                  <a:srgbClr val="00B8FF"/>
                </a:solidFill>
                <a:latin typeface="Calibri" panose="020F0502020204030204" pitchFamily="34" charset="0"/>
              </a:rPr>
              <a:t>msb</a:t>
            </a:r>
            <a:r>
              <a:rPr lang="en-US" dirty="0">
                <a:solidFill>
                  <a:srgbClr val="00B8FF"/>
                </a:solidFill>
                <a:latin typeface="Calibri" panose="020F0502020204030204" pitchFamily="34" charset="0"/>
              </a:rPr>
              <a:t> bits</a:t>
            </a:r>
            <a:r>
              <a:rPr lang="en-US" dirty="0">
                <a:latin typeface="Calibri" panose="020F0502020204030204" pitchFamily="34" charset="0"/>
              </a:rPr>
              <a:t> of M' are </a:t>
            </a:r>
            <a:r>
              <a:rPr lang="en-US" dirty="0">
                <a:solidFill>
                  <a:srgbClr val="355E00"/>
                </a:solidFill>
                <a:latin typeface="Calibri" panose="020F0502020204030204" pitchFamily="34" charset="0"/>
              </a:rPr>
              <a:t>(01)</a:t>
            </a:r>
          </a:p>
          <a:p>
            <a:pPr lvl="1">
              <a:buSzPct val="100000"/>
              <a:buFont typeface="Symbol" panose="05050102010706020507" pitchFamily="18" charset="2"/>
              <a:buChar char="*"/>
            </a:pPr>
            <a:r>
              <a:rPr lang="en-US" dirty="0">
                <a:latin typeface="Calibri" panose="020F0502020204030204" pitchFamily="34" charset="0"/>
              </a:rPr>
              <a:t>In the </a:t>
            </a:r>
            <a:r>
              <a:rPr lang="en-US" dirty="0">
                <a:solidFill>
                  <a:srgbClr val="FF3366"/>
                </a:solidFill>
                <a:latin typeface="Calibri" panose="020F0502020204030204" pitchFamily="34" charset="0"/>
              </a:rPr>
              <a:t>last iteration</a:t>
            </a:r>
            <a:r>
              <a:rPr lang="en-US" dirty="0">
                <a:latin typeface="Calibri" panose="020F0502020204030204" pitchFamily="34" charset="0"/>
              </a:rPr>
              <a:t> (</a:t>
            </a:r>
            <a:r>
              <a:rPr lang="en-US" dirty="0" err="1">
                <a:latin typeface="Calibri" panose="020F0502020204030204" pitchFamily="34" charset="0"/>
              </a:rPr>
              <a:t>currBit</a:t>
            </a:r>
            <a:r>
              <a:rPr lang="en-US" dirty="0">
                <a:latin typeface="Calibri" panose="020F0502020204030204" pitchFamily="34" charset="0"/>
              </a:rPr>
              <a:t>, </a:t>
            </a:r>
            <a:r>
              <a:rPr lang="en-US" dirty="0" err="1">
                <a:latin typeface="Calibri" panose="020F0502020204030204" pitchFamily="34" charset="0"/>
              </a:rPr>
              <a:t>prevBit</a:t>
            </a:r>
            <a:r>
              <a:rPr lang="en-US" dirty="0">
                <a:latin typeface="Calibri" panose="020F0502020204030204" pitchFamily="34" charset="0"/>
              </a:rPr>
              <a:t>) is 01</a:t>
            </a:r>
          </a:p>
          <a:p>
            <a:pPr lvl="1">
              <a:buSzPct val="100000"/>
              <a:buFont typeface="Symbol" panose="05050102010706020507" pitchFamily="18" charset="2"/>
              <a:buChar char="*"/>
            </a:pPr>
            <a:r>
              <a:rPr lang="en-US" dirty="0">
                <a:latin typeface="Calibri" panose="020F0502020204030204" pitchFamily="34" charset="0"/>
              </a:rPr>
              <a:t>We would thus add </a:t>
            </a:r>
            <a:r>
              <a:rPr lang="en-US" dirty="0">
                <a:solidFill>
                  <a:srgbClr val="FF3333"/>
                </a:solidFill>
                <a:latin typeface="Calibri" panose="020F0502020204030204" pitchFamily="34" charset="0"/>
              </a:rPr>
              <a:t>2</a:t>
            </a:r>
            <a:r>
              <a:rPr lang="en-US" baseline="33000" dirty="0">
                <a:solidFill>
                  <a:srgbClr val="FF3333"/>
                </a:solidFill>
                <a:latin typeface="Calibri" panose="020F0502020204030204" pitchFamily="34" charset="0"/>
              </a:rPr>
              <a:t>n-1</a:t>
            </a:r>
            <a:r>
              <a:rPr lang="en-US" dirty="0">
                <a:solidFill>
                  <a:srgbClr val="FF3333"/>
                </a:solidFill>
                <a:latin typeface="Calibri" panose="020F0502020204030204" pitchFamily="34" charset="0"/>
              </a:rPr>
              <a:t>N</a:t>
            </a:r>
            <a:r>
              <a:rPr lang="en-US" dirty="0">
                <a:latin typeface="Calibri" panose="020F0502020204030204" pitchFamily="34" charset="0"/>
              </a:rPr>
              <a:t> in the Booth's algorithm to the </a:t>
            </a:r>
            <a:r>
              <a:rPr lang="en-US" dirty="0">
                <a:solidFill>
                  <a:srgbClr val="00AE00"/>
                </a:solidFill>
                <a:latin typeface="Calibri" panose="020F0502020204030204" pitchFamily="34" charset="0"/>
              </a:rPr>
              <a:t>partial product in the last iteration</a:t>
            </a:r>
          </a:p>
          <a:p>
            <a:pPr lvl="1">
              <a:buSzPct val="100000"/>
              <a:buFont typeface="Symbol" panose="05050102010706020507" pitchFamily="18" charset="2"/>
              <a:buChar char="*"/>
            </a:pPr>
            <a:r>
              <a:rPr lang="en-US" dirty="0">
                <a:latin typeface="Calibri" panose="020F0502020204030204" pitchFamily="34" charset="0"/>
              </a:rPr>
              <a:t>The value of the partial product at the end of the (n-1)</a:t>
            </a:r>
            <a:r>
              <a:rPr lang="en-US" baseline="33000" dirty="0" err="1">
                <a:latin typeface="Calibri" panose="020F0502020204030204" pitchFamily="34" charset="0"/>
              </a:rPr>
              <a:t>th</a:t>
            </a:r>
            <a:r>
              <a:rPr lang="en-US" dirty="0">
                <a:latin typeface="Calibri" panose="020F0502020204030204" pitchFamily="34" charset="0"/>
              </a:rPr>
              <a:t> iteration is thus :</a:t>
            </a:r>
          </a:p>
          <a:p>
            <a:pPr lvl="2">
              <a:buSzPct val="100000"/>
              <a:buFont typeface="Symbol" panose="05050102010706020507" pitchFamily="18" charset="2"/>
              <a:buChar char="*"/>
            </a:pPr>
            <a:r>
              <a:rPr lang="en-US" sz="2400" dirty="0">
                <a:solidFill>
                  <a:srgbClr val="6B0094"/>
                </a:solidFill>
                <a:latin typeface="Calibri" panose="020F0502020204030204" pitchFamily="34" charset="0"/>
              </a:rPr>
              <a:t>M'N - 2</a:t>
            </a:r>
            <a:r>
              <a:rPr lang="en-US" sz="2400" baseline="33000" dirty="0">
                <a:solidFill>
                  <a:srgbClr val="6B0094"/>
                </a:solidFill>
                <a:latin typeface="Calibri" panose="020F0502020204030204" pitchFamily="34" charset="0"/>
              </a:rPr>
              <a:t>n-1</a:t>
            </a:r>
            <a:r>
              <a:rPr lang="en-US" sz="2400" dirty="0">
                <a:solidFill>
                  <a:srgbClr val="6B0094"/>
                </a:solidFill>
                <a:latin typeface="Calibri" panose="020F0502020204030204" pitchFamily="34" charset="0"/>
              </a:rPr>
              <a:t>N</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name="page67">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89000" y="130175"/>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a:solidFill>
                  <a:schemeClr val="tx1"/>
                </a:solidFill>
              </a:rPr>
              <a:t>Outline of a Proof - VI</a:t>
            </a:r>
          </a:p>
        </p:txBody>
      </p:sp>
      <p:sp>
        <p:nvSpPr>
          <p:cNvPr id="3" name="Text Placeholder 2"/>
          <p:cNvSpPr txBox="1">
            <a:spLocks noGrp="1"/>
          </p:cNvSpPr>
          <p:nvPr>
            <p:ph type="body" idx="4294967295"/>
          </p:nvPr>
        </p:nvSpPr>
        <p:spPr>
          <a:xfrm>
            <a:off x="914400" y="1524000"/>
            <a:ext cx="7416800" cy="4525963"/>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latin typeface="Calibri" panose="020F0502020204030204" pitchFamily="34" charset="0"/>
              </a:rPr>
              <a:t>When we multiply </a:t>
            </a:r>
            <a:r>
              <a:rPr lang="en-US" dirty="0">
                <a:solidFill>
                  <a:srgbClr val="2323DC"/>
                </a:solidFill>
                <a:latin typeface="Calibri" panose="020F0502020204030204" pitchFamily="34" charset="0"/>
              </a:rPr>
              <a:t>M with N</a:t>
            </a:r>
          </a:p>
          <a:p>
            <a:pPr lvl="1">
              <a:buSzPct val="100000"/>
              <a:buFont typeface="Symbol" panose="05050102010706020507" pitchFamily="18" charset="2"/>
              <a:buChar char="*"/>
            </a:pPr>
            <a:r>
              <a:rPr lang="en-US" dirty="0">
                <a:latin typeface="Calibri" panose="020F0502020204030204" pitchFamily="34" charset="0"/>
              </a:rPr>
              <a:t>In the (n-1)</a:t>
            </a:r>
            <a:r>
              <a:rPr lang="en-US" baseline="33000" dirty="0" err="1">
                <a:latin typeface="Calibri" panose="020F0502020204030204" pitchFamily="34" charset="0"/>
              </a:rPr>
              <a:t>th</a:t>
            </a:r>
            <a:r>
              <a:rPr lang="en-US" dirty="0">
                <a:latin typeface="Calibri" panose="020F0502020204030204" pitchFamily="34" charset="0"/>
              </a:rPr>
              <a:t> iteration, the </a:t>
            </a:r>
            <a:r>
              <a:rPr lang="en-US" dirty="0">
                <a:solidFill>
                  <a:srgbClr val="FF3333"/>
                </a:solidFill>
                <a:latin typeface="Calibri" panose="020F0502020204030204" pitchFamily="34" charset="0"/>
              </a:rPr>
              <a:t>value of the partial product is : M'N – 2</a:t>
            </a:r>
            <a:r>
              <a:rPr lang="en-US" baseline="33000" dirty="0">
                <a:solidFill>
                  <a:srgbClr val="FF3333"/>
                </a:solidFill>
                <a:latin typeface="Calibri" panose="020F0502020204030204" pitchFamily="34" charset="0"/>
              </a:rPr>
              <a:t>n-1</a:t>
            </a:r>
            <a:r>
              <a:rPr lang="en-US" dirty="0">
                <a:solidFill>
                  <a:srgbClr val="FF3333"/>
                </a:solidFill>
                <a:latin typeface="Calibri" panose="020F0502020204030204" pitchFamily="34" charset="0"/>
              </a:rPr>
              <a:t>N</a:t>
            </a:r>
          </a:p>
          <a:p>
            <a:pPr lvl="1">
              <a:buSzPct val="100000"/>
              <a:buFont typeface="Symbol" panose="05050102010706020507" pitchFamily="18" charset="2"/>
              <a:buChar char="*"/>
            </a:pPr>
            <a:r>
              <a:rPr lang="en-US" dirty="0">
                <a:latin typeface="Calibri" panose="020F0502020204030204" pitchFamily="34" charset="0"/>
              </a:rPr>
              <a:t>Because, we have </a:t>
            </a:r>
            <a:r>
              <a:rPr lang="en-US" dirty="0">
                <a:solidFill>
                  <a:srgbClr val="0000FF"/>
                </a:solidFill>
                <a:latin typeface="Calibri" panose="020F0502020204030204" pitchFamily="34" charset="0"/>
              </a:rPr>
              <a:t>no way</a:t>
            </a:r>
            <a:r>
              <a:rPr lang="en-US" dirty="0">
                <a:latin typeface="Calibri" panose="020F0502020204030204" pitchFamily="34" charset="0"/>
              </a:rPr>
              <a:t> of knowing if the multiplier is M or M' at the end of the (n-1)</a:t>
            </a:r>
            <a:r>
              <a:rPr lang="en-US" baseline="33000" dirty="0" err="1">
                <a:latin typeface="Calibri" panose="020F0502020204030204" pitchFamily="34" charset="0"/>
              </a:rPr>
              <a:t>th</a:t>
            </a:r>
            <a:r>
              <a:rPr lang="en-US" dirty="0">
                <a:latin typeface="Calibri" panose="020F0502020204030204" pitchFamily="34" charset="0"/>
              </a:rPr>
              <a:t> iteration</a:t>
            </a:r>
          </a:p>
          <a:p>
            <a:pPr lvl="1">
              <a:buSzPct val="100000"/>
              <a:buFont typeface="Symbol" panose="05050102010706020507" pitchFamily="18" charset="2"/>
              <a:buChar char="*"/>
            </a:pPr>
            <a:r>
              <a:rPr lang="en-US" dirty="0">
                <a:latin typeface="Calibri" panose="020F0502020204030204" pitchFamily="34" charset="0"/>
              </a:rPr>
              <a:t>In the </a:t>
            </a:r>
            <a:r>
              <a:rPr lang="en-US" dirty="0">
                <a:solidFill>
                  <a:srgbClr val="355E00"/>
                </a:solidFill>
                <a:latin typeface="Calibri" panose="020F0502020204030204" pitchFamily="34" charset="0"/>
              </a:rPr>
              <a:t>last iteration</a:t>
            </a:r>
            <a:r>
              <a:rPr lang="en-US" dirty="0">
                <a:latin typeface="Calibri" panose="020F0502020204030204" pitchFamily="34" charset="0"/>
              </a:rPr>
              <a:t> the </a:t>
            </a:r>
            <a:r>
              <a:rPr lang="en-US" dirty="0" err="1">
                <a:latin typeface="Calibri" panose="020F0502020204030204" pitchFamily="34" charset="0"/>
              </a:rPr>
              <a:t>msb</a:t>
            </a:r>
            <a:r>
              <a:rPr lang="en-US" dirty="0">
                <a:latin typeface="Calibri" panose="020F0502020204030204" pitchFamily="34" charset="0"/>
              </a:rPr>
              <a:t> bits are 11</a:t>
            </a:r>
          </a:p>
          <a:p>
            <a:pPr lvl="2">
              <a:buSzPct val="100000"/>
              <a:buFont typeface="Symbol" panose="05050102010706020507" pitchFamily="18" charset="2"/>
              <a:buChar char="*"/>
            </a:pPr>
            <a:r>
              <a:rPr lang="en-US" dirty="0">
                <a:solidFill>
                  <a:srgbClr val="33CC66"/>
                </a:solidFill>
                <a:latin typeface="Calibri" panose="020F0502020204030204" pitchFamily="34" charset="0"/>
              </a:rPr>
              <a:t>no action is taken</a:t>
            </a:r>
          </a:p>
          <a:p>
            <a:pPr lvl="1">
              <a:buSzPct val="100000"/>
              <a:buFont typeface="Symbol" panose="05050102010706020507" pitchFamily="18" charset="2"/>
              <a:buChar char="*"/>
            </a:pPr>
            <a:r>
              <a:rPr lang="en-US" dirty="0">
                <a:latin typeface="Calibri" panose="020F0502020204030204" pitchFamily="34" charset="0"/>
              </a:rPr>
              <a:t>Final product : M'N – 2</a:t>
            </a:r>
            <a:r>
              <a:rPr lang="en-US" baseline="33000" dirty="0">
                <a:latin typeface="Calibri" panose="020F0502020204030204" pitchFamily="34" charset="0"/>
              </a:rPr>
              <a:t>n-1</a:t>
            </a:r>
            <a:r>
              <a:rPr lang="en-US" dirty="0">
                <a:latin typeface="Calibri" panose="020F0502020204030204" pitchFamily="34" charset="0"/>
              </a:rPr>
              <a:t>N = MN (</a:t>
            </a:r>
            <a:r>
              <a:rPr lang="en-US" dirty="0">
                <a:solidFill>
                  <a:srgbClr val="DC2300"/>
                </a:solidFill>
                <a:latin typeface="Calibri" panose="020F0502020204030204" pitchFamily="34" charset="0"/>
              </a:rPr>
              <a:t>correct</a:t>
            </a:r>
            <a:r>
              <a:rPr lang="en-US" dirty="0">
                <a:latin typeface="Calibri" panose="020F0502020204030204" pitchFamily="34" charset="0"/>
              </a:rPr>
              <a: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name="page68">
    <p:spTree>
      <p:nvGrpSpPr>
        <p:cNvPr id="1" name=""/>
        <p:cNvGrpSpPr/>
        <p:nvPr/>
      </p:nvGrpSpPr>
      <p:grpSpPr>
        <a:xfrm>
          <a:off x="0" y="0"/>
          <a:ext cx="0" cy="0"/>
          <a:chOff x="0" y="0"/>
          <a:chExt cx="0" cy="0"/>
        </a:xfrm>
      </p:grpSpPr>
      <p:sp>
        <p:nvSpPr>
          <p:cNvPr id="4" name="Freeform 3"/>
          <p:cNvSpPr/>
          <p:nvPr/>
        </p:nvSpPr>
        <p:spPr>
          <a:xfrm>
            <a:off x="6840000" y="2880000"/>
            <a:ext cx="1584000" cy="432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vert="horz" wrap="none" lIns="90000" tIns="45000" rIns="90000" bIns="45000" anchor="ctr" anchorCtr="0" compatLnSpc="0"/>
          <a:lstStyle/>
          <a:p>
            <a:pPr marL="0" marR="0" lvl="0" indent="0" algn="ctr" rtl="0" hangingPunct="0">
              <a:lnSpc>
                <a:spcPct val="100000"/>
              </a:lnSpc>
              <a:spcBef>
                <a:spcPts val="0"/>
              </a:spcBef>
              <a:spcAft>
                <a:spcPts val="0"/>
              </a:spcAft>
              <a:buNone/>
              <a:tabLst/>
            </a:pPr>
            <a:r>
              <a:rPr lang="en-IN" sz="1800" b="0" i="0" u="none" strike="noStrike" kern="1200">
                <a:ln>
                  <a:noFill/>
                </a:ln>
                <a:latin typeface="Arial" pitchFamily="18"/>
                <a:ea typeface="Microsoft YaHei" pitchFamily="2"/>
                <a:cs typeface="Mangal" pitchFamily="2"/>
              </a:rPr>
              <a:t>00              --</a:t>
            </a:r>
          </a:p>
        </p:txBody>
      </p:sp>
      <p:sp>
        <p:nvSpPr>
          <p:cNvPr id="5" name="Freeform 4"/>
          <p:cNvSpPr/>
          <p:nvPr/>
        </p:nvSpPr>
        <p:spPr>
          <a:xfrm>
            <a:off x="7416000" y="3024000"/>
            <a:ext cx="288000" cy="144000"/>
          </a:xfrm>
          <a:custGeom>
            <a:avLst>
              <a:gd name="f0" fmla="val 16200"/>
              <a:gd name="f1" fmla="val 5400"/>
            </a:avLst>
            <a:gdLst>
              <a:gd name="f2" fmla="val w"/>
              <a:gd name="f3" fmla="val h"/>
              <a:gd name="f4" fmla="val 0"/>
              <a:gd name="f5" fmla="val 21600"/>
              <a:gd name="f6" fmla="val 10800"/>
              <a:gd name="f7" fmla="*/ f2 1 21600"/>
              <a:gd name="f8" fmla="*/ f3 1 21600"/>
              <a:gd name="f9" fmla="pin 0 f0 21600"/>
              <a:gd name="f10" fmla="pin 0 f1 10800"/>
              <a:gd name="f11" fmla="val f10"/>
              <a:gd name="f12" fmla="val f9"/>
              <a:gd name="f13" fmla="+- 21600 0 f10"/>
              <a:gd name="f14" fmla="*/ f9 f7 1"/>
              <a:gd name="f15" fmla="*/ f10 f8 1"/>
              <a:gd name="f16" fmla="*/ 0 f7 1"/>
              <a:gd name="f17" fmla="+- 21600 0 f12"/>
              <a:gd name="f18" fmla="*/ f13 f8 1"/>
              <a:gd name="f19" fmla="*/ f11 f8 1"/>
              <a:gd name="f20" fmla="*/ f17 f11 1"/>
              <a:gd name="f21" fmla="*/ f20 1 10800"/>
              <a:gd name="f22" fmla="+- f12 f21 0"/>
              <a:gd name="f23" fmla="*/ f22 f7 1"/>
            </a:gdLst>
            <a:ahLst>
              <a:ahXY gdRefX="f0" minX="f4" maxX="f5" gdRefY="f1" minY="f4" maxY="f6">
                <a:pos x="f14" y="f15"/>
              </a:ahXY>
            </a:ahLst>
            <a:cxnLst>
              <a:cxn ang="3cd4">
                <a:pos x="hc" y="t"/>
              </a:cxn>
              <a:cxn ang="0">
                <a:pos x="r" y="vc"/>
              </a:cxn>
              <a:cxn ang="cd4">
                <a:pos x="hc" y="b"/>
              </a:cxn>
              <a:cxn ang="cd2">
                <a:pos x="l" y="vc"/>
              </a:cxn>
            </a:cxnLst>
            <a:rect l="f16" t="f19" r="f23" b="f18"/>
            <a:pathLst>
              <a:path w="21600" h="21600">
                <a:moveTo>
                  <a:pt x="f4" y="f11"/>
                </a:moveTo>
                <a:lnTo>
                  <a:pt x="f12" y="f11"/>
                </a:lnTo>
                <a:lnTo>
                  <a:pt x="f12" y="f4"/>
                </a:lnTo>
                <a:lnTo>
                  <a:pt x="f5" y="f6"/>
                </a:lnTo>
                <a:lnTo>
                  <a:pt x="f12" y="f5"/>
                </a:lnTo>
                <a:lnTo>
                  <a:pt x="f12" y="f13"/>
                </a:lnTo>
                <a:lnTo>
                  <a:pt x="f4" y="f13"/>
                </a:lnTo>
                <a:close/>
              </a:path>
            </a:pathLst>
          </a:custGeom>
          <a:solidFill>
            <a:srgbClr val="2323DC"/>
          </a:solidFill>
          <a:ln w="0">
            <a:solidFill>
              <a:srgbClr val="000000"/>
            </a:solidFill>
            <a:prstDash val="solid"/>
          </a:ln>
        </p:spPr>
        <p:txBody>
          <a:bodyPr vert="horz" wrap="none" lIns="90000" tIns="45000" rIns="90000" bIns="45000" anchor="ctr" anchorCtr="0"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Microsoft YaHei" pitchFamily="2"/>
              <a:cs typeface="Mangal" pitchFamily="2"/>
            </a:endParaRPr>
          </a:p>
        </p:txBody>
      </p:sp>
      <p:sp>
        <p:nvSpPr>
          <p:cNvPr id="6" name="Freeform 5"/>
          <p:cNvSpPr/>
          <p:nvPr/>
        </p:nvSpPr>
        <p:spPr>
          <a:xfrm>
            <a:off x="6840000" y="3600000"/>
            <a:ext cx="1584000" cy="432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vert="horz" wrap="none" lIns="90000" tIns="45000" rIns="90000" bIns="45000" anchor="ctr" anchorCtr="0" compatLnSpc="0"/>
          <a:lstStyle/>
          <a:p>
            <a:pPr marL="0" marR="0" lvl="0" indent="0" algn="ctr" rtl="0" hangingPunct="0">
              <a:lnSpc>
                <a:spcPct val="100000"/>
              </a:lnSpc>
              <a:spcBef>
                <a:spcPts val="0"/>
              </a:spcBef>
              <a:spcAft>
                <a:spcPts val="0"/>
              </a:spcAft>
              <a:buNone/>
              <a:tabLst/>
            </a:pPr>
            <a:r>
              <a:rPr lang="en-IN" sz="1800" b="0" i="0" u="none" strike="noStrike" kern="1200">
                <a:ln>
                  <a:noFill/>
                </a:ln>
                <a:latin typeface="Arial" pitchFamily="18"/>
                <a:ea typeface="Microsoft YaHei" pitchFamily="2"/>
                <a:cs typeface="Mangal" pitchFamily="2"/>
              </a:rPr>
              <a:t>10      add -3</a:t>
            </a:r>
          </a:p>
        </p:txBody>
      </p:sp>
      <p:sp>
        <p:nvSpPr>
          <p:cNvPr id="7" name="Freeform 6"/>
          <p:cNvSpPr/>
          <p:nvPr/>
        </p:nvSpPr>
        <p:spPr>
          <a:xfrm>
            <a:off x="7272000" y="3744000"/>
            <a:ext cx="288000" cy="144000"/>
          </a:xfrm>
          <a:custGeom>
            <a:avLst>
              <a:gd name="f0" fmla="val 16200"/>
              <a:gd name="f1" fmla="val 5400"/>
            </a:avLst>
            <a:gdLst>
              <a:gd name="f2" fmla="val w"/>
              <a:gd name="f3" fmla="val h"/>
              <a:gd name="f4" fmla="val 0"/>
              <a:gd name="f5" fmla="val 21600"/>
              <a:gd name="f6" fmla="val 10800"/>
              <a:gd name="f7" fmla="*/ f2 1 21600"/>
              <a:gd name="f8" fmla="*/ f3 1 21600"/>
              <a:gd name="f9" fmla="pin 0 f0 21600"/>
              <a:gd name="f10" fmla="pin 0 f1 10800"/>
              <a:gd name="f11" fmla="val f10"/>
              <a:gd name="f12" fmla="val f9"/>
              <a:gd name="f13" fmla="+- 21600 0 f10"/>
              <a:gd name="f14" fmla="*/ f9 f7 1"/>
              <a:gd name="f15" fmla="*/ f10 f8 1"/>
              <a:gd name="f16" fmla="*/ 0 f7 1"/>
              <a:gd name="f17" fmla="+- 21600 0 f12"/>
              <a:gd name="f18" fmla="*/ f13 f8 1"/>
              <a:gd name="f19" fmla="*/ f11 f8 1"/>
              <a:gd name="f20" fmla="*/ f17 f11 1"/>
              <a:gd name="f21" fmla="*/ f20 1 10800"/>
              <a:gd name="f22" fmla="+- f12 f21 0"/>
              <a:gd name="f23" fmla="*/ f22 f7 1"/>
            </a:gdLst>
            <a:ahLst>
              <a:ahXY gdRefX="f0" minX="f4" maxX="f5" gdRefY="f1" minY="f4" maxY="f6">
                <a:pos x="f14" y="f15"/>
              </a:ahXY>
            </a:ahLst>
            <a:cxnLst>
              <a:cxn ang="3cd4">
                <a:pos x="hc" y="t"/>
              </a:cxn>
              <a:cxn ang="0">
                <a:pos x="r" y="vc"/>
              </a:cxn>
              <a:cxn ang="cd4">
                <a:pos x="hc" y="b"/>
              </a:cxn>
              <a:cxn ang="cd2">
                <a:pos x="l" y="vc"/>
              </a:cxn>
            </a:cxnLst>
            <a:rect l="f16" t="f19" r="f23" b="f18"/>
            <a:pathLst>
              <a:path w="21600" h="21600">
                <a:moveTo>
                  <a:pt x="f4" y="f11"/>
                </a:moveTo>
                <a:lnTo>
                  <a:pt x="f12" y="f11"/>
                </a:lnTo>
                <a:lnTo>
                  <a:pt x="f12" y="f4"/>
                </a:lnTo>
                <a:lnTo>
                  <a:pt x="f5" y="f6"/>
                </a:lnTo>
                <a:lnTo>
                  <a:pt x="f12" y="f5"/>
                </a:lnTo>
                <a:lnTo>
                  <a:pt x="f12" y="f13"/>
                </a:lnTo>
                <a:lnTo>
                  <a:pt x="f4" y="f13"/>
                </a:lnTo>
                <a:close/>
              </a:path>
            </a:pathLst>
          </a:custGeom>
          <a:solidFill>
            <a:srgbClr val="2323DC"/>
          </a:solidFill>
          <a:ln w="0">
            <a:solidFill>
              <a:srgbClr val="000000"/>
            </a:solidFill>
            <a:prstDash val="solid"/>
          </a:ln>
        </p:spPr>
        <p:txBody>
          <a:bodyPr vert="horz" wrap="none" lIns="90000" tIns="45000" rIns="90000" bIns="45000" anchor="ctr" anchorCtr="0"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Microsoft YaHei" pitchFamily="2"/>
              <a:cs typeface="Mangal" pitchFamily="2"/>
            </a:endParaRPr>
          </a:p>
        </p:txBody>
      </p:sp>
      <p:sp>
        <p:nvSpPr>
          <p:cNvPr id="8" name="Freeform 7"/>
          <p:cNvSpPr/>
          <p:nvPr/>
        </p:nvSpPr>
        <p:spPr>
          <a:xfrm>
            <a:off x="6840000" y="4320000"/>
            <a:ext cx="1584000" cy="432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vert="horz" wrap="none" lIns="90000" tIns="45000" rIns="90000" bIns="45000" anchor="ctr" anchorCtr="0" compatLnSpc="0"/>
          <a:lstStyle/>
          <a:p>
            <a:pPr marL="0" marR="0" lvl="0" indent="0" algn="ctr" rtl="0" hangingPunct="0">
              <a:lnSpc>
                <a:spcPct val="100000"/>
              </a:lnSpc>
              <a:spcBef>
                <a:spcPts val="0"/>
              </a:spcBef>
              <a:spcAft>
                <a:spcPts val="0"/>
              </a:spcAft>
              <a:buNone/>
              <a:tabLst/>
            </a:pPr>
            <a:r>
              <a:rPr lang="en-IN" sz="1800" b="0" i="0" u="none" strike="noStrike" kern="1200">
                <a:ln>
                  <a:noFill/>
                </a:ln>
                <a:latin typeface="Arial" pitchFamily="18"/>
                <a:ea typeface="Microsoft YaHei" pitchFamily="2"/>
                <a:cs typeface="Mangal" pitchFamily="2"/>
              </a:rPr>
              <a:t>01         add 3</a:t>
            </a:r>
          </a:p>
        </p:txBody>
      </p:sp>
      <p:sp>
        <p:nvSpPr>
          <p:cNvPr id="9" name="Freeform 8"/>
          <p:cNvSpPr/>
          <p:nvPr/>
        </p:nvSpPr>
        <p:spPr>
          <a:xfrm>
            <a:off x="7343999" y="4464000"/>
            <a:ext cx="288000" cy="144000"/>
          </a:xfrm>
          <a:custGeom>
            <a:avLst>
              <a:gd name="f0" fmla="val 16200"/>
              <a:gd name="f1" fmla="val 5400"/>
            </a:avLst>
            <a:gdLst>
              <a:gd name="f2" fmla="val w"/>
              <a:gd name="f3" fmla="val h"/>
              <a:gd name="f4" fmla="val 0"/>
              <a:gd name="f5" fmla="val 21600"/>
              <a:gd name="f6" fmla="val 10800"/>
              <a:gd name="f7" fmla="*/ f2 1 21600"/>
              <a:gd name="f8" fmla="*/ f3 1 21600"/>
              <a:gd name="f9" fmla="pin 0 f0 21600"/>
              <a:gd name="f10" fmla="pin 0 f1 10800"/>
              <a:gd name="f11" fmla="val f10"/>
              <a:gd name="f12" fmla="val f9"/>
              <a:gd name="f13" fmla="+- 21600 0 f10"/>
              <a:gd name="f14" fmla="*/ f9 f7 1"/>
              <a:gd name="f15" fmla="*/ f10 f8 1"/>
              <a:gd name="f16" fmla="*/ 0 f7 1"/>
              <a:gd name="f17" fmla="+- 21600 0 f12"/>
              <a:gd name="f18" fmla="*/ f13 f8 1"/>
              <a:gd name="f19" fmla="*/ f11 f8 1"/>
              <a:gd name="f20" fmla="*/ f17 f11 1"/>
              <a:gd name="f21" fmla="*/ f20 1 10800"/>
              <a:gd name="f22" fmla="+- f12 f21 0"/>
              <a:gd name="f23" fmla="*/ f22 f7 1"/>
            </a:gdLst>
            <a:ahLst>
              <a:ahXY gdRefX="f0" minX="f4" maxX="f5" gdRefY="f1" minY="f4" maxY="f6">
                <a:pos x="f14" y="f15"/>
              </a:ahXY>
            </a:ahLst>
            <a:cxnLst>
              <a:cxn ang="3cd4">
                <a:pos x="hc" y="t"/>
              </a:cxn>
              <a:cxn ang="0">
                <a:pos x="r" y="vc"/>
              </a:cxn>
              <a:cxn ang="cd4">
                <a:pos x="hc" y="b"/>
              </a:cxn>
              <a:cxn ang="cd2">
                <a:pos x="l" y="vc"/>
              </a:cxn>
            </a:cxnLst>
            <a:rect l="f16" t="f19" r="f23" b="f18"/>
            <a:pathLst>
              <a:path w="21600" h="21600">
                <a:moveTo>
                  <a:pt x="f4" y="f11"/>
                </a:moveTo>
                <a:lnTo>
                  <a:pt x="f12" y="f11"/>
                </a:lnTo>
                <a:lnTo>
                  <a:pt x="f12" y="f4"/>
                </a:lnTo>
                <a:lnTo>
                  <a:pt x="f5" y="f6"/>
                </a:lnTo>
                <a:lnTo>
                  <a:pt x="f12" y="f5"/>
                </a:lnTo>
                <a:lnTo>
                  <a:pt x="f12" y="f13"/>
                </a:lnTo>
                <a:lnTo>
                  <a:pt x="f4" y="f13"/>
                </a:lnTo>
                <a:close/>
              </a:path>
            </a:pathLst>
          </a:custGeom>
          <a:solidFill>
            <a:srgbClr val="2323DC"/>
          </a:solidFill>
          <a:ln w="0">
            <a:solidFill>
              <a:srgbClr val="000000"/>
            </a:solidFill>
            <a:prstDash val="solid"/>
          </a:ln>
        </p:spPr>
        <p:txBody>
          <a:bodyPr vert="horz" wrap="none" lIns="90000" tIns="45000" rIns="90000" bIns="45000" anchor="ctr" anchorCtr="0"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Microsoft YaHei" pitchFamily="2"/>
              <a:cs typeface="Mangal" pitchFamily="2"/>
            </a:endParaRPr>
          </a:p>
        </p:txBody>
      </p:sp>
      <p:sp>
        <p:nvSpPr>
          <p:cNvPr id="10" name="Freeform 9"/>
          <p:cNvSpPr/>
          <p:nvPr/>
        </p:nvSpPr>
        <p:spPr>
          <a:xfrm>
            <a:off x="6840000" y="4968000"/>
            <a:ext cx="1584000" cy="432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vert="horz" wrap="none" lIns="90000" tIns="45000" rIns="90000" bIns="45000" anchor="ctr" anchorCtr="0" compatLnSpc="0"/>
          <a:lstStyle/>
          <a:p>
            <a:pPr marL="0" marR="0" lvl="0" indent="0" algn="ctr" rtl="0" hangingPunct="0">
              <a:lnSpc>
                <a:spcPct val="100000"/>
              </a:lnSpc>
              <a:spcBef>
                <a:spcPts val="0"/>
              </a:spcBef>
              <a:spcAft>
                <a:spcPts val="0"/>
              </a:spcAft>
              <a:buNone/>
              <a:tabLst/>
            </a:pPr>
            <a:r>
              <a:rPr lang="en-IN" sz="1800" b="0" i="0" u="none" strike="noStrike" kern="1200">
                <a:ln>
                  <a:noFill/>
                </a:ln>
                <a:latin typeface="Arial" pitchFamily="18"/>
                <a:ea typeface="Microsoft YaHei" pitchFamily="2"/>
                <a:cs typeface="Mangal" pitchFamily="2"/>
              </a:rPr>
              <a:t>00            --</a:t>
            </a:r>
          </a:p>
        </p:txBody>
      </p:sp>
      <p:sp>
        <p:nvSpPr>
          <p:cNvPr id="11" name="Freeform 10"/>
          <p:cNvSpPr/>
          <p:nvPr/>
        </p:nvSpPr>
        <p:spPr>
          <a:xfrm>
            <a:off x="7416000" y="5112000"/>
            <a:ext cx="288000" cy="144000"/>
          </a:xfrm>
          <a:custGeom>
            <a:avLst>
              <a:gd name="f0" fmla="val 16200"/>
              <a:gd name="f1" fmla="val 5400"/>
            </a:avLst>
            <a:gdLst>
              <a:gd name="f2" fmla="val w"/>
              <a:gd name="f3" fmla="val h"/>
              <a:gd name="f4" fmla="val 0"/>
              <a:gd name="f5" fmla="val 21600"/>
              <a:gd name="f6" fmla="val 10800"/>
              <a:gd name="f7" fmla="*/ f2 1 21600"/>
              <a:gd name="f8" fmla="*/ f3 1 21600"/>
              <a:gd name="f9" fmla="pin 0 f0 21600"/>
              <a:gd name="f10" fmla="pin 0 f1 10800"/>
              <a:gd name="f11" fmla="val f10"/>
              <a:gd name="f12" fmla="val f9"/>
              <a:gd name="f13" fmla="+- 21600 0 f10"/>
              <a:gd name="f14" fmla="*/ f9 f7 1"/>
              <a:gd name="f15" fmla="*/ f10 f8 1"/>
              <a:gd name="f16" fmla="*/ 0 f7 1"/>
              <a:gd name="f17" fmla="+- 21600 0 f12"/>
              <a:gd name="f18" fmla="*/ f13 f8 1"/>
              <a:gd name="f19" fmla="*/ f11 f8 1"/>
              <a:gd name="f20" fmla="*/ f17 f11 1"/>
              <a:gd name="f21" fmla="*/ f20 1 10800"/>
              <a:gd name="f22" fmla="+- f12 f21 0"/>
              <a:gd name="f23" fmla="*/ f22 f7 1"/>
            </a:gdLst>
            <a:ahLst>
              <a:ahXY gdRefX="f0" minX="f4" maxX="f5" gdRefY="f1" minY="f4" maxY="f6">
                <a:pos x="f14" y="f15"/>
              </a:ahXY>
            </a:ahLst>
            <a:cxnLst>
              <a:cxn ang="3cd4">
                <a:pos x="hc" y="t"/>
              </a:cxn>
              <a:cxn ang="0">
                <a:pos x="r" y="vc"/>
              </a:cxn>
              <a:cxn ang="cd4">
                <a:pos x="hc" y="b"/>
              </a:cxn>
              <a:cxn ang="cd2">
                <a:pos x="l" y="vc"/>
              </a:cxn>
            </a:cxnLst>
            <a:rect l="f16" t="f19" r="f23" b="f18"/>
            <a:pathLst>
              <a:path w="21600" h="21600">
                <a:moveTo>
                  <a:pt x="f4" y="f11"/>
                </a:moveTo>
                <a:lnTo>
                  <a:pt x="f12" y="f11"/>
                </a:lnTo>
                <a:lnTo>
                  <a:pt x="f12" y="f4"/>
                </a:lnTo>
                <a:lnTo>
                  <a:pt x="f5" y="f6"/>
                </a:lnTo>
                <a:lnTo>
                  <a:pt x="f12" y="f5"/>
                </a:lnTo>
                <a:lnTo>
                  <a:pt x="f12" y="f13"/>
                </a:lnTo>
                <a:lnTo>
                  <a:pt x="f4" y="f13"/>
                </a:lnTo>
                <a:close/>
              </a:path>
            </a:pathLst>
          </a:custGeom>
          <a:solidFill>
            <a:srgbClr val="2323DC"/>
          </a:solidFill>
          <a:ln w="0">
            <a:solidFill>
              <a:srgbClr val="000000"/>
            </a:solidFill>
            <a:prstDash val="solid"/>
          </a:ln>
        </p:spPr>
        <p:txBody>
          <a:bodyPr vert="horz" wrap="none" lIns="90000" tIns="45000" rIns="90000" bIns="45000" anchor="ctr" anchorCtr="0"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Microsoft YaHei" pitchFamily="2"/>
              <a:cs typeface="Mangal" pitchFamily="2"/>
            </a:endParaRPr>
          </a:p>
        </p:txBody>
      </p:sp>
      <p:grpSp>
        <p:nvGrpSpPr>
          <p:cNvPr id="410" name="Group 409"/>
          <p:cNvGrpSpPr/>
          <p:nvPr/>
        </p:nvGrpSpPr>
        <p:grpSpPr>
          <a:xfrm>
            <a:off x="2895600" y="1371600"/>
            <a:ext cx="3200400" cy="5040313"/>
            <a:chOff x="2895600" y="1371600"/>
            <a:chExt cx="3200400" cy="5040313"/>
          </a:xfrm>
        </p:grpSpPr>
        <p:sp>
          <p:nvSpPr>
            <p:cNvPr id="309" name="AutoShape 106"/>
            <p:cNvSpPr>
              <a:spLocks noChangeAspect="1" noChangeArrowheads="1" noTextEdit="1"/>
            </p:cNvSpPr>
            <p:nvPr/>
          </p:nvSpPr>
          <p:spPr bwMode="auto">
            <a:xfrm>
              <a:off x="2895600" y="1371600"/>
              <a:ext cx="3200400" cy="5040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0" name="Freeform 108"/>
            <p:cNvSpPr>
              <a:spLocks/>
            </p:cNvSpPr>
            <p:nvPr/>
          </p:nvSpPr>
          <p:spPr bwMode="auto">
            <a:xfrm>
              <a:off x="4162425" y="2390775"/>
              <a:ext cx="560388" cy="147638"/>
            </a:xfrm>
            <a:custGeom>
              <a:avLst/>
              <a:gdLst>
                <a:gd name="T0" fmla="*/ 173 w 1317"/>
                <a:gd name="T1" fmla="*/ 0 h 346"/>
                <a:gd name="T2" fmla="*/ 1144 w 1317"/>
                <a:gd name="T3" fmla="*/ 0 h 346"/>
                <a:gd name="T4" fmla="*/ 1317 w 1317"/>
                <a:gd name="T5" fmla="*/ 173 h 346"/>
                <a:gd name="T6" fmla="*/ 1144 w 1317"/>
                <a:gd name="T7" fmla="*/ 346 h 346"/>
                <a:gd name="T8" fmla="*/ 173 w 1317"/>
                <a:gd name="T9" fmla="*/ 346 h 346"/>
                <a:gd name="T10" fmla="*/ 0 w 1317"/>
                <a:gd name="T11" fmla="*/ 173 h 346"/>
                <a:gd name="T12" fmla="*/ 173 w 1317"/>
                <a:gd name="T13" fmla="*/ 0 h 346"/>
              </a:gdLst>
              <a:ahLst/>
              <a:cxnLst>
                <a:cxn ang="0">
                  <a:pos x="T0" y="T1"/>
                </a:cxn>
                <a:cxn ang="0">
                  <a:pos x="T2" y="T3"/>
                </a:cxn>
                <a:cxn ang="0">
                  <a:pos x="T4" y="T5"/>
                </a:cxn>
                <a:cxn ang="0">
                  <a:pos x="T6" y="T7"/>
                </a:cxn>
                <a:cxn ang="0">
                  <a:pos x="T8" y="T9"/>
                </a:cxn>
                <a:cxn ang="0">
                  <a:pos x="T10" y="T11"/>
                </a:cxn>
                <a:cxn ang="0">
                  <a:pos x="T12" y="T13"/>
                </a:cxn>
              </a:cxnLst>
              <a:rect l="0" t="0" r="r" b="b"/>
              <a:pathLst>
                <a:path w="1317" h="346">
                  <a:moveTo>
                    <a:pt x="173" y="0"/>
                  </a:moveTo>
                  <a:lnTo>
                    <a:pt x="1144" y="0"/>
                  </a:lnTo>
                  <a:cubicBezTo>
                    <a:pt x="1240" y="0"/>
                    <a:pt x="1317" y="77"/>
                    <a:pt x="1317" y="173"/>
                  </a:cubicBezTo>
                  <a:cubicBezTo>
                    <a:pt x="1317" y="269"/>
                    <a:pt x="1240" y="346"/>
                    <a:pt x="1144" y="346"/>
                  </a:cubicBezTo>
                  <a:lnTo>
                    <a:pt x="173" y="346"/>
                  </a:lnTo>
                  <a:cubicBezTo>
                    <a:pt x="78" y="346"/>
                    <a:pt x="0" y="269"/>
                    <a:pt x="0" y="173"/>
                  </a:cubicBezTo>
                  <a:cubicBezTo>
                    <a:pt x="0" y="77"/>
                    <a:pt x="78" y="0"/>
                    <a:pt x="173" y="0"/>
                  </a:cubicBezTo>
                  <a:close/>
                </a:path>
              </a:pathLst>
            </a:custGeom>
            <a:solidFill>
              <a:srgbClr val="D5F6FF"/>
            </a:solidFill>
            <a:ln w="3"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1" name="Rectangle 109"/>
            <p:cNvSpPr>
              <a:spLocks noChangeArrowheads="1"/>
            </p:cNvSpPr>
            <p:nvPr/>
          </p:nvSpPr>
          <p:spPr bwMode="auto">
            <a:xfrm>
              <a:off x="2987675" y="2944813"/>
              <a:ext cx="2652713" cy="666750"/>
            </a:xfrm>
            <a:prstGeom prst="rect">
              <a:avLst/>
            </a:prstGeom>
            <a:noFill/>
            <a:ln w="4" cap="flat">
              <a:solidFill>
                <a:srgbClr val="15111D"/>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2" name="Rectangle 110"/>
            <p:cNvSpPr>
              <a:spLocks noChangeArrowheads="1"/>
            </p:cNvSpPr>
            <p:nvPr/>
          </p:nvSpPr>
          <p:spPr bwMode="auto">
            <a:xfrm>
              <a:off x="5033963" y="3008313"/>
              <a:ext cx="538163" cy="196850"/>
            </a:xfrm>
            <a:prstGeom prst="rect">
              <a:avLst/>
            </a:prstGeom>
            <a:solidFill>
              <a:srgbClr val="FFE6D5"/>
            </a:solidFill>
            <a:ln w="3"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3" name="Rectangle 111"/>
            <p:cNvSpPr>
              <a:spLocks noChangeArrowheads="1"/>
            </p:cNvSpPr>
            <p:nvPr/>
          </p:nvSpPr>
          <p:spPr bwMode="auto">
            <a:xfrm>
              <a:off x="4319588" y="3003550"/>
              <a:ext cx="671513" cy="200025"/>
            </a:xfrm>
            <a:prstGeom prst="rect">
              <a:avLst/>
            </a:prstGeom>
            <a:solidFill>
              <a:srgbClr val="D5F6FF"/>
            </a:solidFill>
            <a:ln w="4"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4" name="Rectangle 112"/>
            <p:cNvSpPr>
              <a:spLocks noChangeArrowheads="1"/>
            </p:cNvSpPr>
            <p:nvPr/>
          </p:nvSpPr>
          <p:spPr bwMode="auto">
            <a:xfrm>
              <a:off x="4356100" y="3022600"/>
              <a:ext cx="569913"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Sans"/>
                </a:rPr>
                <a:t>00000</a:t>
              </a:r>
              <a:endParaRPr kumimoji="0" lang="en-US" sz="1800" b="0" i="0" u="none" strike="noStrike" cap="none" normalizeH="0" baseline="0" smtClean="0">
                <a:ln>
                  <a:noFill/>
                </a:ln>
                <a:solidFill>
                  <a:schemeClr val="tx1"/>
                </a:solidFill>
                <a:effectLst/>
                <a:latin typeface="Arial" pitchFamily="34" charset="0"/>
              </a:endParaRPr>
            </a:p>
          </p:txBody>
        </p:sp>
        <p:sp>
          <p:nvSpPr>
            <p:cNvPr id="315" name="Rectangle 113"/>
            <p:cNvSpPr>
              <a:spLocks noChangeArrowheads="1"/>
            </p:cNvSpPr>
            <p:nvPr/>
          </p:nvSpPr>
          <p:spPr bwMode="auto">
            <a:xfrm>
              <a:off x="5054600" y="3019425"/>
              <a:ext cx="471488"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Sans"/>
                </a:rPr>
                <a:t>0010</a:t>
              </a:r>
              <a:endParaRPr kumimoji="0" lang="en-US" sz="1800" b="0" i="0" u="none" strike="noStrike" cap="none" normalizeH="0" baseline="0" smtClean="0">
                <a:ln>
                  <a:noFill/>
                </a:ln>
                <a:solidFill>
                  <a:schemeClr val="tx1"/>
                </a:solidFill>
                <a:effectLst/>
                <a:latin typeface="Arial" pitchFamily="34" charset="0"/>
              </a:endParaRPr>
            </a:p>
          </p:txBody>
        </p:sp>
        <p:sp>
          <p:nvSpPr>
            <p:cNvPr id="316" name="Rectangle 114"/>
            <p:cNvSpPr>
              <a:spLocks noChangeArrowheads="1"/>
            </p:cNvSpPr>
            <p:nvPr/>
          </p:nvSpPr>
          <p:spPr bwMode="auto">
            <a:xfrm>
              <a:off x="3362325" y="3381375"/>
              <a:ext cx="739775"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Sans"/>
                </a:rPr>
                <a:t>after shift:</a:t>
              </a:r>
              <a:endParaRPr kumimoji="0" lang="en-US" sz="1800" b="0" i="0" u="none" strike="noStrike" cap="none" normalizeH="0" baseline="0" smtClean="0">
                <a:ln>
                  <a:noFill/>
                </a:ln>
                <a:solidFill>
                  <a:schemeClr val="tx1"/>
                </a:solidFill>
                <a:effectLst/>
                <a:latin typeface="Arial" pitchFamily="34" charset="0"/>
              </a:endParaRPr>
            </a:p>
          </p:txBody>
        </p:sp>
        <p:sp>
          <p:nvSpPr>
            <p:cNvPr id="317" name="Rectangle 115"/>
            <p:cNvSpPr>
              <a:spLocks noChangeArrowheads="1"/>
            </p:cNvSpPr>
            <p:nvPr/>
          </p:nvSpPr>
          <p:spPr bwMode="auto">
            <a:xfrm>
              <a:off x="5035550" y="3335338"/>
              <a:ext cx="538163" cy="198438"/>
            </a:xfrm>
            <a:prstGeom prst="rect">
              <a:avLst/>
            </a:prstGeom>
            <a:solidFill>
              <a:srgbClr val="FFE6D5"/>
            </a:solidFill>
            <a:ln w="3"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8" name="Rectangle 116"/>
            <p:cNvSpPr>
              <a:spLocks noChangeArrowheads="1"/>
            </p:cNvSpPr>
            <p:nvPr/>
          </p:nvSpPr>
          <p:spPr bwMode="auto">
            <a:xfrm>
              <a:off x="4318000" y="3332163"/>
              <a:ext cx="676275" cy="198438"/>
            </a:xfrm>
            <a:prstGeom prst="rect">
              <a:avLst/>
            </a:prstGeom>
            <a:solidFill>
              <a:srgbClr val="D5F6FF"/>
            </a:solidFill>
            <a:ln w="4"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9" name="Rectangle 117"/>
            <p:cNvSpPr>
              <a:spLocks noChangeArrowheads="1"/>
            </p:cNvSpPr>
            <p:nvPr/>
          </p:nvSpPr>
          <p:spPr bwMode="auto">
            <a:xfrm>
              <a:off x="4357688" y="3336925"/>
              <a:ext cx="569913"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Sans"/>
                </a:rPr>
                <a:t>00000</a:t>
              </a:r>
              <a:endParaRPr kumimoji="0" lang="en-US" sz="1800" b="0" i="0" u="none" strike="noStrike" cap="none" normalizeH="0" baseline="0" smtClean="0">
                <a:ln>
                  <a:noFill/>
                </a:ln>
                <a:solidFill>
                  <a:schemeClr val="tx1"/>
                </a:solidFill>
                <a:effectLst/>
                <a:latin typeface="Arial" pitchFamily="34" charset="0"/>
              </a:endParaRPr>
            </a:p>
          </p:txBody>
        </p:sp>
        <p:sp>
          <p:nvSpPr>
            <p:cNvPr id="320" name="Rectangle 118"/>
            <p:cNvSpPr>
              <a:spLocks noChangeArrowheads="1"/>
            </p:cNvSpPr>
            <p:nvPr/>
          </p:nvSpPr>
          <p:spPr bwMode="auto">
            <a:xfrm>
              <a:off x="5056188" y="3346450"/>
              <a:ext cx="471488"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Sans"/>
                </a:rPr>
                <a:t>0001</a:t>
              </a:r>
              <a:endParaRPr kumimoji="0" lang="en-US" sz="1800" b="0" i="0" u="none" strike="noStrike" cap="none" normalizeH="0" baseline="0" smtClean="0">
                <a:ln>
                  <a:noFill/>
                </a:ln>
                <a:solidFill>
                  <a:schemeClr val="tx1"/>
                </a:solidFill>
                <a:effectLst/>
                <a:latin typeface="Arial" pitchFamily="34" charset="0"/>
              </a:endParaRPr>
            </a:p>
          </p:txBody>
        </p:sp>
        <p:sp>
          <p:nvSpPr>
            <p:cNvPr id="321" name="Freeform 119"/>
            <p:cNvSpPr>
              <a:spLocks/>
            </p:cNvSpPr>
            <p:nvPr/>
          </p:nvSpPr>
          <p:spPr bwMode="auto">
            <a:xfrm>
              <a:off x="3281363" y="3303588"/>
              <a:ext cx="2357438" cy="4763"/>
            </a:xfrm>
            <a:custGeom>
              <a:avLst/>
              <a:gdLst>
                <a:gd name="T0" fmla="*/ 0 w 5534"/>
                <a:gd name="T1" fmla="*/ 0 h 9"/>
                <a:gd name="T2" fmla="*/ 5534 w 5534"/>
                <a:gd name="T3" fmla="*/ 0 h 9"/>
              </a:gdLst>
              <a:ahLst/>
              <a:cxnLst>
                <a:cxn ang="0">
                  <a:pos x="T0" y="T1"/>
                </a:cxn>
                <a:cxn ang="0">
                  <a:pos x="T2" y="T3"/>
                </a:cxn>
              </a:cxnLst>
              <a:rect l="0" t="0" r="r" b="b"/>
              <a:pathLst>
                <a:path w="5534" h="9">
                  <a:moveTo>
                    <a:pt x="0" y="0"/>
                  </a:moveTo>
                  <a:cubicBezTo>
                    <a:pt x="44" y="9"/>
                    <a:pt x="5534" y="0"/>
                    <a:pt x="5534" y="0"/>
                  </a:cubicBezTo>
                </a:path>
              </a:pathLst>
            </a:custGeom>
            <a:noFill/>
            <a:ln w="8"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2" name="Line 120"/>
            <p:cNvSpPr>
              <a:spLocks noChangeShapeType="1"/>
            </p:cNvSpPr>
            <p:nvPr/>
          </p:nvSpPr>
          <p:spPr bwMode="auto">
            <a:xfrm>
              <a:off x="3286125" y="2947988"/>
              <a:ext cx="0" cy="666750"/>
            </a:xfrm>
            <a:prstGeom prst="line">
              <a:avLst/>
            </a:prstGeom>
            <a:noFill/>
            <a:ln w="8"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3" name="Oval 121"/>
            <p:cNvSpPr>
              <a:spLocks noChangeArrowheads="1"/>
            </p:cNvSpPr>
            <p:nvPr/>
          </p:nvSpPr>
          <p:spPr bwMode="auto">
            <a:xfrm>
              <a:off x="3033713" y="3154363"/>
              <a:ext cx="212725" cy="217488"/>
            </a:xfrm>
            <a:prstGeom prst="ellipse">
              <a:avLst/>
            </a:prstGeom>
            <a:solidFill>
              <a:srgbClr val="67CBCE"/>
            </a:solidFill>
            <a:ln w="3" cap="flat">
              <a:solidFill>
                <a:srgbClr val="0E0CF4"/>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24" name="Rectangle 122"/>
            <p:cNvSpPr>
              <a:spLocks noChangeArrowheads="1"/>
            </p:cNvSpPr>
            <p:nvPr/>
          </p:nvSpPr>
          <p:spPr bwMode="auto">
            <a:xfrm>
              <a:off x="3079750" y="3179763"/>
              <a:ext cx="203200" cy="27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Sans"/>
                </a:rPr>
                <a:t>1</a:t>
              </a:r>
              <a:endParaRPr kumimoji="0" lang="en-US" sz="1800" b="0" i="0" u="none" strike="noStrike" cap="none" normalizeH="0" baseline="0" smtClean="0">
                <a:ln>
                  <a:noFill/>
                </a:ln>
                <a:solidFill>
                  <a:schemeClr val="tx1"/>
                </a:solidFill>
                <a:effectLst/>
                <a:latin typeface="Arial" pitchFamily="34" charset="0"/>
              </a:endParaRPr>
            </a:p>
          </p:txBody>
        </p:sp>
        <p:sp>
          <p:nvSpPr>
            <p:cNvPr id="325" name="Rectangle 123"/>
            <p:cNvSpPr>
              <a:spLocks noChangeArrowheads="1"/>
            </p:cNvSpPr>
            <p:nvPr/>
          </p:nvSpPr>
          <p:spPr bwMode="auto">
            <a:xfrm>
              <a:off x="2968625" y="2365375"/>
              <a:ext cx="2452688" cy="446088"/>
            </a:xfrm>
            <a:prstGeom prst="rect">
              <a:avLst/>
            </a:prstGeom>
            <a:noFill/>
            <a:ln w="4" cap="flat">
              <a:solidFill>
                <a:srgbClr val="15111D"/>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6" name="Rectangle 124"/>
            <p:cNvSpPr>
              <a:spLocks noChangeArrowheads="1"/>
            </p:cNvSpPr>
            <p:nvPr/>
          </p:nvSpPr>
          <p:spPr bwMode="auto">
            <a:xfrm>
              <a:off x="4810125" y="2579688"/>
              <a:ext cx="536575" cy="196850"/>
            </a:xfrm>
            <a:prstGeom prst="rect">
              <a:avLst/>
            </a:prstGeom>
            <a:solidFill>
              <a:srgbClr val="FFE6D5"/>
            </a:solidFill>
            <a:ln w="3"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7" name="Rectangle 125"/>
            <p:cNvSpPr>
              <a:spLocks noChangeArrowheads="1"/>
            </p:cNvSpPr>
            <p:nvPr/>
          </p:nvSpPr>
          <p:spPr bwMode="auto">
            <a:xfrm>
              <a:off x="4121150" y="2574925"/>
              <a:ext cx="646113" cy="198438"/>
            </a:xfrm>
            <a:prstGeom prst="rect">
              <a:avLst/>
            </a:prstGeom>
            <a:solidFill>
              <a:srgbClr val="D5F6FF"/>
            </a:solidFill>
            <a:ln w="4"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8" name="Rectangle 126"/>
            <p:cNvSpPr>
              <a:spLocks noChangeArrowheads="1"/>
            </p:cNvSpPr>
            <p:nvPr/>
          </p:nvSpPr>
          <p:spPr bwMode="auto">
            <a:xfrm>
              <a:off x="4122738" y="2586038"/>
              <a:ext cx="569913"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Sans"/>
                </a:rPr>
                <a:t>00000</a:t>
              </a:r>
              <a:endParaRPr kumimoji="0" lang="en-US" sz="1800" b="0" i="0" u="none" strike="noStrike" cap="none" normalizeH="0" baseline="0" smtClean="0">
                <a:ln>
                  <a:noFill/>
                </a:ln>
                <a:solidFill>
                  <a:schemeClr val="tx1"/>
                </a:solidFill>
                <a:effectLst/>
                <a:latin typeface="Arial" pitchFamily="34" charset="0"/>
              </a:endParaRPr>
            </a:p>
          </p:txBody>
        </p:sp>
        <p:sp>
          <p:nvSpPr>
            <p:cNvPr id="329" name="Rectangle 127"/>
            <p:cNvSpPr>
              <a:spLocks noChangeArrowheads="1"/>
            </p:cNvSpPr>
            <p:nvPr/>
          </p:nvSpPr>
          <p:spPr bwMode="auto">
            <a:xfrm>
              <a:off x="4830763" y="2590800"/>
              <a:ext cx="471488"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Sans"/>
                </a:rPr>
                <a:t>0010</a:t>
              </a:r>
              <a:endParaRPr kumimoji="0" lang="en-US" sz="1800" b="0" i="0" u="none" strike="noStrike" cap="none" normalizeH="0" baseline="0" smtClean="0">
                <a:ln>
                  <a:noFill/>
                </a:ln>
                <a:solidFill>
                  <a:schemeClr val="tx1"/>
                </a:solidFill>
                <a:effectLst/>
                <a:latin typeface="Arial" pitchFamily="34" charset="0"/>
              </a:endParaRPr>
            </a:p>
          </p:txBody>
        </p:sp>
        <p:sp>
          <p:nvSpPr>
            <p:cNvPr id="330" name="Rectangle 128"/>
            <p:cNvSpPr>
              <a:spLocks noChangeArrowheads="1"/>
            </p:cNvSpPr>
            <p:nvPr/>
          </p:nvSpPr>
          <p:spPr bwMode="auto">
            <a:xfrm>
              <a:off x="3036888" y="2601913"/>
              <a:ext cx="765175"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Sans"/>
                </a:rPr>
                <a:t>beginning:</a:t>
              </a:r>
              <a:endParaRPr kumimoji="0" lang="en-US" sz="1800" b="0" i="0" u="none" strike="noStrike" cap="none" normalizeH="0" baseline="0" smtClean="0">
                <a:ln>
                  <a:noFill/>
                </a:ln>
                <a:solidFill>
                  <a:schemeClr val="tx1"/>
                </a:solidFill>
                <a:effectLst/>
                <a:latin typeface="Arial" pitchFamily="34" charset="0"/>
              </a:endParaRPr>
            </a:p>
          </p:txBody>
        </p:sp>
        <p:sp>
          <p:nvSpPr>
            <p:cNvPr id="331" name="Rectangle 129"/>
            <p:cNvSpPr>
              <a:spLocks noChangeArrowheads="1"/>
            </p:cNvSpPr>
            <p:nvPr/>
          </p:nvSpPr>
          <p:spPr bwMode="auto">
            <a:xfrm>
              <a:off x="4375150" y="2382838"/>
              <a:ext cx="206375"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Sans"/>
                </a:rPr>
                <a:t>U</a:t>
              </a:r>
              <a:endParaRPr kumimoji="0" lang="en-US" sz="1800" b="0" i="0" u="none" strike="noStrike" cap="none" normalizeH="0" baseline="0" smtClean="0">
                <a:ln>
                  <a:noFill/>
                </a:ln>
                <a:solidFill>
                  <a:schemeClr val="tx1"/>
                </a:solidFill>
                <a:effectLst/>
                <a:latin typeface="Arial" pitchFamily="34" charset="0"/>
              </a:endParaRPr>
            </a:p>
          </p:txBody>
        </p:sp>
        <p:sp>
          <p:nvSpPr>
            <p:cNvPr id="332" name="Freeform 130"/>
            <p:cNvSpPr>
              <a:spLocks/>
            </p:cNvSpPr>
            <p:nvPr/>
          </p:nvSpPr>
          <p:spPr bwMode="auto">
            <a:xfrm>
              <a:off x="4818063" y="2389188"/>
              <a:ext cx="560388" cy="147638"/>
            </a:xfrm>
            <a:custGeom>
              <a:avLst/>
              <a:gdLst>
                <a:gd name="T0" fmla="*/ 173 w 1317"/>
                <a:gd name="T1" fmla="*/ 0 h 346"/>
                <a:gd name="T2" fmla="*/ 1144 w 1317"/>
                <a:gd name="T3" fmla="*/ 0 h 346"/>
                <a:gd name="T4" fmla="*/ 1317 w 1317"/>
                <a:gd name="T5" fmla="*/ 173 h 346"/>
                <a:gd name="T6" fmla="*/ 1144 w 1317"/>
                <a:gd name="T7" fmla="*/ 346 h 346"/>
                <a:gd name="T8" fmla="*/ 173 w 1317"/>
                <a:gd name="T9" fmla="*/ 346 h 346"/>
                <a:gd name="T10" fmla="*/ 0 w 1317"/>
                <a:gd name="T11" fmla="*/ 173 h 346"/>
                <a:gd name="T12" fmla="*/ 173 w 1317"/>
                <a:gd name="T13" fmla="*/ 0 h 346"/>
              </a:gdLst>
              <a:ahLst/>
              <a:cxnLst>
                <a:cxn ang="0">
                  <a:pos x="T0" y="T1"/>
                </a:cxn>
                <a:cxn ang="0">
                  <a:pos x="T2" y="T3"/>
                </a:cxn>
                <a:cxn ang="0">
                  <a:pos x="T4" y="T5"/>
                </a:cxn>
                <a:cxn ang="0">
                  <a:pos x="T6" y="T7"/>
                </a:cxn>
                <a:cxn ang="0">
                  <a:pos x="T8" y="T9"/>
                </a:cxn>
                <a:cxn ang="0">
                  <a:pos x="T10" y="T11"/>
                </a:cxn>
                <a:cxn ang="0">
                  <a:pos x="T12" y="T13"/>
                </a:cxn>
              </a:cxnLst>
              <a:rect l="0" t="0" r="r" b="b"/>
              <a:pathLst>
                <a:path w="1317" h="346">
                  <a:moveTo>
                    <a:pt x="173" y="0"/>
                  </a:moveTo>
                  <a:lnTo>
                    <a:pt x="1144" y="0"/>
                  </a:lnTo>
                  <a:cubicBezTo>
                    <a:pt x="1240" y="0"/>
                    <a:pt x="1317" y="77"/>
                    <a:pt x="1317" y="173"/>
                  </a:cubicBezTo>
                  <a:cubicBezTo>
                    <a:pt x="1317" y="269"/>
                    <a:pt x="1240" y="346"/>
                    <a:pt x="1144" y="346"/>
                  </a:cubicBezTo>
                  <a:lnTo>
                    <a:pt x="173" y="346"/>
                  </a:lnTo>
                  <a:cubicBezTo>
                    <a:pt x="77" y="346"/>
                    <a:pt x="0" y="269"/>
                    <a:pt x="0" y="173"/>
                  </a:cubicBezTo>
                  <a:cubicBezTo>
                    <a:pt x="0" y="77"/>
                    <a:pt x="77" y="0"/>
                    <a:pt x="173" y="0"/>
                  </a:cubicBezTo>
                  <a:close/>
                </a:path>
              </a:pathLst>
            </a:custGeom>
            <a:solidFill>
              <a:srgbClr val="FFE6D5"/>
            </a:solidFill>
            <a:ln w="3"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3" name="Rectangle 131"/>
            <p:cNvSpPr>
              <a:spLocks noChangeArrowheads="1"/>
            </p:cNvSpPr>
            <p:nvPr/>
          </p:nvSpPr>
          <p:spPr bwMode="auto">
            <a:xfrm>
              <a:off x="5030788" y="2382838"/>
              <a:ext cx="196850"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Sans"/>
                </a:rPr>
                <a:t>V</a:t>
              </a:r>
              <a:endParaRPr kumimoji="0" lang="en-US" sz="1800" b="0" i="0" u="none" strike="noStrike" cap="none" normalizeH="0" baseline="0" smtClean="0">
                <a:ln>
                  <a:noFill/>
                </a:ln>
                <a:solidFill>
                  <a:schemeClr val="tx1"/>
                </a:solidFill>
                <a:effectLst/>
                <a:latin typeface="Arial" pitchFamily="34" charset="0"/>
              </a:endParaRPr>
            </a:p>
          </p:txBody>
        </p:sp>
        <p:sp>
          <p:nvSpPr>
            <p:cNvPr id="334" name="Freeform 132"/>
            <p:cNvSpPr>
              <a:spLocks/>
            </p:cNvSpPr>
            <p:nvPr/>
          </p:nvSpPr>
          <p:spPr bwMode="auto">
            <a:xfrm>
              <a:off x="3009900" y="1960563"/>
              <a:ext cx="1619250" cy="333375"/>
            </a:xfrm>
            <a:custGeom>
              <a:avLst/>
              <a:gdLst>
                <a:gd name="T0" fmla="*/ 95 w 3802"/>
                <a:gd name="T1" fmla="*/ 0 h 784"/>
                <a:gd name="T2" fmla="*/ 3707 w 3802"/>
                <a:gd name="T3" fmla="*/ 0 h 784"/>
                <a:gd name="T4" fmla="*/ 3802 w 3802"/>
                <a:gd name="T5" fmla="*/ 94 h 784"/>
                <a:gd name="T6" fmla="*/ 3802 w 3802"/>
                <a:gd name="T7" fmla="*/ 689 h 784"/>
                <a:gd name="T8" fmla="*/ 3707 w 3802"/>
                <a:gd name="T9" fmla="*/ 784 h 784"/>
                <a:gd name="T10" fmla="*/ 95 w 3802"/>
                <a:gd name="T11" fmla="*/ 784 h 784"/>
                <a:gd name="T12" fmla="*/ 0 w 3802"/>
                <a:gd name="T13" fmla="*/ 689 h 784"/>
                <a:gd name="T14" fmla="*/ 0 w 3802"/>
                <a:gd name="T15" fmla="*/ 94 h 784"/>
                <a:gd name="T16" fmla="*/ 95 w 3802"/>
                <a:gd name="T17" fmla="*/ 0 h 7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02" h="784">
                  <a:moveTo>
                    <a:pt x="95" y="0"/>
                  </a:moveTo>
                  <a:lnTo>
                    <a:pt x="3707" y="0"/>
                  </a:lnTo>
                  <a:cubicBezTo>
                    <a:pt x="3759" y="0"/>
                    <a:pt x="3802" y="42"/>
                    <a:pt x="3802" y="94"/>
                  </a:cubicBezTo>
                  <a:lnTo>
                    <a:pt x="3802" y="689"/>
                  </a:lnTo>
                  <a:cubicBezTo>
                    <a:pt x="3802" y="742"/>
                    <a:pt x="3759" y="784"/>
                    <a:pt x="3707" y="784"/>
                  </a:cubicBezTo>
                  <a:lnTo>
                    <a:pt x="95" y="784"/>
                  </a:lnTo>
                  <a:cubicBezTo>
                    <a:pt x="42" y="784"/>
                    <a:pt x="0" y="742"/>
                    <a:pt x="0" y="689"/>
                  </a:cubicBezTo>
                  <a:lnTo>
                    <a:pt x="0" y="94"/>
                  </a:lnTo>
                  <a:cubicBezTo>
                    <a:pt x="0" y="42"/>
                    <a:pt x="42" y="0"/>
                    <a:pt x="95" y="0"/>
                  </a:cubicBezTo>
                  <a:close/>
                </a:path>
              </a:pathLst>
            </a:custGeom>
            <a:solidFill>
              <a:srgbClr val="CCFFAA"/>
            </a:solidFill>
            <a:ln w="2" cap="flat">
              <a:solidFill>
                <a:srgbClr val="0E0CF4"/>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35" name="Rectangle 133"/>
            <p:cNvSpPr>
              <a:spLocks noChangeArrowheads="1"/>
            </p:cNvSpPr>
            <p:nvPr/>
          </p:nvSpPr>
          <p:spPr bwMode="auto">
            <a:xfrm>
              <a:off x="3060700" y="2028825"/>
              <a:ext cx="1422400"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smtClean="0">
                  <a:ln>
                    <a:noFill/>
                  </a:ln>
                  <a:solidFill>
                    <a:srgbClr val="000000"/>
                  </a:solidFill>
                  <a:effectLst/>
                  <a:latin typeface="Sans"/>
                </a:rPr>
                <a:t>Multiplier (M)</a:t>
              </a:r>
              <a:endParaRPr kumimoji="0" lang="en-US" sz="1800" b="0" i="0" u="none" strike="noStrike" cap="none" normalizeH="0" baseline="0" smtClean="0">
                <a:ln>
                  <a:noFill/>
                </a:ln>
                <a:solidFill>
                  <a:schemeClr val="tx1"/>
                </a:solidFill>
                <a:effectLst/>
                <a:latin typeface="Arial" pitchFamily="34" charset="0"/>
              </a:endParaRPr>
            </a:p>
          </p:txBody>
        </p:sp>
        <p:sp>
          <p:nvSpPr>
            <p:cNvPr id="336" name="Freeform 134"/>
            <p:cNvSpPr>
              <a:spLocks/>
            </p:cNvSpPr>
            <p:nvPr/>
          </p:nvSpPr>
          <p:spPr bwMode="auto">
            <a:xfrm>
              <a:off x="4776788" y="1955800"/>
              <a:ext cx="650875" cy="327025"/>
            </a:xfrm>
            <a:custGeom>
              <a:avLst/>
              <a:gdLst>
                <a:gd name="T0" fmla="*/ 92 w 1525"/>
                <a:gd name="T1" fmla="*/ 0 h 767"/>
                <a:gd name="T2" fmla="*/ 1433 w 1525"/>
                <a:gd name="T3" fmla="*/ 0 h 767"/>
                <a:gd name="T4" fmla="*/ 1525 w 1525"/>
                <a:gd name="T5" fmla="*/ 93 h 767"/>
                <a:gd name="T6" fmla="*/ 1525 w 1525"/>
                <a:gd name="T7" fmla="*/ 675 h 767"/>
                <a:gd name="T8" fmla="*/ 1433 w 1525"/>
                <a:gd name="T9" fmla="*/ 767 h 767"/>
                <a:gd name="T10" fmla="*/ 92 w 1525"/>
                <a:gd name="T11" fmla="*/ 767 h 767"/>
                <a:gd name="T12" fmla="*/ 0 w 1525"/>
                <a:gd name="T13" fmla="*/ 675 h 767"/>
                <a:gd name="T14" fmla="*/ 0 w 1525"/>
                <a:gd name="T15" fmla="*/ 93 h 767"/>
                <a:gd name="T16" fmla="*/ 92 w 1525"/>
                <a:gd name="T17" fmla="*/ 0 h 7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25" h="767">
                  <a:moveTo>
                    <a:pt x="92" y="0"/>
                  </a:moveTo>
                  <a:lnTo>
                    <a:pt x="1433" y="0"/>
                  </a:lnTo>
                  <a:cubicBezTo>
                    <a:pt x="1484" y="0"/>
                    <a:pt x="1525" y="41"/>
                    <a:pt x="1525" y="93"/>
                  </a:cubicBezTo>
                  <a:lnTo>
                    <a:pt x="1525" y="675"/>
                  </a:lnTo>
                  <a:cubicBezTo>
                    <a:pt x="1525" y="726"/>
                    <a:pt x="1484" y="767"/>
                    <a:pt x="1433" y="767"/>
                  </a:cubicBezTo>
                  <a:lnTo>
                    <a:pt x="92" y="767"/>
                  </a:lnTo>
                  <a:cubicBezTo>
                    <a:pt x="41" y="767"/>
                    <a:pt x="0" y="726"/>
                    <a:pt x="0" y="675"/>
                  </a:cubicBezTo>
                  <a:lnTo>
                    <a:pt x="0" y="93"/>
                  </a:lnTo>
                  <a:cubicBezTo>
                    <a:pt x="0" y="41"/>
                    <a:pt x="41" y="0"/>
                    <a:pt x="92" y="0"/>
                  </a:cubicBezTo>
                  <a:close/>
                </a:path>
              </a:pathLst>
            </a:custGeom>
            <a:solidFill>
              <a:srgbClr val="CCFFAA"/>
            </a:solidFill>
            <a:ln w="1" cap="flat">
              <a:solidFill>
                <a:srgbClr val="0E0CF4"/>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37" name="Rectangle 135"/>
            <p:cNvSpPr>
              <a:spLocks noChangeArrowheads="1"/>
            </p:cNvSpPr>
            <p:nvPr/>
          </p:nvSpPr>
          <p:spPr bwMode="auto">
            <a:xfrm>
              <a:off x="4841875" y="2039938"/>
              <a:ext cx="577850"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Sans"/>
                </a:rPr>
                <a:t>0010</a:t>
              </a:r>
              <a:endParaRPr kumimoji="0" lang="en-US" sz="1800" b="0" i="0" u="none" strike="noStrike" cap="none" normalizeH="0" baseline="0" smtClean="0">
                <a:ln>
                  <a:noFill/>
                </a:ln>
                <a:solidFill>
                  <a:schemeClr val="tx1"/>
                </a:solidFill>
                <a:effectLst/>
                <a:latin typeface="Arial" pitchFamily="34" charset="0"/>
              </a:endParaRPr>
            </a:p>
          </p:txBody>
        </p:sp>
        <p:sp>
          <p:nvSpPr>
            <p:cNvPr id="338" name="Freeform 136"/>
            <p:cNvSpPr>
              <a:spLocks/>
            </p:cNvSpPr>
            <p:nvPr/>
          </p:nvSpPr>
          <p:spPr bwMode="auto">
            <a:xfrm>
              <a:off x="3016250" y="1504950"/>
              <a:ext cx="1668463" cy="352425"/>
            </a:xfrm>
            <a:custGeom>
              <a:avLst/>
              <a:gdLst>
                <a:gd name="T0" fmla="*/ 100 w 3917"/>
                <a:gd name="T1" fmla="*/ 0 h 824"/>
                <a:gd name="T2" fmla="*/ 3818 w 3917"/>
                <a:gd name="T3" fmla="*/ 0 h 824"/>
                <a:gd name="T4" fmla="*/ 3917 w 3917"/>
                <a:gd name="T5" fmla="*/ 99 h 824"/>
                <a:gd name="T6" fmla="*/ 3917 w 3917"/>
                <a:gd name="T7" fmla="*/ 725 h 824"/>
                <a:gd name="T8" fmla="*/ 3818 w 3917"/>
                <a:gd name="T9" fmla="*/ 824 h 824"/>
                <a:gd name="T10" fmla="*/ 100 w 3917"/>
                <a:gd name="T11" fmla="*/ 824 h 824"/>
                <a:gd name="T12" fmla="*/ 0 w 3917"/>
                <a:gd name="T13" fmla="*/ 725 h 824"/>
                <a:gd name="T14" fmla="*/ 0 w 3917"/>
                <a:gd name="T15" fmla="*/ 99 h 824"/>
                <a:gd name="T16" fmla="*/ 100 w 3917"/>
                <a:gd name="T17" fmla="*/ 0 h 8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17" h="824">
                  <a:moveTo>
                    <a:pt x="100" y="0"/>
                  </a:moveTo>
                  <a:lnTo>
                    <a:pt x="3818" y="0"/>
                  </a:lnTo>
                  <a:cubicBezTo>
                    <a:pt x="3873" y="0"/>
                    <a:pt x="3917" y="44"/>
                    <a:pt x="3917" y="99"/>
                  </a:cubicBezTo>
                  <a:lnTo>
                    <a:pt x="3917" y="725"/>
                  </a:lnTo>
                  <a:cubicBezTo>
                    <a:pt x="3917" y="780"/>
                    <a:pt x="3873" y="824"/>
                    <a:pt x="3818" y="824"/>
                  </a:cubicBezTo>
                  <a:lnTo>
                    <a:pt x="100" y="824"/>
                  </a:lnTo>
                  <a:cubicBezTo>
                    <a:pt x="45" y="824"/>
                    <a:pt x="0" y="780"/>
                    <a:pt x="0" y="725"/>
                  </a:cubicBezTo>
                  <a:lnTo>
                    <a:pt x="0" y="99"/>
                  </a:lnTo>
                  <a:cubicBezTo>
                    <a:pt x="0" y="44"/>
                    <a:pt x="45" y="0"/>
                    <a:pt x="100" y="0"/>
                  </a:cubicBezTo>
                  <a:close/>
                </a:path>
              </a:pathLst>
            </a:custGeom>
            <a:solidFill>
              <a:srgbClr val="FFCCAA"/>
            </a:solidFill>
            <a:ln w="2" cap="flat">
              <a:solidFill>
                <a:srgbClr val="0E0CF4"/>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39" name="Rectangle 137"/>
            <p:cNvSpPr>
              <a:spLocks noChangeArrowheads="1"/>
            </p:cNvSpPr>
            <p:nvPr/>
          </p:nvSpPr>
          <p:spPr bwMode="auto">
            <a:xfrm>
              <a:off x="3062288" y="1570038"/>
              <a:ext cx="1595438"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Sans"/>
                </a:rPr>
                <a:t>Multiplicand (N)</a:t>
              </a:r>
              <a:endParaRPr kumimoji="0" lang="en-US" sz="1800" b="0" i="0" u="none" strike="noStrike" cap="none" normalizeH="0" baseline="0" smtClean="0">
                <a:ln>
                  <a:noFill/>
                </a:ln>
                <a:solidFill>
                  <a:schemeClr val="tx1"/>
                </a:solidFill>
                <a:effectLst/>
                <a:latin typeface="Arial" pitchFamily="34" charset="0"/>
              </a:endParaRPr>
            </a:p>
          </p:txBody>
        </p:sp>
        <p:sp>
          <p:nvSpPr>
            <p:cNvPr id="340" name="Freeform 138"/>
            <p:cNvSpPr>
              <a:spLocks/>
            </p:cNvSpPr>
            <p:nvPr/>
          </p:nvSpPr>
          <p:spPr bwMode="auto">
            <a:xfrm>
              <a:off x="4759325" y="1525588"/>
              <a:ext cx="674688" cy="327025"/>
            </a:xfrm>
            <a:custGeom>
              <a:avLst/>
              <a:gdLst>
                <a:gd name="T0" fmla="*/ 92 w 1584"/>
                <a:gd name="T1" fmla="*/ 0 h 767"/>
                <a:gd name="T2" fmla="*/ 1492 w 1584"/>
                <a:gd name="T3" fmla="*/ 0 h 767"/>
                <a:gd name="T4" fmla="*/ 1584 w 1584"/>
                <a:gd name="T5" fmla="*/ 93 h 767"/>
                <a:gd name="T6" fmla="*/ 1584 w 1584"/>
                <a:gd name="T7" fmla="*/ 675 h 767"/>
                <a:gd name="T8" fmla="*/ 1492 w 1584"/>
                <a:gd name="T9" fmla="*/ 767 h 767"/>
                <a:gd name="T10" fmla="*/ 92 w 1584"/>
                <a:gd name="T11" fmla="*/ 767 h 767"/>
                <a:gd name="T12" fmla="*/ 0 w 1584"/>
                <a:gd name="T13" fmla="*/ 675 h 767"/>
                <a:gd name="T14" fmla="*/ 0 w 1584"/>
                <a:gd name="T15" fmla="*/ 93 h 767"/>
                <a:gd name="T16" fmla="*/ 92 w 1584"/>
                <a:gd name="T17" fmla="*/ 0 h 7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4" h="767">
                  <a:moveTo>
                    <a:pt x="92" y="0"/>
                  </a:moveTo>
                  <a:lnTo>
                    <a:pt x="1492" y="0"/>
                  </a:lnTo>
                  <a:cubicBezTo>
                    <a:pt x="1543" y="0"/>
                    <a:pt x="1584" y="42"/>
                    <a:pt x="1584" y="93"/>
                  </a:cubicBezTo>
                  <a:lnTo>
                    <a:pt x="1584" y="675"/>
                  </a:lnTo>
                  <a:cubicBezTo>
                    <a:pt x="1584" y="726"/>
                    <a:pt x="1543" y="767"/>
                    <a:pt x="1492" y="767"/>
                  </a:cubicBezTo>
                  <a:lnTo>
                    <a:pt x="92" y="767"/>
                  </a:lnTo>
                  <a:cubicBezTo>
                    <a:pt x="41" y="767"/>
                    <a:pt x="0" y="726"/>
                    <a:pt x="0" y="675"/>
                  </a:cubicBezTo>
                  <a:lnTo>
                    <a:pt x="0" y="93"/>
                  </a:lnTo>
                  <a:cubicBezTo>
                    <a:pt x="0" y="42"/>
                    <a:pt x="41" y="0"/>
                    <a:pt x="92" y="0"/>
                  </a:cubicBezTo>
                  <a:close/>
                </a:path>
              </a:pathLst>
            </a:custGeom>
            <a:solidFill>
              <a:srgbClr val="FFCCAA"/>
            </a:solidFill>
            <a:ln w="1" cap="flat">
              <a:solidFill>
                <a:srgbClr val="0E0CF4"/>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41" name="Rectangle 139"/>
            <p:cNvSpPr>
              <a:spLocks noChangeArrowheads="1"/>
            </p:cNvSpPr>
            <p:nvPr/>
          </p:nvSpPr>
          <p:spPr bwMode="auto">
            <a:xfrm>
              <a:off x="4781550" y="1603375"/>
              <a:ext cx="698500"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Sans"/>
                </a:rPr>
                <a:t>00011</a:t>
              </a:r>
              <a:endParaRPr kumimoji="0" lang="en-US" sz="1800" b="0" i="0" u="none" strike="noStrike" cap="none" normalizeH="0" baseline="0" smtClean="0">
                <a:ln>
                  <a:noFill/>
                </a:ln>
                <a:solidFill>
                  <a:schemeClr val="tx1"/>
                </a:solidFill>
                <a:effectLst/>
                <a:latin typeface="Arial" pitchFamily="34" charset="0"/>
              </a:endParaRPr>
            </a:p>
          </p:txBody>
        </p:sp>
        <p:sp>
          <p:nvSpPr>
            <p:cNvPr id="342" name="Freeform 140"/>
            <p:cNvSpPr>
              <a:spLocks/>
            </p:cNvSpPr>
            <p:nvPr/>
          </p:nvSpPr>
          <p:spPr bwMode="auto">
            <a:xfrm>
              <a:off x="3017838" y="5938838"/>
              <a:ext cx="1668463" cy="350838"/>
            </a:xfrm>
            <a:custGeom>
              <a:avLst/>
              <a:gdLst>
                <a:gd name="T0" fmla="*/ 100 w 3917"/>
                <a:gd name="T1" fmla="*/ 0 h 824"/>
                <a:gd name="T2" fmla="*/ 3818 w 3917"/>
                <a:gd name="T3" fmla="*/ 0 h 824"/>
                <a:gd name="T4" fmla="*/ 3917 w 3917"/>
                <a:gd name="T5" fmla="*/ 100 h 824"/>
                <a:gd name="T6" fmla="*/ 3917 w 3917"/>
                <a:gd name="T7" fmla="*/ 725 h 824"/>
                <a:gd name="T8" fmla="*/ 3818 w 3917"/>
                <a:gd name="T9" fmla="*/ 824 h 824"/>
                <a:gd name="T10" fmla="*/ 100 w 3917"/>
                <a:gd name="T11" fmla="*/ 824 h 824"/>
                <a:gd name="T12" fmla="*/ 0 w 3917"/>
                <a:gd name="T13" fmla="*/ 725 h 824"/>
                <a:gd name="T14" fmla="*/ 0 w 3917"/>
                <a:gd name="T15" fmla="*/ 100 h 824"/>
                <a:gd name="T16" fmla="*/ 100 w 3917"/>
                <a:gd name="T17" fmla="*/ 0 h 8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17" h="824">
                  <a:moveTo>
                    <a:pt x="100" y="0"/>
                  </a:moveTo>
                  <a:lnTo>
                    <a:pt x="3818" y="0"/>
                  </a:lnTo>
                  <a:cubicBezTo>
                    <a:pt x="3873" y="0"/>
                    <a:pt x="3917" y="45"/>
                    <a:pt x="3917" y="100"/>
                  </a:cubicBezTo>
                  <a:lnTo>
                    <a:pt x="3917" y="725"/>
                  </a:lnTo>
                  <a:cubicBezTo>
                    <a:pt x="3917" y="780"/>
                    <a:pt x="3873" y="824"/>
                    <a:pt x="3818" y="824"/>
                  </a:cubicBezTo>
                  <a:lnTo>
                    <a:pt x="100" y="824"/>
                  </a:lnTo>
                  <a:cubicBezTo>
                    <a:pt x="45" y="824"/>
                    <a:pt x="0" y="780"/>
                    <a:pt x="0" y="725"/>
                  </a:cubicBezTo>
                  <a:lnTo>
                    <a:pt x="0" y="100"/>
                  </a:lnTo>
                  <a:cubicBezTo>
                    <a:pt x="0" y="45"/>
                    <a:pt x="45" y="0"/>
                    <a:pt x="100" y="0"/>
                  </a:cubicBezTo>
                  <a:close/>
                </a:path>
              </a:pathLst>
            </a:custGeom>
            <a:solidFill>
              <a:srgbClr val="AFC6E9"/>
            </a:solidFill>
            <a:ln w="2" cap="flat">
              <a:solidFill>
                <a:srgbClr val="0E0CF4"/>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43" name="Rectangle 141"/>
            <p:cNvSpPr>
              <a:spLocks noChangeArrowheads="1"/>
            </p:cNvSpPr>
            <p:nvPr/>
          </p:nvSpPr>
          <p:spPr bwMode="auto">
            <a:xfrm>
              <a:off x="3065463" y="5943600"/>
              <a:ext cx="13239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Sans"/>
                </a:rPr>
                <a:t>Product(P)</a:t>
              </a:r>
              <a:endParaRPr kumimoji="0" lang="en-US" sz="1800" b="0" i="0" u="none" strike="noStrike" cap="none" normalizeH="0" baseline="0" dirty="0" smtClean="0">
                <a:ln>
                  <a:noFill/>
                </a:ln>
                <a:solidFill>
                  <a:schemeClr val="tx1"/>
                </a:solidFill>
                <a:effectLst/>
                <a:latin typeface="Arial" pitchFamily="34" charset="0"/>
              </a:endParaRPr>
            </a:p>
          </p:txBody>
        </p:sp>
        <p:sp>
          <p:nvSpPr>
            <p:cNvPr id="344" name="Freeform 142"/>
            <p:cNvSpPr>
              <a:spLocks/>
            </p:cNvSpPr>
            <p:nvPr/>
          </p:nvSpPr>
          <p:spPr bwMode="auto">
            <a:xfrm>
              <a:off x="4786313" y="5959475"/>
              <a:ext cx="649288" cy="327025"/>
            </a:xfrm>
            <a:custGeom>
              <a:avLst/>
              <a:gdLst>
                <a:gd name="T0" fmla="*/ 92 w 1525"/>
                <a:gd name="T1" fmla="*/ 0 h 767"/>
                <a:gd name="T2" fmla="*/ 1433 w 1525"/>
                <a:gd name="T3" fmla="*/ 0 h 767"/>
                <a:gd name="T4" fmla="*/ 1525 w 1525"/>
                <a:gd name="T5" fmla="*/ 92 h 767"/>
                <a:gd name="T6" fmla="*/ 1525 w 1525"/>
                <a:gd name="T7" fmla="*/ 674 h 767"/>
                <a:gd name="T8" fmla="*/ 1433 w 1525"/>
                <a:gd name="T9" fmla="*/ 767 h 767"/>
                <a:gd name="T10" fmla="*/ 92 w 1525"/>
                <a:gd name="T11" fmla="*/ 767 h 767"/>
                <a:gd name="T12" fmla="*/ 0 w 1525"/>
                <a:gd name="T13" fmla="*/ 674 h 767"/>
                <a:gd name="T14" fmla="*/ 0 w 1525"/>
                <a:gd name="T15" fmla="*/ 92 h 767"/>
                <a:gd name="T16" fmla="*/ 92 w 1525"/>
                <a:gd name="T17" fmla="*/ 0 h 7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25" h="767">
                  <a:moveTo>
                    <a:pt x="92" y="0"/>
                  </a:moveTo>
                  <a:lnTo>
                    <a:pt x="1433" y="0"/>
                  </a:lnTo>
                  <a:cubicBezTo>
                    <a:pt x="1484" y="0"/>
                    <a:pt x="1525" y="41"/>
                    <a:pt x="1525" y="92"/>
                  </a:cubicBezTo>
                  <a:lnTo>
                    <a:pt x="1525" y="674"/>
                  </a:lnTo>
                  <a:cubicBezTo>
                    <a:pt x="1525" y="725"/>
                    <a:pt x="1484" y="767"/>
                    <a:pt x="1433" y="767"/>
                  </a:cubicBezTo>
                  <a:lnTo>
                    <a:pt x="92" y="767"/>
                  </a:lnTo>
                  <a:cubicBezTo>
                    <a:pt x="41" y="767"/>
                    <a:pt x="0" y="725"/>
                    <a:pt x="0" y="674"/>
                  </a:cubicBezTo>
                  <a:lnTo>
                    <a:pt x="0" y="92"/>
                  </a:lnTo>
                  <a:cubicBezTo>
                    <a:pt x="0" y="41"/>
                    <a:pt x="41" y="0"/>
                    <a:pt x="92" y="0"/>
                  </a:cubicBezTo>
                  <a:close/>
                </a:path>
              </a:pathLst>
            </a:custGeom>
            <a:solidFill>
              <a:srgbClr val="AFC6E9"/>
            </a:solidFill>
            <a:ln w="1" cap="flat">
              <a:solidFill>
                <a:srgbClr val="0E0CF4"/>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45" name="Rectangle 143"/>
            <p:cNvSpPr>
              <a:spLocks noChangeArrowheads="1"/>
            </p:cNvSpPr>
            <p:nvPr/>
          </p:nvSpPr>
          <p:spPr bwMode="auto">
            <a:xfrm>
              <a:off x="4849813" y="5959475"/>
              <a:ext cx="577850"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Sans"/>
                </a:rPr>
                <a:t>0110</a:t>
              </a:r>
              <a:endParaRPr kumimoji="0" lang="en-US" sz="1800" b="0" i="0" u="none" strike="noStrike" cap="none" normalizeH="0" baseline="0" dirty="0" smtClean="0">
                <a:ln>
                  <a:noFill/>
                </a:ln>
                <a:solidFill>
                  <a:schemeClr val="tx1"/>
                </a:solidFill>
                <a:effectLst/>
                <a:latin typeface="Arial" pitchFamily="34" charset="0"/>
              </a:endParaRPr>
            </a:p>
          </p:txBody>
        </p:sp>
        <p:sp>
          <p:nvSpPr>
            <p:cNvPr id="346" name="Rectangle 144"/>
            <p:cNvSpPr>
              <a:spLocks noChangeArrowheads="1"/>
            </p:cNvSpPr>
            <p:nvPr/>
          </p:nvSpPr>
          <p:spPr bwMode="auto">
            <a:xfrm>
              <a:off x="3333750" y="3048000"/>
              <a:ext cx="865188"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Sans"/>
                </a:rPr>
                <a:t>before shift:</a:t>
              </a:r>
              <a:endParaRPr kumimoji="0" lang="en-US" sz="1800" b="0" i="0" u="none" strike="noStrike" cap="none" normalizeH="0" baseline="0" smtClean="0">
                <a:ln>
                  <a:noFill/>
                </a:ln>
                <a:solidFill>
                  <a:schemeClr val="tx1"/>
                </a:solidFill>
                <a:effectLst/>
                <a:latin typeface="Arial" pitchFamily="34" charset="0"/>
              </a:endParaRPr>
            </a:p>
          </p:txBody>
        </p:sp>
        <p:sp>
          <p:nvSpPr>
            <p:cNvPr id="347" name="Rectangle 145"/>
            <p:cNvSpPr>
              <a:spLocks noChangeArrowheads="1"/>
            </p:cNvSpPr>
            <p:nvPr/>
          </p:nvSpPr>
          <p:spPr bwMode="auto">
            <a:xfrm>
              <a:off x="3333750" y="3230563"/>
              <a:ext cx="452438"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Sans"/>
                </a:rPr>
                <a:t>         </a:t>
              </a:r>
              <a:endParaRPr kumimoji="0" lang="en-US" sz="1800" b="0" i="0" u="none" strike="noStrike" cap="none" normalizeH="0" baseline="0" smtClean="0">
                <a:ln>
                  <a:noFill/>
                </a:ln>
                <a:solidFill>
                  <a:schemeClr val="tx1"/>
                </a:solidFill>
                <a:effectLst/>
                <a:latin typeface="Arial" pitchFamily="34" charset="0"/>
              </a:endParaRPr>
            </a:p>
          </p:txBody>
        </p:sp>
        <p:sp>
          <p:nvSpPr>
            <p:cNvPr id="348" name="Rectangle 146"/>
            <p:cNvSpPr>
              <a:spLocks noChangeArrowheads="1"/>
            </p:cNvSpPr>
            <p:nvPr/>
          </p:nvSpPr>
          <p:spPr bwMode="auto">
            <a:xfrm>
              <a:off x="2989263" y="3683000"/>
              <a:ext cx="2646363" cy="668338"/>
            </a:xfrm>
            <a:prstGeom prst="rect">
              <a:avLst/>
            </a:prstGeom>
            <a:noFill/>
            <a:ln w="4" cap="flat">
              <a:solidFill>
                <a:srgbClr val="15111D"/>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9" name="Rectangle 147"/>
            <p:cNvSpPr>
              <a:spLocks noChangeArrowheads="1"/>
            </p:cNvSpPr>
            <p:nvPr/>
          </p:nvSpPr>
          <p:spPr bwMode="auto">
            <a:xfrm>
              <a:off x="5033963" y="3748088"/>
              <a:ext cx="538163" cy="196850"/>
            </a:xfrm>
            <a:prstGeom prst="rect">
              <a:avLst/>
            </a:prstGeom>
            <a:solidFill>
              <a:srgbClr val="FFE6D5"/>
            </a:solidFill>
            <a:ln w="3"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50" name="Rectangle 148"/>
            <p:cNvSpPr>
              <a:spLocks noChangeArrowheads="1"/>
            </p:cNvSpPr>
            <p:nvPr/>
          </p:nvSpPr>
          <p:spPr bwMode="auto">
            <a:xfrm>
              <a:off x="4329113" y="3743325"/>
              <a:ext cx="663575" cy="198438"/>
            </a:xfrm>
            <a:prstGeom prst="rect">
              <a:avLst/>
            </a:prstGeom>
            <a:solidFill>
              <a:srgbClr val="D5F6FF"/>
            </a:solidFill>
            <a:ln w="4"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51" name="Rectangle 149"/>
            <p:cNvSpPr>
              <a:spLocks noChangeArrowheads="1"/>
            </p:cNvSpPr>
            <p:nvPr/>
          </p:nvSpPr>
          <p:spPr bwMode="auto">
            <a:xfrm>
              <a:off x="4354513" y="3763963"/>
              <a:ext cx="569913"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Sans"/>
                </a:rPr>
                <a:t>11101</a:t>
              </a:r>
              <a:endParaRPr kumimoji="0" lang="en-US" sz="1800" b="0" i="0" u="none" strike="noStrike" cap="none" normalizeH="0" baseline="0" smtClean="0">
                <a:ln>
                  <a:noFill/>
                </a:ln>
                <a:solidFill>
                  <a:schemeClr val="tx1"/>
                </a:solidFill>
                <a:effectLst/>
                <a:latin typeface="Arial" pitchFamily="34" charset="0"/>
              </a:endParaRPr>
            </a:p>
          </p:txBody>
        </p:sp>
        <p:sp>
          <p:nvSpPr>
            <p:cNvPr id="352" name="Rectangle 150"/>
            <p:cNvSpPr>
              <a:spLocks noChangeArrowheads="1"/>
            </p:cNvSpPr>
            <p:nvPr/>
          </p:nvSpPr>
          <p:spPr bwMode="auto">
            <a:xfrm>
              <a:off x="5054600" y="3759200"/>
              <a:ext cx="471488"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Sans"/>
                </a:rPr>
                <a:t>0001</a:t>
              </a:r>
              <a:endParaRPr kumimoji="0" lang="en-US" sz="1800" b="0" i="0" u="none" strike="noStrike" cap="none" normalizeH="0" baseline="0" smtClean="0">
                <a:ln>
                  <a:noFill/>
                </a:ln>
                <a:solidFill>
                  <a:schemeClr val="tx1"/>
                </a:solidFill>
                <a:effectLst/>
                <a:latin typeface="Arial" pitchFamily="34" charset="0"/>
              </a:endParaRPr>
            </a:p>
          </p:txBody>
        </p:sp>
        <p:sp>
          <p:nvSpPr>
            <p:cNvPr id="353" name="Rectangle 151"/>
            <p:cNvSpPr>
              <a:spLocks noChangeArrowheads="1"/>
            </p:cNvSpPr>
            <p:nvPr/>
          </p:nvSpPr>
          <p:spPr bwMode="auto">
            <a:xfrm>
              <a:off x="3363913" y="4119563"/>
              <a:ext cx="739775"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Sans"/>
                </a:rPr>
                <a:t>after shift:</a:t>
              </a:r>
              <a:endParaRPr kumimoji="0" lang="en-US" sz="1800" b="0" i="0" u="none" strike="noStrike" cap="none" normalizeH="0" baseline="0" smtClean="0">
                <a:ln>
                  <a:noFill/>
                </a:ln>
                <a:solidFill>
                  <a:schemeClr val="tx1"/>
                </a:solidFill>
                <a:effectLst/>
                <a:latin typeface="Arial" pitchFamily="34" charset="0"/>
              </a:endParaRPr>
            </a:p>
          </p:txBody>
        </p:sp>
        <p:sp>
          <p:nvSpPr>
            <p:cNvPr id="354" name="Rectangle 152"/>
            <p:cNvSpPr>
              <a:spLocks noChangeArrowheads="1"/>
            </p:cNvSpPr>
            <p:nvPr/>
          </p:nvSpPr>
          <p:spPr bwMode="auto">
            <a:xfrm>
              <a:off x="5037138" y="4075113"/>
              <a:ext cx="536575" cy="196850"/>
            </a:xfrm>
            <a:prstGeom prst="rect">
              <a:avLst/>
            </a:prstGeom>
            <a:solidFill>
              <a:srgbClr val="FFE6D5"/>
            </a:solidFill>
            <a:ln w="3"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55" name="Rectangle 153"/>
            <p:cNvSpPr>
              <a:spLocks noChangeArrowheads="1"/>
            </p:cNvSpPr>
            <p:nvPr/>
          </p:nvSpPr>
          <p:spPr bwMode="auto">
            <a:xfrm>
              <a:off x="4325938" y="4070350"/>
              <a:ext cx="668338" cy="198438"/>
            </a:xfrm>
            <a:prstGeom prst="rect">
              <a:avLst/>
            </a:prstGeom>
            <a:solidFill>
              <a:srgbClr val="D5F6FF"/>
            </a:solidFill>
            <a:ln w="4"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56" name="Rectangle 154"/>
            <p:cNvSpPr>
              <a:spLocks noChangeArrowheads="1"/>
            </p:cNvSpPr>
            <p:nvPr/>
          </p:nvSpPr>
          <p:spPr bwMode="auto">
            <a:xfrm>
              <a:off x="4352925" y="4070350"/>
              <a:ext cx="569913"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Sans"/>
                </a:rPr>
                <a:t>11110</a:t>
              </a:r>
              <a:endParaRPr kumimoji="0" lang="en-US" sz="1800" b="0" i="0" u="none" strike="noStrike" cap="none" normalizeH="0" baseline="0" smtClean="0">
                <a:ln>
                  <a:noFill/>
                </a:ln>
                <a:solidFill>
                  <a:schemeClr val="tx1"/>
                </a:solidFill>
                <a:effectLst/>
                <a:latin typeface="Arial" pitchFamily="34" charset="0"/>
              </a:endParaRPr>
            </a:p>
          </p:txBody>
        </p:sp>
        <p:sp>
          <p:nvSpPr>
            <p:cNvPr id="357" name="Rectangle 155"/>
            <p:cNvSpPr>
              <a:spLocks noChangeArrowheads="1"/>
            </p:cNvSpPr>
            <p:nvPr/>
          </p:nvSpPr>
          <p:spPr bwMode="auto">
            <a:xfrm>
              <a:off x="5057775" y="4086225"/>
              <a:ext cx="471488"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Sans"/>
                </a:rPr>
                <a:t>1000</a:t>
              </a:r>
              <a:endParaRPr kumimoji="0" lang="en-US" sz="1800" b="0" i="0" u="none" strike="noStrike" cap="none" normalizeH="0" baseline="0" smtClean="0">
                <a:ln>
                  <a:noFill/>
                </a:ln>
                <a:solidFill>
                  <a:schemeClr val="tx1"/>
                </a:solidFill>
                <a:effectLst/>
                <a:latin typeface="Arial" pitchFamily="34" charset="0"/>
              </a:endParaRPr>
            </a:p>
          </p:txBody>
        </p:sp>
        <p:sp>
          <p:nvSpPr>
            <p:cNvPr id="358" name="Freeform 156"/>
            <p:cNvSpPr>
              <a:spLocks/>
            </p:cNvSpPr>
            <p:nvPr/>
          </p:nvSpPr>
          <p:spPr bwMode="auto">
            <a:xfrm>
              <a:off x="3282950" y="4043363"/>
              <a:ext cx="2351088" cy="3175"/>
            </a:xfrm>
            <a:custGeom>
              <a:avLst/>
              <a:gdLst>
                <a:gd name="T0" fmla="*/ 0 w 5519"/>
                <a:gd name="T1" fmla="*/ 0 h 10"/>
                <a:gd name="T2" fmla="*/ 5519 w 5519"/>
                <a:gd name="T3" fmla="*/ 0 h 10"/>
              </a:gdLst>
              <a:ahLst/>
              <a:cxnLst>
                <a:cxn ang="0">
                  <a:pos x="T0" y="T1"/>
                </a:cxn>
                <a:cxn ang="0">
                  <a:pos x="T2" y="T3"/>
                </a:cxn>
              </a:cxnLst>
              <a:rect l="0" t="0" r="r" b="b"/>
              <a:pathLst>
                <a:path w="5519" h="10">
                  <a:moveTo>
                    <a:pt x="0" y="0"/>
                  </a:moveTo>
                  <a:cubicBezTo>
                    <a:pt x="44" y="10"/>
                    <a:pt x="5519" y="0"/>
                    <a:pt x="5519" y="0"/>
                  </a:cubicBezTo>
                </a:path>
              </a:pathLst>
            </a:custGeom>
            <a:noFill/>
            <a:ln w="8"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9" name="Line 157"/>
            <p:cNvSpPr>
              <a:spLocks noChangeShapeType="1"/>
            </p:cNvSpPr>
            <p:nvPr/>
          </p:nvSpPr>
          <p:spPr bwMode="auto">
            <a:xfrm>
              <a:off x="3287713" y="3687763"/>
              <a:ext cx="0" cy="665163"/>
            </a:xfrm>
            <a:prstGeom prst="line">
              <a:avLst/>
            </a:prstGeom>
            <a:noFill/>
            <a:ln w="8"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0" name="Oval 158"/>
            <p:cNvSpPr>
              <a:spLocks noChangeArrowheads="1"/>
            </p:cNvSpPr>
            <p:nvPr/>
          </p:nvSpPr>
          <p:spPr bwMode="auto">
            <a:xfrm>
              <a:off x="3033713" y="3894138"/>
              <a:ext cx="212725" cy="217488"/>
            </a:xfrm>
            <a:prstGeom prst="ellipse">
              <a:avLst/>
            </a:prstGeom>
            <a:solidFill>
              <a:srgbClr val="67CBCE"/>
            </a:solidFill>
            <a:ln w="3" cap="flat">
              <a:solidFill>
                <a:srgbClr val="0E0CF4"/>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61" name="Rectangle 159"/>
            <p:cNvSpPr>
              <a:spLocks noChangeArrowheads="1"/>
            </p:cNvSpPr>
            <p:nvPr/>
          </p:nvSpPr>
          <p:spPr bwMode="auto">
            <a:xfrm>
              <a:off x="3079750" y="3919538"/>
              <a:ext cx="203200" cy="27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Sans"/>
                </a:rPr>
                <a:t>2</a:t>
              </a:r>
              <a:endParaRPr kumimoji="0" lang="en-US" sz="1800" b="0" i="0" u="none" strike="noStrike" cap="none" normalizeH="0" baseline="0" smtClean="0">
                <a:ln>
                  <a:noFill/>
                </a:ln>
                <a:solidFill>
                  <a:schemeClr val="tx1"/>
                </a:solidFill>
                <a:effectLst/>
                <a:latin typeface="Arial" pitchFamily="34" charset="0"/>
              </a:endParaRPr>
            </a:p>
          </p:txBody>
        </p:sp>
        <p:sp>
          <p:nvSpPr>
            <p:cNvPr id="362" name="Rectangle 160"/>
            <p:cNvSpPr>
              <a:spLocks noChangeArrowheads="1"/>
            </p:cNvSpPr>
            <p:nvPr/>
          </p:nvSpPr>
          <p:spPr bwMode="auto">
            <a:xfrm>
              <a:off x="3333750" y="3786188"/>
              <a:ext cx="865188"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Sans"/>
                </a:rPr>
                <a:t>before shift:</a:t>
              </a:r>
              <a:endParaRPr kumimoji="0" lang="en-US" sz="1800" b="0" i="0" u="none" strike="noStrike" cap="none" normalizeH="0" baseline="0" smtClean="0">
                <a:ln>
                  <a:noFill/>
                </a:ln>
                <a:solidFill>
                  <a:schemeClr val="tx1"/>
                </a:solidFill>
                <a:effectLst/>
                <a:latin typeface="Arial" pitchFamily="34" charset="0"/>
              </a:endParaRPr>
            </a:p>
          </p:txBody>
        </p:sp>
        <p:sp>
          <p:nvSpPr>
            <p:cNvPr id="363" name="Rectangle 161"/>
            <p:cNvSpPr>
              <a:spLocks noChangeArrowheads="1"/>
            </p:cNvSpPr>
            <p:nvPr/>
          </p:nvSpPr>
          <p:spPr bwMode="auto">
            <a:xfrm>
              <a:off x="3333750" y="3968750"/>
              <a:ext cx="452438"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Sans"/>
                </a:rPr>
                <a:t>         </a:t>
              </a:r>
              <a:endParaRPr kumimoji="0" lang="en-US" sz="1800" b="0" i="0" u="none" strike="noStrike" cap="none" normalizeH="0" baseline="0" smtClean="0">
                <a:ln>
                  <a:noFill/>
                </a:ln>
                <a:solidFill>
                  <a:schemeClr val="tx1"/>
                </a:solidFill>
                <a:effectLst/>
                <a:latin typeface="Arial" pitchFamily="34" charset="0"/>
              </a:endParaRPr>
            </a:p>
          </p:txBody>
        </p:sp>
        <p:sp>
          <p:nvSpPr>
            <p:cNvPr id="364" name="Rectangle 162"/>
            <p:cNvSpPr>
              <a:spLocks noChangeArrowheads="1"/>
            </p:cNvSpPr>
            <p:nvPr/>
          </p:nvSpPr>
          <p:spPr bwMode="auto">
            <a:xfrm>
              <a:off x="2987675" y="4411663"/>
              <a:ext cx="2646363" cy="666750"/>
            </a:xfrm>
            <a:prstGeom prst="rect">
              <a:avLst/>
            </a:prstGeom>
            <a:noFill/>
            <a:ln w="4" cap="flat">
              <a:solidFill>
                <a:srgbClr val="15111D"/>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5" name="Rectangle 163"/>
            <p:cNvSpPr>
              <a:spLocks noChangeArrowheads="1"/>
            </p:cNvSpPr>
            <p:nvPr/>
          </p:nvSpPr>
          <p:spPr bwMode="auto">
            <a:xfrm>
              <a:off x="5033963" y="4475163"/>
              <a:ext cx="538163" cy="196850"/>
            </a:xfrm>
            <a:prstGeom prst="rect">
              <a:avLst/>
            </a:prstGeom>
            <a:solidFill>
              <a:srgbClr val="FFE6D5"/>
            </a:solidFill>
            <a:ln w="3"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6" name="Rectangle 164"/>
            <p:cNvSpPr>
              <a:spLocks noChangeArrowheads="1"/>
            </p:cNvSpPr>
            <p:nvPr/>
          </p:nvSpPr>
          <p:spPr bwMode="auto">
            <a:xfrm>
              <a:off x="4324350" y="4470400"/>
              <a:ext cx="668338" cy="200025"/>
            </a:xfrm>
            <a:prstGeom prst="rect">
              <a:avLst/>
            </a:prstGeom>
            <a:solidFill>
              <a:srgbClr val="D5F6FF"/>
            </a:solidFill>
            <a:ln w="4"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7" name="Rectangle 165"/>
            <p:cNvSpPr>
              <a:spLocks noChangeArrowheads="1"/>
            </p:cNvSpPr>
            <p:nvPr/>
          </p:nvSpPr>
          <p:spPr bwMode="auto">
            <a:xfrm>
              <a:off x="4356100" y="4483100"/>
              <a:ext cx="569913"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Sans"/>
                </a:rPr>
                <a:t>00001</a:t>
              </a:r>
              <a:endParaRPr kumimoji="0" lang="en-US" sz="1800" b="0" i="0" u="none" strike="noStrike" cap="none" normalizeH="0" baseline="0" smtClean="0">
                <a:ln>
                  <a:noFill/>
                </a:ln>
                <a:solidFill>
                  <a:schemeClr val="tx1"/>
                </a:solidFill>
                <a:effectLst/>
                <a:latin typeface="Arial" pitchFamily="34" charset="0"/>
              </a:endParaRPr>
            </a:p>
          </p:txBody>
        </p:sp>
        <p:sp>
          <p:nvSpPr>
            <p:cNvPr id="368" name="Rectangle 166"/>
            <p:cNvSpPr>
              <a:spLocks noChangeArrowheads="1"/>
            </p:cNvSpPr>
            <p:nvPr/>
          </p:nvSpPr>
          <p:spPr bwMode="auto">
            <a:xfrm>
              <a:off x="5054600" y="4486275"/>
              <a:ext cx="471488"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Sans"/>
                </a:rPr>
                <a:t>1000</a:t>
              </a:r>
              <a:endParaRPr kumimoji="0" lang="en-US" sz="1800" b="0" i="0" u="none" strike="noStrike" cap="none" normalizeH="0" baseline="0" smtClean="0">
                <a:ln>
                  <a:noFill/>
                </a:ln>
                <a:solidFill>
                  <a:schemeClr val="tx1"/>
                </a:solidFill>
                <a:effectLst/>
                <a:latin typeface="Arial" pitchFamily="34" charset="0"/>
              </a:endParaRPr>
            </a:p>
          </p:txBody>
        </p:sp>
        <p:sp>
          <p:nvSpPr>
            <p:cNvPr id="369" name="Rectangle 167"/>
            <p:cNvSpPr>
              <a:spLocks noChangeArrowheads="1"/>
            </p:cNvSpPr>
            <p:nvPr/>
          </p:nvSpPr>
          <p:spPr bwMode="auto">
            <a:xfrm>
              <a:off x="3362325" y="4848225"/>
              <a:ext cx="739775"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Sans"/>
                </a:rPr>
                <a:t>after shift:</a:t>
              </a:r>
              <a:endParaRPr kumimoji="0" lang="en-US" sz="1800" b="0" i="0" u="none" strike="noStrike" cap="none" normalizeH="0" baseline="0" smtClean="0">
                <a:ln>
                  <a:noFill/>
                </a:ln>
                <a:solidFill>
                  <a:schemeClr val="tx1"/>
                </a:solidFill>
                <a:effectLst/>
                <a:latin typeface="Arial" pitchFamily="34" charset="0"/>
              </a:endParaRPr>
            </a:p>
          </p:txBody>
        </p:sp>
        <p:sp>
          <p:nvSpPr>
            <p:cNvPr id="370" name="Rectangle 168"/>
            <p:cNvSpPr>
              <a:spLocks noChangeArrowheads="1"/>
            </p:cNvSpPr>
            <p:nvPr/>
          </p:nvSpPr>
          <p:spPr bwMode="auto">
            <a:xfrm>
              <a:off x="5035550" y="4802188"/>
              <a:ext cx="538163" cy="196850"/>
            </a:xfrm>
            <a:prstGeom prst="rect">
              <a:avLst/>
            </a:prstGeom>
            <a:solidFill>
              <a:srgbClr val="FFE6D5"/>
            </a:solidFill>
            <a:ln w="3"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1" name="Rectangle 169"/>
            <p:cNvSpPr>
              <a:spLocks noChangeArrowheads="1"/>
            </p:cNvSpPr>
            <p:nvPr/>
          </p:nvSpPr>
          <p:spPr bwMode="auto">
            <a:xfrm>
              <a:off x="4325938" y="4797425"/>
              <a:ext cx="668338" cy="200025"/>
            </a:xfrm>
            <a:prstGeom prst="rect">
              <a:avLst/>
            </a:prstGeom>
            <a:solidFill>
              <a:srgbClr val="D5F6FF"/>
            </a:solidFill>
            <a:ln w="4"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2" name="Rectangle 170"/>
            <p:cNvSpPr>
              <a:spLocks noChangeArrowheads="1"/>
            </p:cNvSpPr>
            <p:nvPr/>
          </p:nvSpPr>
          <p:spPr bwMode="auto">
            <a:xfrm>
              <a:off x="4352925" y="4803775"/>
              <a:ext cx="569913"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Sans"/>
                </a:rPr>
                <a:t>00000</a:t>
              </a:r>
              <a:endParaRPr kumimoji="0" lang="en-US" sz="1800" b="0" i="0" u="none" strike="noStrike" cap="none" normalizeH="0" baseline="0" smtClean="0">
                <a:ln>
                  <a:noFill/>
                </a:ln>
                <a:solidFill>
                  <a:schemeClr val="tx1"/>
                </a:solidFill>
                <a:effectLst/>
                <a:latin typeface="Arial" pitchFamily="34" charset="0"/>
              </a:endParaRPr>
            </a:p>
          </p:txBody>
        </p:sp>
        <p:sp>
          <p:nvSpPr>
            <p:cNvPr id="373" name="Rectangle 171"/>
            <p:cNvSpPr>
              <a:spLocks noChangeArrowheads="1"/>
            </p:cNvSpPr>
            <p:nvPr/>
          </p:nvSpPr>
          <p:spPr bwMode="auto">
            <a:xfrm>
              <a:off x="5056188" y="4813300"/>
              <a:ext cx="471488"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Sans"/>
                </a:rPr>
                <a:t>1100</a:t>
              </a:r>
              <a:endParaRPr kumimoji="0" lang="en-US" sz="1800" b="0" i="0" u="none" strike="noStrike" cap="none" normalizeH="0" baseline="0" smtClean="0">
                <a:ln>
                  <a:noFill/>
                </a:ln>
                <a:solidFill>
                  <a:schemeClr val="tx1"/>
                </a:solidFill>
                <a:effectLst/>
                <a:latin typeface="Arial" pitchFamily="34" charset="0"/>
              </a:endParaRPr>
            </a:p>
          </p:txBody>
        </p:sp>
        <p:sp>
          <p:nvSpPr>
            <p:cNvPr id="374" name="Freeform 172"/>
            <p:cNvSpPr>
              <a:spLocks/>
            </p:cNvSpPr>
            <p:nvPr/>
          </p:nvSpPr>
          <p:spPr bwMode="auto">
            <a:xfrm>
              <a:off x="3282950" y="4770438"/>
              <a:ext cx="2347913" cy="4763"/>
            </a:xfrm>
            <a:custGeom>
              <a:avLst/>
              <a:gdLst>
                <a:gd name="T0" fmla="*/ 0 w 5515"/>
                <a:gd name="T1" fmla="*/ 0 h 9"/>
                <a:gd name="T2" fmla="*/ 5515 w 5515"/>
                <a:gd name="T3" fmla="*/ 0 h 9"/>
              </a:gdLst>
              <a:ahLst/>
              <a:cxnLst>
                <a:cxn ang="0">
                  <a:pos x="T0" y="T1"/>
                </a:cxn>
                <a:cxn ang="0">
                  <a:pos x="T2" y="T3"/>
                </a:cxn>
              </a:cxnLst>
              <a:rect l="0" t="0" r="r" b="b"/>
              <a:pathLst>
                <a:path w="5515" h="9">
                  <a:moveTo>
                    <a:pt x="0" y="0"/>
                  </a:moveTo>
                  <a:cubicBezTo>
                    <a:pt x="44" y="9"/>
                    <a:pt x="5515" y="0"/>
                    <a:pt x="5515" y="0"/>
                  </a:cubicBezTo>
                </a:path>
              </a:pathLst>
            </a:custGeom>
            <a:noFill/>
            <a:ln w="8"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5" name="Line 173"/>
            <p:cNvSpPr>
              <a:spLocks noChangeShapeType="1"/>
            </p:cNvSpPr>
            <p:nvPr/>
          </p:nvSpPr>
          <p:spPr bwMode="auto">
            <a:xfrm>
              <a:off x="3286125" y="4414838"/>
              <a:ext cx="0" cy="666750"/>
            </a:xfrm>
            <a:prstGeom prst="line">
              <a:avLst/>
            </a:prstGeom>
            <a:noFill/>
            <a:ln w="8"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6" name="Oval 174"/>
            <p:cNvSpPr>
              <a:spLocks noChangeArrowheads="1"/>
            </p:cNvSpPr>
            <p:nvPr/>
          </p:nvSpPr>
          <p:spPr bwMode="auto">
            <a:xfrm>
              <a:off x="3033713" y="4621213"/>
              <a:ext cx="212725" cy="217488"/>
            </a:xfrm>
            <a:prstGeom prst="ellipse">
              <a:avLst/>
            </a:prstGeom>
            <a:solidFill>
              <a:srgbClr val="67CBCE"/>
            </a:solidFill>
            <a:ln w="3" cap="flat">
              <a:solidFill>
                <a:srgbClr val="0E0CF4"/>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77" name="Rectangle 175"/>
            <p:cNvSpPr>
              <a:spLocks noChangeArrowheads="1"/>
            </p:cNvSpPr>
            <p:nvPr/>
          </p:nvSpPr>
          <p:spPr bwMode="auto">
            <a:xfrm>
              <a:off x="3079750" y="4646613"/>
              <a:ext cx="203200" cy="27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Sans"/>
                </a:rPr>
                <a:t>3</a:t>
              </a:r>
              <a:endParaRPr kumimoji="0" lang="en-US" sz="1800" b="0" i="0" u="none" strike="noStrike" cap="none" normalizeH="0" baseline="0" smtClean="0">
                <a:ln>
                  <a:noFill/>
                </a:ln>
                <a:solidFill>
                  <a:schemeClr val="tx1"/>
                </a:solidFill>
                <a:effectLst/>
                <a:latin typeface="Arial" pitchFamily="34" charset="0"/>
              </a:endParaRPr>
            </a:p>
          </p:txBody>
        </p:sp>
        <p:sp>
          <p:nvSpPr>
            <p:cNvPr id="378" name="Rectangle 176"/>
            <p:cNvSpPr>
              <a:spLocks noChangeArrowheads="1"/>
            </p:cNvSpPr>
            <p:nvPr/>
          </p:nvSpPr>
          <p:spPr bwMode="auto">
            <a:xfrm>
              <a:off x="3333750" y="4514850"/>
              <a:ext cx="865188"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Sans"/>
                </a:rPr>
                <a:t>before shift:</a:t>
              </a:r>
              <a:endParaRPr kumimoji="0" lang="en-US" sz="1800" b="0" i="0" u="none" strike="noStrike" cap="none" normalizeH="0" baseline="0" smtClean="0">
                <a:ln>
                  <a:noFill/>
                </a:ln>
                <a:solidFill>
                  <a:schemeClr val="tx1"/>
                </a:solidFill>
                <a:effectLst/>
                <a:latin typeface="Arial" pitchFamily="34" charset="0"/>
              </a:endParaRPr>
            </a:p>
          </p:txBody>
        </p:sp>
        <p:sp>
          <p:nvSpPr>
            <p:cNvPr id="379" name="Rectangle 177"/>
            <p:cNvSpPr>
              <a:spLocks noChangeArrowheads="1"/>
            </p:cNvSpPr>
            <p:nvPr/>
          </p:nvSpPr>
          <p:spPr bwMode="auto">
            <a:xfrm>
              <a:off x="3333750" y="4697413"/>
              <a:ext cx="452438"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Sans"/>
                </a:rPr>
                <a:t>         </a:t>
              </a:r>
              <a:endParaRPr kumimoji="0" lang="en-US" sz="1800" b="0" i="0" u="none" strike="noStrike" cap="none" normalizeH="0" baseline="0" smtClean="0">
                <a:ln>
                  <a:noFill/>
                </a:ln>
                <a:solidFill>
                  <a:schemeClr val="tx1"/>
                </a:solidFill>
                <a:effectLst/>
                <a:latin typeface="Arial" pitchFamily="34" charset="0"/>
              </a:endParaRPr>
            </a:p>
          </p:txBody>
        </p:sp>
        <p:sp>
          <p:nvSpPr>
            <p:cNvPr id="380" name="Rectangle 178"/>
            <p:cNvSpPr>
              <a:spLocks noChangeArrowheads="1"/>
            </p:cNvSpPr>
            <p:nvPr/>
          </p:nvSpPr>
          <p:spPr bwMode="auto">
            <a:xfrm>
              <a:off x="2989263" y="5149850"/>
              <a:ext cx="2646363" cy="668338"/>
            </a:xfrm>
            <a:prstGeom prst="rect">
              <a:avLst/>
            </a:prstGeom>
            <a:noFill/>
            <a:ln w="4" cap="flat">
              <a:solidFill>
                <a:srgbClr val="15111D"/>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1" name="Rectangle 179"/>
            <p:cNvSpPr>
              <a:spLocks noChangeArrowheads="1"/>
            </p:cNvSpPr>
            <p:nvPr/>
          </p:nvSpPr>
          <p:spPr bwMode="auto">
            <a:xfrm>
              <a:off x="5033963" y="5213350"/>
              <a:ext cx="538163" cy="198438"/>
            </a:xfrm>
            <a:prstGeom prst="rect">
              <a:avLst/>
            </a:prstGeom>
            <a:solidFill>
              <a:srgbClr val="FFE6D5"/>
            </a:solidFill>
            <a:ln w="3"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2" name="Rectangle 180"/>
            <p:cNvSpPr>
              <a:spLocks noChangeArrowheads="1"/>
            </p:cNvSpPr>
            <p:nvPr/>
          </p:nvSpPr>
          <p:spPr bwMode="auto">
            <a:xfrm>
              <a:off x="4327525" y="5210175"/>
              <a:ext cx="665163" cy="198438"/>
            </a:xfrm>
            <a:prstGeom prst="rect">
              <a:avLst/>
            </a:prstGeom>
            <a:solidFill>
              <a:srgbClr val="D5F6FF"/>
            </a:solidFill>
            <a:ln w="4"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3" name="Rectangle 181"/>
            <p:cNvSpPr>
              <a:spLocks noChangeArrowheads="1"/>
            </p:cNvSpPr>
            <p:nvPr/>
          </p:nvSpPr>
          <p:spPr bwMode="auto">
            <a:xfrm>
              <a:off x="4344988" y="5221288"/>
              <a:ext cx="569913"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Sans"/>
                </a:rPr>
                <a:t>00000</a:t>
              </a:r>
              <a:endParaRPr kumimoji="0" lang="en-US" sz="1800" b="0" i="0" u="none" strike="noStrike" cap="none" normalizeH="0" baseline="0" smtClean="0">
                <a:ln>
                  <a:noFill/>
                </a:ln>
                <a:solidFill>
                  <a:schemeClr val="tx1"/>
                </a:solidFill>
                <a:effectLst/>
                <a:latin typeface="Arial" pitchFamily="34" charset="0"/>
              </a:endParaRPr>
            </a:p>
          </p:txBody>
        </p:sp>
        <p:sp>
          <p:nvSpPr>
            <p:cNvPr id="384" name="Rectangle 182"/>
            <p:cNvSpPr>
              <a:spLocks noChangeArrowheads="1"/>
            </p:cNvSpPr>
            <p:nvPr/>
          </p:nvSpPr>
          <p:spPr bwMode="auto">
            <a:xfrm>
              <a:off x="5054600" y="5224463"/>
              <a:ext cx="471488"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Sans"/>
                </a:rPr>
                <a:t>1100</a:t>
              </a:r>
              <a:endParaRPr kumimoji="0" lang="en-US" sz="1800" b="0" i="0" u="none" strike="noStrike" cap="none" normalizeH="0" baseline="0" smtClean="0">
                <a:ln>
                  <a:noFill/>
                </a:ln>
                <a:solidFill>
                  <a:schemeClr val="tx1"/>
                </a:solidFill>
                <a:effectLst/>
                <a:latin typeface="Arial" pitchFamily="34" charset="0"/>
              </a:endParaRPr>
            </a:p>
          </p:txBody>
        </p:sp>
        <p:sp>
          <p:nvSpPr>
            <p:cNvPr id="385" name="Rectangle 183"/>
            <p:cNvSpPr>
              <a:spLocks noChangeArrowheads="1"/>
            </p:cNvSpPr>
            <p:nvPr/>
          </p:nvSpPr>
          <p:spPr bwMode="auto">
            <a:xfrm>
              <a:off x="3363913" y="5586413"/>
              <a:ext cx="739775"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Sans"/>
                </a:rPr>
                <a:t>after shift:</a:t>
              </a:r>
              <a:endParaRPr kumimoji="0" lang="en-US" sz="1800" b="0" i="0" u="none" strike="noStrike" cap="none" normalizeH="0" baseline="0" smtClean="0">
                <a:ln>
                  <a:noFill/>
                </a:ln>
                <a:solidFill>
                  <a:schemeClr val="tx1"/>
                </a:solidFill>
                <a:effectLst/>
                <a:latin typeface="Arial" pitchFamily="34" charset="0"/>
              </a:endParaRPr>
            </a:p>
          </p:txBody>
        </p:sp>
        <p:sp>
          <p:nvSpPr>
            <p:cNvPr id="386" name="Rectangle 184"/>
            <p:cNvSpPr>
              <a:spLocks noChangeArrowheads="1"/>
            </p:cNvSpPr>
            <p:nvPr/>
          </p:nvSpPr>
          <p:spPr bwMode="auto">
            <a:xfrm>
              <a:off x="5037138" y="5540375"/>
              <a:ext cx="536575" cy="198438"/>
            </a:xfrm>
            <a:prstGeom prst="rect">
              <a:avLst/>
            </a:prstGeom>
            <a:solidFill>
              <a:srgbClr val="FFE6D5"/>
            </a:solidFill>
            <a:ln w="3"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7" name="Rectangle 185"/>
            <p:cNvSpPr>
              <a:spLocks noChangeArrowheads="1"/>
            </p:cNvSpPr>
            <p:nvPr/>
          </p:nvSpPr>
          <p:spPr bwMode="auto">
            <a:xfrm>
              <a:off x="4330700" y="5537200"/>
              <a:ext cx="663575" cy="198438"/>
            </a:xfrm>
            <a:prstGeom prst="rect">
              <a:avLst/>
            </a:prstGeom>
            <a:solidFill>
              <a:srgbClr val="D5F6FF"/>
            </a:solidFill>
            <a:ln w="4"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8" name="Rectangle 186"/>
            <p:cNvSpPr>
              <a:spLocks noChangeArrowheads="1"/>
            </p:cNvSpPr>
            <p:nvPr/>
          </p:nvSpPr>
          <p:spPr bwMode="auto">
            <a:xfrm>
              <a:off x="4356100" y="5545138"/>
              <a:ext cx="569913"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Sans"/>
                </a:rPr>
                <a:t>00000</a:t>
              </a:r>
              <a:endParaRPr kumimoji="0" lang="en-US" sz="1800" b="0" i="0" u="none" strike="noStrike" cap="none" normalizeH="0" baseline="0" smtClean="0">
                <a:ln>
                  <a:noFill/>
                </a:ln>
                <a:solidFill>
                  <a:schemeClr val="tx1"/>
                </a:solidFill>
                <a:effectLst/>
                <a:latin typeface="Arial" pitchFamily="34" charset="0"/>
              </a:endParaRPr>
            </a:p>
          </p:txBody>
        </p:sp>
        <p:sp>
          <p:nvSpPr>
            <p:cNvPr id="389" name="Rectangle 187"/>
            <p:cNvSpPr>
              <a:spLocks noChangeArrowheads="1"/>
            </p:cNvSpPr>
            <p:nvPr/>
          </p:nvSpPr>
          <p:spPr bwMode="auto">
            <a:xfrm>
              <a:off x="5057775" y="5553075"/>
              <a:ext cx="471488"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Sans"/>
                </a:rPr>
                <a:t>0110</a:t>
              </a:r>
              <a:endParaRPr kumimoji="0" lang="en-US" sz="1800" b="0" i="0" u="none" strike="noStrike" cap="none" normalizeH="0" baseline="0" smtClean="0">
                <a:ln>
                  <a:noFill/>
                </a:ln>
                <a:solidFill>
                  <a:schemeClr val="tx1"/>
                </a:solidFill>
                <a:effectLst/>
                <a:latin typeface="Arial" pitchFamily="34" charset="0"/>
              </a:endParaRPr>
            </a:p>
          </p:txBody>
        </p:sp>
        <p:sp>
          <p:nvSpPr>
            <p:cNvPr id="390" name="Freeform 188"/>
            <p:cNvSpPr>
              <a:spLocks/>
            </p:cNvSpPr>
            <p:nvPr/>
          </p:nvSpPr>
          <p:spPr bwMode="auto">
            <a:xfrm>
              <a:off x="3282950" y="5510213"/>
              <a:ext cx="2351088" cy="3175"/>
            </a:xfrm>
            <a:custGeom>
              <a:avLst/>
              <a:gdLst>
                <a:gd name="T0" fmla="*/ 0 w 5519"/>
                <a:gd name="T1" fmla="*/ 0 h 10"/>
                <a:gd name="T2" fmla="*/ 5519 w 5519"/>
                <a:gd name="T3" fmla="*/ 0 h 10"/>
              </a:gdLst>
              <a:ahLst/>
              <a:cxnLst>
                <a:cxn ang="0">
                  <a:pos x="T0" y="T1"/>
                </a:cxn>
                <a:cxn ang="0">
                  <a:pos x="T2" y="T3"/>
                </a:cxn>
              </a:cxnLst>
              <a:rect l="0" t="0" r="r" b="b"/>
              <a:pathLst>
                <a:path w="5519" h="10">
                  <a:moveTo>
                    <a:pt x="0" y="0"/>
                  </a:moveTo>
                  <a:cubicBezTo>
                    <a:pt x="44" y="10"/>
                    <a:pt x="5519" y="0"/>
                    <a:pt x="5519" y="0"/>
                  </a:cubicBezTo>
                </a:path>
              </a:pathLst>
            </a:custGeom>
            <a:noFill/>
            <a:ln w="8"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1" name="Line 189"/>
            <p:cNvSpPr>
              <a:spLocks noChangeShapeType="1"/>
            </p:cNvSpPr>
            <p:nvPr/>
          </p:nvSpPr>
          <p:spPr bwMode="auto">
            <a:xfrm>
              <a:off x="3287713" y="5154613"/>
              <a:ext cx="0" cy="665163"/>
            </a:xfrm>
            <a:prstGeom prst="line">
              <a:avLst/>
            </a:prstGeom>
            <a:noFill/>
            <a:ln w="8"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2" name="Oval 190"/>
            <p:cNvSpPr>
              <a:spLocks noChangeArrowheads="1"/>
            </p:cNvSpPr>
            <p:nvPr/>
          </p:nvSpPr>
          <p:spPr bwMode="auto">
            <a:xfrm>
              <a:off x="3033713" y="5360988"/>
              <a:ext cx="212725" cy="215900"/>
            </a:xfrm>
            <a:prstGeom prst="ellipse">
              <a:avLst/>
            </a:prstGeom>
            <a:solidFill>
              <a:srgbClr val="67CBCE"/>
            </a:solidFill>
            <a:ln w="3" cap="flat">
              <a:solidFill>
                <a:srgbClr val="0E0CF4"/>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93" name="Rectangle 191"/>
            <p:cNvSpPr>
              <a:spLocks noChangeArrowheads="1"/>
            </p:cNvSpPr>
            <p:nvPr/>
          </p:nvSpPr>
          <p:spPr bwMode="auto">
            <a:xfrm>
              <a:off x="3079750" y="5384800"/>
              <a:ext cx="203200" cy="27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Sans"/>
                </a:rPr>
                <a:t>4</a:t>
              </a:r>
              <a:endParaRPr kumimoji="0" lang="en-US" sz="1800" b="0" i="0" u="none" strike="noStrike" cap="none" normalizeH="0" baseline="0" smtClean="0">
                <a:ln>
                  <a:noFill/>
                </a:ln>
                <a:solidFill>
                  <a:schemeClr val="tx1"/>
                </a:solidFill>
                <a:effectLst/>
                <a:latin typeface="Arial" pitchFamily="34" charset="0"/>
              </a:endParaRPr>
            </a:p>
          </p:txBody>
        </p:sp>
        <p:sp>
          <p:nvSpPr>
            <p:cNvPr id="394" name="Rectangle 192"/>
            <p:cNvSpPr>
              <a:spLocks noChangeArrowheads="1"/>
            </p:cNvSpPr>
            <p:nvPr/>
          </p:nvSpPr>
          <p:spPr bwMode="auto">
            <a:xfrm>
              <a:off x="3335338" y="5253038"/>
              <a:ext cx="865188"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Sans"/>
                </a:rPr>
                <a:t>before shift:</a:t>
              </a:r>
              <a:endParaRPr kumimoji="0" lang="en-US" sz="1800" b="0" i="0" u="none" strike="noStrike" cap="none" normalizeH="0" baseline="0" smtClean="0">
                <a:ln>
                  <a:noFill/>
                </a:ln>
                <a:solidFill>
                  <a:schemeClr val="tx1"/>
                </a:solidFill>
                <a:effectLst/>
                <a:latin typeface="Arial" pitchFamily="34" charset="0"/>
              </a:endParaRPr>
            </a:p>
          </p:txBody>
        </p:sp>
        <p:sp>
          <p:nvSpPr>
            <p:cNvPr id="395" name="Rectangle 193"/>
            <p:cNvSpPr>
              <a:spLocks noChangeArrowheads="1"/>
            </p:cNvSpPr>
            <p:nvPr/>
          </p:nvSpPr>
          <p:spPr bwMode="auto">
            <a:xfrm>
              <a:off x="3335338" y="5435600"/>
              <a:ext cx="452438"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Sans"/>
                </a:rPr>
                <a:t>         </a:t>
              </a:r>
              <a:endParaRPr kumimoji="0" lang="en-US" sz="1800" b="0" i="0" u="none" strike="noStrike" cap="none" normalizeH="0" baseline="0" smtClean="0">
                <a:ln>
                  <a:noFill/>
                </a:ln>
                <a:solidFill>
                  <a:schemeClr val="tx1"/>
                </a:solidFill>
                <a:effectLst/>
                <a:latin typeface="Arial" pitchFamily="34" charset="0"/>
              </a:endParaRPr>
            </a:p>
          </p:txBody>
        </p:sp>
        <p:sp>
          <p:nvSpPr>
            <p:cNvPr id="396" name="Rectangle 194"/>
            <p:cNvSpPr>
              <a:spLocks noChangeArrowheads="1"/>
            </p:cNvSpPr>
            <p:nvPr/>
          </p:nvSpPr>
          <p:spPr bwMode="auto">
            <a:xfrm>
              <a:off x="5534025" y="1528763"/>
              <a:ext cx="439738" cy="307975"/>
            </a:xfrm>
            <a:prstGeom prst="rect">
              <a:avLst/>
            </a:prstGeom>
            <a:solidFill>
              <a:srgbClr val="F4D7D7"/>
            </a:solidFill>
            <a:ln w="7" cap="flat">
              <a:solidFill>
                <a:srgbClr val="050EF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97" name="Rectangle 195"/>
            <p:cNvSpPr>
              <a:spLocks noChangeArrowheads="1"/>
            </p:cNvSpPr>
            <p:nvPr/>
          </p:nvSpPr>
          <p:spPr bwMode="auto">
            <a:xfrm>
              <a:off x="5670550" y="1582738"/>
              <a:ext cx="190500" cy="255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smtClean="0">
                  <a:ln>
                    <a:noFill/>
                  </a:ln>
                  <a:solidFill>
                    <a:srgbClr val="000000"/>
                  </a:solidFill>
                  <a:effectLst/>
                  <a:latin typeface="Sans"/>
                </a:rPr>
                <a:t>3</a:t>
              </a:r>
              <a:endParaRPr kumimoji="0" lang="en-US" sz="1800" b="0" i="0" u="none" strike="noStrike" cap="none" normalizeH="0" baseline="0" smtClean="0">
                <a:ln>
                  <a:noFill/>
                </a:ln>
                <a:solidFill>
                  <a:schemeClr val="tx1"/>
                </a:solidFill>
                <a:effectLst/>
                <a:latin typeface="Arial" pitchFamily="34" charset="0"/>
              </a:endParaRPr>
            </a:p>
          </p:txBody>
        </p:sp>
        <p:sp>
          <p:nvSpPr>
            <p:cNvPr id="398" name="Rectangle 196"/>
            <p:cNvSpPr>
              <a:spLocks noChangeArrowheads="1"/>
            </p:cNvSpPr>
            <p:nvPr/>
          </p:nvSpPr>
          <p:spPr bwMode="auto">
            <a:xfrm>
              <a:off x="5537200" y="1971675"/>
              <a:ext cx="438150" cy="306388"/>
            </a:xfrm>
            <a:prstGeom prst="rect">
              <a:avLst/>
            </a:prstGeom>
            <a:solidFill>
              <a:srgbClr val="F4D7D7"/>
            </a:solidFill>
            <a:ln w="7" cap="flat">
              <a:solidFill>
                <a:srgbClr val="050EF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99" name="Rectangle 197"/>
            <p:cNvSpPr>
              <a:spLocks noChangeArrowheads="1"/>
            </p:cNvSpPr>
            <p:nvPr/>
          </p:nvSpPr>
          <p:spPr bwMode="auto">
            <a:xfrm>
              <a:off x="5630863" y="2024063"/>
              <a:ext cx="190500" cy="255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smtClean="0">
                  <a:ln>
                    <a:noFill/>
                  </a:ln>
                  <a:solidFill>
                    <a:srgbClr val="000000"/>
                  </a:solidFill>
                  <a:effectLst/>
                  <a:latin typeface="Sans"/>
                </a:rPr>
                <a:t>2</a:t>
              </a:r>
              <a:endParaRPr kumimoji="0" lang="en-US" sz="1800" b="0" i="0" u="none" strike="noStrike" cap="none" normalizeH="0" baseline="0" smtClean="0">
                <a:ln>
                  <a:noFill/>
                </a:ln>
                <a:solidFill>
                  <a:schemeClr val="tx1"/>
                </a:solidFill>
                <a:effectLst/>
                <a:latin typeface="Arial" pitchFamily="34" charset="0"/>
              </a:endParaRPr>
            </a:p>
          </p:txBody>
        </p:sp>
        <p:sp>
          <p:nvSpPr>
            <p:cNvPr id="400" name="Rectangle 198"/>
            <p:cNvSpPr>
              <a:spLocks noChangeArrowheads="1"/>
            </p:cNvSpPr>
            <p:nvPr/>
          </p:nvSpPr>
          <p:spPr bwMode="auto">
            <a:xfrm>
              <a:off x="5573713" y="5946775"/>
              <a:ext cx="438150" cy="306388"/>
            </a:xfrm>
            <a:prstGeom prst="rect">
              <a:avLst/>
            </a:prstGeom>
            <a:solidFill>
              <a:srgbClr val="F4D7D7"/>
            </a:solidFill>
            <a:ln w="7" cap="flat">
              <a:solidFill>
                <a:srgbClr val="050EF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01" name="Rectangle 199"/>
            <p:cNvSpPr>
              <a:spLocks noChangeArrowheads="1"/>
            </p:cNvSpPr>
            <p:nvPr/>
          </p:nvSpPr>
          <p:spPr bwMode="auto">
            <a:xfrm>
              <a:off x="5667375" y="6000750"/>
              <a:ext cx="190500" cy="255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smtClean="0">
                  <a:ln>
                    <a:noFill/>
                  </a:ln>
                  <a:solidFill>
                    <a:srgbClr val="000000"/>
                  </a:solidFill>
                  <a:effectLst/>
                  <a:latin typeface="Sans"/>
                </a:rPr>
                <a:t>6</a:t>
              </a:r>
              <a:endParaRPr kumimoji="0" lang="en-US" sz="1800" b="0" i="0" u="none" strike="noStrike" cap="none" normalizeH="0" baseline="0" smtClean="0">
                <a:ln>
                  <a:noFill/>
                </a:ln>
                <a:solidFill>
                  <a:schemeClr val="tx1"/>
                </a:solidFill>
                <a:effectLst/>
                <a:latin typeface="Arial" pitchFamily="34" charset="0"/>
              </a:endParaRPr>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889000" y="206375"/>
            <a:ext cx="7416800" cy="936625"/>
          </a:xfrm>
          <a:prstGeom prst="rect">
            <a:avLst/>
          </a:prstGeom>
        </p:spPr>
        <p:txBody>
          <a:bodyPr vert="horz" lIns="0" tIns="0" rIns="0" bIns="0" rtlCol="0" anchor="ctr">
            <a:normAutofit/>
          </a:bodyPr>
          <a:lstStyle>
            <a:defPPr lvl="0">
              <a:buSzPct val="45000"/>
              <a:buFont typeface="StarSymbol"/>
              <a:buNone/>
              <a:defRPr/>
            </a:defPPr>
            <a:lvl1pPr lvl="0" algn="ctr" defTabSz="914400" rtl="0" eaLnBrk="1" latinLnBrk="0" hangingPunct="1">
              <a:spcBef>
                <a:spcPct val="0"/>
              </a:spcBef>
              <a:buSzPct val="45000"/>
              <a:buFont typeface="StarSymbol"/>
              <a:buChar char="●"/>
              <a:defRPr sz="4400" kern="1200">
                <a:solidFill>
                  <a:srgbClr val="FFFFFF"/>
                </a:solidFill>
                <a:latin typeface="+mj-lt"/>
                <a:ea typeface="+mj-ea"/>
                <a:cs typeface="+mj-cs"/>
              </a:defRPr>
            </a:lvl1pPr>
            <a:lvl2pPr lvl="1" eaLnBrk="1" hangingPunct="1">
              <a:buSzPct val="45000"/>
              <a:buFont typeface="StarSymbol"/>
              <a:buChar char="●"/>
              <a:defRPr>
                <a:solidFill>
                  <a:schemeClr val="tx2"/>
                </a:solidFill>
              </a:defRPr>
            </a:lvl2pPr>
            <a:lvl3pPr lvl="2" eaLnBrk="1" hangingPunct="1">
              <a:buSzPct val="45000"/>
              <a:buFont typeface="StarSymbol"/>
              <a:buChar char="●"/>
              <a:defRPr>
                <a:solidFill>
                  <a:schemeClr val="tx2"/>
                </a:solidFill>
              </a:defRPr>
            </a:lvl3pPr>
            <a:lvl4pPr lvl="3" eaLnBrk="1" hangingPunct="1">
              <a:buSzPct val="45000"/>
              <a:buFont typeface="StarSymbol"/>
              <a:buChar char="●"/>
              <a:defRPr>
                <a:solidFill>
                  <a:schemeClr val="tx2"/>
                </a:solidFill>
              </a:defRPr>
            </a:lvl4pPr>
            <a:lvl5pPr lvl="4" eaLnBrk="1" hangingPunct="1">
              <a:buSzPct val="45000"/>
              <a:buFont typeface="StarSymbol"/>
              <a:buChar char="●"/>
              <a:defRPr>
                <a:solidFill>
                  <a:schemeClr val="tx2"/>
                </a:solidFill>
              </a:defRPr>
            </a:lvl5pPr>
            <a:lvl6pPr lvl="5" eaLnBrk="1" hangingPunct="1">
              <a:buSzPct val="45000"/>
              <a:buFont typeface="StarSymbol"/>
              <a:buChar char="●"/>
              <a:defRPr>
                <a:solidFill>
                  <a:schemeClr val="tx2"/>
                </a:solidFill>
              </a:defRPr>
            </a:lvl6pPr>
            <a:lvl7pPr lvl="6" eaLnBrk="1" hangingPunct="1">
              <a:buSzPct val="45000"/>
              <a:buFont typeface="StarSymbol"/>
              <a:buChar char="●"/>
              <a:defRPr>
                <a:solidFill>
                  <a:schemeClr val="tx2"/>
                </a:solidFill>
              </a:defRPr>
            </a:lvl7pPr>
            <a:lvl8pPr lvl="7" eaLnBrk="1" hangingPunct="1">
              <a:buSzPct val="45000"/>
              <a:buFont typeface="StarSymbol"/>
              <a:buChar char="●"/>
              <a:defRPr>
                <a:solidFill>
                  <a:schemeClr val="tx2"/>
                </a:solidFill>
              </a:defRPr>
            </a:lvl8pPr>
            <a:lvl9pPr lvl="8" eaLnBrk="1" hangingPunct="1">
              <a:buSzPct val="45000"/>
              <a:buFont typeface="StarSymbol"/>
              <a:buChar char="●"/>
              <a:defRPr>
                <a:solidFill>
                  <a:schemeClr val="tx2"/>
                </a:solidFill>
              </a:defRPr>
            </a:lvl9pPr>
          </a:lstStyle>
          <a:p>
            <a:pPr>
              <a:buFont typeface="StarSymbol"/>
              <a:buNone/>
            </a:pPr>
            <a:r>
              <a:rPr lang="fr-FR" dirty="0" smtClean="0">
                <a:solidFill>
                  <a:schemeClr val="tx1"/>
                </a:solidFill>
              </a:rPr>
              <a:t>Full </a:t>
            </a:r>
            <a:r>
              <a:rPr lang="fr-FR" dirty="0" err="1" smtClean="0">
                <a:solidFill>
                  <a:schemeClr val="tx1"/>
                </a:solidFill>
              </a:rPr>
              <a:t>Adder</a:t>
            </a:r>
            <a:endParaRPr lang="fr-FR" dirty="0">
              <a:solidFill>
                <a:schemeClr val="tx1"/>
              </a:solidFill>
            </a:endParaRPr>
          </a:p>
        </p:txBody>
      </p:sp>
      <p:sp>
        <p:nvSpPr>
          <p:cNvPr id="3" name="TextBox 2"/>
          <p:cNvSpPr txBox="1"/>
          <p:nvPr/>
        </p:nvSpPr>
        <p:spPr>
          <a:xfrm>
            <a:off x="1219200" y="1676400"/>
            <a:ext cx="6603090" cy="461665"/>
          </a:xfrm>
          <a:prstGeom prst="rect">
            <a:avLst/>
          </a:prstGeom>
          <a:noFill/>
        </p:spPr>
        <p:txBody>
          <a:bodyPr wrap="none" rtlCol="0">
            <a:spAutoFit/>
          </a:bodyPr>
          <a:lstStyle/>
          <a:p>
            <a:r>
              <a:rPr lang="en-US" sz="2400" dirty="0" smtClean="0"/>
              <a:t>Add </a:t>
            </a:r>
            <a:r>
              <a:rPr lang="en-US" sz="2400" dirty="0" smtClean="0">
                <a:solidFill>
                  <a:srgbClr val="FF0000"/>
                </a:solidFill>
              </a:rPr>
              <a:t>three</a:t>
            </a:r>
            <a:r>
              <a:rPr lang="en-US" sz="2400" dirty="0" smtClean="0"/>
              <a:t> 1 bit numbers to produce a 2 bit output</a:t>
            </a:r>
          </a:p>
        </p:txBody>
      </p:sp>
      <mc:AlternateContent xmlns:mc="http://schemas.openxmlformats.org/markup-compatibility/2006" xmlns:a14="http://schemas.microsoft.com/office/drawing/2010/main">
        <mc:Choice Requires="a14">
          <p:sp>
            <p:nvSpPr>
              <p:cNvPr id="4" name="TextBox 3"/>
              <p:cNvSpPr txBox="1"/>
              <p:nvPr/>
            </p:nvSpPr>
            <p:spPr>
              <a:xfrm>
                <a:off x="2133600" y="2671465"/>
                <a:ext cx="272850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𝑖𝑛</m:t>
                          </m:r>
                        </m:sub>
                      </m:sSub>
                      <m:r>
                        <a:rPr lang="en-US" b="0" i="1" smtClean="0">
                          <a:latin typeface="Cambria Math" panose="02040503050406030204" pitchFamily="18" charset="0"/>
                        </a:rPr>
                        <m:t>=2 ∗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𝑜𝑢𝑡</m:t>
                          </m:r>
                        </m:sub>
                      </m:sSub>
                      <m:r>
                        <a:rPr lang="en-US" b="0" i="1" smtClean="0">
                          <a:latin typeface="Cambria Math" panose="02040503050406030204" pitchFamily="18" charset="0"/>
                        </a:rPr>
                        <m:t>+</m:t>
                      </m:r>
                      <m:r>
                        <a:rPr lang="en-US" b="0" i="1" smtClean="0">
                          <a:latin typeface="Cambria Math" panose="02040503050406030204" pitchFamily="18" charset="0"/>
                        </a:rPr>
                        <m:t>𝑠</m:t>
                      </m:r>
                    </m:oMath>
                  </m:oMathPara>
                </a14:m>
                <a:endParaRPr lang="en-US" dirty="0"/>
              </a:p>
            </p:txBody>
          </p:sp>
        </mc:Choice>
        <mc:Fallback xmlns="">
          <p:sp>
            <p:nvSpPr>
              <p:cNvPr id="4" name="TextBox 3"/>
              <p:cNvSpPr txBox="1">
                <a:spLocks noRot="1" noChangeAspect="1" noMove="1" noResize="1" noEditPoints="1" noAdjustHandles="1" noChangeArrowheads="1" noChangeShapeType="1" noTextEdit="1"/>
              </p:cNvSpPr>
              <p:nvPr/>
            </p:nvSpPr>
            <p:spPr>
              <a:xfrm>
                <a:off x="2133600" y="2671465"/>
                <a:ext cx="2728504" cy="276999"/>
              </a:xfrm>
              <a:prstGeom prst="rect">
                <a:avLst/>
              </a:prstGeom>
              <a:blipFill rotWithShape="0">
                <a:blip r:embed="rId3"/>
                <a:stretch>
                  <a:fillRect l="-893" r="-670" b="-17391"/>
                </a:stretch>
              </a:blipFill>
            </p:spPr>
            <p:txBody>
              <a:bodyPr/>
              <a:lstStyle/>
              <a:p>
                <a:r>
                  <a:rPr lang="en-US">
                    <a:noFill/>
                  </a:rPr>
                  <a:t> </a:t>
                </a:r>
              </a:p>
            </p:txBody>
          </p:sp>
        </mc:Fallback>
      </mc:AlternateContent>
      <p:graphicFrame>
        <p:nvGraphicFramePr>
          <p:cNvPr id="5" name="Table 4"/>
          <p:cNvGraphicFramePr>
            <a:graphicFrameLocks noGrp="1"/>
          </p:cNvGraphicFramePr>
          <p:nvPr>
            <p:extLst>
              <p:ext uri="{D42A27DB-BD31-4B8C-83A1-F6EECF244321}">
                <p14:modId xmlns:p14="http://schemas.microsoft.com/office/powerpoint/2010/main" val="2357048214"/>
              </p:ext>
            </p:extLst>
          </p:nvPr>
        </p:nvGraphicFramePr>
        <p:xfrm>
          <a:off x="1143000" y="3200400"/>
          <a:ext cx="3962400" cy="3291840"/>
        </p:xfrm>
        <a:graphic>
          <a:graphicData uri="http://schemas.openxmlformats.org/drawingml/2006/table">
            <a:tbl>
              <a:tblPr firstRow="1" bandRow="1">
                <a:tableStyleId>{5C22544A-7EE6-4342-B048-85BDC9FD1C3A}</a:tableStyleId>
              </a:tblPr>
              <a:tblGrid>
                <a:gridCol w="457200"/>
                <a:gridCol w="533400"/>
                <a:gridCol w="533400"/>
                <a:gridCol w="1143000"/>
                <a:gridCol w="1295400"/>
              </a:tblGrid>
              <a:tr h="234011">
                <a:tc>
                  <a:txBody>
                    <a:bodyPr/>
                    <a:lstStyle/>
                    <a:p>
                      <a:r>
                        <a:rPr lang="en-US" dirty="0" smtClean="0"/>
                        <a:t>a</a:t>
                      </a:r>
                      <a:endParaRPr lang="en-US" dirty="0"/>
                    </a:p>
                  </a:txBody>
                  <a:tcPr/>
                </a:tc>
                <a:tc>
                  <a:txBody>
                    <a:bodyPr/>
                    <a:lstStyle/>
                    <a:p>
                      <a:r>
                        <a:rPr lang="en-US" dirty="0" smtClean="0"/>
                        <a:t>b</a:t>
                      </a:r>
                      <a:endParaRPr lang="en-US" dirty="0"/>
                    </a:p>
                  </a:txBody>
                  <a:tcPr/>
                </a:tc>
                <a:tc>
                  <a:txBody>
                    <a:bodyPr/>
                    <a:lstStyle/>
                    <a:p>
                      <a:r>
                        <a:rPr lang="en-US" dirty="0" err="1" smtClean="0"/>
                        <a:t>c</a:t>
                      </a:r>
                      <a:r>
                        <a:rPr lang="en-US" baseline="-25000" dirty="0" err="1" smtClean="0"/>
                        <a:t>in</a:t>
                      </a:r>
                      <a:endParaRPr lang="en-US" dirty="0"/>
                    </a:p>
                  </a:txBody>
                  <a:tcPr/>
                </a:tc>
                <a:tc>
                  <a:txBody>
                    <a:bodyPr/>
                    <a:lstStyle/>
                    <a:p>
                      <a:r>
                        <a:rPr lang="en-US" dirty="0" smtClean="0"/>
                        <a:t>s</a:t>
                      </a:r>
                      <a:endParaRPr lang="en-US" dirty="0"/>
                    </a:p>
                  </a:txBody>
                  <a:tcPr/>
                </a:tc>
                <a:tc>
                  <a:txBody>
                    <a:bodyPr/>
                    <a:lstStyle/>
                    <a:p>
                      <a:r>
                        <a:rPr lang="en-US" dirty="0" err="1" smtClean="0"/>
                        <a:t>c</a:t>
                      </a:r>
                      <a:r>
                        <a:rPr lang="en-US" baseline="-25000" dirty="0" err="1" smtClean="0"/>
                        <a:t>out</a:t>
                      </a:r>
                      <a:endParaRPr lang="en-US" dirty="0"/>
                    </a:p>
                  </a:txBody>
                  <a:tcPr/>
                </a:tc>
              </a:tr>
              <a:tr h="237261">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r>
              <a:tr h="237261">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tr>
              <a:tr h="237261">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tr>
              <a:tr h="237261">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r>
              <a:tr h="237261">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tr>
              <a:tr h="237261">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r>
              <a:tr h="237261">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r>
              <a:tr h="237261">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r>
            </a:tbl>
          </a:graphicData>
        </a:graphic>
      </p:graphicFrame>
    </p:spTree>
    <p:extLst>
      <p:ext uri="{BB962C8B-B14F-4D97-AF65-F5344CB8AC3E}">
        <p14:creationId xmlns:p14="http://schemas.microsoft.com/office/powerpoint/2010/main" val="3557600197"/>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name="page69">
    <p:spTree>
      <p:nvGrpSpPr>
        <p:cNvPr id="1" name=""/>
        <p:cNvGrpSpPr/>
        <p:nvPr/>
      </p:nvGrpSpPr>
      <p:grpSpPr>
        <a:xfrm>
          <a:off x="0" y="0"/>
          <a:ext cx="0" cy="0"/>
          <a:chOff x="0" y="0"/>
          <a:chExt cx="0" cy="0"/>
        </a:xfrm>
      </p:grpSpPr>
      <p:sp>
        <p:nvSpPr>
          <p:cNvPr id="4" name="Freeform 3"/>
          <p:cNvSpPr/>
          <p:nvPr/>
        </p:nvSpPr>
        <p:spPr>
          <a:xfrm>
            <a:off x="6840000" y="2880000"/>
            <a:ext cx="1584000" cy="432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vert="horz" wrap="none" lIns="90000" tIns="45000" rIns="90000" bIns="45000" anchor="ctr" anchorCtr="0" compatLnSpc="0"/>
          <a:lstStyle/>
          <a:p>
            <a:pPr marL="0" marR="0" lvl="0" indent="0" algn="ctr" rtl="0" hangingPunct="0">
              <a:lnSpc>
                <a:spcPct val="100000"/>
              </a:lnSpc>
              <a:spcBef>
                <a:spcPts val="0"/>
              </a:spcBef>
              <a:spcAft>
                <a:spcPts val="0"/>
              </a:spcAft>
              <a:buNone/>
              <a:tabLst/>
            </a:pPr>
            <a:r>
              <a:rPr lang="en-IN" sz="1800" b="0" i="0" u="none" strike="noStrike" kern="1200">
                <a:ln>
                  <a:noFill/>
                </a:ln>
                <a:latin typeface="Arial" pitchFamily="18"/>
                <a:ea typeface="Microsoft YaHei" pitchFamily="2"/>
                <a:cs typeface="Mangal" pitchFamily="2"/>
              </a:rPr>
              <a:t>00              --</a:t>
            </a:r>
          </a:p>
        </p:txBody>
      </p:sp>
      <p:sp>
        <p:nvSpPr>
          <p:cNvPr id="5" name="Freeform 4"/>
          <p:cNvSpPr/>
          <p:nvPr/>
        </p:nvSpPr>
        <p:spPr>
          <a:xfrm>
            <a:off x="7416000" y="3024000"/>
            <a:ext cx="288000" cy="144000"/>
          </a:xfrm>
          <a:custGeom>
            <a:avLst>
              <a:gd name="f0" fmla="val 16200"/>
              <a:gd name="f1" fmla="val 5400"/>
            </a:avLst>
            <a:gdLst>
              <a:gd name="f2" fmla="val w"/>
              <a:gd name="f3" fmla="val h"/>
              <a:gd name="f4" fmla="val 0"/>
              <a:gd name="f5" fmla="val 21600"/>
              <a:gd name="f6" fmla="val 10800"/>
              <a:gd name="f7" fmla="*/ f2 1 21600"/>
              <a:gd name="f8" fmla="*/ f3 1 21600"/>
              <a:gd name="f9" fmla="pin 0 f0 21600"/>
              <a:gd name="f10" fmla="pin 0 f1 10800"/>
              <a:gd name="f11" fmla="val f10"/>
              <a:gd name="f12" fmla="val f9"/>
              <a:gd name="f13" fmla="+- 21600 0 f10"/>
              <a:gd name="f14" fmla="*/ f9 f7 1"/>
              <a:gd name="f15" fmla="*/ f10 f8 1"/>
              <a:gd name="f16" fmla="*/ 0 f7 1"/>
              <a:gd name="f17" fmla="+- 21600 0 f12"/>
              <a:gd name="f18" fmla="*/ f13 f8 1"/>
              <a:gd name="f19" fmla="*/ f11 f8 1"/>
              <a:gd name="f20" fmla="*/ f17 f11 1"/>
              <a:gd name="f21" fmla="*/ f20 1 10800"/>
              <a:gd name="f22" fmla="+- f12 f21 0"/>
              <a:gd name="f23" fmla="*/ f22 f7 1"/>
            </a:gdLst>
            <a:ahLst>
              <a:ahXY gdRefX="f0" minX="f4" maxX="f5" gdRefY="f1" minY="f4" maxY="f6">
                <a:pos x="f14" y="f15"/>
              </a:ahXY>
            </a:ahLst>
            <a:cxnLst>
              <a:cxn ang="3cd4">
                <a:pos x="hc" y="t"/>
              </a:cxn>
              <a:cxn ang="0">
                <a:pos x="r" y="vc"/>
              </a:cxn>
              <a:cxn ang="cd4">
                <a:pos x="hc" y="b"/>
              </a:cxn>
              <a:cxn ang="cd2">
                <a:pos x="l" y="vc"/>
              </a:cxn>
            </a:cxnLst>
            <a:rect l="f16" t="f19" r="f23" b="f18"/>
            <a:pathLst>
              <a:path w="21600" h="21600">
                <a:moveTo>
                  <a:pt x="f4" y="f11"/>
                </a:moveTo>
                <a:lnTo>
                  <a:pt x="f12" y="f11"/>
                </a:lnTo>
                <a:lnTo>
                  <a:pt x="f12" y="f4"/>
                </a:lnTo>
                <a:lnTo>
                  <a:pt x="f5" y="f6"/>
                </a:lnTo>
                <a:lnTo>
                  <a:pt x="f12" y="f5"/>
                </a:lnTo>
                <a:lnTo>
                  <a:pt x="f12" y="f13"/>
                </a:lnTo>
                <a:lnTo>
                  <a:pt x="f4" y="f13"/>
                </a:lnTo>
                <a:close/>
              </a:path>
            </a:pathLst>
          </a:custGeom>
          <a:solidFill>
            <a:srgbClr val="2323DC"/>
          </a:solidFill>
          <a:ln w="0">
            <a:solidFill>
              <a:srgbClr val="000000"/>
            </a:solidFill>
            <a:prstDash val="solid"/>
          </a:ln>
        </p:spPr>
        <p:txBody>
          <a:bodyPr vert="horz" wrap="none" lIns="90000" tIns="45000" rIns="90000" bIns="45000" anchor="ctr" anchorCtr="0"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Microsoft YaHei" pitchFamily="2"/>
              <a:cs typeface="Mangal" pitchFamily="2"/>
            </a:endParaRPr>
          </a:p>
        </p:txBody>
      </p:sp>
      <p:sp>
        <p:nvSpPr>
          <p:cNvPr id="6" name="Freeform 5"/>
          <p:cNvSpPr/>
          <p:nvPr/>
        </p:nvSpPr>
        <p:spPr>
          <a:xfrm>
            <a:off x="6840000" y="3600000"/>
            <a:ext cx="1584000" cy="432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vert="horz" wrap="none" lIns="90000" tIns="45000" rIns="90000" bIns="45000" anchor="ctr" anchorCtr="0" compatLnSpc="0"/>
          <a:lstStyle/>
          <a:p>
            <a:pPr marL="0" marR="0" lvl="0" indent="0" algn="ctr" rtl="0" hangingPunct="0">
              <a:lnSpc>
                <a:spcPct val="100000"/>
              </a:lnSpc>
              <a:spcBef>
                <a:spcPts val="0"/>
              </a:spcBef>
              <a:spcAft>
                <a:spcPts val="0"/>
              </a:spcAft>
              <a:buNone/>
              <a:tabLst/>
            </a:pPr>
            <a:r>
              <a:rPr lang="en-IN" sz="1800" b="0" i="0" u="none" strike="noStrike" kern="1200">
                <a:ln>
                  <a:noFill/>
                </a:ln>
                <a:latin typeface="Arial" pitchFamily="18"/>
                <a:ea typeface="Microsoft YaHei" pitchFamily="2"/>
                <a:cs typeface="Mangal" pitchFamily="2"/>
              </a:rPr>
              <a:t>10      add -3</a:t>
            </a:r>
          </a:p>
        </p:txBody>
      </p:sp>
      <p:sp>
        <p:nvSpPr>
          <p:cNvPr id="7" name="Freeform 6"/>
          <p:cNvSpPr/>
          <p:nvPr/>
        </p:nvSpPr>
        <p:spPr>
          <a:xfrm>
            <a:off x="7272000" y="3744000"/>
            <a:ext cx="288000" cy="144000"/>
          </a:xfrm>
          <a:custGeom>
            <a:avLst>
              <a:gd name="f0" fmla="val 16200"/>
              <a:gd name="f1" fmla="val 5400"/>
            </a:avLst>
            <a:gdLst>
              <a:gd name="f2" fmla="val w"/>
              <a:gd name="f3" fmla="val h"/>
              <a:gd name="f4" fmla="val 0"/>
              <a:gd name="f5" fmla="val 21600"/>
              <a:gd name="f6" fmla="val 10800"/>
              <a:gd name="f7" fmla="*/ f2 1 21600"/>
              <a:gd name="f8" fmla="*/ f3 1 21600"/>
              <a:gd name="f9" fmla="pin 0 f0 21600"/>
              <a:gd name="f10" fmla="pin 0 f1 10800"/>
              <a:gd name="f11" fmla="val f10"/>
              <a:gd name="f12" fmla="val f9"/>
              <a:gd name="f13" fmla="+- 21600 0 f10"/>
              <a:gd name="f14" fmla="*/ f9 f7 1"/>
              <a:gd name="f15" fmla="*/ f10 f8 1"/>
              <a:gd name="f16" fmla="*/ 0 f7 1"/>
              <a:gd name="f17" fmla="+- 21600 0 f12"/>
              <a:gd name="f18" fmla="*/ f13 f8 1"/>
              <a:gd name="f19" fmla="*/ f11 f8 1"/>
              <a:gd name="f20" fmla="*/ f17 f11 1"/>
              <a:gd name="f21" fmla="*/ f20 1 10800"/>
              <a:gd name="f22" fmla="+- f12 f21 0"/>
              <a:gd name="f23" fmla="*/ f22 f7 1"/>
            </a:gdLst>
            <a:ahLst>
              <a:ahXY gdRefX="f0" minX="f4" maxX="f5" gdRefY="f1" minY="f4" maxY="f6">
                <a:pos x="f14" y="f15"/>
              </a:ahXY>
            </a:ahLst>
            <a:cxnLst>
              <a:cxn ang="3cd4">
                <a:pos x="hc" y="t"/>
              </a:cxn>
              <a:cxn ang="0">
                <a:pos x="r" y="vc"/>
              </a:cxn>
              <a:cxn ang="cd4">
                <a:pos x="hc" y="b"/>
              </a:cxn>
              <a:cxn ang="cd2">
                <a:pos x="l" y="vc"/>
              </a:cxn>
            </a:cxnLst>
            <a:rect l="f16" t="f19" r="f23" b="f18"/>
            <a:pathLst>
              <a:path w="21600" h="21600">
                <a:moveTo>
                  <a:pt x="f4" y="f11"/>
                </a:moveTo>
                <a:lnTo>
                  <a:pt x="f12" y="f11"/>
                </a:lnTo>
                <a:lnTo>
                  <a:pt x="f12" y="f4"/>
                </a:lnTo>
                <a:lnTo>
                  <a:pt x="f5" y="f6"/>
                </a:lnTo>
                <a:lnTo>
                  <a:pt x="f12" y="f5"/>
                </a:lnTo>
                <a:lnTo>
                  <a:pt x="f12" y="f13"/>
                </a:lnTo>
                <a:lnTo>
                  <a:pt x="f4" y="f13"/>
                </a:lnTo>
                <a:close/>
              </a:path>
            </a:pathLst>
          </a:custGeom>
          <a:solidFill>
            <a:srgbClr val="2323DC"/>
          </a:solidFill>
          <a:ln w="0">
            <a:solidFill>
              <a:srgbClr val="000000"/>
            </a:solidFill>
            <a:prstDash val="solid"/>
          </a:ln>
        </p:spPr>
        <p:txBody>
          <a:bodyPr vert="horz" wrap="none" lIns="90000" tIns="45000" rIns="90000" bIns="45000" anchor="ctr" anchorCtr="0"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Microsoft YaHei" pitchFamily="2"/>
              <a:cs typeface="Mangal" pitchFamily="2"/>
            </a:endParaRPr>
          </a:p>
        </p:txBody>
      </p:sp>
      <p:sp>
        <p:nvSpPr>
          <p:cNvPr id="8" name="Freeform 7"/>
          <p:cNvSpPr/>
          <p:nvPr/>
        </p:nvSpPr>
        <p:spPr>
          <a:xfrm>
            <a:off x="6840000" y="4320000"/>
            <a:ext cx="1584000" cy="432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vert="horz" wrap="none" lIns="90000" tIns="45000" rIns="90000" bIns="45000" anchor="ctr" anchorCtr="0" compatLnSpc="0"/>
          <a:lstStyle/>
          <a:p>
            <a:pPr marL="0" marR="0" lvl="0" indent="0" algn="ctr" rtl="0" hangingPunct="0">
              <a:lnSpc>
                <a:spcPct val="100000"/>
              </a:lnSpc>
              <a:spcBef>
                <a:spcPts val="0"/>
              </a:spcBef>
              <a:spcAft>
                <a:spcPts val="0"/>
              </a:spcAft>
              <a:buNone/>
              <a:tabLst/>
            </a:pPr>
            <a:r>
              <a:rPr lang="en-IN" sz="1800" b="0" i="0" u="none" strike="noStrike" kern="1200">
                <a:ln>
                  <a:noFill/>
                </a:ln>
                <a:latin typeface="Arial" pitchFamily="18"/>
                <a:ea typeface="Microsoft YaHei" pitchFamily="2"/>
                <a:cs typeface="Mangal" pitchFamily="2"/>
              </a:rPr>
              <a:t>11            --</a:t>
            </a:r>
          </a:p>
        </p:txBody>
      </p:sp>
      <p:sp>
        <p:nvSpPr>
          <p:cNvPr id="9" name="Freeform 8"/>
          <p:cNvSpPr/>
          <p:nvPr/>
        </p:nvSpPr>
        <p:spPr>
          <a:xfrm>
            <a:off x="7416000" y="4464000"/>
            <a:ext cx="288000" cy="144000"/>
          </a:xfrm>
          <a:custGeom>
            <a:avLst>
              <a:gd name="f0" fmla="val 16200"/>
              <a:gd name="f1" fmla="val 5400"/>
            </a:avLst>
            <a:gdLst>
              <a:gd name="f2" fmla="val w"/>
              <a:gd name="f3" fmla="val h"/>
              <a:gd name="f4" fmla="val 0"/>
              <a:gd name="f5" fmla="val 21600"/>
              <a:gd name="f6" fmla="val 10800"/>
              <a:gd name="f7" fmla="*/ f2 1 21600"/>
              <a:gd name="f8" fmla="*/ f3 1 21600"/>
              <a:gd name="f9" fmla="pin 0 f0 21600"/>
              <a:gd name="f10" fmla="pin 0 f1 10800"/>
              <a:gd name="f11" fmla="val f10"/>
              <a:gd name="f12" fmla="val f9"/>
              <a:gd name="f13" fmla="+- 21600 0 f10"/>
              <a:gd name="f14" fmla="*/ f9 f7 1"/>
              <a:gd name="f15" fmla="*/ f10 f8 1"/>
              <a:gd name="f16" fmla="*/ 0 f7 1"/>
              <a:gd name="f17" fmla="+- 21600 0 f12"/>
              <a:gd name="f18" fmla="*/ f13 f8 1"/>
              <a:gd name="f19" fmla="*/ f11 f8 1"/>
              <a:gd name="f20" fmla="*/ f17 f11 1"/>
              <a:gd name="f21" fmla="*/ f20 1 10800"/>
              <a:gd name="f22" fmla="+- f12 f21 0"/>
              <a:gd name="f23" fmla="*/ f22 f7 1"/>
            </a:gdLst>
            <a:ahLst>
              <a:ahXY gdRefX="f0" minX="f4" maxX="f5" gdRefY="f1" minY="f4" maxY="f6">
                <a:pos x="f14" y="f15"/>
              </a:ahXY>
            </a:ahLst>
            <a:cxnLst>
              <a:cxn ang="3cd4">
                <a:pos x="hc" y="t"/>
              </a:cxn>
              <a:cxn ang="0">
                <a:pos x="r" y="vc"/>
              </a:cxn>
              <a:cxn ang="cd4">
                <a:pos x="hc" y="b"/>
              </a:cxn>
              <a:cxn ang="cd2">
                <a:pos x="l" y="vc"/>
              </a:cxn>
            </a:cxnLst>
            <a:rect l="f16" t="f19" r="f23" b="f18"/>
            <a:pathLst>
              <a:path w="21600" h="21600">
                <a:moveTo>
                  <a:pt x="f4" y="f11"/>
                </a:moveTo>
                <a:lnTo>
                  <a:pt x="f12" y="f11"/>
                </a:lnTo>
                <a:lnTo>
                  <a:pt x="f12" y="f4"/>
                </a:lnTo>
                <a:lnTo>
                  <a:pt x="f5" y="f6"/>
                </a:lnTo>
                <a:lnTo>
                  <a:pt x="f12" y="f5"/>
                </a:lnTo>
                <a:lnTo>
                  <a:pt x="f12" y="f13"/>
                </a:lnTo>
                <a:lnTo>
                  <a:pt x="f4" y="f13"/>
                </a:lnTo>
                <a:close/>
              </a:path>
            </a:pathLst>
          </a:custGeom>
          <a:solidFill>
            <a:srgbClr val="2323DC"/>
          </a:solidFill>
          <a:ln w="0">
            <a:solidFill>
              <a:srgbClr val="000000"/>
            </a:solidFill>
            <a:prstDash val="solid"/>
          </a:ln>
        </p:spPr>
        <p:txBody>
          <a:bodyPr vert="horz" wrap="none" lIns="90000" tIns="45000" rIns="90000" bIns="45000" anchor="ctr" anchorCtr="0"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Microsoft YaHei" pitchFamily="2"/>
              <a:cs typeface="Mangal" pitchFamily="2"/>
            </a:endParaRPr>
          </a:p>
        </p:txBody>
      </p:sp>
      <p:sp>
        <p:nvSpPr>
          <p:cNvPr id="10" name="Freeform 9"/>
          <p:cNvSpPr/>
          <p:nvPr/>
        </p:nvSpPr>
        <p:spPr>
          <a:xfrm>
            <a:off x="6840000" y="4968000"/>
            <a:ext cx="1584000" cy="432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vert="horz" wrap="none" lIns="90000" tIns="45000" rIns="90000" bIns="45000" anchor="ctr" anchorCtr="0" compatLnSpc="0"/>
          <a:lstStyle/>
          <a:p>
            <a:pPr marL="0" marR="0" lvl="0" indent="0" algn="ctr" rtl="0" hangingPunct="0">
              <a:lnSpc>
                <a:spcPct val="100000"/>
              </a:lnSpc>
              <a:spcBef>
                <a:spcPts val="0"/>
              </a:spcBef>
              <a:spcAft>
                <a:spcPts val="0"/>
              </a:spcAft>
              <a:buNone/>
              <a:tabLst/>
            </a:pPr>
            <a:r>
              <a:rPr lang="en-IN" sz="1800" b="0" i="0" u="none" strike="noStrike" kern="1200">
                <a:ln>
                  <a:noFill/>
                </a:ln>
                <a:latin typeface="Arial" pitchFamily="18"/>
                <a:ea typeface="Microsoft YaHei" pitchFamily="2"/>
                <a:cs typeface="Mangal" pitchFamily="2"/>
              </a:rPr>
              <a:t>11            --</a:t>
            </a:r>
          </a:p>
        </p:txBody>
      </p:sp>
      <p:sp>
        <p:nvSpPr>
          <p:cNvPr id="11" name="Freeform 10"/>
          <p:cNvSpPr/>
          <p:nvPr/>
        </p:nvSpPr>
        <p:spPr>
          <a:xfrm>
            <a:off x="7416000" y="5112000"/>
            <a:ext cx="288000" cy="144000"/>
          </a:xfrm>
          <a:custGeom>
            <a:avLst>
              <a:gd name="f0" fmla="val 16200"/>
              <a:gd name="f1" fmla="val 5400"/>
            </a:avLst>
            <a:gdLst>
              <a:gd name="f2" fmla="val w"/>
              <a:gd name="f3" fmla="val h"/>
              <a:gd name="f4" fmla="val 0"/>
              <a:gd name="f5" fmla="val 21600"/>
              <a:gd name="f6" fmla="val 10800"/>
              <a:gd name="f7" fmla="*/ f2 1 21600"/>
              <a:gd name="f8" fmla="*/ f3 1 21600"/>
              <a:gd name="f9" fmla="pin 0 f0 21600"/>
              <a:gd name="f10" fmla="pin 0 f1 10800"/>
              <a:gd name="f11" fmla="val f10"/>
              <a:gd name="f12" fmla="val f9"/>
              <a:gd name="f13" fmla="+- 21600 0 f10"/>
              <a:gd name="f14" fmla="*/ f9 f7 1"/>
              <a:gd name="f15" fmla="*/ f10 f8 1"/>
              <a:gd name="f16" fmla="*/ 0 f7 1"/>
              <a:gd name="f17" fmla="+- 21600 0 f12"/>
              <a:gd name="f18" fmla="*/ f13 f8 1"/>
              <a:gd name="f19" fmla="*/ f11 f8 1"/>
              <a:gd name="f20" fmla="*/ f17 f11 1"/>
              <a:gd name="f21" fmla="*/ f20 1 10800"/>
              <a:gd name="f22" fmla="+- f12 f21 0"/>
              <a:gd name="f23" fmla="*/ f22 f7 1"/>
            </a:gdLst>
            <a:ahLst>
              <a:ahXY gdRefX="f0" minX="f4" maxX="f5" gdRefY="f1" minY="f4" maxY="f6">
                <a:pos x="f14" y="f15"/>
              </a:ahXY>
            </a:ahLst>
            <a:cxnLst>
              <a:cxn ang="3cd4">
                <a:pos x="hc" y="t"/>
              </a:cxn>
              <a:cxn ang="0">
                <a:pos x="r" y="vc"/>
              </a:cxn>
              <a:cxn ang="cd4">
                <a:pos x="hc" y="b"/>
              </a:cxn>
              <a:cxn ang="cd2">
                <a:pos x="l" y="vc"/>
              </a:cxn>
            </a:cxnLst>
            <a:rect l="f16" t="f19" r="f23" b="f18"/>
            <a:pathLst>
              <a:path w="21600" h="21600">
                <a:moveTo>
                  <a:pt x="f4" y="f11"/>
                </a:moveTo>
                <a:lnTo>
                  <a:pt x="f12" y="f11"/>
                </a:lnTo>
                <a:lnTo>
                  <a:pt x="f12" y="f4"/>
                </a:lnTo>
                <a:lnTo>
                  <a:pt x="f5" y="f6"/>
                </a:lnTo>
                <a:lnTo>
                  <a:pt x="f12" y="f5"/>
                </a:lnTo>
                <a:lnTo>
                  <a:pt x="f12" y="f13"/>
                </a:lnTo>
                <a:lnTo>
                  <a:pt x="f4" y="f13"/>
                </a:lnTo>
                <a:close/>
              </a:path>
            </a:pathLst>
          </a:custGeom>
          <a:solidFill>
            <a:srgbClr val="2323DC"/>
          </a:solidFill>
          <a:ln w="0">
            <a:solidFill>
              <a:srgbClr val="000000"/>
            </a:solidFill>
            <a:prstDash val="solid"/>
          </a:ln>
        </p:spPr>
        <p:txBody>
          <a:bodyPr vert="horz" wrap="none" lIns="90000" tIns="45000" rIns="90000" bIns="45000" anchor="ctr" anchorCtr="0"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Microsoft YaHei" pitchFamily="2"/>
              <a:cs typeface="Mangal" pitchFamily="2"/>
            </a:endParaRPr>
          </a:p>
        </p:txBody>
      </p:sp>
      <p:grpSp>
        <p:nvGrpSpPr>
          <p:cNvPr id="116" name="Group 115"/>
          <p:cNvGrpSpPr/>
          <p:nvPr/>
        </p:nvGrpSpPr>
        <p:grpSpPr>
          <a:xfrm>
            <a:off x="2514600" y="1309688"/>
            <a:ext cx="3233738" cy="5091112"/>
            <a:chOff x="2514600" y="1309688"/>
            <a:chExt cx="3233738" cy="5091112"/>
          </a:xfrm>
        </p:grpSpPr>
        <p:sp>
          <p:nvSpPr>
            <p:cNvPr id="15" name="AutoShape 3"/>
            <p:cNvSpPr>
              <a:spLocks noChangeAspect="1" noChangeArrowheads="1" noTextEdit="1"/>
            </p:cNvSpPr>
            <p:nvPr/>
          </p:nvSpPr>
          <p:spPr bwMode="auto">
            <a:xfrm>
              <a:off x="2514600" y="1309688"/>
              <a:ext cx="3233738" cy="5091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5"/>
            <p:cNvSpPr>
              <a:spLocks/>
            </p:cNvSpPr>
            <p:nvPr/>
          </p:nvSpPr>
          <p:spPr bwMode="auto">
            <a:xfrm>
              <a:off x="3836988" y="2338388"/>
              <a:ext cx="566738" cy="149225"/>
            </a:xfrm>
            <a:custGeom>
              <a:avLst/>
              <a:gdLst>
                <a:gd name="T0" fmla="*/ 173 w 1317"/>
                <a:gd name="T1" fmla="*/ 0 h 346"/>
                <a:gd name="T2" fmla="*/ 1144 w 1317"/>
                <a:gd name="T3" fmla="*/ 0 h 346"/>
                <a:gd name="T4" fmla="*/ 1317 w 1317"/>
                <a:gd name="T5" fmla="*/ 173 h 346"/>
                <a:gd name="T6" fmla="*/ 1144 w 1317"/>
                <a:gd name="T7" fmla="*/ 346 h 346"/>
                <a:gd name="T8" fmla="*/ 173 w 1317"/>
                <a:gd name="T9" fmla="*/ 346 h 346"/>
                <a:gd name="T10" fmla="*/ 0 w 1317"/>
                <a:gd name="T11" fmla="*/ 173 h 346"/>
                <a:gd name="T12" fmla="*/ 173 w 1317"/>
                <a:gd name="T13" fmla="*/ 0 h 346"/>
              </a:gdLst>
              <a:ahLst/>
              <a:cxnLst>
                <a:cxn ang="0">
                  <a:pos x="T0" y="T1"/>
                </a:cxn>
                <a:cxn ang="0">
                  <a:pos x="T2" y="T3"/>
                </a:cxn>
                <a:cxn ang="0">
                  <a:pos x="T4" y="T5"/>
                </a:cxn>
                <a:cxn ang="0">
                  <a:pos x="T6" y="T7"/>
                </a:cxn>
                <a:cxn ang="0">
                  <a:pos x="T8" y="T9"/>
                </a:cxn>
                <a:cxn ang="0">
                  <a:pos x="T10" y="T11"/>
                </a:cxn>
                <a:cxn ang="0">
                  <a:pos x="T12" y="T13"/>
                </a:cxn>
              </a:cxnLst>
              <a:rect l="0" t="0" r="r" b="b"/>
              <a:pathLst>
                <a:path w="1317" h="346">
                  <a:moveTo>
                    <a:pt x="173" y="0"/>
                  </a:moveTo>
                  <a:lnTo>
                    <a:pt x="1144" y="0"/>
                  </a:lnTo>
                  <a:cubicBezTo>
                    <a:pt x="1240" y="0"/>
                    <a:pt x="1317" y="77"/>
                    <a:pt x="1317" y="173"/>
                  </a:cubicBezTo>
                  <a:cubicBezTo>
                    <a:pt x="1317" y="269"/>
                    <a:pt x="1240" y="346"/>
                    <a:pt x="1144" y="346"/>
                  </a:cubicBezTo>
                  <a:lnTo>
                    <a:pt x="173" y="346"/>
                  </a:lnTo>
                  <a:cubicBezTo>
                    <a:pt x="77" y="346"/>
                    <a:pt x="0" y="269"/>
                    <a:pt x="0" y="173"/>
                  </a:cubicBezTo>
                  <a:cubicBezTo>
                    <a:pt x="0" y="77"/>
                    <a:pt x="77" y="0"/>
                    <a:pt x="173" y="0"/>
                  </a:cubicBezTo>
                  <a:close/>
                </a:path>
              </a:pathLst>
            </a:custGeom>
            <a:solidFill>
              <a:srgbClr val="D5F6FF"/>
            </a:solidFill>
            <a:ln w="3"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Rectangle 6"/>
            <p:cNvSpPr>
              <a:spLocks noChangeArrowheads="1"/>
            </p:cNvSpPr>
            <p:nvPr/>
          </p:nvSpPr>
          <p:spPr bwMode="auto">
            <a:xfrm>
              <a:off x="2608263" y="2898775"/>
              <a:ext cx="2682875" cy="674687"/>
            </a:xfrm>
            <a:prstGeom prst="rect">
              <a:avLst/>
            </a:prstGeom>
            <a:noFill/>
            <a:ln w="4" cap="flat">
              <a:solidFill>
                <a:srgbClr val="15111D"/>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Rectangle 7"/>
            <p:cNvSpPr>
              <a:spLocks noChangeArrowheads="1"/>
            </p:cNvSpPr>
            <p:nvPr/>
          </p:nvSpPr>
          <p:spPr bwMode="auto">
            <a:xfrm>
              <a:off x="4662488" y="2987675"/>
              <a:ext cx="542925" cy="200025"/>
            </a:xfrm>
            <a:prstGeom prst="rect">
              <a:avLst/>
            </a:prstGeom>
            <a:solidFill>
              <a:srgbClr val="FFE6D5"/>
            </a:solidFill>
            <a:ln w="4"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Rectangle 8"/>
            <p:cNvSpPr>
              <a:spLocks noChangeArrowheads="1"/>
            </p:cNvSpPr>
            <p:nvPr/>
          </p:nvSpPr>
          <p:spPr bwMode="auto">
            <a:xfrm>
              <a:off x="3971925" y="2982913"/>
              <a:ext cx="649288" cy="201612"/>
            </a:xfrm>
            <a:prstGeom prst="rect">
              <a:avLst/>
            </a:prstGeom>
            <a:solidFill>
              <a:srgbClr val="D5F6FF"/>
            </a:solidFill>
            <a:ln w="4"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Rectangle 9"/>
            <p:cNvSpPr>
              <a:spLocks noChangeArrowheads="1"/>
            </p:cNvSpPr>
            <p:nvPr/>
          </p:nvSpPr>
          <p:spPr bwMode="auto">
            <a:xfrm>
              <a:off x="3968750" y="2995613"/>
              <a:ext cx="615950" cy="255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Sans"/>
                </a:rPr>
                <a:t>00000</a:t>
              </a:r>
              <a:endParaRPr kumimoji="0" lang="en-US" sz="1800" b="0" i="0" u="none" strike="noStrike" cap="none" normalizeH="0" baseline="0" smtClean="0">
                <a:ln>
                  <a:noFill/>
                </a:ln>
                <a:solidFill>
                  <a:schemeClr val="tx1"/>
                </a:solidFill>
                <a:effectLst/>
                <a:latin typeface="Arial" pitchFamily="34" charset="0"/>
              </a:endParaRPr>
            </a:p>
          </p:txBody>
        </p:sp>
        <p:sp>
          <p:nvSpPr>
            <p:cNvPr id="21" name="Rectangle 10"/>
            <p:cNvSpPr>
              <a:spLocks noChangeArrowheads="1"/>
            </p:cNvSpPr>
            <p:nvPr/>
          </p:nvSpPr>
          <p:spPr bwMode="auto">
            <a:xfrm>
              <a:off x="4683125" y="3000375"/>
              <a:ext cx="509588" cy="255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Sans"/>
                </a:rPr>
                <a:t>1110</a:t>
              </a:r>
              <a:endParaRPr kumimoji="0" lang="en-US" sz="1800" b="0" i="0" u="none" strike="noStrike" cap="none" normalizeH="0" baseline="0" smtClean="0">
                <a:ln>
                  <a:noFill/>
                </a:ln>
                <a:solidFill>
                  <a:schemeClr val="tx1"/>
                </a:solidFill>
                <a:effectLst/>
                <a:latin typeface="Arial" pitchFamily="34" charset="0"/>
              </a:endParaRPr>
            </a:p>
          </p:txBody>
        </p:sp>
        <p:sp>
          <p:nvSpPr>
            <p:cNvPr id="22" name="Rectangle 11"/>
            <p:cNvSpPr>
              <a:spLocks noChangeArrowheads="1"/>
            </p:cNvSpPr>
            <p:nvPr/>
          </p:nvSpPr>
          <p:spPr bwMode="auto">
            <a:xfrm>
              <a:off x="2986088" y="3336925"/>
              <a:ext cx="739775"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Sans"/>
                </a:rPr>
                <a:t>after shift:</a:t>
              </a:r>
              <a:endParaRPr kumimoji="0" lang="en-US" sz="1800" b="0" i="0" u="none" strike="noStrike" cap="none" normalizeH="0" baseline="0" smtClean="0">
                <a:ln>
                  <a:noFill/>
                </a:ln>
                <a:solidFill>
                  <a:schemeClr val="tx1"/>
                </a:solidFill>
                <a:effectLst/>
                <a:latin typeface="Arial" pitchFamily="34" charset="0"/>
              </a:endParaRPr>
            </a:p>
          </p:txBody>
        </p:sp>
        <p:sp>
          <p:nvSpPr>
            <p:cNvPr id="23" name="Rectangle 12"/>
            <p:cNvSpPr>
              <a:spLocks noChangeArrowheads="1"/>
            </p:cNvSpPr>
            <p:nvPr/>
          </p:nvSpPr>
          <p:spPr bwMode="auto">
            <a:xfrm>
              <a:off x="4664075" y="3317875"/>
              <a:ext cx="544513" cy="200025"/>
            </a:xfrm>
            <a:prstGeom prst="rect">
              <a:avLst/>
            </a:prstGeom>
            <a:solidFill>
              <a:srgbClr val="FFE6D5"/>
            </a:solidFill>
            <a:ln w="4"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 name="Rectangle 13"/>
            <p:cNvSpPr>
              <a:spLocks noChangeArrowheads="1"/>
            </p:cNvSpPr>
            <p:nvPr/>
          </p:nvSpPr>
          <p:spPr bwMode="auto">
            <a:xfrm>
              <a:off x="3978275" y="3313113"/>
              <a:ext cx="644525" cy="201612"/>
            </a:xfrm>
            <a:prstGeom prst="rect">
              <a:avLst/>
            </a:prstGeom>
            <a:solidFill>
              <a:srgbClr val="D5F6FF"/>
            </a:solidFill>
            <a:ln w="4"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Rectangle 14"/>
            <p:cNvSpPr>
              <a:spLocks noChangeArrowheads="1"/>
            </p:cNvSpPr>
            <p:nvPr/>
          </p:nvSpPr>
          <p:spPr bwMode="auto">
            <a:xfrm>
              <a:off x="3989388" y="3321050"/>
              <a:ext cx="615950" cy="255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Sans"/>
                </a:rPr>
                <a:t>00000</a:t>
              </a:r>
              <a:endParaRPr kumimoji="0" lang="en-US" sz="1800" b="0" i="0" u="none" strike="noStrike" cap="none" normalizeH="0" baseline="0" smtClean="0">
                <a:ln>
                  <a:noFill/>
                </a:ln>
                <a:solidFill>
                  <a:schemeClr val="tx1"/>
                </a:solidFill>
                <a:effectLst/>
                <a:latin typeface="Arial" pitchFamily="34" charset="0"/>
              </a:endParaRPr>
            </a:p>
          </p:txBody>
        </p:sp>
        <p:sp>
          <p:nvSpPr>
            <p:cNvPr id="26" name="Rectangle 15"/>
            <p:cNvSpPr>
              <a:spLocks noChangeArrowheads="1"/>
            </p:cNvSpPr>
            <p:nvPr/>
          </p:nvSpPr>
          <p:spPr bwMode="auto">
            <a:xfrm>
              <a:off x="4686300" y="3330575"/>
              <a:ext cx="509588" cy="255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Sans"/>
                </a:rPr>
                <a:t>0111</a:t>
              </a:r>
              <a:endParaRPr kumimoji="0" lang="en-US" sz="1800" b="0" i="0" u="none" strike="noStrike" cap="none" normalizeH="0" baseline="0" smtClean="0">
                <a:ln>
                  <a:noFill/>
                </a:ln>
                <a:solidFill>
                  <a:schemeClr val="tx1"/>
                </a:solidFill>
                <a:effectLst/>
                <a:latin typeface="Arial" pitchFamily="34" charset="0"/>
              </a:endParaRPr>
            </a:p>
          </p:txBody>
        </p:sp>
        <p:sp>
          <p:nvSpPr>
            <p:cNvPr id="27" name="Freeform 16"/>
            <p:cNvSpPr>
              <a:spLocks/>
            </p:cNvSpPr>
            <p:nvPr/>
          </p:nvSpPr>
          <p:spPr bwMode="auto">
            <a:xfrm>
              <a:off x="2905125" y="3262313"/>
              <a:ext cx="2376488" cy="3175"/>
            </a:xfrm>
            <a:custGeom>
              <a:avLst/>
              <a:gdLst>
                <a:gd name="T0" fmla="*/ 0 w 5523"/>
                <a:gd name="T1" fmla="*/ 0 h 9"/>
                <a:gd name="T2" fmla="*/ 5523 w 5523"/>
                <a:gd name="T3" fmla="*/ 0 h 9"/>
              </a:gdLst>
              <a:ahLst/>
              <a:cxnLst>
                <a:cxn ang="0">
                  <a:pos x="T0" y="T1"/>
                </a:cxn>
                <a:cxn ang="0">
                  <a:pos x="T2" y="T3"/>
                </a:cxn>
              </a:cxnLst>
              <a:rect l="0" t="0" r="r" b="b"/>
              <a:pathLst>
                <a:path w="5523" h="9">
                  <a:moveTo>
                    <a:pt x="0" y="0"/>
                  </a:moveTo>
                  <a:cubicBezTo>
                    <a:pt x="42" y="9"/>
                    <a:pt x="5523" y="0"/>
                    <a:pt x="5523" y="0"/>
                  </a:cubicBezTo>
                </a:path>
              </a:pathLst>
            </a:custGeom>
            <a:noFill/>
            <a:ln w="7"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Line 17"/>
            <p:cNvSpPr>
              <a:spLocks noChangeShapeType="1"/>
            </p:cNvSpPr>
            <p:nvPr/>
          </p:nvSpPr>
          <p:spPr bwMode="auto">
            <a:xfrm>
              <a:off x="2909888" y="2901950"/>
              <a:ext cx="0" cy="673100"/>
            </a:xfrm>
            <a:prstGeom prst="line">
              <a:avLst/>
            </a:prstGeom>
            <a:noFill/>
            <a:ln w="8"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Oval 18"/>
            <p:cNvSpPr>
              <a:spLocks noChangeArrowheads="1"/>
            </p:cNvSpPr>
            <p:nvPr/>
          </p:nvSpPr>
          <p:spPr bwMode="auto">
            <a:xfrm>
              <a:off x="2654300" y="3111500"/>
              <a:ext cx="214313" cy="217487"/>
            </a:xfrm>
            <a:prstGeom prst="ellipse">
              <a:avLst/>
            </a:prstGeom>
            <a:solidFill>
              <a:srgbClr val="67CBCE"/>
            </a:solidFill>
            <a:ln w="4" cap="flat">
              <a:solidFill>
                <a:srgbClr val="0E0CF4"/>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0" name="Rectangle 19"/>
            <p:cNvSpPr>
              <a:spLocks noChangeArrowheads="1"/>
            </p:cNvSpPr>
            <p:nvPr/>
          </p:nvSpPr>
          <p:spPr bwMode="auto">
            <a:xfrm>
              <a:off x="2700338" y="3136900"/>
              <a:ext cx="201613" cy="271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Sans"/>
                </a:rPr>
                <a:t>1</a:t>
              </a:r>
              <a:endParaRPr kumimoji="0" lang="en-US" sz="1800" b="0" i="0" u="none" strike="noStrike" cap="none" normalizeH="0" baseline="0" smtClean="0">
                <a:ln>
                  <a:noFill/>
                </a:ln>
                <a:solidFill>
                  <a:schemeClr val="tx1"/>
                </a:solidFill>
                <a:effectLst/>
                <a:latin typeface="Arial" pitchFamily="34" charset="0"/>
              </a:endParaRPr>
            </a:p>
          </p:txBody>
        </p:sp>
        <p:sp>
          <p:nvSpPr>
            <p:cNvPr id="31" name="Rectangle 20"/>
            <p:cNvSpPr>
              <a:spLocks noChangeArrowheads="1"/>
            </p:cNvSpPr>
            <p:nvPr/>
          </p:nvSpPr>
          <p:spPr bwMode="auto">
            <a:xfrm>
              <a:off x="2587625" y="2312988"/>
              <a:ext cx="2479675" cy="450850"/>
            </a:xfrm>
            <a:prstGeom prst="rect">
              <a:avLst/>
            </a:prstGeom>
            <a:noFill/>
            <a:ln w="4" cap="flat">
              <a:solidFill>
                <a:srgbClr val="15111D"/>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Rectangle 21"/>
            <p:cNvSpPr>
              <a:spLocks noChangeArrowheads="1"/>
            </p:cNvSpPr>
            <p:nvPr/>
          </p:nvSpPr>
          <p:spPr bwMode="auto">
            <a:xfrm>
              <a:off x="4448175" y="2528888"/>
              <a:ext cx="542925" cy="200025"/>
            </a:xfrm>
            <a:prstGeom prst="rect">
              <a:avLst/>
            </a:prstGeom>
            <a:solidFill>
              <a:srgbClr val="FFE6D5"/>
            </a:solidFill>
            <a:ln w="4"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Rectangle 22"/>
            <p:cNvSpPr>
              <a:spLocks noChangeArrowheads="1"/>
            </p:cNvSpPr>
            <p:nvPr/>
          </p:nvSpPr>
          <p:spPr bwMode="auto">
            <a:xfrm>
              <a:off x="3740150" y="2525713"/>
              <a:ext cx="666750" cy="200025"/>
            </a:xfrm>
            <a:prstGeom prst="rect">
              <a:avLst/>
            </a:prstGeom>
            <a:solidFill>
              <a:srgbClr val="D5F6FF"/>
            </a:solidFill>
            <a:ln w="4"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 name="Rectangle 23"/>
            <p:cNvSpPr>
              <a:spLocks noChangeArrowheads="1"/>
            </p:cNvSpPr>
            <p:nvPr/>
          </p:nvSpPr>
          <p:spPr bwMode="auto">
            <a:xfrm>
              <a:off x="3749675" y="2544763"/>
              <a:ext cx="615950" cy="255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Sans"/>
                </a:rPr>
                <a:t>00000</a:t>
              </a:r>
              <a:endParaRPr kumimoji="0" lang="en-US" sz="1800" b="0" i="0" u="none" strike="noStrike" cap="none" normalizeH="0" baseline="0" smtClean="0">
                <a:ln>
                  <a:noFill/>
                </a:ln>
                <a:solidFill>
                  <a:schemeClr val="tx1"/>
                </a:solidFill>
                <a:effectLst/>
                <a:latin typeface="Arial" pitchFamily="34" charset="0"/>
              </a:endParaRPr>
            </a:p>
          </p:txBody>
        </p:sp>
        <p:sp>
          <p:nvSpPr>
            <p:cNvPr id="35" name="Rectangle 24"/>
            <p:cNvSpPr>
              <a:spLocks noChangeArrowheads="1"/>
            </p:cNvSpPr>
            <p:nvPr/>
          </p:nvSpPr>
          <p:spPr bwMode="auto">
            <a:xfrm>
              <a:off x="4468813" y="2541588"/>
              <a:ext cx="509588" cy="255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Sans"/>
                </a:rPr>
                <a:t>1110</a:t>
              </a:r>
              <a:endParaRPr kumimoji="0" lang="en-US" sz="1800" b="0" i="0" u="none" strike="noStrike" cap="none" normalizeH="0" baseline="0" smtClean="0">
                <a:ln>
                  <a:noFill/>
                </a:ln>
                <a:solidFill>
                  <a:schemeClr val="tx1"/>
                </a:solidFill>
                <a:effectLst/>
                <a:latin typeface="Arial" pitchFamily="34" charset="0"/>
              </a:endParaRPr>
            </a:p>
          </p:txBody>
        </p:sp>
        <p:sp>
          <p:nvSpPr>
            <p:cNvPr id="36" name="Rectangle 25"/>
            <p:cNvSpPr>
              <a:spLocks noChangeArrowheads="1"/>
            </p:cNvSpPr>
            <p:nvPr/>
          </p:nvSpPr>
          <p:spPr bwMode="auto">
            <a:xfrm>
              <a:off x="2657475" y="2551113"/>
              <a:ext cx="765175"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Sans"/>
                </a:rPr>
                <a:t>beginning:</a:t>
              </a:r>
              <a:endParaRPr kumimoji="0" lang="en-US" sz="1800" b="0" i="0" u="none" strike="noStrike" cap="none" normalizeH="0" baseline="0" smtClean="0">
                <a:ln>
                  <a:noFill/>
                </a:ln>
                <a:solidFill>
                  <a:schemeClr val="tx1"/>
                </a:solidFill>
                <a:effectLst/>
                <a:latin typeface="Arial" pitchFamily="34" charset="0"/>
              </a:endParaRPr>
            </a:p>
          </p:txBody>
        </p:sp>
        <p:sp>
          <p:nvSpPr>
            <p:cNvPr id="37" name="Rectangle 26"/>
            <p:cNvSpPr>
              <a:spLocks noChangeArrowheads="1"/>
            </p:cNvSpPr>
            <p:nvPr/>
          </p:nvSpPr>
          <p:spPr bwMode="auto">
            <a:xfrm>
              <a:off x="4052888" y="2328863"/>
              <a:ext cx="206375"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Sans"/>
                </a:rPr>
                <a:t>U</a:t>
              </a:r>
              <a:endParaRPr kumimoji="0" lang="en-US" sz="1800" b="0" i="0" u="none" strike="noStrike" cap="none" normalizeH="0" baseline="0" smtClean="0">
                <a:ln>
                  <a:noFill/>
                </a:ln>
                <a:solidFill>
                  <a:schemeClr val="tx1"/>
                </a:solidFill>
                <a:effectLst/>
                <a:latin typeface="Arial" pitchFamily="34" charset="0"/>
              </a:endParaRPr>
            </a:p>
          </p:txBody>
        </p:sp>
        <p:sp>
          <p:nvSpPr>
            <p:cNvPr id="38" name="Freeform 27"/>
            <p:cNvSpPr>
              <a:spLocks/>
            </p:cNvSpPr>
            <p:nvPr/>
          </p:nvSpPr>
          <p:spPr bwMode="auto">
            <a:xfrm>
              <a:off x="4456113" y="2338388"/>
              <a:ext cx="566738" cy="149225"/>
            </a:xfrm>
            <a:custGeom>
              <a:avLst/>
              <a:gdLst>
                <a:gd name="T0" fmla="*/ 173 w 1317"/>
                <a:gd name="T1" fmla="*/ 0 h 346"/>
                <a:gd name="T2" fmla="*/ 1144 w 1317"/>
                <a:gd name="T3" fmla="*/ 0 h 346"/>
                <a:gd name="T4" fmla="*/ 1317 w 1317"/>
                <a:gd name="T5" fmla="*/ 173 h 346"/>
                <a:gd name="T6" fmla="*/ 1144 w 1317"/>
                <a:gd name="T7" fmla="*/ 346 h 346"/>
                <a:gd name="T8" fmla="*/ 173 w 1317"/>
                <a:gd name="T9" fmla="*/ 346 h 346"/>
                <a:gd name="T10" fmla="*/ 0 w 1317"/>
                <a:gd name="T11" fmla="*/ 173 h 346"/>
                <a:gd name="T12" fmla="*/ 173 w 1317"/>
                <a:gd name="T13" fmla="*/ 0 h 346"/>
              </a:gdLst>
              <a:ahLst/>
              <a:cxnLst>
                <a:cxn ang="0">
                  <a:pos x="T0" y="T1"/>
                </a:cxn>
                <a:cxn ang="0">
                  <a:pos x="T2" y="T3"/>
                </a:cxn>
                <a:cxn ang="0">
                  <a:pos x="T4" y="T5"/>
                </a:cxn>
                <a:cxn ang="0">
                  <a:pos x="T6" y="T7"/>
                </a:cxn>
                <a:cxn ang="0">
                  <a:pos x="T8" y="T9"/>
                </a:cxn>
                <a:cxn ang="0">
                  <a:pos x="T10" y="T11"/>
                </a:cxn>
                <a:cxn ang="0">
                  <a:pos x="T12" y="T13"/>
                </a:cxn>
              </a:cxnLst>
              <a:rect l="0" t="0" r="r" b="b"/>
              <a:pathLst>
                <a:path w="1317" h="346">
                  <a:moveTo>
                    <a:pt x="173" y="0"/>
                  </a:moveTo>
                  <a:lnTo>
                    <a:pt x="1144" y="0"/>
                  </a:lnTo>
                  <a:cubicBezTo>
                    <a:pt x="1240" y="0"/>
                    <a:pt x="1317" y="77"/>
                    <a:pt x="1317" y="173"/>
                  </a:cubicBezTo>
                  <a:cubicBezTo>
                    <a:pt x="1317" y="269"/>
                    <a:pt x="1240" y="346"/>
                    <a:pt x="1144" y="346"/>
                  </a:cubicBezTo>
                  <a:lnTo>
                    <a:pt x="173" y="346"/>
                  </a:lnTo>
                  <a:cubicBezTo>
                    <a:pt x="77" y="346"/>
                    <a:pt x="0" y="269"/>
                    <a:pt x="0" y="173"/>
                  </a:cubicBezTo>
                  <a:cubicBezTo>
                    <a:pt x="0" y="77"/>
                    <a:pt x="77" y="0"/>
                    <a:pt x="173" y="0"/>
                  </a:cubicBezTo>
                  <a:close/>
                </a:path>
              </a:pathLst>
            </a:custGeom>
            <a:solidFill>
              <a:srgbClr val="FFE6D5"/>
            </a:solidFill>
            <a:ln w="3"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 name="Rectangle 28"/>
            <p:cNvSpPr>
              <a:spLocks noChangeArrowheads="1"/>
            </p:cNvSpPr>
            <p:nvPr/>
          </p:nvSpPr>
          <p:spPr bwMode="auto">
            <a:xfrm>
              <a:off x="4672013" y="2328863"/>
              <a:ext cx="196850"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Sans"/>
                </a:rPr>
                <a:t>V</a:t>
              </a:r>
              <a:endParaRPr kumimoji="0" lang="en-US" sz="1800" b="0" i="0" u="none" strike="noStrike" cap="none" normalizeH="0" baseline="0" smtClean="0">
                <a:ln>
                  <a:noFill/>
                </a:ln>
                <a:solidFill>
                  <a:schemeClr val="tx1"/>
                </a:solidFill>
                <a:effectLst/>
                <a:latin typeface="Arial" pitchFamily="34" charset="0"/>
              </a:endParaRPr>
            </a:p>
          </p:txBody>
        </p:sp>
        <p:sp>
          <p:nvSpPr>
            <p:cNvPr id="40" name="Freeform 29"/>
            <p:cNvSpPr>
              <a:spLocks/>
            </p:cNvSpPr>
            <p:nvPr/>
          </p:nvSpPr>
          <p:spPr bwMode="auto">
            <a:xfrm>
              <a:off x="2630488" y="1905000"/>
              <a:ext cx="1635125" cy="336550"/>
            </a:xfrm>
            <a:custGeom>
              <a:avLst/>
              <a:gdLst>
                <a:gd name="T0" fmla="*/ 95 w 3802"/>
                <a:gd name="T1" fmla="*/ 0 h 784"/>
                <a:gd name="T2" fmla="*/ 3707 w 3802"/>
                <a:gd name="T3" fmla="*/ 0 h 784"/>
                <a:gd name="T4" fmla="*/ 3802 w 3802"/>
                <a:gd name="T5" fmla="*/ 94 h 784"/>
                <a:gd name="T6" fmla="*/ 3802 w 3802"/>
                <a:gd name="T7" fmla="*/ 689 h 784"/>
                <a:gd name="T8" fmla="*/ 3707 w 3802"/>
                <a:gd name="T9" fmla="*/ 784 h 784"/>
                <a:gd name="T10" fmla="*/ 95 w 3802"/>
                <a:gd name="T11" fmla="*/ 784 h 784"/>
                <a:gd name="T12" fmla="*/ 0 w 3802"/>
                <a:gd name="T13" fmla="*/ 689 h 784"/>
                <a:gd name="T14" fmla="*/ 0 w 3802"/>
                <a:gd name="T15" fmla="*/ 94 h 784"/>
                <a:gd name="T16" fmla="*/ 95 w 3802"/>
                <a:gd name="T17" fmla="*/ 0 h 7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02" h="784">
                  <a:moveTo>
                    <a:pt x="95" y="0"/>
                  </a:moveTo>
                  <a:lnTo>
                    <a:pt x="3707" y="0"/>
                  </a:lnTo>
                  <a:cubicBezTo>
                    <a:pt x="3759" y="0"/>
                    <a:pt x="3802" y="42"/>
                    <a:pt x="3802" y="94"/>
                  </a:cubicBezTo>
                  <a:lnTo>
                    <a:pt x="3802" y="689"/>
                  </a:lnTo>
                  <a:cubicBezTo>
                    <a:pt x="3802" y="742"/>
                    <a:pt x="3759" y="784"/>
                    <a:pt x="3707" y="784"/>
                  </a:cubicBezTo>
                  <a:lnTo>
                    <a:pt x="95" y="784"/>
                  </a:lnTo>
                  <a:cubicBezTo>
                    <a:pt x="42" y="784"/>
                    <a:pt x="0" y="742"/>
                    <a:pt x="0" y="689"/>
                  </a:cubicBezTo>
                  <a:lnTo>
                    <a:pt x="0" y="94"/>
                  </a:lnTo>
                  <a:cubicBezTo>
                    <a:pt x="0" y="42"/>
                    <a:pt x="42" y="0"/>
                    <a:pt x="95" y="0"/>
                  </a:cubicBezTo>
                  <a:close/>
                </a:path>
              </a:pathLst>
            </a:custGeom>
            <a:solidFill>
              <a:srgbClr val="CCFFAA"/>
            </a:solidFill>
            <a:ln w="2" cap="flat">
              <a:solidFill>
                <a:srgbClr val="0E0CF4"/>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1" name="Rectangle 30"/>
            <p:cNvSpPr>
              <a:spLocks noChangeArrowheads="1"/>
            </p:cNvSpPr>
            <p:nvPr/>
          </p:nvSpPr>
          <p:spPr bwMode="auto">
            <a:xfrm>
              <a:off x="2681288" y="1974850"/>
              <a:ext cx="14208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Sans"/>
                </a:rPr>
                <a:t>Multiplier (M)</a:t>
              </a:r>
              <a:endParaRPr kumimoji="0" lang="en-US" sz="1800" b="0" i="0" u="none" strike="noStrike" cap="none" normalizeH="0" baseline="0" smtClean="0">
                <a:ln>
                  <a:noFill/>
                </a:ln>
                <a:solidFill>
                  <a:schemeClr val="tx1"/>
                </a:solidFill>
                <a:effectLst/>
                <a:latin typeface="Arial" pitchFamily="34" charset="0"/>
              </a:endParaRPr>
            </a:p>
          </p:txBody>
        </p:sp>
        <p:sp>
          <p:nvSpPr>
            <p:cNvPr id="42" name="Freeform 31"/>
            <p:cNvSpPr>
              <a:spLocks/>
            </p:cNvSpPr>
            <p:nvPr/>
          </p:nvSpPr>
          <p:spPr bwMode="auto">
            <a:xfrm>
              <a:off x="4416425" y="1900238"/>
              <a:ext cx="655638" cy="328612"/>
            </a:xfrm>
            <a:custGeom>
              <a:avLst/>
              <a:gdLst>
                <a:gd name="T0" fmla="*/ 92 w 1525"/>
                <a:gd name="T1" fmla="*/ 0 h 767"/>
                <a:gd name="T2" fmla="*/ 1433 w 1525"/>
                <a:gd name="T3" fmla="*/ 0 h 767"/>
                <a:gd name="T4" fmla="*/ 1525 w 1525"/>
                <a:gd name="T5" fmla="*/ 93 h 767"/>
                <a:gd name="T6" fmla="*/ 1525 w 1525"/>
                <a:gd name="T7" fmla="*/ 675 h 767"/>
                <a:gd name="T8" fmla="*/ 1433 w 1525"/>
                <a:gd name="T9" fmla="*/ 767 h 767"/>
                <a:gd name="T10" fmla="*/ 92 w 1525"/>
                <a:gd name="T11" fmla="*/ 767 h 767"/>
                <a:gd name="T12" fmla="*/ 0 w 1525"/>
                <a:gd name="T13" fmla="*/ 675 h 767"/>
                <a:gd name="T14" fmla="*/ 0 w 1525"/>
                <a:gd name="T15" fmla="*/ 93 h 767"/>
                <a:gd name="T16" fmla="*/ 92 w 1525"/>
                <a:gd name="T17" fmla="*/ 0 h 7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25" h="767">
                  <a:moveTo>
                    <a:pt x="92" y="0"/>
                  </a:moveTo>
                  <a:lnTo>
                    <a:pt x="1433" y="0"/>
                  </a:lnTo>
                  <a:cubicBezTo>
                    <a:pt x="1484" y="0"/>
                    <a:pt x="1525" y="41"/>
                    <a:pt x="1525" y="93"/>
                  </a:cubicBezTo>
                  <a:lnTo>
                    <a:pt x="1525" y="675"/>
                  </a:lnTo>
                  <a:cubicBezTo>
                    <a:pt x="1525" y="726"/>
                    <a:pt x="1484" y="767"/>
                    <a:pt x="1433" y="767"/>
                  </a:cubicBezTo>
                  <a:lnTo>
                    <a:pt x="92" y="767"/>
                  </a:lnTo>
                  <a:cubicBezTo>
                    <a:pt x="41" y="767"/>
                    <a:pt x="0" y="726"/>
                    <a:pt x="0" y="675"/>
                  </a:cubicBezTo>
                  <a:lnTo>
                    <a:pt x="0" y="93"/>
                  </a:lnTo>
                  <a:cubicBezTo>
                    <a:pt x="0" y="41"/>
                    <a:pt x="41" y="0"/>
                    <a:pt x="92" y="0"/>
                  </a:cubicBezTo>
                  <a:close/>
                </a:path>
              </a:pathLst>
            </a:custGeom>
            <a:solidFill>
              <a:srgbClr val="CCFFAA"/>
            </a:solidFill>
            <a:ln w="1" cap="flat">
              <a:solidFill>
                <a:srgbClr val="0E0CF4"/>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3" name="Rectangle 32"/>
            <p:cNvSpPr>
              <a:spLocks noChangeArrowheads="1"/>
            </p:cNvSpPr>
            <p:nvPr/>
          </p:nvSpPr>
          <p:spPr bwMode="auto">
            <a:xfrm>
              <a:off x="4479925" y="1985963"/>
              <a:ext cx="577850"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Sans"/>
                </a:rPr>
                <a:t>1110</a:t>
              </a:r>
              <a:endParaRPr kumimoji="0" lang="en-US" sz="1800" b="0" i="0" u="none" strike="noStrike" cap="none" normalizeH="0" baseline="0" smtClean="0">
                <a:ln>
                  <a:noFill/>
                </a:ln>
                <a:solidFill>
                  <a:schemeClr val="tx1"/>
                </a:solidFill>
                <a:effectLst/>
                <a:latin typeface="Arial" pitchFamily="34" charset="0"/>
              </a:endParaRPr>
            </a:p>
          </p:txBody>
        </p:sp>
        <p:sp>
          <p:nvSpPr>
            <p:cNvPr id="44" name="Freeform 33"/>
            <p:cNvSpPr>
              <a:spLocks/>
            </p:cNvSpPr>
            <p:nvPr/>
          </p:nvSpPr>
          <p:spPr bwMode="auto">
            <a:xfrm>
              <a:off x="2636838" y="1444625"/>
              <a:ext cx="1685925" cy="355600"/>
            </a:xfrm>
            <a:custGeom>
              <a:avLst/>
              <a:gdLst>
                <a:gd name="T0" fmla="*/ 100 w 3917"/>
                <a:gd name="T1" fmla="*/ 0 h 824"/>
                <a:gd name="T2" fmla="*/ 3818 w 3917"/>
                <a:gd name="T3" fmla="*/ 0 h 824"/>
                <a:gd name="T4" fmla="*/ 3917 w 3917"/>
                <a:gd name="T5" fmla="*/ 99 h 824"/>
                <a:gd name="T6" fmla="*/ 3917 w 3917"/>
                <a:gd name="T7" fmla="*/ 725 h 824"/>
                <a:gd name="T8" fmla="*/ 3818 w 3917"/>
                <a:gd name="T9" fmla="*/ 824 h 824"/>
                <a:gd name="T10" fmla="*/ 100 w 3917"/>
                <a:gd name="T11" fmla="*/ 824 h 824"/>
                <a:gd name="T12" fmla="*/ 0 w 3917"/>
                <a:gd name="T13" fmla="*/ 725 h 824"/>
                <a:gd name="T14" fmla="*/ 0 w 3917"/>
                <a:gd name="T15" fmla="*/ 99 h 824"/>
                <a:gd name="T16" fmla="*/ 100 w 3917"/>
                <a:gd name="T17" fmla="*/ 0 h 8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17" h="824">
                  <a:moveTo>
                    <a:pt x="100" y="0"/>
                  </a:moveTo>
                  <a:lnTo>
                    <a:pt x="3818" y="0"/>
                  </a:lnTo>
                  <a:cubicBezTo>
                    <a:pt x="3873" y="0"/>
                    <a:pt x="3917" y="44"/>
                    <a:pt x="3917" y="99"/>
                  </a:cubicBezTo>
                  <a:lnTo>
                    <a:pt x="3917" y="725"/>
                  </a:lnTo>
                  <a:cubicBezTo>
                    <a:pt x="3917" y="780"/>
                    <a:pt x="3873" y="824"/>
                    <a:pt x="3818" y="824"/>
                  </a:cubicBezTo>
                  <a:lnTo>
                    <a:pt x="100" y="824"/>
                  </a:lnTo>
                  <a:cubicBezTo>
                    <a:pt x="45" y="824"/>
                    <a:pt x="0" y="780"/>
                    <a:pt x="0" y="725"/>
                  </a:cubicBezTo>
                  <a:lnTo>
                    <a:pt x="0" y="99"/>
                  </a:lnTo>
                  <a:cubicBezTo>
                    <a:pt x="0" y="44"/>
                    <a:pt x="45" y="0"/>
                    <a:pt x="100" y="0"/>
                  </a:cubicBezTo>
                  <a:close/>
                </a:path>
              </a:pathLst>
            </a:custGeom>
            <a:solidFill>
              <a:srgbClr val="FFCCAA"/>
            </a:solidFill>
            <a:ln w="2" cap="flat">
              <a:solidFill>
                <a:srgbClr val="0E0CF4"/>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5" name="Rectangle 34"/>
            <p:cNvSpPr>
              <a:spLocks noChangeArrowheads="1"/>
            </p:cNvSpPr>
            <p:nvPr/>
          </p:nvSpPr>
          <p:spPr bwMode="auto">
            <a:xfrm>
              <a:off x="2682875" y="1508125"/>
              <a:ext cx="1595438"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smtClean="0">
                  <a:ln>
                    <a:noFill/>
                  </a:ln>
                  <a:solidFill>
                    <a:srgbClr val="000000"/>
                  </a:solidFill>
                  <a:effectLst/>
                  <a:latin typeface="Sans"/>
                </a:rPr>
                <a:t>Multiplicand (N)</a:t>
              </a:r>
              <a:endParaRPr kumimoji="0" lang="en-US" sz="1800" b="0" i="0" u="none" strike="noStrike" cap="none" normalizeH="0" baseline="0" smtClean="0">
                <a:ln>
                  <a:noFill/>
                </a:ln>
                <a:solidFill>
                  <a:schemeClr val="tx1"/>
                </a:solidFill>
                <a:effectLst/>
                <a:latin typeface="Arial" pitchFamily="34" charset="0"/>
              </a:endParaRPr>
            </a:p>
          </p:txBody>
        </p:sp>
        <p:sp>
          <p:nvSpPr>
            <p:cNvPr id="46" name="Freeform 35"/>
            <p:cNvSpPr>
              <a:spLocks/>
            </p:cNvSpPr>
            <p:nvPr/>
          </p:nvSpPr>
          <p:spPr bwMode="auto">
            <a:xfrm>
              <a:off x="4422775" y="1465263"/>
              <a:ext cx="655638" cy="330200"/>
            </a:xfrm>
            <a:custGeom>
              <a:avLst/>
              <a:gdLst>
                <a:gd name="T0" fmla="*/ 92 w 1525"/>
                <a:gd name="T1" fmla="*/ 0 h 767"/>
                <a:gd name="T2" fmla="*/ 1433 w 1525"/>
                <a:gd name="T3" fmla="*/ 0 h 767"/>
                <a:gd name="T4" fmla="*/ 1525 w 1525"/>
                <a:gd name="T5" fmla="*/ 93 h 767"/>
                <a:gd name="T6" fmla="*/ 1525 w 1525"/>
                <a:gd name="T7" fmla="*/ 675 h 767"/>
                <a:gd name="T8" fmla="*/ 1433 w 1525"/>
                <a:gd name="T9" fmla="*/ 767 h 767"/>
                <a:gd name="T10" fmla="*/ 92 w 1525"/>
                <a:gd name="T11" fmla="*/ 767 h 767"/>
                <a:gd name="T12" fmla="*/ 0 w 1525"/>
                <a:gd name="T13" fmla="*/ 675 h 767"/>
                <a:gd name="T14" fmla="*/ 0 w 1525"/>
                <a:gd name="T15" fmla="*/ 93 h 767"/>
                <a:gd name="T16" fmla="*/ 92 w 1525"/>
                <a:gd name="T17" fmla="*/ 0 h 7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25" h="767">
                  <a:moveTo>
                    <a:pt x="92" y="0"/>
                  </a:moveTo>
                  <a:lnTo>
                    <a:pt x="1433" y="0"/>
                  </a:lnTo>
                  <a:cubicBezTo>
                    <a:pt x="1484" y="0"/>
                    <a:pt x="1525" y="42"/>
                    <a:pt x="1525" y="93"/>
                  </a:cubicBezTo>
                  <a:lnTo>
                    <a:pt x="1525" y="675"/>
                  </a:lnTo>
                  <a:cubicBezTo>
                    <a:pt x="1525" y="726"/>
                    <a:pt x="1484" y="767"/>
                    <a:pt x="1433" y="767"/>
                  </a:cubicBezTo>
                  <a:lnTo>
                    <a:pt x="92" y="767"/>
                  </a:lnTo>
                  <a:cubicBezTo>
                    <a:pt x="41" y="767"/>
                    <a:pt x="0" y="726"/>
                    <a:pt x="0" y="675"/>
                  </a:cubicBezTo>
                  <a:lnTo>
                    <a:pt x="0" y="93"/>
                  </a:lnTo>
                  <a:cubicBezTo>
                    <a:pt x="0" y="42"/>
                    <a:pt x="41" y="0"/>
                    <a:pt x="92" y="0"/>
                  </a:cubicBezTo>
                  <a:close/>
                </a:path>
              </a:pathLst>
            </a:custGeom>
            <a:solidFill>
              <a:srgbClr val="FFCCAA"/>
            </a:solidFill>
            <a:ln w="1" cap="flat">
              <a:solidFill>
                <a:srgbClr val="0E0CF4"/>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7" name="Rectangle 36"/>
            <p:cNvSpPr>
              <a:spLocks noChangeArrowheads="1"/>
            </p:cNvSpPr>
            <p:nvPr/>
          </p:nvSpPr>
          <p:spPr bwMode="auto">
            <a:xfrm>
              <a:off x="4432300" y="1539875"/>
              <a:ext cx="698500"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Sans"/>
                </a:rPr>
                <a:t>00011</a:t>
              </a:r>
              <a:endParaRPr kumimoji="0" lang="en-US" sz="1800" b="0" i="0" u="none" strike="noStrike" cap="none" normalizeH="0" baseline="0" smtClean="0">
                <a:ln>
                  <a:noFill/>
                </a:ln>
                <a:solidFill>
                  <a:schemeClr val="tx1"/>
                </a:solidFill>
                <a:effectLst/>
                <a:latin typeface="Arial" pitchFamily="34" charset="0"/>
              </a:endParaRPr>
            </a:p>
          </p:txBody>
        </p:sp>
        <p:sp>
          <p:nvSpPr>
            <p:cNvPr id="48" name="Freeform 37"/>
            <p:cNvSpPr>
              <a:spLocks/>
            </p:cNvSpPr>
            <p:nvPr/>
          </p:nvSpPr>
          <p:spPr bwMode="auto">
            <a:xfrm>
              <a:off x="2638425" y="5922963"/>
              <a:ext cx="1685925" cy="354012"/>
            </a:xfrm>
            <a:custGeom>
              <a:avLst/>
              <a:gdLst>
                <a:gd name="T0" fmla="*/ 100 w 3917"/>
                <a:gd name="T1" fmla="*/ 0 h 824"/>
                <a:gd name="T2" fmla="*/ 3818 w 3917"/>
                <a:gd name="T3" fmla="*/ 0 h 824"/>
                <a:gd name="T4" fmla="*/ 3917 w 3917"/>
                <a:gd name="T5" fmla="*/ 100 h 824"/>
                <a:gd name="T6" fmla="*/ 3917 w 3917"/>
                <a:gd name="T7" fmla="*/ 725 h 824"/>
                <a:gd name="T8" fmla="*/ 3818 w 3917"/>
                <a:gd name="T9" fmla="*/ 824 h 824"/>
                <a:gd name="T10" fmla="*/ 100 w 3917"/>
                <a:gd name="T11" fmla="*/ 824 h 824"/>
                <a:gd name="T12" fmla="*/ 0 w 3917"/>
                <a:gd name="T13" fmla="*/ 725 h 824"/>
                <a:gd name="T14" fmla="*/ 0 w 3917"/>
                <a:gd name="T15" fmla="*/ 100 h 824"/>
                <a:gd name="T16" fmla="*/ 100 w 3917"/>
                <a:gd name="T17" fmla="*/ 0 h 8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17" h="824">
                  <a:moveTo>
                    <a:pt x="100" y="0"/>
                  </a:moveTo>
                  <a:lnTo>
                    <a:pt x="3818" y="0"/>
                  </a:lnTo>
                  <a:cubicBezTo>
                    <a:pt x="3873" y="0"/>
                    <a:pt x="3917" y="45"/>
                    <a:pt x="3917" y="100"/>
                  </a:cubicBezTo>
                  <a:lnTo>
                    <a:pt x="3917" y="725"/>
                  </a:lnTo>
                  <a:cubicBezTo>
                    <a:pt x="3917" y="780"/>
                    <a:pt x="3873" y="824"/>
                    <a:pt x="3818" y="824"/>
                  </a:cubicBezTo>
                  <a:lnTo>
                    <a:pt x="100" y="824"/>
                  </a:lnTo>
                  <a:cubicBezTo>
                    <a:pt x="45" y="824"/>
                    <a:pt x="0" y="780"/>
                    <a:pt x="0" y="725"/>
                  </a:cubicBezTo>
                  <a:lnTo>
                    <a:pt x="0" y="100"/>
                  </a:lnTo>
                  <a:cubicBezTo>
                    <a:pt x="0" y="45"/>
                    <a:pt x="45" y="0"/>
                    <a:pt x="100" y="0"/>
                  </a:cubicBezTo>
                  <a:close/>
                </a:path>
              </a:pathLst>
            </a:custGeom>
            <a:solidFill>
              <a:srgbClr val="AFC6E9"/>
            </a:solidFill>
            <a:ln w="2" cap="flat">
              <a:solidFill>
                <a:srgbClr val="0E0CF4"/>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9" name="Rectangle 38"/>
            <p:cNvSpPr>
              <a:spLocks noChangeArrowheads="1"/>
            </p:cNvSpPr>
            <p:nvPr/>
          </p:nvSpPr>
          <p:spPr bwMode="auto">
            <a:xfrm>
              <a:off x="2686050" y="5997575"/>
              <a:ext cx="13255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Sans"/>
                </a:rPr>
                <a:t>Product(P)</a:t>
              </a:r>
              <a:endParaRPr kumimoji="0" lang="en-US" sz="1800" b="0" i="0" u="none" strike="noStrike" cap="none" normalizeH="0" baseline="0" smtClean="0">
                <a:ln>
                  <a:noFill/>
                </a:ln>
                <a:solidFill>
                  <a:schemeClr val="tx1"/>
                </a:solidFill>
                <a:effectLst/>
                <a:latin typeface="Arial" pitchFamily="34" charset="0"/>
              </a:endParaRPr>
            </a:p>
          </p:txBody>
        </p:sp>
        <p:sp>
          <p:nvSpPr>
            <p:cNvPr id="50" name="Freeform 39"/>
            <p:cNvSpPr>
              <a:spLocks/>
            </p:cNvSpPr>
            <p:nvPr/>
          </p:nvSpPr>
          <p:spPr bwMode="auto">
            <a:xfrm>
              <a:off x="4424363" y="5943600"/>
              <a:ext cx="657225" cy="330200"/>
            </a:xfrm>
            <a:custGeom>
              <a:avLst/>
              <a:gdLst>
                <a:gd name="T0" fmla="*/ 92 w 1525"/>
                <a:gd name="T1" fmla="*/ 0 h 767"/>
                <a:gd name="T2" fmla="*/ 1433 w 1525"/>
                <a:gd name="T3" fmla="*/ 0 h 767"/>
                <a:gd name="T4" fmla="*/ 1525 w 1525"/>
                <a:gd name="T5" fmla="*/ 92 h 767"/>
                <a:gd name="T6" fmla="*/ 1525 w 1525"/>
                <a:gd name="T7" fmla="*/ 674 h 767"/>
                <a:gd name="T8" fmla="*/ 1433 w 1525"/>
                <a:gd name="T9" fmla="*/ 767 h 767"/>
                <a:gd name="T10" fmla="*/ 92 w 1525"/>
                <a:gd name="T11" fmla="*/ 767 h 767"/>
                <a:gd name="T12" fmla="*/ 0 w 1525"/>
                <a:gd name="T13" fmla="*/ 674 h 767"/>
                <a:gd name="T14" fmla="*/ 0 w 1525"/>
                <a:gd name="T15" fmla="*/ 92 h 767"/>
                <a:gd name="T16" fmla="*/ 92 w 1525"/>
                <a:gd name="T17" fmla="*/ 0 h 7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25" h="767">
                  <a:moveTo>
                    <a:pt x="92" y="0"/>
                  </a:moveTo>
                  <a:lnTo>
                    <a:pt x="1433" y="0"/>
                  </a:lnTo>
                  <a:cubicBezTo>
                    <a:pt x="1484" y="0"/>
                    <a:pt x="1525" y="41"/>
                    <a:pt x="1525" y="92"/>
                  </a:cubicBezTo>
                  <a:lnTo>
                    <a:pt x="1525" y="674"/>
                  </a:lnTo>
                  <a:cubicBezTo>
                    <a:pt x="1525" y="725"/>
                    <a:pt x="1484" y="767"/>
                    <a:pt x="1433" y="767"/>
                  </a:cubicBezTo>
                  <a:lnTo>
                    <a:pt x="92" y="767"/>
                  </a:lnTo>
                  <a:cubicBezTo>
                    <a:pt x="41" y="767"/>
                    <a:pt x="0" y="725"/>
                    <a:pt x="0" y="674"/>
                  </a:cubicBezTo>
                  <a:lnTo>
                    <a:pt x="0" y="92"/>
                  </a:lnTo>
                  <a:cubicBezTo>
                    <a:pt x="0" y="41"/>
                    <a:pt x="41" y="0"/>
                    <a:pt x="92" y="0"/>
                  </a:cubicBezTo>
                  <a:close/>
                </a:path>
              </a:pathLst>
            </a:custGeom>
            <a:solidFill>
              <a:srgbClr val="AFC6E9"/>
            </a:solidFill>
            <a:ln w="1" cap="flat">
              <a:solidFill>
                <a:srgbClr val="0E0CF4"/>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1" name="Rectangle 40"/>
            <p:cNvSpPr>
              <a:spLocks noChangeArrowheads="1"/>
            </p:cNvSpPr>
            <p:nvPr/>
          </p:nvSpPr>
          <p:spPr bwMode="auto">
            <a:xfrm>
              <a:off x="4489450" y="6029325"/>
              <a:ext cx="577850"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Sans"/>
                </a:rPr>
                <a:t>1010</a:t>
              </a:r>
              <a:endParaRPr kumimoji="0" lang="en-US" sz="1800" b="0" i="0" u="none" strike="noStrike" cap="none" normalizeH="0" baseline="0" smtClean="0">
                <a:ln>
                  <a:noFill/>
                </a:ln>
                <a:solidFill>
                  <a:schemeClr val="tx1"/>
                </a:solidFill>
                <a:effectLst/>
                <a:latin typeface="Arial" pitchFamily="34" charset="0"/>
              </a:endParaRPr>
            </a:p>
          </p:txBody>
        </p:sp>
        <p:sp>
          <p:nvSpPr>
            <p:cNvPr id="52" name="Rectangle 41"/>
            <p:cNvSpPr>
              <a:spLocks noChangeArrowheads="1"/>
            </p:cNvSpPr>
            <p:nvPr/>
          </p:nvSpPr>
          <p:spPr bwMode="auto">
            <a:xfrm>
              <a:off x="2957513" y="3000375"/>
              <a:ext cx="865188"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Sans"/>
                </a:rPr>
                <a:t>before shift:</a:t>
              </a:r>
              <a:endParaRPr kumimoji="0" lang="en-US" sz="1800" b="0" i="0" u="none" strike="noStrike" cap="none" normalizeH="0" baseline="0" smtClean="0">
                <a:ln>
                  <a:noFill/>
                </a:ln>
                <a:solidFill>
                  <a:schemeClr val="tx1"/>
                </a:solidFill>
                <a:effectLst/>
                <a:latin typeface="Arial" pitchFamily="34" charset="0"/>
              </a:endParaRPr>
            </a:p>
          </p:txBody>
        </p:sp>
        <p:sp>
          <p:nvSpPr>
            <p:cNvPr id="53" name="Rectangle 42"/>
            <p:cNvSpPr>
              <a:spLocks noChangeArrowheads="1"/>
            </p:cNvSpPr>
            <p:nvPr/>
          </p:nvSpPr>
          <p:spPr bwMode="auto">
            <a:xfrm>
              <a:off x="2957513" y="3184525"/>
              <a:ext cx="452438"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Sans"/>
                </a:rPr>
                <a:t>         </a:t>
              </a:r>
              <a:endParaRPr kumimoji="0" lang="en-US" sz="1800" b="0" i="0" u="none" strike="noStrike" cap="none" normalizeH="0" baseline="0" smtClean="0">
                <a:ln>
                  <a:noFill/>
                </a:ln>
                <a:solidFill>
                  <a:schemeClr val="tx1"/>
                </a:solidFill>
                <a:effectLst/>
                <a:latin typeface="Arial" pitchFamily="34" charset="0"/>
              </a:endParaRPr>
            </a:p>
          </p:txBody>
        </p:sp>
        <p:sp>
          <p:nvSpPr>
            <p:cNvPr id="54" name="Rectangle 43"/>
            <p:cNvSpPr>
              <a:spLocks noChangeArrowheads="1"/>
            </p:cNvSpPr>
            <p:nvPr/>
          </p:nvSpPr>
          <p:spPr bwMode="auto">
            <a:xfrm>
              <a:off x="2608263" y="3644900"/>
              <a:ext cx="2674938" cy="673100"/>
            </a:xfrm>
            <a:prstGeom prst="rect">
              <a:avLst/>
            </a:prstGeom>
            <a:noFill/>
            <a:ln w="4" cap="flat">
              <a:solidFill>
                <a:srgbClr val="15111D"/>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 name="Rectangle 44"/>
            <p:cNvSpPr>
              <a:spLocks noChangeArrowheads="1"/>
            </p:cNvSpPr>
            <p:nvPr/>
          </p:nvSpPr>
          <p:spPr bwMode="auto">
            <a:xfrm>
              <a:off x="4664075" y="3733800"/>
              <a:ext cx="542925" cy="200025"/>
            </a:xfrm>
            <a:prstGeom prst="rect">
              <a:avLst/>
            </a:prstGeom>
            <a:solidFill>
              <a:srgbClr val="FFE6D5"/>
            </a:solidFill>
            <a:ln w="4"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6" name="Rectangle 45"/>
            <p:cNvSpPr>
              <a:spLocks noChangeArrowheads="1"/>
            </p:cNvSpPr>
            <p:nvPr/>
          </p:nvSpPr>
          <p:spPr bwMode="auto">
            <a:xfrm>
              <a:off x="3983038" y="3729038"/>
              <a:ext cx="638175" cy="201612"/>
            </a:xfrm>
            <a:prstGeom prst="rect">
              <a:avLst/>
            </a:prstGeom>
            <a:solidFill>
              <a:srgbClr val="D5F6FF"/>
            </a:solidFill>
            <a:ln w="4"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7" name="Rectangle 46"/>
            <p:cNvSpPr>
              <a:spLocks noChangeArrowheads="1"/>
            </p:cNvSpPr>
            <p:nvPr/>
          </p:nvSpPr>
          <p:spPr bwMode="auto">
            <a:xfrm>
              <a:off x="3997325" y="3743325"/>
              <a:ext cx="615950" cy="255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Sans"/>
                </a:rPr>
                <a:t>11101</a:t>
              </a:r>
              <a:endParaRPr kumimoji="0" lang="en-US" sz="1800" b="0" i="0" u="none" strike="noStrike" cap="none" normalizeH="0" baseline="0" smtClean="0">
                <a:ln>
                  <a:noFill/>
                </a:ln>
                <a:solidFill>
                  <a:schemeClr val="tx1"/>
                </a:solidFill>
                <a:effectLst/>
                <a:latin typeface="Arial" pitchFamily="34" charset="0"/>
              </a:endParaRPr>
            </a:p>
          </p:txBody>
        </p:sp>
        <p:sp>
          <p:nvSpPr>
            <p:cNvPr id="58" name="Rectangle 47"/>
            <p:cNvSpPr>
              <a:spLocks noChangeArrowheads="1"/>
            </p:cNvSpPr>
            <p:nvPr/>
          </p:nvSpPr>
          <p:spPr bwMode="auto">
            <a:xfrm>
              <a:off x="4684713" y="3746500"/>
              <a:ext cx="509588" cy="255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Sans"/>
                </a:rPr>
                <a:t>0111</a:t>
              </a:r>
              <a:endParaRPr kumimoji="0" lang="en-US" sz="1800" b="0" i="0" u="none" strike="noStrike" cap="none" normalizeH="0" baseline="0" smtClean="0">
                <a:ln>
                  <a:noFill/>
                </a:ln>
                <a:solidFill>
                  <a:schemeClr val="tx1"/>
                </a:solidFill>
                <a:effectLst/>
                <a:latin typeface="Arial" pitchFamily="34" charset="0"/>
              </a:endParaRPr>
            </a:p>
          </p:txBody>
        </p:sp>
        <p:sp>
          <p:nvSpPr>
            <p:cNvPr id="59" name="Rectangle 48"/>
            <p:cNvSpPr>
              <a:spLocks noChangeArrowheads="1"/>
            </p:cNvSpPr>
            <p:nvPr/>
          </p:nvSpPr>
          <p:spPr bwMode="auto">
            <a:xfrm>
              <a:off x="2987675" y="4084638"/>
              <a:ext cx="739775"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Sans"/>
                </a:rPr>
                <a:t>after shift:</a:t>
              </a:r>
              <a:endParaRPr kumimoji="0" lang="en-US" sz="1800" b="0" i="0" u="none" strike="noStrike" cap="none" normalizeH="0" baseline="0" smtClean="0">
                <a:ln>
                  <a:noFill/>
                </a:ln>
                <a:solidFill>
                  <a:schemeClr val="tx1"/>
                </a:solidFill>
                <a:effectLst/>
                <a:latin typeface="Arial" pitchFamily="34" charset="0"/>
              </a:endParaRPr>
            </a:p>
          </p:txBody>
        </p:sp>
        <p:sp>
          <p:nvSpPr>
            <p:cNvPr id="60" name="Rectangle 49"/>
            <p:cNvSpPr>
              <a:spLocks noChangeArrowheads="1"/>
            </p:cNvSpPr>
            <p:nvPr/>
          </p:nvSpPr>
          <p:spPr bwMode="auto">
            <a:xfrm>
              <a:off x="4665663" y="4064000"/>
              <a:ext cx="542925" cy="200025"/>
            </a:xfrm>
            <a:prstGeom prst="rect">
              <a:avLst/>
            </a:prstGeom>
            <a:solidFill>
              <a:srgbClr val="FFE6D5"/>
            </a:solidFill>
            <a:ln w="4"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1" name="Rectangle 50"/>
            <p:cNvSpPr>
              <a:spLocks noChangeArrowheads="1"/>
            </p:cNvSpPr>
            <p:nvPr/>
          </p:nvSpPr>
          <p:spPr bwMode="auto">
            <a:xfrm>
              <a:off x="3983038" y="4060825"/>
              <a:ext cx="639763" cy="200025"/>
            </a:xfrm>
            <a:prstGeom prst="rect">
              <a:avLst/>
            </a:prstGeom>
            <a:solidFill>
              <a:srgbClr val="D5F6FF"/>
            </a:solidFill>
            <a:ln w="4"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2" name="Rectangle 51"/>
            <p:cNvSpPr>
              <a:spLocks noChangeArrowheads="1"/>
            </p:cNvSpPr>
            <p:nvPr/>
          </p:nvSpPr>
          <p:spPr bwMode="auto">
            <a:xfrm>
              <a:off x="3984625" y="4073525"/>
              <a:ext cx="615950" cy="255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Sans"/>
                </a:rPr>
                <a:t>11110</a:t>
              </a:r>
              <a:endParaRPr kumimoji="0" lang="en-US" sz="1800" b="0" i="0" u="none" strike="noStrike" cap="none" normalizeH="0" baseline="0" smtClean="0">
                <a:ln>
                  <a:noFill/>
                </a:ln>
                <a:solidFill>
                  <a:schemeClr val="tx1"/>
                </a:solidFill>
                <a:effectLst/>
                <a:latin typeface="Arial" pitchFamily="34" charset="0"/>
              </a:endParaRPr>
            </a:p>
          </p:txBody>
        </p:sp>
        <p:sp>
          <p:nvSpPr>
            <p:cNvPr id="63" name="Rectangle 52"/>
            <p:cNvSpPr>
              <a:spLocks noChangeArrowheads="1"/>
            </p:cNvSpPr>
            <p:nvPr/>
          </p:nvSpPr>
          <p:spPr bwMode="auto">
            <a:xfrm>
              <a:off x="4686300" y="4076700"/>
              <a:ext cx="509588" cy="255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Sans"/>
                </a:rPr>
                <a:t>1011</a:t>
              </a:r>
              <a:endParaRPr kumimoji="0" lang="en-US" sz="1800" b="0" i="0" u="none" strike="noStrike" cap="none" normalizeH="0" baseline="0" smtClean="0">
                <a:ln>
                  <a:noFill/>
                </a:ln>
                <a:solidFill>
                  <a:schemeClr val="tx1"/>
                </a:solidFill>
                <a:effectLst/>
                <a:latin typeface="Arial" pitchFamily="34" charset="0"/>
              </a:endParaRPr>
            </a:p>
          </p:txBody>
        </p:sp>
        <p:sp>
          <p:nvSpPr>
            <p:cNvPr id="64" name="Freeform 53"/>
            <p:cNvSpPr>
              <a:spLocks/>
            </p:cNvSpPr>
            <p:nvPr/>
          </p:nvSpPr>
          <p:spPr bwMode="auto">
            <a:xfrm>
              <a:off x="2905125" y="4008438"/>
              <a:ext cx="2384425" cy="3175"/>
            </a:xfrm>
            <a:custGeom>
              <a:avLst/>
              <a:gdLst>
                <a:gd name="T0" fmla="*/ 0 w 5538"/>
                <a:gd name="T1" fmla="*/ 0 h 10"/>
                <a:gd name="T2" fmla="*/ 5538 w 5538"/>
                <a:gd name="T3" fmla="*/ 0 h 10"/>
              </a:gdLst>
              <a:ahLst/>
              <a:cxnLst>
                <a:cxn ang="0">
                  <a:pos x="T0" y="T1"/>
                </a:cxn>
                <a:cxn ang="0">
                  <a:pos x="T2" y="T3"/>
                </a:cxn>
              </a:cxnLst>
              <a:rect l="0" t="0" r="r" b="b"/>
              <a:pathLst>
                <a:path w="5538" h="10">
                  <a:moveTo>
                    <a:pt x="0" y="0"/>
                  </a:moveTo>
                  <a:cubicBezTo>
                    <a:pt x="44" y="10"/>
                    <a:pt x="5538" y="0"/>
                    <a:pt x="5538" y="0"/>
                  </a:cubicBezTo>
                </a:path>
              </a:pathLst>
            </a:custGeom>
            <a:noFill/>
            <a:ln w="8"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5" name="Line 54"/>
            <p:cNvSpPr>
              <a:spLocks noChangeShapeType="1"/>
            </p:cNvSpPr>
            <p:nvPr/>
          </p:nvSpPr>
          <p:spPr bwMode="auto">
            <a:xfrm>
              <a:off x="2909888" y="3649663"/>
              <a:ext cx="0" cy="671512"/>
            </a:xfrm>
            <a:prstGeom prst="line">
              <a:avLst/>
            </a:prstGeom>
            <a:noFill/>
            <a:ln w="8"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6" name="Oval 55"/>
            <p:cNvSpPr>
              <a:spLocks noChangeArrowheads="1"/>
            </p:cNvSpPr>
            <p:nvPr/>
          </p:nvSpPr>
          <p:spPr bwMode="auto">
            <a:xfrm>
              <a:off x="2654300" y="3857625"/>
              <a:ext cx="214313" cy="219075"/>
            </a:xfrm>
            <a:prstGeom prst="ellipse">
              <a:avLst/>
            </a:prstGeom>
            <a:solidFill>
              <a:srgbClr val="67CBCE"/>
            </a:solidFill>
            <a:ln w="4" cap="flat">
              <a:solidFill>
                <a:srgbClr val="0E0CF4"/>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7" name="Rectangle 56"/>
            <p:cNvSpPr>
              <a:spLocks noChangeArrowheads="1"/>
            </p:cNvSpPr>
            <p:nvPr/>
          </p:nvSpPr>
          <p:spPr bwMode="auto">
            <a:xfrm>
              <a:off x="2700338" y="3883025"/>
              <a:ext cx="201613" cy="271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Sans"/>
                </a:rPr>
                <a:t>2</a:t>
              </a:r>
              <a:endParaRPr kumimoji="0" lang="en-US" sz="1800" b="0" i="0" u="none" strike="noStrike" cap="none" normalizeH="0" baseline="0" smtClean="0">
                <a:ln>
                  <a:noFill/>
                </a:ln>
                <a:solidFill>
                  <a:schemeClr val="tx1"/>
                </a:solidFill>
                <a:effectLst/>
                <a:latin typeface="Arial" pitchFamily="34" charset="0"/>
              </a:endParaRPr>
            </a:p>
          </p:txBody>
        </p:sp>
        <p:sp>
          <p:nvSpPr>
            <p:cNvPr id="68" name="Rectangle 57"/>
            <p:cNvSpPr>
              <a:spLocks noChangeArrowheads="1"/>
            </p:cNvSpPr>
            <p:nvPr/>
          </p:nvSpPr>
          <p:spPr bwMode="auto">
            <a:xfrm>
              <a:off x="2957513" y="3746500"/>
              <a:ext cx="865188"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Sans"/>
                </a:rPr>
                <a:t>before shift:</a:t>
              </a:r>
              <a:endParaRPr kumimoji="0" lang="en-US" sz="1800" b="0" i="0" u="none" strike="noStrike" cap="none" normalizeH="0" baseline="0" smtClean="0">
                <a:ln>
                  <a:noFill/>
                </a:ln>
                <a:solidFill>
                  <a:schemeClr val="tx1"/>
                </a:solidFill>
                <a:effectLst/>
                <a:latin typeface="Arial" pitchFamily="34" charset="0"/>
              </a:endParaRPr>
            </a:p>
          </p:txBody>
        </p:sp>
        <p:sp>
          <p:nvSpPr>
            <p:cNvPr id="69" name="Rectangle 58"/>
            <p:cNvSpPr>
              <a:spLocks noChangeArrowheads="1"/>
            </p:cNvSpPr>
            <p:nvPr/>
          </p:nvSpPr>
          <p:spPr bwMode="auto">
            <a:xfrm>
              <a:off x="2957513" y="3932238"/>
              <a:ext cx="452438"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Sans"/>
                </a:rPr>
                <a:t>         </a:t>
              </a:r>
              <a:endParaRPr kumimoji="0" lang="en-US" sz="1800" b="0" i="0" u="none" strike="noStrike" cap="none" normalizeH="0" baseline="0" smtClean="0">
                <a:ln>
                  <a:noFill/>
                </a:ln>
                <a:solidFill>
                  <a:schemeClr val="tx1"/>
                </a:solidFill>
                <a:effectLst/>
                <a:latin typeface="Arial" pitchFamily="34" charset="0"/>
              </a:endParaRPr>
            </a:p>
          </p:txBody>
        </p:sp>
        <p:sp>
          <p:nvSpPr>
            <p:cNvPr id="70" name="Rectangle 59"/>
            <p:cNvSpPr>
              <a:spLocks noChangeArrowheads="1"/>
            </p:cNvSpPr>
            <p:nvPr/>
          </p:nvSpPr>
          <p:spPr bwMode="auto">
            <a:xfrm>
              <a:off x="2608263" y="4379913"/>
              <a:ext cx="2668588" cy="674687"/>
            </a:xfrm>
            <a:prstGeom prst="rect">
              <a:avLst/>
            </a:prstGeom>
            <a:noFill/>
            <a:ln w="4" cap="flat">
              <a:solidFill>
                <a:srgbClr val="15111D"/>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1" name="Rectangle 60"/>
            <p:cNvSpPr>
              <a:spLocks noChangeArrowheads="1"/>
            </p:cNvSpPr>
            <p:nvPr/>
          </p:nvSpPr>
          <p:spPr bwMode="auto">
            <a:xfrm>
              <a:off x="4662488" y="4468813"/>
              <a:ext cx="542925" cy="200025"/>
            </a:xfrm>
            <a:prstGeom prst="rect">
              <a:avLst/>
            </a:prstGeom>
            <a:solidFill>
              <a:srgbClr val="FFE6D5"/>
            </a:solidFill>
            <a:ln w="4"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2" name="Rectangle 61"/>
            <p:cNvSpPr>
              <a:spLocks noChangeArrowheads="1"/>
            </p:cNvSpPr>
            <p:nvPr/>
          </p:nvSpPr>
          <p:spPr bwMode="auto">
            <a:xfrm>
              <a:off x="3978275" y="4464050"/>
              <a:ext cx="642938" cy="201612"/>
            </a:xfrm>
            <a:prstGeom prst="rect">
              <a:avLst/>
            </a:prstGeom>
            <a:solidFill>
              <a:srgbClr val="D5F6FF"/>
            </a:solidFill>
            <a:ln w="4"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3" name="Rectangle 62"/>
            <p:cNvSpPr>
              <a:spLocks noChangeArrowheads="1"/>
            </p:cNvSpPr>
            <p:nvPr/>
          </p:nvSpPr>
          <p:spPr bwMode="auto">
            <a:xfrm>
              <a:off x="3981450" y="4475163"/>
              <a:ext cx="615950" cy="255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Sans"/>
                </a:rPr>
                <a:t>11110</a:t>
              </a:r>
              <a:endParaRPr kumimoji="0" lang="en-US" sz="1800" b="0" i="0" u="none" strike="noStrike" cap="none" normalizeH="0" baseline="0" smtClean="0">
                <a:ln>
                  <a:noFill/>
                </a:ln>
                <a:solidFill>
                  <a:schemeClr val="tx1"/>
                </a:solidFill>
                <a:effectLst/>
                <a:latin typeface="Arial" pitchFamily="34" charset="0"/>
              </a:endParaRPr>
            </a:p>
          </p:txBody>
        </p:sp>
        <p:sp>
          <p:nvSpPr>
            <p:cNvPr id="74" name="Rectangle 63"/>
            <p:cNvSpPr>
              <a:spLocks noChangeArrowheads="1"/>
            </p:cNvSpPr>
            <p:nvPr/>
          </p:nvSpPr>
          <p:spPr bwMode="auto">
            <a:xfrm>
              <a:off x="4683125" y="4481513"/>
              <a:ext cx="509588" cy="255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Sans"/>
                </a:rPr>
                <a:t>1011</a:t>
              </a:r>
              <a:endParaRPr kumimoji="0" lang="en-US" sz="1800" b="0" i="0" u="none" strike="noStrike" cap="none" normalizeH="0" baseline="0" smtClean="0">
                <a:ln>
                  <a:noFill/>
                </a:ln>
                <a:solidFill>
                  <a:schemeClr val="tx1"/>
                </a:solidFill>
                <a:effectLst/>
                <a:latin typeface="Arial" pitchFamily="34" charset="0"/>
              </a:endParaRPr>
            </a:p>
          </p:txBody>
        </p:sp>
        <p:sp>
          <p:nvSpPr>
            <p:cNvPr id="75" name="Rectangle 64"/>
            <p:cNvSpPr>
              <a:spLocks noChangeArrowheads="1"/>
            </p:cNvSpPr>
            <p:nvPr/>
          </p:nvSpPr>
          <p:spPr bwMode="auto">
            <a:xfrm>
              <a:off x="2986088" y="4819650"/>
              <a:ext cx="739775"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Sans"/>
                </a:rPr>
                <a:t>after shift:</a:t>
              </a:r>
              <a:endParaRPr kumimoji="0" lang="en-US" sz="1800" b="0" i="0" u="none" strike="noStrike" cap="none" normalizeH="0" baseline="0" smtClean="0">
                <a:ln>
                  <a:noFill/>
                </a:ln>
                <a:solidFill>
                  <a:schemeClr val="tx1"/>
                </a:solidFill>
                <a:effectLst/>
                <a:latin typeface="Arial" pitchFamily="34" charset="0"/>
              </a:endParaRPr>
            </a:p>
          </p:txBody>
        </p:sp>
        <p:sp>
          <p:nvSpPr>
            <p:cNvPr id="76" name="Rectangle 65"/>
            <p:cNvSpPr>
              <a:spLocks noChangeArrowheads="1"/>
            </p:cNvSpPr>
            <p:nvPr/>
          </p:nvSpPr>
          <p:spPr bwMode="auto">
            <a:xfrm>
              <a:off x="4665663" y="4799013"/>
              <a:ext cx="542925" cy="200025"/>
            </a:xfrm>
            <a:prstGeom prst="rect">
              <a:avLst/>
            </a:prstGeom>
            <a:solidFill>
              <a:srgbClr val="FFE6D5"/>
            </a:solidFill>
            <a:ln w="4"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7" name="Rectangle 66"/>
            <p:cNvSpPr>
              <a:spLocks noChangeArrowheads="1"/>
            </p:cNvSpPr>
            <p:nvPr/>
          </p:nvSpPr>
          <p:spPr bwMode="auto">
            <a:xfrm>
              <a:off x="3973513" y="4794250"/>
              <a:ext cx="649288" cy="201612"/>
            </a:xfrm>
            <a:prstGeom prst="rect">
              <a:avLst/>
            </a:prstGeom>
            <a:solidFill>
              <a:srgbClr val="D5F6FF"/>
            </a:solidFill>
            <a:ln w="4"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8" name="Rectangle 67"/>
            <p:cNvSpPr>
              <a:spLocks noChangeArrowheads="1"/>
            </p:cNvSpPr>
            <p:nvPr/>
          </p:nvSpPr>
          <p:spPr bwMode="auto">
            <a:xfrm>
              <a:off x="3981450" y="4805363"/>
              <a:ext cx="615950" cy="255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Sans"/>
                </a:rPr>
                <a:t>11111</a:t>
              </a:r>
              <a:endParaRPr kumimoji="0" lang="en-US" sz="1800" b="0" i="0" u="none" strike="noStrike" cap="none" normalizeH="0" baseline="0" smtClean="0">
                <a:ln>
                  <a:noFill/>
                </a:ln>
                <a:solidFill>
                  <a:schemeClr val="tx1"/>
                </a:solidFill>
                <a:effectLst/>
                <a:latin typeface="Arial" pitchFamily="34" charset="0"/>
              </a:endParaRPr>
            </a:p>
          </p:txBody>
        </p:sp>
        <p:sp>
          <p:nvSpPr>
            <p:cNvPr id="79" name="Rectangle 68"/>
            <p:cNvSpPr>
              <a:spLocks noChangeArrowheads="1"/>
            </p:cNvSpPr>
            <p:nvPr/>
          </p:nvSpPr>
          <p:spPr bwMode="auto">
            <a:xfrm>
              <a:off x="4686300" y="4811713"/>
              <a:ext cx="509588" cy="255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Sans"/>
                </a:rPr>
                <a:t>0101</a:t>
              </a:r>
              <a:endParaRPr kumimoji="0" lang="en-US" sz="1800" b="0" i="0" u="none" strike="noStrike" cap="none" normalizeH="0" baseline="0" dirty="0" smtClean="0">
                <a:ln>
                  <a:noFill/>
                </a:ln>
                <a:solidFill>
                  <a:schemeClr val="tx1"/>
                </a:solidFill>
                <a:effectLst/>
                <a:latin typeface="Arial" pitchFamily="34" charset="0"/>
              </a:endParaRPr>
            </a:p>
          </p:txBody>
        </p:sp>
        <p:sp>
          <p:nvSpPr>
            <p:cNvPr id="80" name="Freeform 69"/>
            <p:cNvSpPr>
              <a:spLocks/>
            </p:cNvSpPr>
            <p:nvPr/>
          </p:nvSpPr>
          <p:spPr bwMode="auto">
            <a:xfrm>
              <a:off x="2905125" y="4743450"/>
              <a:ext cx="2359025" cy="3175"/>
            </a:xfrm>
            <a:custGeom>
              <a:avLst/>
              <a:gdLst>
                <a:gd name="T0" fmla="*/ 0 w 5481"/>
                <a:gd name="T1" fmla="*/ 0 h 9"/>
                <a:gd name="T2" fmla="*/ 5481 w 5481"/>
                <a:gd name="T3" fmla="*/ 0 h 9"/>
              </a:gdLst>
              <a:ahLst/>
              <a:cxnLst>
                <a:cxn ang="0">
                  <a:pos x="T0" y="T1"/>
                </a:cxn>
                <a:cxn ang="0">
                  <a:pos x="T2" y="T3"/>
                </a:cxn>
              </a:cxnLst>
              <a:rect l="0" t="0" r="r" b="b"/>
              <a:pathLst>
                <a:path w="5481" h="9">
                  <a:moveTo>
                    <a:pt x="0" y="0"/>
                  </a:moveTo>
                  <a:cubicBezTo>
                    <a:pt x="42" y="9"/>
                    <a:pt x="5481" y="0"/>
                    <a:pt x="5481" y="0"/>
                  </a:cubicBezTo>
                </a:path>
              </a:pathLst>
            </a:custGeom>
            <a:noFill/>
            <a:ln w="7"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1" name="Line 70"/>
            <p:cNvSpPr>
              <a:spLocks noChangeShapeType="1"/>
            </p:cNvSpPr>
            <p:nvPr/>
          </p:nvSpPr>
          <p:spPr bwMode="auto">
            <a:xfrm>
              <a:off x="2909888" y="4383088"/>
              <a:ext cx="0" cy="673100"/>
            </a:xfrm>
            <a:prstGeom prst="line">
              <a:avLst/>
            </a:prstGeom>
            <a:noFill/>
            <a:ln w="8"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2" name="Oval 71"/>
            <p:cNvSpPr>
              <a:spLocks noChangeArrowheads="1"/>
            </p:cNvSpPr>
            <p:nvPr/>
          </p:nvSpPr>
          <p:spPr bwMode="auto">
            <a:xfrm>
              <a:off x="2654300" y="4592638"/>
              <a:ext cx="214313" cy="219075"/>
            </a:xfrm>
            <a:prstGeom prst="ellipse">
              <a:avLst/>
            </a:prstGeom>
            <a:solidFill>
              <a:srgbClr val="67CBCE"/>
            </a:solidFill>
            <a:ln w="4" cap="flat">
              <a:solidFill>
                <a:srgbClr val="0E0CF4"/>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3" name="Rectangle 72"/>
            <p:cNvSpPr>
              <a:spLocks noChangeArrowheads="1"/>
            </p:cNvSpPr>
            <p:nvPr/>
          </p:nvSpPr>
          <p:spPr bwMode="auto">
            <a:xfrm>
              <a:off x="2700338" y="4618038"/>
              <a:ext cx="201613" cy="271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Sans"/>
                </a:rPr>
                <a:t>3</a:t>
              </a:r>
              <a:endParaRPr kumimoji="0" lang="en-US" sz="1800" b="0" i="0" u="none" strike="noStrike" cap="none" normalizeH="0" baseline="0" smtClean="0">
                <a:ln>
                  <a:noFill/>
                </a:ln>
                <a:solidFill>
                  <a:schemeClr val="tx1"/>
                </a:solidFill>
                <a:effectLst/>
                <a:latin typeface="Arial" pitchFamily="34" charset="0"/>
              </a:endParaRPr>
            </a:p>
          </p:txBody>
        </p:sp>
        <p:sp>
          <p:nvSpPr>
            <p:cNvPr id="84" name="Rectangle 73"/>
            <p:cNvSpPr>
              <a:spLocks noChangeArrowheads="1"/>
            </p:cNvSpPr>
            <p:nvPr/>
          </p:nvSpPr>
          <p:spPr bwMode="auto">
            <a:xfrm>
              <a:off x="2957513" y="4481513"/>
              <a:ext cx="865188"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Sans"/>
                </a:rPr>
                <a:t>before shift:</a:t>
              </a:r>
              <a:endParaRPr kumimoji="0" lang="en-US" sz="1800" b="0" i="0" u="none" strike="noStrike" cap="none" normalizeH="0" baseline="0" smtClean="0">
                <a:ln>
                  <a:noFill/>
                </a:ln>
                <a:solidFill>
                  <a:schemeClr val="tx1"/>
                </a:solidFill>
                <a:effectLst/>
                <a:latin typeface="Arial" pitchFamily="34" charset="0"/>
              </a:endParaRPr>
            </a:p>
          </p:txBody>
        </p:sp>
        <p:sp>
          <p:nvSpPr>
            <p:cNvPr id="85" name="Rectangle 74"/>
            <p:cNvSpPr>
              <a:spLocks noChangeArrowheads="1"/>
            </p:cNvSpPr>
            <p:nvPr/>
          </p:nvSpPr>
          <p:spPr bwMode="auto">
            <a:xfrm>
              <a:off x="2957513" y="4667250"/>
              <a:ext cx="452438"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Sans"/>
                </a:rPr>
                <a:t>         </a:t>
              </a:r>
              <a:endParaRPr kumimoji="0" lang="en-US" sz="1800" b="0" i="0" u="none" strike="noStrike" cap="none" normalizeH="0" baseline="0" smtClean="0">
                <a:ln>
                  <a:noFill/>
                </a:ln>
                <a:solidFill>
                  <a:schemeClr val="tx1"/>
                </a:solidFill>
                <a:effectLst/>
                <a:latin typeface="Arial" pitchFamily="34" charset="0"/>
              </a:endParaRPr>
            </a:p>
          </p:txBody>
        </p:sp>
        <p:sp>
          <p:nvSpPr>
            <p:cNvPr id="86" name="Rectangle 75"/>
            <p:cNvSpPr>
              <a:spLocks noChangeArrowheads="1"/>
            </p:cNvSpPr>
            <p:nvPr/>
          </p:nvSpPr>
          <p:spPr bwMode="auto">
            <a:xfrm>
              <a:off x="2609850" y="5126038"/>
              <a:ext cx="2663825" cy="674687"/>
            </a:xfrm>
            <a:prstGeom prst="rect">
              <a:avLst/>
            </a:prstGeom>
            <a:noFill/>
            <a:ln w="4" cap="flat">
              <a:solidFill>
                <a:srgbClr val="15111D"/>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7" name="Rectangle 76"/>
            <p:cNvSpPr>
              <a:spLocks noChangeArrowheads="1"/>
            </p:cNvSpPr>
            <p:nvPr/>
          </p:nvSpPr>
          <p:spPr bwMode="auto">
            <a:xfrm>
              <a:off x="4664075" y="5214938"/>
              <a:ext cx="542925" cy="200025"/>
            </a:xfrm>
            <a:prstGeom prst="rect">
              <a:avLst/>
            </a:prstGeom>
            <a:solidFill>
              <a:srgbClr val="FFE6D5"/>
            </a:solidFill>
            <a:ln w="4"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8" name="Rectangle 77"/>
            <p:cNvSpPr>
              <a:spLocks noChangeArrowheads="1"/>
            </p:cNvSpPr>
            <p:nvPr/>
          </p:nvSpPr>
          <p:spPr bwMode="auto">
            <a:xfrm>
              <a:off x="3979863" y="5210175"/>
              <a:ext cx="641350" cy="201612"/>
            </a:xfrm>
            <a:prstGeom prst="rect">
              <a:avLst/>
            </a:prstGeom>
            <a:solidFill>
              <a:srgbClr val="D5F6FF"/>
            </a:solidFill>
            <a:ln w="4"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9" name="Rectangle 78"/>
            <p:cNvSpPr>
              <a:spLocks noChangeArrowheads="1"/>
            </p:cNvSpPr>
            <p:nvPr/>
          </p:nvSpPr>
          <p:spPr bwMode="auto">
            <a:xfrm>
              <a:off x="4000500" y="5221288"/>
              <a:ext cx="615950" cy="255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Sans"/>
                </a:rPr>
                <a:t>11111</a:t>
              </a:r>
              <a:endParaRPr kumimoji="0" lang="en-US" sz="1800" b="0" i="0" u="none" strike="noStrike" cap="none" normalizeH="0" baseline="0" smtClean="0">
                <a:ln>
                  <a:noFill/>
                </a:ln>
                <a:solidFill>
                  <a:schemeClr val="tx1"/>
                </a:solidFill>
                <a:effectLst/>
                <a:latin typeface="Arial" pitchFamily="34" charset="0"/>
              </a:endParaRPr>
            </a:p>
          </p:txBody>
        </p:sp>
        <p:sp>
          <p:nvSpPr>
            <p:cNvPr id="90" name="Rectangle 79"/>
            <p:cNvSpPr>
              <a:spLocks noChangeArrowheads="1"/>
            </p:cNvSpPr>
            <p:nvPr/>
          </p:nvSpPr>
          <p:spPr bwMode="auto">
            <a:xfrm>
              <a:off x="4684713" y="5227638"/>
              <a:ext cx="509588" cy="255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Sans"/>
                </a:rPr>
                <a:t>0101</a:t>
              </a:r>
              <a:endParaRPr kumimoji="0" lang="en-US" sz="1800" b="0" i="0" u="none" strike="noStrike" cap="none" normalizeH="0" baseline="0" smtClean="0">
                <a:ln>
                  <a:noFill/>
                </a:ln>
                <a:solidFill>
                  <a:schemeClr val="tx1"/>
                </a:solidFill>
                <a:effectLst/>
                <a:latin typeface="Arial" pitchFamily="34" charset="0"/>
              </a:endParaRPr>
            </a:p>
          </p:txBody>
        </p:sp>
        <p:sp>
          <p:nvSpPr>
            <p:cNvPr id="91" name="Rectangle 80"/>
            <p:cNvSpPr>
              <a:spLocks noChangeArrowheads="1"/>
            </p:cNvSpPr>
            <p:nvPr/>
          </p:nvSpPr>
          <p:spPr bwMode="auto">
            <a:xfrm>
              <a:off x="2987675" y="5565775"/>
              <a:ext cx="739775"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Sans"/>
                </a:rPr>
                <a:t>after shift:</a:t>
              </a:r>
              <a:endParaRPr kumimoji="0" lang="en-US" sz="1800" b="0" i="0" u="none" strike="noStrike" cap="none" normalizeH="0" baseline="0" smtClean="0">
                <a:ln>
                  <a:noFill/>
                </a:ln>
                <a:solidFill>
                  <a:schemeClr val="tx1"/>
                </a:solidFill>
                <a:effectLst/>
                <a:latin typeface="Arial" pitchFamily="34" charset="0"/>
              </a:endParaRPr>
            </a:p>
          </p:txBody>
        </p:sp>
        <p:sp>
          <p:nvSpPr>
            <p:cNvPr id="92" name="Rectangle 81"/>
            <p:cNvSpPr>
              <a:spLocks noChangeArrowheads="1"/>
            </p:cNvSpPr>
            <p:nvPr/>
          </p:nvSpPr>
          <p:spPr bwMode="auto">
            <a:xfrm>
              <a:off x="4665663" y="5545138"/>
              <a:ext cx="542925" cy="200025"/>
            </a:xfrm>
            <a:prstGeom prst="rect">
              <a:avLst/>
            </a:prstGeom>
            <a:solidFill>
              <a:srgbClr val="FFE6D5"/>
            </a:solidFill>
            <a:ln w="4"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3" name="Rectangle 82"/>
            <p:cNvSpPr>
              <a:spLocks noChangeArrowheads="1"/>
            </p:cNvSpPr>
            <p:nvPr/>
          </p:nvSpPr>
          <p:spPr bwMode="auto">
            <a:xfrm>
              <a:off x="3978275" y="5541963"/>
              <a:ext cx="646113" cy="200025"/>
            </a:xfrm>
            <a:prstGeom prst="rect">
              <a:avLst/>
            </a:prstGeom>
            <a:solidFill>
              <a:srgbClr val="D5F6FF"/>
            </a:solidFill>
            <a:ln w="4"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4" name="Rectangle 83"/>
            <p:cNvSpPr>
              <a:spLocks noChangeArrowheads="1"/>
            </p:cNvSpPr>
            <p:nvPr/>
          </p:nvSpPr>
          <p:spPr bwMode="auto">
            <a:xfrm>
              <a:off x="4002088" y="5554663"/>
              <a:ext cx="615950" cy="255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Sans"/>
                </a:rPr>
                <a:t>11111</a:t>
              </a:r>
              <a:endParaRPr kumimoji="0" lang="en-US" sz="1800" b="0" i="0" u="none" strike="noStrike" cap="none" normalizeH="0" baseline="0" smtClean="0">
                <a:ln>
                  <a:noFill/>
                </a:ln>
                <a:solidFill>
                  <a:schemeClr val="tx1"/>
                </a:solidFill>
                <a:effectLst/>
                <a:latin typeface="Arial" pitchFamily="34" charset="0"/>
              </a:endParaRPr>
            </a:p>
          </p:txBody>
        </p:sp>
        <p:sp>
          <p:nvSpPr>
            <p:cNvPr id="95" name="Rectangle 84"/>
            <p:cNvSpPr>
              <a:spLocks noChangeArrowheads="1"/>
            </p:cNvSpPr>
            <p:nvPr/>
          </p:nvSpPr>
          <p:spPr bwMode="auto">
            <a:xfrm>
              <a:off x="4686300" y="5557838"/>
              <a:ext cx="509588" cy="255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Sans"/>
                </a:rPr>
                <a:t>1010</a:t>
              </a:r>
              <a:endParaRPr kumimoji="0" lang="en-US" sz="1800" b="0" i="0" u="none" strike="noStrike" cap="none" normalizeH="0" baseline="0" smtClean="0">
                <a:ln>
                  <a:noFill/>
                </a:ln>
                <a:solidFill>
                  <a:schemeClr val="tx1"/>
                </a:solidFill>
                <a:effectLst/>
                <a:latin typeface="Arial" pitchFamily="34" charset="0"/>
              </a:endParaRPr>
            </a:p>
          </p:txBody>
        </p:sp>
        <p:sp>
          <p:nvSpPr>
            <p:cNvPr id="96" name="Freeform 85"/>
            <p:cNvSpPr>
              <a:spLocks/>
            </p:cNvSpPr>
            <p:nvPr/>
          </p:nvSpPr>
          <p:spPr bwMode="auto">
            <a:xfrm>
              <a:off x="2906713" y="5489575"/>
              <a:ext cx="2362200" cy="3175"/>
            </a:xfrm>
            <a:custGeom>
              <a:avLst/>
              <a:gdLst>
                <a:gd name="T0" fmla="*/ 0 w 5488"/>
                <a:gd name="T1" fmla="*/ 0 h 10"/>
                <a:gd name="T2" fmla="*/ 5488 w 5488"/>
                <a:gd name="T3" fmla="*/ 0 h 10"/>
              </a:gdLst>
              <a:ahLst/>
              <a:cxnLst>
                <a:cxn ang="0">
                  <a:pos x="T0" y="T1"/>
                </a:cxn>
                <a:cxn ang="0">
                  <a:pos x="T2" y="T3"/>
                </a:cxn>
              </a:cxnLst>
              <a:rect l="0" t="0" r="r" b="b"/>
              <a:pathLst>
                <a:path w="5488" h="10">
                  <a:moveTo>
                    <a:pt x="0" y="0"/>
                  </a:moveTo>
                  <a:cubicBezTo>
                    <a:pt x="42" y="10"/>
                    <a:pt x="5488" y="0"/>
                    <a:pt x="5488" y="0"/>
                  </a:cubicBezTo>
                </a:path>
              </a:pathLst>
            </a:custGeom>
            <a:noFill/>
            <a:ln w="7"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7" name="Line 86"/>
            <p:cNvSpPr>
              <a:spLocks noChangeShapeType="1"/>
            </p:cNvSpPr>
            <p:nvPr/>
          </p:nvSpPr>
          <p:spPr bwMode="auto">
            <a:xfrm>
              <a:off x="2909888" y="5130800"/>
              <a:ext cx="0" cy="671512"/>
            </a:xfrm>
            <a:prstGeom prst="line">
              <a:avLst/>
            </a:prstGeom>
            <a:noFill/>
            <a:ln w="8"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8" name="Oval 87"/>
            <p:cNvSpPr>
              <a:spLocks noChangeArrowheads="1"/>
            </p:cNvSpPr>
            <p:nvPr/>
          </p:nvSpPr>
          <p:spPr bwMode="auto">
            <a:xfrm>
              <a:off x="2654300" y="5338763"/>
              <a:ext cx="214313" cy="219075"/>
            </a:xfrm>
            <a:prstGeom prst="ellipse">
              <a:avLst/>
            </a:prstGeom>
            <a:solidFill>
              <a:srgbClr val="67CBCE"/>
            </a:solidFill>
            <a:ln w="4" cap="flat">
              <a:solidFill>
                <a:srgbClr val="0E0CF4"/>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9" name="Rectangle 88"/>
            <p:cNvSpPr>
              <a:spLocks noChangeArrowheads="1"/>
            </p:cNvSpPr>
            <p:nvPr/>
          </p:nvSpPr>
          <p:spPr bwMode="auto">
            <a:xfrm>
              <a:off x="2701925" y="5364163"/>
              <a:ext cx="201613" cy="271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Sans"/>
                </a:rPr>
                <a:t>4</a:t>
              </a:r>
              <a:endParaRPr kumimoji="0" lang="en-US" sz="1800" b="0" i="0" u="none" strike="noStrike" cap="none" normalizeH="0" baseline="0" smtClean="0">
                <a:ln>
                  <a:noFill/>
                </a:ln>
                <a:solidFill>
                  <a:schemeClr val="tx1"/>
                </a:solidFill>
                <a:effectLst/>
                <a:latin typeface="Arial" pitchFamily="34" charset="0"/>
              </a:endParaRPr>
            </a:p>
          </p:txBody>
        </p:sp>
        <p:sp>
          <p:nvSpPr>
            <p:cNvPr id="100" name="Rectangle 89"/>
            <p:cNvSpPr>
              <a:spLocks noChangeArrowheads="1"/>
            </p:cNvSpPr>
            <p:nvPr/>
          </p:nvSpPr>
          <p:spPr bwMode="auto">
            <a:xfrm>
              <a:off x="2959100" y="5227638"/>
              <a:ext cx="865188"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Sans"/>
                </a:rPr>
                <a:t>before shift:</a:t>
              </a:r>
              <a:endParaRPr kumimoji="0" lang="en-US" sz="1800" b="0" i="0" u="none" strike="noStrike" cap="none" normalizeH="0" baseline="0" smtClean="0">
                <a:ln>
                  <a:noFill/>
                </a:ln>
                <a:solidFill>
                  <a:schemeClr val="tx1"/>
                </a:solidFill>
                <a:effectLst/>
                <a:latin typeface="Arial" pitchFamily="34" charset="0"/>
              </a:endParaRPr>
            </a:p>
          </p:txBody>
        </p:sp>
        <p:sp>
          <p:nvSpPr>
            <p:cNvPr id="101" name="Rectangle 90"/>
            <p:cNvSpPr>
              <a:spLocks noChangeArrowheads="1"/>
            </p:cNvSpPr>
            <p:nvPr/>
          </p:nvSpPr>
          <p:spPr bwMode="auto">
            <a:xfrm>
              <a:off x="2959100" y="5413375"/>
              <a:ext cx="452438"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Sans"/>
                </a:rPr>
                <a:t>         </a:t>
              </a:r>
              <a:endParaRPr kumimoji="0" lang="en-US" sz="1800" b="0" i="0" u="none" strike="noStrike" cap="none" normalizeH="0" baseline="0" smtClean="0">
                <a:ln>
                  <a:noFill/>
                </a:ln>
                <a:solidFill>
                  <a:schemeClr val="tx1"/>
                </a:solidFill>
                <a:effectLst/>
                <a:latin typeface="Arial" pitchFamily="34" charset="0"/>
              </a:endParaRPr>
            </a:p>
          </p:txBody>
        </p:sp>
        <p:sp>
          <p:nvSpPr>
            <p:cNvPr id="102" name="Rectangle 91"/>
            <p:cNvSpPr>
              <a:spLocks noChangeArrowheads="1"/>
            </p:cNvSpPr>
            <p:nvPr/>
          </p:nvSpPr>
          <p:spPr bwMode="auto">
            <a:xfrm>
              <a:off x="5180013" y="1468438"/>
              <a:ext cx="444500" cy="311150"/>
            </a:xfrm>
            <a:prstGeom prst="rect">
              <a:avLst/>
            </a:prstGeom>
            <a:solidFill>
              <a:srgbClr val="F4D7D7"/>
            </a:solidFill>
            <a:ln w="7" cap="flat">
              <a:solidFill>
                <a:srgbClr val="050EF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3" name="Rectangle 92"/>
            <p:cNvSpPr>
              <a:spLocks noChangeArrowheads="1"/>
            </p:cNvSpPr>
            <p:nvPr/>
          </p:nvSpPr>
          <p:spPr bwMode="auto">
            <a:xfrm>
              <a:off x="5318125" y="1522413"/>
              <a:ext cx="201613" cy="271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smtClean="0">
                  <a:ln>
                    <a:noFill/>
                  </a:ln>
                  <a:solidFill>
                    <a:srgbClr val="000000"/>
                  </a:solidFill>
                  <a:effectLst/>
                  <a:latin typeface="Sans"/>
                </a:rPr>
                <a:t>3</a:t>
              </a:r>
              <a:endParaRPr kumimoji="0" lang="en-US" sz="1800" b="0" i="0" u="none" strike="noStrike" cap="none" normalizeH="0" baseline="0" smtClean="0">
                <a:ln>
                  <a:noFill/>
                </a:ln>
                <a:solidFill>
                  <a:schemeClr val="tx1"/>
                </a:solidFill>
                <a:effectLst/>
                <a:latin typeface="Arial" pitchFamily="34" charset="0"/>
              </a:endParaRPr>
            </a:p>
          </p:txBody>
        </p:sp>
        <p:sp>
          <p:nvSpPr>
            <p:cNvPr id="104" name="Rectangle 93"/>
            <p:cNvSpPr>
              <a:spLocks noChangeArrowheads="1"/>
            </p:cNvSpPr>
            <p:nvPr/>
          </p:nvSpPr>
          <p:spPr bwMode="auto">
            <a:xfrm>
              <a:off x="5183188" y="1916113"/>
              <a:ext cx="444500" cy="309562"/>
            </a:xfrm>
            <a:prstGeom prst="rect">
              <a:avLst/>
            </a:prstGeom>
            <a:solidFill>
              <a:srgbClr val="F4D7D7"/>
            </a:solidFill>
            <a:ln w="7" cap="flat">
              <a:solidFill>
                <a:srgbClr val="050EF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5" name="Rectangle 94"/>
            <p:cNvSpPr>
              <a:spLocks noChangeArrowheads="1"/>
            </p:cNvSpPr>
            <p:nvPr/>
          </p:nvSpPr>
          <p:spPr bwMode="auto">
            <a:xfrm>
              <a:off x="5278438" y="1968500"/>
              <a:ext cx="271463" cy="271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smtClean="0">
                  <a:ln>
                    <a:noFill/>
                  </a:ln>
                  <a:solidFill>
                    <a:srgbClr val="000000"/>
                  </a:solidFill>
                  <a:effectLst/>
                  <a:latin typeface="Sans"/>
                </a:rPr>
                <a:t>-2</a:t>
              </a:r>
              <a:endParaRPr kumimoji="0" lang="en-US" sz="1800" b="0" i="0" u="none" strike="noStrike" cap="none" normalizeH="0" baseline="0" smtClean="0">
                <a:ln>
                  <a:noFill/>
                </a:ln>
                <a:solidFill>
                  <a:schemeClr val="tx1"/>
                </a:solidFill>
                <a:effectLst/>
                <a:latin typeface="Arial" pitchFamily="34" charset="0"/>
              </a:endParaRPr>
            </a:p>
          </p:txBody>
        </p:sp>
        <p:sp>
          <p:nvSpPr>
            <p:cNvPr id="106" name="Rectangle 95"/>
            <p:cNvSpPr>
              <a:spLocks noChangeArrowheads="1"/>
            </p:cNvSpPr>
            <p:nvPr/>
          </p:nvSpPr>
          <p:spPr bwMode="auto">
            <a:xfrm>
              <a:off x="5219700" y="5930900"/>
              <a:ext cx="444500" cy="309562"/>
            </a:xfrm>
            <a:prstGeom prst="rect">
              <a:avLst/>
            </a:prstGeom>
            <a:solidFill>
              <a:srgbClr val="F4D7D7"/>
            </a:solidFill>
            <a:ln w="7" cap="flat">
              <a:solidFill>
                <a:srgbClr val="050EF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7" name="Rectangle 96"/>
            <p:cNvSpPr>
              <a:spLocks noChangeArrowheads="1"/>
            </p:cNvSpPr>
            <p:nvPr/>
          </p:nvSpPr>
          <p:spPr bwMode="auto">
            <a:xfrm>
              <a:off x="5314950" y="5984875"/>
              <a:ext cx="271463" cy="271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smtClean="0">
                  <a:ln>
                    <a:noFill/>
                  </a:ln>
                  <a:solidFill>
                    <a:srgbClr val="000000"/>
                  </a:solidFill>
                  <a:effectLst/>
                  <a:latin typeface="Sans"/>
                </a:rPr>
                <a:t>-6</a:t>
              </a:r>
              <a:endParaRPr kumimoji="0" lang="en-US" sz="1800" b="0" i="0" u="none" strike="noStrike" cap="none" normalizeH="0" baseline="0" smtClean="0">
                <a:ln>
                  <a:noFill/>
                </a:ln>
                <a:solidFill>
                  <a:schemeClr val="tx1"/>
                </a:solidFill>
                <a:effectLst/>
                <a:latin typeface="Arial" pitchFamily="34" charset="0"/>
              </a:endParaRPr>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name="page70">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12800" y="1524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Time </a:t>
            </a:r>
            <a:r>
              <a:rPr lang="fr-FR" dirty="0" err="1">
                <a:solidFill>
                  <a:schemeClr val="tx1"/>
                </a:solidFill>
              </a:rPr>
              <a:t>Complexity</a:t>
            </a:r>
            <a:endParaRPr lang="fr-FR" dirty="0">
              <a:solidFill>
                <a:schemeClr val="tx1"/>
              </a:solidFill>
            </a:endParaRPr>
          </a:p>
        </p:txBody>
      </p:sp>
      <p:sp>
        <p:nvSpPr>
          <p:cNvPr id="3" name="Text Placeholder 2"/>
          <p:cNvSpPr txBox="1">
            <a:spLocks noGrp="1"/>
          </p:cNvSpPr>
          <p:nvPr>
            <p:ph type="body" idx="4294967295"/>
          </p:nvPr>
        </p:nvSpPr>
        <p:spPr>
          <a:xfrm>
            <a:off x="762000" y="1828800"/>
            <a:ext cx="7416800" cy="2438400"/>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latin typeface="Calibri" panose="020F0502020204030204" pitchFamily="34" charset="0"/>
              </a:rPr>
              <a:t>O(n log(n))</a:t>
            </a:r>
          </a:p>
          <a:p>
            <a:pPr lvl="0">
              <a:buSzPct val="100000"/>
              <a:buFont typeface="Symbol" panose="05050102010706020507" pitchFamily="18" charset="2"/>
              <a:buChar char="*"/>
            </a:pPr>
            <a:r>
              <a:rPr lang="en-US" dirty="0">
                <a:latin typeface="Calibri" panose="020F0502020204030204" pitchFamily="34" charset="0"/>
              </a:rPr>
              <a:t>Worst case input</a:t>
            </a:r>
          </a:p>
          <a:p>
            <a:pPr lvl="1">
              <a:buSzPct val="100000"/>
              <a:buFont typeface="Symbol" panose="05050102010706020507" pitchFamily="18" charset="2"/>
              <a:buChar char="*"/>
            </a:pPr>
            <a:r>
              <a:rPr lang="en-US" dirty="0">
                <a:latin typeface="Calibri" panose="020F0502020204030204" pitchFamily="34" charset="0"/>
              </a:rPr>
              <a:t>Multiplier = 10101010... 10</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name="page71">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965200" y="206375"/>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O(log(n)</a:t>
            </a:r>
            <a:r>
              <a:rPr lang="fr-FR" baseline="33000" dirty="0">
                <a:solidFill>
                  <a:schemeClr val="tx1"/>
                </a:solidFill>
              </a:rPr>
              <a:t>2</a:t>
            </a:r>
            <a:r>
              <a:rPr lang="fr-FR" dirty="0">
                <a:solidFill>
                  <a:schemeClr val="tx1"/>
                </a:solidFill>
              </a:rPr>
              <a:t>) Multiplier</a:t>
            </a:r>
          </a:p>
        </p:txBody>
      </p:sp>
      <p:sp>
        <p:nvSpPr>
          <p:cNvPr id="3" name="Text Placeholder 2"/>
          <p:cNvSpPr txBox="1">
            <a:spLocks noGrp="1"/>
          </p:cNvSpPr>
          <p:nvPr>
            <p:ph type="body" idx="4294967295"/>
          </p:nvPr>
        </p:nvSpPr>
        <p:spPr>
          <a:xfrm>
            <a:off x="685800" y="1600200"/>
            <a:ext cx="7920037" cy="1568450"/>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sz="2600" dirty="0">
                <a:latin typeface="Calibri" panose="020F0502020204030204" pitchFamily="34" charset="0"/>
              </a:rPr>
              <a:t>Consider an </a:t>
            </a:r>
            <a:r>
              <a:rPr lang="en-US" sz="2600" i="1" dirty="0">
                <a:solidFill>
                  <a:srgbClr val="0000FF"/>
                </a:solidFill>
                <a:latin typeface="Calibri" panose="020F0502020204030204" pitchFamily="34" charset="0"/>
              </a:rPr>
              <a:t>n</a:t>
            </a:r>
            <a:r>
              <a:rPr lang="en-US" sz="2600" i="1" dirty="0">
                <a:latin typeface="Calibri" panose="020F0502020204030204" pitchFamily="34" charset="0"/>
              </a:rPr>
              <a:t> </a:t>
            </a:r>
            <a:r>
              <a:rPr lang="en-US" sz="2600" dirty="0">
                <a:latin typeface="Calibri" panose="020F0502020204030204" pitchFamily="34" charset="0"/>
              </a:rPr>
              <a:t>bit </a:t>
            </a:r>
            <a:r>
              <a:rPr lang="en-US" sz="2600" dirty="0">
                <a:solidFill>
                  <a:srgbClr val="00AE00"/>
                </a:solidFill>
                <a:latin typeface="Calibri" panose="020F0502020204030204" pitchFamily="34" charset="0"/>
              </a:rPr>
              <a:t>multiplier</a:t>
            </a:r>
            <a:r>
              <a:rPr lang="en-US" sz="2600" dirty="0">
                <a:latin typeface="Calibri" panose="020F0502020204030204" pitchFamily="34" charset="0"/>
              </a:rPr>
              <a:t> and </a:t>
            </a:r>
            <a:r>
              <a:rPr lang="en-US" sz="2600" dirty="0">
                <a:solidFill>
                  <a:srgbClr val="FF0000"/>
                </a:solidFill>
                <a:latin typeface="Calibri" panose="020F0502020204030204" pitchFamily="34" charset="0"/>
              </a:rPr>
              <a:t>multiplicand</a:t>
            </a:r>
          </a:p>
          <a:p>
            <a:pPr lvl="0">
              <a:buSzPct val="100000"/>
              <a:buFont typeface="Symbol" panose="05050102010706020507" pitchFamily="18" charset="2"/>
              <a:buChar char="*"/>
            </a:pPr>
            <a:r>
              <a:rPr lang="en-US" sz="2600" dirty="0">
                <a:latin typeface="Calibri" panose="020F0502020204030204" pitchFamily="34" charset="0"/>
              </a:rPr>
              <a:t>Let us create </a:t>
            </a:r>
            <a:r>
              <a:rPr lang="en-US" sz="2600" i="1" dirty="0">
                <a:latin typeface="Calibri" panose="020F0502020204030204" pitchFamily="34" charset="0"/>
              </a:rPr>
              <a:t>n</a:t>
            </a:r>
            <a:r>
              <a:rPr lang="en-US" sz="2600" dirty="0">
                <a:latin typeface="Calibri" panose="020F0502020204030204" pitchFamily="34" charset="0"/>
              </a:rPr>
              <a:t> partial sums</a:t>
            </a:r>
          </a:p>
        </p:txBody>
      </p:sp>
      <p:sp>
        <p:nvSpPr>
          <p:cNvPr id="4" name="TextBox 3"/>
          <p:cNvSpPr txBox="1"/>
          <p:nvPr/>
        </p:nvSpPr>
        <p:spPr>
          <a:xfrm>
            <a:off x="4069837" y="3240000"/>
            <a:ext cx="878759" cy="603000"/>
          </a:xfrm>
          <a:prstGeom prst="rect">
            <a:avLst/>
          </a:prstGeom>
          <a:noFill/>
          <a:ln>
            <a:noFill/>
          </a:ln>
        </p:spPr>
        <p:txBody>
          <a:bodyPr vert="horz" wrap="none" lIns="90000" tIns="45000" rIns="90000" bIns="45000" anchorCtr="0" compatLnSpc="0">
            <a:spAutoFit/>
          </a:bodyPr>
          <a:lstStyle/>
          <a:p>
            <a:pPr marL="0" marR="0" lvl="0" indent="0" rtl="0" hangingPunct="0">
              <a:lnSpc>
                <a:spcPct val="100000"/>
              </a:lnSpc>
              <a:spcBef>
                <a:spcPts val="0"/>
              </a:spcBef>
              <a:spcAft>
                <a:spcPts val="0"/>
              </a:spcAft>
              <a:buNone/>
              <a:tabLst/>
            </a:pPr>
            <a:r>
              <a:rPr lang="en-IN" sz="1800" b="0" i="0" u="none" strike="noStrike" kern="1200">
                <a:ln>
                  <a:noFill/>
                </a:ln>
                <a:latin typeface="Arial" pitchFamily="18"/>
                <a:ea typeface="Microsoft YaHei" pitchFamily="2"/>
                <a:cs typeface="Mangal" pitchFamily="2"/>
              </a:rPr>
              <a:t>1 0 0 1</a:t>
            </a:r>
          </a:p>
          <a:p>
            <a:pPr marL="0" marR="0" lvl="0" indent="0" rtl="0" hangingPunct="0">
              <a:lnSpc>
                <a:spcPct val="100000"/>
              </a:lnSpc>
              <a:spcBef>
                <a:spcPts val="0"/>
              </a:spcBef>
              <a:spcAft>
                <a:spcPts val="0"/>
              </a:spcAft>
              <a:buNone/>
              <a:tabLst/>
            </a:pPr>
            <a:r>
              <a:rPr lang="en-IN" sz="1800" b="0" i="0" u="none" strike="noStrike" kern="1200">
                <a:ln>
                  <a:noFill/>
                </a:ln>
                <a:latin typeface="Arial" pitchFamily="18"/>
                <a:ea typeface="Microsoft YaHei" pitchFamily="2"/>
                <a:cs typeface="Mangal" pitchFamily="2"/>
              </a:rPr>
              <a:t>1 1 0 1</a:t>
            </a:r>
          </a:p>
        </p:txBody>
      </p:sp>
      <p:sp>
        <p:nvSpPr>
          <p:cNvPr id="5" name="Straight Connector 4"/>
          <p:cNvSpPr/>
          <p:nvPr/>
        </p:nvSpPr>
        <p:spPr>
          <a:xfrm>
            <a:off x="3349837" y="3816000"/>
            <a:ext cx="1944000" cy="0"/>
          </a:xfrm>
          <a:prstGeom prst="line">
            <a:avLst/>
          </a:prstGeom>
          <a:noFill/>
          <a:ln w="0">
            <a:solidFill>
              <a:srgbClr val="000000"/>
            </a:solid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Microsoft YaHei" pitchFamily="2"/>
              <a:cs typeface="Mangal" pitchFamily="2"/>
            </a:endParaRPr>
          </a:p>
        </p:txBody>
      </p:sp>
      <p:sp>
        <p:nvSpPr>
          <p:cNvPr id="6" name="Straight Connector 5"/>
          <p:cNvSpPr/>
          <p:nvPr/>
        </p:nvSpPr>
        <p:spPr>
          <a:xfrm>
            <a:off x="3565837" y="3456000"/>
            <a:ext cx="288000" cy="215999"/>
          </a:xfrm>
          <a:prstGeom prst="line">
            <a:avLst/>
          </a:prstGeom>
          <a:noFill/>
          <a:ln w="0">
            <a:solidFill>
              <a:srgbClr val="000000"/>
            </a:solid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Microsoft YaHei" pitchFamily="2"/>
              <a:cs typeface="Mangal" pitchFamily="2"/>
            </a:endParaRPr>
          </a:p>
        </p:txBody>
      </p:sp>
      <p:sp>
        <p:nvSpPr>
          <p:cNvPr id="7" name="Straight Connector 6"/>
          <p:cNvSpPr/>
          <p:nvPr/>
        </p:nvSpPr>
        <p:spPr>
          <a:xfrm flipH="1">
            <a:off x="3565837" y="3456000"/>
            <a:ext cx="288000" cy="215999"/>
          </a:xfrm>
          <a:prstGeom prst="line">
            <a:avLst/>
          </a:prstGeom>
          <a:noFill/>
          <a:ln w="0">
            <a:solidFill>
              <a:srgbClr val="000000"/>
            </a:solid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Microsoft YaHei" pitchFamily="2"/>
              <a:cs typeface="Mangal" pitchFamily="2"/>
            </a:endParaRPr>
          </a:p>
        </p:txBody>
      </p:sp>
      <p:sp>
        <p:nvSpPr>
          <p:cNvPr id="8" name="Freeform 7"/>
          <p:cNvSpPr/>
          <p:nvPr/>
        </p:nvSpPr>
        <p:spPr>
          <a:xfrm>
            <a:off x="4141837" y="3888000"/>
            <a:ext cx="720000" cy="288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vert="horz" wrap="none" lIns="90000" tIns="45000" rIns="90000" bIns="45000" anchor="ctr" anchorCtr="0" compatLnSpc="0"/>
          <a:lstStyle/>
          <a:p>
            <a:pPr marL="0" marR="0" lvl="0" indent="0" algn="ctr" rtl="0" hangingPunct="0">
              <a:lnSpc>
                <a:spcPct val="100000"/>
              </a:lnSpc>
              <a:spcBef>
                <a:spcPts val="0"/>
              </a:spcBef>
              <a:spcAft>
                <a:spcPts val="0"/>
              </a:spcAft>
              <a:buNone/>
              <a:tabLst/>
            </a:pPr>
            <a:r>
              <a:rPr lang="en-IN" sz="1800" b="0" i="0" u="none" strike="noStrike" kern="1200">
                <a:ln>
                  <a:noFill/>
                </a:ln>
                <a:latin typeface="Arial" pitchFamily="18"/>
                <a:ea typeface="Microsoft YaHei" pitchFamily="2"/>
                <a:cs typeface="Mangal" pitchFamily="2"/>
              </a:rPr>
              <a:t>1 0 0 1</a:t>
            </a:r>
          </a:p>
        </p:txBody>
      </p:sp>
      <p:sp>
        <p:nvSpPr>
          <p:cNvPr id="9" name="Freeform 8"/>
          <p:cNvSpPr/>
          <p:nvPr/>
        </p:nvSpPr>
        <p:spPr>
          <a:xfrm>
            <a:off x="3925837" y="4248000"/>
            <a:ext cx="936000" cy="288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vert="horz" wrap="none" lIns="90000" tIns="45000" rIns="90000" bIns="45000" anchor="ctr" anchorCtr="0" compatLnSpc="0"/>
          <a:lstStyle/>
          <a:p>
            <a:pPr marL="0" marR="0" lvl="0" indent="0" algn="ctr" rtl="0" hangingPunct="0">
              <a:lnSpc>
                <a:spcPct val="100000"/>
              </a:lnSpc>
              <a:spcBef>
                <a:spcPts val="0"/>
              </a:spcBef>
              <a:spcAft>
                <a:spcPts val="0"/>
              </a:spcAft>
              <a:buNone/>
              <a:tabLst/>
            </a:pPr>
            <a:r>
              <a:rPr lang="en-IN" sz="1800" b="0" i="0" u="none" strike="noStrike" kern="1200">
                <a:ln>
                  <a:noFill/>
                </a:ln>
                <a:latin typeface="Arial" pitchFamily="18"/>
                <a:ea typeface="Microsoft YaHei" pitchFamily="2"/>
                <a:cs typeface="Mangal" pitchFamily="2"/>
              </a:rPr>
              <a:t>0 0 0 0 0</a:t>
            </a:r>
          </a:p>
        </p:txBody>
      </p:sp>
      <p:sp>
        <p:nvSpPr>
          <p:cNvPr id="10" name="Freeform 9"/>
          <p:cNvSpPr/>
          <p:nvPr/>
        </p:nvSpPr>
        <p:spPr>
          <a:xfrm>
            <a:off x="3709837" y="4608000"/>
            <a:ext cx="1152000" cy="288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vert="horz" wrap="none" lIns="90000" tIns="45000" rIns="90000" bIns="45000" anchor="ctr" anchorCtr="0" compatLnSpc="0"/>
          <a:lstStyle/>
          <a:p>
            <a:pPr marL="0" marR="0" lvl="0" indent="0" algn="ctr" rtl="0" hangingPunct="0">
              <a:lnSpc>
                <a:spcPct val="100000"/>
              </a:lnSpc>
              <a:spcBef>
                <a:spcPts val="0"/>
              </a:spcBef>
              <a:spcAft>
                <a:spcPts val="0"/>
              </a:spcAft>
              <a:buNone/>
              <a:tabLst/>
            </a:pPr>
            <a:r>
              <a:rPr lang="en-IN" sz="1800" b="0" i="0" u="none" strike="noStrike" kern="1200" dirty="0">
                <a:ln>
                  <a:noFill/>
                </a:ln>
                <a:latin typeface="Arial" pitchFamily="18"/>
                <a:ea typeface="Microsoft YaHei" pitchFamily="2"/>
                <a:cs typeface="Mangal" pitchFamily="2"/>
              </a:rPr>
              <a:t>1 0 0 1 0 0</a:t>
            </a:r>
          </a:p>
        </p:txBody>
      </p:sp>
      <p:sp>
        <p:nvSpPr>
          <p:cNvPr id="11" name="Freeform 10"/>
          <p:cNvSpPr/>
          <p:nvPr/>
        </p:nvSpPr>
        <p:spPr>
          <a:xfrm>
            <a:off x="3421837" y="4968000"/>
            <a:ext cx="1440000" cy="288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vert="horz" wrap="none" lIns="90000" tIns="45000" rIns="90000" bIns="45000" anchor="ctr" anchorCtr="0" compatLnSpc="0"/>
          <a:lstStyle/>
          <a:p>
            <a:pPr marL="0" marR="0" lvl="0" indent="0" algn="ctr" rtl="0" hangingPunct="0">
              <a:lnSpc>
                <a:spcPct val="100000"/>
              </a:lnSpc>
              <a:spcBef>
                <a:spcPts val="0"/>
              </a:spcBef>
              <a:spcAft>
                <a:spcPts val="0"/>
              </a:spcAft>
              <a:buNone/>
              <a:tabLst/>
            </a:pPr>
            <a:r>
              <a:rPr lang="en-IN" sz="1800" b="0" i="0" u="none" strike="noStrike" kern="1200" dirty="0">
                <a:ln>
                  <a:noFill/>
                </a:ln>
                <a:latin typeface="Arial" pitchFamily="18"/>
                <a:ea typeface="Microsoft YaHei" pitchFamily="2"/>
                <a:cs typeface="Mangal" pitchFamily="2"/>
              </a:rPr>
              <a:t>1 0 0 1 0 0 0</a:t>
            </a:r>
          </a:p>
        </p:txBody>
      </p:sp>
      <p:sp>
        <p:nvSpPr>
          <p:cNvPr id="12" name="Straight Connector 11"/>
          <p:cNvSpPr/>
          <p:nvPr/>
        </p:nvSpPr>
        <p:spPr>
          <a:xfrm>
            <a:off x="3133836" y="5400000"/>
            <a:ext cx="2376001" cy="0"/>
          </a:xfrm>
          <a:prstGeom prst="line">
            <a:avLst/>
          </a:prstGeom>
          <a:noFill/>
          <a:ln w="0">
            <a:solidFill>
              <a:srgbClr val="000000"/>
            </a:solid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Microsoft YaHei" pitchFamily="2"/>
              <a:cs typeface="Mangal" pitchFamily="2"/>
            </a:endParaRPr>
          </a:p>
        </p:txBody>
      </p:sp>
      <p:sp>
        <p:nvSpPr>
          <p:cNvPr id="13" name="Freeform 12"/>
          <p:cNvSpPr/>
          <p:nvPr/>
        </p:nvSpPr>
        <p:spPr>
          <a:xfrm>
            <a:off x="4933837" y="3888000"/>
            <a:ext cx="360000" cy="1368000"/>
          </a:xfrm>
          <a:custGeom>
            <a:avLst>
              <a:gd name="f0" fmla="val 1800"/>
              <a:gd name="f1" fmla="val 10800"/>
            </a:avLst>
            <a:gdLst>
              <a:gd name="f2" fmla="val 10800000"/>
              <a:gd name="f3" fmla="val 5400000"/>
              <a:gd name="f4" fmla="val 180"/>
              <a:gd name="f5" fmla="val w"/>
              <a:gd name="f6" fmla="val h"/>
              <a:gd name="f7" fmla="val 0"/>
              <a:gd name="f8" fmla="val 21600"/>
              <a:gd name="f9" fmla="val -2147483647"/>
              <a:gd name="f10" fmla="val 2147483647"/>
              <a:gd name="f11" fmla="val 5400"/>
              <a:gd name="f12" fmla="val 10800"/>
              <a:gd name="f13" fmla="val 16200"/>
              <a:gd name="f14" fmla="+- 0 0 0"/>
              <a:gd name="f15" fmla="*/ f5 1 21600"/>
              <a:gd name="f16" fmla="*/ f6 1 21600"/>
              <a:gd name="f17" fmla="pin 0 f0 5400"/>
              <a:gd name="f18" fmla="pin 0 f1 21600"/>
              <a:gd name="f19" fmla="*/ f14 f2 1"/>
              <a:gd name="f20" fmla="*/ f17 1 2"/>
              <a:gd name="f21" fmla="val f17"/>
              <a:gd name="f22" fmla="val f18"/>
              <a:gd name="f23" fmla="+- 21600 0 f17"/>
              <a:gd name="f24" fmla="*/ f17 10000 1"/>
              <a:gd name="f25" fmla="*/ 10800 f15 1"/>
              <a:gd name="f26" fmla="*/ f17 f16 1"/>
              <a:gd name="f27" fmla="*/ f8 f15 1"/>
              <a:gd name="f28" fmla="*/ f18 f16 1"/>
              <a:gd name="f29" fmla="*/ 0 f15 1"/>
              <a:gd name="f30" fmla="*/ 7800 f15 1"/>
              <a:gd name="f31" fmla="*/ 0 f16 1"/>
              <a:gd name="f32" fmla="*/ f19 1 f4"/>
              <a:gd name="f33" fmla="*/ 21600 f16 1"/>
              <a:gd name="f34" fmla="*/ 21600 f15 1"/>
              <a:gd name="f35" fmla="*/ 10800 f16 1"/>
              <a:gd name="f36" fmla="+- f22 0 f17"/>
              <a:gd name="f37" fmla="+- f22 0 f20"/>
              <a:gd name="f38" fmla="+- f22 f20 0"/>
              <a:gd name="f39" fmla="+- f22 f17 0"/>
              <a:gd name="f40" fmla="+- 21600 0 f20"/>
              <a:gd name="f41" fmla="*/ f24 1 31953"/>
              <a:gd name="f42" fmla="+- f32 0 f3"/>
              <a:gd name="f43" fmla="+- 21600 0 f41"/>
              <a:gd name="f44" fmla="*/ f41 f16 1"/>
              <a:gd name="f45" fmla="*/ f43 f16 1"/>
            </a:gdLst>
            <a:ahLst>
              <a:ahXY gdRefY="f0" minY="f7" maxY="f11">
                <a:pos x="f25" y="f26"/>
              </a:ahXY>
              <a:ahXY gdRefY="f1" minY="f7" maxY="f8">
                <a:pos x="f27" y="f28"/>
              </a:ahXY>
            </a:ahLst>
            <a:cxnLst>
              <a:cxn ang="3cd4">
                <a:pos x="hc" y="t"/>
              </a:cxn>
              <a:cxn ang="0">
                <a:pos x="r" y="vc"/>
              </a:cxn>
              <a:cxn ang="cd4">
                <a:pos x="hc" y="b"/>
              </a:cxn>
              <a:cxn ang="cd2">
                <a:pos x="l" y="vc"/>
              </a:cxn>
              <a:cxn ang="f42">
                <a:pos x="f29" y="f31"/>
              </a:cxn>
              <a:cxn ang="f42">
                <a:pos x="f29" y="f33"/>
              </a:cxn>
              <a:cxn ang="f42">
                <a:pos x="f34" y="f35"/>
              </a:cxn>
            </a:cxnLst>
            <a:rect l="f29" t="f44" r="f30" b="f45"/>
            <a:pathLst>
              <a:path w="21600" h="21600">
                <a:moveTo>
                  <a:pt x="f7" y="f7"/>
                </a:moveTo>
                <a:cubicBezTo>
                  <a:pt x="f11" y="f7"/>
                  <a:pt x="f12" y="f20"/>
                  <a:pt x="f12" y="f21"/>
                </a:cubicBezTo>
                <a:lnTo>
                  <a:pt x="f12" y="f36"/>
                </a:lnTo>
                <a:cubicBezTo>
                  <a:pt x="f12" y="f37"/>
                  <a:pt x="f13" y="f22"/>
                  <a:pt x="f8" y="f22"/>
                </a:cubicBezTo>
                <a:cubicBezTo>
                  <a:pt x="f13" y="f22"/>
                  <a:pt x="f12" y="f38"/>
                  <a:pt x="f12" y="f39"/>
                </a:cubicBezTo>
                <a:lnTo>
                  <a:pt x="f12" y="f23"/>
                </a:lnTo>
                <a:cubicBezTo>
                  <a:pt x="f12" y="f40"/>
                  <a:pt x="f11" y="f8"/>
                  <a:pt x="f7" y="f8"/>
                </a:cubicBezTo>
              </a:path>
            </a:pathLst>
          </a:custGeom>
          <a:noFill/>
          <a:ln w="0">
            <a:solidFill>
              <a:srgbClr val="000000"/>
            </a:solidFill>
            <a:prstDash val="solid"/>
          </a:ln>
        </p:spPr>
        <p:txBody>
          <a:bodyPr vert="horz" wrap="none" lIns="90000" tIns="45000" rIns="90000" bIns="45000" anchor="ctr"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Microsoft YaHei" pitchFamily="2"/>
              <a:cs typeface="Mangal" pitchFamily="2"/>
            </a:endParaRPr>
          </a:p>
        </p:txBody>
      </p:sp>
      <p:sp>
        <p:nvSpPr>
          <p:cNvPr id="14" name="TextBox 13"/>
          <p:cNvSpPr txBox="1"/>
          <p:nvPr/>
        </p:nvSpPr>
        <p:spPr>
          <a:xfrm>
            <a:off x="5395356" y="4392000"/>
            <a:ext cx="1410480" cy="346680"/>
          </a:xfrm>
          <a:prstGeom prst="rect">
            <a:avLst/>
          </a:prstGeom>
          <a:noFill/>
          <a:ln>
            <a:noFill/>
          </a:ln>
        </p:spPr>
        <p:txBody>
          <a:bodyPr vert="horz" wrap="none" lIns="90000" tIns="45000" rIns="90000" bIns="45000" anchorCtr="0" compatLnSpc="0">
            <a:spAutoFit/>
          </a:bodyPr>
          <a:lstStyle/>
          <a:p>
            <a:pPr marL="0" marR="0" lvl="0" indent="0" rtl="0" hangingPunct="0">
              <a:lnSpc>
                <a:spcPct val="100000"/>
              </a:lnSpc>
              <a:spcBef>
                <a:spcPts val="0"/>
              </a:spcBef>
              <a:spcAft>
                <a:spcPts val="0"/>
              </a:spcAft>
              <a:buNone/>
              <a:tabLst/>
            </a:pPr>
            <a:r>
              <a:rPr lang="en-IN" sz="1800" b="0" i="0" u="none" strike="noStrike" kern="1200" dirty="0">
                <a:ln>
                  <a:noFill/>
                </a:ln>
                <a:latin typeface="Arial" pitchFamily="18"/>
                <a:ea typeface="Microsoft YaHei" pitchFamily="2"/>
                <a:cs typeface="Mangal" pitchFamily="2"/>
              </a:rPr>
              <a:t>partial sums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name="page72">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89000" y="206375"/>
            <a:ext cx="7416800" cy="936625"/>
          </a:xfrm>
        </p:spPr>
        <p:txBody>
          <a:bodyPr lIns="0" tIns="0" rIns="0" bIns="0" anchor="ctr">
            <a:normAutofit fontScale="90000"/>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Tree</a:t>
            </a:r>
            <a:r>
              <a:rPr lang="fr-FR" dirty="0">
                <a:solidFill>
                  <a:schemeClr val="tx1"/>
                </a:solidFill>
              </a:rPr>
              <a:t> </a:t>
            </a:r>
            <a:r>
              <a:rPr lang="fr-FR" dirty="0" err="1">
                <a:solidFill>
                  <a:schemeClr val="tx1"/>
                </a:solidFill>
              </a:rPr>
              <a:t>Based</a:t>
            </a:r>
            <a:r>
              <a:rPr lang="fr-FR" dirty="0">
                <a:solidFill>
                  <a:schemeClr val="tx1"/>
                </a:solidFill>
              </a:rPr>
              <a:t> </a:t>
            </a:r>
            <a:r>
              <a:rPr lang="fr-FR" dirty="0" err="1">
                <a:solidFill>
                  <a:schemeClr val="tx1"/>
                </a:solidFill>
              </a:rPr>
              <a:t>Adder</a:t>
            </a:r>
            <a:r>
              <a:rPr lang="fr-FR" dirty="0">
                <a:solidFill>
                  <a:schemeClr val="tx1"/>
                </a:solidFill>
              </a:rPr>
              <a:t> for Partial </a:t>
            </a:r>
            <a:r>
              <a:rPr lang="fr-FR" dirty="0" err="1">
                <a:solidFill>
                  <a:schemeClr val="tx1"/>
                </a:solidFill>
              </a:rPr>
              <a:t>Sums</a:t>
            </a:r>
            <a:endParaRPr lang="fr-FR" dirty="0">
              <a:solidFill>
                <a:schemeClr val="tx1"/>
              </a:solidFill>
            </a:endParaRPr>
          </a:p>
        </p:txBody>
      </p:sp>
      <p:grpSp>
        <p:nvGrpSpPr>
          <p:cNvPr id="7" name="Group 4"/>
          <p:cNvGrpSpPr>
            <a:grpSpLocks noChangeAspect="1"/>
          </p:cNvGrpSpPr>
          <p:nvPr/>
        </p:nvGrpSpPr>
        <p:grpSpPr bwMode="auto">
          <a:xfrm>
            <a:off x="2743200" y="1828800"/>
            <a:ext cx="5053013" cy="4102100"/>
            <a:chOff x="1728" y="1152"/>
            <a:chExt cx="3183" cy="2584"/>
          </a:xfrm>
        </p:grpSpPr>
        <p:sp>
          <p:nvSpPr>
            <p:cNvPr id="8" name="AutoShape 3"/>
            <p:cNvSpPr>
              <a:spLocks noChangeAspect="1" noChangeArrowheads="1" noTextEdit="1"/>
            </p:cNvSpPr>
            <p:nvPr/>
          </p:nvSpPr>
          <p:spPr bwMode="auto">
            <a:xfrm>
              <a:off x="1728" y="1152"/>
              <a:ext cx="3183" cy="2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Rectangle 8"/>
            <p:cNvSpPr>
              <a:spLocks noChangeArrowheads="1"/>
            </p:cNvSpPr>
            <p:nvPr/>
          </p:nvSpPr>
          <p:spPr bwMode="auto">
            <a:xfrm>
              <a:off x="1760" y="1611"/>
              <a:ext cx="309" cy="220"/>
            </a:xfrm>
            <a:prstGeom prst="rect">
              <a:avLst/>
            </a:prstGeom>
            <a:solidFill>
              <a:srgbClr val="D5F6FF"/>
            </a:solidFill>
            <a:ln w="9"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Line 9"/>
            <p:cNvSpPr>
              <a:spLocks noChangeShapeType="1"/>
            </p:cNvSpPr>
            <p:nvPr/>
          </p:nvSpPr>
          <p:spPr bwMode="auto">
            <a:xfrm>
              <a:off x="1813" y="1725"/>
              <a:ext cx="190" cy="0"/>
            </a:xfrm>
            <a:prstGeom prst="line">
              <a:avLst/>
            </a:prstGeom>
            <a:noFill/>
            <a:ln w="11"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Line 10"/>
            <p:cNvSpPr>
              <a:spLocks noChangeShapeType="1"/>
            </p:cNvSpPr>
            <p:nvPr/>
          </p:nvSpPr>
          <p:spPr bwMode="auto">
            <a:xfrm>
              <a:off x="1906" y="1652"/>
              <a:ext cx="0" cy="142"/>
            </a:xfrm>
            <a:prstGeom prst="line">
              <a:avLst/>
            </a:prstGeom>
            <a:noFill/>
            <a:ln w="11"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Rectangle 11"/>
            <p:cNvSpPr>
              <a:spLocks noChangeArrowheads="1"/>
            </p:cNvSpPr>
            <p:nvPr/>
          </p:nvSpPr>
          <p:spPr bwMode="auto">
            <a:xfrm>
              <a:off x="2326" y="1611"/>
              <a:ext cx="309" cy="220"/>
            </a:xfrm>
            <a:prstGeom prst="rect">
              <a:avLst/>
            </a:prstGeom>
            <a:solidFill>
              <a:srgbClr val="D5F6FF"/>
            </a:solidFill>
            <a:ln w="9"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Line 12"/>
            <p:cNvSpPr>
              <a:spLocks noChangeShapeType="1"/>
            </p:cNvSpPr>
            <p:nvPr/>
          </p:nvSpPr>
          <p:spPr bwMode="auto">
            <a:xfrm>
              <a:off x="2380" y="1725"/>
              <a:ext cx="190" cy="0"/>
            </a:xfrm>
            <a:prstGeom prst="line">
              <a:avLst/>
            </a:prstGeom>
            <a:noFill/>
            <a:ln w="11"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Line 13"/>
            <p:cNvSpPr>
              <a:spLocks noChangeShapeType="1"/>
            </p:cNvSpPr>
            <p:nvPr/>
          </p:nvSpPr>
          <p:spPr bwMode="auto">
            <a:xfrm>
              <a:off x="2473" y="1652"/>
              <a:ext cx="0" cy="142"/>
            </a:xfrm>
            <a:prstGeom prst="line">
              <a:avLst/>
            </a:prstGeom>
            <a:noFill/>
            <a:ln w="11"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Rectangle 14"/>
            <p:cNvSpPr>
              <a:spLocks noChangeArrowheads="1"/>
            </p:cNvSpPr>
            <p:nvPr/>
          </p:nvSpPr>
          <p:spPr bwMode="auto">
            <a:xfrm>
              <a:off x="3294" y="1611"/>
              <a:ext cx="309" cy="220"/>
            </a:xfrm>
            <a:prstGeom prst="rect">
              <a:avLst/>
            </a:prstGeom>
            <a:solidFill>
              <a:srgbClr val="D5F6FF"/>
            </a:solidFill>
            <a:ln w="9"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Line 15"/>
            <p:cNvSpPr>
              <a:spLocks noChangeShapeType="1"/>
            </p:cNvSpPr>
            <p:nvPr/>
          </p:nvSpPr>
          <p:spPr bwMode="auto">
            <a:xfrm>
              <a:off x="3347" y="1725"/>
              <a:ext cx="190" cy="0"/>
            </a:xfrm>
            <a:prstGeom prst="line">
              <a:avLst/>
            </a:prstGeom>
            <a:noFill/>
            <a:ln w="11"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Line 16"/>
            <p:cNvSpPr>
              <a:spLocks noChangeShapeType="1"/>
            </p:cNvSpPr>
            <p:nvPr/>
          </p:nvSpPr>
          <p:spPr bwMode="auto">
            <a:xfrm>
              <a:off x="3441" y="1652"/>
              <a:ext cx="0" cy="142"/>
            </a:xfrm>
            <a:prstGeom prst="line">
              <a:avLst/>
            </a:prstGeom>
            <a:noFill/>
            <a:ln w="11"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Rectangle 17"/>
            <p:cNvSpPr>
              <a:spLocks noChangeArrowheads="1"/>
            </p:cNvSpPr>
            <p:nvPr/>
          </p:nvSpPr>
          <p:spPr bwMode="auto">
            <a:xfrm>
              <a:off x="3824" y="1611"/>
              <a:ext cx="309" cy="220"/>
            </a:xfrm>
            <a:prstGeom prst="rect">
              <a:avLst/>
            </a:prstGeom>
            <a:solidFill>
              <a:srgbClr val="D5F6FF"/>
            </a:solidFill>
            <a:ln w="9"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Line 18"/>
            <p:cNvSpPr>
              <a:spLocks noChangeShapeType="1"/>
            </p:cNvSpPr>
            <p:nvPr/>
          </p:nvSpPr>
          <p:spPr bwMode="auto">
            <a:xfrm>
              <a:off x="3877" y="1725"/>
              <a:ext cx="191" cy="0"/>
            </a:xfrm>
            <a:prstGeom prst="line">
              <a:avLst/>
            </a:prstGeom>
            <a:noFill/>
            <a:ln w="11"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Line 19"/>
            <p:cNvSpPr>
              <a:spLocks noChangeShapeType="1"/>
            </p:cNvSpPr>
            <p:nvPr/>
          </p:nvSpPr>
          <p:spPr bwMode="auto">
            <a:xfrm>
              <a:off x="3971" y="1652"/>
              <a:ext cx="0" cy="142"/>
            </a:xfrm>
            <a:prstGeom prst="line">
              <a:avLst/>
            </a:prstGeom>
            <a:noFill/>
            <a:ln w="11"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Oval 20"/>
            <p:cNvSpPr>
              <a:spLocks noChangeArrowheads="1"/>
            </p:cNvSpPr>
            <p:nvPr/>
          </p:nvSpPr>
          <p:spPr bwMode="auto">
            <a:xfrm>
              <a:off x="2745" y="1716"/>
              <a:ext cx="22" cy="22"/>
            </a:xfrm>
            <a:prstGeom prst="ellipse">
              <a:avLst/>
            </a:prstGeom>
            <a:solidFill>
              <a:srgbClr val="000080"/>
            </a:solidFill>
            <a:ln w="6" cap="flat">
              <a:solidFill>
                <a:srgbClr val="351717"/>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5" name="Oval 21"/>
            <p:cNvSpPr>
              <a:spLocks noChangeArrowheads="1"/>
            </p:cNvSpPr>
            <p:nvPr/>
          </p:nvSpPr>
          <p:spPr bwMode="auto">
            <a:xfrm>
              <a:off x="2901" y="1714"/>
              <a:ext cx="22" cy="22"/>
            </a:xfrm>
            <a:prstGeom prst="ellipse">
              <a:avLst/>
            </a:prstGeom>
            <a:solidFill>
              <a:srgbClr val="000080"/>
            </a:solidFill>
            <a:ln w="6" cap="flat">
              <a:solidFill>
                <a:srgbClr val="351717"/>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6" name="Oval 22"/>
            <p:cNvSpPr>
              <a:spLocks noChangeArrowheads="1"/>
            </p:cNvSpPr>
            <p:nvPr/>
          </p:nvSpPr>
          <p:spPr bwMode="auto">
            <a:xfrm>
              <a:off x="3057" y="1714"/>
              <a:ext cx="22" cy="22"/>
            </a:xfrm>
            <a:prstGeom prst="ellipse">
              <a:avLst/>
            </a:prstGeom>
            <a:solidFill>
              <a:srgbClr val="000080"/>
            </a:solidFill>
            <a:ln w="6" cap="flat">
              <a:solidFill>
                <a:srgbClr val="351717"/>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7" name="Line 23"/>
            <p:cNvSpPr>
              <a:spLocks noChangeShapeType="1"/>
            </p:cNvSpPr>
            <p:nvPr/>
          </p:nvSpPr>
          <p:spPr bwMode="auto">
            <a:xfrm>
              <a:off x="3881" y="1371"/>
              <a:ext cx="0" cy="235"/>
            </a:xfrm>
            <a:prstGeom prst="line">
              <a:avLst/>
            </a:prstGeom>
            <a:noFill/>
            <a:ln w="6" cap="flat">
              <a:solidFill>
                <a:srgbClr val="061CE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Freeform 24"/>
            <p:cNvSpPr>
              <a:spLocks/>
            </p:cNvSpPr>
            <p:nvPr/>
          </p:nvSpPr>
          <p:spPr bwMode="auto">
            <a:xfrm>
              <a:off x="3859" y="1527"/>
              <a:ext cx="45" cy="79"/>
            </a:xfrm>
            <a:custGeom>
              <a:avLst/>
              <a:gdLst>
                <a:gd name="T0" fmla="*/ 22 w 45"/>
                <a:gd name="T1" fmla="*/ 22 h 79"/>
                <a:gd name="T2" fmla="*/ 0 w 45"/>
                <a:gd name="T3" fmla="*/ 0 h 79"/>
                <a:gd name="T4" fmla="*/ 22 w 45"/>
                <a:gd name="T5" fmla="*/ 79 h 79"/>
                <a:gd name="T6" fmla="*/ 45 w 45"/>
                <a:gd name="T7" fmla="*/ 0 h 79"/>
                <a:gd name="T8" fmla="*/ 22 w 45"/>
                <a:gd name="T9" fmla="*/ 22 h 79"/>
              </a:gdLst>
              <a:ahLst/>
              <a:cxnLst>
                <a:cxn ang="0">
                  <a:pos x="T0" y="T1"/>
                </a:cxn>
                <a:cxn ang="0">
                  <a:pos x="T2" y="T3"/>
                </a:cxn>
                <a:cxn ang="0">
                  <a:pos x="T4" y="T5"/>
                </a:cxn>
                <a:cxn ang="0">
                  <a:pos x="T6" y="T7"/>
                </a:cxn>
                <a:cxn ang="0">
                  <a:pos x="T8" y="T9"/>
                </a:cxn>
              </a:cxnLst>
              <a:rect l="0" t="0" r="r" b="b"/>
              <a:pathLst>
                <a:path w="45" h="79">
                  <a:moveTo>
                    <a:pt x="22" y="22"/>
                  </a:moveTo>
                  <a:lnTo>
                    <a:pt x="0" y="0"/>
                  </a:lnTo>
                  <a:lnTo>
                    <a:pt x="22" y="79"/>
                  </a:lnTo>
                  <a:lnTo>
                    <a:pt x="45" y="0"/>
                  </a:lnTo>
                  <a:lnTo>
                    <a:pt x="22" y="22"/>
                  </a:lnTo>
                  <a:close/>
                </a:path>
              </a:pathLst>
            </a:custGeom>
            <a:solidFill>
              <a:srgbClr val="000000"/>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9" name="Line 25"/>
            <p:cNvSpPr>
              <a:spLocks noChangeShapeType="1"/>
            </p:cNvSpPr>
            <p:nvPr/>
          </p:nvSpPr>
          <p:spPr bwMode="auto">
            <a:xfrm>
              <a:off x="4068" y="1363"/>
              <a:ext cx="0" cy="235"/>
            </a:xfrm>
            <a:prstGeom prst="line">
              <a:avLst/>
            </a:prstGeom>
            <a:noFill/>
            <a:ln w="6" cap="flat">
              <a:solidFill>
                <a:srgbClr val="061CE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Freeform 26"/>
            <p:cNvSpPr>
              <a:spLocks/>
            </p:cNvSpPr>
            <p:nvPr/>
          </p:nvSpPr>
          <p:spPr bwMode="auto">
            <a:xfrm>
              <a:off x="4045" y="1519"/>
              <a:ext cx="45" cy="79"/>
            </a:xfrm>
            <a:custGeom>
              <a:avLst/>
              <a:gdLst>
                <a:gd name="T0" fmla="*/ 23 w 45"/>
                <a:gd name="T1" fmla="*/ 22 h 79"/>
                <a:gd name="T2" fmla="*/ 0 w 45"/>
                <a:gd name="T3" fmla="*/ 0 h 79"/>
                <a:gd name="T4" fmla="*/ 23 w 45"/>
                <a:gd name="T5" fmla="*/ 79 h 79"/>
                <a:gd name="T6" fmla="*/ 45 w 45"/>
                <a:gd name="T7" fmla="*/ 0 h 79"/>
                <a:gd name="T8" fmla="*/ 23 w 45"/>
                <a:gd name="T9" fmla="*/ 22 h 79"/>
              </a:gdLst>
              <a:ahLst/>
              <a:cxnLst>
                <a:cxn ang="0">
                  <a:pos x="T0" y="T1"/>
                </a:cxn>
                <a:cxn ang="0">
                  <a:pos x="T2" y="T3"/>
                </a:cxn>
                <a:cxn ang="0">
                  <a:pos x="T4" y="T5"/>
                </a:cxn>
                <a:cxn ang="0">
                  <a:pos x="T6" y="T7"/>
                </a:cxn>
                <a:cxn ang="0">
                  <a:pos x="T8" y="T9"/>
                </a:cxn>
              </a:cxnLst>
              <a:rect l="0" t="0" r="r" b="b"/>
              <a:pathLst>
                <a:path w="45" h="79">
                  <a:moveTo>
                    <a:pt x="23" y="22"/>
                  </a:moveTo>
                  <a:lnTo>
                    <a:pt x="0" y="0"/>
                  </a:lnTo>
                  <a:lnTo>
                    <a:pt x="23" y="79"/>
                  </a:lnTo>
                  <a:lnTo>
                    <a:pt x="45" y="0"/>
                  </a:lnTo>
                  <a:lnTo>
                    <a:pt x="23" y="22"/>
                  </a:lnTo>
                  <a:close/>
                </a:path>
              </a:pathLst>
            </a:custGeom>
            <a:solidFill>
              <a:srgbClr val="000000"/>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1" name="Line 27"/>
            <p:cNvSpPr>
              <a:spLocks noChangeShapeType="1"/>
            </p:cNvSpPr>
            <p:nvPr/>
          </p:nvSpPr>
          <p:spPr bwMode="auto">
            <a:xfrm>
              <a:off x="3351" y="1371"/>
              <a:ext cx="0" cy="235"/>
            </a:xfrm>
            <a:prstGeom prst="line">
              <a:avLst/>
            </a:prstGeom>
            <a:noFill/>
            <a:ln w="6" cap="flat">
              <a:solidFill>
                <a:srgbClr val="061CE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Freeform 28"/>
            <p:cNvSpPr>
              <a:spLocks/>
            </p:cNvSpPr>
            <p:nvPr/>
          </p:nvSpPr>
          <p:spPr bwMode="auto">
            <a:xfrm>
              <a:off x="3328" y="1527"/>
              <a:ext cx="46" cy="79"/>
            </a:xfrm>
            <a:custGeom>
              <a:avLst/>
              <a:gdLst>
                <a:gd name="T0" fmla="*/ 23 w 46"/>
                <a:gd name="T1" fmla="*/ 22 h 79"/>
                <a:gd name="T2" fmla="*/ 0 w 46"/>
                <a:gd name="T3" fmla="*/ 0 h 79"/>
                <a:gd name="T4" fmla="*/ 23 w 46"/>
                <a:gd name="T5" fmla="*/ 79 h 79"/>
                <a:gd name="T6" fmla="*/ 46 w 46"/>
                <a:gd name="T7" fmla="*/ 0 h 79"/>
                <a:gd name="T8" fmla="*/ 23 w 46"/>
                <a:gd name="T9" fmla="*/ 22 h 79"/>
              </a:gdLst>
              <a:ahLst/>
              <a:cxnLst>
                <a:cxn ang="0">
                  <a:pos x="T0" y="T1"/>
                </a:cxn>
                <a:cxn ang="0">
                  <a:pos x="T2" y="T3"/>
                </a:cxn>
                <a:cxn ang="0">
                  <a:pos x="T4" y="T5"/>
                </a:cxn>
                <a:cxn ang="0">
                  <a:pos x="T6" y="T7"/>
                </a:cxn>
                <a:cxn ang="0">
                  <a:pos x="T8" y="T9"/>
                </a:cxn>
              </a:cxnLst>
              <a:rect l="0" t="0" r="r" b="b"/>
              <a:pathLst>
                <a:path w="46" h="79">
                  <a:moveTo>
                    <a:pt x="23" y="22"/>
                  </a:moveTo>
                  <a:lnTo>
                    <a:pt x="0" y="0"/>
                  </a:lnTo>
                  <a:lnTo>
                    <a:pt x="23" y="79"/>
                  </a:lnTo>
                  <a:lnTo>
                    <a:pt x="46" y="0"/>
                  </a:lnTo>
                  <a:lnTo>
                    <a:pt x="23" y="22"/>
                  </a:lnTo>
                  <a:close/>
                </a:path>
              </a:pathLst>
            </a:custGeom>
            <a:solidFill>
              <a:srgbClr val="000000"/>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3" name="Line 29"/>
            <p:cNvSpPr>
              <a:spLocks noChangeShapeType="1"/>
            </p:cNvSpPr>
            <p:nvPr/>
          </p:nvSpPr>
          <p:spPr bwMode="auto">
            <a:xfrm>
              <a:off x="3537" y="1363"/>
              <a:ext cx="0" cy="235"/>
            </a:xfrm>
            <a:prstGeom prst="line">
              <a:avLst/>
            </a:prstGeom>
            <a:noFill/>
            <a:ln w="6" cap="flat">
              <a:solidFill>
                <a:srgbClr val="061CE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Freeform 30"/>
            <p:cNvSpPr>
              <a:spLocks/>
            </p:cNvSpPr>
            <p:nvPr/>
          </p:nvSpPr>
          <p:spPr bwMode="auto">
            <a:xfrm>
              <a:off x="3515" y="1519"/>
              <a:ext cx="45" cy="79"/>
            </a:xfrm>
            <a:custGeom>
              <a:avLst/>
              <a:gdLst>
                <a:gd name="T0" fmla="*/ 22 w 45"/>
                <a:gd name="T1" fmla="*/ 22 h 79"/>
                <a:gd name="T2" fmla="*/ 0 w 45"/>
                <a:gd name="T3" fmla="*/ 0 h 79"/>
                <a:gd name="T4" fmla="*/ 22 w 45"/>
                <a:gd name="T5" fmla="*/ 79 h 79"/>
                <a:gd name="T6" fmla="*/ 45 w 45"/>
                <a:gd name="T7" fmla="*/ 0 h 79"/>
                <a:gd name="T8" fmla="*/ 22 w 45"/>
                <a:gd name="T9" fmla="*/ 22 h 79"/>
              </a:gdLst>
              <a:ahLst/>
              <a:cxnLst>
                <a:cxn ang="0">
                  <a:pos x="T0" y="T1"/>
                </a:cxn>
                <a:cxn ang="0">
                  <a:pos x="T2" y="T3"/>
                </a:cxn>
                <a:cxn ang="0">
                  <a:pos x="T4" y="T5"/>
                </a:cxn>
                <a:cxn ang="0">
                  <a:pos x="T6" y="T7"/>
                </a:cxn>
                <a:cxn ang="0">
                  <a:pos x="T8" y="T9"/>
                </a:cxn>
              </a:cxnLst>
              <a:rect l="0" t="0" r="r" b="b"/>
              <a:pathLst>
                <a:path w="45" h="79">
                  <a:moveTo>
                    <a:pt x="22" y="22"/>
                  </a:moveTo>
                  <a:lnTo>
                    <a:pt x="0" y="0"/>
                  </a:lnTo>
                  <a:lnTo>
                    <a:pt x="22" y="79"/>
                  </a:lnTo>
                  <a:lnTo>
                    <a:pt x="45" y="0"/>
                  </a:lnTo>
                  <a:lnTo>
                    <a:pt x="22" y="22"/>
                  </a:lnTo>
                  <a:close/>
                </a:path>
              </a:pathLst>
            </a:custGeom>
            <a:solidFill>
              <a:srgbClr val="000000"/>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5" name="Line 31"/>
            <p:cNvSpPr>
              <a:spLocks noChangeShapeType="1"/>
            </p:cNvSpPr>
            <p:nvPr/>
          </p:nvSpPr>
          <p:spPr bwMode="auto">
            <a:xfrm>
              <a:off x="2388" y="1367"/>
              <a:ext cx="0" cy="235"/>
            </a:xfrm>
            <a:prstGeom prst="line">
              <a:avLst/>
            </a:prstGeom>
            <a:noFill/>
            <a:ln w="6" cap="flat">
              <a:solidFill>
                <a:srgbClr val="061CE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 name="Freeform 32"/>
            <p:cNvSpPr>
              <a:spLocks/>
            </p:cNvSpPr>
            <p:nvPr/>
          </p:nvSpPr>
          <p:spPr bwMode="auto">
            <a:xfrm>
              <a:off x="2365" y="1523"/>
              <a:ext cx="45" cy="79"/>
            </a:xfrm>
            <a:custGeom>
              <a:avLst/>
              <a:gdLst>
                <a:gd name="T0" fmla="*/ 23 w 45"/>
                <a:gd name="T1" fmla="*/ 22 h 79"/>
                <a:gd name="T2" fmla="*/ 0 w 45"/>
                <a:gd name="T3" fmla="*/ 0 h 79"/>
                <a:gd name="T4" fmla="*/ 23 w 45"/>
                <a:gd name="T5" fmla="*/ 79 h 79"/>
                <a:gd name="T6" fmla="*/ 45 w 45"/>
                <a:gd name="T7" fmla="*/ 0 h 79"/>
                <a:gd name="T8" fmla="*/ 23 w 45"/>
                <a:gd name="T9" fmla="*/ 22 h 79"/>
              </a:gdLst>
              <a:ahLst/>
              <a:cxnLst>
                <a:cxn ang="0">
                  <a:pos x="T0" y="T1"/>
                </a:cxn>
                <a:cxn ang="0">
                  <a:pos x="T2" y="T3"/>
                </a:cxn>
                <a:cxn ang="0">
                  <a:pos x="T4" y="T5"/>
                </a:cxn>
                <a:cxn ang="0">
                  <a:pos x="T6" y="T7"/>
                </a:cxn>
                <a:cxn ang="0">
                  <a:pos x="T8" y="T9"/>
                </a:cxn>
              </a:cxnLst>
              <a:rect l="0" t="0" r="r" b="b"/>
              <a:pathLst>
                <a:path w="45" h="79">
                  <a:moveTo>
                    <a:pt x="23" y="22"/>
                  </a:moveTo>
                  <a:lnTo>
                    <a:pt x="0" y="0"/>
                  </a:lnTo>
                  <a:lnTo>
                    <a:pt x="23" y="79"/>
                  </a:lnTo>
                  <a:lnTo>
                    <a:pt x="45" y="0"/>
                  </a:lnTo>
                  <a:lnTo>
                    <a:pt x="23" y="22"/>
                  </a:lnTo>
                  <a:close/>
                </a:path>
              </a:pathLst>
            </a:custGeom>
            <a:solidFill>
              <a:srgbClr val="000000"/>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7" name="Line 33"/>
            <p:cNvSpPr>
              <a:spLocks noChangeShapeType="1"/>
            </p:cNvSpPr>
            <p:nvPr/>
          </p:nvSpPr>
          <p:spPr bwMode="auto">
            <a:xfrm>
              <a:off x="2574" y="1359"/>
              <a:ext cx="0" cy="235"/>
            </a:xfrm>
            <a:prstGeom prst="line">
              <a:avLst/>
            </a:prstGeom>
            <a:noFill/>
            <a:ln w="6" cap="flat">
              <a:solidFill>
                <a:srgbClr val="061CE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 name="Freeform 34"/>
            <p:cNvSpPr>
              <a:spLocks/>
            </p:cNvSpPr>
            <p:nvPr/>
          </p:nvSpPr>
          <p:spPr bwMode="auto">
            <a:xfrm>
              <a:off x="2551" y="1515"/>
              <a:ext cx="46" cy="79"/>
            </a:xfrm>
            <a:custGeom>
              <a:avLst/>
              <a:gdLst>
                <a:gd name="T0" fmla="*/ 23 w 46"/>
                <a:gd name="T1" fmla="*/ 22 h 79"/>
                <a:gd name="T2" fmla="*/ 0 w 46"/>
                <a:gd name="T3" fmla="*/ 0 h 79"/>
                <a:gd name="T4" fmla="*/ 23 w 46"/>
                <a:gd name="T5" fmla="*/ 79 h 79"/>
                <a:gd name="T6" fmla="*/ 46 w 46"/>
                <a:gd name="T7" fmla="*/ 0 h 79"/>
                <a:gd name="T8" fmla="*/ 23 w 46"/>
                <a:gd name="T9" fmla="*/ 22 h 79"/>
              </a:gdLst>
              <a:ahLst/>
              <a:cxnLst>
                <a:cxn ang="0">
                  <a:pos x="T0" y="T1"/>
                </a:cxn>
                <a:cxn ang="0">
                  <a:pos x="T2" y="T3"/>
                </a:cxn>
                <a:cxn ang="0">
                  <a:pos x="T4" y="T5"/>
                </a:cxn>
                <a:cxn ang="0">
                  <a:pos x="T6" y="T7"/>
                </a:cxn>
                <a:cxn ang="0">
                  <a:pos x="T8" y="T9"/>
                </a:cxn>
              </a:cxnLst>
              <a:rect l="0" t="0" r="r" b="b"/>
              <a:pathLst>
                <a:path w="46" h="79">
                  <a:moveTo>
                    <a:pt x="23" y="22"/>
                  </a:moveTo>
                  <a:lnTo>
                    <a:pt x="0" y="0"/>
                  </a:lnTo>
                  <a:lnTo>
                    <a:pt x="23" y="79"/>
                  </a:lnTo>
                  <a:lnTo>
                    <a:pt x="46" y="0"/>
                  </a:lnTo>
                  <a:lnTo>
                    <a:pt x="23" y="22"/>
                  </a:lnTo>
                  <a:close/>
                </a:path>
              </a:pathLst>
            </a:custGeom>
            <a:solidFill>
              <a:srgbClr val="000000"/>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9" name="Line 35"/>
            <p:cNvSpPr>
              <a:spLocks noChangeShapeType="1"/>
            </p:cNvSpPr>
            <p:nvPr/>
          </p:nvSpPr>
          <p:spPr bwMode="auto">
            <a:xfrm>
              <a:off x="1825" y="1359"/>
              <a:ext cx="0" cy="235"/>
            </a:xfrm>
            <a:prstGeom prst="line">
              <a:avLst/>
            </a:prstGeom>
            <a:noFill/>
            <a:ln w="6" cap="flat">
              <a:solidFill>
                <a:srgbClr val="061CE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 name="Freeform 36"/>
            <p:cNvSpPr>
              <a:spLocks/>
            </p:cNvSpPr>
            <p:nvPr/>
          </p:nvSpPr>
          <p:spPr bwMode="auto">
            <a:xfrm>
              <a:off x="1802" y="1515"/>
              <a:ext cx="46" cy="79"/>
            </a:xfrm>
            <a:custGeom>
              <a:avLst/>
              <a:gdLst>
                <a:gd name="T0" fmla="*/ 23 w 46"/>
                <a:gd name="T1" fmla="*/ 22 h 79"/>
                <a:gd name="T2" fmla="*/ 0 w 46"/>
                <a:gd name="T3" fmla="*/ 0 h 79"/>
                <a:gd name="T4" fmla="*/ 23 w 46"/>
                <a:gd name="T5" fmla="*/ 79 h 79"/>
                <a:gd name="T6" fmla="*/ 46 w 46"/>
                <a:gd name="T7" fmla="*/ 0 h 79"/>
                <a:gd name="T8" fmla="*/ 23 w 46"/>
                <a:gd name="T9" fmla="*/ 22 h 79"/>
              </a:gdLst>
              <a:ahLst/>
              <a:cxnLst>
                <a:cxn ang="0">
                  <a:pos x="T0" y="T1"/>
                </a:cxn>
                <a:cxn ang="0">
                  <a:pos x="T2" y="T3"/>
                </a:cxn>
                <a:cxn ang="0">
                  <a:pos x="T4" y="T5"/>
                </a:cxn>
                <a:cxn ang="0">
                  <a:pos x="T6" y="T7"/>
                </a:cxn>
                <a:cxn ang="0">
                  <a:pos x="T8" y="T9"/>
                </a:cxn>
              </a:cxnLst>
              <a:rect l="0" t="0" r="r" b="b"/>
              <a:pathLst>
                <a:path w="46" h="79">
                  <a:moveTo>
                    <a:pt x="23" y="22"/>
                  </a:moveTo>
                  <a:lnTo>
                    <a:pt x="0" y="0"/>
                  </a:lnTo>
                  <a:lnTo>
                    <a:pt x="23" y="79"/>
                  </a:lnTo>
                  <a:lnTo>
                    <a:pt x="46" y="0"/>
                  </a:lnTo>
                  <a:lnTo>
                    <a:pt x="23" y="22"/>
                  </a:lnTo>
                  <a:close/>
                </a:path>
              </a:pathLst>
            </a:custGeom>
            <a:solidFill>
              <a:srgbClr val="000000"/>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1" name="Line 37"/>
            <p:cNvSpPr>
              <a:spLocks noChangeShapeType="1"/>
            </p:cNvSpPr>
            <p:nvPr/>
          </p:nvSpPr>
          <p:spPr bwMode="auto">
            <a:xfrm>
              <a:off x="2012" y="1350"/>
              <a:ext cx="0" cy="236"/>
            </a:xfrm>
            <a:prstGeom prst="line">
              <a:avLst/>
            </a:prstGeom>
            <a:noFill/>
            <a:ln w="6" cap="flat">
              <a:solidFill>
                <a:srgbClr val="061CE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 name="Freeform 38"/>
            <p:cNvSpPr>
              <a:spLocks/>
            </p:cNvSpPr>
            <p:nvPr/>
          </p:nvSpPr>
          <p:spPr bwMode="auto">
            <a:xfrm>
              <a:off x="1989" y="1507"/>
              <a:ext cx="45" cy="79"/>
            </a:xfrm>
            <a:custGeom>
              <a:avLst/>
              <a:gdLst>
                <a:gd name="T0" fmla="*/ 23 w 45"/>
                <a:gd name="T1" fmla="*/ 22 h 79"/>
                <a:gd name="T2" fmla="*/ 0 w 45"/>
                <a:gd name="T3" fmla="*/ 0 h 79"/>
                <a:gd name="T4" fmla="*/ 23 w 45"/>
                <a:gd name="T5" fmla="*/ 79 h 79"/>
                <a:gd name="T6" fmla="*/ 45 w 45"/>
                <a:gd name="T7" fmla="*/ 0 h 79"/>
                <a:gd name="T8" fmla="*/ 23 w 45"/>
                <a:gd name="T9" fmla="*/ 22 h 79"/>
              </a:gdLst>
              <a:ahLst/>
              <a:cxnLst>
                <a:cxn ang="0">
                  <a:pos x="T0" y="T1"/>
                </a:cxn>
                <a:cxn ang="0">
                  <a:pos x="T2" y="T3"/>
                </a:cxn>
                <a:cxn ang="0">
                  <a:pos x="T4" y="T5"/>
                </a:cxn>
                <a:cxn ang="0">
                  <a:pos x="T6" y="T7"/>
                </a:cxn>
                <a:cxn ang="0">
                  <a:pos x="T8" y="T9"/>
                </a:cxn>
              </a:cxnLst>
              <a:rect l="0" t="0" r="r" b="b"/>
              <a:pathLst>
                <a:path w="45" h="79">
                  <a:moveTo>
                    <a:pt x="23" y="22"/>
                  </a:moveTo>
                  <a:lnTo>
                    <a:pt x="0" y="0"/>
                  </a:lnTo>
                  <a:lnTo>
                    <a:pt x="23" y="79"/>
                  </a:lnTo>
                  <a:lnTo>
                    <a:pt x="45" y="0"/>
                  </a:lnTo>
                  <a:lnTo>
                    <a:pt x="23" y="22"/>
                  </a:lnTo>
                  <a:close/>
                </a:path>
              </a:pathLst>
            </a:custGeom>
            <a:solidFill>
              <a:srgbClr val="000000"/>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3" name="Rectangle 39"/>
            <p:cNvSpPr>
              <a:spLocks noChangeArrowheads="1"/>
            </p:cNvSpPr>
            <p:nvPr/>
          </p:nvSpPr>
          <p:spPr bwMode="auto">
            <a:xfrm>
              <a:off x="4016" y="1205"/>
              <a:ext cx="17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Sans"/>
                </a:rPr>
                <a:t>P</a:t>
              </a:r>
              <a:endParaRPr kumimoji="0" lang="en-US" sz="1800" b="0" i="0" u="none" strike="noStrike" cap="none" normalizeH="0" baseline="0" smtClean="0">
                <a:ln>
                  <a:noFill/>
                </a:ln>
                <a:solidFill>
                  <a:schemeClr val="tx1"/>
                </a:solidFill>
                <a:effectLst/>
                <a:latin typeface="Arial" pitchFamily="34" charset="0"/>
              </a:endParaRPr>
            </a:p>
          </p:txBody>
        </p:sp>
        <p:sp>
          <p:nvSpPr>
            <p:cNvPr id="44" name="Rectangle 40"/>
            <p:cNvSpPr>
              <a:spLocks noChangeArrowheads="1"/>
            </p:cNvSpPr>
            <p:nvPr/>
          </p:nvSpPr>
          <p:spPr bwMode="auto">
            <a:xfrm>
              <a:off x="4103" y="1174"/>
              <a:ext cx="80"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Sans"/>
                </a:rPr>
                <a:t>1</a:t>
              </a:r>
              <a:endParaRPr kumimoji="0" lang="en-US" sz="1800" b="0" i="0" u="none" strike="noStrike" cap="none" normalizeH="0" baseline="0" smtClean="0">
                <a:ln>
                  <a:noFill/>
                </a:ln>
                <a:solidFill>
                  <a:schemeClr val="tx1"/>
                </a:solidFill>
                <a:effectLst/>
                <a:latin typeface="Arial" pitchFamily="34" charset="0"/>
              </a:endParaRPr>
            </a:p>
          </p:txBody>
        </p:sp>
        <p:sp>
          <p:nvSpPr>
            <p:cNvPr id="45" name="Rectangle 41"/>
            <p:cNvSpPr>
              <a:spLocks noChangeArrowheads="1"/>
            </p:cNvSpPr>
            <p:nvPr/>
          </p:nvSpPr>
          <p:spPr bwMode="auto">
            <a:xfrm>
              <a:off x="3848" y="1211"/>
              <a:ext cx="17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Sans"/>
                </a:rPr>
                <a:t>P</a:t>
              </a:r>
              <a:endParaRPr kumimoji="0" lang="en-US" sz="1800" b="0" i="0" u="none" strike="noStrike" cap="none" normalizeH="0" baseline="0" smtClean="0">
                <a:ln>
                  <a:noFill/>
                </a:ln>
                <a:solidFill>
                  <a:schemeClr val="tx1"/>
                </a:solidFill>
                <a:effectLst/>
                <a:latin typeface="Arial" pitchFamily="34" charset="0"/>
              </a:endParaRPr>
            </a:p>
          </p:txBody>
        </p:sp>
        <p:sp>
          <p:nvSpPr>
            <p:cNvPr id="46" name="Rectangle 42"/>
            <p:cNvSpPr>
              <a:spLocks noChangeArrowheads="1"/>
            </p:cNvSpPr>
            <p:nvPr/>
          </p:nvSpPr>
          <p:spPr bwMode="auto">
            <a:xfrm>
              <a:off x="3935" y="1180"/>
              <a:ext cx="80"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Sans"/>
                </a:rPr>
                <a:t>2</a:t>
              </a:r>
              <a:endParaRPr kumimoji="0" lang="en-US" sz="1800" b="0" i="0" u="none" strike="noStrike" cap="none" normalizeH="0" baseline="0" smtClean="0">
                <a:ln>
                  <a:noFill/>
                </a:ln>
                <a:solidFill>
                  <a:schemeClr val="tx1"/>
                </a:solidFill>
                <a:effectLst/>
                <a:latin typeface="Arial" pitchFamily="34" charset="0"/>
              </a:endParaRPr>
            </a:p>
          </p:txBody>
        </p:sp>
        <p:sp>
          <p:nvSpPr>
            <p:cNvPr id="47" name="Rectangle 43"/>
            <p:cNvSpPr>
              <a:spLocks noChangeArrowheads="1"/>
            </p:cNvSpPr>
            <p:nvPr/>
          </p:nvSpPr>
          <p:spPr bwMode="auto">
            <a:xfrm>
              <a:off x="3479" y="1194"/>
              <a:ext cx="17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Sans"/>
                </a:rPr>
                <a:t>P</a:t>
              </a:r>
              <a:endParaRPr kumimoji="0" lang="en-US" sz="1800" b="0" i="0" u="none" strike="noStrike" cap="none" normalizeH="0" baseline="0" smtClean="0">
                <a:ln>
                  <a:noFill/>
                </a:ln>
                <a:solidFill>
                  <a:schemeClr val="tx1"/>
                </a:solidFill>
                <a:effectLst/>
                <a:latin typeface="Arial" pitchFamily="34" charset="0"/>
              </a:endParaRPr>
            </a:p>
          </p:txBody>
        </p:sp>
        <p:sp>
          <p:nvSpPr>
            <p:cNvPr id="48" name="Rectangle 44"/>
            <p:cNvSpPr>
              <a:spLocks noChangeArrowheads="1"/>
            </p:cNvSpPr>
            <p:nvPr/>
          </p:nvSpPr>
          <p:spPr bwMode="auto">
            <a:xfrm>
              <a:off x="3566" y="1162"/>
              <a:ext cx="80"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Sans"/>
                </a:rPr>
                <a:t>3</a:t>
              </a:r>
              <a:endParaRPr kumimoji="0" lang="en-US" sz="1800" b="0" i="0" u="none" strike="noStrike" cap="none" normalizeH="0" baseline="0" smtClean="0">
                <a:ln>
                  <a:noFill/>
                </a:ln>
                <a:solidFill>
                  <a:schemeClr val="tx1"/>
                </a:solidFill>
                <a:effectLst/>
                <a:latin typeface="Arial" pitchFamily="34" charset="0"/>
              </a:endParaRPr>
            </a:p>
          </p:txBody>
        </p:sp>
        <p:sp>
          <p:nvSpPr>
            <p:cNvPr id="49" name="Rectangle 45"/>
            <p:cNvSpPr>
              <a:spLocks noChangeArrowheads="1"/>
            </p:cNvSpPr>
            <p:nvPr/>
          </p:nvSpPr>
          <p:spPr bwMode="auto">
            <a:xfrm>
              <a:off x="3311" y="1199"/>
              <a:ext cx="17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Sans"/>
                </a:rPr>
                <a:t>P</a:t>
              </a:r>
              <a:endParaRPr kumimoji="0" lang="en-US" sz="1800" b="0" i="0" u="none" strike="noStrike" cap="none" normalizeH="0" baseline="0" smtClean="0">
                <a:ln>
                  <a:noFill/>
                </a:ln>
                <a:solidFill>
                  <a:schemeClr val="tx1"/>
                </a:solidFill>
                <a:effectLst/>
                <a:latin typeface="Arial" pitchFamily="34" charset="0"/>
              </a:endParaRPr>
            </a:p>
          </p:txBody>
        </p:sp>
        <p:sp>
          <p:nvSpPr>
            <p:cNvPr id="50" name="Rectangle 46"/>
            <p:cNvSpPr>
              <a:spLocks noChangeArrowheads="1"/>
            </p:cNvSpPr>
            <p:nvPr/>
          </p:nvSpPr>
          <p:spPr bwMode="auto">
            <a:xfrm>
              <a:off x="3398" y="1168"/>
              <a:ext cx="80"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Sans"/>
                </a:rPr>
                <a:t>4</a:t>
              </a:r>
              <a:endParaRPr kumimoji="0" lang="en-US" sz="1800" b="0" i="0" u="none" strike="noStrike" cap="none" normalizeH="0" baseline="0" smtClean="0">
                <a:ln>
                  <a:noFill/>
                </a:ln>
                <a:solidFill>
                  <a:schemeClr val="tx1"/>
                </a:solidFill>
                <a:effectLst/>
                <a:latin typeface="Arial" pitchFamily="34" charset="0"/>
              </a:endParaRPr>
            </a:p>
          </p:txBody>
        </p:sp>
        <p:sp>
          <p:nvSpPr>
            <p:cNvPr id="51" name="Rectangle 47"/>
            <p:cNvSpPr>
              <a:spLocks noChangeArrowheads="1"/>
            </p:cNvSpPr>
            <p:nvPr/>
          </p:nvSpPr>
          <p:spPr bwMode="auto">
            <a:xfrm>
              <a:off x="2547" y="1198"/>
              <a:ext cx="17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Sans"/>
                </a:rPr>
                <a:t>P</a:t>
              </a:r>
              <a:endParaRPr kumimoji="0" lang="en-US" sz="1800" b="0" i="0" u="none" strike="noStrike" cap="none" normalizeH="0" baseline="0" smtClean="0">
                <a:ln>
                  <a:noFill/>
                </a:ln>
                <a:solidFill>
                  <a:schemeClr val="tx1"/>
                </a:solidFill>
                <a:effectLst/>
                <a:latin typeface="Arial" pitchFamily="34" charset="0"/>
              </a:endParaRPr>
            </a:p>
          </p:txBody>
        </p:sp>
        <p:sp>
          <p:nvSpPr>
            <p:cNvPr id="52" name="Rectangle 48"/>
            <p:cNvSpPr>
              <a:spLocks noChangeArrowheads="1"/>
            </p:cNvSpPr>
            <p:nvPr/>
          </p:nvSpPr>
          <p:spPr bwMode="auto">
            <a:xfrm>
              <a:off x="2635" y="1167"/>
              <a:ext cx="150"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Sans"/>
                </a:rPr>
                <a:t>n-3</a:t>
              </a:r>
              <a:endParaRPr kumimoji="0" lang="en-US" sz="1800" b="0" i="0" u="none" strike="noStrike" cap="none" normalizeH="0" baseline="0" smtClean="0">
                <a:ln>
                  <a:noFill/>
                </a:ln>
                <a:solidFill>
                  <a:schemeClr val="tx1"/>
                </a:solidFill>
                <a:effectLst/>
                <a:latin typeface="Arial" pitchFamily="34" charset="0"/>
              </a:endParaRPr>
            </a:p>
          </p:txBody>
        </p:sp>
        <p:sp>
          <p:nvSpPr>
            <p:cNvPr id="53" name="Rectangle 49"/>
            <p:cNvSpPr>
              <a:spLocks noChangeArrowheads="1"/>
            </p:cNvSpPr>
            <p:nvPr/>
          </p:nvSpPr>
          <p:spPr bwMode="auto">
            <a:xfrm>
              <a:off x="2295" y="1199"/>
              <a:ext cx="17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Sans"/>
                </a:rPr>
                <a:t>P</a:t>
              </a:r>
              <a:endParaRPr kumimoji="0" lang="en-US" sz="1800" b="0" i="0" u="none" strike="noStrike" cap="none" normalizeH="0" baseline="0" smtClean="0">
                <a:ln>
                  <a:noFill/>
                </a:ln>
                <a:solidFill>
                  <a:schemeClr val="tx1"/>
                </a:solidFill>
                <a:effectLst/>
                <a:latin typeface="Arial" pitchFamily="34" charset="0"/>
              </a:endParaRPr>
            </a:p>
          </p:txBody>
        </p:sp>
        <p:sp>
          <p:nvSpPr>
            <p:cNvPr id="54" name="Rectangle 50"/>
            <p:cNvSpPr>
              <a:spLocks noChangeArrowheads="1"/>
            </p:cNvSpPr>
            <p:nvPr/>
          </p:nvSpPr>
          <p:spPr bwMode="auto">
            <a:xfrm>
              <a:off x="2382" y="1168"/>
              <a:ext cx="150"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Sans"/>
                </a:rPr>
                <a:t>n-2</a:t>
              </a:r>
              <a:endParaRPr kumimoji="0" lang="en-US" sz="1800" b="0" i="0" u="none" strike="noStrike" cap="none" normalizeH="0" baseline="0" smtClean="0">
                <a:ln>
                  <a:noFill/>
                </a:ln>
                <a:solidFill>
                  <a:schemeClr val="tx1"/>
                </a:solidFill>
                <a:effectLst/>
                <a:latin typeface="Arial" pitchFamily="34" charset="0"/>
              </a:endParaRPr>
            </a:p>
          </p:txBody>
        </p:sp>
        <p:sp>
          <p:nvSpPr>
            <p:cNvPr id="55" name="Rectangle 51"/>
            <p:cNvSpPr>
              <a:spLocks noChangeArrowheads="1"/>
            </p:cNvSpPr>
            <p:nvPr/>
          </p:nvSpPr>
          <p:spPr bwMode="auto">
            <a:xfrm>
              <a:off x="1944" y="1198"/>
              <a:ext cx="17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Sans"/>
                </a:rPr>
                <a:t>P</a:t>
              </a:r>
              <a:endParaRPr kumimoji="0" lang="en-US" sz="1800" b="0" i="0" u="none" strike="noStrike" cap="none" normalizeH="0" baseline="0" smtClean="0">
                <a:ln>
                  <a:noFill/>
                </a:ln>
                <a:solidFill>
                  <a:schemeClr val="tx1"/>
                </a:solidFill>
                <a:effectLst/>
                <a:latin typeface="Arial" pitchFamily="34" charset="0"/>
              </a:endParaRPr>
            </a:p>
          </p:txBody>
        </p:sp>
        <p:sp>
          <p:nvSpPr>
            <p:cNvPr id="56" name="Rectangle 52"/>
            <p:cNvSpPr>
              <a:spLocks noChangeArrowheads="1"/>
            </p:cNvSpPr>
            <p:nvPr/>
          </p:nvSpPr>
          <p:spPr bwMode="auto">
            <a:xfrm>
              <a:off x="2032" y="1167"/>
              <a:ext cx="150"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Sans"/>
                </a:rPr>
                <a:t>n-1</a:t>
              </a:r>
              <a:endParaRPr kumimoji="0" lang="en-US" sz="1800" b="0" i="0" u="none" strike="noStrike" cap="none" normalizeH="0" baseline="0" smtClean="0">
                <a:ln>
                  <a:noFill/>
                </a:ln>
                <a:solidFill>
                  <a:schemeClr val="tx1"/>
                </a:solidFill>
                <a:effectLst/>
                <a:latin typeface="Arial" pitchFamily="34" charset="0"/>
              </a:endParaRPr>
            </a:p>
          </p:txBody>
        </p:sp>
        <p:sp>
          <p:nvSpPr>
            <p:cNvPr id="57" name="Rectangle 53"/>
            <p:cNvSpPr>
              <a:spLocks noChangeArrowheads="1"/>
            </p:cNvSpPr>
            <p:nvPr/>
          </p:nvSpPr>
          <p:spPr bwMode="auto">
            <a:xfrm>
              <a:off x="1777" y="1204"/>
              <a:ext cx="17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Sans"/>
                </a:rPr>
                <a:t>P</a:t>
              </a:r>
              <a:endParaRPr kumimoji="0" lang="en-US" sz="1800" b="0" i="0" u="none" strike="noStrike" cap="none" normalizeH="0" baseline="0" smtClean="0">
                <a:ln>
                  <a:noFill/>
                </a:ln>
                <a:solidFill>
                  <a:schemeClr val="tx1"/>
                </a:solidFill>
                <a:effectLst/>
                <a:latin typeface="Arial" pitchFamily="34" charset="0"/>
              </a:endParaRPr>
            </a:p>
          </p:txBody>
        </p:sp>
        <p:sp>
          <p:nvSpPr>
            <p:cNvPr id="58" name="Rectangle 54"/>
            <p:cNvSpPr>
              <a:spLocks noChangeArrowheads="1"/>
            </p:cNvSpPr>
            <p:nvPr/>
          </p:nvSpPr>
          <p:spPr bwMode="auto">
            <a:xfrm>
              <a:off x="1864" y="1172"/>
              <a:ext cx="80"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Sans"/>
                </a:rPr>
                <a:t>n</a:t>
              </a:r>
              <a:endParaRPr kumimoji="0" lang="en-US" sz="1800" b="0" i="0" u="none" strike="noStrike" cap="none" normalizeH="0" baseline="0" smtClean="0">
                <a:ln>
                  <a:noFill/>
                </a:ln>
                <a:solidFill>
                  <a:schemeClr val="tx1"/>
                </a:solidFill>
                <a:effectLst/>
                <a:latin typeface="Arial" pitchFamily="34" charset="0"/>
              </a:endParaRPr>
            </a:p>
          </p:txBody>
        </p:sp>
        <p:sp>
          <p:nvSpPr>
            <p:cNvPr id="59" name="Rectangle 55"/>
            <p:cNvSpPr>
              <a:spLocks noChangeArrowheads="1"/>
            </p:cNvSpPr>
            <p:nvPr/>
          </p:nvSpPr>
          <p:spPr bwMode="auto">
            <a:xfrm>
              <a:off x="2039" y="2185"/>
              <a:ext cx="309" cy="220"/>
            </a:xfrm>
            <a:prstGeom prst="rect">
              <a:avLst/>
            </a:prstGeom>
            <a:solidFill>
              <a:srgbClr val="D5F6FF"/>
            </a:solidFill>
            <a:ln w="9"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0" name="Line 56"/>
            <p:cNvSpPr>
              <a:spLocks noChangeShapeType="1"/>
            </p:cNvSpPr>
            <p:nvPr/>
          </p:nvSpPr>
          <p:spPr bwMode="auto">
            <a:xfrm>
              <a:off x="2092" y="2299"/>
              <a:ext cx="191" cy="0"/>
            </a:xfrm>
            <a:prstGeom prst="line">
              <a:avLst/>
            </a:prstGeom>
            <a:noFill/>
            <a:ln w="11"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 name="Line 57"/>
            <p:cNvSpPr>
              <a:spLocks noChangeShapeType="1"/>
            </p:cNvSpPr>
            <p:nvPr/>
          </p:nvSpPr>
          <p:spPr bwMode="auto">
            <a:xfrm>
              <a:off x="2185" y="2226"/>
              <a:ext cx="0" cy="142"/>
            </a:xfrm>
            <a:prstGeom prst="line">
              <a:avLst/>
            </a:prstGeom>
            <a:noFill/>
            <a:ln w="11"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 name="Line 58"/>
            <p:cNvSpPr>
              <a:spLocks noChangeShapeType="1"/>
            </p:cNvSpPr>
            <p:nvPr/>
          </p:nvSpPr>
          <p:spPr bwMode="auto">
            <a:xfrm>
              <a:off x="2104" y="1933"/>
              <a:ext cx="0" cy="235"/>
            </a:xfrm>
            <a:prstGeom prst="line">
              <a:avLst/>
            </a:prstGeom>
            <a:noFill/>
            <a:ln w="6" cap="flat">
              <a:solidFill>
                <a:srgbClr val="061CE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 name="Freeform 59"/>
            <p:cNvSpPr>
              <a:spLocks/>
            </p:cNvSpPr>
            <p:nvPr/>
          </p:nvSpPr>
          <p:spPr bwMode="auto">
            <a:xfrm>
              <a:off x="2082" y="2089"/>
              <a:ext cx="45" cy="79"/>
            </a:xfrm>
            <a:custGeom>
              <a:avLst/>
              <a:gdLst>
                <a:gd name="T0" fmla="*/ 22 w 45"/>
                <a:gd name="T1" fmla="*/ 23 h 79"/>
                <a:gd name="T2" fmla="*/ 0 w 45"/>
                <a:gd name="T3" fmla="*/ 0 h 79"/>
                <a:gd name="T4" fmla="*/ 22 w 45"/>
                <a:gd name="T5" fmla="*/ 79 h 79"/>
                <a:gd name="T6" fmla="*/ 45 w 45"/>
                <a:gd name="T7" fmla="*/ 0 h 79"/>
                <a:gd name="T8" fmla="*/ 22 w 45"/>
                <a:gd name="T9" fmla="*/ 23 h 79"/>
              </a:gdLst>
              <a:ahLst/>
              <a:cxnLst>
                <a:cxn ang="0">
                  <a:pos x="T0" y="T1"/>
                </a:cxn>
                <a:cxn ang="0">
                  <a:pos x="T2" y="T3"/>
                </a:cxn>
                <a:cxn ang="0">
                  <a:pos x="T4" y="T5"/>
                </a:cxn>
                <a:cxn ang="0">
                  <a:pos x="T6" y="T7"/>
                </a:cxn>
                <a:cxn ang="0">
                  <a:pos x="T8" y="T9"/>
                </a:cxn>
              </a:cxnLst>
              <a:rect l="0" t="0" r="r" b="b"/>
              <a:pathLst>
                <a:path w="45" h="79">
                  <a:moveTo>
                    <a:pt x="22" y="23"/>
                  </a:moveTo>
                  <a:lnTo>
                    <a:pt x="0" y="0"/>
                  </a:lnTo>
                  <a:lnTo>
                    <a:pt x="22" y="79"/>
                  </a:lnTo>
                  <a:lnTo>
                    <a:pt x="45" y="0"/>
                  </a:lnTo>
                  <a:lnTo>
                    <a:pt x="22" y="23"/>
                  </a:lnTo>
                  <a:close/>
                </a:path>
              </a:pathLst>
            </a:custGeom>
            <a:solidFill>
              <a:srgbClr val="000000"/>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4" name="Line 60"/>
            <p:cNvSpPr>
              <a:spLocks noChangeShapeType="1"/>
            </p:cNvSpPr>
            <p:nvPr/>
          </p:nvSpPr>
          <p:spPr bwMode="auto">
            <a:xfrm>
              <a:off x="2291" y="1925"/>
              <a:ext cx="0" cy="235"/>
            </a:xfrm>
            <a:prstGeom prst="line">
              <a:avLst/>
            </a:prstGeom>
            <a:noFill/>
            <a:ln w="6" cap="flat">
              <a:solidFill>
                <a:srgbClr val="061CE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5" name="Freeform 61"/>
            <p:cNvSpPr>
              <a:spLocks/>
            </p:cNvSpPr>
            <p:nvPr/>
          </p:nvSpPr>
          <p:spPr bwMode="auto">
            <a:xfrm>
              <a:off x="2268" y="2081"/>
              <a:ext cx="45" cy="79"/>
            </a:xfrm>
            <a:custGeom>
              <a:avLst/>
              <a:gdLst>
                <a:gd name="T0" fmla="*/ 23 w 45"/>
                <a:gd name="T1" fmla="*/ 22 h 79"/>
                <a:gd name="T2" fmla="*/ 0 w 45"/>
                <a:gd name="T3" fmla="*/ 0 h 79"/>
                <a:gd name="T4" fmla="*/ 23 w 45"/>
                <a:gd name="T5" fmla="*/ 79 h 79"/>
                <a:gd name="T6" fmla="*/ 45 w 45"/>
                <a:gd name="T7" fmla="*/ 0 h 79"/>
                <a:gd name="T8" fmla="*/ 23 w 45"/>
                <a:gd name="T9" fmla="*/ 22 h 79"/>
              </a:gdLst>
              <a:ahLst/>
              <a:cxnLst>
                <a:cxn ang="0">
                  <a:pos x="T0" y="T1"/>
                </a:cxn>
                <a:cxn ang="0">
                  <a:pos x="T2" y="T3"/>
                </a:cxn>
                <a:cxn ang="0">
                  <a:pos x="T4" y="T5"/>
                </a:cxn>
                <a:cxn ang="0">
                  <a:pos x="T6" y="T7"/>
                </a:cxn>
                <a:cxn ang="0">
                  <a:pos x="T8" y="T9"/>
                </a:cxn>
              </a:cxnLst>
              <a:rect l="0" t="0" r="r" b="b"/>
              <a:pathLst>
                <a:path w="45" h="79">
                  <a:moveTo>
                    <a:pt x="23" y="22"/>
                  </a:moveTo>
                  <a:lnTo>
                    <a:pt x="0" y="0"/>
                  </a:lnTo>
                  <a:lnTo>
                    <a:pt x="23" y="79"/>
                  </a:lnTo>
                  <a:lnTo>
                    <a:pt x="45" y="0"/>
                  </a:lnTo>
                  <a:lnTo>
                    <a:pt x="23" y="22"/>
                  </a:lnTo>
                  <a:close/>
                </a:path>
              </a:pathLst>
            </a:custGeom>
            <a:solidFill>
              <a:srgbClr val="000000"/>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6" name="Freeform 62"/>
            <p:cNvSpPr>
              <a:spLocks/>
            </p:cNvSpPr>
            <p:nvPr/>
          </p:nvSpPr>
          <p:spPr bwMode="auto">
            <a:xfrm>
              <a:off x="1906" y="1837"/>
              <a:ext cx="198" cy="98"/>
            </a:xfrm>
            <a:custGeom>
              <a:avLst/>
              <a:gdLst>
                <a:gd name="T0" fmla="*/ 494 w 494"/>
                <a:gd name="T1" fmla="*/ 242 h 242"/>
                <a:gd name="T2" fmla="*/ 0 w 494"/>
                <a:gd name="T3" fmla="*/ 242 h 242"/>
                <a:gd name="T4" fmla="*/ 0 w 494"/>
                <a:gd name="T5" fmla="*/ 0 h 242"/>
              </a:gdLst>
              <a:ahLst/>
              <a:cxnLst>
                <a:cxn ang="0">
                  <a:pos x="T0" y="T1"/>
                </a:cxn>
                <a:cxn ang="0">
                  <a:pos x="T2" y="T3"/>
                </a:cxn>
                <a:cxn ang="0">
                  <a:pos x="T4" y="T5"/>
                </a:cxn>
              </a:cxnLst>
              <a:rect l="0" t="0" r="r" b="b"/>
              <a:pathLst>
                <a:path w="494" h="242">
                  <a:moveTo>
                    <a:pt x="494" y="242"/>
                  </a:moveTo>
                  <a:lnTo>
                    <a:pt x="0" y="242"/>
                  </a:lnTo>
                  <a:lnTo>
                    <a:pt x="0" y="0"/>
                  </a:lnTo>
                </a:path>
              </a:pathLst>
            </a:custGeom>
            <a:noFill/>
            <a:ln w="6" cap="flat">
              <a:solidFill>
                <a:srgbClr val="0603F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7" name="Freeform 63"/>
            <p:cNvSpPr>
              <a:spLocks/>
            </p:cNvSpPr>
            <p:nvPr/>
          </p:nvSpPr>
          <p:spPr bwMode="auto">
            <a:xfrm>
              <a:off x="2293" y="1833"/>
              <a:ext cx="198" cy="98"/>
            </a:xfrm>
            <a:custGeom>
              <a:avLst/>
              <a:gdLst>
                <a:gd name="T0" fmla="*/ 0 w 494"/>
                <a:gd name="T1" fmla="*/ 242 h 242"/>
                <a:gd name="T2" fmla="*/ 494 w 494"/>
                <a:gd name="T3" fmla="*/ 242 h 242"/>
                <a:gd name="T4" fmla="*/ 494 w 494"/>
                <a:gd name="T5" fmla="*/ 0 h 242"/>
              </a:gdLst>
              <a:ahLst/>
              <a:cxnLst>
                <a:cxn ang="0">
                  <a:pos x="T0" y="T1"/>
                </a:cxn>
                <a:cxn ang="0">
                  <a:pos x="T2" y="T3"/>
                </a:cxn>
                <a:cxn ang="0">
                  <a:pos x="T4" y="T5"/>
                </a:cxn>
              </a:cxnLst>
              <a:rect l="0" t="0" r="r" b="b"/>
              <a:pathLst>
                <a:path w="494" h="242">
                  <a:moveTo>
                    <a:pt x="0" y="242"/>
                  </a:moveTo>
                  <a:lnTo>
                    <a:pt x="494" y="242"/>
                  </a:lnTo>
                  <a:lnTo>
                    <a:pt x="494" y="0"/>
                  </a:lnTo>
                </a:path>
              </a:pathLst>
            </a:custGeom>
            <a:noFill/>
            <a:ln w="6" cap="flat">
              <a:solidFill>
                <a:srgbClr val="0603F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8" name="Rectangle 64"/>
            <p:cNvSpPr>
              <a:spLocks noChangeArrowheads="1"/>
            </p:cNvSpPr>
            <p:nvPr/>
          </p:nvSpPr>
          <p:spPr bwMode="auto">
            <a:xfrm>
              <a:off x="3552" y="2186"/>
              <a:ext cx="309" cy="221"/>
            </a:xfrm>
            <a:prstGeom prst="rect">
              <a:avLst/>
            </a:prstGeom>
            <a:solidFill>
              <a:srgbClr val="D5F6FF"/>
            </a:solidFill>
            <a:ln w="9"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9" name="Line 65"/>
            <p:cNvSpPr>
              <a:spLocks noChangeShapeType="1"/>
            </p:cNvSpPr>
            <p:nvPr/>
          </p:nvSpPr>
          <p:spPr bwMode="auto">
            <a:xfrm>
              <a:off x="3605" y="2300"/>
              <a:ext cx="191" cy="0"/>
            </a:xfrm>
            <a:prstGeom prst="line">
              <a:avLst/>
            </a:prstGeom>
            <a:noFill/>
            <a:ln w="11"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0" name="Line 66"/>
            <p:cNvSpPr>
              <a:spLocks noChangeShapeType="1"/>
            </p:cNvSpPr>
            <p:nvPr/>
          </p:nvSpPr>
          <p:spPr bwMode="auto">
            <a:xfrm>
              <a:off x="3698" y="2227"/>
              <a:ext cx="0" cy="142"/>
            </a:xfrm>
            <a:prstGeom prst="line">
              <a:avLst/>
            </a:prstGeom>
            <a:noFill/>
            <a:ln w="11"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1" name="Line 67"/>
            <p:cNvSpPr>
              <a:spLocks noChangeShapeType="1"/>
            </p:cNvSpPr>
            <p:nvPr/>
          </p:nvSpPr>
          <p:spPr bwMode="auto">
            <a:xfrm>
              <a:off x="3618" y="1934"/>
              <a:ext cx="0" cy="235"/>
            </a:xfrm>
            <a:prstGeom prst="line">
              <a:avLst/>
            </a:prstGeom>
            <a:noFill/>
            <a:ln w="6" cap="flat">
              <a:solidFill>
                <a:srgbClr val="061CE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2" name="Freeform 68"/>
            <p:cNvSpPr>
              <a:spLocks/>
            </p:cNvSpPr>
            <p:nvPr/>
          </p:nvSpPr>
          <p:spPr bwMode="auto">
            <a:xfrm>
              <a:off x="3595" y="2090"/>
              <a:ext cx="45" cy="79"/>
            </a:xfrm>
            <a:custGeom>
              <a:avLst/>
              <a:gdLst>
                <a:gd name="T0" fmla="*/ 23 w 45"/>
                <a:gd name="T1" fmla="*/ 22 h 79"/>
                <a:gd name="T2" fmla="*/ 0 w 45"/>
                <a:gd name="T3" fmla="*/ 0 h 79"/>
                <a:gd name="T4" fmla="*/ 23 w 45"/>
                <a:gd name="T5" fmla="*/ 79 h 79"/>
                <a:gd name="T6" fmla="*/ 45 w 45"/>
                <a:gd name="T7" fmla="*/ 0 h 79"/>
                <a:gd name="T8" fmla="*/ 23 w 45"/>
                <a:gd name="T9" fmla="*/ 22 h 79"/>
              </a:gdLst>
              <a:ahLst/>
              <a:cxnLst>
                <a:cxn ang="0">
                  <a:pos x="T0" y="T1"/>
                </a:cxn>
                <a:cxn ang="0">
                  <a:pos x="T2" y="T3"/>
                </a:cxn>
                <a:cxn ang="0">
                  <a:pos x="T4" y="T5"/>
                </a:cxn>
                <a:cxn ang="0">
                  <a:pos x="T6" y="T7"/>
                </a:cxn>
                <a:cxn ang="0">
                  <a:pos x="T8" y="T9"/>
                </a:cxn>
              </a:cxnLst>
              <a:rect l="0" t="0" r="r" b="b"/>
              <a:pathLst>
                <a:path w="45" h="79">
                  <a:moveTo>
                    <a:pt x="23" y="22"/>
                  </a:moveTo>
                  <a:lnTo>
                    <a:pt x="0" y="0"/>
                  </a:lnTo>
                  <a:lnTo>
                    <a:pt x="23" y="79"/>
                  </a:lnTo>
                  <a:lnTo>
                    <a:pt x="45" y="0"/>
                  </a:lnTo>
                  <a:lnTo>
                    <a:pt x="23" y="22"/>
                  </a:lnTo>
                  <a:close/>
                </a:path>
              </a:pathLst>
            </a:custGeom>
            <a:solidFill>
              <a:srgbClr val="000000"/>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3" name="Line 69"/>
            <p:cNvSpPr>
              <a:spLocks noChangeShapeType="1"/>
            </p:cNvSpPr>
            <p:nvPr/>
          </p:nvSpPr>
          <p:spPr bwMode="auto">
            <a:xfrm>
              <a:off x="3804" y="1926"/>
              <a:ext cx="0" cy="235"/>
            </a:xfrm>
            <a:prstGeom prst="line">
              <a:avLst/>
            </a:prstGeom>
            <a:noFill/>
            <a:ln w="6" cap="flat">
              <a:solidFill>
                <a:srgbClr val="061CE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4" name="Freeform 70"/>
            <p:cNvSpPr>
              <a:spLocks/>
            </p:cNvSpPr>
            <p:nvPr/>
          </p:nvSpPr>
          <p:spPr bwMode="auto">
            <a:xfrm>
              <a:off x="3781" y="2082"/>
              <a:ext cx="45" cy="79"/>
            </a:xfrm>
            <a:custGeom>
              <a:avLst/>
              <a:gdLst>
                <a:gd name="T0" fmla="*/ 23 w 45"/>
                <a:gd name="T1" fmla="*/ 22 h 79"/>
                <a:gd name="T2" fmla="*/ 0 w 45"/>
                <a:gd name="T3" fmla="*/ 0 h 79"/>
                <a:gd name="T4" fmla="*/ 23 w 45"/>
                <a:gd name="T5" fmla="*/ 79 h 79"/>
                <a:gd name="T6" fmla="*/ 45 w 45"/>
                <a:gd name="T7" fmla="*/ 0 h 79"/>
                <a:gd name="T8" fmla="*/ 23 w 45"/>
                <a:gd name="T9" fmla="*/ 22 h 79"/>
              </a:gdLst>
              <a:ahLst/>
              <a:cxnLst>
                <a:cxn ang="0">
                  <a:pos x="T0" y="T1"/>
                </a:cxn>
                <a:cxn ang="0">
                  <a:pos x="T2" y="T3"/>
                </a:cxn>
                <a:cxn ang="0">
                  <a:pos x="T4" y="T5"/>
                </a:cxn>
                <a:cxn ang="0">
                  <a:pos x="T6" y="T7"/>
                </a:cxn>
                <a:cxn ang="0">
                  <a:pos x="T8" y="T9"/>
                </a:cxn>
              </a:cxnLst>
              <a:rect l="0" t="0" r="r" b="b"/>
              <a:pathLst>
                <a:path w="45" h="79">
                  <a:moveTo>
                    <a:pt x="23" y="22"/>
                  </a:moveTo>
                  <a:lnTo>
                    <a:pt x="0" y="0"/>
                  </a:lnTo>
                  <a:lnTo>
                    <a:pt x="23" y="79"/>
                  </a:lnTo>
                  <a:lnTo>
                    <a:pt x="45" y="0"/>
                  </a:lnTo>
                  <a:lnTo>
                    <a:pt x="23" y="22"/>
                  </a:lnTo>
                  <a:close/>
                </a:path>
              </a:pathLst>
            </a:custGeom>
            <a:solidFill>
              <a:srgbClr val="000000"/>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5" name="Freeform 71"/>
            <p:cNvSpPr>
              <a:spLocks/>
            </p:cNvSpPr>
            <p:nvPr/>
          </p:nvSpPr>
          <p:spPr bwMode="auto">
            <a:xfrm>
              <a:off x="3419" y="1839"/>
              <a:ext cx="199" cy="97"/>
            </a:xfrm>
            <a:custGeom>
              <a:avLst/>
              <a:gdLst>
                <a:gd name="T0" fmla="*/ 494 w 494"/>
                <a:gd name="T1" fmla="*/ 242 h 242"/>
                <a:gd name="T2" fmla="*/ 0 w 494"/>
                <a:gd name="T3" fmla="*/ 242 h 242"/>
                <a:gd name="T4" fmla="*/ 0 w 494"/>
                <a:gd name="T5" fmla="*/ 0 h 242"/>
              </a:gdLst>
              <a:ahLst/>
              <a:cxnLst>
                <a:cxn ang="0">
                  <a:pos x="T0" y="T1"/>
                </a:cxn>
                <a:cxn ang="0">
                  <a:pos x="T2" y="T3"/>
                </a:cxn>
                <a:cxn ang="0">
                  <a:pos x="T4" y="T5"/>
                </a:cxn>
              </a:cxnLst>
              <a:rect l="0" t="0" r="r" b="b"/>
              <a:pathLst>
                <a:path w="494" h="242">
                  <a:moveTo>
                    <a:pt x="494" y="242"/>
                  </a:moveTo>
                  <a:lnTo>
                    <a:pt x="0" y="242"/>
                  </a:lnTo>
                  <a:lnTo>
                    <a:pt x="0" y="0"/>
                  </a:lnTo>
                </a:path>
              </a:pathLst>
            </a:custGeom>
            <a:noFill/>
            <a:ln w="6" cap="flat">
              <a:solidFill>
                <a:srgbClr val="0603F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6" name="Freeform 72"/>
            <p:cNvSpPr>
              <a:spLocks/>
            </p:cNvSpPr>
            <p:nvPr/>
          </p:nvSpPr>
          <p:spPr bwMode="auto">
            <a:xfrm>
              <a:off x="3806" y="1835"/>
              <a:ext cx="198" cy="97"/>
            </a:xfrm>
            <a:custGeom>
              <a:avLst/>
              <a:gdLst>
                <a:gd name="T0" fmla="*/ 0 w 494"/>
                <a:gd name="T1" fmla="*/ 241 h 241"/>
                <a:gd name="T2" fmla="*/ 494 w 494"/>
                <a:gd name="T3" fmla="*/ 241 h 241"/>
                <a:gd name="T4" fmla="*/ 494 w 494"/>
                <a:gd name="T5" fmla="*/ 0 h 241"/>
              </a:gdLst>
              <a:ahLst/>
              <a:cxnLst>
                <a:cxn ang="0">
                  <a:pos x="T0" y="T1"/>
                </a:cxn>
                <a:cxn ang="0">
                  <a:pos x="T2" y="T3"/>
                </a:cxn>
                <a:cxn ang="0">
                  <a:pos x="T4" y="T5"/>
                </a:cxn>
              </a:cxnLst>
              <a:rect l="0" t="0" r="r" b="b"/>
              <a:pathLst>
                <a:path w="494" h="241">
                  <a:moveTo>
                    <a:pt x="0" y="241"/>
                  </a:moveTo>
                  <a:lnTo>
                    <a:pt x="494" y="241"/>
                  </a:lnTo>
                  <a:lnTo>
                    <a:pt x="494" y="0"/>
                  </a:lnTo>
                </a:path>
              </a:pathLst>
            </a:custGeom>
            <a:noFill/>
            <a:ln w="6" cap="flat">
              <a:solidFill>
                <a:srgbClr val="0603F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7" name="Oval 73"/>
            <p:cNvSpPr>
              <a:spLocks noChangeArrowheads="1"/>
            </p:cNvSpPr>
            <p:nvPr/>
          </p:nvSpPr>
          <p:spPr bwMode="auto">
            <a:xfrm>
              <a:off x="2755" y="2308"/>
              <a:ext cx="22" cy="21"/>
            </a:xfrm>
            <a:prstGeom prst="ellipse">
              <a:avLst/>
            </a:prstGeom>
            <a:solidFill>
              <a:srgbClr val="000080"/>
            </a:solidFill>
            <a:ln w="6" cap="flat">
              <a:solidFill>
                <a:srgbClr val="351717"/>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8" name="Oval 74"/>
            <p:cNvSpPr>
              <a:spLocks noChangeArrowheads="1"/>
            </p:cNvSpPr>
            <p:nvPr/>
          </p:nvSpPr>
          <p:spPr bwMode="auto">
            <a:xfrm>
              <a:off x="2912" y="2305"/>
              <a:ext cx="23" cy="22"/>
            </a:xfrm>
            <a:prstGeom prst="ellipse">
              <a:avLst/>
            </a:prstGeom>
            <a:solidFill>
              <a:srgbClr val="000080"/>
            </a:solidFill>
            <a:ln w="6" cap="flat">
              <a:solidFill>
                <a:srgbClr val="351717"/>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9" name="Oval 75"/>
            <p:cNvSpPr>
              <a:spLocks noChangeArrowheads="1"/>
            </p:cNvSpPr>
            <p:nvPr/>
          </p:nvSpPr>
          <p:spPr bwMode="auto">
            <a:xfrm>
              <a:off x="3069" y="2305"/>
              <a:ext cx="22" cy="22"/>
            </a:xfrm>
            <a:prstGeom prst="ellipse">
              <a:avLst/>
            </a:prstGeom>
            <a:solidFill>
              <a:srgbClr val="000080"/>
            </a:solidFill>
            <a:ln w="6" cap="flat">
              <a:solidFill>
                <a:srgbClr val="351717"/>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0" name="Rectangle 76"/>
            <p:cNvSpPr>
              <a:spLocks noChangeArrowheads="1"/>
            </p:cNvSpPr>
            <p:nvPr/>
          </p:nvSpPr>
          <p:spPr bwMode="auto">
            <a:xfrm>
              <a:off x="2747" y="2932"/>
              <a:ext cx="308" cy="221"/>
            </a:xfrm>
            <a:prstGeom prst="rect">
              <a:avLst/>
            </a:prstGeom>
            <a:solidFill>
              <a:srgbClr val="D5F6FF"/>
            </a:solidFill>
            <a:ln w="9"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1" name="Line 77"/>
            <p:cNvSpPr>
              <a:spLocks noChangeShapeType="1"/>
            </p:cNvSpPr>
            <p:nvPr/>
          </p:nvSpPr>
          <p:spPr bwMode="auto">
            <a:xfrm>
              <a:off x="2800" y="3047"/>
              <a:ext cx="190" cy="0"/>
            </a:xfrm>
            <a:prstGeom prst="line">
              <a:avLst/>
            </a:prstGeom>
            <a:noFill/>
            <a:ln w="11"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2" name="Line 78"/>
            <p:cNvSpPr>
              <a:spLocks noChangeShapeType="1"/>
            </p:cNvSpPr>
            <p:nvPr/>
          </p:nvSpPr>
          <p:spPr bwMode="auto">
            <a:xfrm>
              <a:off x="2893" y="2974"/>
              <a:ext cx="0" cy="142"/>
            </a:xfrm>
            <a:prstGeom prst="line">
              <a:avLst/>
            </a:prstGeom>
            <a:noFill/>
            <a:ln w="11"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3" name="Line 79"/>
            <p:cNvSpPr>
              <a:spLocks noChangeShapeType="1"/>
            </p:cNvSpPr>
            <p:nvPr/>
          </p:nvSpPr>
          <p:spPr bwMode="auto">
            <a:xfrm>
              <a:off x="2812" y="2680"/>
              <a:ext cx="0" cy="236"/>
            </a:xfrm>
            <a:prstGeom prst="line">
              <a:avLst/>
            </a:prstGeom>
            <a:noFill/>
            <a:ln w="6" cap="flat">
              <a:solidFill>
                <a:srgbClr val="061CE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4" name="Freeform 80"/>
            <p:cNvSpPr>
              <a:spLocks/>
            </p:cNvSpPr>
            <p:nvPr/>
          </p:nvSpPr>
          <p:spPr bwMode="auto">
            <a:xfrm>
              <a:off x="2789" y="2836"/>
              <a:ext cx="45" cy="80"/>
            </a:xfrm>
            <a:custGeom>
              <a:avLst/>
              <a:gdLst>
                <a:gd name="T0" fmla="*/ 23 w 45"/>
                <a:gd name="T1" fmla="*/ 23 h 80"/>
                <a:gd name="T2" fmla="*/ 0 w 45"/>
                <a:gd name="T3" fmla="*/ 0 h 80"/>
                <a:gd name="T4" fmla="*/ 23 w 45"/>
                <a:gd name="T5" fmla="*/ 80 h 80"/>
                <a:gd name="T6" fmla="*/ 45 w 45"/>
                <a:gd name="T7" fmla="*/ 0 h 80"/>
                <a:gd name="T8" fmla="*/ 23 w 45"/>
                <a:gd name="T9" fmla="*/ 23 h 80"/>
              </a:gdLst>
              <a:ahLst/>
              <a:cxnLst>
                <a:cxn ang="0">
                  <a:pos x="T0" y="T1"/>
                </a:cxn>
                <a:cxn ang="0">
                  <a:pos x="T2" y="T3"/>
                </a:cxn>
                <a:cxn ang="0">
                  <a:pos x="T4" y="T5"/>
                </a:cxn>
                <a:cxn ang="0">
                  <a:pos x="T6" y="T7"/>
                </a:cxn>
                <a:cxn ang="0">
                  <a:pos x="T8" y="T9"/>
                </a:cxn>
              </a:cxnLst>
              <a:rect l="0" t="0" r="r" b="b"/>
              <a:pathLst>
                <a:path w="45" h="80">
                  <a:moveTo>
                    <a:pt x="23" y="23"/>
                  </a:moveTo>
                  <a:lnTo>
                    <a:pt x="0" y="0"/>
                  </a:lnTo>
                  <a:lnTo>
                    <a:pt x="23" y="80"/>
                  </a:lnTo>
                  <a:lnTo>
                    <a:pt x="45" y="0"/>
                  </a:lnTo>
                  <a:lnTo>
                    <a:pt x="23" y="23"/>
                  </a:lnTo>
                  <a:close/>
                </a:path>
              </a:pathLst>
            </a:custGeom>
            <a:solidFill>
              <a:srgbClr val="000000"/>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5" name="Line 81"/>
            <p:cNvSpPr>
              <a:spLocks noChangeShapeType="1"/>
            </p:cNvSpPr>
            <p:nvPr/>
          </p:nvSpPr>
          <p:spPr bwMode="auto">
            <a:xfrm>
              <a:off x="2998" y="2672"/>
              <a:ext cx="0" cy="236"/>
            </a:xfrm>
            <a:prstGeom prst="line">
              <a:avLst/>
            </a:prstGeom>
            <a:noFill/>
            <a:ln w="6" cap="flat">
              <a:solidFill>
                <a:srgbClr val="061CE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6" name="Freeform 82"/>
            <p:cNvSpPr>
              <a:spLocks/>
            </p:cNvSpPr>
            <p:nvPr/>
          </p:nvSpPr>
          <p:spPr bwMode="auto">
            <a:xfrm>
              <a:off x="2975" y="2828"/>
              <a:ext cx="46" cy="80"/>
            </a:xfrm>
            <a:custGeom>
              <a:avLst/>
              <a:gdLst>
                <a:gd name="T0" fmla="*/ 23 w 46"/>
                <a:gd name="T1" fmla="*/ 23 h 80"/>
                <a:gd name="T2" fmla="*/ 0 w 46"/>
                <a:gd name="T3" fmla="*/ 0 h 80"/>
                <a:gd name="T4" fmla="*/ 23 w 46"/>
                <a:gd name="T5" fmla="*/ 80 h 80"/>
                <a:gd name="T6" fmla="*/ 46 w 46"/>
                <a:gd name="T7" fmla="*/ 0 h 80"/>
                <a:gd name="T8" fmla="*/ 23 w 46"/>
                <a:gd name="T9" fmla="*/ 23 h 80"/>
              </a:gdLst>
              <a:ahLst/>
              <a:cxnLst>
                <a:cxn ang="0">
                  <a:pos x="T0" y="T1"/>
                </a:cxn>
                <a:cxn ang="0">
                  <a:pos x="T2" y="T3"/>
                </a:cxn>
                <a:cxn ang="0">
                  <a:pos x="T4" y="T5"/>
                </a:cxn>
                <a:cxn ang="0">
                  <a:pos x="T6" y="T7"/>
                </a:cxn>
                <a:cxn ang="0">
                  <a:pos x="T8" y="T9"/>
                </a:cxn>
              </a:cxnLst>
              <a:rect l="0" t="0" r="r" b="b"/>
              <a:pathLst>
                <a:path w="46" h="80">
                  <a:moveTo>
                    <a:pt x="23" y="23"/>
                  </a:moveTo>
                  <a:lnTo>
                    <a:pt x="0" y="0"/>
                  </a:lnTo>
                  <a:lnTo>
                    <a:pt x="23" y="80"/>
                  </a:lnTo>
                  <a:lnTo>
                    <a:pt x="46" y="0"/>
                  </a:lnTo>
                  <a:lnTo>
                    <a:pt x="23" y="23"/>
                  </a:lnTo>
                  <a:close/>
                </a:path>
              </a:pathLst>
            </a:custGeom>
            <a:solidFill>
              <a:srgbClr val="000000"/>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7" name="Freeform 83"/>
            <p:cNvSpPr>
              <a:spLocks/>
            </p:cNvSpPr>
            <p:nvPr/>
          </p:nvSpPr>
          <p:spPr bwMode="auto">
            <a:xfrm>
              <a:off x="2184" y="2682"/>
              <a:ext cx="628" cy="0"/>
            </a:xfrm>
            <a:custGeom>
              <a:avLst/>
              <a:gdLst>
                <a:gd name="T0" fmla="*/ 1563 w 1563"/>
                <a:gd name="T1" fmla="*/ 1069 w 1563"/>
                <a:gd name="T2" fmla="*/ 0 w 1563"/>
              </a:gdLst>
              <a:ahLst/>
              <a:cxnLst>
                <a:cxn ang="0">
                  <a:pos x="T0" y="0"/>
                </a:cxn>
                <a:cxn ang="0">
                  <a:pos x="T1" y="0"/>
                </a:cxn>
                <a:cxn ang="0">
                  <a:pos x="T2" y="0"/>
                </a:cxn>
              </a:cxnLst>
              <a:rect l="0" t="0" r="r" b="b"/>
              <a:pathLst>
                <a:path w="1563">
                  <a:moveTo>
                    <a:pt x="1563" y="0"/>
                  </a:moveTo>
                  <a:lnTo>
                    <a:pt x="1069" y="0"/>
                  </a:lnTo>
                  <a:lnTo>
                    <a:pt x="0" y="0"/>
                  </a:lnTo>
                </a:path>
              </a:pathLst>
            </a:custGeom>
            <a:noFill/>
            <a:ln w="6" cap="flat">
              <a:solidFill>
                <a:srgbClr val="0603F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8" name="Freeform 84"/>
            <p:cNvSpPr>
              <a:spLocks/>
            </p:cNvSpPr>
            <p:nvPr/>
          </p:nvSpPr>
          <p:spPr bwMode="auto">
            <a:xfrm>
              <a:off x="3000" y="2674"/>
              <a:ext cx="692" cy="4"/>
            </a:xfrm>
            <a:custGeom>
              <a:avLst/>
              <a:gdLst>
                <a:gd name="T0" fmla="*/ 0 w 1724"/>
                <a:gd name="T1" fmla="*/ 10 h 10"/>
                <a:gd name="T2" fmla="*/ 494 w 1724"/>
                <a:gd name="T3" fmla="*/ 10 h 10"/>
                <a:gd name="T4" fmla="*/ 1724 w 1724"/>
                <a:gd name="T5" fmla="*/ 0 h 10"/>
              </a:gdLst>
              <a:ahLst/>
              <a:cxnLst>
                <a:cxn ang="0">
                  <a:pos x="T0" y="T1"/>
                </a:cxn>
                <a:cxn ang="0">
                  <a:pos x="T2" y="T3"/>
                </a:cxn>
                <a:cxn ang="0">
                  <a:pos x="T4" y="T5"/>
                </a:cxn>
              </a:cxnLst>
              <a:rect l="0" t="0" r="r" b="b"/>
              <a:pathLst>
                <a:path w="1724" h="10">
                  <a:moveTo>
                    <a:pt x="0" y="10"/>
                  </a:moveTo>
                  <a:lnTo>
                    <a:pt x="494" y="10"/>
                  </a:lnTo>
                  <a:lnTo>
                    <a:pt x="1724" y="0"/>
                  </a:lnTo>
                </a:path>
              </a:pathLst>
            </a:custGeom>
            <a:noFill/>
            <a:ln w="6" cap="flat">
              <a:solidFill>
                <a:srgbClr val="0603F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9" name="Line 85"/>
            <p:cNvSpPr>
              <a:spLocks noChangeShapeType="1"/>
            </p:cNvSpPr>
            <p:nvPr/>
          </p:nvSpPr>
          <p:spPr bwMode="auto">
            <a:xfrm flipV="1">
              <a:off x="2185" y="2479"/>
              <a:ext cx="0" cy="203"/>
            </a:xfrm>
            <a:prstGeom prst="line">
              <a:avLst/>
            </a:prstGeom>
            <a:noFill/>
            <a:ln w="6" cap="flat">
              <a:solidFill>
                <a:srgbClr val="0C0BF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0" name="Line 86"/>
            <p:cNvSpPr>
              <a:spLocks noChangeShapeType="1"/>
            </p:cNvSpPr>
            <p:nvPr/>
          </p:nvSpPr>
          <p:spPr bwMode="auto">
            <a:xfrm flipV="1">
              <a:off x="3691" y="2479"/>
              <a:ext cx="0" cy="190"/>
            </a:xfrm>
            <a:prstGeom prst="line">
              <a:avLst/>
            </a:prstGeom>
            <a:noFill/>
            <a:ln w="6" cap="flat">
              <a:solidFill>
                <a:srgbClr val="0C0BF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1" name="Line 87"/>
            <p:cNvSpPr>
              <a:spLocks noChangeShapeType="1"/>
            </p:cNvSpPr>
            <p:nvPr/>
          </p:nvSpPr>
          <p:spPr bwMode="auto">
            <a:xfrm>
              <a:off x="2890" y="3156"/>
              <a:ext cx="0" cy="235"/>
            </a:xfrm>
            <a:prstGeom prst="line">
              <a:avLst/>
            </a:prstGeom>
            <a:noFill/>
            <a:ln w="6" cap="flat">
              <a:solidFill>
                <a:srgbClr val="061CE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2" name="Freeform 88"/>
            <p:cNvSpPr>
              <a:spLocks/>
            </p:cNvSpPr>
            <p:nvPr/>
          </p:nvSpPr>
          <p:spPr bwMode="auto">
            <a:xfrm>
              <a:off x="2867" y="3312"/>
              <a:ext cx="45" cy="79"/>
            </a:xfrm>
            <a:custGeom>
              <a:avLst/>
              <a:gdLst>
                <a:gd name="T0" fmla="*/ 23 w 45"/>
                <a:gd name="T1" fmla="*/ 22 h 79"/>
                <a:gd name="T2" fmla="*/ 0 w 45"/>
                <a:gd name="T3" fmla="*/ 0 h 79"/>
                <a:gd name="T4" fmla="*/ 23 w 45"/>
                <a:gd name="T5" fmla="*/ 79 h 79"/>
                <a:gd name="T6" fmla="*/ 45 w 45"/>
                <a:gd name="T7" fmla="*/ 0 h 79"/>
                <a:gd name="T8" fmla="*/ 23 w 45"/>
                <a:gd name="T9" fmla="*/ 22 h 79"/>
              </a:gdLst>
              <a:ahLst/>
              <a:cxnLst>
                <a:cxn ang="0">
                  <a:pos x="T0" y="T1"/>
                </a:cxn>
                <a:cxn ang="0">
                  <a:pos x="T2" y="T3"/>
                </a:cxn>
                <a:cxn ang="0">
                  <a:pos x="T4" y="T5"/>
                </a:cxn>
                <a:cxn ang="0">
                  <a:pos x="T6" y="T7"/>
                </a:cxn>
                <a:cxn ang="0">
                  <a:pos x="T8" y="T9"/>
                </a:cxn>
              </a:cxnLst>
              <a:rect l="0" t="0" r="r" b="b"/>
              <a:pathLst>
                <a:path w="45" h="79">
                  <a:moveTo>
                    <a:pt x="23" y="22"/>
                  </a:moveTo>
                  <a:lnTo>
                    <a:pt x="0" y="0"/>
                  </a:lnTo>
                  <a:lnTo>
                    <a:pt x="23" y="79"/>
                  </a:lnTo>
                  <a:lnTo>
                    <a:pt x="45" y="0"/>
                  </a:lnTo>
                  <a:lnTo>
                    <a:pt x="23" y="22"/>
                  </a:lnTo>
                  <a:close/>
                </a:path>
              </a:pathLst>
            </a:custGeom>
            <a:solidFill>
              <a:srgbClr val="000000"/>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3" name="Freeform 89"/>
            <p:cNvSpPr>
              <a:spLocks/>
            </p:cNvSpPr>
            <p:nvPr/>
          </p:nvSpPr>
          <p:spPr bwMode="auto">
            <a:xfrm>
              <a:off x="2332" y="3404"/>
              <a:ext cx="1115" cy="275"/>
            </a:xfrm>
            <a:custGeom>
              <a:avLst/>
              <a:gdLst>
                <a:gd name="T0" fmla="*/ 341 w 2777"/>
                <a:gd name="T1" fmla="*/ 0 h 681"/>
                <a:gd name="T2" fmla="*/ 2437 w 2777"/>
                <a:gd name="T3" fmla="*/ 0 h 681"/>
                <a:gd name="T4" fmla="*/ 2777 w 2777"/>
                <a:gd name="T5" fmla="*/ 340 h 681"/>
                <a:gd name="T6" fmla="*/ 2437 w 2777"/>
                <a:gd name="T7" fmla="*/ 681 h 681"/>
                <a:gd name="T8" fmla="*/ 341 w 2777"/>
                <a:gd name="T9" fmla="*/ 681 h 681"/>
                <a:gd name="T10" fmla="*/ 0 w 2777"/>
                <a:gd name="T11" fmla="*/ 340 h 681"/>
                <a:gd name="T12" fmla="*/ 341 w 2777"/>
                <a:gd name="T13" fmla="*/ 0 h 681"/>
              </a:gdLst>
              <a:ahLst/>
              <a:cxnLst>
                <a:cxn ang="0">
                  <a:pos x="T0" y="T1"/>
                </a:cxn>
                <a:cxn ang="0">
                  <a:pos x="T2" y="T3"/>
                </a:cxn>
                <a:cxn ang="0">
                  <a:pos x="T4" y="T5"/>
                </a:cxn>
                <a:cxn ang="0">
                  <a:pos x="T6" y="T7"/>
                </a:cxn>
                <a:cxn ang="0">
                  <a:pos x="T8" y="T9"/>
                </a:cxn>
                <a:cxn ang="0">
                  <a:pos x="T10" y="T11"/>
                </a:cxn>
                <a:cxn ang="0">
                  <a:pos x="T12" y="T13"/>
                </a:cxn>
              </a:cxnLst>
              <a:rect l="0" t="0" r="r" b="b"/>
              <a:pathLst>
                <a:path w="2777" h="681">
                  <a:moveTo>
                    <a:pt x="341" y="0"/>
                  </a:moveTo>
                  <a:lnTo>
                    <a:pt x="2437" y="0"/>
                  </a:lnTo>
                  <a:cubicBezTo>
                    <a:pt x="2626" y="0"/>
                    <a:pt x="2777" y="152"/>
                    <a:pt x="2777" y="340"/>
                  </a:cubicBezTo>
                  <a:cubicBezTo>
                    <a:pt x="2777" y="529"/>
                    <a:pt x="2626" y="681"/>
                    <a:pt x="2437" y="681"/>
                  </a:cubicBezTo>
                  <a:lnTo>
                    <a:pt x="341" y="681"/>
                  </a:lnTo>
                  <a:cubicBezTo>
                    <a:pt x="152" y="681"/>
                    <a:pt x="0" y="529"/>
                    <a:pt x="0" y="340"/>
                  </a:cubicBezTo>
                  <a:cubicBezTo>
                    <a:pt x="0" y="152"/>
                    <a:pt x="152" y="0"/>
                    <a:pt x="341" y="0"/>
                  </a:cubicBezTo>
                  <a:close/>
                </a:path>
              </a:pathLst>
            </a:custGeom>
            <a:solidFill>
              <a:srgbClr val="8383F8"/>
            </a:solidFill>
            <a:ln w="7" cap="flat">
              <a:solidFill>
                <a:srgbClr val="DEDEE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4" name="Rectangle 90"/>
            <p:cNvSpPr>
              <a:spLocks noChangeArrowheads="1"/>
            </p:cNvSpPr>
            <p:nvPr/>
          </p:nvSpPr>
          <p:spPr bwMode="auto">
            <a:xfrm>
              <a:off x="2452" y="3471"/>
              <a:ext cx="949"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Sans"/>
                </a:rPr>
                <a:t>Final product</a:t>
              </a:r>
              <a:endParaRPr kumimoji="0" lang="en-US" sz="1800" b="0" i="0" u="none" strike="noStrike" cap="none" normalizeH="0" baseline="0" smtClean="0">
                <a:ln>
                  <a:noFill/>
                </a:ln>
                <a:solidFill>
                  <a:schemeClr val="tx1"/>
                </a:solidFill>
                <a:effectLst/>
                <a:latin typeface="Arial" pitchFamily="34" charset="0"/>
              </a:endParaRPr>
            </a:p>
          </p:txBody>
        </p:sp>
        <p:sp>
          <p:nvSpPr>
            <p:cNvPr id="95" name="Line 91"/>
            <p:cNvSpPr>
              <a:spLocks noChangeShapeType="1"/>
            </p:cNvSpPr>
            <p:nvPr/>
          </p:nvSpPr>
          <p:spPr bwMode="auto">
            <a:xfrm flipV="1">
              <a:off x="4517" y="1188"/>
              <a:ext cx="0" cy="718"/>
            </a:xfrm>
            <a:prstGeom prst="line">
              <a:avLst/>
            </a:prstGeom>
            <a:noFill/>
            <a:ln w="6"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6" name="Freeform 92"/>
            <p:cNvSpPr>
              <a:spLocks/>
            </p:cNvSpPr>
            <p:nvPr/>
          </p:nvSpPr>
          <p:spPr bwMode="auto">
            <a:xfrm>
              <a:off x="4490" y="1188"/>
              <a:ext cx="54" cy="96"/>
            </a:xfrm>
            <a:custGeom>
              <a:avLst/>
              <a:gdLst>
                <a:gd name="T0" fmla="*/ 27 w 54"/>
                <a:gd name="T1" fmla="*/ 69 h 96"/>
                <a:gd name="T2" fmla="*/ 54 w 54"/>
                <a:gd name="T3" fmla="*/ 96 h 96"/>
                <a:gd name="T4" fmla="*/ 27 w 54"/>
                <a:gd name="T5" fmla="*/ 0 h 96"/>
                <a:gd name="T6" fmla="*/ 0 w 54"/>
                <a:gd name="T7" fmla="*/ 96 h 96"/>
                <a:gd name="T8" fmla="*/ 27 w 54"/>
                <a:gd name="T9" fmla="*/ 69 h 96"/>
              </a:gdLst>
              <a:ahLst/>
              <a:cxnLst>
                <a:cxn ang="0">
                  <a:pos x="T0" y="T1"/>
                </a:cxn>
                <a:cxn ang="0">
                  <a:pos x="T2" y="T3"/>
                </a:cxn>
                <a:cxn ang="0">
                  <a:pos x="T4" y="T5"/>
                </a:cxn>
                <a:cxn ang="0">
                  <a:pos x="T6" y="T7"/>
                </a:cxn>
                <a:cxn ang="0">
                  <a:pos x="T8" y="T9"/>
                </a:cxn>
              </a:cxnLst>
              <a:rect l="0" t="0" r="r" b="b"/>
              <a:pathLst>
                <a:path w="54" h="96">
                  <a:moveTo>
                    <a:pt x="27" y="69"/>
                  </a:moveTo>
                  <a:lnTo>
                    <a:pt x="54" y="96"/>
                  </a:lnTo>
                  <a:lnTo>
                    <a:pt x="27" y="0"/>
                  </a:lnTo>
                  <a:lnTo>
                    <a:pt x="0" y="96"/>
                  </a:lnTo>
                  <a:lnTo>
                    <a:pt x="27" y="69"/>
                  </a:lnTo>
                  <a:close/>
                </a:path>
              </a:pathLst>
            </a:custGeom>
            <a:solidFill>
              <a:srgbClr val="000000"/>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7" name="Line 93"/>
            <p:cNvSpPr>
              <a:spLocks noChangeShapeType="1"/>
            </p:cNvSpPr>
            <p:nvPr/>
          </p:nvSpPr>
          <p:spPr bwMode="auto">
            <a:xfrm>
              <a:off x="4517" y="2120"/>
              <a:ext cx="0" cy="718"/>
            </a:xfrm>
            <a:prstGeom prst="line">
              <a:avLst/>
            </a:prstGeom>
            <a:noFill/>
            <a:ln w="6"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8" name="Freeform 94"/>
            <p:cNvSpPr>
              <a:spLocks/>
            </p:cNvSpPr>
            <p:nvPr/>
          </p:nvSpPr>
          <p:spPr bwMode="auto">
            <a:xfrm>
              <a:off x="4490" y="2742"/>
              <a:ext cx="54" cy="96"/>
            </a:xfrm>
            <a:custGeom>
              <a:avLst/>
              <a:gdLst>
                <a:gd name="T0" fmla="*/ 27 w 54"/>
                <a:gd name="T1" fmla="*/ 27 h 96"/>
                <a:gd name="T2" fmla="*/ 0 w 54"/>
                <a:gd name="T3" fmla="*/ 0 h 96"/>
                <a:gd name="T4" fmla="*/ 27 w 54"/>
                <a:gd name="T5" fmla="*/ 96 h 96"/>
                <a:gd name="T6" fmla="*/ 54 w 54"/>
                <a:gd name="T7" fmla="*/ 0 h 96"/>
                <a:gd name="T8" fmla="*/ 27 w 54"/>
                <a:gd name="T9" fmla="*/ 27 h 96"/>
              </a:gdLst>
              <a:ahLst/>
              <a:cxnLst>
                <a:cxn ang="0">
                  <a:pos x="T0" y="T1"/>
                </a:cxn>
                <a:cxn ang="0">
                  <a:pos x="T2" y="T3"/>
                </a:cxn>
                <a:cxn ang="0">
                  <a:pos x="T4" y="T5"/>
                </a:cxn>
                <a:cxn ang="0">
                  <a:pos x="T6" y="T7"/>
                </a:cxn>
                <a:cxn ang="0">
                  <a:pos x="T8" y="T9"/>
                </a:cxn>
              </a:cxnLst>
              <a:rect l="0" t="0" r="r" b="b"/>
              <a:pathLst>
                <a:path w="54" h="96">
                  <a:moveTo>
                    <a:pt x="27" y="27"/>
                  </a:moveTo>
                  <a:lnTo>
                    <a:pt x="0" y="0"/>
                  </a:lnTo>
                  <a:lnTo>
                    <a:pt x="27" y="96"/>
                  </a:lnTo>
                  <a:lnTo>
                    <a:pt x="54" y="0"/>
                  </a:lnTo>
                  <a:lnTo>
                    <a:pt x="27" y="27"/>
                  </a:lnTo>
                  <a:close/>
                </a:path>
              </a:pathLst>
            </a:custGeom>
            <a:solidFill>
              <a:srgbClr val="000000"/>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9" name="Freeform 95"/>
            <p:cNvSpPr>
              <a:spLocks/>
            </p:cNvSpPr>
            <p:nvPr/>
          </p:nvSpPr>
          <p:spPr bwMode="auto">
            <a:xfrm>
              <a:off x="4416" y="1176"/>
              <a:ext cx="206" cy="5"/>
            </a:xfrm>
            <a:custGeom>
              <a:avLst/>
              <a:gdLst>
                <a:gd name="T0" fmla="*/ 0 w 514"/>
                <a:gd name="T1" fmla="*/ 0 h 13"/>
                <a:gd name="T2" fmla="*/ 514 w 514"/>
                <a:gd name="T3" fmla="*/ 0 h 13"/>
              </a:gdLst>
              <a:ahLst/>
              <a:cxnLst>
                <a:cxn ang="0">
                  <a:pos x="T0" y="T1"/>
                </a:cxn>
                <a:cxn ang="0">
                  <a:pos x="T2" y="T3"/>
                </a:cxn>
              </a:cxnLst>
              <a:rect l="0" t="0" r="r" b="b"/>
              <a:pathLst>
                <a:path w="514" h="13">
                  <a:moveTo>
                    <a:pt x="0" y="0"/>
                  </a:moveTo>
                  <a:cubicBezTo>
                    <a:pt x="49" y="13"/>
                    <a:pt x="514" y="0"/>
                    <a:pt x="514" y="0"/>
                  </a:cubicBezTo>
                </a:path>
              </a:pathLst>
            </a:custGeom>
            <a:noFill/>
            <a:ln w="11"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0" name="Line 96"/>
            <p:cNvSpPr>
              <a:spLocks noChangeShapeType="1"/>
            </p:cNvSpPr>
            <p:nvPr/>
          </p:nvSpPr>
          <p:spPr bwMode="auto">
            <a:xfrm>
              <a:off x="4412" y="2852"/>
              <a:ext cx="223" cy="0"/>
            </a:xfrm>
            <a:prstGeom prst="line">
              <a:avLst/>
            </a:prstGeom>
            <a:noFill/>
            <a:ln w="11"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1" name="Rectangle 97"/>
            <p:cNvSpPr>
              <a:spLocks noChangeArrowheads="1"/>
            </p:cNvSpPr>
            <p:nvPr/>
          </p:nvSpPr>
          <p:spPr bwMode="auto">
            <a:xfrm>
              <a:off x="4181" y="1953"/>
              <a:ext cx="650" cy="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rgbClr val="000000"/>
                  </a:solidFill>
                  <a:effectLst/>
                  <a:latin typeface="Sans"/>
                </a:rPr>
                <a:t>log(n) levels</a:t>
              </a:r>
              <a:endParaRPr kumimoji="0" lang="en-US" sz="1800" b="0" i="0" u="none" strike="noStrike" cap="none" normalizeH="0" baseline="0" smtClean="0">
                <a:ln>
                  <a:noFill/>
                </a:ln>
                <a:solidFill>
                  <a:schemeClr val="tx1"/>
                </a:solidFill>
                <a:effectLst/>
                <a:latin typeface="Arial" pitchFamily="34" charset="0"/>
              </a:endParaRPr>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name="page73">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736600" y="282575"/>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Time </a:t>
            </a:r>
            <a:r>
              <a:rPr lang="fr-FR" dirty="0" err="1">
                <a:solidFill>
                  <a:schemeClr val="tx1"/>
                </a:solidFill>
              </a:rPr>
              <a:t>Complexity</a:t>
            </a:r>
            <a:endParaRPr lang="fr-FR" dirty="0">
              <a:solidFill>
                <a:schemeClr val="tx1"/>
              </a:solidFill>
            </a:endParaRPr>
          </a:p>
        </p:txBody>
      </p:sp>
      <p:sp>
        <p:nvSpPr>
          <p:cNvPr id="3" name="Text Placeholder 2"/>
          <p:cNvSpPr txBox="1">
            <a:spLocks noGrp="1"/>
          </p:cNvSpPr>
          <p:nvPr>
            <p:ph type="body" idx="4294967295"/>
          </p:nvPr>
        </p:nvSpPr>
        <p:spPr>
          <a:xfrm>
            <a:off x="1727200" y="1600200"/>
            <a:ext cx="7416800" cy="4525963"/>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latin typeface="Calibri" panose="020F0502020204030204" pitchFamily="34" charset="0"/>
              </a:rPr>
              <a:t>There are </a:t>
            </a:r>
            <a:r>
              <a:rPr lang="en-US" dirty="0">
                <a:solidFill>
                  <a:srgbClr val="0000FF"/>
                </a:solidFill>
                <a:latin typeface="Calibri" panose="020F0502020204030204" pitchFamily="34" charset="0"/>
              </a:rPr>
              <a:t>log(n) levels</a:t>
            </a:r>
          </a:p>
          <a:p>
            <a:pPr lvl="0">
              <a:buSzPct val="100000"/>
              <a:buFont typeface="Symbol" panose="05050102010706020507" pitchFamily="18" charset="2"/>
              <a:buChar char="*"/>
            </a:pPr>
            <a:r>
              <a:rPr lang="en-US" dirty="0">
                <a:latin typeface="Calibri" panose="020F0502020204030204" pitchFamily="34" charset="0"/>
              </a:rPr>
              <a:t>Each level takes</a:t>
            </a:r>
          </a:p>
          <a:p>
            <a:pPr lvl="1">
              <a:buSzPct val="100000"/>
              <a:buFont typeface="Symbol" panose="05050102010706020507" pitchFamily="18" charset="2"/>
              <a:buChar char="*"/>
            </a:pPr>
            <a:r>
              <a:rPr lang="en-US" dirty="0">
                <a:solidFill>
                  <a:srgbClr val="FF0000"/>
                </a:solidFill>
                <a:latin typeface="Calibri" panose="020F0502020204030204" pitchFamily="34" charset="0"/>
              </a:rPr>
              <a:t>Maximum log(2n) time</a:t>
            </a:r>
          </a:p>
          <a:p>
            <a:pPr lvl="2">
              <a:buSzPct val="100000"/>
              <a:buFont typeface="Symbol" panose="05050102010706020507" pitchFamily="18" charset="2"/>
              <a:buChar char="*"/>
            </a:pPr>
            <a:r>
              <a:rPr lang="en-US" dirty="0">
                <a:latin typeface="Calibri" panose="020F0502020204030204" pitchFamily="34" charset="0"/>
              </a:rPr>
              <a:t>Adds two </a:t>
            </a:r>
            <a:r>
              <a:rPr lang="en-US" dirty="0">
                <a:solidFill>
                  <a:srgbClr val="008000"/>
                </a:solidFill>
                <a:latin typeface="Calibri" panose="020F0502020204030204" pitchFamily="34" charset="0"/>
              </a:rPr>
              <a:t>2n bit numbers</a:t>
            </a:r>
          </a:p>
          <a:p>
            <a:pPr lvl="0">
              <a:buSzPct val="100000"/>
              <a:buFont typeface="Symbol" panose="05050102010706020507" pitchFamily="18" charset="2"/>
              <a:buChar char="*"/>
            </a:pPr>
            <a:r>
              <a:rPr lang="en-US" dirty="0">
                <a:latin typeface="Calibri" panose="020F0502020204030204" pitchFamily="34" charset="0"/>
              </a:rPr>
              <a:t>Total time :</a:t>
            </a:r>
          </a:p>
          <a:p>
            <a:pPr lvl="1">
              <a:buSzPct val="100000"/>
              <a:buFont typeface="Symbol" panose="05050102010706020507" pitchFamily="18" charset="2"/>
              <a:buChar char="*"/>
            </a:pPr>
            <a:r>
              <a:rPr lang="en-US" dirty="0">
                <a:solidFill>
                  <a:srgbClr val="0066CC"/>
                </a:solidFill>
                <a:latin typeface="Calibri" panose="020F0502020204030204" pitchFamily="34" charset="0"/>
              </a:rPr>
              <a:t>O(log(n) * log(n)) = O(log (n)</a:t>
            </a:r>
            <a:r>
              <a:rPr lang="en-US" baseline="33000" dirty="0">
                <a:solidFill>
                  <a:srgbClr val="0066CC"/>
                </a:solidFill>
                <a:latin typeface="Calibri" panose="020F0502020204030204" pitchFamily="34" charset="0"/>
              </a:rPr>
              <a:t>2</a:t>
            </a:r>
            <a:r>
              <a:rPr lang="en-US" dirty="0">
                <a:solidFill>
                  <a:srgbClr val="0066CC"/>
                </a:solidFill>
                <a:latin typeface="Calibri" panose="020F0502020204030204" pitchFamily="34" charset="0"/>
              </a:rPr>
              <a: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name="page74">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12800" y="1524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a:solidFill>
                  <a:schemeClr val="tx1"/>
                </a:solidFill>
              </a:rPr>
              <a:t>Carry Save Adder</a:t>
            </a:r>
          </a:p>
        </p:txBody>
      </p:sp>
      <p:sp>
        <p:nvSpPr>
          <p:cNvPr id="3" name="Text Placeholder 2"/>
          <p:cNvSpPr txBox="1">
            <a:spLocks noGrp="1"/>
          </p:cNvSpPr>
          <p:nvPr>
            <p:ph type="body" idx="4294967295"/>
          </p:nvPr>
        </p:nvSpPr>
        <p:spPr>
          <a:xfrm>
            <a:off x="1143000" y="4608513"/>
            <a:ext cx="7416800" cy="1517650"/>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sz="2600" dirty="0">
                <a:latin typeface="Calibri" panose="020F0502020204030204" pitchFamily="34" charset="0"/>
              </a:rPr>
              <a:t>A + B + C = D + E</a:t>
            </a:r>
          </a:p>
          <a:p>
            <a:pPr lvl="0">
              <a:buSzPct val="100000"/>
              <a:buFont typeface="Symbol" panose="05050102010706020507" pitchFamily="18" charset="2"/>
              <a:buChar char="*"/>
            </a:pPr>
            <a:r>
              <a:rPr lang="en-US" sz="2600" dirty="0">
                <a:latin typeface="Calibri" panose="020F0502020204030204" pitchFamily="34" charset="0"/>
              </a:rPr>
              <a:t>Takes </a:t>
            </a:r>
            <a:r>
              <a:rPr lang="en-US" sz="2600" dirty="0">
                <a:solidFill>
                  <a:srgbClr val="FF3333"/>
                </a:solidFill>
                <a:latin typeface="Calibri" panose="020F0502020204030204" pitchFamily="34" charset="0"/>
              </a:rPr>
              <a:t>three numbers</a:t>
            </a:r>
            <a:r>
              <a:rPr lang="en-US" sz="2600" dirty="0">
                <a:latin typeface="Calibri" panose="020F0502020204030204" pitchFamily="34" charset="0"/>
              </a:rPr>
              <a:t>, and produces </a:t>
            </a:r>
            <a:r>
              <a:rPr lang="en-US" sz="2600" dirty="0">
                <a:solidFill>
                  <a:srgbClr val="0000FF"/>
                </a:solidFill>
                <a:latin typeface="Calibri" panose="020F0502020204030204" pitchFamily="34" charset="0"/>
              </a:rPr>
              <a:t>two numbers</a:t>
            </a:r>
          </a:p>
        </p:txBody>
      </p:sp>
      <p:grpSp>
        <p:nvGrpSpPr>
          <p:cNvPr id="8" name="Group 4"/>
          <p:cNvGrpSpPr>
            <a:grpSpLocks noChangeAspect="1"/>
          </p:cNvGrpSpPr>
          <p:nvPr/>
        </p:nvGrpSpPr>
        <p:grpSpPr bwMode="auto">
          <a:xfrm>
            <a:off x="2743200" y="1716089"/>
            <a:ext cx="4868863" cy="2551113"/>
            <a:chOff x="1728" y="1081"/>
            <a:chExt cx="3067" cy="1607"/>
          </a:xfrm>
        </p:grpSpPr>
        <p:sp>
          <p:nvSpPr>
            <p:cNvPr id="9" name="AutoShape 3"/>
            <p:cNvSpPr>
              <a:spLocks noChangeAspect="1" noChangeArrowheads="1" noTextEdit="1"/>
            </p:cNvSpPr>
            <p:nvPr/>
          </p:nvSpPr>
          <p:spPr bwMode="auto">
            <a:xfrm>
              <a:off x="1728" y="1081"/>
              <a:ext cx="3067" cy="16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Rectangle 7"/>
            <p:cNvSpPr>
              <a:spLocks noChangeArrowheads="1"/>
            </p:cNvSpPr>
            <p:nvPr/>
          </p:nvSpPr>
          <p:spPr bwMode="auto">
            <a:xfrm>
              <a:off x="2815" y="1455"/>
              <a:ext cx="1097" cy="851"/>
            </a:xfrm>
            <a:prstGeom prst="rect">
              <a:avLst/>
            </a:prstGeom>
            <a:solidFill>
              <a:srgbClr val="D5F6FF"/>
            </a:solidFill>
            <a:ln w="17"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Oval 9"/>
            <p:cNvSpPr>
              <a:spLocks noChangeArrowheads="1"/>
            </p:cNvSpPr>
            <p:nvPr/>
          </p:nvSpPr>
          <p:spPr bwMode="auto">
            <a:xfrm>
              <a:off x="1800" y="1170"/>
              <a:ext cx="428" cy="384"/>
            </a:xfrm>
            <a:prstGeom prst="ellipse">
              <a:avLst/>
            </a:prstGeom>
            <a:solidFill>
              <a:srgbClr val="8383F8"/>
            </a:solidFill>
            <a:ln w="12" cap="flat">
              <a:solidFill>
                <a:srgbClr val="DEDEE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 name="Rectangle 10"/>
            <p:cNvSpPr>
              <a:spLocks noChangeArrowheads="1"/>
            </p:cNvSpPr>
            <p:nvPr/>
          </p:nvSpPr>
          <p:spPr bwMode="auto">
            <a:xfrm>
              <a:off x="1907" y="1152"/>
              <a:ext cx="215" cy="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4000" b="0" i="0" u="none" strike="noStrike" cap="none" normalizeH="0" baseline="0" dirty="0" smtClean="0">
                  <a:ln>
                    <a:noFill/>
                  </a:ln>
                  <a:solidFill>
                    <a:srgbClr val="000000"/>
                  </a:solidFill>
                  <a:effectLst/>
                  <a:latin typeface="Sans"/>
                </a:rPr>
                <a:t>A</a:t>
              </a:r>
              <a:endParaRPr kumimoji="0" lang="en-US" sz="1600" b="0" i="0" u="none" strike="noStrike" cap="none" normalizeH="0" baseline="0" dirty="0" smtClean="0">
                <a:ln>
                  <a:noFill/>
                </a:ln>
                <a:solidFill>
                  <a:schemeClr val="tx1"/>
                </a:solidFill>
                <a:effectLst/>
                <a:latin typeface="Arial" pitchFamily="34" charset="0"/>
              </a:endParaRPr>
            </a:p>
          </p:txBody>
        </p:sp>
        <p:sp>
          <p:nvSpPr>
            <p:cNvPr id="16" name="Oval 11"/>
            <p:cNvSpPr>
              <a:spLocks noChangeArrowheads="1"/>
            </p:cNvSpPr>
            <p:nvPr/>
          </p:nvSpPr>
          <p:spPr bwMode="auto">
            <a:xfrm>
              <a:off x="1786" y="1675"/>
              <a:ext cx="427" cy="384"/>
            </a:xfrm>
            <a:prstGeom prst="ellipse">
              <a:avLst/>
            </a:prstGeom>
            <a:solidFill>
              <a:srgbClr val="8383F8"/>
            </a:solidFill>
            <a:ln w="12" cap="flat">
              <a:solidFill>
                <a:srgbClr val="DEDEE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 name="Rectangle 12"/>
            <p:cNvSpPr>
              <a:spLocks noChangeArrowheads="1"/>
            </p:cNvSpPr>
            <p:nvPr/>
          </p:nvSpPr>
          <p:spPr bwMode="auto">
            <a:xfrm>
              <a:off x="1892" y="1657"/>
              <a:ext cx="215" cy="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4000" b="0" i="0" u="none" strike="noStrike" cap="none" normalizeH="0" baseline="0" dirty="0" smtClean="0">
                  <a:ln>
                    <a:noFill/>
                  </a:ln>
                  <a:solidFill>
                    <a:srgbClr val="000000"/>
                  </a:solidFill>
                  <a:effectLst/>
                  <a:latin typeface="Sans"/>
                </a:rPr>
                <a:t>B</a:t>
              </a:r>
              <a:endParaRPr kumimoji="0" lang="en-US" sz="1600" b="0" i="0" u="none" strike="noStrike" cap="none" normalizeH="0" baseline="0" dirty="0" smtClean="0">
                <a:ln>
                  <a:noFill/>
                </a:ln>
                <a:solidFill>
                  <a:schemeClr val="tx1"/>
                </a:solidFill>
                <a:effectLst/>
                <a:latin typeface="Arial" pitchFamily="34" charset="0"/>
              </a:endParaRPr>
            </a:p>
          </p:txBody>
        </p:sp>
        <p:sp>
          <p:nvSpPr>
            <p:cNvPr id="18" name="Oval 13"/>
            <p:cNvSpPr>
              <a:spLocks noChangeArrowheads="1"/>
            </p:cNvSpPr>
            <p:nvPr/>
          </p:nvSpPr>
          <p:spPr bwMode="auto">
            <a:xfrm>
              <a:off x="1792" y="2209"/>
              <a:ext cx="429" cy="385"/>
            </a:xfrm>
            <a:prstGeom prst="ellipse">
              <a:avLst/>
            </a:prstGeom>
            <a:solidFill>
              <a:srgbClr val="8383F8"/>
            </a:solidFill>
            <a:ln w="12" cap="flat">
              <a:solidFill>
                <a:srgbClr val="DEDEE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 name="Rectangle 14"/>
            <p:cNvSpPr>
              <a:spLocks noChangeArrowheads="1"/>
            </p:cNvSpPr>
            <p:nvPr/>
          </p:nvSpPr>
          <p:spPr bwMode="auto">
            <a:xfrm>
              <a:off x="1900" y="2191"/>
              <a:ext cx="233" cy="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4000" b="0" i="0" u="none" strike="noStrike" cap="none" normalizeH="0" baseline="0" dirty="0" smtClean="0">
                  <a:ln>
                    <a:noFill/>
                  </a:ln>
                  <a:solidFill>
                    <a:srgbClr val="000000"/>
                  </a:solidFill>
                  <a:effectLst/>
                  <a:latin typeface="Sans"/>
                </a:rPr>
                <a:t>C</a:t>
              </a:r>
              <a:endParaRPr kumimoji="0" lang="en-US" sz="1600" b="0" i="0" u="none" strike="noStrike" cap="none" normalizeH="0" baseline="0" dirty="0" smtClean="0">
                <a:ln>
                  <a:noFill/>
                </a:ln>
                <a:solidFill>
                  <a:schemeClr val="tx1"/>
                </a:solidFill>
                <a:effectLst/>
                <a:latin typeface="Arial" pitchFamily="34" charset="0"/>
              </a:endParaRPr>
            </a:p>
          </p:txBody>
        </p:sp>
        <p:sp>
          <p:nvSpPr>
            <p:cNvPr id="20" name="Oval 15"/>
            <p:cNvSpPr>
              <a:spLocks noChangeArrowheads="1"/>
            </p:cNvSpPr>
            <p:nvPr/>
          </p:nvSpPr>
          <p:spPr bwMode="auto">
            <a:xfrm>
              <a:off x="4305" y="1393"/>
              <a:ext cx="427" cy="385"/>
            </a:xfrm>
            <a:prstGeom prst="ellipse">
              <a:avLst/>
            </a:prstGeom>
            <a:solidFill>
              <a:srgbClr val="8383F8"/>
            </a:solidFill>
            <a:ln w="12" cap="flat">
              <a:solidFill>
                <a:srgbClr val="DEDEE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1" name="Rectangle 16"/>
            <p:cNvSpPr>
              <a:spLocks noChangeArrowheads="1"/>
            </p:cNvSpPr>
            <p:nvPr/>
          </p:nvSpPr>
          <p:spPr bwMode="auto">
            <a:xfrm>
              <a:off x="4411" y="1430"/>
              <a:ext cx="233" cy="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4000" b="0" i="0" u="none" strike="noStrike" cap="none" normalizeH="0" baseline="0" dirty="0" smtClean="0">
                  <a:ln>
                    <a:noFill/>
                  </a:ln>
                  <a:solidFill>
                    <a:srgbClr val="000000"/>
                  </a:solidFill>
                  <a:effectLst/>
                  <a:latin typeface="Sans"/>
                </a:rPr>
                <a:t>D</a:t>
              </a:r>
              <a:endParaRPr kumimoji="0" lang="en-US" sz="1600" b="0" i="0" u="none" strike="noStrike" cap="none" normalizeH="0" baseline="0" dirty="0" smtClean="0">
                <a:ln>
                  <a:noFill/>
                </a:ln>
                <a:solidFill>
                  <a:schemeClr val="tx1"/>
                </a:solidFill>
                <a:effectLst/>
                <a:latin typeface="Arial" pitchFamily="34" charset="0"/>
              </a:endParaRPr>
            </a:p>
          </p:txBody>
        </p:sp>
        <p:sp>
          <p:nvSpPr>
            <p:cNvPr id="22" name="Oval 17"/>
            <p:cNvSpPr>
              <a:spLocks noChangeArrowheads="1"/>
            </p:cNvSpPr>
            <p:nvPr/>
          </p:nvSpPr>
          <p:spPr bwMode="auto">
            <a:xfrm>
              <a:off x="4290" y="1899"/>
              <a:ext cx="428" cy="382"/>
            </a:xfrm>
            <a:prstGeom prst="ellipse">
              <a:avLst/>
            </a:prstGeom>
            <a:solidFill>
              <a:srgbClr val="8383F8"/>
            </a:solidFill>
            <a:ln w="12" cap="flat">
              <a:solidFill>
                <a:srgbClr val="DEDEE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3" name="Rectangle 18"/>
            <p:cNvSpPr>
              <a:spLocks noChangeArrowheads="1"/>
            </p:cNvSpPr>
            <p:nvPr/>
          </p:nvSpPr>
          <p:spPr bwMode="auto">
            <a:xfrm>
              <a:off x="4397" y="1934"/>
              <a:ext cx="215" cy="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4000" b="0" i="0" u="none" strike="noStrike" cap="none" normalizeH="0" baseline="0" dirty="0" smtClean="0">
                  <a:ln>
                    <a:noFill/>
                  </a:ln>
                  <a:solidFill>
                    <a:srgbClr val="000000"/>
                  </a:solidFill>
                  <a:effectLst/>
                  <a:latin typeface="Sans"/>
                </a:rPr>
                <a:t>E</a:t>
              </a:r>
              <a:endParaRPr kumimoji="0" lang="en-US" sz="1600" b="0" i="0" u="none" strike="noStrike" cap="none" normalizeH="0" baseline="0" dirty="0" smtClean="0">
                <a:ln>
                  <a:noFill/>
                </a:ln>
                <a:solidFill>
                  <a:schemeClr val="tx1"/>
                </a:solidFill>
                <a:effectLst/>
                <a:latin typeface="Arial" pitchFamily="34" charset="0"/>
              </a:endParaRPr>
            </a:p>
          </p:txBody>
        </p:sp>
        <p:sp>
          <p:nvSpPr>
            <p:cNvPr id="24" name="Rectangle 19"/>
            <p:cNvSpPr>
              <a:spLocks noChangeArrowheads="1"/>
            </p:cNvSpPr>
            <p:nvPr/>
          </p:nvSpPr>
          <p:spPr bwMode="auto">
            <a:xfrm>
              <a:off x="2952" y="1486"/>
              <a:ext cx="669"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smtClean="0">
                  <a:ln>
                    <a:noFill/>
                  </a:ln>
                  <a:solidFill>
                    <a:srgbClr val="000000"/>
                  </a:solidFill>
                  <a:effectLst/>
                  <a:latin typeface="Sans"/>
                </a:rPr>
                <a:t>Carry</a:t>
              </a:r>
              <a:endParaRPr kumimoji="0" lang="en-US" sz="1800" b="0" i="0" u="none" strike="noStrike" cap="none" normalizeH="0" baseline="0" smtClean="0">
                <a:ln>
                  <a:noFill/>
                </a:ln>
                <a:solidFill>
                  <a:schemeClr val="tx1"/>
                </a:solidFill>
                <a:effectLst/>
                <a:latin typeface="Arial" pitchFamily="34" charset="0"/>
              </a:endParaRPr>
            </a:p>
          </p:txBody>
        </p:sp>
        <p:sp>
          <p:nvSpPr>
            <p:cNvPr id="25" name="Rectangle 20"/>
            <p:cNvSpPr>
              <a:spLocks noChangeArrowheads="1"/>
            </p:cNvSpPr>
            <p:nvPr/>
          </p:nvSpPr>
          <p:spPr bwMode="auto">
            <a:xfrm>
              <a:off x="2952" y="1743"/>
              <a:ext cx="592"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smtClean="0">
                  <a:ln>
                    <a:noFill/>
                  </a:ln>
                  <a:solidFill>
                    <a:srgbClr val="000000"/>
                  </a:solidFill>
                  <a:effectLst/>
                  <a:latin typeface="Sans"/>
                </a:rPr>
                <a:t>save</a:t>
              </a:r>
              <a:endParaRPr kumimoji="0" lang="en-US" sz="1800" b="0" i="0" u="none" strike="noStrike" cap="none" normalizeH="0" baseline="0" smtClean="0">
                <a:ln>
                  <a:noFill/>
                </a:ln>
                <a:solidFill>
                  <a:schemeClr val="tx1"/>
                </a:solidFill>
                <a:effectLst/>
                <a:latin typeface="Arial" pitchFamily="34" charset="0"/>
              </a:endParaRPr>
            </a:p>
          </p:txBody>
        </p:sp>
        <p:sp>
          <p:nvSpPr>
            <p:cNvPr id="26" name="Rectangle 21"/>
            <p:cNvSpPr>
              <a:spLocks noChangeArrowheads="1"/>
            </p:cNvSpPr>
            <p:nvPr/>
          </p:nvSpPr>
          <p:spPr bwMode="auto">
            <a:xfrm>
              <a:off x="2952" y="2001"/>
              <a:ext cx="695"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smtClean="0">
                  <a:ln>
                    <a:noFill/>
                  </a:ln>
                  <a:solidFill>
                    <a:srgbClr val="000000"/>
                  </a:solidFill>
                  <a:effectLst/>
                  <a:latin typeface="Sans"/>
                </a:rPr>
                <a:t>adder</a:t>
              </a:r>
              <a:endParaRPr kumimoji="0" lang="en-US" sz="1800" b="0" i="0" u="none" strike="noStrike" cap="none" normalizeH="0" baseline="0" smtClean="0">
                <a:ln>
                  <a:noFill/>
                </a:ln>
                <a:solidFill>
                  <a:schemeClr val="tx1"/>
                </a:solidFill>
                <a:effectLst/>
                <a:latin typeface="Arial" pitchFamily="34" charset="0"/>
              </a:endParaRPr>
            </a:p>
          </p:txBody>
        </p:sp>
        <p:sp>
          <p:nvSpPr>
            <p:cNvPr id="27" name="Line 22"/>
            <p:cNvSpPr>
              <a:spLocks noChangeShapeType="1"/>
            </p:cNvSpPr>
            <p:nvPr/>
          </p:nvSpPr>
          <p:spPr bwMode="auto">
            <a:xfrm>
              <a:off x="2239" y="1397"/>
              <a:ext cx="574" cy="154"/>
            </a:xfrm>
            <a:prstGeom prst="line">
              <a:avLst/>
            </a:prstGeom>
            <a:noFill/>
            <a:ln w="12" cap="flat">
              <a:solidFill>
                <a:srgbClr val="321CE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Freeform 23"/>
            <p:cNvSpPr>
              <a:spLocks/>
            </p:cNvSpPr>
            <p:nvPr/>
          </p:nvSpPr>
          <p:spPr bwMode="auto">
            <a:xfrm>
              <a:off x="2634" y="1459"/>
              <a:ext cx="179" cy="95"/>
            </a:xfrm>
            <a:custGeom>
              <a:avLst/>
              <a:gdLst>
                <a:gd name="T0" fmla="*/ 60 w 179"/>
                <a:gd name="T1" fmla="*/ 60 h 95"/>
                <a:gd name="T2" fmla="*/ 0 w 179"/>
                <a:gd name="T3" fmla="*/ 95 h 95"/>
                <a:gd name="T4" fmla="*/ 179 w 179"/>
                <a:gd name="T5" fmla="*/ 92 h 95"/>
                <a:gd name="T6" fmla="*/ 26 w 179"/>
                <a:gd name="T7" fmla="*/ 0 h 95"/>
                <a:gd name="T8" fmla="*/ 60 w 179"/>
                <a:gd name="T9" fmla="*/ 60 h 95"/>
              </a:gdLst>
              <a:ahLst/>
              <a:cxnLst>
                <a:cxn ang="0">
                  <a:pos x="T0" y="T1"/>
                </a:cxn>
                <a:cxn ang="0">
                  <a:pos x="T2" y="T3"/>
                </a:cxn>
                <a:cxn ang="0">
                  <a:pos x="T4" y="T5"/>
                </a:cxn>
                <a:cxn ang="0">
                  <a:pos x="T6" y="T7"/>
                </a:cxn>
                <a:cxn ang="0">
                  <a:pos x="T8" y="T9"/>
                </a:cxn>
              </a:cxnLst>
              <a:rect l="0" t="0" r="r" b="b"/>
              <a:pathLst>
                <a:path w="179" h="95">
                  <a:moveTo>
                    <a:pt x="60" y="60"/>
                  </a:moveTo>
                  <a:lnTo>
                    <a:pt x="0" y="95"/>
                  </a:lnTo>
                  <a:lnTo>
                    <a:pt x="179" y="92"/>
                  </a:lnTo>
                  <a:lnTo>
                    <a:pt x="26" y="0"/>
                  </a:lnTo>
                  <a:lnTo>
                    <a:pt x="60" y="60"/>
                  </a:lnTo>
                  <a:close/>
                </a:path>
              </a:pathLst>
            </a:custGeom>
            <a:solidFill>
              <a:srgbClr val="000000"/>
            </a:solidFill>
            <a:ln w="12"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9" name="Line 24"/>
            <p:cNvSpPr>
              <a:spLocks noChangeShapeType="1"/>
            </p:cNvSpPr>
            <p:nvPr/>
          </p:nvSpPr>
          <p:spPr bwMode="auto">
            <a:xfrm>
              <a:off x="2217" y="1902"/>
              <a:ext cx="592" cy="0"/>
            </a:xfrm>
            <a:prstGeom prst="line">
              <a:avLst/>
            </a:prstGeom>
            <a:noFill/>
            <a:ln w="12" cap="flat">
              <a:solidFill>
                <a:srgbClr val="321CE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Freeform 25"/>
            <p:cNvSpPr>
              <a:spLocks/>
            </p:cNvSpPr>
            <p:nvPr/>
          </p:nvSpPr>
          <p:spPr bwMode="auto">
            <a:xfrm>
              <a:off x="2637" y="1853"/>
              <a:ext cx="172" cy="98"/>
            </a:xfrm>
            <a:custGeom>
              <a:avLst/>
              <a:gdLst>
                <a:gd name="T0" fmla="*/ 49 w 172"/>
                <a:gd name="T1" fmla="*/ 49 h 98"/>
                <a:gd name="T2" fmla="*/ 0 w 172"/>
                <a:gd name="T3" fmla="*/ 98 h 98"/>
                <a:gd name="T4" fmla="*/ 172 w 172"/>
                <a:gd name="T5" fmla="*/ 49 h 98"/>
                <a:gd name="T6" fmla="*/ 0 w 172"/>
                <a:gd name="T7" fmla="*/ 0 h 98"/>
                <a:gd name="T8" fmla="*/ 49 w 172"/>
                <a:gd name="T9" fmla="*/ 49 h 98"/>
              </a:gdLst>
              <a:ahLst/>
              <a:cxnLst>
                <a:cxn ang="0">
                  <a:pos x="T0" y="T1"/>
                </a:cxn>
                <a:cxn ang="0">
                  <a:pos x="T2" y="T3"/>
                </a:cxn>
                <a:cxn ang="0">
                  <a:pos x="T4" y="T5"/>
                </a:cxn>
                <a:cxn ang="0">
                  <a:pos x="T6" y="T7"/>
                </a:cxn>
                <a:cxn ang="0">
                  <a:pos x="T8" y="T9"/>
                </a:cxn>
              </a:cxnLst>
              <a:rect l="0" t="0" r="r" b="b"/>
              <a:pathLst>
                <a:path w="172" h="98">
                  <a:moveTo>
                    <a:pt x="49" y="49"/>
                  </a:moveTo>
                  <a:lnTo>
                    <a:pt x="0" y="98"/>
                  </a:lnTo>
                  <a:lnTo>
                    <a:pt x="172" y="49"/>
                  </a:lnTo>
                  <a:lnTo>
                    <a:pt x="0" y="0"/>
                  </a:lnTo>
                  <a:lnTo>
                    <a:pt x="49" y="49"/>
                  </a:lnTo>
                  <a:close/>
                </a:path>
              </a:pathLst>
            </a:custGeom>
            <a:solidFill>
              <a:srgbClr val="000000"/>
            </a:solidFill>
            <a:ln w="12"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1" name="Line 26"/>
            <p:cNvSpPr>
              <a:spLocks noChangeShapeType="1"/>
            </p:cNvSpPr>
            <p:nvPr/>
          </p:nvSpPr>
          <p:spPr bwMode="auto">
            <a:xfrm flipV="1">
              <a:off x="2254" y="2173"/>
              <a:ext cx="562" cy="219"/>
            </a:xfrm>
            <a:prstGeom prst="line">
              <a:avLst/>
            </a:prstGeom>
            <a:noFill/>
            <a:ln w="12" cap="flat">
              <a:solidFill>
                <a:srgbClr val="321CE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Freeform 27"/>
            <p:cNvSpPr>
              <a:spLocks/>
            </p:cNvSpPr>
            <p:nvPr/>
          </p:nvSpPr>
          <p:spPr bwMode="auto">
            <a:xfrm>
              <a:off x="2638" y="2173"/>
              <a:ext cx="178" cy="108"/>
            </a:xfrm>
            <a:custGeom>
              <a:avLst/>
              <a:gdLst>
                <a:gd name="T0" fmla="*/ 64 w 178"/>
                <a:gd name="T1" fmla="*/ 44 h 108"/>
                <a:gd name="T2" fmla="*/ 36 w 178"/>
                <a:gd name="T3" fmla="*/ 108 h 108"/>
                <a:gd name="T4" fmla="*/ 178 w 178"/>
                <a:gd name="T5" fmla="*/ 0 h 108"/>
                <a:gd name="T6" fmla="*/ 0 w 178"/>
                <a:gd name="T7" fmla="*/ 16 h 108"/>
                <a:gd name="T8" fmla="*/ 64 w 178"/>
                <a:gd name="T9" fmla="*/ 44 h 108"/>
              </a:gdLst>
              <a:ahLst/>
              <a:cxnLst>
                <a:cxn ang="0">
                  <a:pos x="T0" y="T1"/>
                </a:cxn>
                <a:cxn ang="0">
                  <a:pos x="T2" y="T3"/>
                </a:cxn>
                <a:cxn ang="0">
                  <a:pos x="T4" y="T5"/>
                </a:cxn>
                <a:cxn ang="0">
                  <a:pos x="T6" y="T7"/>
                </a:cxn>
                <a:cxn ang="0">
                  <a:pos x="T8" y="T9"/>
                </a:cxn>
              </a:cxnLst>
              <a:rect l="0" t="0" r="r" b="b"/>
              <a:pathLst>
                <a:path w="178" h="108">
                  <a:moveTo>
                    <a:pt x="64" y="44"/>
                  </a:moveTo>
                  <a:lnTo>
                    <a:pt x="36" y="108"/>
                  </a:lnTo>
                  <a:lnTo>
                    <a:pt x="178" y="0"/>
                  </a:lnTo>
                  <a:lnTo>
                    <a:pt x="0" y="16"/>
                  </a:lnTo>
                  <a:lnTo>
                    <a:pt x="64" y="44"/>
                  </a:lnTo>
                  <a:close/>
                </a:path>
              </a:pathLst>
            </a:custGeom>
            <a:solidFill>
              <a:srgbClr val="000000"/>
            </a:solidFill>
            <a:ln w="12"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3" name="Line 28"/>
            <p:cNvSpPr>
              <a:spLocks noChangeShapeType="1"/>
            </p:cNvSpPr>
            <p:nvPr/>
          </p:nvSpPr>
          <p:spPr bwMode="auto">
            <a:xfrm>
              <a:off x="3897" y="1587"/>
              <a:ext cx="401" cy="0"/>
            </a:xfrm>
            <a:prstGeom prst="line">
              <a:avLst/>
            </a:prstGeom>
            <a:noFill/>
            <a:ln w="12" cap="flat">
              <a:solidFill>
                <a:srgbClr val="321CE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Freeform 29"/>
            <p:cNvSpPr>
              <a:spLocks/>
            </p:cNvSpPr>
            <p:nvPr/>
          </p:nvSpPr>
          <p:spPr bwMode="auto">
            <a:xfrm>
              <a:off x="4127" y="1538"/>
              <a:ext cx="171" cy="99"/>
            </a:xfrm>
            <a:custGeom>
              <a:avLst/>
              <a:gdLst>
                <a:gd name="T0" fmla="*/ 49 w 171"/>
                <a:gd name="T1" fmla="*/ 49 h 99"/>
                <a:gd name="T2" fmla="*/ 0 w 171"/>
                <a:gd name="T3" fmla="*/ 99 h 99"/>
                <a:gd name="T4" fmla="*/ 171 w 171"/>
                <a:gd name="T5" fmla="*/ 49 h 99"/>
                <a:gd name="T6" fmla="*/ 0 w 171"/>
                <a:gd name="T7" fmla="*/ 0 h 99"/>
                <a:gd name="T8" fmla="*/ 49 w 171"/>
                <a:gd name="T9" fmla="*/ 49 h 99"/>
              </a:gdLst>
              <a:ahLst/>
              <a:cxnLst>
                <a:cxn ang="0">
                  <a:pos x="T0" y="T1"/>
                </a:cxn>
                <a:cxn ang="0">
                  <a:pos x="T2" y="T3"/>
                </a:cxn>
                <a:cxn ang="0">
                  <a:pos x="T4" y="T5"/>
                </a:cxn>
                <a:cxn ang="0">
                  <a:pos x="T6" y="T7"/>
                </a:cxn>
                <a:cxn ang="0">
                  <a:pos x="T8" y="T9"/>
                </a:cxn>
              </a:cxnLst>
              <a:rect l="0" t="0" r="r" b="b"/>
              <a:pathLst>
                <a:path w="171" h="99">
                  <a:moveTo>
                    <a:pt x="49" y="49"/>
                  </a:moveTo>
                  <a:lnTo>
                    <a:pt x="0" y="99"/>
                  </a:lnTo>
                  <a:lnTo>
                    <a:pt x="171" y="49"/>
                  </a:lnTo>
                  <a:lnTo>
                    <a:pt x="0" y="0"/>
                  </a:lnTo>
                  <a:lnTo>
                    <a:pt x="49" y="49"/>
                  </a:lnTo>
                  <a:close/>
                </a:path>
              </a:pathLst>
            </a:custGeom>
            <a:solidFill>
              <a:srgbClr val="000000"/>
            </a:solidFill>
            <a:ln w="12"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5" name="Line 30"/>
            <p:cNvSpPr>
              <a:spLocks noChangeShapeType="1"/>
            </p:cNvSpPr>
            <p:nvPr/>
          </p:nvSpPr>
          <p:spPr bwMode="auto">
            <a:xfrm>
              <a:off x="3908" y="2070"/>
              <a:ext cx="401" cy="0"/>
            </a:xfrm>
            <a:prstGeom prst="line">
              <a:avLst/>
            </a:prstGeom>
            <a:noFill/>
            <a:ln w="12" cap="flat">
              <a:solidFill>
                <a:srgbClr val="321CE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 name="Freeform 31"/>
            <p:cNvSpPr>
              <a:spLocks/>
            </p:cNvSpPr>
            <p:nvPr/>
          </p:nvSpPr>
          <p:spPr bwMode="auto">
            <a:xfrm>
              <a:off x="4138" y="2021"/>
              <a:ext cx="171" cy="98"/>
            </a:xfrm>
            <a:custGeom>
              <a:avLst/>
              <a:gdLst>
                <a:gd name="T0" fmla="*/ 49 w 171"/>
                <a:gd name="T1" fmla="*/ 49 h 98"/>
                <a:gd name="T2" fmla="*/ 0 w 171"/>
                <a:gd name="T3" fmla="*/ 98 h 98"/>
                <a:gd name="T4" fmla="*/ 171 w 171"/>
                <a:gd name="T5" fmla="*/ 49 h 98"/>
                <a:gd name="T6" fmla="*/ 0 w 171"/>
                <a:gd name="T7" fmla="*/ 0 h 98"/>
                <a:gd name="T8" fmla="*/ 49 w 171"/>
                <a:gd name="T9" fmla="*/ 49 h 98"/>
              </a:gdLst>
              <a:ahLst/>
              <a:cxnLst>
                <a:cxn ang="0">
                  <a:pos x="T0" y="T1"/>
                </a:cxn>
                <a:cxn ang="0">
                  <a:pos x="T2" y="T3"/>
                </a:cxn>
                <a:cxn ang="0">
                  <a:pos x="T4" y="T5"/>
                </a:cxn>
                <a:cxn ang="0">
                  <a:pos x="T6" y="T7"/>
                </a:cxn>
                <a:cxn ang="0">
                  <a:pos x="T8" y="T9"/>
                </a:cxn>
              </a:cxnLst>
              <a:rect l="0" t="0" r="r" b="b"/>
              <a:pathLst>
                <a:path w="171" h="98">
                  <a:moveTo>
                    <a:pt x="49" y="49"/>
                  </a:moveTo>
                  <a:lnTo>
                    <a:pt x="0" y="98"/>
                  </a:lnTo>
                  <a:lnTo>
                    <a:pt x="171" y="49"/>
                  </a:lnTo>
                  <a:lnTo>
                    <a:pt x="0" y="0"/>
                  </a:lnTo>
                  <a:lnTo>
                    <a:pt x="49" y="49"/>
                  </a:lnTo>
                  <a:close/>
                </a:path>
              </a:pathLst>
            </a:custGeom>
            <a:solidFill>
              <a:srgbClr val="000000"/>
            </a:solidFill>
            <a:ln w="12"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name="page75">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38200" y="206375"/>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1 bit CSA </a:t>
            </a:r>
            <a:r>
              <a:rPr lang="fr-FR" dirty="0" err="1">
                <a:solidFill>
                  <a:schemeClr val="tx1"/>
                </a:solidFill>
              </a:rPr>
              <a:t>Adder</a:t>
            </a:r>
            <a:endParaRPr lang="fr-FR" dirty="0">
              <a:solidFill>
                <a:schemeClr val="tx1"/>
              </a:solidFill>
            </a:endParaRPr>
          </a:p>
        </p:txBody>
      </p:sp>
      <p:sp>
        <p:nvSpPr>
          <p:cNvPr id="3" name="Text Placeholder 2"/>
          <p:cNvSpPr txBox="1">
            <a:spLocks noGrp="1"/>
          </p:cNvSpPr>
          <p:nvPr>
            <p:ph type="body" idx="4294967295"/>
          </p:nvPr>
        </p:nvSpPr>
        <p:spPr>
          <a:xfrm>
            <a:off x="838200" y="1828800"/>
            <a:ext cx="7416800" cy="2971800"/>
          </a:xfrm>
        </p:spPr>
        <p:txBody>
          <a:bodyPr lIns="0" tIns="0" rIns="0" bIns="0">
            <a:no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sz="2800" dirty="0">
                <a:latin typeface="Calibri" panose="020F0502020204030204" pitchFamily="34" charset="0"/>
              </a:rPr>
              <a:t>Add </a:t>
            </a:r>
            <a:r>
              <a:rPr lang="en-US" sz="2800" dirty="0">
                <a:solidFill>
                  <a:srgbClr val="DC2300"/>
                </a:solidFill>
                <a:latin typeface="Calibri" panose="020F0502020204030204" pitchFamily="34" charset="0"/>
              </a:rPr>
              <a:t>three bits</a:t>
            </a:r>
            <a:r>
              <a:rPr lang="en-US" sz="2800" dirty="0">
                <a:latin typeface="Calibri" panose="020F0502020204030204" pitchFamily="34" charset="0"/>
              </a:rPr>
              <a:t> – </a:t>
            </a:r>
            <a:r>
              <a:rPr lang="en-US" sz="2800" dirty="0">
                <a:solidFill>
                  <a:srgbClr val="0000FF"/>
                </a:solidFill>
                <a:latin typeface="Calibri" panose="020F0502020204030204" pitchFamily="34" charset="0"/>
              </a:rPr>
              <a:t>a, b, and c</a:t>
            </a:r>
          </a:p>
          <a:p>
            <a:pPr lvl="1">
              <a:buSzPct val="100000"/>
              <a:buFont typeface="Symbol" panose="05050102010706020507" pitchFamily="18" charset="2"/>
              <a:buChar char="*"/>
            </a:pPr>
            <a:r>
              <a:rPr lang="en-US" dirty="0">
                <a:latin typeface="Calibri" panose="020F0502020204030204" pitchFamily="34" charset="0"/>
              </a:rPr>
              <a:t>such that</a:t>
            </a:r>
            <a:r>
              <a:rPr lang="en-US" dirty="0">
                <a:solidFill>
                  <a:srgbClr val="00AE00"/>
                </a:solidFill>
                <a:latin typeface="Calibri" panose="020F0502020204030204" pitchFamily="34" charset="0"/>
              </a:rPr>
              <a:t> a + b + c = 2d + e</a:t>
            </a:r>
          </a:p>
          <a:p>
            <a:pPr lvl="1">
              <a:buSzPct val="100000"/>
              <a:buFont typeface="Symbol" panose="05050102010706020507" pitchFamily="18" charset="2"/>
              <a:buChar char="*"/>
            </a:pPr>
            <a:r>
              <a:rPr lang="en-US" dirty="0">
                <a:latin typeface="Calibri" panose="020F0502020204030204" pitchFamily="34" charset="0"/>
              </a:rPr>
              <a:t>d and e are also</a:t>
            </a:r>
            <a:r>
              <a:rPr lang="en-US" dirty="0">
                <a:solidFill>
                  <a:srgbClr val="FF6633"/>
                </a:solidFill>
                <a:latin typeface="Calibri" panose="020F0502020204030204" pitchFamily="34" charset="0"/>
              </a:rPr>
              <a:t> single bits</a:t>
            </a:r>
          </a:p>
          <a:p>
            <a:pPr lvl="0">
              <a:buSzPct val="100000"/>
              <a:buFont typeface="Symbol" panose="05050102010706020507" pitchFamily="18" charset="2"/>
              <a:buChar char="*"/>
            </a:pPr>
            <a:r>
              <a:rPr lang="en-US" sz="2800" dirty="0">
                <a:latin typeface="Calibri" panose="020F0502020204030204" pitchFamily="34" charset="0"/>
              </a:rPr>
              <a:t>We can conveniently set</a:t>
            </a:r>
          </a:p>
          <a:p>
            <a:pPr lvl="1">
              <a:buSzPct val="100000"/>
              <a:buFont typeface="Symbol" panose="05050102010706020507" pitchFamily="18" charset="2"/>
              <a:buChar char="*"/>
            </a:pPr>
            <a:r>
              <a:rPr lang="en-US" dirty="0">
                <a:latin typeface="Calibri" panose="020F0502020204030204" pitchFamily="34" charset="0"/>
              </a:rPr>
              <a:t>e to the </a:t>
            </a:r>
            <a:r>
              <a:rPr lang="en-US" dirty="0">
                <a:solidFill>
                  <a:srgbClr val="0000FF"/>
                </a:solidFill>
                <a:latin typeface="Calibri" panose="020F0502020204030204" pitchFamily="34" charset="0"/>
              </a:rPr>
              <a:t>sum bit</a:t>
            </a:r>
          </a:p>
          <a:p>
            <a:pPr lvl="1">
              <a:buSzPct val="100000"/>
              <a:buFont typeface="Symbol" panose="05050102010706020507" pitchFamily="18" charset="2"/>
              <a:buChar char="*"/>
            </a:pPr>
            <a:r>
              <a:rPr lang="en-US" dirty="0">
                <a:latin typeface="Calibri" panose="020F0502020204030204" pitchFamily="34" charset="0"/>
              </a:rPr>
              <a:t>d to the </a:t>
            </a:r>
            <a:r>
              <a:rPr lang="en-US" dirty="0">
                <a:solidFill>
                  <a:srgbClr val="DC2300"/>
                </a:solidFill>
                <a:latin typeface="Calibri" panose="020F0502020204030204" pitchFamily="34" charset="0"/>
              </a:rPr>
              <a:t>carry bit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762000" y="282575"/>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n-bit CSA </a:t>
            </a:r>
            <a:r>
              <a:rPr lang="fr-FR" dirty="0" err="1">
                <a:solidFill>
                  <a:schemeClr val="tx1"/>
                </a:solidFill>
              </a:rPr>
              <a:t>Adder</a:t>
            </a:r>
            <a:endParaRPr lang="fr-FR" dirty="0">
              <a:solidFill>
                <a:schemeClr val="tx1"/>
              </a:solidFill>
            </a:endParaRPr>
          </a:p>
        </p:txBody>
      </p:sp>
      <mc:AlternateContent xmlns:mc="http://schemas.openxmlformats.org/markup-compatibility/2006" xmlns:a14="http://schemas.microsoft.com/office/drawing/2010/main">
        <mc:Choice Requires="a14">
          <p:sp>
            <p:nvSpPr>
              <p:cNvPr id="3" name="TextBox 2"/>
              <p:cNvSpPr txBox="1"/>
              <p:nvPr/>
            </p:nvSpPr>
            <p:spPr>
              <a:xfrm>
                <a:off x="753533" y="1645890"/>
                <a:ext cx="8305800" cy="391069"/>
              </a:xfrm>
              <a:prstGeom prst="rect">
                <a:avLst/>
              </a:prstGeom>
              <a:noFill/>
            </p:spPr>
            <p:txBody>
              <a:bodyPr wrap="square" lIns="0" tIns="0" rIns="0" bIns="0" rtlCol="0">
                <a:spAutoFit/>
              </a:bodyPr>
              <a:lstStyle/>
              <a:p>
                <a14:m>
                  <m:oMath xmlns:m="http://schemas.openxmlformats.org/officeDocument/2006/math">
                    <m:r>
                      <a:rPr lang="en-US" sz="2400" b="0" i="1" smtClean="0">
                        <a:latin typeface="Cambria Math" panose="02040503050406030204" pitchFamily="18" charset="0"/>
                      </a:rPr>
                      <m:t>𝐴</m:t>
                    </m:r>
                    <m:r>
                      <a:rPr lang="en-US" sz="2400" b="0" i="1" smtClean="0">
                        <a:latin typeface="Cambria Math" panose="02040503050406030204" pitchFamily="18" charset="0"/>
                      </a:rPr>
                      <m:t>+</m:t>
                    </m:r>
                    <m:r>
                      <a:rPr lang="en-US" sz="2400" b="0" i="1" smtClean="0">
                        <a:latin typeface="Cambria Math" panose="02040503050406030204" pitchFamily="18" charset="0"/>
                      </a:rPr>
                      <m:t>𝐵</m:t>
                    </m:r>
                    <m:r>
                      <a:rPr lang="en-US" sz="2400" b="0" i="1" smtClean="0">
                        <a:latin typeface="Cambria Math" panose="02040503050406030204" pitchFamily="18" charset="0"/>
                      </a:rPr>
                      <m:t>+</m:t>
                    </m:r>
                    <m:r>
                      <a:rPr lang="en-US" sz="2400" b="0" i="1" smtClean="0">
                        <a:latin typeface="Cambria Math" panose="02040503050406030204" pitchFamily="18" charset="0"/>
                      </a:rPr>
                      <m:t>𝐶</m:t>
                    </m:r>
                    <m:r>
                      <a:rPr lang="en-US" sz="2400" b="0" i="1" smtClean="0">
                        <a:latin typeface="Cambria Math" panose="02040503050406030204" pitchFamily="18" charset="0"/>
                      </a:rPr>
                      <m:t>= </m:t>
                    </m:r>
                    <m:nary>
                      <m:naryPr>
                        <m:chr m:val="∑"/>
                        <m:limLoc m:val="subSup"/>
                        <m:ctrlPr>
                          <a:rPr lang="en-US" sz="2400" b="0" i="1" smtClean="0">
                            <a:latin typeface="Cambria Math" panose="02040503050406030204" pitchFamily="18" charset="0"/>
                          </a:rPr>
                        </m:ctrlPr>
                      </m:naryPr>
                      <m:sub>
                        <m:r>
                          <m:rPr>
                            <m:brk m:alnAt="25"/>
                          </m:rPr>
                          <a:rPr lang="en-US" sz="2400" b="0" i="1" smtClean="0">
                            <a:latin typeface="Cambria Math" panose="02040503050406030204" pitchFamily="18" charset="0"/>
                          </a:rPr>
                          <m:t>𝑖</m:t>
                        </m:r>
                        <m:r>
                          <a:rPr lang="en-US" sz="2400" b="0" i="1" smtClean="0">
                            <a:latin typeface="Cambria Math" panose="02040503050406030204" pitchFamily="18" charset="0"/>
                          </a:rPr>
                          <m:t>=1</m:t>
                        </m:r>
                      </m:sub>
                      <m:sup>
                        <m:r>
                          <a:rPr lang="en-US" sz="2400" b="0" i="1" smtClean="0">
                            <a:latin typeface="Cambria Math" panose="02040503050406030204" pitchFamily="18" charset="0"/>
                          </a:rPr>
                          <m:t>𝑛</m:t>
                        </m:r>
                      </m:sup>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𝐴</m:t>
                            </m:r>
                          </m:e>
                          <m:sub>
                            <m:r>
                              <a:rPr lang="en-US" sz="2400" b="0" i="1" smtClean="0">
                                <a:latin typeface="Cambria Math" panose="02040503050406030204" pitchFamily="18" charset="0"/>
                              </a:rPr>
                              <m:t>𝑖</m:t>
                            </m:r>
                          </m:sub>
                        </m:sSub>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2</m:t>
                            </m:r>
                          </m:e>
                          <m:sup>
                            <m:r>
                              <a:rPr lang="en-US" sz="2400" b="0" i="1" smtClean="0">
                                <a:latin typeface="Cambria Math" panose="02040503050406030204" pitchFamily="18" charset="0"/>
                              </a:rPr>
                              <m:t>𝑖</m:t>
                            </m:r>
                            <m:r>
                              <a:rPr lang="en-US" sz="2400" b="0" i="1" smtClean="0">
                                <a:latin typeface="Cambria Math" panose="02040503050406030204" pitchFamily="18" charset="0"/>
                              </a:rPr>
                              <m:t>−1</m:t>
                            </m:r>
                          </m:sup>
                        </m:sSup>
                        <m:r>
                          <a:rPr lang="en-US" sz="2400" b="0" i="1" smtClean="0">
                            <a:latin typeface="Cambria Math" panose="02040503050406030204" pitchFamily="18" charset="0"/>
                          </a:rPr>
                          <m:t>  </m:t>
                        </m:r>
                      </m:e>
                    </m:nary>
                    <m:r>
                      <a:rPr lang="en-US" sz="2400" b="0" i="1" smtClean="0">
                        <a:latin typeface="Cambria Math" panose="02040503050406030204" pitchFamily="18" charset="0"/>
                      </a:rPr>
                      <m:t>+</m:t>
                    </m:r>
                    <m:r>
                      <a:rPr lang="en-US" sz="2400" i="1">
                        <a:latin typeface="Cambria Math" panose="02040503050406030204" pitchFamily="18" charset="0"/>
                      </a:rPr>
                      <m:t> </m:t>
                    </m:r>
                    <m:nary>
                      <m:naryPr>
                        <m:chr m:val="∑"/>
                        <m:limLoc m:val="subSup"/>
                        <m:ctrlPr>
                          <a:rPr lang="en-US" sz="2400" i="1">
                            <a:latin typeface="Cambria Math" panose="02040503050406030204" pitchFamily="18" charset="0"/>
                          </a:rPr>
                        </m:ctrlPr>
                      </m:naryPr>
                      <m:sub>
                        <m:r>
                          <m:rPr>
                            <m:brk m:alnAt="25"/>
                          </m:rPr>
                          <a:rPr lang="en-US" sz="2400" i="1">
                            <a:latin typeface="Cambria Math" panose="02040503050406030204" pitchFamily="18" charset="0"/>
                          </a:rPr>
                          <m:t>𝑖</m:t>
                        </m:r>
                        <m:r>
                          <a:rPr lang="en-US" sz="2400" i="1">
                            <a:latin typeface="Cambria Math" panose="02040503050406030204" pitchFamily="18" charset="0"/>
                          </a:rPr>
                          <m:t>=1</m:t>
                        </m:r>
                      </m:sub>
                      <m:sup>
                        <m:r>
                          <a:rPr lang="en-US" sz="2400" i="1">
                            <a:latin typeface="Cambria Math" panose="02040503050406030204" pitchFamily="18" charset="0"/>
                          </a:rPr>
                          <m:t>𝑛</m:t>
                        </m:r>
                      </m:sup>
                      <m:e>
                        <m:sSub>
                          <m:sSubPr>
                            <m:ctrlPr>
                              <a:rPr lang="en-US" sz="2400" i="1">
                                <a:latin typeface="Cambria Math" panose="02040503050406030204" pitchFamily="18" charset="0"/>
                              </a:rPr>
                            </m:ctrlPr>
                          </m:sSubPr>
                          <m:e>
                            <m:r>
                              <a:rPr lang="en-US" sz="2400" b="0" i="1" smtClean="0">
                                <a:latin typeface="Cambria Math" panose="02040503050406030204" pitchFamily="18" charset="0"/>
                              </a:rPr>
                              <m:t>𝐵</m:t>
                            </m:r>
                          </m:e>
                          <m:sub>
                            <m:r>
                              <a:rPr lang="en-US" sz="2400" b="0" i="1" smtClean="0">
                                <a:latin typeface="Cambria Math" panose="02040503050406030204" pitchFamily="18" charset="0"/>
                              </a:rPr>
                              <m:t>𝑖</m:t>
                            </m:r>
                          </m:sub>
                        </m:sSub>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2</m:t>
                            </m:r>
                          </m:e>
                          <m:sup>
                            <m:r>
                              <a:rPr lang="en-US" sz="2400" b="0" i="1" smtClean="0">
                                <a:latin typeface="Cambria Math" panose="02040503050406030204" pitchFamily="18" charset="0"/>
                              </a:rPr>
                              <m:t>𝑖</m:t>
                            </m:r>
                            <m:r>
                              <a:rPr lang="en-US" sz="2400" b="0" i="1" smtClean="0">
                                <a:latin typeface="Cambria Math" panose="02040503050406030204" pitchFamily="18" charset="0"/>
                              </a:rPr>
                              <m:t>−1</m:t>
                            </m:r>
                          </m:sup>
                        </m:sSup>
                        <m:r>
                          <a:rPr lang="en-US" sz="2400" i="1">
                            <a:latin typeface="Cambria Math" panose="02040503050406030204" pitchFamily="18" charset="0"/>
                          </a:rPr>
                          <m:t> </m:t>
                        </m:r>
                      </m:e>
                    </m:nary>
                  </m:oMath>
                </a14:m>
                <a:r>
                  <a:rPr lang="en-US" sz="2400" dirty="0" smtClean="0"/>
                  <a:t> + </a:t>
                </a:r>
                <a14:m>
                  <m:oMath xmlns:m="http://schemas.openxmlformats.org/officeDocument/2006/math">
                    <m:r>
                      <a:rPr lang="en-US" sz="2400" i="1">
                        <a:latin typeface="Cambria Math" panose="02040503050406030204" pitchFamily="18" charset="0"/>
                      </a:rPr>
                      <m:t> </m:t>
                    </m:r>
                    <m:nary>
                      <m:naryPr>
                        <m:chr m:val="∑"/>
                        <m:limLoc m:val="subSup"/>
                        <m:ctrlPr>
                          <a:rPr lang="en-US" sz="2400" i="1">
                            <a:latin typeface="Cambria Math" panose="02040503050406030204" pitchFamily="18" charset="0"/>
                          </a:rPr>
                        </m:ctrlPr>
                      </m:naryPr>
                      <m:sub>
                        <m:r>
                          <m:rPr>
                            <m:brk m:alnAt="25"/>
                          </m:rPr>
                          <a:rPr lang="en-US" sz="2400" i="1">
                            <a:latin typeface="Cambria Math" panose="02040503050406030204" pitchFamily="18" charset="0"/>
                          </a:rPr>
                          <m:t>𝑖</m:t>
                        </m:r>
                        <m:r>
                          <a:rPr lang="en-US" sz="2400" i="1">
                            <a:latin typeface="Cambria Math" panose="02040503050406030204" pitchFamily="18" charset="0"/>
                          </a:rPr>
                          <m:t>=1</m:t>
                        </m:r>
                      </m:sub>
                      <m:sup>
                        <m:r>
                          <a:rPr lang="en-US" sz="2400" i="1">
                            <a:latin typeface="Cambria Math" panose="02040503050406030204" pitchFamily="18" charset="0"/>
                          </a:rPr>
                          <m:t>𝑛</m:t>
                        </m:r>
                      </m:sup>
                      <m:e>
                        <m:sSub>
                          <m:sSubPr>
                            <m:ctrlPr>
                              <a:rPr lang="en-US" sz="2400" i="1">
                                <a:latin typeface="Cambria Math" panose="02040503050406030204" pitchFamily="18" charset="0"/>
                              </a:rPr>
                            </m:ctrlPr>
                          </m:sSubPr>
                          <m:e>
                            <m:r>
                              <a:rPr lang="en-US" sz="2400" b="0" i="1" smtClean="0">
                                <a:latin typeface="Cambria Math" panose="02040503050406030204" pitchFamily="18" charset="0"/>
                              </a:rPr>
                              <m:t>𝐶</m:t>
                            </m:r>
                          </m:e>
                          <m:sub>
                            <m:r>
                              <a:rPr lang="en-US" sz="2400" b="0" i="1" smtClean="0">
                                <a:latin typeface="Cambria Math" panose="02040503050406030204" pitchFamily="18" charset="0"/>
                              </a:rPr>
                              <m:t>𝑖</m:t>
                            </m:r>
                          </m:sub>
                        </m:sSub>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2</m:t>
                            </m:r>
                          </m:e>
                          <m:sup>
                            <m:r>
                              <a:rPr lang="en-US" sz="2400" b="0" i="1" smtClean="0">
                                <a:latin typeface="Cambria Math" panose="02040503050406030204" pitchFamily="18" charset="0"/>
                              </a:rPr>
                              <m:t>𝑖</m:t>
                            </m:r>
                            <m:r>
                              <a:rPr lang="en-US" sz="2400" b="0" i="1" smtClean="0">
                                <a:latin typeface="Cambria Math" panose="02040503050406030204" pitchFamily="18" charset="0"/>
                              </a:rPr>
                              <m:t>−1</m:t>
                            </m:r>
                          </m:sup>
                        </m:sSup>
                        <m:r>
                          <a:rPr lang="en-US" sz="2400" i="1">
                            <a:latin typeface="Cambria Math" panose="02040503050406030204" pitchFamily="18" charset="0"/>
                          </a:rPr>
                          <m:t> </m:t>
                        </m:r>
                      </m:e>
                    </m:nary>
                  </m:oMath>
                </a14:m>
                <a:endParaRPr lang="en-US" sz="2400" dirty="0"/>
              </a:p>
            </p:txBody>
          </p:sp>
        </mc:Choice>
        <mc:Fallback xmlns="">
          <p:sp>
            <p:nvSpPr>
              <p:cNvPr id="3" name="TextBox 2"/>
              <p:cNvSpPr txBox="1">
                <a:spLocks noRot="1" noChangeAspect="1" noMove="1" noResize="1" noEditPoints="1" noAdjustHandles="1" noChangeArrowheads="1" noChangeShapeType="1" noTextEdit="1"/>
              </p:cNvSpPr>
              <p:nvPr/>
            </p:nvSpPr>
            <p:spPr>
              <a:xfrm>
                <a:off x="753533" y="1645890"/>
                <a:ext cx="8305800" cy="391069"/>
              </a:xfrm>
              <a:prstGeom prst="rect">
                <a:avLst/>
              </a:prstGeom>
              <a:blipFill rotWithShape="0">
                <a:blip r:embed="rId3"/>
                <a:stretch>
                  <a:fillRect l="-73" t="-20313" b="-4531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2133600" y="2329188"/>
                <a:ext cx="3322897" cy="128522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rPr>
                        <m:t>=</m:t>
                      </m:r>
                      <m:nary>
                        <m:naryPr>
                          <m:chr m:val="∑"/>
                          <m:ctrlPr>
                            <a:rPr lang="en-US" sz="2400" i="1" smtClean="0">
                              <a:latin typeface="Cambria Math" panose="02040503050406030204" pitchFamily="18" charset="0"/>
                            </a:rPr>
                          </m:ctrlPr>
                        </m:naryPr>
                        <m:sub>
                          <m:r>
                            <m:rPr>
                              <m:brk m:alnAt="23"/>
                            </m:rPr>
                            <a:rPr lang="en-US" sz="2400" b="0" i="1" smtClean="0">
                              <a:latin typeface="Cambria Math" panose="02040503050406030204" pitchFamily="18" charset="0"/>
                            </a:rPr>
                            <m:t>𝑖</m:t>
                          </m:r>
                          <m:r>
                            <a:rPr lang="en-US" sz="2400" b="0" i="1" smtClean="0">
                              <a:latin typeface="Cambria Math" panose="02040503050406030204" pitchFamily="18" charset="0"/>
                            </a:rPr>
                            <m:t>=1</m:t>
                          </m:r>
                        </m:sub>
                        <m:sup>
                          <m:r>
                            <a:rPr lang="en-US" sz="2400" b="0" i="1" smtClean="0">
                              <a:latin typeface="Cambria Math" panose="02040503050406030204" pitchFamily="18" charset="0"/>
                            </a:rPr>
                            <m:t>𝑛</m:t>
                          </m:r>
                        </m:sup>
                        <m:e>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𝐴</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𝐵</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𝐶</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2</m:t>
                              </m:r>
                            </m:e>
                            <m:sup>
                              <m:r>
                                <a:rPr lang="en-US" sz="2400" b="0" i="1" smtClean="0">
                                  <a:latin typeface="Cambria Math" panose="02040503050406030204" pitchFamily="18" charset="0"/>
                                </a:rPr>
                                <m:t>𝑖</m:t>
                              </m:r>
                              <m:r>
                                <a:rPr lang="en-US" sz="2400" b="0" i="1" smtClean="0">
                                  <a:latin typeface="Cambria Math" panose="02040503050406030204" pitchFamily="18" charset="0"/>
                                </a:rPr>
                                <m:t>−1</m:t>
                              </m:r>
                            </m:sup>
                          </m:sSup>
                        </m:e>
                      </m:nary>
                    </m:oMath>
                    <m:oMath xmlns:m="http://schemas.openxmlformats.org/officeDocument/2006/math">
                      <m:r>
                        <a:rPr lang="en-US" b="0" i="1" smtClean="0">
                          <a:latin typeface="Cambria Math" panose="02040503050406030204" pitchFamily="18" charset="0"/>
                        </a:rPr>
                        <m:t> </m:t>
                      </m:r>
                    </m:oMath>
                  </m:oMathPara>
                </a14:m>
                <a:endParaRPr lang="en-US" dirty="0"/>
              </a:p>
            </p:txBody>
          </p:sp>
        </mc:Choice>
        <mc:Fallback xmlns="">
          <p:sp>
            <p:nvSpPr>
              <p:cNvPr id="5" name="TextBox 4"/>
              <p:cNvSpPr txBox="1">
                <a:spLocks noRot="1" noChangeAspect="1" noMove="1" noResize="1" noEditPoints="1" noAdjustHandles="1" noChangeArrowheads="1" noChangeShapeType="1" noTextEdit="1"/>
              </p:cNvSpPr>
              <p:nvPr/>
            </p:nvSpPr>
            <p:spPr>
              <a:xfrm>
                <a:off x="2133600" y="2329188"/>
                <a:ext cx="3322897" cy="1285224"/>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2209800" y="3505200"/>
                <a:ext cx="2781082" cy="137755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rPr>
                        <m:t>=</m:t>
                      </m:r>
                      <m:nary>
                        <m:naryPr>
                          <m:chr m:val="∑"/>
                          <m:ctrlPr>
                            <a:rPr lang="en-US" sz="2400" i="1" smtClean="0">
                              <a:latin typeface="Cambria Math" panose="02040503050406030204" pitchFamily="18" charset="0"/>
                            </a:rPr>
                          </m:ctrlPr>
                        </m:naryPr>
                        <m:sub>
                          <m:r>
                            <m:rPr>
                              <m:brk m:alnAt="23"/>
                            </m:rPr>
                            <a:rPr lang="en-US" sz="2400" b="0" i="1" smtClean="0">
                              <a:latin typeface="Cambria Math" panose="02040503050406030204" pitchFamily="18" charset="0"/>
                            </a:rPr>
                            <m:t>𝑖</m:t>
                          </m:r>
                          <m:r>
                            <a:rPr lang="en-US" sz="2400" b="0" i="1" smtClean="0">
                              <a:latin typeface="Cambria Math" panose="02040503050406030204" pitchFamily="18" charset="0"/>
                            </a:rPr>
                            <m:t>=1</m:t>
                          </m:r>
                        </m:sub>
                        <m:sup>
                          <m:r>
                            <a:rPr lang="en-US" sz="2400" b="0" i="1" smtClean="0">
                              <a:latin typeface="Cambria Math" panose="02040503050406030204" pitchFamily="18" charset="0"/>
                            </a:rPr>
                            <m:t>𝑛</m:t>
                          </m:r>
                        </m:sup>
                        <m:e>
                          <m:r>
                            <a:rPr lang="en-US" sz="2400" b="0" i="1" smtClean="0">
                              <a:latin typeface="Cambria Math" panose="02040503050406030204" pitchFamily="18" charset="0"/>
                            </a:rPr>
                            <m:t>(2</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𝐷</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𝐸</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2</m:t>
                              </m:r>
                            </m:e>
                            <m:sup>
                              <m:r>
                                <a:rPr lang="en-US" sz="2400" b="0" i="1" smtClean="0">
                                  <a:latin typeface="Cambria Math" panose="02040503050406030204" pitchFamily="18" charset="0"/>
                                </a:rPr>
                                <m:t>𝑖</m:t>
                              </m:r>
                              <m:r>
                                <a:rPr lang="en-US" sz="2400" b="0" i="1" smtClean="0">
                                  <a:latin typeface="Cambria Math" panose="02040503050406030204" pitchFamily="18" charset="0"/>
                                </a:rPr>
                                <m:t>−1</m:t>
                              </m:r>
                            </m:sup>
                          </m:sSup>
                        </m:e>
                      </m:nary>
                    </m:oMath>
                    <m:oMath xmlns:m="http://schemas.openxmlformats.org/officeDocument/2006/math">
                      <m:r>
                        <a:rPr lang="en-US" sz="2400" b="0" i="1" smtClean="0">
                          <a:latin typeface="Cambria Math" panose="02040503050406030204" pitchFamily="18" charset="0"/>
                        </a:rPr>
                        <m:t> </m:t>
                      </m:r>
                    </m:oMath>
                  </m:oMathPara>
                </a14:m>
                <a:endParaRPr lang="en-US" sz="2400" dirty="0"/>
              </a:p>
            </p:txBody>
          </p:sp>
        </mc:Choice>
        <mc:Fallback xmlns="">
          <p:sp>
            <p:nvSpPr>
              <p:cNvPr id="7" name="TextBox 6"/>
              <p:cNvSpPr txBox="1">
                <a:spLocks noRot="1" noChangeAspect="1" noMove="1" noResize="1" noEditPoints="1" noAdjustHandles="1" noChangeArrowheads="1" noChangeShapeType="1" noTextEdit="1"/>
              </p:cNvSpPr>
              <p:nvPr/>
            </p:nvSpPr>
            <p:spPr>
              <a:xfrm>
                <a:off x="2209800" y="3505200"/>
                <a:ext cx="2781082" cy="1377557"/>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2209800" y="4657808"/>
                <a:ext cx="3184398" cy="18761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rPr>
                        <m:t>=</m:t>
                      </m:r>
                      <m:r>
                        <a:rPr lang="en-US" sz="2400" b="0" i="1" smtClean="0">
                          <a:latin typeface="Cambria Math" panose="02040503050406030204" pitchFamily="18" charset="0"/>
                        </a:rPr>
                        <m:t> </m:t>
                      </m:r>
                      <m:limLow>
                        <m:limLowPr>
                          <m:ctrlPr>
                            <a:rPr lang="en-US" sz="2400" b="0" i="1" smtClean="0">
                              <a:latin typeface="Cambria Math" panose="02040503050406030204" pitchFamily="18" charset="0"/>
                            </a:rPr>
                          </m:ctrlPr>
                        </m:limLowPr>
                        <m:e>
                          <m:limLow>
                            <m:limLowPr>
                              <m:ctrlPr>
                                <a:rPr lang="en-US" sz="2400" i="1">
                                  <a:latin typeface="Cambria Math" panose="02040503050406030204" pitchFamily="18" charset="0"/>
                                </a:rPr>
                              </m:ctrlPr>
                            </m:limLowPr>
                            <m:e>
                              <m:groupChr>
                                <m:groupChrPr>
                                  <m:chr m:val="⏟"/>
                                  <m:ctrlPr>
                                    <a:rPr lang="en-US" sz="2400" i="1">
                                      <a:latin typeface="Cambria Math" panose="02040503050406030204" pitchFamily="18" charset="0"/>
                                    </a:rPr>
                                  </m:ctrlPr>
                                </m:groupChrPr>
                                <m:e>
                                  <m:nary>
                                    <m:naryPr>
                                      <m:chr m:val="∑"/>
                                      <m:ctrlPr>
                                        <a:rPr lang="en-US" sz="2400" i="1">
                                          <a:latin typeface="Cambria Math" panose="02040503050406030204" pitchFamily="18" charset="0"/>
                                        </a:rPr>
                                      </m:ctrlPr>
                                    </m:naryPr>
                                    <m:sub>
                                      <m:r>
                                        <m:rPr>
                                          <m:brk m:alnAt="23"/>
                                        </m:rPr>
                                        <a:rPr lang="en-US" sz="2400" i="1">
                                          <a:latin typeface="Cambria Math" panose="02040503050406030204" pitchFamily="18" charset="0"/>
                                        </a:rPr>
                                        <m:t>𝑖</m:t>
                                      </m:r>
                                      <m:r>
                                        <a:rPr lang="en-US" sz="2400" i="1">
                                          <a:latin typeface="Cambria Math" panose="02040503050406030204" pitchFamily="18" charset="0"/>
                                        </a:rPr>
                                        <m:t>=1</m:t>
                                      </m:r>
                                    </m:sub>
                                    <m:sup>
                                      <m:r>
                                        <a:rPr lang="en-US" sz="2400" i="1">
                                          <a:latin typeface="Cambria Math" panose="02040503050406030204" pitchFamily="18" charset="0"/>
                                        </a:rPr>
                                        <m:t>𝑛</m:t>
                                      </m:r>
                                    </m:sup>
                                    <m:e>
                                      <m:sSub>
                                        <m:sSubPr>
                                          <m:ctrlPr>
                                            <a:rPr lang="en-US" sz="2400" i="1">
                                              <a:latin typeface="Cambria Math" panose="02040503050406030204" pitchFamily="18" charset="0"/>
                                            </a:rPr>
                                          </m:ctrlPr>
                                        </m:sSubPr>
                                        <m:e>
                                          <m:r>
                                            <a:rPr lang="en-US" sz="2400" b="0" i="1" smtClean="0">
                                              <a:latin typeface="Cambria Math" panose="02040503050406030204" pitchFamily="18" charset="0"/>
                                            </a:rPr>
                                            <m:t>𝐷</m:t>
                                          </m:r>
                                        </m:e>
                                        <m:sub>
                                          <m:r>
                                            <a:rPr lang="en-US" sz="2400" i="1">
                                              <a:latin typeface="Cambria Math" panose="02040503050406030204" pitchFamily="18" charset="0"/>
                                            </a:rPr>
                                            <m:t>𝑖</m:t>
                                          </m:r>
                                        </m:sub>
                                      </m:sSub>
                                      <m:sSup>
                                        <m:sSupPr>
                                          <m:ctrlPr>
                                            <a:rPr lang="en-US" sz="2400" i="1">
                                              <a:latin typeface="Cambria Math" panose="02040503050406030204" pitchFamily="18" charset="0"/>
                                            </a:rPr>
                                          </m:ctrlPr>
                                        </m:sSupPr>
                                        <m:e>
                                          <m:r>
                                            <a:rPr lang="en-US" sz="2400" i="1">
                                              <a:latin typeface="Cambria Math" panose="02040503050406030204" pitchFamily="18" charset="0"/>
                                            </a:rPr>
                                            <m:t>2</m:t>
                                          </m:r>
                                        </m:e>
                                        <m:sup>
                                          <m:r>
                                            <a:rPr lang="en-US" sz="2400" i="1">
                                              <a:latin typeface="Cambria Math" panose="02040503050406030204" pitchFamily="18" charset="0"/>
                                            </a:rPr>
                                            <m:t>𝑖</m:t>
                                          </m:r>
                                        </m:sup>
                                      </m:sSup>
                                    </m:e>
                                  </m:nary>
                                </m:e>
                              </m:groupChr>
                            </m:e>
                            <m:lim>
                              <m:r>
                                <a:rPr lang="en-US" sz="2400" b="0" i="1" smtClean="0">
                                  <a:latin typeface="Cambria Math" panose="02040503050406030204" pitchFamily="18" charset="0"/>
                                </a:rPr>
                                <m:t>𝐷</m:t>
                              </m:r>
                            </m:lim>
                          </m:limLow>
                          <m:limLow>
                            <m:limLowPr>
                              <m:ctrlPr>
                                <a:rPr lang="en-US" sz="2400" b="0" i="1" smtClean="0">
                                  <a:latin typeface="Cambria Math" panose="02040503050406030204" pitchFamily="18" charset="0"/>
                                </a:rPr>
                              </m:ctrlPr>
                            </m:limLowPr>
                            <m:e>
                              <m:r>
                                <a:rPr lang="en-US" sz="2400" b="0" i="1" smtClean="0">
                                  <a:latin typeface="Cambria Math" panose="02040503050406030204" pitchFamily="18" charset="0"/>
                                </a:rPr>
                                <m:t>+</m:t>
                              </m:r>
                              <m:groupChr>
                                <m:groupChrPr>
                                  <m:chr m:val="⏟"/>
                                  <m:ctrlPr>
                                    <a:rPr lang="en-US" sz="2400" b="0" i="1" smtClean="0">
                                      <a:latin typeface="Cambria Math" panose="02040503050406030204" pitchFamily="18" charset="0"/>
                                    </a:rPr>
                                  </m:ctrlPr>
                                </m:groupChrPr>
                                <m:e>
                                  <m:nary>
                                    <m:naryPr>
                                      <m:chr m:val="∑"/>
                                      <m:ctrlPr>
                                        <a:rPr lang="en-US" sz="2400" i="1">
                                          <a:latin typeface="Cambria Math" panose="02040503050406030204" pitchFamily="18" charset="0"/>
                                        </a:rPr>
                                      </m:ctrlPr>
                                    </m:naryPr>
                                    <m:sub>
                                      <m:r>
                                        <m:rPr>
                                          <m:brk m:alnAt="23"/>
                                        </m:rPr>
                                        <a:rPr lang="en-US" sz="2400" i="1">
                                          <a:latin typeface="Cambria Math" panose="02040503050406030204" pitchFamily="18" charset="0"/>
                                        </a:rPr>
                                        <m:t>𝑖</m:t>
                                      </m:r>
                                      <m:r>
                                        <a:rPr lang="en-US" sz="2400" i="1">
                                          <a:latin typeface="Cambria Math" panose="02040503050406030204" pitchFamily="18" charset="0"/>
                                        </a:rPr>
                                        <m:t>=1</m:t>
                                      </m:r>
                                    </m:sub>
                                    <m:sup>
                                      <m:r>
                                        <a:rPr lang="en-US" sz="2400" i="1">
                                          <a:latin typeface="Cambria Math" panose="02040503050406030204" pitchFamily="18" charset="0"/>
                                        </a:rPr>
                                        <m:t>𝑛</m:t>
                                      </m:r>
                                    </m:sup>
                                    <m:e>
                                      <m:sSub>
                                        <m:sSubPr>
                                          <m:ctrlPr>
                                            <a:rPr lang="en-US" sz="2400" i="1">
                                              <a:latin typeface="Cambria Math" panose="02040503050406030204" pitchFamily="18" charset="0"/>
                                            </a:rPr>
                                          </m:ctrlPr>
                                        </m:sSubPr>
                                        <m:e>
                                          <m:r>
                                            <a:rPr lang="en-US" sz="2400" b="0" i="1" smtClean="0">
                                              <a:latin typeface="Cambria Math" panose="02040503050406030204" pitchFamily="18" charset="0"/>
                                            </a:rPr>
                                            <m:t>𝐸</m:t>
                                          </m:r>
                                        </m:e>
                                        <m:sub>
                                          <m:r>
                                            <a:rPr lang="en-US" sz="2400" i="1">
                                              <a:latin typeface="Cambria Math" panose="02040503050406030204" pitchFamily="18" charset="0"/>
                                            </a:rPr>
                                            <m:t>𝑖</m:t>
                                          </m:r>
                                        </m:sub>
                                      </m:sSub>
                                      <m:sSup>
                                        <m:sSupPr>
                                          <m:ctrlPr>
                                            <a:rPr lang="en-US" sz="2400" i="1">
                                              <a:latin typeface="Cambria Math" panose="02040503050406030204" pitchFamily="18" charset="0"/>
                                            </a:rPr>
                                          </m:ctrlPr>
                                        </m:sSupPr>
                                        <m:e>
                                          <m:r>
                                            <a:rPr lang="en-US" sz="2400" i="1">
                                              <a:latin typeface="Cambria Math" panose="02040503050406030204" pitchFamily="18" charset="0"/>
                                            </a:rPr>
                                            <m:t>2</m:t>
                                          </m:r>
                                        </m:e>
                                        <m:sup>
                                          <m:r>
                                            <a:rPr lang="en-US" sz="2400" i="1">
                                              <a:latin typeface="Cambria Math" panose="02040503050406030204" pitchFamily="18" charset="0"/>
                                            </a:rPr>
                                            <m:t>𝑖</m:t>
                                          </m:r>
                                          <m:r>
                                            <a:rPr lang="en-US" sz="2400" b="0" i="1" smtClean="0">
                                              <a:latin typeface="Cambria Math" panose="02040503050406030204" pitchFamily="18" charset="0"/>
                                            </a:rPr>
                                            <m:t>−1</m:t>
                                          </m:r>
                                        </m:sup>
                                      </m:sSup>
                                    </m:e>
                                  </m:nary>
                                </m:e>
                              </m:groupChr>
                            </m:e>
                            <m:lim>
                              <m:r>
                                <a:rPr lang="en-US" sz="2400" b="0" i="1" smtClean="0">
                                  <a:latin typeface="Cambria Math" panose="02040503050406030204" pitchFamily="18" charset="0"/>
                                </a:rPr>
                                <m:t>𝐸</m:t>
                              </m:r>
                            </m:lim>
                          </m:limLow>
                        </m:e>
                        <m:lim/>
                      </m:limLow>
                      <m:r>
                        <a:rPr lang="en-US" sz="2400" b="0" i="1" smtClean="0">
                          <a:latin typeface="Cambria Math" panose="02040503050406030204" pitchFamily="18" charset="0"/>
                        </a:rPr>
                        <m:t> </m:t>
                      </m:r>
                    </m:oMath>
                    <m:oMath xmlns:m="http://schemas.openxmlformats.org/officeDocument/2006/math">
                      <m:r>
                        <a:rPr lang="en-US" sz="2400" b="0" i="1" smtClean="0">
                          <a:latin typeface="Cambria Math" panose="02040503050406030204" pitchFamily="18" charset="0"/>
                        </a:rPr>
                        <m:t> </m:t>
                      </m:r>
                    </m:oMath>
                  </m:oMathPara>
                </a14:m>
                <a:endParaRPr lang="en-US" sz="2400" dirty="0"/>
              </a:p>
            </p:txBody>
          </p:sp>
        </mc:Choice>
        <mc:Fallback xmlns="">
          <p:sp>
            <p:nvSpPr>
              <p:cNvPr id="8" name="TextBox 7"/>
              <p:cNvSpPr txBox="1">
                <a:spLocks noRot="1" noChangeAspect="1" noMove="1" noResize="1" noEditPoints="1" noAdjustHandles="1" noChangeArrowheads="1" noChangeShapeType="1" noTextEdit="1"/>
              </p:cNvSpPr>
              <p:nvPr/>
            </p:nvSpPr>
            <p:spPr>
              <a:xfrm>
                <a:off x="2209800" y="4657808"/>
                <a:ext cx="3184398" cy="1876155"/>
              </a:xfrm>
              <a:prstGeom prst="rect">
                <a:avLst/>
              </a:prstGeom>
              <a:blipFill rotWithShape="0">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2218267" y="6248400"/>
                <a:ext cx="1174745"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rPr>
                        <m:t>=</m:t>
                      </m:r>
                      <m:r>
                        <a:rPr lang="en-US" sz="2400" b="0" i="1" smtClean="0">
                          <a:latin typeface="Cambria Math" panose="02040503050406030204" pitchFamily="18" charset="0"/>
                        </a:rPr>
                        <m:t>𝐷</m:t>
                      </m:r>
                      <m:r>
                        <a:rPr lang="en-US" sz="2400" b="0" i="1" smtClean="0">
                          <a:latin typeface="Cambria Math" panose="02040503050406030204" pitchFamily="18" charset="0"/>
                        </a:rPr>
                        <m:t>+</m:t>
                      </m:r>
                      <m:r>
                        <a:rPr lang="en-US" sz="2400" b="0" i="1" smtClean="0">
                          <a:latin typeface="Cambria Math" panose="02040503050406030204" pitchFamily="18" charset="0"/>
                        </a:rPr>
                        <m:t>𝐸</m:t>
                      </m:r>
                    </m:oMath>
                  </m:oMathPara>
                </a14:m>
                <a:endParaRPr lang="en-US" dirty="0"/>
              </a:p>
            </p:txBody>
          </p:sp>
        </mc:Choice>
        <mc:Fallback xmlns="">
          <p:sp>
            <p:nvSpPr>
              <p:cNvPr id="6" name="TextBox 5"/>
              <p:cNvSpPr txBox="1">
                <a:spLocks noRot="1" noChangeAspect="1" noMove="1" noResize="1" noEditPoints="1" noAdjustHandles="1" noChangeArrowheads="1" noChangeShapeType="1" noTextEdit="1"/>
              </p:cNvSpPr>
              <p:nvPr/>
            </p:nvSpPr>
            <p:spPr>
              <a:xfrm>
                <a:off x="2218267" y="6248400"/>
                <a:ext cx="1174745" cy="369332"/>
              </a:xfrm>
              <a:prstGeom prst="rect">
                <a:avLst/>
              </a:prstGeom>
              <a:blipFill rotWithShape="0">
                <a:blip r:embed="rId7"/>
                <a:stretch>
                  <a:fillRect l="-2591" r="-4145" b="-4918"/>
                </a:stretch>
              </a:blipFill>
            </p:spPr>
            <p:txBody>
              <a:bodyPr/>
              <a:lstStyle/>
              <a:p>
                <a:r>
                  <a:rPr lang="en-US">
                    <a:noFill/>
                  </a:rPr>
                  <a:t> </a:t>
                </a:r>
              </a:p>
            </p:txBody>
          </p:sp>
        </mc:Fallback>
      </mc:AlternateContent>
    </p:spTree>
    <p:extLst>
      <p:ext uri="{BB962C8B-B14F-4D97-AF65-F5344CB8AC3E}">
        <p14:creationId xmlns:p14="http://schemas.microsoft.com/office/powerpoint/2010/main" val="9151543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name="page77">
    <p:spTree>
      <p:nvGrpSpPr>
        <p:cNvPr id="1" name=""/>
        <p:cNvGrpSpPr/>
        <p:nvPr/>
      </p:nvGrpSpPr>
      <p:grpSpPr>
        <a:xfrm>
          <a:off x="0" y="0"/>
          <a:ext cx="0" cy="0"/>
          <a:chOff x="0" y="0"/>
          <a:chExt cx="0" cy="0"/>
        </a:xfrm>
      </p:grpSpPr>
      <p:sp>
        <p:nvSpPr>
          <p:cNvPr id="3" name="Title 2"/>
          <p:cNvSpPr txBox="1">
            <a:spLocks noGrp="1"/>
          </p:cNvSpPr>
          <p:nvPr>
            <p:ph type="title" idx="4294967295"/>
          </p:nvPr>
        </p:nvSpPr>
        <p:spPr>
          <a:xfrm>
            <a:off x="762000" y="282575"/>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n-bit CSA </a:t>
            </a:r>
            <a:r>
              <a:rPr lang="fr-FR" dirty="0" err="1">
                <a:solidFill>
                  <a:schemeClr val="tx1"/>
                </a:solidFill>
              </a:rPr>
              <a:t>Adder</a:t>
            </a:r>
            <a:r>
              <a:rPr lang="fr-FR" dirty="0">
                <a:solidFill>
                  <a:schemeClr val="tx1"/>
                </a:solidFill>
              </a:rPr>
              <a:t> - II</a:t>
            </a:r>
          </a:p>
        </p:txBody>
      </p:sp>
      <p:sp>
        <p:nvSpPr>
          <p:cNvPr id="4" name="Text Placeholder 3"/>
          <p:cNvSpPr txBox="1">
            <a:spLocks noGrp="1"/>
          </p:cNvSpPr>
          <p:nvPr>
            <p:ph type="body" idx="4294967295"/>
          </p:nvPr>
        </p:nvSpPr>
        <p:spPr>
          <a:xfrm>
            <a:off x="1403350" y="1600200"/>
            <a:ext cx="7740650" cy="4525963"/>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sz="2800" dirty="0">
                <a:latin typeface="Calibri" panose="020F0502020204030204" pitchFamily="34" charset="0"/>
              </a:rPr>
              <a:t>How to generate D and E ?</a:t>
            </a:r>
          </a:p>
          <a:p>
            <a:pPr lvl="1">
              <a:buSzPct val="100000"/>
              <a:buFont typeface="Symbol" panose="05050102010706020507" pitchFamily="18" charset="2"/>
              <a:buChar char="*"/>
            </a:pPr>
            <a:r>
              <a:rPr lang="en-US" sz="2200" dirty="0">
                <a:latin typeface="Calibri" panose="020F0502020204030204" pitchFamily="34" charset="0"/>
              </a:rPr>
              <a:t>Add all the corresponding sets of bits (A</a:t>
            </a:r>
            <a:r>
              <a:rPr lang="en-US" sz="2200" baseline="-33000" dirty="0">
                <a:latin typeface="Calibri" panose="020F0502020204030204" pitchFamily="34" charset="0"/>
              </a:rPr>
              <a:t>i</a:t>
            </a:r>
            <a:r>
              <a:rPr lang="en-US" sz="2200" dirty="0">
                <a:latin typeface="Calibri" panose="020F0502020204030204" pitchFamily="34" charset="0"/>
              </a:rPr>
              <a:t>, B</a:t>
            </a:r>
            <a:r>
              <a:rPr lang="en-US" sz="2200" baseline="-33000" dirty="0">
                <a:latin typeface="Calibri" panose="020F0502020204030204" pitchFamily="34" charset="0"/>
              </a:rPr>
              <a:t>i</a:t>
            </a:r>
            <a:r>
              <a:rPr lang="en-US" sz="2200" dirty="0">
                <a:latin typeface="Calibri" panose="020F0502020204030204" pitchFamily="34" charset="0"/>
              </a:rPr>
              <a:t>, and C</a:t>
            </a:r>
            <a:r>
              <a:rPr lang="en-US" sz="2200" baseline="-33000" dirty="0">
                <a:latin typeface="Calibri" panose="020F0502020204030204" pitchFamily="34" charset="0"/>
              </a:rPr>
              <a:t>i</a:t>
            </a:r>
            <a:r>
              <a:rPr lang="en-US" sz="2200" dirty="0">
                <a:latin typeface="Calibri" panose="020F0502020204030204" pitchFamily="34" charset="0"/>
              </a:rPr>
              <a:t>) </a:t>
            </a:r>
            <a:r>
              <a:rPr lang="en-US" sz="2200" dirty="0" smtClean="0">
                <a:latin typeface="Calibri" panose="020F0502020204030204" pitchFamily="34" charset="0"/>
              </a:rPr>
              <a:t>independently</a:t>
            </a:r>
            <a:endParaRPr lang="en-US" sz="2200" dirty="0">
              <a:latin typeface="Calibri" panose="020F0502020204030204" pitchFamily="34" charset="0"/>
            </a:endParaRPr>
          </a:p>
          <a:p>
            <a:pPr lvl="1">
              <a:buSzPct val="100000"/>
              <a:buFont typeface="Symbol" panose="05050102010706020507" pitchFamily="18" charset="2"/>
              <a:buChar char="*"/>
            </a:pPr>
            <a:r>
              <a:rPr lang="en-US" sz="2200" dirty="0">
                <a:solidFill>
                  <a:srgbClr val="2323DC"/>
                </a:solidFill>
                <a:latin typeface="Calibri" panose="020F0502020204030204" pitchFamily="34" charset="0"/>
              </a:rPr>
              <a:t>set D</a:t>
            </a:r>
            <a:r>
              <a:rPr lang="en-US" sz="2200" baseline="-33000" dirty="0">
                <a:solidFill>
                  <a:srgbClr val="2323DC"/>
                </a:solidFill>
                <a:latin typeface="Calibri" panose="020F0502020204030204" pitchFamily="34" charset="0"/>
              </a:rPr>
              <a:t>i</a:t>
            </a:r>
            <a:r>
              <a:rPr lang="en-US" sz="2200" dirty="0">
                <a:solidFill>
                  <a:srgbClr val="2323DC"/>
                </a:solidFill>
                <a:latin typeface="Calibri" panose="020F0502020204030204" pitchFamily="34" charset="0"/>
              </a:rPr>
              <a:t> to the carry bit</a:t>
            </a:r>
            <a:r>
              <a:rPr lang="en-US" sz="2200" dirty="0">
                <a:latin typeface="Calibri" panose="020F0502020204030204" pitchFamily="34" charset="0"/>
              </a:rPr>
              <a:t> produced by adding (A</a:t>
            </a:r>
            <a:r>
              <a:rPr lang="en-US" sz="2200" baseline="-33000" dirty="0">
                <a:latin typeface="Calibri" panose="020F0502020204030204" pitchFamily="34" charset="0"/>
              </a:rPr>
              <a:t>i</a:t>
            </a:r>
            <a:r>
              <a:rPr lang="en-US" sz="2200" dirty="0">
                <a:latin typeface="Calibri" panose="020F0502020204030204" pitchFamily="34" charset="0"/>
              </a:rPr>
              <a:t>, B</a:t>
            </a:r>
            <a:r>
              <a:rPr lang="en-US" sz="2200" baseline="-33000" dirty="0">
                <a:latin typeface="Calibri" panose="020F0502020204030204" pitchFamily="34" charset="0"/>
              </a:rPr>
              <a:t>i</a:t>
            </a:r>
            <a:r>
              <a:rPr lang="en-US" sz="2200" dirty="0">
                <a:latin typeface="Calibri" panose="020F0502020204030204" pitchFamily="34" charset="0"/>
              </a:rPr>
              <a:t>, and C</a:t>
            </a:r>
            <a:r>
              <a:rPr lang="en-US" sz="2200" baseline="-33000" dirty="0">
                <a:latin typeface="Calibri" panose="020F0502020204030204" pitchFamily="34" charset="0"/>
              </a:rPr>
              <a:t>i</a:t>
            </a:r>
            <a:r>
              <a:rPr lang="en-US" sz="2200" dirty="0">
                <a:latin typeface="Calibri" panose="020F0502020204030204" pitchFamily="34" charset="0"/>
              </a:rPr>
              <a:t>)</a:t>
            </a:r>
          </a:p>
          <a:p>
            <a:pPr lvl="1">
              <a:buSzPct val="100000"/>
              <a:buFont typeface="Symbol" panose="05050102010706020507" pitchFamily="18" charset="2"/>
              <a:buChar char="*"/>
            </a:pPr>
            <a:r>
              <a:rPr lang="en-US" sz="2200" dirty="0">
                <a:solidFill>
                  <a:srgbClr val="FF3333"/>
                </a:solidFill>
                <a:latin typeface="Calibri" panose="020F0502020204030204" pitchFamily="34" charset="0"/>
              </a:rPr>
              <a:t>set </a:t>
            </a:r>
            <a:r>
              <a:rPr lang="en-US" sz="2200" dirty="0" err="1">
                <a:solidFill>
                  <a:srgbClr val="FF3333"/>
                </a:solidFill>
                <a:latin typeface="Calibri" panose="020F0502020204030204" pitchFamily="34" charset="0"/>
              </a:rPr>
              <a:t>E</a:t>
            </a:r>
            <a:r>
              <a:rPr lang="en-US" sz="2200" baseline="-33000" dirty="0" err="1">
                <a:solidFill>
                  <a:srgbClr val="FF3333"/>
                </a:solidFill>
                <a:latin typeface="Calibri" panose="020F0502020204030204" pitchFamily="34" charset="0"/>
              </a:rPr>
              <a:t>i</a:t>
            </a:r>
            <a:r>
              <a:rPr lang="en-US" sz="2200" dirty="0">
                <a:solidFill>
                  <a:srgbClr val="FF3333"/>
                </a:solidFill>
                <a:latin typeface="Calibri" panose="020F0502020204030204" pitchFamily="34" charset="0"/>
              </a:rPr>
              <a:t> to the sum bit</a:t>
            </a:r>
            <a:r>
              <a:rPr lang="en-US" sz="2200" dirty="0">
                <a:latin typeface="Calibri" panose="020F0502020204030204" pitchFamily="34" charset="0"/>
              </a:rPr>
              <a:t> produced by adding (A</a:t>
            </a:r>
            <a:r>
              <a:rPr lang="en-US" sz="2200" baseline="-33000" dirty="0">
                <a:latin typeface="Calibri" panose="020F0502020204030204" pitchFamily="34" charset="0"/>
              </a:rPr>
              <a:t>i</a:t>
            </a:r>
            <a:r>
              <a:rPr lang="en-US" sz="2200" dirty="0">
                <a:latin typeface="Calibri" panose="020F0502020204030204" pitchFamily="34" charset="0"/>
              </a:rPr>
              <a:t>, B</a:t>
            </a:r>
            <a:r>
              <a:rPr lang="en-US" sz="2200" baseline="-33000" dirty="0">
                <a:latin typeface="Calibri" panose="020F0502020204030204" pitchFamily="34" charset="0"/>
              </a:rPr>
              <a:t>i</a:t>
            </a:r>
            <a:r>
              <a:rPr lang="en-US" sz="2200" dirty="0">
                <a:latin typeface="Calibri" panose="020F0502020204030204" pitchFamily="34" charset="0"/>
              </a:rPr>
              <a:t>, and C</a:t>
            </a:r>
            <a:r>
              <a:rPr lang="en-US" sz="2200" baseline="-33000" dirty="0">
                <a:latin typeface="Calibri" panose="020F0502020204030204" pitchFamily="34" charset="0"/>
              </a:rPr>
              <a:t>i</a:t>
            </a:r>
            <a:r>
              <a:rPr lang="en-US" sz="2200" dirty="0">
                <a:latin typeface="Calibri" panose="020F0502020204030204" pitchFamily="34" charset="0"/>
              </a:rPr>
              <a:t>)</a:t>
            </a:r>
          </a:p>
          <a:p>
            <a:pPr lvl="0">
              <a:buSzPct val="100000"/>
              <a:buFont typeface="Symbol" panose="05050102010706020507" pitchFamily="18" charset="2"/>
              <a:buChar char="*"/>
            </a:pPr>
            <a:r>
              <a:rPr lang="en-US" sz="2200" dirty="0">
                <a:latin typeface="Calibri" panose="020F0502020204030204" pitchFamily="34" charset="0"/>
              </a:rPr>
              <a:t>Time Complexity :</a:t>
            </a:r>
          </a:p>
          <a:p>
            <a:pPr lvl="1">
              <a:buSzPct val="100000"/>
              <a:buFont typeface="Symbol" panose="05050102010706020507" pitchFamily="18" charset="2"/>
              <a:buChar char="*"/>
            </a:pPr>
            <a:r>
              <a:rPr lang="en-US" sz="2200" dirty="0" smtClean="0">
                <a:latin typeface="Calibri" panose="020F0502020204030204" pitchFamily="34" charset="0"/>
              </a:rPr>
              <a:t>All </a:t>
            </a:r>
            <a:r>
              <a:rPr lang="en-US" sz="2200" dirty="0">
                <a:latin typeface="Calibri" panose="020F0502020204030204" pitchFamily="34" charset="0"/>
              </a:rPr>
              <a:t>the additions are done in parallel</a:t>
            </a:r>
          </a:p>
          <a:p>
            <a:pPr lvl="1">
              <a:buSzPct val="100000"/>
              <a:buFont typeface="Symbol" panose="05050102010706020507" pitchFamily="18" charset="2"/>
              <a:buChar char="*"/>
            </a:pPr>
            <a:r>
              <a:rPr lang="en-US" sz="2200" smtClean="0">
                <a:latin typeface="Calibri" panose="020F0502020204030204" pitchFamily="34" charset="0"/>
              </a:rPr>
              <a:t>This takes O(1) time</a:t>
            </a:r>
          </a:p>
          <a:p>
            <a:pPr marL="540000" lvl="1" indent="0">
              <a:buSzPct val="100000"/>
              <a:buNone/>
            </a:pPr>
            <a:endParaRPr lang="en-US" sz="2200" dirty="0">
              <a:latin typeface="Calibri" panose="020F050202020403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name="page78">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89000" y="282575"/>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Wallace </a:t>
            </a:r>
            <a:r>
              <a:rPr lang="fr-FR" dirty="0" err="1">
                <a:solidFill>
                  <a:schemeClr val="tx1"/>
                </a:solidFill>
              </a:rPr>
              <a:t>Tree</a:t>
            </a:r>
            <a:r>
              <a:rPr lang="fr-FR" dirty="0">
                <a:solidFill>
                  <a:schemeClr val="tx1"/>
                </a:solidFill>
              </a:rPr>
              <a:t> Multiplier</a:t>
            </a:r>
          </a:p>
        </p:txBody>
      </p:sp>
      <p:sp>
        <p:nvSpPr>
          <p:cNvPr id="3" name="Text Placeholder 2"/>
          <p:cNvSpPr txBox="1">
            <a:spLocks noGrp="1"/>
          </p:cNvSpPr>
          <p:nvPr>
            <p:ph type="body" idx="4294967295"/>
          </p:nvPr>
        </p:nvSpPr>
        <p:spPr>
          <a:xfrm>
            <a:off x="1152525" y="1600201"/>
            <a:ext cx="7991475" cy="3505200"/>
          </a:xfrm>
        </p:spPr>
        <p:txBody>
          <a:bodyPr lIns="0" tIns="0" rIns="0" bIns="0">
            <a:no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sz="2800" dirty="0">
                <a:solidFill>
                  <a:srgbClr val="FF00FF"/>
                </a:solidFill>
                <a:latin typeface="Calibri" panose="020F0502020204030204" pitchFamily="34" charset="0"/>
              </a:rPr>
              <a:t>Basic Idea</a:t>
            </a:r>
          </a:p>
          <a:p>
            <a:pPr lvl="1">
              <a:buSzPct val="100000"/>
              <a:buFont typeface="Symbol" panose="05050102010706020507" pitchFamily="18" charset="2"/>
              <a:buChar char="*"/>
            </a:pPr>
            <a:r>
              <a:rPr lang="en-US" dirty="0">
                <a:latin typeface="Calibri" panose="020F0502020204030204" pitchFamily="34" charset="0"/>
              </a:rPr>
              <a:t>Generate</a:t>
            </a:r>
            <a:r>
              <a:rPr lang="en-US" dirty="0">
                <a:solidFill>
                  <a:srgbClr val="0000FF"/>
                </a:solidFill>
                <a:latin typeface="Calibri" panose="020F0502020204030204" pitchFamily="34" charset="0"/>
              </a:rPr>
              <a:t> n partial sums</a:t>
            </a:r>
          </a:p>
          <a:p>
            <a:pPr lvl="1">
              <a:buSzPct val="100000"/>
              <a:buFont typeface="Symbol" panose="05050102010706020507" pitchFamily="18" charset="2"/>
              <a:buChar char="*"/>
            </a:pPr>
            <a:r>
              <a:rPr lang="en-US" dirty="0">
                <a:latin typeface="Calibri" panose="020F0502020204030204" pitchFamily="34" charset="0"/>
              </a:rPr>
              <a:t>Partial sum : </a:t>
            </a:r>
            <a:r>
              <a:rPr lang="en-US" dirty="0">
                <a:solidFill>
                  <a:srgbClr val="198A8A"/>
                </a:solidFill>
                <a:latin typeface="Calibri" panose="020F0502020204030204" pitchFamily="34" charset="0"/>
              </a:rPr>
              <a:t>P</a:t>
            </a:r>
            <a:r>
              <a:rPr lang="en-US" baseline="-33000" dirty="0">
                <a:solidFill>
                  <a:srgbClr val="198A8A"/>
                </a:solidFill>
                <a:latin typeface="Calibri" panose="020F0502020204030204" pitchFamily="34" charset="0"/>
              </a:rPr>
              <a:t>i</a:t>
            </a:r>
            <a:r>
              <a:rPr lang="en-US" dirty="0">
                <a:solidFill>
                  <a:srgbClr val="198A8A"/>
                </a:solidFill>
                <a:latin typeface="Calibri" panose="020F0502020204030204" pitchFamily="34" charset="0"/>
              </a:rPr>
              <a:t> = 0</a:t>
            </a:r>
            <a:r>
              <a:rPr lang="en-US" dirty="0">
                <a:latin typeface="Calibri" panose="020F0502020204030204" pitchFamily="34" charset="0"/>
              </a:rPr>
              <a:t>, if the </a:t>
            </a:r>
            <a:r>
              <a:rPr lang="en-US" dirty="0" err="1">
                <a:latin typeface="Calibri" panose="020F0502020204030204" pitchFamily="34" charset="0"/>
              </a:rPr>
              <a:t>i</a:t>
            </a:r>
            <a:r>
              <a:rPr lang="en-US" baseline="33000" dirty="0" err="1">
                <a:latin typeface="Calibri" panose="020F0502020204030204" pitchFamily="34" charset="0"/>
              </a:rPr>
              <a:t>th</a:t>
            </a:r>
            <a:r>
              <a:rPr lang="en-US" dirty="0">
                <a:latin typeface="Calibri" panose="020F0502020204030204" pitchFamily="34" charset="0"/>
              </a:rPr>
              <a:t> bit in the multiplier is 0</a:t>
            </a:r>
          </a:p>
          <a:p>
            <a:pPr lvl="1">
              <a:buSzPct val="100000"/>
              <a:buFont typeface="Symbol" panose="05050102010706020507" pitchFamily="18" charset="2"/>
              <a:buChar char="*"/>
            </a:pPr>
            <a:r>
              <a:rPr lang="en-US" dirty="0">
                <a:solidFill>
                  <a:srgbClr val="2323DC"/>
                </a:solidFill>
                <a:latin typeface="Calibri" panose="020F0502020204030204" pitchFamily="34" charset="0"/>
              </a:rPr>
              <a:t>P</a:t>
            </a:r>
            <a:r>
              <a:rPr lang="en-US" baseline="-33000" dirty="0">
                <a:solidFill>
                  <a:srgbClr val="2323DC"/>
                </a:solidFill>
                <a:latin typeface="Calibri" panose="020F0502020204030204" pitchFamily="34" charset="0"/>
              </a:rPr>
              <a:t>i</a:t>
            </a:r>
            <a:r>
              <a:rPr lang="en-US" b="1" dirty="0">
                <a:solidFill>
                  <a:srgbClr val="2323DC"/>
                </a:solidFill>
                <a:latin typeface="Calibri" panose="020F0502020204030204" pitchFamily="34" charset="0"/>
              </a:rPr>
              <a:t> </a:t>
            </a:r>
            <a:r>
              <a:rPr lang="en-US" dirty="0">
                <a:solidFill>
                  <a:srgbClr val="2323DC"/>
                </a:solidFill>
                <a:latin typeface="Calibri" panose="020F0502020204030204" pitchFamily="34" charset="0"/>
              </a:rPr>
              <a:t>= N &lt;&lt; (i-1)</a:t>
            </a:r>
            <a:r>
              <a:rPr lang="en-US" dirty="0">
                <a:latin typeface="Calibri" panose="020F0502020204030204" pitchFamily="34" charset="0"/>
              </a:rPr>
              <a:t>, if the </a:t>
            </a:r>
            <a:r>
              <a:rPr lang="en-US" dirty="0" err="1">
                <a:latin typeface="Calibri" panose="020F0502020204030204" pitchFamily="34" charset="0"/>
              </a:rPr>
              <a:t>the</a:t>
            </a:r>
            <a:r>
              <a:rPr lang="en-US" dirty="0">
                <a:latin typeface="Calibri" panose="020F0502020204030204" pitchFamily="34" charset="0"/>
              </a:rPr>
              <a:t> </a:t>
            </a:r>
            <a:r>
              <a:rPr lang="en-US" dirty="0" err="1">
                <a:latin typeface="Calibri" panose="020F0502020204030204" pitchFamily="34" charset="0"/>
              </a:rPr>
              <a:t>i</a:t>
            </a:r>
            <a:r>
              <a:rPr lang="en-US" baseline="33000" dirty="0" err="1">
                <a:latin typeface="Calibri" panose="020F0502020204030204" pitchFamily="34" charset="0"/>
              </a:rPr>
              <a:t>th</a:t>
            </a:r>
            <a:r>
              <a:rPr lang="en-US" dirty="0">
                <a:latin typeface="Calibri" panose="020F0502020204030204" pitchFamily="34" charset="0"/>
              </a:rPr>
              <a:t> bit in the multiplier is 1</a:t>
            </a:r>
          </a:p>
          <a:p>
            <a:pPr lvl="1">
              <a:buSzPct val="100000"/>
              <a:buFont typeface="Symbol" panose="05050102010706020507" pitchFamily="18" charset="2"/>
              <a:buChar char="*"/>
            </a:pPr>
            <a:r>
              <a:rPr lang="en-US" dirty="0">
                <a:latin typeface="Calibri" panose="020F0502020204030204" pitchFamily="34" charset="0"/>
              </a:rPr>
              <a:t>Can be done in parallel : O(1) time</a:t>
            </a:r>
          </a:p>
          <a:p>
            <a:pPr lvl="0">
              <a:buSzPct val="100000"/>
              <a:buFont typeface="Symbol" panose="05050102010706020507" pitchFamily="18" charset="2"/>
              <a:buChar char="*"/>
            </a:pPr>
            <a:r>
              <a:rPr lang="en-US" sz="2400" dirty="0">
                <a:latin typeface="Calibri" panose="020F0502020204030204" pitchFamily="34" charset="0"/>
              </a:rPr>
              <a:t>Add all the </a:t>
            </a:r>
            <a:r>
              <a:rPr lang="en-US" sz="2400" dirty="0">
                <a:solidFill>
                  <a:srgbClr val="2300DC"/>
                </a:solidFill>
                <a:latin typeface="Calibri" panose="020F0502020204030204" pitchFamily="34" charset="0"/>
              </a:rPr>
              <a:t>n partial sums</a:t>
            </a:r>
          </a:p>
          <a:p>
            <a:pPr lvl="1">
              <a:buSzPct val="100000"/>
              <a:buFont typeface="Symbol" panose="05050102010706020507" pitchFamily="18" charset="2"/>
              <a:buChar char="*"/>
            </a:pPr>
            <a:r>
              <a:rPr lang="en-US" dirty="0">
                <a:latin typeface="Calibri" panose="020F0502020204030204" pitchFamily="34" charset="0"/>
              </a:rPr>
              <a:t>Use a </a:t>
            </a:r>
            <a:r>
              <a:rPr lang="en-US" dirty="0">
                <a:solidFill>
                  <a:srgbClr val="DC2300"/>
                </a:solidFill>
                <a:latin typeface="Calibri" panose="020F0502020204030204" pitchFamily="34" charset="0"/>
              </a:rPr>
              <a:t>tree based adder</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name="page7">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89000" y="206375"/>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Equations for the Full </a:t>
            </a:r>
            <a:r>
              <a:rPr lang="fr-FR" dirty="0" err="1">
                <a:solidFill>
                  <a:schemeClr val="tx1"/>
                </a:solidFill>
              </a:rPr>
              <a:t>Adder</a:t>
            </a:r>
            <a:endParaRPr lang="fr-FR" dirty="0">
              <a:solidFill>
                <a:schemeClr val="tx1"/>
              </a:solidFill>
            </a:endParaRPr>
          </a:p>
        </p:txBody>
      </p:sp>
      <mc:AlternateContent xmlns:mc="http://schemas.openxmlformats.org/markup-compatibility/2006" xmlns:a14="http://schemas.microsoft.com/office/drawing/2010/main">
        <mc:Choice Requires="a14">
          <p:sp>
            <p:nvSpPr>
              <p:cNvPr id="4" name="TextBox 3"/>
              <p:cNvSpPr txBox="1"/>
              <p:nvPr/>
            </p:nvSpPr>
            <p:spPr>
              <a:xfrm>
                <a:off x="1981200" y="1905000"/>
                <a:ext cx="6684394" cy="2873992"/>
              </a:xfrm>
              <a:prstGeom prst="rect">
                <a:avLst/>
              </a:prstGeom>
              <a:noFill/>
            </p:spPr>
            <p:txBody>
              <a:bodyPr wrap="none" lIns="0" tIns="0" rIns="0" bIns="0" rtlCol="0">
                <a:spAutoFit/>
              </a:bodyPr>
              <a:lstStyle/>
              <a:p>
                <a:pPr/>
                <a:r>
                  <a:rPr lang="en-US" sz="2800" b="0" dirty="0" smtClean="0"/>
                  <a:t>s</a:t>
                </a:r>
                <a14:m>
                  <m:oMath xmlns:m="http://schemas.openxmlformats.org/officeDocument/2006/math">
                    <m:r>
                      <a:rPr lang="en-US" sz="2800" b="0" i="0" smtClean="0">
                        <a:latin typeface="Cambria Math" panose="02040503050406030204" pitchFamily="18" charset="0"/>
                      </a:rPr>
                      <m:t> </m:t>
                    </m:r>
                    <m:r>
                      <a:rPr lang="en-US" sz="2800" b="0" i="1" smtClean="0">
                        <a:latin typeface="Cambria Math" panose="02040503050406030204" pitchFamily="18" charset="0"/>
                      </a:rPr>
                      <m:t>=</m:t>
                    </m:r>
                    <m:r>
                      <a:rPr lang="en-US" sz="2800" b="0" i="1" smtClean="0">
                        <a:latin typeface="Cambria Math" panose="02040503050406030204" pitchFamily="18" charset="0"/>
                      </a:rPr>
                      <m:t>𝑎</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𝑏</m:t>
                    </m:r>
                    <m:r>
                      <a:rPr lang="en-US" sz="2800" b="0" i="1" smtClean="0">
                        <a:latin typeface="Cambria Math" panose="02040503050406030204" pitchFamily="18" charset="0"/>
                        <a:ea typeface="Cambria Math" panose="02040503050406030204" pitchFamily="18" charset="0"/>
                      </a:rPr>
                      <m:t> </m:t>
                    </m:r>
                    <m:nary>
                      <m:naryPr>
                        <m:chr m:val="⨁"/>
                        <m:subHide m:val="on"/>
                        <m:supHide m:val="on"/>
                        <m:ctrlPr>
                          <a:rPr lang="en-US" sz="2800" b="0" i="1" smtClean="0">
                            <a:latin typeface="Cambria Math" panose="02040503050406030204" pitchFamily="18" charset="0"/>
                            <a:ea typeface="Cambria Math" panose="02040503050406030204" pitchFamily="18" charset="0"/>
                          </a:rPr>
                        </m:ctrlPr>
                      </m:naryPr>
                      <m:sub/>
                      <m:sup/>
                      <m:e>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𝑐</m:t>
                            </m:r>
                          </m:e>
                          <m:sub>
                            <m:r>
                              <a:rPr lang="en-US" sz="2800" b="0" i="1" smtClean="0">
                                <a:latin typeface="Cambria Math" panose="02040503050406030204" pitchFamily="18" charset="0"/>
                                <a:ea typeface="Cambria Math" panose="02040503050406030204" pitchFamily="18" charset="0"/>
                              </a:rPr>
                              <m:t>𝑖𝑛</m:t>
                            </m:r>
                          </m:sub>
                        </m:sSub>
                      </m:e>
                    </m:nary>
                    <m:r>
                      <a:rPr lang="en-US" sz="2800" b="0" i="1" smtClean="0">
                        <a:latin typeface="Cambria Math" panose="02040503050406030204" pitchFamily="18" charset="0"/>
                        <a:ea typeface="Cambria Math" panose="02040503050406030204" pitchFamily="18" charset="0"/>
                      </a:rPr>
                      <m:t> </m:t>
                    </m:r>
                  </m:oMath>
                </a14:m>
                <a:r>
                  <a:rPr lang="en-US" sz="2800" b="0" dirty="0" smtClean="0">
                    <a:ea typeface="Cambria Math" panose="02040503050406030204" pitchFamily="18" charset="0"/>
                  </a:rPr>
                  <a:t/>
                </a:r>
                <a:br>
                  <a:rPr lang="en-US" sz="2800" b="0" dirty="0" smtClean="0">
                    <a:ea typeface="Cambria Math" panose="02040503050406030204" pitchFamily="18" charset="0"/>
                  </a:rPr>
                </a:b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ea typeface="Cambria Math" panose="02040503050406030204" pitchFamily="18" charset="0"/>
                        </a:rPr>
                        <m:t>=</m:t>
                      </m:r>
                      <m:d>
                        <m:dPr>
                          <m:ctrlPr>
                            <a:rPr lang="en-US" sz="2800" b="0" i="1" smtClean="0">
                              <a:latin typeface="Cambria Math" panose="02040503050406030204" pitchFamily="18" charset="0"/>
                              <a:ea typeface="Cambria Math" panose="02040503050406030204" pitchFamily="18" charset="0"/>
                            </a:rPr>
                          </m:ctrlPr>
                        </m:dPr>
                        <m:e>
                          <m:r>
                            <a:rPr lang="en-US" sz="2800" b="0" i="1" smtClean="0">
                              <a:latin typeface="Cambria Math" panose="02040503050406030204" pitchFamily="18" charset="0"/>
                              <a:ea typeface="Cambria Math" panose="02040503050406030204" pitchFamily="18" charset="0"/>
                            </a:rPr>
                            <m:t>𝑎</m:t>
                          </m:r>
                          <m:r>
                            <a:rPr lang="en-US" sz="2800" b="0" i="1" smtClean="0">
                              <a:latin typeface="Cambria Math" panose="02040503050406030204" pitchFamily="18" charset="0"/>
                              <a:ea typeface="Cambria Math" panose="02040503050406030204" pitchFamily="18" charset="0"/>
                            </a:rPr>
                            <m:t>.</m:t>
                          </m:r>
                          <m:acc>
                            <m:accPr>
                              <m:chr m:val="̅"/>
                              <m:ctrlPr>
                                <a:rPr lang="en-US" sz="2800" b="0" i="1" smtClean="0">
                                  <a:latin typeface="Cambria Math" panose="02040503050406030204" pitchFamily="18" charset="0"/>
                                  <a:ea typeface="Cambria Math" panose="02040503050406030204" pitchFamily="18" charset="0"/>
                                </a:rPr>
                              </m:ctrlPr>
                            </m:accPr>
                            <m:e>
                              <m:r>
                                <a:rPr lang="en-US" sz="2800" b="0" i="1" smtClean="0">
                                  <a:latin typeface="Cambria Math" panose="02040503050406030204" pitchFamily="18" charset="0"/>
                                  <a:ea typeface="Cambria Math" panose="02040503050406030204" pitchFamily="18" charset="0"/>
                                </a:rPr>
                                <m:t>𝑏</m:t>
                              </m:r>
                            </m:e>
                          </m:acc>
                          <m:r>
                            <a:rPr lang="en-US" sz="2800" b="0" i="1" smtClean="0">
                              <a:latin typeface="Cambria Math" panose="02040503050406030204" pitchFamily="18" charset="0"/>
                              <a:ea typeface="Cambria Math" panose="02040503050406030204" pitchFamily="18" charset="0"/>
                            </a:rPr>
                            <m:t>+ </m:t>
                          </m:r>
                          <m:acc>
                            <m:accPr>
                              <m:chr m:val="̅"/>
                              <m:ctrlPr>
                                <a:rPr lang="en-US" sz="2800" b="0" i="1" smtClean="0">
                                  <a:latin typeface="Cambria Math" panose="02040503050406030204" pitchFamily="18" charset="0"/>
                                  <a:ea typeface="Cambria Math" panose="02040503050406030204" pitchFamily="18" charset="0"/>
                                </a:rPr>
                              </m:ctrlPr>
                            </m:accPr>
                            <m:e>
                              <m:r>
                                <a:rPr lang="en-US" sz="2800" b="0" i="1" smtClean="0">
                                  <a:latin typeface="Cambria Math" panose="02040503050406030204" pitchFamily="18" charset="0"/>
                                  <a:ea typeface="Cambria Math" panose="02040503050406030204" pitchFamily="18" charset="0"/>
                                </a:rPr>
                                <m:t>𝑎</m:t>
                              </m:r>
                            </m:e>
                          </m:acc>
                          <m:r>
                            <a:rPr lang="en-US" sz="2800" b="0" i="0" smtClean="0">
                              <a:latin typeface="Cambria Math" panose="02040503050406030204" pitchFamily="18" charset="0"/>
                              <a:ea typeface="Cambria Math" panose="02040503050406030204" pitchFamily="18" charset="0"/>
                            </a:rPr>
                            <m:t>.</m:t>
                          </m:r>
                          <m:r>
                            <m:rPr>
                              <m:sty m:val="p"/>
                            </m:rPr>
                            <a:rPr lang="en-US" sz="2800" b="0" i="0" smtClean="0">
                              <a:latin typeface="Cambria Math" panose="02040503050406030204" pitchFamily="18" charset="0"/>
                              <a:ea typeface="Cambria Math" panose="02040503050406030204" pitchFamily="18" charset="0"/>
                            </a:rPr>
                            <m:t>b</m:t>
                          </m:r>
                        </m:e>
                      </m:d>
                      <m:r>
                        <a:rPr lang="en-US" sz="2800" b="0" i="1" smtClean="0">
                          <a:latin typeface="Cambria Math" panose="02040503050406030204" pitchFamily="18" charset="0"/>
                          <a:ea typeface="Cambria Math" panose="02040503050406030204" pitchFamily="18" charset="0"/>
                        </a:rPr>
                        <m:t>⨁</m:t>
                      </m:r>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𝑐</m:t>
                          </m:r>
                        </m:e>
                        <m:sub>
                          <m:r>
                            <a:rPr lang="en-US" sz="2800" i="1">
                              <a:latin typeface="Cambria Math" panose="02040503050406030204" pitchFamily="18" charset="0"/>
                              <a:ea typeface="Cambria Math" panose="02040503050406030204" pitchFamily="18" charset="0"/>
                            </a:rPr>
                            <m:t>𝑖𝑛</m:t>
                          </m:r>
                        </m:sub>
                      </m:sSub>
                    </m:oMath>
                    <m:oMath xmlns:m="http://schemas.openxmlformats.org/officeDocument/2006/math">
                      <m:r>
                        <a:rPr lang="en-US" sz="2800" b="0" i="1" smtClean="0">
                          <a:latin typeface="Cambria Math" panose="02040503050406030204" pitchFamily="18" charset="0"/>
                          <a:ea typeface="Cambria Math" panose="02040503050406030204" pitchFamily="18" charset="0"/>
                        </a:rPr>
                        <m:t>=</m:t>
                      </m:r>
                      <m:d>
                        <m:dPr>
                          <m:ctrlPr>
                            <a:rPr lang="en-US" sz="2800" i="1">
                              <a:latin typeface="Cambria Math" panose="02040503050406030204" pitchFamily="18" charset="0"/>
                              <a:ea typeface="Cambria Math" panose="02040503050406030204" pitchFamily="18" charset="0"/>
                            </a:rPr>
                          </m:ctrlPr>
                        </m:dPr>
                        <m:e>
                          <m:r>
                            <a:rPr lang="en-US" sz="2800" i="1">
                              <a:latin typeface="Cambria Math" panose="02040503050406030204" pitchFamily="18" charset="0"/>
                              <a:ea typeface="Cambria Math" panose="02040503050406030204" pitchFamily="18" charset="0"/>
                            </a:rPr>
                            <m:t>𝑎</m:t>
                          </m:r>
                          <m:r>
                            <a:rPr lang="en-US" sz="2800" i="1">
                              <a:latin typeface="Cambria Math" panose="02040503050406030204" pitchFamily="18" charset="0"/>
                              <a:ea typeface="Cambria Math" panose="02040503050406030204" pitchFamily="18" charset="0"/>
                            </a:rPr>
                            <m:t>.</m:t>
                          </m:r>
                          <m:acc>
                            <m:accPr>
                              <m:chr m:val="̅"/>
                              <m:ctrlPr>
                                <a:rPr lang="en-US" sz="2800" i="1">
                                  <a:latin typeface="Cambria Math" panose="02040503050406030204" pitchFamily="18" charset="0"/>
                                  <a:ea typeface="Cambria Math" panose="02040503050406030204" pitchFamily="18" charset="0"/>
                                </a:rPr>
                              </m:ctrlPr>
                            </m:accPr>
                            <m:e>
                              <m:r>
                                <a:rPr lang="en-US" sz="2800" i="1">
                                  <a:latin typeface="Cambria Math" panose="02040503050406030204" pitchFamily="18" charset="0"/>
                                  <a:ea typeface="Cambria Math" panose="02040503050406030204" pitchFamily="18" charset="0"/>
                                </a:rPr>
                                <m:t>𝑏</m:t>
                              </m:r>
                            </m:e>
                          </m:acc>
                          <m:r>
                            <a:rPr lang="en-US" sz="2800" i="1">
                              <a:latin typeface="Cambria Math" panose="02040503050406030204" pitchFamily="18" charset="0"/>
                              <a:ea typeface="Cambria Math" panose="02040503050406030204" pitchFamily="18" charset="0"/>
                            </a:rPr>
                            <m:t>+ </m:t>
                          </m:r>
                          <m:acc>
                            <m:accPr>
                              <m:chr m:val="̅"/>
                              <m:ctrlPr>
                                <a:rPr lang="en-US" sz="2800" i="1">
                                  <a:latin typeface="Cambria Math" panose="02040503050406030204" pitchFamily="18" charset="0"/>
                                  <a:ea typeface="Cambria Math" panose="02040503050406030204" pitchFamily="18" charset="0"/>
                                </a:rPr>
                              </m:ctrlPr>
                            </m:accPr>
                            <m:e>
                              <m:r>
                                <a:rPr lang="en-US" sz="2800" i="1">
                                  <a:latin typeface="Cambria Math" panose="02040503050406030204" pitchFamily="18" charset="0"/>
                                  <a:ea typeface="Cambria Math" panose="02040503050406030204" pitchFamily="18" charset="0"/>
                                </a:rPr>
                                <m:t>𝑎</m:t>
                              </m:r>
                            </m:e>
                          </m:acc>
                          <m:r>
                            <a:rPr lang="en-US" sz="2800">
                              <a:latin typeface="Cambria Math" panose="02040503050406030204" pitchFamily="18" charset="0"/>
                              <a:ea typeface="Cambria Math" panose="02040503050406030204" pitchFamily="18" charset="0"/>
                            </a:rPr>
                            <m:t>.</m:t>
                          </m:r>
                          <m:r>
                            <m:rPr>
                              <m:sty m:val="p"/>
                            </m:rPr>
                            <a:rPr lang="en-US" sz="2800">
                              <a:latin typeface="Cambria Math" panose="02040503050406030204" pitchFamily="18" charset="0"/>
                              <a:ea typeface="Cambria Math" panose="02040503050406030204" pitchFamily="18" charset="0"/>
                            </a:rPr>
                            <m:t>b</m:t>
                          </m:r>
                        </m:e>
                      </m:d>
                      <m:r>
                        <a:rPr lang="en-US" sz="2800" b="0" i="1" smtClean="0">
                          <a:latin typeface="Cambria Math" panose="02040503050406030204" pitchFamily="18" charset="0"/>
                          <a:ea typeface="Cambria Math" panose="02040503050406030204" pitchFamily="18" charset="0"/>
                        </a:rPr>
                        <m:t>.</m:t>
                      </m:r>
                      <m:acc>
                        <m:accPr>
                          <m:chr m:val="̅"/>
                          <m:ctrlPr>
                            <a:rPr lang="en-US" sz="2800" b="0" i="1" smtClean="0">
                              <a:latin typeface="Cambria Math" panose="02040503050406030204" pitchFamily="18" charset="0"/>
                              <a:ea typeface="Cambria Math" panose="02040503050406030204" pitchFamily="18" charset="0"/>
                            </a:rPr>
                          </m:ctrlPr>
                        </m:accPr>
                        <m:e>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𝑐</m:t>
                              </m:r>
                            </m:e>
                            <m:sub>
                              <m:r>
                                <a:rPr lang="en-US" sz="2800" i="1">
                                  <a:latin typeface="Cambria Math" panose="02040503050406030204" pitchFamily="18" charset="0"/>
                                  <a:ea typeface="Cambria Math" panose="02040503050406030204" pitchFamily="18" charset="0"/>
                                </a:rPr>
                                <m:t>𝑖𝑛</m:t>
                              </m:r>
                            </m:sub>
                          </m:sSub>
                        </m:e>
                      </m:acc>
                      <m:r>
                        <a:rPr lang="en-US" sz="2800" b="0" i="1" smtClean="0">
                          <a:latin typeface="Cambria Math" panose="02040503050406030204" pitchFamily="18" charset="0"/>
                          <a:ea typeface="Cambria Math" panose="02040503050406030204" pitchFamily="18" charset="0"/>
                        </a:rPr>
                        <m:t>+ </m:t>
                      </m:r>
                      <m:acc>
                        <m:accPr>
                          <m:chr m:val="̅"/>
                          <m:ctrlPr>
                            <a:rPr lang="en-US" sz="2800" b="0" i="1" smtClean="0">
                              <a:latin typeface="Cambria Math" panose="02040503050406030204" pitchFamily="18" charset="0"/>
                              <a:ea typeface="Cambria Math" panose="02040503050406030204" pitchFamily="18" charset="0"/>
                            </a:rPr>
                          </m:ctrlPr>
                        </m:accPr>
                        <m:e>
                          <m:r>
                            <a:rPr lang="en-US" sz="2800" i="1">
                              <a:latin typeface="Cambria Math" panose="02040503050406030204" pitchFamily="18" charset="0"/>
                              <a:ea typeface="Cambria Math" panose="02040503050406030204" pitchFamily="18" charset="0"/>
                            </a:rPr>
                            <m:t>𝑎</m:t>
                          </m:r>
                          <m:r>
                            <a:rPr lang="en-US" sz="2800" i="1">
                              <a:latin typeface="Cambria Math" panose="02040503050406030204" pitchFamily="18" charset="0"/>
                              <a:ea typeface="Cambria Math" panose="02040503050406030204" pitchFamily="18" charset="0"/>
                            </a:rPr>
                            <m:t>.</m:t>
                          </m:r>
                          <m:acc>
                            <m:accPr>
                              <m:chr m:val="̅"/>
                              <m:ctrlPr>
                                <a:rPr lang="en-US" sz="2800" i="1">
                                  <a:latin typeface="Cambria Math" panose="02040503050406030204" pitchFamily="18" charset="0"/>
                                  <a:ea typeface="Cambria Math" panose="02040503050406030204" pitchFamily="18" charset="0"/>
                                </a:rPr>
                              </m:ctrlPr>
                            </m:accPr>
                            <m:e>
                              <m:r>
                                <a:rPr lang="en-US" sz="2800" i="1">
                                  <a:latin typeface="Cambria Math" panose="02040503050406030204" pitchFamily="18" charset="0"/>
                                  <a:ea typeface="Cambria Math" panose="02040503050406030204" pitchFamily="18" charset="0"/>
                                </a:rPr>
                                <m:t>𝑏</m:t>
                              </m:r>
                            </m:e>
                          </m:acc>
                          <m:r>
                            <a:rPr lang="en-US" sz="2800" i="1">
                              <a:latin typeface="Cambria Math" panose="02040503050406030204" pitchFamily="18" charset="0"/>
                              <a:ea typeface="Cambria Math" panose="02040503050406030204" pitchFamily="18" charset="0"/>
                            </a:rPr>
                            <m:t>+ </m:t>
                          </m:r>
                          <m:acc>
                            <m:accPr>
                              <m:chr m:val="̅"/>
                              <m:ctrlPr>
                                <a:rPr lang="en-US" sz="2800" i="1">
                                  <a:latin typeface="Cambria Math" panose="02040503050406030204" pitchFamily="18" charset="0"/>
                                  <a:ea typeface="Cambria Math" panose="02040503050406030204" pitchFamily="18" charset="0"/>
                                </a:rPr>
                              </m:ctrlPr>
                            </m:accPr>
                            <m:e>
                              <m:r>
                                <a:rPr lang="en-US" sz="2800" i="1">
                                  <a:latin typeface="Cambria Math" panose="02040503050406030204" pitchFamily="18" charset="0"/>
                                  <a:ea typeface="Cambria Math" panose="02040503050406030204" pitchFamily="18" charset="0"/>
                                </a:rPr>
                                <m:t>𝑎</m:t>
                              </m:r>
                            </m:e>
                          </m:acc>
                          <m:r>
                            <a:rPr lang="en-US" sz="2800">
                              <a:latin typeface="Cambria Math" panose="02040503050406030204" pitchFamily="18" charset="0"/>
                              <a:ea typeface="Cambria Math" panose="02040503050406030204" pitchFamily="18" charset="0"/>
                            </a:rPr>
                            <m:t>.</m:t>
                          </m:r>
                          <m:r>
                            <m:rPr>
                              <m:sty m:val="p"/>
                            </m:rPr>
                            <a:rPr lang="en-US" sz="2800">
                              <a:latin typeface="Cambria Math" panose="02040503050406030204" pitchFamily="18" charset="0"/>
                              <a:ea typeface="Cambria Math" panose="02040503050406030204" pitchFamily="18" charset="0"/>
                            </a:rPr>
                            <m:t>b</m:t>
                          </m:r>
                        </m:e>
                      </m:acc>
                      <m:r>
                        <a:rPr lang="en-US" sz="2800" b="0" i="1" smtClean="0">
                          <a:latin typeface="Cambria Math" panose="02040503050406030204" pitchFamily="18" charset="0"/>
                          <a:ea typeface="Cambria Math" panose="02040503050406030204" pitchFamily="18" charset="0"/>
                        </a:rPr>
                        <m:t>.</m:t>
                      </m:r>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𝑐</m:t>
                          </m:r>
                        </m:e>
                        <m:sub>
                          <m:r>
                            <a:rPr lang="en-US" sz="2800" b="0" i="1" smtClean="0">
                              <a:latin typeface="Cambria Math" panose="02040503050406030204" pitchFamily="18" charset="0"/>
                              <a:ea typeface="Cambria Math" panose="02040503050406030204" pitchFamily="18" charset="0"/>
                            </a:rPr>
                            <m:t>𝑖𝑛</m:t>
                          </m:r>
                        </m:sub>
                      </m:sSub>
                    </m:oMath>
                    <m:oMath xmlns:m="http://schemas.openxmlformats.org/officeDocument/2006/math">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𝑎</m:t>
                      </m:r>
                      <m:r>
                        <a:rPr lang="en-US" sz="2800" b="0" i="1" smtClean="0">
                          <a:latin typeface="Cambria Math" panose="02040503050406030204" pitchFamily="18" charset="0"/>
                          <a:ea typeface="Cambria Math" panose="02040503050406030204" pitchFamily="18" charset="0"/>
                        </a:rPr>
                        <m:t>.</m:t>
                      </m:r>
                      <m:acc>
                        <m:accPr>
                          <m:chr m:val="̅"/>
                          <m:ctrlPr>
                            <a:rPr lang="en-US" sz="2800" b="0" i="1" smtClean="0">
                              <a:latin typeface="Cambria Math" panose="02040503050406030204" pitchFamily="18" charset="0"/>
                              <a:ea typeface="Cambria Math" panose="02040503050406030204" pitchFamily="18" charset="0"/>
                            </a:rPr>
                          </m:ctrlPr>
                        </m:accPr>
                        <m:e>
                          <m:r>
                            <a:rPr lang="en-US" sz="2800" b="0" i="1" smtClean="0">
                              <a:latin typeface="Cambria Math" panose="02040503050406030204" pitchFamily="18" charset="0"/>
                              <a:ea typeface="Cambria Math" panose="02040503050406030204" pitchFamily="18" charset="0"/>
                            </a:rPr>
                            <m:t>𝑏</m:t>
                          </m:r>
                        </m:e>
                      </m:acc>
                      <m:r>
                        <a:rPr lang="en-US" sz="2800" i="1">
                          <a:latin typeface="Cambria Math" panose="02040503050406030204" pitchFamily="18" charset="0"/>
                          <a:ea typeface="Cambria Math" panose="02040503050406030204" pitchFamily="18" charset="0"/>
                        </a:rPr>
                        <m:t>.</m:t>
                      </m:r>
                      <m:acc>
                        <m:accPr>
                          <m:chr m:val="̅"/>
                          <m:ctrlPr>
                            <a:rPr lang="en-US" sz="2800" i="1">
                              <a:latin typeface="Cambria Math" panose="02040503050406030204" pitchFamily="18" charset="0"/>
                              <a:ea typeface="Cambria Math" panose="02040503050406030204" pitchFamily="18" charset="0"/>
                            </a:rPr>
                          </m:ctrlPr>
                        </m:accPr>
                        <m:e>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𝑐</m:t>
                              </m:r>
                            </m:e>
                            <m:sub>
                              <m:r>
                                <a:rPr lang="en-US" sz="2800" i="1">
                                  <a:latin typeface="Cambria Math" panose="02040503050406030204" pitchFamily="18" charset="0"/>
                                  <a:ea typeface="Cambria Math" panose="02040503050406030204" pitchFamily="18" charset="0"/>
                                </a:rPr>
                                <m:t>𝑖𝑛</m:t>
                              </m:r>
                            </m:sub>
                          </m:sSub>
                        </m:e>
                      </m:acc>
                      <m:r>
                        <a:rPr lang="en-US" sz="2800" b="0" i="1" smtClean="0">
                          <a:latin typeface="Cambria Math" panose="02040503050406030204" pitchFamily="18" charset="0"/>
                          <a:ea typeface="Cambria Math" panose="02040503050406030204" pitchFamily="18" charset="0"/>
                        </a:rPr>
                        <m:t>+</m:t>
                      </m:r>
                      <m:acc>
                        <m:accPr>
                          <m:chr m:val="̅"/>
                          <m:ctrlPr>
                            <a:rPr lang="en-US" sz="2800" i="1">
                              <a:latin typeface="Cambria Math" panose="02040503050406030204" pitchFamily="18" charset="0"/>
                              <a:ea typeface="Cambria Math" panose="02040503050406030204" pitchFamily="18" charset="0"/>
                            </a:rPr>
                          </m:ctrlPr>
                        </m:accPr>
                        <m:e>
                          <m:r>
                            <a:rPr lang="en-US" sz="2800" i="1">
                              <a:latin typeface="Cambria Math" panose="02040503050406030204" pitchFamily="18" charset="0"/>
                              <a:ea typeface="Cambria Math" panose="02040503050406030204" pitchFamily="18" charset="0"/>
                            </a:rPr>
                            <m:t>𝑎</m:t>
                          </m:r>
                        </m:e>
                      </m:acc>
                      <m:r>
                        <a:rPr lang="en-US" sz="2800">
                          <a:latin typeface="Cambria Math" panose="02040503050406030204" pitchFamily="18" charset="0"/>
                          <a:ea typeface="Cambria Math" panose="02040503050406030204" pitchFamily="18" charset="0"/>
                        </a:rPr>
                        <m:t>.</m:t>
                      </m:r>
                      <m:r>
                        <m:rPr>
                          <m:sty m:val="p"/>
                        </m:rPr>
                        <a:rPr lang="en-US" sz="2800">
                          <a:latin typeface="Cambria Math" panose="02040503050406030204" pitchFamily="18" charset="0"/>
                          <a:ea typeface="Cambria Math" panose="02040503050406030204" pitchFamily="18" charset="0"/>
                        </a:rPr>
                        <m:t>b</m:t>
                      </m:r>
                      <m:r>
                        <a:rPr lang="en-US" sz="2800" i="1">
                          <a:latin typeface="Cambria Math" panose="02040503050406030204" pitchFamily="18" charset="0"/>
                          <a:ea typeface="Cambria Math" panose="02040503050406030204" pitchFamily="18" charset="0"/>
                        </a:rPr>
                        <m:t>.</m:t>
                      </m:r>
                      <m:acc>
                        <m:accPr>
                          <m:chr m:val="̅"/>
                          <m:ctrlPr>
                            <a:rPr lang="en-US" sz="2800" i="1">
                              <a:latin typeface="Cambria Math" panose="02040503050406030204" pitchFamily="18" charset="0"/>
                              <a:ea typeface="Cambria Math" panose="02040503050406030204" pitchFamily="18" charset="0"/>
                            </a:rPr>
                          </m:ctrlPr>
                        </m:accPr>
                        <m:e>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𝑐</m:t>
                              </m:r>
                            </m:e>
                            <m:sub>
                              <m:r>
                                <a:rPr lang="en-US" sz="2800" i="1">
                                  <a:latin typeface="Cambria Math" panose="02040503050406030204" pitchFamily="18" charset="0"/>
                                  <a:ea typeface="Cambria Math" panose="02040503050406030204" pitchFamily="18" charset="0"/>
                                </a:rPr>
                                <m:t>𝑖𝑛</m:t>
                              </m:r>
                            </m:sub>
                          </m:sSub>
                        </m:e>
                      </m:acc>
                      <m:r>
                        <a:rPr lang="en-US" sz="2800" b="0" i="0" smtClean="0">
                          <a:latin typeface="Cambria Math" panose="02040503050406030204" pitchFamily="18" charset="0"/>
                          <a:ea typeface="Cambria Math" panose="02040503050406030204" pitchFamily="18" charset="0"/>
                        </a:rPr>
                        <m:t>+ </m:t>
                      </m:r>
                      <m:acc>
                        <m:accPr>
                          <m:chr m:val="̅"/>
                          <m:ctrlPr>
                            <a:rPr lang="en-US" sz="2800" b="0" i="1" smtClean="0">
                              <a:latin typeface="Cambria Math" panose="02040503050406030204" pitchFamily="18" charset="0"/>
                              <a:ea typeface="Cambria Math" panose="02040503050406030204" pitchFamily="18" charset="0"/>
                            </a:rPr>
                          </m:ctrlPr>
                        </m:accPr>
                        <m:e>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𝑎</m:t>
                          </m:r>
                          <m:r>
                            <a:rPr lang="en-US" sz="2800" b="0" i="1" smtClean="0">
                              <a:latin typeface="Cambria Math" panose="02040503050406030204" pitchFamily="18" charset="0"/>
                              <a:ea typeface="Cambria Math" panose="02040503050406030204" pitchFamily="18" charset="0"/>
                            </a:rPr>
                            <m:t>.</m:t>
                          </m:r>
                          <m:acc>
                            <m:accPr>
                              <m:chr m:val="̅"/>
                              <m:ctrlPr>
                                <a:rPr lang="en-US" sz="2800" b="0" i="1" smtClean="0">
                                  <a:latin typeface="Cambria Math" panose="02040503050406030204" pitchFamily="18" charset="0"/>
                                  <a:ea typeface="Cambria Math" panose="02040503050406030204" pitchFamily="18" charset="0"/>
                                </a:rPr>
                              </m:ctrlPr>
                            </m:accPr>
                            <m:e>
                              <m:r>
                                <a:rPr lang="en-US" sz="2800" b="0" i="1" smtClean="0">
                                  <a:latin typeface="Cambria Math" panose="02040503050406030204" pitchFamily="18" charset="0"/>
                                  <a:ea typeface="Cambria Math" panose="02040503050406030204" pitchFamily="18" charset="0"/>
                                </a:rPr>
                                <m:t>𝑏</m:t>
                              </m:r>
                            </m:e>
                          </m:acc>
                          <m:r>
                            <a:rPr lang="en-US" sz="2800" b="0" i="1" smtClean="0">
                              <a:latin typeface="Cambria Math" panose="02040503050406030204" pitchFamily="18" charset="0"/>
                              <a:ea typeface="Cambria Math" panose="02040503050406030204" pitchFamily="18" charset="0"/>
                            </a:rPr>
                            <m:t>)</m:t>
                          </m:r>
                        </m:e>
                      </m:acc>
                      <m:r>
                        <a:rPr lang="en-US" sz="2800" b="0" i="1" smtClean="0">
                          <a:latin typeface="Cambria Math" panose="02040503050406030204" pitchFamily="18" charset="0"/>
                          <a:ea typeface="Cambria Math" panose="02040503050406030204" pitchFamily="18" charset="0"/>
                        </a:rPr>
                        <m:t>.</m:t>
                      </m:r>
                      <m:acc>
                        <m:accPr>
                          <m:chr m:val="̅"/>
                          <m:ctrlPr>
                            <a:rPr lang="en-US" sz="2800" i="1">
                              <a:latin typeface="Cambria Math" panose="02040503050406030204" pitchFamily="18" charset="0"/>
                              <a:ea typeface="Cambria Math" panose="02040503050406030204" pitchFamily="18" charset="0"/>
                            </a:rPr>
                          </m:ctrlPr>
                        </m:accPr>
                        <m:e>
                          <m:d>
                            <m:dPr>
                              <m:ctrlPr>
                                <a:rPr lang="en-US" sz="2800" i="1">
                                  <a:latin typeface="Cambria Math" panose="02040503050406030204" pitchFamily="18" charset="0"/>
                                  <a:ea typeface="Cambria Math" panose="02040503050406030204" pitchFamily="18" charset="0"/>
                                </a:rPr>
                              </m:ctrlPr>
                            </m:dPr>
                            <m:e>
                              <m:acc>
                                <m:accPr>
                                  <m:chr m:val="̅"/>
                                  <m:ctrlPr>
                                    <a:rPr lang="en-US" sz="2800" i="1">
                                      <a:latin typeface="Cambria Math" panose="02040503050406030204" pitchFamily="18" charset="0"/>
                                      <a:ea typeface="Cambria Math" panose="02040503050406030204" pitchFamily="18" charset="0"/>
                                    </a:rPr>
                                  </m:ctrlPr>
                                </m:accPr>
                                <m:e>
                                  <m:r>
                                    <a:rPr lang="en-US" sz="2800" b="0" i="1" smtClean="0">
                                      <a:latin typeface="Cambria Math" panose="02040503050406030204" pitchFamily="18" charset="0"/>
                                      <a:ea typeface="Cambria Math" panose="02040503050406030204" pitchFamily="18" charset="0"/>
                                    </a:rPr>
                                    <m:t>𝑎</m:t>
                                  </m:r>
                                </m:e>
                              </m:acc>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𝑏</m:t>
                              </m:r>
                            </m:e>
                          </m:d>
                        </m:e>
                      </m:acc>
                      <m:r>
                        <a:rPr lang="en-US" sz="2800" b="0" i="1" smtClean="0">
                          <a:latin typeface="Cambria Math" panose="02040503050406030204" pitchFamily="18" charset="0"/>
                          <a:ea typeface="Cambria Math" panose="02040503050406030204" pitchFamily="18" charset="0"/>
                        </a:rPr>
                        <m:t>.</m:t>
                      </m:r>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𝑐</m:t>
                          </m:r>
                        </m:e>
                        <m:sub>
                          <m:r>
                            <a:rPr lang="en-US" sz="2800" b="0" i="1" smtClean="0">
                              <a:latin typeface="Cambria Math" panose="02040503050406030204" pitchFamily="18" charset="0"/>
                              <a:ea typeface="Cambria Math" panose="02040503050406030204" pitchFamily="18" charset="0"/>
                            </a:rPr>
                            <m:t>𝑖𝑛</m:t>
                          </m:r>
                        </m:sub>
                      </m:sSub>
                    </m:oMath>
                    <m:oMath xmlns:m="http://schemas.openxmlformats.org/officeDocument/2006/math">
                      <m:r>
                        <a:rPr lang="en-US" sz="2800" b="0" i="1" smtClean="0">
                          <a:latin typeface="Cambria Math" panose="02040503050406030204" pitchFamily="18" charset="0"/>
                          <a:ea typeface="Cambria Math" panose="02040503050406030204" pitchFamily="18" charset="0"/>
                        </a:rPr>
                        <m:t>= </m:t>
                      </m:r>
                      <m:r>
                        <a:rPr lang="en-US" sz="2800" i="1">
                          <a:latin typeface="Cambria Math" panose="02040503050406030204" pitchFamily="18" charset="0"/>
                          <a:ea typeface="Cambria Math" panose="02040503050406030204" pitchFamily="18" charset="0"/>
                        </a:rPr>
                        <m:t>𝑎</m:t>
                      </m:r>
                      <m:r>
                        <a:rPr lang="en-US" sz="2800" i="1">
                          <a:latin typeface="Cambria Math" panose="02040503050406030204" pitchFamily="18" charset="0"/>
                          <a:ea typeface="Cambria Math" panose="02040503050406030204" pitchFamily="18" charset="0"/>
                        </a:rPr>
                        <m:t>.</m:t>
                      </m:r>
                      <m:acc>
                        <m:accPr>
                          <m:chr m:val="̅"/>
                          <m:ctrlPr>
                            <a:rPr lang="en-US" sz="2800" i="1">
                              <a:latin typeface="Cambria Math" panose="02040503050406030204" pitchFamily="18" charset="0"/>
                              <a:ea typeface="Cambria Math" panose="02040503050406030204" pitchFamily="18" charset="0"/>
                            </a:rPr>
                          </m:ctrlPr>
                        </m:accPr>
                        <m:e>
                          <m:r>
                            <a:rPr lang="en-US" sz="2800" i="1">
                              <a:latin typeface="Cambria Math" panose="02040503050406030204" pitchFamily="18" charset="0"/>
                              <a:ea typeface="Cambria Math" panose="02040503050406030204" pitchFamily="18" charset="0"/>
                            </a:rPr>
                            <m:t>𝑏</m:t>
                          </m:r>
                        </m:e>
                      </m:acc>
                      <m:r>
                        <a:rPr lang="en-US" sz="2800" i="1">
                          <a:latin typeface="Cambria Math" panose="02040503050406030204" pitchFamily="18" charset="0"/>
                          <a:ea typeface="Cambria Math" panose="02040503050406030204" pitchFamily="18" charset="0"/>
                        </a:rPr>
                        <m:t>.</m:t>
                      </m:r>
                      <m:acc>
                        <m:accPr>
                          <m:chr m:val="̅"/>
                          <m:ctrlPr>
                            <a:rPr lang="en-US" sz="2800" i="1">
                              <a:latin typeface="Cambria Math" panose="02040503050406030204" pitchFamily="18" charset="0"/>
                              <a:ea typeface="Cambria Math" panose="02040503050406030204" pitchFamily="18" charset="0"/>
                            </a:rPr>
                          </m:ctrlPr>
                        </m:accPr>
                        <m:e>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𝑐</m:t>
                              </m:r>
                            </m:e>
                            <m:sub>
                              <m:r>
                                <a:rPr lang="en-US" sz="2800" i="1">
                                  <a:latin typeface="Cambria Math" panose="02040503050406030204" pitchFamily="18" charset="0"/>
                                  <a:ea typeface="Cambria Math" panose="02040503050406030204" pitchFamily="18" charset="0"/>
                                </a:rPr>
                                <m:t>𝑖𝑛</m:t>
                              </m:r>
                            </m:sub>
                          </m:sSub>
                        </m:e>
                      </m:acc>
                      <m:r>
                        <a:rPr lang="en-US" sz="2800" i="1">
                          <a:latin typeface="Cambria Math" panose="02040503050406030204" pitchFamily="18" charset="0"/>
                          <a:ea typeface="Cambria Math" panose="02040503050406030204" pitchFamily="18" charset="0"/>
                        </a:rPr>
                        <m:t>+</m:t>
                      </m:r>
                      <m:acc>
                        <m:accPr>
                          <m:chr m:val="̅"/>
                          <m:ctrlPr>
                            <a:rPr lang="en-US" sz="2800" i="1">
                              <a:latin typeface="Cambria Math" panose="02040503050406030204" pitchFamily="18" charset="0"/>
                              <a:ea typeface="Cambria Math" panose="02040503050406030204" pitchFamily="18" charset="0"/>
                            </a:rPr>
                          </m:ctrlPr>
                        </m:accPr>
                        <m:e>
                          <m:r>
                            <a:rPr lang="en-US" sz="2800" i="1">
                              <a:latin typeface="Cambria Math" panose="02040503050406030204" pitchFamily="18" charset="0"/>
                              <a:ea typeface="Cambria Math" panose="02040503050406030204" pitchFamily="18" charset="0"/>
                            </a:rPr>
                            <m:t>𝑎</m:t>
                          </m:r>
                        </m:e>
                      </m:acc>
                      <m:r>
                        <a:rPr lang="en-US" sz="2800">
                          <a:latin typeface="Cambria Math" panose="02040503050406030204" pitchFamily="18" charset="0"/>
                          <a:ea typeface="Cambria Math" panose="02040503050406030204" pitchFamily="18" charset="0"/>
                        </a:rPr>
                        <m:t>.</m:t>
                      </m:r>
                      <m:r>
                        <m:rPr>
                          <m:sty m:val="p"/>
                        </m:rPr>
                        <a:rPr lang="en-US" sz="2800">
                          <a:latin typeface="Cambria Math" panose="02040503050406030204" pitchFamily="18" charset="0"/>
                          <a:ea typeface="Cambria Math" panose="02040503050406030204" pitchFamily="18" charset="0"/>
                        </a:rPr>
                        <m:t>b</m:t>
                      </m:r>
                      <m:r>
                        <a:rPr lang="en-US" sz="2800" i="1">
                          <a:latin typeface="Cambria Math" panose="02040503050406030204" pitchFamily="18" charset="0"/>
                          <a:ea typeface="Cambria Math" panose="02040503050406030204" pitchFamily="18" charset="0"/>
                        </a:rPr>
                        <m:t>.</m:t>
                      </m:r>
                      <m:acc>
                        <m:accPr>
                          <m:chr m:val="̅"/>
                          <m:ctrlPr>
                            <a:rPr lang="en-US" sz="2800" i="1">
                              <a:latin typeface="Cambria Math" panose="02040503050406030204" pitchFamily="18" charset="0"/>
                              <a:ea typeface="Cambria Math" panose="02040503050406030204" pitchFamily="18" charset="0"/>
                            </a:rPr>
                          </m:ctrlPr>
                        </m:accPr>
                        <m:e>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𝑐</m:t>
                              </m:r>
                            </m:e>
                            <m:sub>
                              <m:r>
                                <a:rPr lang="en-US" sz="2800" i="1">
                                  <a:latin typeface="Cambria Math" panose="02040503050406030204" pitchFamily="18" charset="0"/>
                                  <a:ea typeface="Cambria Math" panose="02040503050406030204" pitchFamily="18" charset="0"/>
                                </a:rPr>
                                <m:t>𝑖𝑛</m:t>
                              </m:r>
                            </m:sub>
                          </m:sSub>
                        </m:e>
                      </m:acc>
                      <m:r>
                        <a:rPr lang="en-US" sz="2800">
                          <a:latin typeface="Cambria Math" panose="02040503050406030204" pitchFamily="18" charset="0"/>
                          <a:ea typeface="Cambria Math" panose="02040503050406030204" pitchFamily="18" charset="0"/>
                        </a:rPr>
                        <m:t>+</m:t>
                      </m:r>
                      <m:d>
                        <m:dPr>
                          <m:ctrlPr>
                            <a:rPr lang="en-US" sz="2800" b="0" i="1" smtClean="0">
                              <a:latin typeface="Cambria Math" panose="02040503050406030204" pitchFamily="18" charset="0"/>
                              <a:ea typeface="Cambria Math" panose="02040503050406030204" pitchFamily="18" charset="0"/>
                            </a:rPr>
                          </m:ctrlPr>
                        </m:dPr>
                        <m:e>
                          <m:acc>
                            <m:accPr>
                              <m:chr m:val="̅"/>
                              <m:ctrlPr>
                                <a:rPr lang="en-US" sz="2800" b="0" i="1" smtClean="0">
                                  <a:latin typeface="Cambria Math" panose="02040503050406030204" pitchFamily="18" charset="0"/>
                                  <a:ea typeface="Cambria Math" panose="02040503050406030204" pitchFamily="18" charset="0"/>
                                </a:rPr>
                              </m:ctrlPr>
                            </m:accPr>
                            <m:e>
                              <m:r>
                                <a:rPr lang="en-US" sz="2800" b="0" i="1" smtClean="0">
                                  <a:latin typeface="Cambria Math" panose="02040503050406030204" pitchFamily="18" charset="0"/>
                                  <a:ea typeface="Cambria Math" panose="02040503050406030204" pitchFamily="18" charset="0"/>
                                </a:rPr>
                                <m:t>𝑎</m:t>
                              </m:r>
                            </m:e>
                          </m:acc>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𝑏</m:t>
                          </m:r>
                        </m:e>
                      </m:d>
                      <m:r>
                        <a:rPr lang="en-US" sz="2800" b="0" i="1" smtClean="0">
                          <a:latin typeface="Cambria Math" panose="02040503050406030204" pitchFamily="18" charset="0"/>
                          <a:ea typeface="Cambria Math" panose="02040503050406030204" pitchFamily="18" charset="0"/>
                        </a:rPr>
                        <m:t>.</m:t>
                      </m:r>
                      <m:d>
                        <m:dPr>
                          <m:ctrlPr>
                            <a:rPr lang="en-US" sz="2800" b="0" i="1" smtClean="0">
                              <a:latin typeface="Cambria Math" panose="02040503050406030204" pitchFamily="18" charset="0"/>
                              <a:ea typeface="Cambria Math" panose="02040503050406030204" pitchFamily="18" charset="0"/>
                            </a:rPr>
                          </m:ctrlPr>
                        </m:dPr>
                        <m:e>
                          <m:r>
                            <a:rPr lang="en-US" sz="2800" b="0" i="1" smtClean="0">
                              <a:latin typeface="Cambria Math" panose="02040503050406030204" pitchFamily="18" charset="0"/>
                              <a:ea typeface="Cambria Math" panose="02040503050406030204" pitchFamily="18" charset="0"/>
                            </a:rPr>
                            <m:t>𝑎</m:t>
                          </m:r>
                          <m:r>
                            <a:rPr lang="en-US" sz="2800" b="0" i="1" smtClean="0">
                              <a:latin typeface="Cambria Math" panose="02040503050406030204" pitchFamily="18" charset="0"/>
                              <a:ea typeface="Cambria Math" panose="02040503050406030204" pitchFamily="18" charset="0"/>
                            </a:rPr>
                            <m:t>+ </m:t>
                          </m:r>
                          <m:acc>
                            <m:accPr>
                              <m:chr m:val="̅"/>
                              <m:ctrlPr>
                                <a:rPr lang="en-US" sz="2800" b="0" i="1" smtClean="0">
                                  <a:latin typeface="Cambria Math" panose="02040503050406030204" pitchFamily="18" charset="0"/>
                                  <a:ea typeface="Cambria Math" panose="02040503050406030204" pitchFamily="18" charset="0"/>
                                </a:rPr>
                              </m:ctrlPr>
                            </m:accPr>
                            <m:e>
                              <m:r>
                                <a:rPr lang="en-US" sz="2800" b="0" i="1" smtClean="0">
                                  <a:latin typeface="Cambria Math" panose="02040503050406030204" pitchFamily="18" charset="0"/>
                                  <a:ea typeface="Cambria Math" panose="02040503050406030204" pitchFamily="18" charset="0"/>
                                </a:rPr>
                                <m:t>𝑏</m:t>
                              </m:r>
                            </m:e>
                          </m:acc>
                        </m:e>
                      </m:d>
                      <m:r>
                        <a:rPr lang="en-US" sz="2800" i="1">
                          <a:latin typeface="Cambria Math" panose="02040503050406030204" pitchFamily="18" charset="0"/>
                          <a:ea typeface="Cambria Math" panose="02040503050406030204" pitchFamily="18" charset="0"/>
                        </a:rPr>
                        <m:t>.</m:t>
                      </m:r>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𝑐</m:t>
                          </m:r>
                        </m:e>
                        <m:sub>
                          <m:r>
                            <a:rPr lang="en-US" sz="2800" i="1">
                              <a:latin typeface="Cambria Math" panose="02040503050406030204" pitchFamily="18" charset="0"/>
                              <a:ea typeface="Cambria Math" panose="02040503050406030204" pitchFamily="18" charset="0"/>
                            </a:rPr>
                            <m:t>𝑖𝑛</m:t>
                          </m:r>
                        </m:sub>
                      </m:sSub>
                    </m:oMath>
                    <m:oMath xmlns:m="http://schemas.openxmlformats.org/officeDocument/2006/math">
                      <m:r>
                        <a:rPr lang="en-US" sz="2800" b="0" i="1" smtClean="0">
                          <a:latin typeface="Cambria Math" panose="02040503050406030204" pitchFamily="18" charset="0"/>
                          <a:ea typeface="Cambria Math" panose="02040503050406030204" pitchFamily="18" charset="0"/>
                        </a:rPr>
                        <m:t>= </m:t>
                      </m:r>
                      <m:r>
                        <a:rPr lang="en-US" sz="2800" i="1">
                          <a:latin typeface="Cambria Math" panose="02040503050406030204" pitchFamily="18" charset="0"/>
                          <a:ea typeface="Cambria Math" panose="02040503050406030204" pitchFamily="18" charset="0"/>
                        </a:rPr>
                        <m:t>𝑎</m:t>
                      </m:r>
                      <m:r>
                        <a:rPr lang="en-US" sz="2800" i="1">
                          <a:latin typeface="Cambria Math" panose="02040503050406030204" pitchFamily="18" charset="0"/>
                          <a:ea typeface="Cambria Math" panose="02040503050406030204" pitchFamily="18" charset="0"/>
                        </a:rPr>
                        <m:t>.</m:t>
                      </m:r>
                      <m:acc>
                        <m:accPr>
                          <m:chr m:val="̅"/>
                          <m:ctrlPr>
                            <a:rPr lang="en-US" sz="2800" i="1">
                              <a:latin typeface="Cambria Math" panose="02040503050406030204" pitchFamily="18" charset="0"/>
                              <a:ea typeface="Cambria Math" panose="02040503050406030204" pitchFamily="18" charset="0"/>
                            </a:rPr>
                          </m:ctrlPr>
                        </m:accPr>
                        <m:e>
                          <m:r>
                            <a:rPr lang="en-US" sz="2800" i="1">
                              <a:latin typeface="Cambria Math" panose="02040503050406030204" pitchFamily="18" charset="0"/>
                              <a:ea typeface="Cambria Math" panose="02040503050406030204" pitchFamily="18" charset="0"/>
                            </a:rPr>
                            <m:t>𝑏</m:t>
                          </m:r>
                        </m:e>
                      </m:acc>
                      <m:r>
                        <a:rPr lang="en-US" sz="2800" i="1">
                          <a:latin typeface="Cambria Math" panose="02040503050406030204" pitchFamily="18" charset="0"/>
                          <a:ea typeface="Cambria Math" panose="02040503050406030204" pitchFamily="18" charset="0"/>
                        </a:rPr>
                        <m:t>.</m:t>
                      </m:r>
                      <m:acc>
                        <m:accPr>
                          <m:chr m:val="̅"/>
                          <m:ctrlPr>
                            <a:rPr lang="en-US" sz="2800" i="1">
                              <a:latin typeface="Cambria Math" panose="02040503050406030204" pitchFamily="18" charset="0"/>
                              <a:ea typeface="Cambria Math" panose="02040503050406030204" pitchFamily="18" charset="0"/>
                            </a:rPr>
                          </m:ctrlPr>
                        </m:accPr>
                        <m:e>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𝑐</m:t>
                              </m:r>
                            </m:e>
                            <m:sub>
                              <m:r>
                                <a:rPr lang="en-US" sz="2800" i="1">
                                  <a:latin typeface="Cambria Math" panose="02040503050406030204" pitchFamily="18" charset="0"/>
                                  <a:ea typeface="Cambria Math" panose="02040503050406030204" pitchFamily="18" charset="0"/>
                                </a:rPr>
                                <m:t>𝑖𝑛</m:t>
                              </m:r>
                            </m:sub>
                          </m:sSub>
                        </m:e>
                      </m:acc>
                      <m:r>
                        <a:rPr lang="en-US" sz="2800" i="1">
                          <a:latin typeface="Cambria Math" panose="02040503050406030204" pitchFamily="18" charset="0"/>
                          <a:ea typeface="Cambria Math" panose="02040503050406030204" pitchFamily="18" charset="0"/>
                        </a:rPr>
                        <m:t>+</m:t>
                      </m:r>
                      <m:acc>
                        <m:accPr>
                          <m:chr m:val="̅"/>
                          <m:ctrlPr>
                            <a:rPr lang="en-US" sz="2800" i="1">
                              <a:latin typeface="Cambria Math" panose="02040503050406030204" pitchFamily="18" charset="0"/>
                              <a:ea typeface="Cambria Math" panose="02040503050406030204" pitchFamily="18" charset="0"/>
                            </a:rPr>
                          </m:ctrlPr>
                        </m:accPr>
                        <m:e>
                          <m:r>
                            <a:rPr lang="en-US" sz="2800" i="1">
                              <a:latin typeface="Cambria Math" panose="02040503050406030204" pitchFamily="18" charset="0"/>
                              <a:ea typeface="Cambria Math" panose="02040503050406030204" pitchFamily="18" charset="0"/>
                            </a:rPr>
                            <m:t>𝑎</m:t>
                          </m:r>
                        </m:e>
                      </m:acc>
                      <m:r>
                        <a:rPr lang="en-US" sz="2800">
                          <a:latin typeface="Cambria Math" panose="02040503050406030204" pitchFamily="18" charset="0"/>
                          <a:ea typeface="Cambria Math" panose="02040503050406030204" pitchFamily="18" charset="0"/>
                        </a:rPr>
                        <m:t>.</m:t>
                      </m:r>
                      <m:r>
                        <m:rPr>
                          <m:sty m:val="p"/>
                        </m:rPr>
                        <a:rPr lang="en-US" sz="2800">
                          <a:latin typeface="Cambria Math" panose="02040503050406030204" pitchFamily="18" charset="0"/>
                          <a:ea typeface="Cambria Math" panose="02040503050406030204" pitchFamily="18" charset="0"/>
                        </a:rPr>
                        <m:t>b</m:t>
                      </m:r>
                      <m:r>
                        <a:rPr lang="en-US" sz="2800" i="1">
                          <a:latin typeface="Cambria Math" panose="02040503050406030204" pitchFamily="18" charset="0"/>
                          <a:ea typeface="Cambria Math" panose="02040503050406030204" pitchFamily="18" charset="0"/>
                        </a:rPr>
                        <m:t>.</m:t>
                      </m:r>
                      <m:acc>
                        <m:accPr>
                          <m:chr m:val="̅"/>
                          <m:ctrlPr>
                            <a:rPr lang="en-US" sz="2800" i="1">
                              <a:latin typeface="Cambria Math" panose="02040503050406030204" pitchFamily="18" charset="0"/>
                              <a:ea typeface="Cambria Math" panose="02040503050406030204" pitchFamily="18" charset="0"/>
                            </a:rPr>
                          </m:ctrlPr>
                        </m:accPr>
                        <m:e>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𝑐</m:t>
                              </m:r>
                            </m:e>
                            <m:sub>
                              <m:r>
                                <a:rPr lang="en-US" sz="2800" i="1">
                                  <a:latin typeface="Cambria Math" panose="02040503050406030204" pitchFamily="18" charset="0"/>
                                  <a:ea typeface="Cambria Math" panose="02040503050406030204" pitchFamily="18" charset="0"/>
                                </a:rPr>
                                <m:t>𝑖𝑛</m:t>
                              </m:r>
                            </m:sub>
                          </m:sSub>
                        </m:e>
                      </m:acc>
                      <m:r>
                        <a:rPr lang="en-US" sz="280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 </m:t>
                      </m:r>
                      <m:acc>
                        <m:accPr>
                          <m:chr m:val="̅"/>
                          <m:ctrlPr>
                            <a:rPr lang="en-US" sz="2800" b="0" i="1" smtClean="0">
                              <a:latin typeface="Cambria Math" panose="02040503050406030204" pitchFamily="18" charset="0"/>
                              <a:ea typeface="Cambria Math" panose="02040503050406030204" pitchFamily="18" charset="0"/>
                            </a:rPr>
                          </m:ctrlPr>
                        </m:accPr>
                        <m:e>
                          <m:r>
                            <a:rPr lang="en-US" sz="2800" b="0" i="1" smtClean="0">
                              <a:latin typeface="Cambria Math" panose="02040503050406030204" pitchFamily="18" charset="0"/>
                              <a:ea typeface="Cambria Math" panose="02040503050406030204" pitchFamily="18" charset="0"/>
                            </a:rPr>
                            <m:t>𝑎</m:t>
                          </m:r>
                        </m:e>
                      </m:acc>
                      <m:r>
                        <a:rPr lang="en-US" sz="2800" b="0" i="1" smtClean="0">
                          <a:latin typeface="Cambria Math" panose="02040503050406030204" pitchFamily="18" charset="0"/>
                          <a:ea typeface="Cambria Math" panose="02040503050406030204" pitchFamily="18" charset="0"/>
                        </a:rPr>
                        <m:t>.</m:t>
                      </m:r>
                      <m:acc>
                        <m:accPr>
                          <m:chr m:val="̅"/>
                          <m:ctrlPr>
                            <a:rPr lang="en-US" sz="2800" b="0" i="1" smtClean="0">
                              <a:latin typeface="Cambria Math" panose="02040503050406030204" pitchFamily="18" charset="0"/>
                              <a:ea typeface="Cambria Math" panose="02040503050406030204" pitchFamily="18" charset="0"/>
                            </a:rPr>
                          </m:ctrlPr>
                        </m:accPr>
                        <m:e>
                          <m:r>
                            <a:rPr lang="en-US" sz="2800" b="0" i="1" smtClean="0">
                              <a:latin typeface="Cambria Math" panose="02040503050406030204" pitchFamily="18" charset="0"/>
                              <a:ea typeface="Cambria Math" panose="02040503050406030204" pitchFamily="18" charset="0"/>
                            </a:rPr>
                            <m:t>𝑏</m:t>
                          </m:r>
                        </m:e>
                      </m:acc>
                      <m:r>
                        <a:rPr lang="en-US" sz="2800" i="1">
                          <a:latin typeface="Cambria Math" panose="02040503050406030204" pitchFamily="18" charset="0"/>
                          <a:ea typeface="Cambria Math" panose="02040503050406030204" pitchFamily="18" charset="0"/>
                        </a:rPr>
                        <m:t>.</m:t>
                      </m:r>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𝑐</m:t>
                          </m:r>
                        </m:e>
                        <m:sub>
                          <m:r>
                            <a:rPr lang="en-US" sz="2800" i="1">
                              <a:latin typeface="Cambria Math" panose="02040503050406030204" pitchFamily="18" charset="0"/>
                              <a:ea typeface="Cambria Math" panose="02040503050406030204" pitchFamily="18" charset="0"/>
                            </a:rPr>
                            <m:t>𝑖𝑛</m:t>
                          </m:r>
                        </m:sub>
                      </m:sSub>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𝑎</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𝑏</m:t>
                      </m:r>
                      <m:r>
                        <a:rPr lang="en-US" sz="2800" b="0" i="1" smtClean="0">
                          <a:latin typeface="Cambria Math" panose="02040503050406030204" pitchFamily="18" charset="0"/>
                          <a:ea typeface="Cambria Math" panose="02040503050406030204" pitchFamily="18" charset="0"/>
                        </a:rPr>
                        <m:t>.</m:t>
                      </m:r>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𝑐</m:t>
                          </m:r>
                        </m:e>
                        <m:sub>
                          <m:r>
                            <a:rPr lang="en-US" sz="2800" b="0" i="1" smtClean="0">
                              <a:latin typeface="Cambria Math" panose="02040503050406030204" pitchFamily="18" charset="0"/>
                              <a:ea typeface="Cambria Math" panose="02040503050406030204" pitchFamily="18" charset="0"/>
                            </a:rPr>
                            <m:t>𝑖𝑛</m:t>
                          </m:r>
                        </m:sub>
                      </m:sSub>
                    </m:oMath>
                  </m:oMathPara>
                </a14:m>
                <a:r>
                  <a:rPr lang="en-US" sz="2800" dirty="0" smtClean="0">
                    <a:ea typeface="Cambria Math" panose="02040503050406030204" pitchFamily="18" charset="0"/>
                  </a:rPr>
                  <a:t/>
                </a:r>
                <a:br>
                  <a:rPr lang="en-US" sz="2800" dirty="0" smtClean="0">
                    <a:ea typeface="Cambria Math" panose="02040503050406030204" pitchFamily="18" charset="0"/>
                  </a:rPr>
                </a:br>
                <a:endParaRPr lang="en-US" sz="2800" dirty="0" smtClean="0"/>
              </a:p>
            </p:txBody>
          </p:sp>
        </mc:Choice>
        <mc:Fallback xmlns="">
          <p:sp>
            <p:nvSpPr>
              <p:cNvPr id="4" name="TextBox 3"/>
              <p:cNvSpPr txBox="1">
                <a:spLocks noRot="1" noChangeAspect="1" noMove="1" noResize="1" noEditPoints="1" noAdjustHandles="1" noChangeArrowheads="1" noChangeShapeType="1" noTextEdit="1"/>
              </p:cNvSpPr>
              <p:nvPr/>
            </p:nvSpPr>
            <p:spPr>
              <a:xfrm>
                <a:off x="1981200" y="1905000"/>
                <a:ext cx="6684394" cy="2873992"/>
              </a:xfrm>
              <a:prstGeom prst="rect">
                <a:avLst/>
              </a:prstGeom>
              <a:blipFill rotWithShape="0">
                <a:blip r:embed="rId3"/>
                <a:stretch>
                  <a:fillRect l="-3191" t="-360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1981200" y="5110105"/>
                <a:ext cx="4192943"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800" i="1" smtClean="0">
                              <a:latin typeface="Cambria Math" panose="02040503050406030204" pitchFamily="18" charset="0"/>
                            </a:rPr>
                          </m:ctrlPr>
                        </m:sSubPr>
                        <m:e>
                          <m:r>
                            <a:rPr lang="en-US" sz="2800" b="0" i="1" smtClean="0">
                              <a:latin typeface="Cambria Math" panose="02040503050406030204" pitchFamily="18" charset="0"/>
                            </a:rPr>
                            <m:t>𝑐</m:t>
                          </m:r>
                        </m:e>
                        <m:sub>
                          <m:r>
                            <a:rPr lang="en-US" sz="2800" b="0" i="1" smtClean="0">
                              <a:latin typeface="Cambria Math" panose="02040503050406030204" pitchFamily="18" charset="0"/>
                            </a:rPr>
                            <m:t>𝑜𝑢𝑡</m:t>
                          </m:r>
                        </m:sub>
                      </m:sSub>
                      <m:r>
                        <a:rPr lang="en-US" sz="2800" b="0" i="1" smtClean="0">
                          <a:latin typeface="Cambria Math" panose="02040503050406030204" pitchFamily="18" charset="0"/>
                        </a:rPr>
                        <m:t> </m:t>
                      </m:r>
                      <m:r>
                        <a:rPr lang="en-US" sz="2800" i="1" smtClean="0">
                          <a:latin typeface="Cambria Math" panose="02040503050406030204" pitchFamily="18" charset="0"/>
                        </a:rPr>
                        <m:t>=</m:t>
                      </m:r>
                      <m:r>
                        <a:rPr lang="en-US" sz="2800" b="0" i="1" smtClean="0">
                          <a:latin typeface="Cambria Math" panose="02040503050406030204" pitchFamily="18" charset="0"/>
                        </a:rPr>
                        <m:t>𝑎</m:t>
                      </m:r>
                      <m:r>
                        <a:rPr lang="en-US" sz="2800" b="0" i="1" smtClean="0">
                          <a:latin typeface="Cambria Math" panose="02040503050406030204" pitchFamily="18" charset="0"/>
                        </a:rPr>
                        <m:t>.</m:t>
                      </m:r>
                      <m:r>
                        <a:rPr lang="en-US" sz="2800" b="0" i="1" smtClean="0">
                          <a:latin typeface="Cambria Math" panose="02040503050406030204" pitchFamily="18" charset="0"/>
                        </a:rPr>
                        <m:t>𝑏</m:t>
                      </m:r>
                      <m:r>
                        <a:rPr lang="en-US" sz="2800" b="0" i="1" smtClean="0">
                          <a:latin typeface="Cambria Math" panose="02040503050406030204" pitchFamily="18" charset="0"/>
                        </a:rPr>
                        <m:t>+</m:t>
                      </m:r>
                      <m:r>
                        <a:rPr lang="en-US" sz="2800" b="0" i="1" smtClean="0">
                          <a:latin typeface="Cambria Math" panose="02040503050406030204" pitchFamily="18" charset="0"/>
                        </a:rPr>
                        <m:t>𝑎</m:t>
                      </m:r>
                      <m:r>
                        <a:rPr lang="en-US" sz="2800" b="0" i="1" smtClean="0">
                          <a:latin typeface="Cambria Math" panose="02040503050406030204" pitchFamily="18" charset="0"/>
                        </a:rPr>
                        <m:t>.</m:t>
                      </m:r>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𝑐</m:t>
                          </m:r>
                        </m:e>
                        <m:sub>
                          <m:r>
                            <a:rPr lang="en-US" sz="2800" i="1">
                              <a:latin typeface="Cambria Math" panose="02040503050406030204" pitchFamily="18" charset="0"/>
                              <a:ea typeface="Cambria Math" panose="02040503050406030204" pitchFamily="18" charset="0"/>
                            </a:rPr>
                            <m:t>𝑖𝑛</m:t>
                          </m:r>
                        </m:sub>
                      </m:sSub>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𝑏</m:t>
                      </m:r>
                      <m:r>
                        <a:rPr lang="en-US" sz="2800" b="0" i="1" smtClean="0">
                          <a:latin typeface="Cambria Math" panose="02040503050406030204" pitchFamily="18" charset="0"/>
                          <a:ea typeface="Cambria Math" panose="02040503050406030204" pitchFamily="18" charset="0"/>
                        </a:rPr>
                        <m:t>.</m:t>
                      </m:r>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𝑐</m:t>
                          </m:r>
                        </m:e>
                        <m:sub>
                          <m:r>
                            <a:rPr lang="en-US" sz="2800" i="1">
                              <a:latin typeface="Cambria Math" panose="02040503050406030204" pitchFamily="18" charset="0"/>
                              <a:ea typeface="Cambria Math" panose="02040503050406030204" pitchFamily="18" charset="0"/>
                            </a:rPr>
                            <m:t>𝑖𝑛</m:t>
                          </m:r>
                        </m:sub>
                      </m:sSub>
                    </m:oMath>
                  </m:oMathPara>
                </a14:m>
                <a:endParaRPr lang="en-US" sz="2800" dirty="0"/>
              </a:p>
            </p:txBody>
          </p:sp>
        </mc:Choice>
        <mc:Fallback xmlns="">
          <p:sp>
            <p:nvSpPr>
              <p:cNvPr id="5" name="TextBox 4"/>
              <p:cNvSpPr txBox="1">
                <a:spLocks noRot="1" noChangeAspect="1" noMove="1" noResize="1" noEditPoints="1" noAdjustHandles="1" noChangeArrowheads="1" noChangeShapeType="1" noTextEdit="1"/>
              </p:cNvSpPr>
              <p:nvPr/>
            </p:nvSpPr>
            <p:spPr>
              <a:xfrm>
                <a:off x="1981200" y="5110105"/>
                <a:ext cx="4192943" cy="430887"/>
              </a:xfrm>
              <a:prstGeom prst="rect">
                <a:avLst/>
              </a:prstGeom>
              <a:blipFill rotWithShape="0">
                <a:blip r:embed="rId4"/>
                <a:stretch>
                  <a:fillRect/>
                </a:stretch>
              </a:blipFill>
            </p:spPr>
            <p:txBody>
              <a:bodyPr/>
              <a:lstStyle/>
              <a:p>
                <a:r>
                  <a:rPr lang="en-US">
                    <a:noFill/>
                  </a:rPr>
                  <a:t> </a:t>
                </a:r>
              </a:p>
            </p:txBody>
          </p:sp>
        </mc:Fallback>
      </mc:AlternateContent>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name="page79">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914400" y="130175"/>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Tree</a:t>
            </a:r>
            <a:r>
              <a:rPr lang="fr-FR" dirty="0">
                <a:solidFill>
                  <a:schemeClr val="tx1"/>
                </a:solidFill>
              </a:rPr>
              <a:t> of CSA </a:t>
            </a:r>
            <a:r>
              <a:rPr lang="fr-FR" dirty="0" err="1">
                <a:solidFill>
                  <a:schemeClr val="tx1"/>
                </a:solidFill>
              </a:rPr>
              <a:t>Adders</a:t>
            </a:r>
            <a:endParaRPr lang="fr-FR" dirty="0">
              <a:solidFill>
                <a:schemeClr val="tx1"/>
              </a:solidFill>
            </a:endParaRPr>
          </a:p>
        </p:txBody>
      </p:sp>
      <p:sp>
        <p:nvSpPr>
          <p:cNvPr id="4" name="Freeform 3"/>
          <p:cNvSpPr/>
          <p:nvPr/>
        </p:nvSpPr>
        <p:spPr>
          <a:xfrm>
            <a:off x="5976600" y="4758250"/>
            <a:ext cx="1872000" cy="1224000"/>
          </a:xfrm>
          <a:custGeom>
            <a:avLst>
              <a:gd name="f0" fmla="val -16014"/>
              <a:gd name="f1" fmla="val 6948"/>
            </a:avLst>
            <a:gdLst>
              <a:gd name="f2" fmla="val 21600000"/>
              <a:gd name="f3" fmla="val 10800000"/>
              <a:gd name="f4" fmla="val 5400000"/>
              <a:gd name="f5" fmla="val 180"/>
              <a:gd name="f6" fmla="val w"/>
              <a:gd name="f7" fmla="val h"/>
              <a:gd name="f8" fmla="*/ 5419351 1 1725033"/>
              <a:gd name="f9" fmla="val -2147483647"/>
              <a:gd name="f10" fmla="val 2147483647"/>
              <a:gd name="f11" fmla="min 0 21600"/>
              <a:gd name="f12" fmla="max 0 21600"/>
              <a:gd name="f13" fmla="+- 0 0 0"/>
              <a:gd name="f14" fmla="*/ f6 1 21600"/>
              <a:gd name="f15" fmla="*/ f7 1 21600"/>
              <a:gd name="f16" fmla="*/ f8 1 180"/>
              <a:gd name="f17" fmla="pin -2147483647 f0 2147483647"/>
              <a:gd name="f18" fmla="pin -2147483647 f1 2147483647"/>
              <a:gd name="f19" fmla="+- f12 0 f11"/>
              <a:gd name="f20" fmla="*/ f13 f3 1"/>
              <a:gd name="f21" fmla="+- f17 0 10800"/>
              <a:gd name="f22" fmla="+- f18 0 10800"/>
              <a:gd name="f23" fmla="*/ f17 f14 1"/>
              <a:gd name="f24" fmla="*/ f18 f15 1"/>
              <a:gd name="f25" fmla="*/ 3200 f14 1"/>
              <a:gd name="f26" fmla="*/ 18400 f14 1"/>
              <a:gd name="f27" fmla="*/ 18400 f15 1"/>
              <a:gd name="f28" fmla="*/ 3200 f15 1"/>
              <a:gd name="f29" fmla="*/ f19 1 2"/>
              <a:gd name="f30" fmla="*/ 10800 f14 1"/>
              <a:gd name="f31" fmla="*/ 0 f15 1"/>
              <a:gd name="f32" fmla="*/ f20 1 f5"/>
              <a:gd name="f33" fmla="*/ 3160 f14 1"/>
              <a:gd name="f34" fmla="*/ 3160 f15 1"/>
              <a:gd name="f35" fmla="*/ 0 f14 1"/>
              <a:gd name="f36" fmla="*/ 10800 f15 1"/>
              <a:gd name="f37" fmla="*/ 18440 f15 1"/>
              <a:gd name="f38" fmla="*/ 21600 f15 1"/>
              <a:gd name="f39" fmla="*/ 18440 f14 1"/>
              <a:gd name="f40" fmla="*/ 21600 f14 1"/>
              <a:gd name="f41" fmla="*/ f21 f21 1"/>
              <a:gd name="f42" fmla="*/ f22 f22 1"/>
              <a:gd name="f43" fmla="+- 0 0 f22"/>
              <a:gd name="f44" fmla="+- 0 0 f21"/>
              <a:gd name="f45" fmla="+- f11 f29 0"/>
              <a:gd name="f46" fmla="*/ f29 f29 1"/>
              <a:gd name="f47" fmla="+- f32 0 f4"/>
              <a:gd name="f48" fmla="+- f41 f42 0"/>
              <a:gd name="f49" fmla="at2 f43 f44"/>
              <a:gd name="f50" fmla="sqrt f48"/>
              <a:gd name="f51" fmla="+- f49 f4 0"/>
              <a:gd name="f52" fmla="+- f50 0 10800"/>
              <a:gd name="f53" fmla="*/ f51 f8 1"/>
              <a:gd name="f54" fmla="*/ f53 1 f3"/>
              <a:gd name="f55" fmla="+- 0 0 f54"/>
              <a:gd name="f56" fmla="val f55"/>
              <a:gd name="f57" fmla="*/ f56 1 f16"/>
              <a:gd name="f58" fmla="+- f57 0 10"/>
              <a:gd name="f59" fmla="+- f57 10 0"/>
              <a:gd name="f60" fmla="*/ f57 f16 1"/>
              <a:gd name="f61" fmla="+- 0 0 f60"/>
              <a:gd name="f62" fmla="*/ f58 f16 1"/>
              <a:gd name="f63" fmla="*/ f59 f16 1"/>
              <a:gd name="f64" fmla="*/ f61 f3 1"/>
              <a:gd name="f65" fmla="+- 0 0 f62"/>
              <a:gd name="f66" fmla="+- 0 0 f63"/>
              <a:gd name="f67" fmla="*/ f64 1 f8"/>
              <a:gd name="f68" fmla="*/ f65 f3 1"/>
              <a:gd name="f69" fmla="*/ f66 f3 1"/>
              <a:gd name="f70" fmla="+- f67 0 f4"/>
              <a:gd name="f71" fmla="*/ f68 1 f8"/>
              <a:gd name="f72" fmla="*/ f69 1 f8"/>
              <a:gd name="f73" fmla="sin 1 f70"/>
              <a:gd name="f74" fmla="cos 1 f70"/>
              <a:gd name="f75" fmla="+- f71 0 f4"/>
              <a:gd name="f76" fmla="+- f72 0 f4"/>
              <a:gd name="f77" fmla="+- 0 0 f73"/>
              <a:gd name="f78" fmla="+- 0 0 f74"/>
              <a:gd name="f79" fmla="sin 1 f75"/>
              <a:gd name="f80" fmla="cos 1 f75"/>
              <a:gd name="f81" fmla="sin 1 f76"/>
              <a:gd name="f82" fmla="cos 1 f76"/>
              <a:gd name="f83" fmla="*/ 10800 f77 1"/>
              <a:gd name="f84" fmla="*/ 10800 f78 1"/>
              <a:gd name="f85" fmla="+- 0 0 f79"/>
              <a:gd name="f86" fmla="+- 0 0 f80"/>
              <a:gd name="f87" fmla="+- 0 0 f81"/>
              <a:gd name="f88" fmla="+- 0 0 f82"/>
              <a:gd name="f89" fmla="+- f83 10800 0"/>
              <a:gd name="f90" fmla="+- f84 10800 0"/>
              <a:gd name="f91" fmla="*/ 10800 f85 1"/>
              <a:gd name="f92" fmla="*/ 10800 f86 1"/>
              <a:gd name="f93" fmla="*/ 10800 f87 1"/>
              <a:gd name="f94" fmla="*/ 10800 f88 1"/>
              <a:gd name="f95" fmla="?: f52 f17 f89"/>
              <a:gd name="f96" fmla="?: f52 f18 f90"/>
              <a:gd name="f97" fmla="+- f91 10800 0"/>
              <a:gd name="f98" fmla="+- f92 10800 0"/>
              <a:gd name="f99" fmla="+- f93 10800 0"/>
              <a:gd name="f100" fmla="+- f94 10800 0"/>
              <a:gd name="f101" fmla="+- f99 0 f45"/>
              <a:gd name="f102" fmla="+- f100 0 f45"/>
              <a:gd name="f103" fmla="+- f97 0 f45"/>
              <a:gd name="f104" fmla="+- f98 0 f45"/>
              <a:gd name="f105" fmla="*/ f95 f14 1"/>
              <a:gd name="f106" fmla="*/ f96 f15 1"/>
              <a:gd name="f107" fmla="at2 f101 f102"/>
              <a:gd name="f108" fmla="at2 f103 f104"/>
              <a:gd name="f109" fmla="+- f107 f4 0"/>
              <a:gd name="f110" fmla="+- f108 f4 0"/>
              <a:gd name="f111" fmla="*/ f109 f8 1"/>
              <a:gd name="f112" fmla="*/ f110 f8 1"/>
              <a:gd name="f113" fmla="*/ f111 1 f3"/>
              <a:gd name="f114" fmla="*/ f112 1 f3"/>
              <a:gd name="f115" fmla="+- 0 0 f113"/>
              <a:gd name="f116" fmla="+- 0 0 f114"/>
              <a:gd name="f117" fmla="+- 0 0 f115"/>
              <a:gd name="f118" fmla="+- 0 0 f116"/>
              <a:gd name="f119" fmla="*/ f117 f3 1"/>
              <a:gd name="f120" fmla="*/ f118 f3 1"/>
              <a:gd name="f121" fmla="*/ f119 1 f8"/>
              <a:gd name="f122" fmla="*/ f120 1 f8"/>
              <a:gd name="f123" fmla="+- f121 0 f4"/>
              <a:gd name="f124" fmla="+- f122 0 f4"/>
              <a:gd name="f125" fmla="cos 1 f123"/>
              <a:gd name="f126" fmla="sin 1 f123"/>
              <a:gd name="f127" fmla="+- f124 0 f123"/>
              <a:gd name="f128" fmla="+- 0 0 f125"/>
              <a:gd name="f129" fmla="+- 0 0 f126"/>
              <a:gd name="f130" fmla="+- f127 f2 0"/>
              <a:gd name="f131" fmla="*/ f29 f128 1"/>
              <a:gd name="f132" fmla="*/ f29 f129 1"/>
              <a:gd name="f133" fmla="?: f127 f127 f130"/>
              <a:gd name="f134" fmla="*/ f131 f131 1"/>
              <a:gd name="f135" fmla="*/ f132 f132 1"/>
              <a:gd name="f136" fmla="+- f134 f135 0"/>
              <a:gd name="f137" fmla="sqrt f136"/>
              <a:gd name="f138" fmla="*/ f46 1 f137"/>
              <a:gd name="f139" fmla="*/ f128 f138 1"/>
              <a:gd name="f140" fmla="*/ f129 f138 1"/>
              <a:gd name="f141" fmla="+- f45 0 f139"/>
              <a:gd name="f142" fmla="+- f45 0 f140"/>
            </a:gdLst>
            <a:ahLst>
              <a:ahXY gdRefX="f0" minX="f9" maxX="f10" gdRefY="f1" minY="f9" maxY="f10">
                <a:pos x="f23" y="f24"/>
              </a:ahXY>
            </a:ahLst>
            <a:cxnLst>
              <a:cxn ang="3cd4">
                <a:pos x="hc" y="t"/>
              </a:cxn>
              <a:cxn ang="0">
                <a:pos x="r" y="vc"/>
              </a:cxn>
              <a:cxn ang="cd4">
                <a:pos x="hc" y="b"/>
              </a:cxn>
              <a:cxn ang="cd2">
                <a:pos x="l" y="vc"/>
              </a:cxn>
              <a:cxn ang="f47">
                <a:pos x="f30" y="f31"/>
              </a:cxn>
              <a:cxn ang="f47">
                <a:pos x="f33" y="f34"/>
              </a:cxn>
              <a:cxn ang="f47">
                <a:pos x="f35" y="f36"/>
              </a:cxn>
              <a:cxn ang="f47">
                <a:pos x="f33" y="f37"/>
              </a:cxn>
              <a:cxn ang="f47">
                <a:pos x="f30" y="f38"/>
              </a:cxn>
              <a:cxn ang="f47">
                <a:pos x="f39" y="f37"/>
              </a:cxn>
              <a:cxn ang="f47">
                <a:pos x="f40" y="f36"/>
              </a:cxn>
              <a:cxn ang="f47">
                <a:pos x="f39" y="f34"/>
              </a:cxn>
              <a:cxn ang="f47">
                <a:pos x="f105" y="f106"/>
              </a:cxn>
            </a:cxnLst>
            <a:rect l="f25" t="f28" r="f26" b="f27"/>
            <a:pathLst>
              <a:path w="21600" h="21600">
                <a:moveTo>
                  <a:pt x="f141" y="f142"/>
                </a:moveTo>
                <a:arcTo wR="f29" hR="f29" stAng="f123" swAng="f133"/>
                <a:lnTo>
                  <a:pt x="f95" y="f96"/>
                </a:lnTo>
                <a:close/>
              </a:path>
            </a:pathLst>
          </a:custGeom>
          <a:solidFill>
            <a:srgbClr val="99CCFF"/>
          </a:solidFill>
          <a:ln w="0">
            <a:solidFill>
              <a:srgbClr val="000000"/>
            </a:solidFill>
            <a:prstDash val="solid"/>
          </a:ln>
        </p:spPr>
        <p:txBody>
          <a:bodyPr vert="horz" wrap="none" lIns="90000" tIns="45000" rIns="90000" bIns="45000" anchor="ctr" anchorCtr="0" compatLnSpc="0"/>
          <a:lstStyle/>
          <a:p>
            <a:pPr marL="0" marR="0" lvl="0" indent="0" algn="ctr" rtl="0" hangingPunct="0">
              <a:lnSpc>
                <a:spcPct val="100000"/>
              </a:lnSpc>
              <a:spcBef>
                <a:spcPts val="0"/>
              </a:spcBef>
              <a:spcAft>
                <a:spcPts val="0"/>
              </a:spcAft>
              <a:buNone/>
              <a:tabLst/>
            </a:pPr>
            <a:r>
              <a:rPr lang="en-IN" sz="1800" b="0" i="0" u="none" strike="noStrike" kern="1200">
                <a:ln>
                  <a:noFill/>
                </a:ln>
                <a:latin typeface="Arial" pitchFamily="18"/>
                <a:ea typeface="Microsoft YaHei" pitchFamily="2"/>
                <a:cs typeface="Mangal" pitchFamily="2"/>
              </a:rPr>
              <a:t>Carry Lookahead</a:t>
            </a:r>
          </a:p>
          <a:p>
            <a:pPr marL="0" marR="0" lvl="0" indent="0" algn="ctr" rtl="0" hangingPunct="0">
              <a:lnSpc>
                <a:spcPct val="100000"/>
              </a:lnSpc>
              <a:spcBef>
                <a:spcPts val="0"/>
              </a:spcBef>
              <a:spcAft>
                <a:spcPts val="0"/>
              </a:spcAft>
              <a:buNone/>
              <a:tabLst/>
            </a:pPr>
            <a:r>
              <a:rPr lang="en-IN" sz="1800" b="0" i="0" u="none" strike="noStrike" kern="1200">
                <a:ln>
                  <a:noFill/>
                </a:ln>
                <a:latin typeface="Arial" pitchFamily="18"/>
                <a:ea typeface="Microsoft YaHei" pitchFamily="2"/>
                <a:cs typeface="Mangal" pitchFamily="2"/>
              </a:rPr>
              <a:t>Adder</a:t>
            </a:r>
          </a:p>
        </p:txBody>
      </p:sp>
      <p:grpSp>
        <p:nvGrpSpPr>
          <p:cNvPr id="9" name="Group 4"/>
          <p:cNvGrpSpPr>
            <a:grpSpLocks noChangeAspect="1"/>
          </p:cNvGrpSpPr>
          <p:nvPr/>
        </p:nvGrpSpPr>
        <p:grpSpPr bwMode="auto">
          <a:xfrm>
            <a:off x="1490400" y="1587500"/>
            <a:ext cx="6248400" cy="4584700"/>
            <a:chOff x="1392" y="860"/>
            <a:chExt cx="3936" cy="2888"/>
          </a:xfrm>
        </p:grpSpPr>
        <p:sp>
          <p:nvSpPr>
            <p:cNvPr id="10" name="AutoShape 3"/>
            <p:cNvSpPr>
              <a:spLocks noChangeAspect="1" noChangeArrowheads="1" noTextEdit="1"/>
            </p:cNvSpPr>
            <p:nvPr/>
          </p:nvSpPr>
          <p:spPr bwMode="auto">
            <a:xfrm>
              <a:off x="1392" y="860"/>
              <a:ext cx="3936" cy="2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5"/>
            <p:cNvSpPr>
              <a:spLocks/>
            </p:cNvSpPr>
            <p:nvPr/>
          </p:nvSpPr>
          <p:spPr bwMode="auto">
            <a:xfrm>
              <a:off x="3969" y="1371"/>
              <a:ext cx="590" cy="197"/>
            </a:xfrm>
            <a:custGeom>
              <a:avLst/>
              <a:gdLst>
                <a:gd name="T0" fmla="*/ 254 w 1515"/>
                <a:gd name="T1" fmla="*/ 0 h 507"/>
                <a:gd name="T2" fmla="*/ 1261 w 1515"/>
                <a:gd name="T3" fmla="*/ 0 h 507"/>
                <a:gd name="T4" fmla="*/ 1515 w 1515"/>
                <a:gd name="T5" fmla="*/ 253 h 507"/>
                <a:gd name="T6" fmla="*/ 1261 w 1515"/>
                <a:gd name="T7" fmla="*/ 507 h 507"/>
                <a:gd name="T8" fmla="*/ 254 w 1515"/>
                <a:gd name="T9" fmla="*/ 507 h 507"/>
                <a:gd name="T10" fmla="*/ 0 w 1515"/>
                <a:gd name="T11" fmla="*/ 253 h 507"/>
                <a:gd name="T12" fmla="*/ 254 w 1515"/>
                <a:gd name="T13" fmla="*/ 0 h 507"/>
              </a:gdLst>
              <a:ahLst/>
              <a:cxnLst>
                <a:cxn ang="0">
                  <a:pos x="T0" y="T1"/>
                </a:cxn>
                <a:cxn ang="0">
                  <a:pos x="T2" y="T3"/>
                </a:cxn>
                <a:cxn ang="0">
                  <a:pos x="T4" y="T5"/>
                </a:cxn>
                <a:cxn ang="0">
                  <a:pos x="T6" y="T7"/>
                </a:cxn>
                <a:cxn ang="0">
                  <a:pos x="T8" y="T9"/>
                </a:cxn>
                <a:cxn ang="0">
                  <a:pos x="T10" y="T11"/>
                </a:cxn>
                <a:cxn ang="0">
                  <a:pos x="T12" y="T13"/>
                </a:cxn>
              </a:cxnLst>
              <a:rect l="0" t="0" r="r" b="b"/>
              <a:pathLst>
                <a:path w="1515" h="507">
                  <a:moveTo>
                    <a:pt x="254" y="0"/>
                  </a:moveTo>
                  <a:lnTo>
                    <a:pt x="1261" y="0"/>
                  </a:lnTo>
                  <a:cubicBezTo>
                    <a:pt x="1402" y="0"/>
                    <a:pt x="1515" y="113"/>
                    <a:pt x="1515" y="253"/>
                  </a:cubicBezTo>
                  <a:cubicBezTo>
                    <a:pt x="1515" y="394"/>
                    <a:pt x="1402" y="507"/>
                    <a:pt x="1261" y="507"/>
                  </a:cubicBezTo>
                  <a:lnTo>
                    <a:pt x="254" y="507"/>
                  </a:lnTo>
                  <a:cubicBezTo>
                    <a:pt x="113" y="507"/>
                    <a:pt x="0" y="394"/>
                    <a:pt x="0" y="253"/>
                  </a:cubicBezTo>
                  <a:cubicBezTo>
                    <a:pt x="0" y="113"/>
                    <a:pt x="113" y="0"/>
                    <a:pt x="254" y="0"/>
                  </a:cubicBezTo>
                  <a:close/>
                </a:path>
              </a:pathLst>
            </a:custGeom>
            <a:solidFill>
              <a:srgbClr val="A2D0D9"/>
            </a:solidFill>
            <a:ln w="9"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Rectangle 6"/>
            <p:cNvSpPr>
              <a:spLocks noChangeArrowheads="1"/>
            </p:cNvSpPr>
            <p:nvPr/>
          </p:nvSpPr>
          <p:spPr bwMode="auto">
            <a:xfrm>
              <a:off x="2747" y="2983"/>
              <a:ext cx="598" cy="216"/>
            </a:xfrm>
            <a:prstGeom prst="rect">
              <a:avLst/>
            </a:prstGeom>
            <a:solidFill>
              <a:srgbClr val="FFE6D5"/>
            </a:solidFill>
            <a:ln w="9"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Line 8"/>
            <p:cNvSpPr>
              <a:spLocks noChangeShapeType="1"/>
            </p:cNvSpPr>
            <p:nvPr/>
          </p:nvSpPr>
          <p:spPr bwMode="auto">
            <a:xfrm>
              <a:off x="4275" y="1131"/>
              <a:ext cx="0" cy="227"/>
            </a:xfrm>
            <a:prstGeom prst="line">
              <a:avLst/>
            </a:prstGeom>
            <a:noFill/>
            <a:ln w="5" cap="flat">
              <a:solidFill>
                <a:srgbClr val="061CE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Freeform 9"/>
            <p:cNvSpPr>
              <a:spLocks/>
            </p:cNvSpPr>
            <p:nvPr/>
          </p:nvSpPr>
          <p:spPr bwMode="auto">
            <a:xfrm>
              <a:off x="4253" y="1281"/>
              <a:ext cx="44" cy="77"/>
            </a:xfrm>
            <a:custGeom>
              <a:avLst/>
              <a:gdLst>
                <a:gd name="T0" fmla="*/ 22 w 44"/>
                <a:gd name="T1" fmla="*/ 22 h 77"/>
                <a:gd name="T2" fmla="*/ 0 w 44"/>
                <a:gd name="T3" fmla="*/ 0 h 77"/>
                <a:gd name="T4" fmla="*/ 22 w 44"/>
                <a:gd name="T5" fmla="*/ 77 h 77"/>
                <a:gd name="T6" fmla="*/ 44 w 44"/>
                <a:gd name="T7" fmla="*/ 0 h 77"/>
                <a:gd name="T8" fmla="*/ 22 w 44"/>
                <a:gd name="T9" fmla="*/ 22 h 77"/>
              </a:gdLst>
              <a:ahLst/>
              <a:cxnLst>
                <a:cxn ang="0">
                  <a:pos x="T0" y="T1"/>
                </a:cxn>
                <a:cxn ang="0">
                  <a:pos x="T2" y="T3"/>
                </a:cxn>
                <a:cxn ang="0">
                  <a:pos x="T4" y="T5"/>
                </a:cxn>
                <a:cxn ang="0">
                  <a:pos x="T6" y="T7"/>
                </a:cxn>
                <a:cxn ang="0">
                  <a:pos x="T8" y="T9"/>
                </a:cxn>
              </a:cxnLst>
              <a:rect l="0" t="0" r="r" b="b"/>
              <a:pathLst>
                <a:path w="44" h="77">
                  <a:moveTo>
                    <a:pt x="22" y="22"/>
                  </a:moveTo>
                  <a:lnTo>
                    <a:pt x="0" y="0"/>
                  </a:lnTo>
                  <a:lnTo>
                    <a:pt x="22" y="77"/>
                  </a:lnTo>
                  <a:lnTo>
                    <a:pt x="44" y="0"/>
                  </a:lnTo>
                  <a:lnTo>
                    <a:pt x="22" y="22"/>
                  </a:lnTo>
                  <a:close/>
                </a:path>
              </a:pathLst>
            </a:custGeom>
            <a:solidFill>
              <a:srgbClr val="000000"/>
            </a:solidFill>
            <a:ln w="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6" name="Line 10"/>
            <p:cNvSpPr>
              <a:spLocks noChangeShapeType="1"/>
            </p:cNvSpPr>
            <p:nvPr/>
          </p:nvSpPr>
          <p:spPr bwMode="auto">
            <a:xfrm>
              <a:off x="4467" y="1135"/>
              <a:ext cx="0" cy="227"/>
            </a:xfrm>
            <a:prstGeom prst="line">
              <a:avLst/>
            </a:prstGeom>
            <a:noFill/>
            <a:ln w="5" cap="flat">
              <a:solidFill>
                <a:srgbClr val="061CE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Freeform 11"/>
            <p:cNvSpPr>
              <a:spLocks/>
            </p:cNvSpPr>
            <p:nvPr/>
          </p:nvSpPr>
          <p:spPr bwMode="auto">
            <a:xfrm>
              <a:off x="4446" y="1285"/>
              <a:ext cx="44" cy="77"/>
            </a:xfrm>
            <a:custGeom>
              <a:avLst/>
              <a:gdLst>
                <a:gd name="T0" fmla="*/ 21 w 44"/>
                <a:gd name="T1" fmla="*/ 22 h 77"/>
                <a:gd name="T2" fmla="*/ 0 w 44"/>
                <a:gd name="T3" fmla="*/ 0 h 77"/>
                <a:gd name="T4" fmla="*/ 21 w 44"/>
                <a:gd name="T5" fmla="*/ 77 h 77"/>
                <a:gd name="T6" fmla="*/ 44 w 44"/>
                <a:gd name="T7" fmla="*/ 0 h 77"/>
                <a:gd name="T8" fmla="*/ 21 w 44"/>
                <a:gd name="T9" fmla="*/ 22 h 77"/>
              </a:gdLst>
              <a:ahLst/>
              <a:cxnLst>
                <a:cxn ang="0">
                  <a:pos x="T0" y="T1"/>
                </a:cxn>
                <a:cxn ang="0">
                  <a:pos x="T2" y="T3"/>
                </a:cxn>
                <a:cxn ang="0">
                  <a:pos x="T4" y="T5"/>
                </a:cxn>
                <a:cxn ang="0">
                  <a:pos x="T6" y="T7"/>
                </a:cxn>
                <a:cxn ang="0">
                  <a:pos x="T8" y="T9"/>
                </a:cxn>
              </a:cxnLst>
              <a:rect l="0" t="0" r="r" b="b"/>
              <a:pathLst>
                <a:path w="44" h="77">
                  <a:moveTo>
                    <a:pt x="21" y="22"/>
                  </a:moveTo>
                  <a:lnTo>
                    <a:pt x="0" y="0"/>
                  </a:lnTo>
                  <a:lnTo>
                    <a:pt x="21" y="77"/>
                  </a:lnTo>
                  <a:lnTo>
                    <a:pt x="44" y="0"/>
                  </a:lnTo>
                  <a:lnTo>
                    <a:pt x="21" y="22"/>
                  </a:lnTo>
                  <a:close/>
                </a:path>
              </a:pathLst>
            </a:custGeom>
            <a:solidFill>
              <a:srgbClr val="000000"/>
            </a:solidFill>
            <a:ln w="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 name="Line 12"/>
            <p:cNvSpPr>
              <a:spLocks noChangeShapeType="1"/>
            </p:cNvSpPr>
            <p:nvPr/>
          </p:nvSpPr>
          <p:spPr bwMode="auto">
            <a:xfrm>
              <a:off x="4082" y="1139"/>
              <a:ext cx="0" cy="227"/>
            </a:xfrm>
            <a:prstGeom prst="line">
              <a:avLst/>
            </a:prstGeom>
            <a:noFill/>
            <a:ln w="5" cap="flat">
              <a:solidFill>
                <a:srgbClr val="061CE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Freeform 13"/>
            <p:cNvSpPr>
              <a:spLocks/>
            </p:cNvSpPr>
            <p:nvPr/>
          </p:nvSpPr>
          <p:spPr bwMode="auto">
            <a:xfrm>
              <a:off x="4061" y="1289"/>
              <a:ext cx="44" cy="77"/>
            </a:xfrm>
            <a:custGeom>
              <a:avLst/>
              <a:gdLst>
                <a:gd name="T0" fmla="*/ 21 w 44"/>
                <a:gd name="T1" fmla="*/ 22 h 77"/>
                <a:gd name="T2" fmla="*/ 0 w 44"/>
                <a:gd name="T3" fmla="*/ 0 h 77"/>
                <a:gd name="T4" fmla="*/ 21 w 44"/>
                <a:gd name="T5" fmla="*/ 77 h 77"/>
                <a:gd name="T6" fmla="*/ 44 w 44"/>
                <a:gd name="T7" fmla="*/ 0 h 77"/>
                <a:gd name="T8" fmla="*/ 21 w 44"/>
                <a:gd name="T9" fmla="*/ 22 h 77"/>
              </a:gdLst>
              <a:ahLst/>
              <a:cxnLst>
                <a:cxn ang="0">
                  <a:pos x="T0" y="T1"/>
                </a:cxn>
                <a:cxn ang="0">
                  <a:pos x="T2" y="T3"/>
                </a:cxn>
                <a:cxn ang="0">
                  <a:pos x="T4" y="T5"/>
                </a:cxn>
                <a:cxn ang="0">
                  <a:pos x="T6" y="T7"/>
                </a:cxn>
                <a:cxn ang="0">
                  <a:pos x="T8" y="T9"/>
                </a:cxn>
              </a:cxnLst>
              <a:rect l="0" t="0" r="r" b="b"/>
              <a:pathLst>
                <a:path w="44" h="77">
                  <a:moveTo>
                    <a:pt x="21" y="22"/>
                  </a:moveTo>
                  <a:lnTo>
                    <a:pt x="0" y="0"/>
                  </a:lnTo>
                  <a:lnTo>
                    <a:pt x="21" y="77"/>
                  </a:lnTo>
                  <a:lnTo>
                    <a:pt x="44" y="0"/>
                  </a:lnTo>
                  <a:lnTo>
                    <a:pt x="21" y="22"/>
                  </a:lnTo>
                  <a:close/>
                </a:path>
              </a:pathLst>
            </a:custGeom>
            <a:solidFill>
              <a:srgbClr val="000000"/>
            </a:solidFill>
            <a:ln w="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 name="Rectangle 14"/>
            <p:cNvSpPr>
              <a:spLocks noChangeArrowheads="1"/>
            </p:cNvSpPr>
            <p:nvPr/>
          </p:nvSpPr>
          <p:spPr bwMode="auto">
            <a:xfrm>
              <a:off x="4417" y="983"/>
              <a:ext cx="168"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smtClean="0">
                  <a:ln>
                    <a:noFill/>
                  </a:ln>
                  <a:solidFill>
                    <a:srgbClr val="000000"/>
                  </a:solidFill>
                  <a:effectLst/>
                  <a:latin typeface="Sans"/>
                </a:rPr>
                <a:t>P</a:t>
              </a:r>
              <a:endParaRPr kumimoji="0" lang="en-US" sz="1800" b="0" i="0" u="none" strike="noStrike" cap="none" normalizeH="0" baseline="0" smtClean="0">
                <a:ln>
                  <a:noFill/>
                </a:ln>
                <a:solidFill>
                  <a:schemeClr val="tx1"/>
                </a:solidFill>
                <a:effectLst/>
                <a:latin typeface="Arial" pitchFamily="34" charset="0"/>
              </a:endParaRPr>
            </a:p>
          </p:txBody>
        </p:sp>
        <p:sp>
          <p:nvSpPr>
            <p:cNvPr id="21" name="Rectangle 15"/>
            <p:cNvSpPr>
              <a:spLocks noChangeArrowheads="1"/>
            </p:cNvSpPr>
            <p:nvPr/>
          </p:nvSpPr>
          <p:spPr bwMode="auto">
            <a:xfrm>
              <a:off x="4502" y="953"/>
              <a:ext cx="79"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Sans"/>
                </a:rPr>
                <a:t>1</a:t>
              </a:r>
              <a:endParaRPr kumimoji="0" lang="en-US" sz="1800" b="0" i="0" u="none" strike="noStrike" cap="none" normalizeH="0" baseline="0" smtClean="0">
                <a:ln>
                  <a:noFill/>
                </a:ln>
                <a:solidFill>
                  <a:schemeClr val="tx1"/>
                </a:solidFill>
                <a:effectLst/>
                <a:latin typeface="Arial" pitchFamily="34" charset="0"/>
              </a:endParaRPr>
            </a:p>
          </p:txBody>
        </p:sp>
        <p:sp>
          <p:nvSpPr>
            <p:cNvPr id="22" name="Rectangle 16"/>
            <p:cNvSpPr>
              <a:spLocks noChangeArrowheads="1"/>
            </p:cNvSpPr>
            <p:nvPr/>
          </p:nvSpPr>
          <p:spPr bwMode="auto">
            <a:xfrm>
              <a:off x="4243" y="976"/>
              <a:ext cx="168"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smtClean="0">
                  <a:ln>
                    <a:noFill/>
                  </a:ln>
                  <a:solidFill>
                    <a:srgbClr val="000000"/>
                  </a:solidFill>
                  <a:effectLst/>
                  <a:latin typeface="Sans"/>
                </a:rPr>
                <a:t>P</a:t>
              </a:r>
              <a:endParaRPr kumimoji="0" lang="en-US" sz="1800" b="0" i="0" u="none" strike="noStrike" cap="none" normalizeH="0" baseline="0" smtClean="0">
                <a:ln>
                  <a:noFill/>
                </a:ln>
                <a:solidFill>
                  <a:schemeClr val="tx1"/>
                </a:solidFill>
                <a:effectLst/>
                <a:latin typeface="Arial" pitchFamily="34" charset="0"/>
              </a:endParaRPr>
            </a:p>
          </p:txBody>
        </p:sp>
        <p:sp>
          <p:nvSpPr>
            <p:cNvPr id="23" name="Rectangle 17"/>
            <p:cNvSpPr>
              <a:spLocks noChangeArrowheads="1"/>
            </p:cNvSpPr>
            <p:nvPr/>
          </p:nvSpPr>
          <p:spPr bwMode="auto">
            <a:xfrm>
              <a:off x="4327" y="947"/>
              <a:ext cx="79"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Sans"/>
                </a:rPr>
                <a:t>2</a:t>
              </a:r>
              <a:endParaRPr kumimoji="0" lang="en-US" sz="1800" b="0" i="0" u="none" strike="noStrike" cap="none" normalizeH="0" baseline="0" smtClean="0">
                <a:ln>
                  <a:noFill/>
                </a:ln>
                <a:solidFill>
                  <a:schemeClr val="tx1"/>
                </a:solidFill>
                <a:effectLst/>
                <a:latin typeface="Arial" pitchFamily="34" charset="0"/>
              </a:endParaRPr>
            </a:p>
          </p:txBody>
        </p:sp>
        <p:sp>
          <p:nvSpPr>
            <p:cNvPr id="24" name="Rectangle 18"/>
            <p:cNvSpPr>
              <a:spLocks noChangeArrowheads="1"/>
            </p:cNvSpPr>
            <p:nvPr/>
          </p:nvSpPr>
          <p:spPr bwMode="auto">
            <a:xfrm>
              <a:off x="4025" y="975"/>
              <a:ext cx="168"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smtClean="0">
                  <a:ln>
                    <a:noFill/>
                  </a:ln>
                  <a:solidFill>
                    <a:srgbClr val="000000"/>
                  </a:solidFill>
                  <a:effectLst/>
                  <a:latin typeface="Sans"/>
                </a:rPr>
                <a:t>P</a:t>
              </a:r>
              <a:endParaRPr kumimoji="0" lang="en-US" sz="1800" b="0" i="0" u="none" strike="noStrike" cap="none" normalizeH="0" baseline="0" smtClean="0">
                <a:ln>
                  <a:noFill/>
                </a:ln>
                <a:solidFill>
                  <a:schemeClr val="tx1"/>
                </a:solidFill>
                <a:effectLst/>
                <a:latin typeface="Arial" pitchFamily="34" charset="0"/>
              </a:endParaRPr>
            </a:p>
          </p:txBody>
        </p:sp>
        <p:sp>
          <p:nvSpPr>
            <p:cNvPr id="25" name="Rectangle 19"/>
            <p:cNvSpPr>
              <a:spLocks noChangeArrowheads="1"/>
            </p:cNvSpPr>
            <p:nvPr/>
          </p:nvSpPr>
          <p:spPr bwMode="auto">
            <a:xfrm>
              <a:off x="4110" y="946"/>
              <a:ext cx="79"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Sans"/>
                </a:rPr>
                <a:t>3</a:t>
              </a:r>
              <a:endParaRPr kumimoji="0" lang="en-US" sz="1800" b="0" i="0" u="none" strike="noStrike" cap="none" normalizeH="0" baseline="0" smtClean="0">
                <a:ln>
                  <a:noFill/>
                </a:ln>
                <a:solidFill>
                  <a:schemeClr val="tx1"/>
                </a:solidFill>
                <a:effectLst/>
                <a:latin typeface="Arial" pitchFamily="34" charset="0"/>
              </a:endParaRPr>
            </a:p>
          </p:txBody>
        </p:sp>
        <p:sp>
          <p:nvSpPr>
            <p:cNvPr id="26" name="Line 20"/>
            <p:cNvSpPr>
              <a:spLocks noChangeShapeType="1"/>
            </p:cNvSpPr>
            <p:nvPr/>
          </p:nvSpPr>
          <p:spPr bwMode="auto">
            <a:xfrm>
              <a:off x="2891" y="2313"/>
              <a:ext cx="0" cy="227"/>
            </a:xfrm>
            <a:prstGeom prst="line">
              <a:avLst/>
            </a:prstGeom>
            <a:noFill/>
            <a:ln w="5" cap="flat">
              <a:solidFill>
                <a:srgbClr val="061CE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Freeform 21"/>
            <p:cNvSpPr>
              <a:spLocks/>
            </p:cNvSpPr>
            <p:nvPr/>
          </p:nvSpPr>
          <p:spPr bwMode="auto">
            <a:xfrm>
              <a:off x="2869" y="2463"/>
              <a:ext cx="44" cy="77"/>
            </a:xfrm>
            <a:custGeom>
              <a:avLst/>
              <a:gdLst>
                <a:gd name="T0" fmla="*/ 22 w 44"/>
                <a:gd name="T1" fmla="*/ 22 h 77"/>
                <a:gd name="T2" fmla="*/ 0 w 44"/>
                <a:gd name="T3" fmla="*/ 0 h 77"/>
                <a:gd name="T4" fmla="*/ 22 w 44"/>
                <a:gd name="T5" fmla="*/ 77 h 77"/>
                <a:gd name="T6" fmla="*/ 44 w 44"/>
                <a:gd name="T7" fmla="*/ 0 h 77"/>
                <a:gd name="T8" fmla="*/ 22 w 44"/>
                <a:gd name="T9" fmla="*/ 22 h 77"/>
              </a:gdLst>
              <a:ahLst/>
              <a:cxnLst>
                <a:cxn ang="0">
                  <a:pos x="T0" y="T1"/>
                </a:cxn>
                <a:cxn ang="0">
                  <a:pos x="T2" y="T3"/>
                </a:cxn>
                <a:cxn ang="0">
                  <a:pos x="T4" y="T5"/>
                </a:cxn>
                <a:cxn ang="0">
                  <a:pos x="T6" y="T7"/>
                </a:cxn>
                <a:cxn ang="0">
                  <a:pos x="T8" y="T9"/>
                </a:cxn>
              </a:cxnLst>
              <a:rect l="0" t="0" r="r" b="b"/>
              <a:pathLst>
                <a:path w="44" h="77">
                  <a:moveTo>
                    <a:pt x="22" y="22"/>
                  </a:moveTo>
                  <a:lnTo>
                    <a:pt x="0" y="0"/>
                  </a:lnTo>
                  <a:lnTo>
                    <a:pt x="22" y="77"/>
                  </a:lnTo>
                  <a:lnTo>
                    <a:pt x="44" y="0"/>
                  </a:lnTo>
                  <a:lnTo>
                    <a:pt x="22" y="22"/>
                  </a:lnTo>
                  <a:close/>
                </a:path>
              </a:pathLst>
            </a:custGeom>
            <a:solidFill>
              <a:srgbClr val="000000"/>
            </a:solidFill>
            <a:ln w="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8" name="Line 22"/>
            <p:cNvSpPr>
              <a:spLocks noChangeShapeType="1"/>
            </p:cNvSpPr>
            <p:nvPr/>
          </p:nvSpPr>
          <p:spPr bwMode="auto">
            <a:xfrm>
              <a:off x="2907" y="2755"/>
              <a:ext cx="0" cy="228"/>
            </a:xfrm>
            <a:prstGeom prst="line">
              <a:avLst/>
            </a:prstGeom>
            <a:noFill/>
            <a:ln w="5" cap="flat">
              <a:solidFill>
                <a:srgbClr val="061CE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Freeform 23"/>
            <p:cNvSpPr>
              <a:spLocks/>
            </p:cNvSpPr>
            <p:nvPr/>
          </p:nvSpPr>
          <p:spPr bwMode="auto">
            <a:xfrm>
              <a:off x="2885" y="2906"/>
              <a:ext cx="44" cy="77"/>
            </a:xfrm>
            <a:custGeom>
              <a:avLst/>
              <a:gdLst>
                <a:gd name="T0" fmla="*/ 22 w 44"/>
                <a:gd name="T1" fmla="*/ 21 h 77"/>
                <a:gd name="T2" fmla="*/ 0 w 44"/>
                <a:gd name="T3" fmla="*/ 0 h 77"/>
                <a:gd name="T4" fmla="*/ 22 w 44"/>
                <a:gd name="T5" fmla="*/ 77 h 77"/>
                <a:gd name="T6" fmla="*/ 44 w 44"/>
                <a:gd name="T7" fmla="*/ 0 h 77"/>
                <a:gd name="T8" fmla="*/ 22 w 44"/>
                <a:gd name="T9" fmla="*/ 21 h 77"/>
              </a:gdLst>
              <a:ahLst/>
              <a:cxnLst>
                <a:cxn ang="0">
                  <a:pos x="T0" y="T1"/>
                </a:cxn>
                <a:cxn ang="0">
                  <a:pos x="T2" y="T3"/>
                </a:cxn>
                <a:cxn ang="0">
                  <a:pos x="T4" y="T5"/>
                </a:cxn>
                <a:cxn ang="0">
                  <a:pos x="T6" y="T7"/>
                </a:cxn>
                <a:cxn ang="0">
                  <a:pos x="T8" y="T9"/>
                </a:cxn>
              </a:cxnLst>
              <a:rect l="0" t="0" r="r" b="b"/>
              <a:pathLst>
                <a:path w="44" h="77">
                  <a:moveTo>
                    <a:pt x="22" y="21"/>
                  </a:moveTo>
                  <a:lnTo>
                    <a:pt x="0" y="0"/>
                  </a:lnTo>
                  <a:lnTo>
                    <a:pt x="22" y="77"/>
                  </a:lnTo>
                  <a:lnTo>
                    <a:pt x="44" y="0"/>
                  </a:lnTo>
                  <a:lnTo>
                    <a:pt x="22" y="21"/>
                  </a:lnTo>
                  <a:close/>
                </a:path>
              </a:pathLst>
            </a:custGeom>
            <a:solidFill>
              <a:srgbClr val="000000"/>
            </a:solidFill>
            <a:ln w="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0" name="Line 24"/>
            <p:cNvSpPr>
              <a:spLocks noChangeShapeType="1"/>
            </p:cNvSpPr>
            <p:nvPr/>
          </p:nvSpPr>
          <p:spPr bwMode="auto">
            <a:xfrm>
              <a:off x="3081" y="2321"/>
              <a:ext cx="0" cy="228"/>
            </a:xfrm>
            <a:prstGeom prst="line">
              <a:avLst/>
            </a:prstGeom>
            <a:noFill/>
            <a:ln w="5" cap="flat">
              <a:solidFill>
                <a:srgbClr val="061CE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Freeform 25"/>
            <p:cNvSpPr>
              <a:spLocks/>
            </p:cNvSpPr>
            <p:nvPr/>
          </p:nvSpPr>
          <p:spPr bwMode="auto">
            <a:xfrm>
              <a:off x="3059" y="2472"/>
              <a:ext cx="44" cy="77"/>
            </a:xfrm>
            <a:custGeom>
              <a:avLst/>
              <a:gdLst>
                <a:gd name="T0" fmla="*/ 22 w 44"/>
                <a:gd name="T1" fmla="*/ 22 h 77"/>
                <a:gd name="T2" fmla="*/ 0 w 44"/>
                <a:gd name="T3" fmla="*/ 0 h 77"/>
                <a:gd name="T4" fmla="*/ 22 w 44"/>
                <a:gd name="T5" fmla="*/ 77 h 77"/>
                <a:gd name="T6" fmla="*/ 44 w 44"/>
                <a:gd name="T7" fmla="*/ 0 h 77"/>
                <a:gd name="T8" fmla="*/ 22 w 44"/>
                <a:gd name="T9" fmla="*/ 22 h 77"/>
              </a:gdLst>
              <a:ahLst/>
              <a:cxnLst>
                <a:cxn ang="0">
                  <a:pos x="T0" y="T1"/>
                </a:cxn>
                <a:cxn ang="0">
                  <a:pos x="T2" y="T3"/>
                </a:cxn>
                <a:cxn ang="0">
                  <a:pos x="T4" y="T5"/>
                </a:cxn>
                <a:cxn ang="0">
                  <a:pos x="T6" y="T7"/>
                </a:cxn>
                <a:cxn ang="0">
                  <a:pos x="T8" y="T9"/>
                </a:cxn>
              </a:cxnLst>
              <a:rect l="0" t="0" r="r" b="b"/>
              <a:pathLst>
                <a:path w="44" h="77">
                  <a:moveTo>
                    <a:pt x="22" y="22"/>
                  </a:moveTo>
                  <a:lnTo>
                    <a:pt x="0" y="0"/>
                  </a:lnTo>
                  <a:lnTo>
                    <a:pt x="22" y="77"/>
                  </a:lnTo>
                  <a:lnTo>
                    <a:pt x="44" y="0"/>
                  </a:lnTo>
                  <a:lnTo>
                    <a:pt x="22" y="22"/>
                  </a:lnTo>
                  <a:close/>
                </a:path>
              </a:pathLst>
            </a:custGeom>
            <a:solidFill>
              <a:srgbClr val="000000"/>
            </a:solidFill>
            <a:ln w="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26"/>
            <p:cNvSpPr>
              <a:spLocks/>
            </p:cNvSpPr>
            <p:nvPr/>
          </p:nvSpPr>
          <p:spPr bwMode="auto">
            <a:xfrm>
              <a:off x="2516" y="3450"/>
              <a:ext cx="1082" cy="265"/>
            </a:xfrm>
            <a:custGeom>
              <a:avLst/>
              <a:gdLst>
                <a:gd name="T0" fmla="*/ 340 w 2777"/>
                <a:gd name="T1" fmla="*/ 0 h 680"/>
                <a:gd name="T2" fmla="*/ 2437 w 2777"/>
                <a:gd name="T3" fmla="*/ 0 h 680"/>
                <a:gd name="T4" fmla="*/ 2777 w 2777"/>
                <a:gd name="T5" fmla="*/ 340 h 680"/>
                <a:gd name="T6" fmla="*/ 2437 w 2777"/>
                <a:gd name="T7" fmla="*/ 680 h 680"/>
                <a:gd name="T8" fmla="*/ 340 w 2777"/>
                <a:gd name="T9" fmla="*/ 680 h 680"/>
                <a:gd name="T10" fmla="*/ 0 w 2777"/>
                <a:gd name="T11" fmla="*/ 340 h 680"/>
                <a:gd name="T12" fmla="*/ 340 w 2777"/>
                <a:gd name="T13" fmla="*/ 0 h 680"/>
              </a:gdLst>
              <a:ahLst/>
              <a:cxnLst>
                <a:cxn ang="0">
                  <a:pos x="T0" y="T1"/>
                </a:cxn>
                <a:cxn ang="0">
                  <a:pos x="T2" y="T3"/>
                </a:cxn>
                <a:cxn ang="0">
                  <a:pos x="T4" y="T5"/>
                </a:cxn>
                <a:cxn ang="0">
                  <a:pos x="T6" y="T7"/>
                </a:cxn>
                <a:cxn ang="0">
                  <a:pos x="T8" y="T9"/>
                </a:cxn>
                <a:cxn ang="0">
                  <a:pos x="T10" y="T11"/>
                </a:cxn>
                <a:cxn ang="0">
                  <a:pos x="T12" y="T13"/>
                </a:cxn>
              </a:cxnLst>
              <a:rect l="0" t="0" r="r" b="b"/>
              <a:pathLst>
                <a:path w="2777" h="680">
                  <a:moveTo>
                    <a:pt x="340" y="0"/>
                  </a:moveTo>
                  <a:lnTo>
                    <a:pt x="2437" y="0"/>
                  </a:lnTo>
                  <a:cubicBezTo>
                    <a:pt x="2625" y="0"/>
                    <a:pt x="2777" y="151"/>
                    <a:pt x="2777" y="340"/>
                  </a:cubicBezTo>
                  <a:cubicBezTo>
                    <a:pt x="2777" y="528"/>
                    <a:pt x="2625" y="680"/>
                    <a:pt x="2437" y="680"/>
                  </a:cubicBezTo>
                  <a:lnTo>
                    <a:pt x="340" y="680"/>
                  </a:lnTo>
                  <a:cubicBezTo>
                    <a:pt x="152" y="680"/>
                    <a:pt x="0" y="528"/>
                    <a:pt x="0" y="340"/>
                  </a:cubicBezTo>
                  <a:cubicBezTo>
                    <a:pt x="0" y="151"/>
                    <a:pt x="152" y="0"/>
                    <a:pt x="340" y="0"/>
                  </a:cubicBezTo>
                  <a:close/>
                </a:path>
              </a:pathLst>
            </a:custGeom>
            <a:solidFill>
              <a:srgbClr val="8383F8"/>
            </a:solidFill>
            <a:ln w="7" cap="flat">
              <a:solidFill>
                <a:srgbClr val="DEDEE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3" name="Rectangle 27"/>
            <p:cNvSpPr>
              <a:spLocks noChangeArrowheads="1"/>
            </p:cNvSpPr>
            <p:nvPr/>
          </p:nvSpPr>
          <p:spPr bwMode="auto">
            <a:xfrm>
              <a:off x="2632" y="3514"/>
              <a:ext cx="895"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Sans"/>
                </a:rPr>
                <a:t>Final product</a:t>
              </a:r>
              <a:endParaRPr kumimoji="0" lang="en-US" sz="1800" b="0" i="0" u="none" strike="noStrike" cap="none" normalizeH="0" baseline="0" smtClean="0">
                <a:ln>
                  <a:noFill/>
                </a:ln>
                <a:solidFill>
                  <a:schemeClr val="tx1"/>
                </a:solidFill>
                <a:effectLst/>
                <a:latin typeface="Arial" pitchFamily="34" charset="0"/>
              </a:endParaRPr>
            </a:p>
          </p:txBody>
        </p:sp>
        <p:sp>
          <p:nvSpPr>
            <p:cNvPr id="34" name="Line 28"/>
            <p:cNvSpPr>
              <a:spLocks noChangeShapeType="1"/>
            </p:cNvSpPr>
            <p:nvPr/>
          </p:nvSpPr>
          <p:spPr bwMode="auto">
            <a:xfrm flipV="1">
              <a:off x="4841" y="1100"/>
              <a:ext cx="0" cy="693"/>
            </a:xfrm>
            <a:prstGeom prst="line">
              <a:avLst/>
            </a:prstGeom>
            <a:noFill/>
            <a:ln w="6"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Freeform 29"/>
            <p:cNvSpPr>
              <a:spLocks/>
            </p:cNvSpPr>
            <p:nvPr/>
          </p:nvSpPr>
          <p:spPr bwMode="auto">
            <a:xfrm>
              <a:off x="4814" y="1100"/>
              <a:ext cx="53" cy="92"/>
            </a:xfrm>
            <a:custGeom>
              <a:avLst/>
              <a:gdLst>
                <a:gd name="T0" fmla="*/ 27 w 53"/>
                <a:gd name="T1" fmla="*/ 65 h 92"/>
                <a:gd name="T2" fmla="*/ 53 w 53"/>
                <a:gd name="T3" fmla="*/ 92 h 92"/>
                <a:gd name="T4" fmla="*/ 27 w 53"/>
                <a:gd name="T5" fmla="*/ 0 h 92"/>
                <a:gd name="T6" fmla="*/ 0 w 53"/>
                <a:gd name="T7" fmla="*/ 92 h 92"/>
                <a:gd name="T8" fmla="*/ 27 w 53"/>
                <a:gd name="T9" fmla="*/ 65 h 92"/>
              </a:gdLst>
              <a:ahLst/>
              <a:cxnLst>
                <a:cxn ang="0">
                  <a:pos x="T0" y="T1"/>
                </a:cxn>
                <a:cxn ang="0">
                  <a:pos x="T2" y="T3"/>
                </a:cxn>
                <a:cxn ang="0">
                  <a:pos x="T4" y="T5"/>
                </a:cxn>
                <a:cxn ang="0">
                  <a:pos x="T6" y="T7"/>
                </a:cxn>
                <a:cxn ang="0">
                  <a:pos x="T8" y="T9"/>
                </a:cxn>
              </a:cxnLst>
              <a:rect l="0" t="0" r="r" b="b"/>
              <a:pathLst>
                <a:path w="53" h="92">
                  <a:moveTo>
                    <a:pt x="27" y="65"/>
                  </a:moveTo>
                  <a:lnTo>
                    <a:pt x="53" y="92"/>
                  </a:lnTo>
                  <a:lnTo>
                    <a:pt x="27" y="0"/>
                  </a:lnTo>
                  <a:lnTo>
                    <a:pt x="0" y="92"/>
                  </a:lnTo>
                  <a:lnTo>
                    <a:pt x="27" y="65"/>
                  </a:lnTo>
                  <a:close/>
                </a:path>
              </a:pathLst>
            </a:custGeom>
            <a:solidFill>
              <a:srgbClr val="000000"/>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6" name="Line 30"/>
            <p:cNvSpPr>
              <a:spLocks noChangeShapeType="1"/>
            </p:cNvSpPr>
            <p:nvPr/>
          </p:nvSpPr>
          <p:spPr bwMode="auto">
            <a:xfrm>
              <a:off x="4841" y="1998"/>
              <a:ext cx="0" cy="694"/>
            </a:xfrm>
            <a:prstGeom prst="line">
              <a:avLst/>
            </a:prstGeom>
            <a:noFill/>
            <a:ln w="6"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 name="Freeform 31"/>
            <p:cNvSpPr>
              <a:spLocks/>
            </p:cNvSpPr>
            <p:nvPr/>
          </p:nvSpPr>
          <p:spPr bwMode="auto">
            <a:xfrm>
              <a:off x="4814" y="2600"/>
              <a:ext cx="53" cy="92"/>
            </a:xfrm>
            <a:custGeom>
              <a:avLst/>
              <a:gdLst>
                <a:gd name="T0" fmla="*/ 27 w 53"/>
                <a:gd name="T1" fmla="*/ 26 h 92"/>
                <a:gd name="T2" fmla="*/ 0 w 53"/>
                <a:gd name="T3" fmla="*/ 0 h 92"/>
                <a:gd name="T4" fmla="*/ 27 w 53"/>
                <a:gd name="T5" fmla="*/ 92 h 92"/>
                <a:gd name="T6" fmla="*/ 53 w 53"/>
                <a:gd name="T7" fmla="*/ 0 h 92"/>
                <a:gd name="T8" fmla="*/ 27 w 53"/>
                <a:gd name="T9" fmla="*/ 26 h 92"/>
              </a:gdLst>
              <a:ahLst/>
              <a:cxnLst>
                <a:cxn ang="0">
                  <a:pos x="T0" y="T1"/>
                </a:cxn>
                <a:cxn ang="0">
                  <a:pos x="T2" y="T3"/>
                </a:cxn>
                <a:cxn ang="0">
                  <a:pos x="T4" y="T5"/>
                </a:cxn>
                <a:cxn ang="0">
                  <a:pos x="T6" y="T7"/>
                </a:cxn>
                <a:cxn ang="0">
                  <a:pos x="T8" y="T9"/>
                </a:cxn>
              </a:cxnLst>
              <a:rect l="0" t="0" r="r" b="b"/>
              <a:pathLst>
                <a:path w="53" h="92">
                  <a:moveTo>
                    <a:pt x="27" y="26"/>
                  </a:moveTo>
                  <a:lnTo>
                    <a:pt x="0" y="0"/>
                  </a:lnTo>
                  <a:lnTo>
                    <a:pt x="27" y="92"/>
                  </a:lnTo>
                  <a:lnTo>
                    <a:pt x="53" y="0"/>
                  </a:lnTo>
                  <a:lnTo>
                    <a:pt x="27" y="26"/>
                  </a:lnTo>
                  <a:close/>
                </a:path>
              </a:pathLst>
            </a:custGeom>
            <a:solidFill>
              <a:srgbClr val="000000"/>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8" name="Freeform 32"/>
            <p:cNvSpPr>
              <a:spLocks/>
            </p:cNvSpPr>
            <p:nvPr/>
          </p:nvSpPr>
          <p:spPr bwMode="auto">
            <a:xfrm>
              <a:off x="4742" y="1088"/>
              <a:ext cx="201" cy="5"/>
            </a:xfrm>
            <a:custGeom>
              <a:avLst/>
              <a:gdLst>
                <a:gd name="T0" fmla="*/ 0 w 514"/>
                <a:gd name="T1" fmla="*/ 0 h 14"/>
                <a:gd name="T2" fmla="*/ 514 w 514"/>
                <a:gd name="T3" fmla="*/ 0 h 14"/>
              </a:gdLst>
              <a:ahLst/>
              <a:cxnLst>
                <a:cxn ang="0">
                  <a:pos x="T0" y="T1"/>
                </a:cxn>
                <a:cxn ang="0">
                  <a:pos x="T2" y="T3"/>
                </a:cxn>
              </a:cxnLst>
              <a:rect l="0" t="0" r="r" b="b"/>
              <a:pathLst>
                <a:path w="514" h="14">
                  <a:moveTo>
                    <a:pt x="0" y="0"/>
                  </a:moveTo>
                  <a:cubicBezTo>
                    <a:pt x="49" y="14"/>
                    <a:pt x="514" y="0"/>
                    <a:pt x="514" y="0"/>
                  </a:cubicBezTo>
                </a:path>
              </a:pathLst>
            </a:custGeom>
            <a:noFill/>
            <a:ln w="11"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 name="Line 33"/>
            <p:cNvSpPr>
              <a:spLocks noChangeShapeType="1"/>
            </p:cNvSpPr>
            <p:nvPr/>
          </p:nvSpPr>
          <p:spPr bwMode="auto">
            <a:xfrm>
              <a:off x="4739" y="2705"/>
              <a:ext cx="215" cy="0"/>
            </a:xfrm>
            <a:prstGeom prst="line">
              <a:avLst/>
            </a:prstGeom>
            <a:noFill/>
            <a:ln w="11"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 name="Rectangle 34"/>
            <p:cNvSpPr>
              <a:spLocks noChangeArrowheads="1"/>
            </p:cNvSpPr>
            <p:nvPr/>
          </p:nvSpPr>
          <p:spPr bwMode="auto">
            <a:xfrm>
              <a:off x="4515" y="1837"/>
              <a:ext cx="723" cy="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rgbClr val="000000"/>
                  </a:solidFill>
                  <a:effectLst/>
                  <a:latin typeface="Sans"/>
                </a:rPr>
                <a:t>log    (n) levels</a:t>
              </a:r>
              <a:endParaRPr kumimoji="0" lang="en-US" sz="1800" b="0" i="0" u="none" strike="noStrike" cap="none" normalizeH="0" baseline="0" smtClean="0">
                <a:ln>
                  <a:noFill/>
                </a:ln>
                <a:solidFill>
                  <a:schemeClr val="tx1"/>
                </a:solidFill>
                <a:effectLst/>
                <a:latin typeface="Arial" pitchFamily="34" charset="0"/>
              </a:endParaRPr>
            </a:p>
          </p:txBody>
        </p:sp>
        <p:sp>
          <p:nvSpPr>
            <p:cNvPr id="41" name="Rectangle 35"/>
            <p:cNvSpPr>
              <a:spLocks noChangeArrowheads="1"/>
            </p:cNvSpPr>
            <p:nvPr/>
          </p:nvSpPr>
          <p:spPr bwMode="auto">
            <a:xfrm>
              <a:off x="4107" y="1394"/>
              <a:ext cx="360"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Sans"/>
                </a:rPr>
                <a:t>CSA</a:t>
              </a:r>
              <a:endParaRPr kumimoji="0" lang="en-US" sz="1800" b="0" i="0" u="none" strike="noStrike" cap="none" normalizeH="0" baseline="0" smtClean="0">
                <a:ln>
                  <a:noFill/>
                </a:ln>
                <a:solidFill>
                  <a:schemeClr val="tx1"/>
                </a:solidFill>
                <a:effectLst/>
                <a:latin typeface="Arial" pitchFamily="34" charset="0"/>
              </a:endParaRPr>
            </a:p>
          </p:txBody>
        </p:sp>
        <p:sp>
          <p:nvSpPr>
            <p:cNvPr id="42" name="Freeform 36"/>
            <p:cNvSpPr>
              <a:spLocks/>
            </p:cNvSpPr>
            <p:nvPr/>
          </p:nvSpPr>
          <p:spPr bwMode="auto">
            <a:xfrm>
              <a:off x="3292" y="1369"/>
              <a:ext cx="591" cy="197"/>
            </a:xfrm>
            <a:custGeom>
              <a:avLst/>
              <a:gdLst>
                <a:gd name="T0" fmla="*/ 254 w 1515"/>
                <a:gd name="T1" fmla="*/ 0 h 508"/>
                <a:gd name="T2" fmla="*/ 1261 w 1515"/>
                <a:gd name="T3" fmla="*/ 0 h 508"/>
                <a:gd name="T4" fmla="*/ 1515 w 1515"/>
                <a:gd name="T5" fmla="*/ 254 h 508"/>
                <a:gd name="T6" fmla="*/ 1261 w 1515"/>
                <a:gd name="T7" fmla="*/ 508 h 508"/>
                <a:gd name="T8" fmla="*/ 254 w 1515"/>
                <a:gd name="T9" fmla="*/ 508 h 508"/>
                <a:gd name="T10" fmla="*/ 0 w 1515"/>
                <a:gd name="T11" fmla="*/ 254 h 508"/>
                <a:gd name="T12" fmla="*/ 254 w 1515"/>
                <a:gd name="T13" fmla="*/ 0 h 508"/>
              </a:gdLst>
              <a:ahLst/>
              <a:cxnLst>
                <a:cxn ang="0">
                  <a:pos x="T0" y="T1"/>
                </a:cxn>
                <a:cxn ang="0">
                  <a:pos x="T2" y="T3"/>
                </a:cxn>
                <a:cxn ang="0">
                  <a:pos x="T4" y="T5"/>
                </a:cxn>
                <a:cxn ang="0">
                  <a:pos x="T6" y="T7"/>
                </a:cxn>
                <a:cxn ang="0">
                  <a:pos x="T8" y="T9"/>
                </a:cxn>
                <a:cxn ang="0">
                  <a:pos x="T10" y="T11"/>
                </a:cxn>
                <a:cxn ang="0">
                  <a:pos x="T12" y="T13"/>
                </a:cxn>
              </a:cxnLst>
              <a:rect l="0" t="0" r="r" b="b"/>
              <a:pathLst>
                <a:path w="1515" h="508">
                  <a:moveTo>
                    <a:pt x="254" y="0"/>
                  </a:moveTo>
                  <a:lnTo>
                    <a:pt x="1261" y="0"/>
                  </a:lnTo>
                  <a:cubicBezTo>
                    <a:pt x="1402" y="0"/>
                    <a:pt x="1515" y="113"/>
                    <a:pt x="1515" y="254"/>
                  </a:cubicBezTo>
                  <a:cubicBezTo>
                    <a:pt x="1515" y="395"/>
                    <a:pt x="1402" y="508"/>
                    <a:pt x="1261" y="508"/>
                  </a:cubicBezTo>
                  <a:lnTo>
                    <a:pt x="254" y="508"/>
                  </a:lnTo>
                  <a:cubicBezTo>
                    <a:pt x="113" y="508"/>
                    <a:pt x="0" y="395"/>
                    <a:pt x="0" y="254"/>
                  </a:cubicBezTo>
                  <a:cubicBezTo>
                    <a:pt x="0" y="113"/>
                    <a:pt x="113" y="0"/>
                    <a:pt x="254" y="0"/>
                  </a:cubicBezTo>
                  <a:close/>
                </a:path>
              </a:pathLst>
            </a:custGeom>
            <a:solidFill>
              <a:srgbClr val="A2D0D9"/>
            </a:solidFill>
            <a:ln w="9"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3" name="Line 37"/>
            <p:cNvSpPr>
              <a:spLocks noChangeShapeType="1"/>
            </p:cNvSpPr>
            <p:nvPr/>
          </p:nvSpPr>
          <p:spPr bwMode="auto">
            <a:xfrm>
              <a:off x="3599" y="1129"/>
              <a:ext cx="0" cy="227"/>
            </a:xfrm>
            <a:prstGeom prst="line">
              <a:avLst/>
            </a:prstGeom>
            <a:noFill/>
            <a:ln w="5" cap="flat">
              <a:solidFill>
                <a:srgbClr val="061CE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 name="Freeform 38"/>
            <p:cNvSpPr>
              <a:spLocks/>
            </p:cNvSpPr>
            <p:nvPr/>
          </p:nvSpPr>
          <p:spPr bwMode="auto">
            <a:xfrm>
              <a:off x="3577" y="1279"/>
              <a:ext cx="44" cy="77"/>
            </a:xfrm>
            <a:custGeom>
              <a:avLst/>
              <a:gdLst>
                <a:gd name="T0" fmla="*/ 22 w 44"/>
                <a:gd name="T1" fmla="*/ 22 h 77"/>
                <a:gd name="T2" fmla="*/ 0 w 44"/>
                <a:gd name="T3" fmla="*/ 0 h 77"/>
                <a:gd name="T4" fmla="*/ 22 w 44"/>
                <a:gd name="T5" fmla="*/ 77 h 77"/>
                <a:gd name="T6" fmla="*/ 44 w 44"/>
                <a:gd name="T7" fmla="*/ 0 h 77"/>
                <a:gd name="T8" fmla="*/ 22 w 44"/>
                <a:gd name="T9" fmla="*/ 22 h 77"/>
              </a:gdLst>
              <a:ahLst/>
              <a:cxnLst>
                <a:cxn ang="0">
                  <a:pos x="T0" y="T1"/>
                </a:cxn>
                <a:cxn ang="0">
                  <a:pos x="T2" y="T3"/>
                </a:cxn>
                <a:cxn ang="0">
                  <a:pos x="T4" y="T5"/>
                </a:cxn>
                <a:cxn ang="0">
                  <a:pos x="T6" y="T7"/>
                </a:cxn>
                <a:cxn ang="0">
                  <a:pos x="T8" y="T9"/>
                </a:cxn>
              </a:cxnLst>
              <a:rect l="0" t="0" r="r" b="b"/>
              <a:pathLst>
                <a:path w="44" h="77">
                  <a:moveTo>
                    <a:pt x="22" y="22"/>
                  </a:moveTo>
                  <a:lnTo>
                    <a:pt x="0" y="0"/>
                  </a:lnTo>
                  <a:lnTo>
                    <a:pt x="22" y="77"/>
                  </a:lnTo>
                  <a:lnTo>
                    <a:pt x="44" y="0"/>
                  </a:lnTo>
                  <a:lnTo>
                    <a:pt x="22" y="22"/>
                  </a:lnTo>
                  <a:close/>
                </a:path>
              </a:pathLst>
            </a:custGeom>
            <a:solidFill>
              <a:srgbClr val="000000"/>
            </a:solidFill>
            <a:ln w="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5" name="Line 39"/>
            <p:cNvSpPr>
              <a:spLocks noChangeShapeType="1"/>
            </p:cNvSpPr>
            <p:nvPr/>
          </p:nvSpPr>
          <p:spPr bwMode="auto">
            <a:xfrm>
              <a:off x="3791" y="1133"/>
              <a:ext cx="0" cy="227"/>
            </a:xfrm>
            <a:prstGeom prst="line">
              <a:avLst/>
            </a:prstGeom>
            <a:noFill/>
            <a:ln w="5" cap="flat">
              <a:solidFill>
                <a:srgbClr val="061CE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 name="Freeform 40"/>
            <p:cNvSpPr>
              <a:spLocks/>
            </p:cNvSpPr>
            <p:nvPr/>
          </p:nvSpPr>
          <p:spPr bwMode="auto">
            <a:xfrm>
              <a:off x="3769" y="1283"/>
              <a:ext cx="44" cy="77"/>
            </a:xfrm>
            <a:custGeom>
              <a:avLst/>
              <a:gdLst>
                <a:gd name="T0" fmla="*/ 22 w 44"/>
                <a:gd name="T1" fmla="*/ 22 h 77"/>
                <a:gd name="T2" fmla="*/ 0 w 44"/>
                <a:gd name="T3" fmla="*/ 0 h 77"/>
                <a:gd name="T4" fmla="*/ 22 w 44"/>
                <a:gd name="T5" fmla="*/ 77 h 77"/>
                <a:gd name="T6" fmla="*/ 44 w 44"/>
                <a:gd name="T7" fmla="*/ 0 h 77"/>
                <a:gd name="T8" fmla="*/ 22 w 44"/>
                <a:gd name="T9" fmla="*/ 22 h 77"/>
              </a:gdLst>
              <a:ahLst/>
              <a:cxnLst>
                <a:cxn ang="0">
                  <a:pos x="T0" y="T1"/>
                </a:cxn>
                <a:cxn ang="0">
                  <a:pos x="T2" y="T3"/>
                </a:cxn>
                <a:cxn ang="0">
                  <a:pos x="T4" y="T5"/>
                </a:cxn>
                <a:cxn ang="0">
                  <a:pos x="T6" y="T7"/>
                </a:cxn>
                <a:cxn ang="0">
                  <a:pos x="T8" y="T9"/>
                </a:cxn>
              </a:cxnLst>
              <a:rect l="0" t="0" r="r" b="b"/>
              <a:pathLst>
                <a:path w="44" h="77">
                  <a:moveTo>
                    <a:pt x="22" y="22"/>
                  </a:moveTo>
                  <a:lnTo>
                    <a:pt x="0" y="0"/>
                  </a:lnTo>
                  <a:lnTo>
                    <a:pt x="22" y="77"/>
                  </a:lnTo>
                  <a:lnTo>
                    <a:pt x="44" y="0"/>
                  </a:lnTo>
                  <a:lnTo>
                    <a:pt x="22" y="22"/>
                  </a:lnTo>
                  <a:close/>
                </a:path>
              </a:pathLst>
            </a:custGeom>
            <a:solidFill>
              <a:srgbClr val="000000"/>
            </a:solidFill>
            <a:ln w="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7" name="Line 41"/>
            <p:cNvSpPr>
              <a:spLocks noChangeShapeType="1"/>
            </p:cNvSpPr>
            <p:nvPr/>
          </p:nvSpPr>
          <p:spPr bwMode="auto">
            <a:xfrm>
              <a:off x="3406" y="1137"/>
              <a:ext cx="0" cy="227"/>
            </a:xfrm>
            <a:prstGeom prst="line">
              <a:avLst/>
            </a:prstGeom>
            <a:noFill/>
            <a:ln w="5" cap="flat">
              <a:solidFill>
                <a:srgbClr val="061CE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 name="Freeform 42"/>
            <p:cNvSpPr>
              <a:spLocks/>
            </p:cNvSpPr>
            <p:nvPr/>
          </p:nvSpPr>
          <p:spPr bwMode="auto">
            <a:xfrm>
              <a:off x="3384" y="1287"/>
              <a:ext cx="44" cy="77"/>
            </a:xfrm>
            <a:custGeom>
              <a:avLst/>
              <a:gdLst>
                <a:gd name="T0" fmla="*/ 22 w 44"/>
                <a:gd name="T1" fmla="*/ 22 h 77"/>
                <a:gd name="T2" fmla="*/ 0 w 44"/>
                <a:gd name="T3" fmla="*/ 0 h 77"/>
                <a:gd name="T4" fmla="*/ 22 w 44"/>
                <a:gd name="T5" fmla="*/ 77 h 77"/>
                <a:gd name="T6" fmla="*/ 44 w 44"/>
                <a:gd name="T7" fmla="*/ 0 h 77"/>
                <a:gd name="T8" fmla="*/ 22 w 44"/>
                <a:gd name="T9" fmla="*/ 22 h 77"/>
              </a:gdLst>
              <a:ahLst/>
              <a:cxnLst>
                <a:cxn ang="0">
                  <a:pos x="T0" y="T1"/>
                </a:cxn>
                <a:cxn ang="0">
                  <a:pos x="T2" y="T3"/>
                </a:cxn>
                <a:cxn ang="0">
                  <a:pos x="T4" y="T5"/>
                </a:cxn>
                <a:cxn ang="0">
                  <a:pos x="T6" y="T7"/>
                </a:cxn>
                <a:cxn ang="0">
                  <a:pos x="T8" y="T9"/>
                </a:cxn>
              </a:cxnLst>
              <a:rect l="0" t="0" r="r" b="b"/>
              <a:pathLst>
                <a:path w="44" h="77">
                  <a:moveTo>
                    <a:pt x="22" y="22"/>
                  </a:moveTo>
                  <a:lnTo>
                    <a:pt x="0" y="0"/>
                  </a:lnTo>
                  <a:lnTo>
                    <a:pt x="22" y="77"/>
                  </a:lnTo>
                  <a:lnTo>
                    <a:pt x="44" y="0"/>
                  </a:lnTo>
                  <a:lnTo>
                    <a:pt x="22" y="22"/>
                  </a:lnTo>
                  <a:close/>
                </a:path>
              </a:pathLst>
            </a:custGeom>
            <a:solidFill>
              <a:srgbClr val="000000"/>
            </a:solidFill>
            <a:ln w="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9" name="Rectangle 43"/>
            <p:cNvSpPr>
              <a:spLocks noChangeArrowheads="1"/>
            </p:cNvSpPr>
            <p:nvPr/>
          </p:nvSpPr>
          <p:spPr bwMode="auto">
            <a:xfrm>
              <a:off x="3741" y="980"/>
              <a:ext cx="168"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smtClean="0">
                  <a:ln>
                    <a:noFill/>
                  </a:ln>
                  <a:solidFill>
                    <a:srgbClr val="000000"/>
                  </a:solidFill>
                  <a:effectLst/>
                  <a:latin typeface="Sans"/>
                </a:rPr>
                <a:t>P</a:t>
              </a:r>
              <a:endParaRPr kumimoji="0" lang="en-US" sz="1800" b="0" i="0" u="none" strike="noStrike" cap="none" normalizeH="0" baseline="0" smtClean="0">
                <a:ln>
                  <a:noFill/>
                </a:ln>
                <a:solidFill>
                  <a:schemeClr val="tx1"/>
                </a:solidFill>
                <a:effectLst/>
                <a:latin typeface="Arial" pitchFamily="34" charset="0"/>
              </a:endParaRPr>
            </a:p>
          </p:txBody>
        </p:sp>
        <p:sp>
          <p:nvSpPr>
            <p:cNvPr id="50" name="Rectangle 44"/>
            <p:cNvSpPr>
              <a:spLocks noChangeArrowheads="1"/>
            </p:cNvSpPr>
            <p:nvPr/>
          </p:nvSpPr>
          <p:spPr bwMode="auto">
            <a:xfrm>
              <a:off x="3826" y="951"/>
              <a:ext cx="79"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Sans"/>
                </a:rPr>
                <a:t>4</a:t>
              </a:r>
              <a:endParaRPr kumimoji="0" lang="en-US" sz="1800" b="0" i="0" u="none" strike="noStrike" cap="none" normalizeH="0" baseline="0" smtClean="0">
                <a:ln>
                  <a:noFill/>
                </a:ln>
                <a:solidFill>
                  <a:schemeClr val="tx1"/>
                </a:solidFill>
                <a:effectLst/>
                <a:latin typeface="Arial" pitchFamily="34" charset="0"/>
              </a:endParaRPr>
            </a:p>
          </p:txBody>
        </p:sp>
        <p:sp>
          <p:nvSpPr>
            <p:cNvPr id="51" name="Rectangle 45"/>
            <p:cNvSpPr>
              <a:spLocks noChangeArrowheads="1"/>
            </p:cNvSpPr>
            <p:nvPr/>
          </p:nvSpPr>
          <p:spPr bwMode="auto">
            <a:xfrm>
              <a:off x="3566" y="974"/>
              <a:ext cx="168"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smtClean="0">
                  <a:ln>
                    <a:noFill/>
                  </a:ln>
                  <a:solidFill>
                    <a:srgbClr val="000000"/>
                  </a:solidFill>
                  <a:effectLst/>
                  <a:latin typeface="Sans"/>
                </a:rPr>
                <a:t>P</a:t>
              </a:r>
              <a:endParaRPr kumimoji="0" lang="en-US" sz="1800" b="0" i="0" u="none" strike="noStrike" cap="none" normalizeH="0" baseline="0" smtClean="0">
                <a:ln>
                  <a:noFill/>
                </a:ln>
                <a:solidFill>
                  <a:schemeClr val="tx1"/>
                </a:solidFill>
                <a:effectLst/>
                <a:latin typeface="Arial" pitchFamily="34" charset="0"/>
              </a:endParaRPr>
            </a:p>
          </p:txBody>
        </p:sp>
        <p:sp>
          <p:nvSpPr>
            <p:cNvPr id="52" name="Rectangle 46"/>
            <p:cNvSpPr>
              <a:spLocks noChangeArrowheads="1"/>
            </p:cNvSpPr>
            <p:nvPr/>
          </p:nvSpPr>
          <p:spPr bwMode="auto">
            <a:xfrm>
              <a:off x="3651" y="945"/>
              <a:ext cx="79"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Sans"/>
                </a:rPr>
                <a:t>5</a:t>
              </a:r>
              <a:endParaRPr kumimoji="0" lang="en-US" sz="1800" b="0" i="0" u="none" strike="noStrike" cap="none" normalizeH="0" baseline="0" smtClean="0">
                <a:ln>
                  <a:noFill/>
                </a:ln>
                <a:solidFill>
                  <a:schemeClr val="tx1"/>
                </a:solidFill>
                <a:effectLst/>
                <a:latin typeface="Arial" pitchFamily="34" charset="0"/>
              </a:endParaRPr>
            </a:p>
          </p:txBody>
        </p:sp>
        <p:sp>
          <p:nvSpPr>
            <p:cNvPr id="53" name="Rectangle 47"/>
            <p:cNvSpPr>
              <a:spLocks noChangeArrowheads="1"/>
            </p:cNvSpPr>
            <p:nvPr/>
          </p:nvSpPr>
          <p:spPr bwMode="auto">
            <a:xfrm>
              <a:off x="3349" y="973"/>
              <a:ext cx="168"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smtClean="0">
                  <a:ln>
                    <a:noFill/>
                  </a:ln>
                  <a:solidFill>
                    <a:srgbClr val="000000"/>
                  </a:solidFill>
                  <a:effectLst/>
                  <a:latin typeface="Sans"/>
                </a:rPr>
                <a:t>P</a:t>
              </a:r>
              <a:endParaRPr kumimoji="0" lang="en-US" sz="1800" b="0" i="0" u="none" strike="noStrike" cap="none" normalizeH="0" baseline="0" smtClean="0">
                <a:ln>
                  <a:noFill/>
                </a:ln>
                <a:solidFill>
                  <a:schemeClr val="tx1"/>
                </a:solidFill>
                <a:effectLst/>
                <a:latin typeface="Arial" pitchFamily="34" charset="0"/>
              </a:endParaRPr>
            </a:p>
          </p:txBody>
        </p:sp>
        <p:sp>
          <p:nvSpPr>
            <p:cNvPr id="54" name="Rectangle 48"/>
            <p:cNvSpPr>
              <a:spLocks noChangeArrowheads="1"/>
            </p:cNvSpPr>
            <p:nvPr/>
          </p:nvSpPr>
          <p:spPr bwMode="auto">
            <a:xfrm>
              <a:off x="3434" y="944"/>
              <a:ext cx="79"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Sans"/>
                </a:rPr>
                <a:t>6</a:t>
              </a:r>
              <a:endParaRPr kumimoji="0" lang="en-US" sz="1800" b="0" i="0" u="none" strike="noStrike" cap="none" normalizeH="0" baseline="0" smtClean="0">
                <a:ln>
                  <a:noFill/>
                </a:ln>
                <a:solidFill>
                  <a:schemeClr val="tx1"/>
                </a:solidFill>
                <a:effectLst/>
                <a:latin typeface="Arial" pitchFamily="34" charset="0"/>
              </a:endParaRPr>
            </a:p>
          </p:txBody>
        </p:sp>
        <p:sp>
          <p:nvSpPr>
            <p:cNvPr id="55" name="Rectangle 49"/>
            <p:cNvSpPr>
              <a:spLocks noChangeArrowheads="1"/>
            </p:cNvSpPr>
            <p:nvPr/>
          </p:nvSpPr>
          <p:spPr bwMode="auto">
            <a:xfrm>
              <a:off x="3430" y="1392"/>
              <a:ext cx="360"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Sans"/>
                </a:rPr>
                <a:t>CSA</a:t>
              </a:r>
              <a:endParaRPr kumimoji="0" lang="en-US" sz="1800" b="0" i="0" u="none" strike="noStrike" cap="none" normalizeH="0" baseline="0" smtClean="0">
                <a:ln>
                  <a:noFill/>
                </a:ln>
                <a:solidFill>
                  <a:schemeClr val="tx1"/>
                </a:solidFill>
                <a:effectLst/>
                <a:latin typeface="Arial" pitchFamily="34" charset="0"/>
              </a:endParaRPr>
            </a:p>
          </p:txBody>
        </p:sp>
        <p:sp>
          <p:nvSpPr>
            <p:cNvPr id="56" name="Freeform 50"/>
            <p:cNvSpPr>
              <a:spLocks/>
            </p:cNvSpPr>
            <p:nvPr/>
          </p:nvSpPr>
          <p:spPr bwMode="auto">
            <a:xfrm>
              <a:off x="3607" y="1823"/>
              <a:ext cx="590" cy="198"/>
            </a:xfrm>
            <a:custGeom>
              <a:avLst/>
              <a:gdLst>
                <a:gd name="T0" fmla="*/ 254 w 1515"/>
                <a:gd name="T1" fmla="*/ 0 h 508"/>
                <a:gd name="T2" fmla="*/ 1261 w 1515"/>
                <a:gd name="T3" fmla="*/ 0 h 508"/>
                <a:gd name="T4" fmla="*/ 1515 w 1515"/>
                <a:gd name="T5" fmla="*/ 254 h 508"/>
                <a:gd name="T6" fmla="*/ 1261 w 1515"/>
                <a:gd name="T7" fmla="*/ 508 h 508"/>
                <a:gd name="T8" fmla="*/ 254 w 1515"/>
                <a:gd name="T9" fmla="*/ 508 h 508"/>
                <a:gd name="T10" fmla="*/ 0 w 1515"/>
                <a:gd name="T11" fmla="*/ 254 h 508"/>
                <a:gd name="T12" fmla="*/ 254 w 1515"/>
                <a:gd name="T13" fmla="*/ 0 h 508"/>
              </a:gdLst>
              <a:ahLst/>
              <a:cxnLst>
                <a:cxn ang="0">
                  <a:pos x="T0" y="T1"/>
                </a:cxn>
                <a:cxn ang="0">
                  <a:pos x="T2" y="T3"/>
                </a:cxn>
                <a:cxn ang="0">
                  <a:pos x="T4" y="T5"/>
                </a:cxn>
                <a:cxn ang="0">
                  <a:pos x="T6" y="T7"/>
                </a:cxn>
                <a:cxn ang="0">
                  <a:pos x="T8" y="T9"/>
                </a:cxn>
                <a:cxn ang="0">
                  <a:pos x="T10" y="T11"/>
                </a:cxn>
                <a:cxn ang="0">
                  <a:pos x="T12" y="T13"/>
                </a:cxn>
              </a:cxnLst>
              <a:rect l="0" t="0" r="r" b="b"/>
              <a:pathLst>
                <a:path w="1515" h="508">
                  <a:moveTo>
                    <a:pt x="254" y="0"/>
                  </a:moveTo>
                  <a:lnTo>
                    <a:pt x="1261" y="0"/>
                  </a:lnTo>
                  <a:cubicBezTo>
                    <a:pt x="1402" y="0"/>
                    <a:pt x="1515" y="114"/>
                    <a:pt x="1515" y="254"/>
                  </a:cubicBezTo>
                  <a:cubicBezTo>
                    <a:pt x="1515" y="395"/>
                    <a:pt x="1402" y="508"/>
                    <a:pt x="1261" y="508"/>
                  </a:cubicBezTo>
                  <a:lnTo>
                    <a:pt x="254" y="508"/>
                  </a:lnTo>
                  <a:cubicBezTo>
                    <a:pt x="113" y="508"/>
                    <a:pt x="0" y="395"/>
                    <a:pt x="0" y="254"/>
                  </a:cubicBezTo>
                  <a:cubicBezTo>
                    <a:pt x="0" y="114"/>
                    <a:pt x="113" y="0"/>
                    <a:pt x="254" y="0"/>
                  </a:cubicBezTo>
                  <a:close/>
                </a:path>
              </a:pathLst>
            </a:custGeom>
            <a:solidFill>
              <a:srgbClr val="A2D0D9"/>
            </a:solidFill>
            <a:ln w="9"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7" name="Rectangle 51"/>
            <p:cNvSpPr>
              <a:spLocks noChangeArrowheads="1"/>
            </p:cNvSpPr>
            <p:nvPr/>
          </p:nvSpPr>
          <p:spPr bwMode="auto">
            <a:xfrm>
              <a:off x="3744" y="1846"/>
              <a:ext cx="360"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Sans"/>
                </a:rPr>
                <a:t>CSA</a:t>
              </a:r>
              <a:endParaRPr kumimoji="0" lang="en-US" sz="1800" b="0" i="0" u="none" strike="noStrike" cap="none" normalizeH="0" baseline="0" smtClean="0">
                <a:ln>
                  <a:noFill/>
                </a:ln>
                <a:solidFill>
                  <a:schemeClr val="tx1"/>
                </a:solidFill>
                <a:effectLst/>
                <a:latin typeface="Arial" pitchFamily="34" charset="0"/>
              </a:endParaRPr>
            </a:p>
          </p:txBody>
        </p:sp>
        <p:sp>
          <p:nvSpPr>
            <p:cNvPr id="58" name="Freeform 52"/>
            <p:cNvSpPr>
              <a:spLocks/>
            </p:cNvSpPr>
            <p:nvPr/>
          </p:nvSpPr>
          <p:spPr bwMode="auto">
            <a:xfrm>
              <a:off x="4126" y="1573"/>
              <a:ext cx="161" cy="247"/>
            </a:xfrm>
            <a:custGeom>
              <a:avLst/>
              <a:gdLst>
                <a:gd name="T0" fmla="*/ 413 w 413"/>
                <a:gd name="T1" fmla="*/ 0 h 635"/>
                <a:gd name="T2" fmla="*/ 413 w 413"/>
                <a:gd name="T3" fmla="*/ 303 h 635"/>
                <a:gd name="T4" fmla="*/ 0 w 413"/>
                <a:gd name="T5" fmla="*/ 303 h 635"/>
                <a:gd name="T6" fmla="*/ 0 w 413"/>
                <a:gd name="T7" fmla="*/ 635 h 635"/>
              </a:gdLst>
              <a:ahLst/>
              <a:cxnLst>
                <a:cxn ang="0">
                  <a:pos x="T0" y="T1"/>
                </a:cxn>
                <a:cxn ang="0">
                  <a:pos x="T2" y="T3"/>
                </a:cxn>
                <a:cxn ang="0">
                  <a:pos x="T4" y="T5"/>
                </a:cxn>
                <a:cxn ang="0">
                  <a:pos x="T6" y="T7"/>
                </a:cxn>
              </a:cxnLst>
              <a:rect l="0" t="0" r="r" b="b"/>
              <a:pathLst>
                <a:path w="413" h="635">
                  <a:moveTo>
                    <a:pt x="413" y="0"/>
                  </a:moveTo>
                  <a:lnTo>
                    <a:pt x="413" y="303"/>
                  </a:lnTo>
                  <a:lnTo>
                    <a:pt x="0" y="303"/>
                  </a:lnTo>
                  <a:lnTo>
                    <a:pt x="0" y="635"/>
                  </a:lnTo>
                </a:path>
              </a:pathLst>
            </a:custGeom>
            <a:noFill/>
            <a:ln w="5" cap="flat">
              <a:solidFill>
                <a:srgbClr val="0E0CF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 name="Freeform 53"/>
            <p:cNvSpPr>
              <a:spLocks/>
            </p:cNvSpPr>
            <p:nvPr/>
          </p:nvSpPr>
          <p:spPr bwMode="auto">
            <a:xfrm>
              <a:off x="4104" y="1744"/>
              <a:ext cx="44" cy="76"/>
            </a:xfrm>
            <a:custGeom>
              <a:avLst/>
              <a:gdLst>
                <a:gd name="T0" fmla="*/ 22 w 44"/>
                <a:gd name="T1" fmla="*/ 21 h 76"/>
                <a:gd name="T2" fmla="*/ 0 w 44"/>
                <a:gd name="T3" fmla="*/ 0 h 76"/>
                <a:gd name="T4" fmla="*/ 22 w 44"/>
                <a:gd name="T5" fmla="*/ 76 h 76"/>
                <a:gd name="T6" fmla="*/ 44 w 44"/>
                <a:gd name="T7" fmla="*/ 0 h 76"/>
                <a:gd name="T8" fmla="*/ 22 w 44"/>
                <a:gd name="T9" fmla="*/ 21 h 76"/>
              </a:gdLst>
              <a:ahLst/>
              <a:cxnLst>
                <a:cxn ang="0">
                  <a:pos x="T0" y="T1"/>
                </a:cxn>
                <a:cxn ang="0">
                  <a:pos x="T2" y="T3"/>
                </a:cxn>
                <a:cxn ang="0">
                  <a:pos x="T4" y="T5"/>
                </a:cxn>
                <a:cxn ang="0">
                  <a:pos x="T6" y="T7"/>
                </a:cxn>
                <a:cxn ang="0">
                  <a:pos x="T8" y="T9"/>
                </a:cxn>
              </a:cxnLst>
              <a:rect l="0" t="0" r="r" b="b"/>
              <a:pathLst>
                <a:path w="44" h="76">
                  <a:moveTo>
                    <a:pt x="22" y="21"/>
                  </a:moveTo>
                  <a:lnTo>
                    <a:pt x="0" y="0"/>
                  </a:lnTo>
                  <a:lnTo>
                    <a:pt x="22" y="76"/>
                  </a:lnTo>
                  <a:lnTo>
                    <a:pt x="44" y="0"/>
                  </a:lnTo>
                  <a:lnTo>
                    <a:pt x="22" y="21"/>
                  </a:lnTo>
                  <a:close/>
                </a:path>
              </a:pathLst>
            </a:custGeom>
            <a:solidFill>
              <a:srgbClr val="000000"/>
            </a:solidFill>
            <a:ln w="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0" name="Freeform 54"/>
            <p:cNvSpPr>
              <a:spLocks/>
            </p:cNvSpPr>
            <p:nvPr/>
          </p:nvSpPr>
          <p:spPr bwMode="auto">
            <a:xfrm>
              <a:off x="3875" y="1571"/>
              <a:ext cx="185" cy="243"/>
            </a:xfrm>
            <a:custGeom>
              <a:avLst/>
              <a:gdLst>
                <a:gd name="T0" fmla="*/ 474 w 474"/>
                <a:gd name="T1" fmla="*/ 0 h 625"/>
                <a:gd name="T2" fmla="*/ 464 w 474"/>
                <a:gd name="T3" fmla="*/ 323 h 625"/>
                <a:gd name="T4" fmla="*/ 10 w 474"/>
                <a:gd name="T5" fmla="*/ 323 h 625"/>
                <a:gd name="T6" fmla="*/ 0 w 474"/>
                <a:gd name="T7" fmla="*/ 625 h 625"/>
              </a:gdLst>
              <a:ahLst/>
              <a:cxnLst>
                <a:cxn ang="0">
                  <a:pos x="T0" y="T1"/>
                </a:cxn>
                <a:cxn ang="0">
                  <a:pos x="T2" y="T3"/>
                </a:cxn>
                <a:cxn ang="0">
                  <a:pos x="T4" y="T5"/>
                </a:cxn>
                <a:cxn ang="0">
                  <a:pos x="T6" y="T7"/>
                </a:cxn>
              </a:cxnLst>
              <a:rect l="0" t="0" r="r" b="b"/>
              <a:pathLst>
                <a:path w="474" h="625">
                  <a:moveTo>
                    <a:pt x="474" y="0"/>
                  </a:moveTo>
                  <a:lnTo>
                    <a:pt x="464" y="323"/>
                  </a:lnTo>
                  <a:lnTo>
                    <a:pt x="10" y="323"/>
                  </a:lnTo>
                  <a:lnTo>
                    <a:pt x="0" y="625"/>
                  </a:lnTo>
                </a:path>
              </a:pathLst>
            </a:custGeom>
            <a:noFill/>
            <a:ln w="5" cap="flat">
              <a:solidFill>
                <a:srgbClr val="0E0CF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 name="Freeform 55"/>
            <p:cNvSpPr>
              <a:spLocks/>
            </p:cNvSpPr>
            <p:nvPr/>
          </p:nvSpPr>
          <p:spPr bwMode="auto">
            <a:xfrm>
              <a:off x="3856" y="1737"/>
              <a:ext cx="44" cy="77"/>
            </a:xfrm>
            <a:custGeom>
              <a:avLst/>
              <a:gdLst>
                <a:gd name="T0" fmla="*/ 21 w 44"/>
                <a:gd name="T1" fmla="*/ 22 h 77"/>
                <a:gd name="T2" fmla="*/ 0 w 44"/>
                <a:gd name="T3" fmla="*/ 0 h 77"/>
                <a:gd name="T4" fmla="*/ 19 w 44"/>
                <a:gd name="T5" fmla="*/ 77 h 77"/>
                <a:gd name="T6" fmla="*/ 44 w 44"/>
                <a:gd name="T7" fmla="*/ 1 h 77"/>
                <a:gd name="T8" fmla="*/ 21 w 44"/>
                <a:gd name="T9" fmla="*/ 22 h 77"/>
              </a:gdLst>
              <a:ahLst/>
              <a:cxnLst>
                <a:cxn ang="0">
                  <a:pos x="T0" y="T1"/>
                </a:cxn>
                <a:cxn ang="0">
                  <a:pos x="T2" y="T3"/>
                </a:cxn>
                <a:cxn ang="0">
                  <a:pos x="T4" y="T5"/>
                </a:cxn>
                <a:cxn ang="0">
                  <a:pos x="T6" y="T7"/>
                </a:cxn>
                <a:cxn ang="0">
                  <a:pos x="T8" y="T9"/>
                </a:cxn>
              </a:cxnLst>
              <a:rect l="0" t="0" r="r" b="b"/>
              <a:pathLst>
                <a:path w="44" h="77">
                  <a:moveTo>
                    <a:pt x="21" y="22"/>
                  </a:moveTo>
                  <a:lnTo>
                    <a:pt x="0" y="0"/>
                  </a:lnTo>
                  <a:lnTo>
                    <a:pt x="19" y="77"/>
                  </a:lnTo>
                  <a:lnTo>
                    <a:pt x="44" y="1"/>
                  </a:lnTo>
                  <a:lnTo>
                    <a:pt x="21" y="22"/>
                  </a:lnTo>
                  <a:close/>
                </a:path>
              </a:pathLst>
            </a:custGeom>
            <a:solidFill>
              <a:srgbClr val="000000"/>
            </a:solidFill>
            <a:ln w="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2" name="Line 56"/>
            <p:cNvSpPr>
              <a:spLocks noChangeShapeType="1"/>
            </p:cNvSpPr>
            <p:nvPr/>
          </p:nvSpPr>
          <p:spPr bwMode="auto">
            <a:xfrm>
              <a:off x="3706" y="1566"/>
              <a:ext cx="0" cy="258"/>
            </a:xfrm>
            <a:prstGeom prst="line">
              <a:avLst/>
            </a:prstGeom>
            <a:noFill/>
            <a:ln w="5" cap="flat">
              <a:solidFill>
                <a:srgbClr val="061CE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 name="Freeform 57"/>
            <p:cNvSpPr>
              <a:spLocks/>
            </p:cNvSpPr>
            <p:nvPr/>
          </p:nvSpPr>
          <p:spPr bwMode="auto">
            <a:xfrm>
              <a:off x="3683" y="1747"/>
              <a:ext cx="44" cy="77"/>
            </a:xfrm>
            <a:custGeom>
              <a:avLst/>
              <a:gdLst>
                <a:gd name="T0" fmla="*/ 23 w 44"/>
                <a:gd name="T1" fmla="*/ 22 h 77"/>
                <a:gd name="T2" fmla="*/ 0 w 44"/>
                <a:gd name="T3" fmla="*/ 0 h 77"/>
                <a:gd name="T4" fmla="*/ 23 w 44"/>
                <a:gd name="T5" fmla="*/ 77 h 77"/>
                <a:gd name="T6" fmla="*/ 44 w 44"/>
                <a:gd name="T7" fmla="*/ 0 h 77"/>
                <a:gd name="T8" fmla="*/ 23 w 44"/>
                <a:gd name="T9" fmla="*/ 22 h 77"/>
              </a:gdLst>
              <a:ahLst/>
              <a:cxnLst>
                <a:cxn ang="0">
                  <a:pos x="T0" y="T1"/>
                </a:cxn>
                <a:cxn ang="0">
                  <a:pos x="T2" y="T3"/>
                </a:cxn>
                <a:cxn ang="0">
                  <a:pos x="T4" y="T5"/>
                </a:cxn>
                <a:cxn ang="0">
                  <a:pos x="T6" y="T7"/>
                </a:cxn>
                <a:cxn ang="0">
                  <a:pos x="T8" y="T9"/>
                </a:cxn>
              </a:cxnLst>
              <a:rect l="0" t="0" r="r" b="b"/>
              <a:pathLst>
                <a:path w="44" h="77">
                  <a:moveTo>
                    <a:pt x="23" y="22"/>
                  </a:moveTo>
                  <a:lnTo>
                    <a:pt x="0" y="0"/>
                  </a:lnTo>
                  <a:lnTo>
                    <a:pt x="23" y="77"/>
                  </a:lnTo>
                  <a:lnTo>
                    <a:pt x="44" y="0"/>
                  </a:lnTo>
                  <a:lnTo>
                    <a:pt x="23" y="22"/>
                  </a:lnTo>
                  <a:close/>
                </a:path>
              </a:pathLst>
            </a:custGeom>
            <a:solidFill>
              <a:srgbClr val="000000"/>
            </a:solidFill>
            <a:ln w="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4" name="Freeform 58"/>
            <p:cNvSpPr>
              <a:spLocks/>
            </p:cNvSpPr>
            <p:nvPr/>
          </p:nvSpPr>
          <p:spPr bwMode="auto">
            <a:xfrm>
              <a:off x="2071" y="1348"/>
              <a:ext cx="591" cy="197"/>
            </a:xfrm>
            <a:custGeom>
              <a:avLst/>
              <a:gdLst>
                <a:gd name="T0" fmla="*/ 254 w 1515"/>
                <a:gd name="T1" fmla="*/ 0 h 508"/>
                <a:gd name="T2" fmla="*/ 1261 w 1515"/>
                <a:gd name="T3" fmla="*/ 0 h 508"/>
                <a:gd name="T4" fmla="*/ 1515 w 1515"/>
                <a:gd name="T5" fmla="*/ 254 h 508"/>
                <a:gd name="T6" fmla="*/ 1261 w 1515"/>
                <a:gd name="T7" fmla="*/ 508 h 508"/>
                <a:gd name="T8" fmla="*/ 254 w 1515"/>
                <a:gd name="T9" fmla="*/ 508 h 508"/>
                <a:gd name="T10" fmla="*/ 0 w 1515"/>
                <a:gd name="T11" fmla="*/ 254 h 508"/>
                <a:gd name="T12" fmla="*/ 254 w 1515"/>
                <a:gd name="T13" fmla="*/ 0 h 508"/>
              </a:gdLst>
              <a:ahLst/>
              <a:cxnLst>
                <a:cxn ang="0">
                  <a:pos x="T0" y="T1"/>
                </a:cxn>
                <a:cxn ang="0">
                  <a:pos x="T2" y="T3"/>
                </a:cxn>
                <a:cxn ang="0">
                  <a:pos x="T4" y="T5"/>
                </a:cxn>
                <a:cxn ang="0">
                  <a:pos x="T6" y="T7"/>
                </a:cxn>
                <a:cxn ang="0">
                  <a:pos x="T8" y="T9"/>
                </a:cxn>
                <a:cxn ang="0">
                  <a:pos x="T10" y="T11"/>
                </a:cxn>
                <a:cxn ang="0">
                  <a:pos x="T12" y="T13"/>
                </a:cxn>
              </a:cxnLst>
              <a:rect l="0" t="0" r="r" b="b"/>
              <a:pathLst>
                <a:path w="1515" h="508">
                  <a:moveTo>
                    <a:pt x="254" y="0"/>
                  </a:moveTo>
                  <a:lnTo>
                    <a:pt x="1261" y="0"/>
                  </a:lnTo>
                  <a:cubicBezTo>
                    <a:pt x="1402" y="0"/>
                    <a:pt x="1515" y="113"/>
                    <a:pt x="1515" y="254"/>
                  </a:cubicBezTo>
                  <a:cubicBezTo>
                    <a:pt x="1515" y="395"/>
                    <a:pt x="1402" y="508"/>
                    <a:pt x="1261" y="508"/>
                  </a:cubicBezTo>
                  <a:lnTo>
                    <a:pt x="254" y="508"/>
                  </a:lnTo>
                  <a:cubicBezTo>
                    <a:pt x="113" y="508"/>
                    <a:pt x="0" y="395"/>
                    <a:pt x="0" y="254"/>
                  </a:cubicBezTo>
                  <a:cubicBezTo>
                    <a:pt x="0" y="113"/>
                    <a:pt x="113" y="0"/>
                    <a:pt x="254" y="0"/>
                  </a:cubicBezTo>
                  <a:close/>
                </a:path>
              </a:pathLst>
            </a:custGeom>
            <a:solidFill>
              <a:srgbClr val="A2D0D9"/>
            </a:solidFill>
            <a:ln w="9"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5" name="Line 59"/>
            <p:cNvSpPr>
              <a:spLocks noChangeShapeType="1"/>
            </p:cNvSpPr>
            <p:nvPr/>
          </p:nvSpPr>
          <p:spPr bwMode="auto">
            <a:xfrm>
              <a:off x="2377" y="1108"/>
              <a:ext cx="0" cy="226"/>
            </a:xfrm>
            <a:prstGeom prst="line">
              <a:avLst/>
            </a:prstGeom>
            <a:noFill/>
            <a:ln w="5" cap="flat">
              <a:solidFill>
                <a:srgbClr val="061CE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6" name="Freeform 60"/>
            <p:cNvSpPr>
              <a:spLocks/>
            </p:cNvSpPr>
            <p:nvPr/>
          </p:nvSpPr>
          <p:spPr bwMode="auto">
            <a:xfrm>
              <a:off x="2356" y="1258"/>
              <a:ext cx="44" cy="76"/>
            </a:xfrm>
            <a:custGeom>
              <a:avLst/>
              <a:gdLst>
                <a:gd name="T0" fmla="*/ 21 w 44"/>
                <a:gd name="T1" fmla="*/ 22 h 76"/>
                <a:gd name="T2" fmla="*/ 0 w 44"/>
                <a:gd name="T3" fmla="*/ 0 h 76"/>
                <a:gd name="T4" fmla="*/ 21 w 44"/>
                <a:gd name="T5" fmla="*/ 76 h 76"/>
                <a:gd name="T6" fmla="*/ 44 w 44"/>
                <a:gd name="T7" fmla="*/ 0 h 76"/>
                <a:gd name="T8" fmla="*/ 21 w 44"/>
                <a:gd name="T9" fmla="*/ 22 h 76"/>
              </a:gdLst>
              <a:ahLst/>
              <a:cxnLst>
                <a:cxn ang="0">
                  <a:pos x="T0" y="T1"/>
                </a:cxn>
                <a:cxn ang="0">
                  <a:pos x="T2" y="T3"/>
                </a:cxn>
                <a:cxn ang="0">
                  <a:pos x="T4" y="T5"/>
                </a:cxn>
                <a:cxn ang="0">
                  <a:pos x="T6" y="T7"/>
                </a:cxn>
                <a:cxn ang="0">
                  <a:pos x="T8" y="T9"/>
                </a:cxn>
              </a:cxnLst>
              <a:rect l="0" t="0" r="r" b="b"/>
              <a:pathLst>
                <a:path w="44" h="76">
                  <a:moveTo>
                    <a:pt x="21" y="22"/>
                  </a:moveTo>
                  <a:lnTo>
                    <a:pt x="0" y="0"/>
                  </a:lnTo>
                  <a:lnTo>
                    <a:pt x="21" y="76"/>
                  </a:lnTo>
                  <a:lnTo>
                    <a:pt x="44" y="0"/>
                  </a:lnTo>
                  <a:lnTo>
                    <a:pt x="21" y="22"/>
                  </a:lnTo>
                  <a:close/>
                </a:path>
              </a:pathLst>
            </a:custGeom>
            <a:solidFill>
              <a:srgbClr val="000000"/>
            </a:solidFill>
            <a:ln w="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7" name="Line 61"/>
            <p:cNvSpPr>
              <a:spLocks noChangeShapeType="1"/>
            </p:cNvSpPr>
            <p:nvPr/>
          </p:nvSpPr>
          <p:spPr bwMode="auto">
            <a:xfrm>
              <a:off x="2609" y="1111"/>
              <a:ext cx="0" cy="227"/>
            </a:xfrm>
            <a:prstGeom prst="line">
              <a:avLst/>
            </a:prstGeom>
            <a:noFill/>
            <a:ln w="5" cap="flat">
              <a:solidFill>
                <a:srgbClr val="061CE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8" name="Freeform 62"/>
            <p:cNvSpPr>
              <a:spLocks/>
            </p:cNvSpPr>
            <p:nvPr/>
          </p:nvSpPr>
          <p:spPr bwMode="auto">
            <a:xfrm>
              <a:off x="2587" y="1262"/>
              <a:ext cx="44" cy="76"/>
            </a:xfrm>
            <a:custGeom>
              <a:avLst/>
              <a:gdLst>
                <a:gd name="T0" fmla="*/ 22 w 44"/>
                <a:gd name="T1" fmla="*/ 22 h 76"/>
                <a:gd name="T2" fmla="*/ 0 w 44"/>
                <a:gd name="T3" fmla="*/ 0 h 76"/>
                <a:gd name="T4" fmla="*/ 22 w 44"/>
                <a:gd name="T5" fmla="*/ 76 h 76"/>
                <a:gd name="T6" fmla="*/ 44 w 44"/>
                <a:gd name="T7" fmla="*/ 0 h 76"/>
                <a:gd name="T8" fmla="*/ 22 w 44"/>
                <a:gd name="T9" fmla="*/ 22 h 76"/>
              </a:gdLst>
              <a:ahLst/>
              <a:cxnLst>
                <a:cxn ang="0">
                  <a:pos x="T0" y="T1"/>
                </a:cxn>
                <a:cxn ang="0">
                  <a:pos x="T2" y="T3"/>
                </a:cxn>
                <a:cxn ang="0">
                  <a:pos x="T4" y="T5"/>
                </a:cxn>
                <a:cxn ang="0">
                  <a:pos x="T6" y="T7"/>
                </a:cxn>
                <a:cxn ang="0">
                  <a:pos x="T8" y="T9"/>
                </a:cxn>
              </a:cxnLst>
              <a:rect l="0" t="0" r="r" b="b"/>
              <a:pathLst>
                <a:path w="44" h="76">
                  <a:moveTo>
                    <a:pt x="22" y="22"/>
                  </a:moveTo>
                  <a:lnTo>
                    <a:pt x="0" y="0"/>
                  </a:lnTo>
                  <a:lnTo>
                    <a:pt x="22" y="76"/>
                  </a:lnTo>
                  <a:lnTo>
                    <a:pt x="44" y="0"/>
                  </a:lnTo>
                  <a:lnTo>
                    <a:pt x="22" y="22"/>
                  </a:lnTo>
                  <a:close/>
                </a:path>
              </a:pathLst>
            </a:custGeom>
            <a:solidFill>
              <a:srgbClr val="000000"/>
            </a:solidFill>
            <a:ln w="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9" name="Line 63"/>
            <p:cNvSpPr>
              <a:spLocks noChangeShapeType="1"/>
            </p:cNvSpPr>
            <p:nvPr/>
          </p:nvSpPr>
          <p:spPr bwMode="auto">
            <a:xfrm>
              <a:off x="2185" y="1115"/>
              <a:ext cx="0" cy="227"/>
            </a:xfrm>
            <a:prstGeom prst="line">
              <a:avLst/>
            </a:prstGeom>
            <a:noFill/>
            <a:ln w="5" cap="flat">
              <a:solidFill>
                <a:srgbClr val="061CE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0" name="Freeform 64"/>
            <p:cNvSpPr>
              <a:spLocks/>
            </p:cNvSpPr>
            <p:nvPr/>
          </p:nvSpPr>
          <p:spPr bwMode="auto">
            <a:xfrm>
              <a:off x="2163" y="1266"/>
              <a:ext cx="44" cy="76"/>
            </a:xfrm>
            <a:custGeom>
              <a:avLst/>
              <a:gdLst>
                <a:gd name="T0" fmla="*/ 22 w 44"/>
                <a:gd name="T1" fmla="*/ 21 h 76"/>
                <a:gd name="T2" fmla="*/ 0 w 44"/>
                <a:gd name="T3" fmla="*/ 0 h 76"/>
                <a:gd name="T4" fmla="*/ 22 w 44"/>
                <a:gd name="T5" fmla="*/ 76 h 76"/>
                <a:gd name="T6" fmla="*/ 44 w 44"/>
                <a:gd name="T7" fmla="*/ 0 h 76"/>
                <a:gd name="T8" fmla="*/ 22 w 44"/>
                <a:gd name="T9" fmla="*/ 21 h 76"/>
              </a:gdLst>
              <a:ahLst/>
              <a:cxnLst>
                <a:cxn ang="0">
                  <a:pos x="T0" y="T1"/>
                </a:cxn>
                <a:cxn ang="0">
                  <a:pos x="T2" y="T3"/>
                </a:cxn>
                <a:cxn ang="0">
                  <a:pos x="T4" y="T5"/>
                </a:cxn>
                <a:cxn ang="0">
                  <a:pos x="T6" y="T7"/>
                </a:cxn>
                <a:cxn ang="0">
                  <a:pos x="T8" y="T9"/>
                </a:cxn>
              </a:cxnLst>
              <a:rect l="0" t="0" r="r" b="b"/>
              <a:pathLst>
                <a:path w="44" h="76">
                  <a:moveTo>
                    <a:pt x="22" y="21"/>
                  </a:moveTo>
                  <a:lnTo>
                    <a:pt x="0" y="0"/>
                  </a:lnTo>
                  <a:lnTo>
                    <a:pt x="22" y="76"/>
                  </a:lnTo>
                  <a:lnTo>
                    <a:pt x="44" y="0"/>
                  </a:lnTo>
                  <a:lnTo>
                    <a:pt x="22" y="21"/>
                  </a:lnTo>
                  <a:close/>
                </a:path>
              </a:pathLst>
            </a:custGeom>
            <a:solidFill>
              <a:srgbClr val="000000"/>
            </a:solidFill>
            <a:ln w="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1" name="Rectangle 65"/>
            <p:cNvSpPr>
              <a:spLocks noChangeArrowheads="1"/>
            </p:cNvSpPr>
            <p:nvPr/>
          </p:nvSpPr>
          <p:spPr bwMode="auto">
            <a:xfrm>
              <a:off x="2559" y="959"/>
              <a:ext cx="168"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smtClean="0">
                  <a:ln>
                    <a:noFill/>
                  </a:ln>
                  <a:solidFill>
                    <a:srgbClr val="000000"/>
                  </a:solidFill>
                  <a:effectLst/>
                  <a:latin typeface="Sans"/>
                </a:rPr>
                <a:t>P</a:t>
              </a:r>
              <a:endParaRPr kumimoji="0" lang="en-US" sz="1800" b="0" i="0" u="none" strike="noStrike" cap="none" normalizeH="0" baseline="0" smtClean="0">
                <a:ln>
                  <a:noFill/>
                </a:ln>
                <a:solidFill>
                  <a:schemeClr val="tx1"/>
                </a:solidFill>
                <a:effectLst/>
                <a:latin typeface="Arial" pitchFamily="34" charset="0"/>
              </a:endParaRPr>
            </a:p>
          </p:txBody>
        </p:sp>
        <p:sp>
          <p:nvSpPr>
            <p:cNvPr id="72" name="Rectangle 66"/>
            <p:cNvSpPr>
              <a:spLocks noChangeArrowheads="1"/>
            </p:cNvSpPr>
            <p:nvPr/>
          </p:nvSpPr>
          <p:spPr bwMode="auto">
            <a:xfrm>
              <a:off x="2644" y="930"/>
              <a:ext cx="150"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Sans"/>
                </a:rPr>
                <a:t>n-5</a:t>
              </a:r>
              <a:endParaRPr kumimoji="0" lang="en-US" sz="1800" b="0" i="0" u="none" strike="noStrike" cap="none" normalizeH="0" baseline="0" smtClean="0">
                <a:ln>
                  <a:noFill/>
                </a:ln>
                <a:solidFill>
                  <a:schemeClr val="tx1"/>
                </a:solidFill>
                <a:effectLst/>
                <a:latin typeface="Arial" pitchFamily="34" charset="0"/>
              </a:endParaRPr>
            </a:p>
          </p:txBody>
        </p:sp>
        <p:sp>
          <p:nvSpPr>
            <p:cNvPr id="73" name="Rectangle 67"/>
            <p:cNvSpPr>
              <a:spLocks noChangeArrowheads="1"/>
            </p:cNvSpPr>
            <p:nvPr/>
          </p:nvSpPr>
          <p:spPr bwMode="auto">
            <a:xfrm>
              <a:off x="2345" y="953"/>
              <a:ext cx="168"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smtClean="0">
                  <a:ln>
                    <a:noFill/>
                  </a:ln>
                  <a:solidFill>
                    <a:srgbClr val="000000"/>
                  </a:solidFill>
                  <a:effectLst/>
                  <a:latin typeface="Sans"/>
                </a:rPr>
                <a:t>P</a:t>
              </a:r>
              <a:endParaRPr kumimoji="0" lang="en-US" sz="1800" b="0" i="0" u="none" strike="noStrike" cap="none" normalizeH="0" baseline="0" smtClean="0">
                <a:ln>
                  <a:noFill/>
                </a:ln>
                <a:solidFill>
                  <a:schemeClr val="tx1"/>
                </a:solidFill>
                <a:effectLst/>
                <a:latin typeface="Arial" pitchFamily="34" charset="0"/>
              </a:endParaRPr>
            </a:p>
          </p:txBody>
        </p:sp>
        <p:sp>
          <p:nvSpPr>
            <p:cNvPr id="74" name="Rectangle 68"/>
            <p:cNvSpPr>
              <a:spLocks noChangeArrowheads="1"/>
            </p:cNvSpPr>
            <p:nvPr/>
          </p:nvSpPr>
          <p:spPr bwMode="auto">
            <a:xfrm>
              <a:off x="2430" y="924"/>
              <a:ext cx="150"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Sans"/>
                </a:rPr>
                <a:t>n-4</a:t>
              </a:r>
              <a:endParaRPr kumimoji="0" lang="en-US" sz="1800" b="0" i="0" u="none" strike="noStrike" cap="none" normalizeH="0" baseline="0" smtClean="0">
                <a:ln>
                  <a:noFill/>
                </a:ln>
                <a:solidFill>
                  <a:schemeClr val="tx1"/>
                </a:solidFill>
                <a:effectLst/>
                <a:latin typeface="Arial" pitchFamily="34" charset="0"/>
              </a:endParaRPr>
            </a:p>
          </p:txBody>
        </p:sp>
        <p:sp>
          <p:nvSpPr>
            <p:cNvPr id="75" name="Rectangle 69"/>
            <p:cNvSpPr>
              <a:spLocks noChangeArrowheads="1"/>
            </p:cNvSpPr>
            <p:nvPr/>
          </p:nvSpPr>
          <p:spPr bwMode="auto">
            <a:xfrm>
              <a:off x="2128" y="951"/>
              <a:ext cx="168"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smtClean="0">
                  <a:ln>
                    <a:noFill/>
                  </a:ln>
                  <a:solidFill>
                    <a:srgbClr val="000000"/>
                  </a:solidFill>
                  <a:effectLst/>
                  <a:latin typeface="Sans"/>
                </a:rPr>
                <a:t>P</a:t>
              </a:r>
              <a:endParaRPr kumimoji="0" lang="en-US" sz="1800" b="0" i="0" u="none" strike="noStrike" cap="none" normalizeH="0" baseline="0" smtClean="0">
                <a:ln>
                  <a:noFill/>
                </a:ln>
                <a:solidFill>
                  <a:schemeClr val="tx1"/>
                </a:solidFill>
                <a:effectLst/>
                <a:latin typeface="Arial" pitchFamily="34" charset="0"/>
              </a:endParaRPr>
            </a:p>
          </p:txBody>
        </p:sp>
        <p:sp>
          <p:nvSpPr>
            <p:cNvPr id="76" name="Rectangle 70"/>
            <p:cNvSpPr>
              <a:spLocks noChangeArrowheads="1"/>
            </p:cNvSpPr>
            <p:nvPr/>
          </p:nvSpPr>
          <p:spPr bwMode="auto">
            <a:xfrm>
              <a:off x="2213" y="922"/>
              <a:ext cx="150"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Sans"/>
                </a:rPr>
                <a:t>n-3</a:t>
              </a:r>
              <a:endParaRPr kumimoji="0" lang="en-US" sz="1800" b="0" i="0" u="none" strike="noStrike" cap="none" normalizeH="0" baseline="0" smtClean="0">
                <a:ln>
                  <a:noFill/>
                </a:ln>
                <a:solidFill>
                  <a:schemeClr val="tx1"/>
                </a:solidFill>
                <a:effectLst/>
                <a:latin typeface="Arial" pitchFamily="34" charset="0"/>
              </a:endParaRPr>
            </a:p>
          </p:txBody>
        </p:sp>
        <p:sp>
          <p:nvSpPr>
            <p:cNvPr id="77" name="Rectangle 71"/>
            <p:cNvSpPr>
              <a:spLocks noChangeArrowheads="1"/>
            </p:cNvSpPr>
            <p:nvPr/>
          </p:nvSpPr>
          <p:spPr bwMode="auto">
            <a:xfrm>
              <a:off x="2209" y="1370"/>
              <a:ext cx="360"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Sans"/>
                </a:rPr>
                <a:t>CSA</a:t>
              </a:r>
              <a:endParaRPr kumimoji="0" lang="en-US" sz="1800" b="0" i="0" u="none" strike="noStrike" cap="none" normalizeH="0" baseline="0" smtClean="0">
                <a:ln>
                  <a:noFill/>
                </a:ln>
                <a:solidFill>
                  <a:schemeClr val="tx1"/>
                </a:solidFill>
                <a:effectLst/>
                <a:latin typeface="Arial" pitchFamily="34" charset="0"/>
              </a:endParaRPr>
            </a:p>
          </p:txBody>
        </p:sp>
        <p:sp>
          <p:nvSpPr>
            <p:cNvPr id="78" name="Freeform 72"/>
            <p:cNvSpPr>
              <a:spLocks/>
            </p:cNvSpPr>
            <p:nvPr/>
          </p:nvSpPr>
          <p:spPr bwMode="auto">
            <a:xfrm>
              <a:off x="1395" y="1346"/>
              <a:ext cx="590" cy="197"/>
            </a:xfrm>
            <a:custGeom>
              <a:avLst/>
              <a:gdLst>
                <a:gd name="T0" fmla="*/ 254 w 1515"/>
                <a:gd name="T1" fmla="*/ 0 h 507"/>
                <a:gd name="T2" fmla="*/ 1261 w 1515"/>
                <a:gd name="T3" fmla="*/ 0 h 507"/>
                <a:gd name="T4" fmla="*/ 1515 w 1515"/>
                <a:gd name="T5" fmla="*/ 253 h 507"/>
                <a:gd name="T6" fmla="*/ 1261 w 1515"/>
                <a:gd name="T7" fmla="*/ 507 h 507"/>
                <a:gd name="T8" fmla="*/ 254 w 1515"/>
                <a:gd name="T9" fmla="*/ 507 h 507"/>
                <a:gd name="T10" fmla="*/ 0 w 1515"/>
                <a:gd name="T11" fmla="*/ 253 h 507"/>
                <a:gd name="T12" fmla="*/ 254 w 1515"/>
                <a:gd name="T13" fmla="*/ 0 h 507"/>
              </a:gdLst>
              <a:ahLst/>
              <a:cxnLst>
                <a:cxn ang="0">
                  <a:pos x="T0" y="T1"/>
                </a:cxn>
                <a:cxn ang="0">
                  <a:pos x="T2" y="T3"/>
                </a:cxn>
                <a:cxn ang="0">
                  <a:pos x="T4" y="T5"/>
                </a:cxn>
                <a:cxn ang="0">
                  <a:pos x="T6" y="T7"/>
                </a:cxn>
                <a:cxn ang="0">
                  <a:pos x="T8" y="T9"/>
                </a:cxn>
                <a:cxn ang="0">
                  <a:pos x="T10" y="T11"/>
                </a:cxn>
                <a:cxn ang="0">
                  <a:pos x="T12" y="T13"/>
                </a:cxn>
              </a:cxnLst>
              <a:rect l="0" t="0" r="r" b="b"/>
              <a:pathLst>
                <a:path w="1515" h="507">
                  <a:moveTo>
                    <a:pt x="254" y="0"/>
                  </a:moveTo>
                  <a:lnTo>
                    <a:pt x="1261" y="0"/>
                  </a:lnTo>
                  <a:cubicBezTo>
                    <a:pt x="1401" y="0"/>
                    <a:pt x="1515" y="113"/>
                    <a:pt x="1515" y="253"/>
                  </a:cubicBezTo>
                  <a:cubicBezTo>
                    <a:pt x="1515" y="394"/>
                    <a:pt x="1401" y="507"/>
                    <a:pt x="1261" y="507"/>
                  </a:cubicBezTo>
                  <a:lnTo>
                    <a:pt x="254" y="507"/>
                  </a:lnTo>
                  <a:cubicBezTo>
                    <a:pt x="113" y="507"/>
                    <a:pt x="0" y="394"/>
                    <a:pt x="0" y="253"/>
                  </a:cubicBezTo>
                  <a:cubicBezTo>
                    <a:pt x="0" y="113"/>
                    <a:pt x="113" y="0"/>
                    <a:pt x="254" y="0"/>
                  </a:cubicBezTo>
                  <a:close/>
                </a:path>
              </a:pathLst>
            </a:custGeom>
            <a:solidFill>
              <a:srgbClr val="A2D0D9"/>
            </a:solidFill>
            <a:ln w="9"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9" name="Line 73"/>
            <p:cNvSpPr>
              <a:spLocks noChangeShapeType="1"/>
            </p:cNvSpPr>
            <p:nvPr/>
          </p:nvSpPr>
          <p:spPr bwMode="auto">
            <a:xfrm>
              <a:off x="1666" y="1109"/>
              <a:ext cx="0" cy="227"/>
            </a:xfrm>
            <a:prstGeom prst="line">
              <a:avLst/>
            </a:prstGeom>
            <a:noFill/>
            <a:ln w="5" cap="flat">
              <a:solidFill>
                <a:srgbClr val="061CE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0" name="Freeform 74"/>
            <p:cNvSpPr>
              <a:spLocks/>
            </p:cNvSpPr>
            <p:nvPr/>
          </p:nvSpPr>
          <p:spPr bwMode="auto">
            <a:xfrm>
              <a:off x="1644" y="1259"/>
              <a:ext cx="44" cy="77"/>
            </a:xfrm>
            <a:custGeom>
              <a:avLst/>
              <a:gdLst>
                <a:gd name="T0" fmla="*/ 22 w 44"/>
                <a:gd name="T1" fmla="*/ 23 h 77"/>
                <a:gd name="T2" fmla="*/ 0 w 44"/>
                <a:gd name="T3" fmla="*/ 0 h 77"/>
                <a:gd name="T4" fmla="*/ 22 w 44"/>
                <a:gd name="T5" fmla="*/ 77 h 77"/>
                <a:gd name="T6" fmla="*/ 44 w 44"/>
                <a:gd name="T7" fmla="*/ 0 h 77"/>
                <a:gd name="T8" fmla="*/ 22 w 44"/>
                <a:gd name="T9" fmla="*/ 23 h 77"/>
              </a:gdLst>
              <a:ahLst/>
              <a:cxnLst>
                <a:cxn ang="0">
                  <a:pos x="T0" y="T1"/>
                </a:cxn>
                <a:cxn ang="0">
                  <a:pos x="T2" y="T3"/>
                </a:cxn>
                <a:cxn ang="0">
                  <a:pos x="T4" y="T5"/>
                </a:cxn>
                <a:cxn ang="0">
                  <a:pos x="T6" y="T7"/>
                </a:cxn>
                <a:cxn ang="0">
                  <a:pos x="T8" y="T9"/>
                </a:cxn>
              </a:cxnLst>
              <a:rect l="0" t="0" r="r" b="b"/>
              <a:pathLst>
                <a:path w="44" h="77">
                  <a:moveTo>
                    <a:pt x="22" y="23"/>
                  </a:moveTo>
                  <a:lnTo>
                    <a:pt x="0" y="0"/>
                  </a:lnTo>
                  <a:lnTo>
                    <a:pt x="22" y="77"/>
                  </a:lnTo>
                  <a:lnTo>
                    <a:pt x="44" y="0"/>
                  </a:lnTo>
                  <a:lnTo>
                    <a:pt x="22" y="23"/>
                  </a:lnTo>
                  <a:close/>
                </a:path>
              </a:pathLst>
            </a:custGeom>
            <a:solidFill>
              <a:srgbClr val="000000"/>
            </a:solidFill>
            <a:ln w="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1" name="Line 75"/>
            <p:cNvSpPr>
              <a:spLocks noChangeShapeType="1"/>
            </p:cNvSpPr>
            <p:nvPr/>
          </p:nvSpPr>
          <p:spPr bwMode="auto">
            <a:xfrm>
              <a:off x="1894" y="1109"/>
              <a:ext cx="0" cy="227"/>
            </a:xfrm>
            <a:prstGeom prst="line">
              <a:avLst/>
            </a:prstGeom>
            <a:noFill/>
            <a:ln w="5" cap="flat">
              <a:solidFill>
                <a:srgbClr val="061CE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2" name="Freeform 76"/>
            <p:cNvSpPr>
              <a:spLocks/>
            </p:cNvSpPr>
            <p:nvPr/>
          </p:nvSpPr>
          <p:spPr bwMode="auto">
            <a:xfrm>
              <a:off x="1872" y="1259"/>
              <a:ext cx="44" cy="77"/>
            </a:xfrm>
            <a:custGeom>
              <a:avLst/>
              <a:gdLst>
                <a:gd name="T0" fmla="*/ 22 w 44"/>
                <a:gd name="T1" fmla="*/ 23 h 77"/>
                <a:gd name="T2" fmla="*/ 0 w 44"/>
                <a:gd name="T3" fmla="*/ 0 h 77"/>
                <a:gd name="T4" fmla="*/ 22 w 44"/>
                <a:gd name="T5" fmla="*/ 77 h 77"/>
                <a:gd name="T6" fmla="*/ 44 w 44"/>
                <a:gd name="T7" fmla="*/ 0 h 77"/>
                <a:gd name="T8" fmla="*/ 22 w 44"/>
                <a:gd name="T9" fmla="*/ 23 h 77"/>
              </a:gdLst>
              <a:ahLst/>
              <a:cxnLst>
                <a:cxn ang="0">
                  <a:pos x="T0" y="T1"/>
                </a:cxn>
                <a:cxn ang="0">
                  <a:pos x="T2" y="T3"/>
                </a:cxn>
                <a:cxn ang="0">
                  <a:pos x="T4" y="T5"/>
                </a:cxn>
                <a:cxn ang="0">
                  <a:pos x="T6" y="T7"/>
                </a:cxn>
                <a:cxn ang="0">
                  <a:pos x="T8" y="T9"/>
                </a:cxn>
              </a:cxnLst>
              <a:rect l="0" t="0" r="r" b="b"/>
              <a:pathLst>
                <a:path w="44" h="77">
                  <a:moveTo>
                    <a:pt x="22" y="23"/>
                  </a:moveTo>
                  <a:lnTo>
                    <a:pt x="0" y="0"/>
                  </a:lnTo>
                  <a:lnTo>
                    <a:pt x="22" y="77"/>
                  </a:lnTo>
                  <a:lnTo>
                    <a:pt x="44" y="0"/>
                  </a:lnTo>
                  <a:lnTo>
                    <a:pt x="22" y="23"/>
                  </a:lnTo>
                  <a:close/>
                </a:path>
              </a:pathLst>
            </a:custGeom>
            <a:solidFill>
              <a:srgbClr val="000000"/>
            </a:solidFill>
            <a:ln w="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3" name="Line 77"/>
            <p:cNvSpPr>
              <a:spLocks noChangeShapeType="1"/>
            </p:cNvSpPr>
            <p:nvPr/>
          </p:nvSpPr>
          <p:spPr bwMode="auto">
            <a:xfrm>
              <a:off x="1509" y="1113"/>
              <a:ext cx="0" cy="227"/>
            </a:xfrm>
            <a:prstGeom prst="line">
              <a:avLst/>
            </a:prstGeom>
            <a:noFill/>
            <a:ln w="5" cap="flat">
              <a:solidFill>
                <a:srgbClr val="061CE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4" name="Freeform 78"/>
            <p:cNvSpPr>
              <a:spLocks/>
            </p:cNvSpPr>
            <p:nvPr/>
          </p:nvSpPr>
          <p:spPr bwMode="auto">
            <a:xfrm>
              <a:off x="1487" y="1263"/>
              <a:ext cx="44" cy="77"/>
            </a:xfrm>
            <a:custGeom>
              <a:avLst/>
              <a:gdLst>
                <a:gd name="T0" fmla="*/ 22 w 44"/>
                <a:gd name="T1" fmla="*/ 22 h 77"/>
                <a:gd name="T2" fmla="*/ 0 w 44"/>
                <a:gd name="T3" fmla="*/ 0 h 77"/>
                <a:gd name="T4" fmla="*/ 22 w 44"/>
                <a:gd name="T5" fmla="*/ 77 h 77"/>
                <a:gd name="T6" fmla="*/ 44 w 44"/>
                <a:gd name="T7" fmla="*/ 0 h 77"/>
                <a:gd name="T8" fmla="*/ 22 w 44"/>
                <a:gd name="T9" fmla="*/ 22 h 77"/>
              </a:gdLst>
              <a:ahLst/>
              <a:cxnLst>
                <a:cxn ang="0">
                  <a:pos x="T0" y="T1"/>
                </a:cxn>
                <a:cxn ang="0">
                  <a:pos x="T2" y="T3"/>
                </a:cxn>
                <a:cxn ang="0">
                  <a:pos x="T4" y="T5"/>
                </a:cxn>
                <a:cxn ang="0">
                  <a:pos x="T6" y="T7"/>
                </a:cxn>
                <a:cxn ang="0">
                  <a:pos x="T8" y="T9"/>
                </a:cxn>
              </a:cxnLst>
              <a:rect l="0" t="0" r="r" b="b"/>
              <a:pathLst>
                <a:path w="44" h="77">
                  <a:moveTo>
                    <a:pt x="22" y="22"/>
                  </a:moveTo>
                  <a:lnTo>
                    <a:pt x="0" y="0"/>
                  </a:lnTo>
                  <a:lnTo>
                    <a:pt x="22" y="77"/>
                  </a:lnTo>
                  <a:lnTo>
                    <a:pt x="44" y="0"/>
                  </a:lnTo>
                  <a:lnTo>
                    <a:pt x="22" y="22"/>
                  </a:lnTo>
                  <a:close/>
                </a:path>
              </a:pathLst>
            </a:custGeom>
            <a:solidFill>
              <a:srgbClr val="000000"/>
            </a:solidFill>
            <a:ln w="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5" name="Rectangle 79"/>
            <p:cNvSpPr>
              <a:spLocks noChangeArrowheads="1"/>
            </p:cNvSpPr>
            <p:nvPr/>
          </p:nvSpPr>
          <p:spPr bwMode="auto">
            <a:xfrm>
              <a:off x="1843" y="957"/>
              <a:ext cx="168"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smtClean="0">
                  <a:ln>
                    <a:noFill/>
                  </a:ln>
                  <a:solidFill>
                    <a:srgbClr val="000000"/>
                  </a:solidFill>
                  <a:effectLst/>
                  <a:latin typeface="Sans"/>
                </a:rPr>
                <a:t>P</a:t>
              </a:r>
              <a:endParaRPr kumimoji="0" lang="en-US" sz="1800" b="0" i="0" u="none" strike="noStrike" cap="none" normalizeH="0" baseline="0" smtClean="0">
                <a:ln>
                  <a:noFill/>
                </a:ln>
                <a:solidFill>
                  <a:schemeClr val="tx1"/>
                </a:solidFill>
                <a:effectLst/>
                <a:latin typeface="Arial" pitchFamily="34" charset="0"/>
              </a:endParaRPr>
            </a:p>
          </p:txBody>
        </p:sp>
        <p:sp>
          <p:nvSpPr>
            <p:cNvPr id="86" name="Rectangle 80"/>
            <p:cNvSpPr>
              <a:spLocks noChangeArrowheads="1"/>
            </p:cNvSpPr>
            <p:nvPr/>
          </p:nvSpPr>
          <p:spPr bwMode="auto">
            <a:xfrm>
              <a:off x="1928" y="928"/>
              <a:ext cx="150"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Sans"/>
                </a:rPr>
                <a:t>n-2</a:t>
              </a:r>
              <a:endParaRPr kumimoji="0" lang="en-US" sz="1800" b="0" i="0" u="none" strike="noStrike" cap="none" normalizeH="0" baseline="0" smtClean="0">
                <a:ln>
                  <a:noFill/>
                </a:ln>
                <a:solidFill>
                  <a:schemeClr val="tx1"/>
                </a:solidFill>
                <a:effectLst/>
                <a:latin typeface="Arial" pitchFamily="34" charset="0"/>
              </a:endParaRPr>
            </a:p>
          </p:txBody>
        </p:sp>
        <p:sp>
          <p:nvSpPr>
            <p:cNvPr id="87" name="Rectangle 81"/>
            <p:cNvSpPr>
              <a:spLocks noChangeArrowheads="1"/>
            </p:cNvSpPr>
            <p:nvPr/>
          </p:nvSpPr>
          <p:spPr bwMode="auto">
            <a:xfrm>
              <a:off x="1633" y="955"/>
              <a:ext cx="168"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smtClean="0">
                  <a:ln>
                    <a:noFill/>
                  </a:ln>
                  <a:solidFill>
                    <a:srgbClr val="000000"/>
                  </a:solidFill>
                  <a:effectLst/>
                  <a:latin typeface="Sans"/>
                </a:rPr>
                <a:t>P</a:t>
              </a:r>
              <a:endParaRPr kumimoji="0" lang="en-US" sz="1800" b="0" i="0" u="none" strike="noStrike" cap="none" normalizeH="0" baseline="0" smtClean="0">
                <a:ln>
                  <a:noFill/>
                </a:ln>
                <a:solidFill>
                  <a:schemeClr val="tx1"/>
                </a:solidFill>
                <a:effectLst/>
                <a:latin typeface="Arial" pitchFamily="34" charset="0"/>
              </a:endParaRPr>
            </a:p>
          </p:txBody>
        </p:sp>
        <p:sp>
          <p:nvSpPr>
            <p:cNvPr id="88" name="Rectangle 82"/>
            <p:cNvSpPr>
              <a:spLocks noChangeArrowheads="1"/>
            </p:cNvSpPr>
            <p:nvPr/>
          </p:nvSpPr>
          <p:spPr bwMode="auto">
            <a:xfrm>
              <a:off x="1718" y="926"/>
              <a:ext cx="150"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Sans"/>
                </a:rPr>
                <a:t>n-1</a:t>
              </a:r>
              <a:endParaRPr kumimoji="0" lang="en-US" sz="1800" b="0" i="0" u="none" strike="noStrike" cap="none" normalizeH="0" baseline="0" smtClean="0">
                <a:ln>
                  <a:noFill/>
                </a:ln>
                <a:solidFill>
                  <a:schemeClr val="tx1"/>
                </a:solidFill>
                <a:effectLst/>
                <a:latin typeface="Arial" pitchFamily="34" charset="0"/>
              </a:endParaRPr>
            </a:p>
          </p:txBody>
        </p:sp>
        <p:sp>
          <p:nvSpPr>
            <p:cNvPr id="89" name="Rectangle 83"/>
            <p:cNvSpPr>
              <a:spLocks noChangeArrowheads="1"/>
            </p:cNvSpPr>
            <p:nvPr/>
          </p:nvSpPr>
          <p:spPr bwMode="auto">
            <a:xfrm>
              <a:off x="1452" y="949"/>
              <a:ext cx="168"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smtClean="0">
                  <a:ln>
                    <a:noFill/>
                  </a:ln>
                  <a:solidFill>
                    <a:srgbClr val="000000"/>
                  </a:solidFill>
                  <a:effectLst/>
                  <a:latin typeface="Sans"/>
                </a:rPr>
                <a:t>P</a:t>
              </a:r>
              <a:endParaRPr kumimoji="0" lang="en-US" sz="1800" b="0" i="0" u="none" strike="noStrike" cap="none" normalizeH="0" baseline="0" smtClean="0">
                <a:ln>
                  <a:noFill/>
                </a:ln>
                <a:solidFill>
                  <a:schemeClr val="tx1"/>
                </a:solidFill>
                <a:effectLst/>
                <a:latin typeface="Arial" pitchFamily="34" charset="0"/>
              </a:endParaRPr>
            </a:p>
          </p:txBody>
        </p:sp>
        <p:sp>
          <p:nvSpPr>
            <p:cNvPr id="90" name="Rectangle 84"/>
            <p:cNvSpPr>
              <a:spLocks noChangeArrowheads="1"/>
            </p:cNvSpPr>
            <p:nvPr/>
          </p:nvSpPr>
          <p:spPr bwMode="auto">
            <a:xfrm>
              <a:off x="1536" y="920"/>
              <a:ext cx="79"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Sans"/>
                </a:rPr>
                <a:t>n</a:t>
              </a:r>
              <a:endParaRPr kumimoji="0" lang="en-US" sz="1800" b="0" i="0" u="none" strike="noStrike" cap="none" normalizeH="0" baseline="0" smtClean="0">
                <a:ln>
                  <a:noFill/>
                </a:ln>
                <a:solidFill>
                  <a:schemeClr val="tx1"/>
                </a:solidFill>
                <a:effectLst/>
                <a:latin typeface="Arial" pitchFamily="34" charset="0"/>
              </a:endParaRPr>
            </a:p>
          </p:txBody>
        </p:sp>
        <p:sp>
          <p:nvSpPr>
            <p:cNvPr id="91" name="Rectangle 85"/>
            <p:cNvSpPr>
              <a:spLocks noChangeArrowheads="1"/>
            </p:cNvSpPr>
            <p:nvPr/>
          </p:nvSpPr>
          <p:spPr bwMode="auto">
            <a:xfrm>
              <a:off x="1533" y="1369"/>
              <a:ext cx="360"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Sans"/>
                </a:rPr>
                <a:t>CSA</a:t>
              </a:r>
              <a:endParaRPr kumimoji="0" lang="en-US" sz="1800" b="0" i="0" u="none" strike="noStrike" cap="none" normalizeH="0" baseline="0" smtClean="0">
                <a:ln>
                  <a:noFill/>
                </a:ln>
                <a:solidFill>
                  <a:schemeClr val="tx1"/>
                </a:solidFill>
                <a:effectLst/>
                <a:latin typeface="Arial" pitchFamily="34" charset="0"/>
              </a:endParaRPr>
            </a:p>
          </p:txBody>
        </p:sp>
        <p:sp>
          <p:nvSpPr>
            <p:cNvPr id="92" name="Freeform 86"/>
            <p:cNvSpPr>
              <a:spLocks/>
            </p:cNvSpPr>
            <p:nvPr/>
          </p:nvSpPr>
          <p:spPr bwMode="auto">
            <a:xfrm>
              <a:off x="1709" y="1800"/>
              <a:ext cx="591" cy="197"/>
            </a:xfrm>
            <a:custGeom>
              <a:avLst/>
              <a:gdLst>
                <a:gd name="T0" fmla="*/ 254 w 1515"/>
                <a:gd name="T1" fmla="*/ 0 h 508"/>
                <a:gd name="T2" fmla="*/ 1261 w 1515"/>
                <a:gd name="T3" fmla="*/ 0 h 508"/>
                <a:gd name="T4" fmla="*/ 1515 w 1515"/>
                <a:gd name="T5" fmla="*/ 254 h 508"/>
                <a:gd name="T6" fmla="*/ 1261 w 1515"/>
                <a:gd name="T7" fmla="*/ 508 h 508"/>
                <a:gd name="T8" fmla="*/ 254 w 1515"/>
                <a:gd name="T9" fmla="*/ 508 h 508"/>
                <a:gd name="T10" fmla="*/ 0 w 1515"/>
                <a:gd name="T11" fmla="*/ 254 h 508"/>
                <a:gd name="T12" fmla="*/ 254 w 1515"/>
                <a:gd name="T13" fmla="*/ 0 h 508"/>
              </a:gdLst>
              <a:ahLst/>
              <a:cxnLst>
                <a:cxn ang="0">
                  <a:pos x="T0" y="T1"/>
                </a:cxn>
                <a:cxn ang="0">
                  <a:pos x="T2" y="T3"/>
                </a:cxn>
                <a:cxn ang="0">
                  <a:pos x="T4" y="T5"/>
                </a:cxn>
                <a:cxn ang="0">
                  <a:pos x="T6" y="T7"/>
                </a:cxn>
                <a:cxn ang="0">
                  <a:pos x="T8" y="T9"/>
                </a:cxn>
                <a:cxn ang="0">
                  <a:pos x="T10" y="T11"/>
                </a:cxn>
                <a:cxn ang="0">
                  <a:pos x="T12" y="T13"/>
                </a:cxn>
              </a:cxnLst>
              <a:rect l="0" t="0" r="r" b="b"/>
              <a:pathLst>
                <a:path w="1515" h="508">
                  <a:moveTo>
                    <a:pt x="254" y="0"/>
                  </a:moveTo>
                  <a:lnTo>
                    <a:pt x="1261" y="0"/>
                  </a:lnTo>
                  <a:cubicBezTo>
                    <a:pt x="1402" y="0"/>
                    <a:pt x="1515" y="113"/>
                    <a:pt x="1515" y="254"/>
                  </a:cubicBezTo>
                  <a:cubicBezTo>
                    <a:pt x="1515" y="394"/>
                    <a:pt x="1402" y="508"/>
                    <a:pt x="1261" y="508"/>
                  </a:cubicBezTo>
                  <a:lnTo>
                    <a:pt x="254" y="508"/>
                  </a:lnTo>
                  <a:cubicBezTo>
                    <a:pt x="113" y="508"/>
                    <a:pt x="0" y="394"/>
                    <a:pt x="0" y="254"/>
                  </a:cubicBezTo>
                  <a:cubicBezTo>
                    <a:pt x="0" y="113"/>
                    <a:pt x="113" y="0"/>
                    <a:pt x="254" y="0"/>
                  </a:cubicBezTo>
                  <a:close/>
                </a:path>
              </a:pathLst>
            </a:custGeom>
            <a:solidFill>
              <a:srgbClr val="A2D0D9"/>
            </a:solidFill>
            <a:ln w="9"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3" name="Rectangle 87"/>
            <p:cNvSpPr>
              <a:spLocks noChangeArrowheads="1"/>
            </p:cNvSpPr>
            <p:nvPr/>
          </p:nvSpPr>
          <p:spPr bwMode="auto">
            <a:xfrm>
              <a:off x="1847" y="1823"/>
              <a:ext cx="360"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Sans"/>
                </a:rPr>
                <a:t>CSA</a:t>
              </a:r>
              <a:endParaRPr kumimoji="0" lang="en-US" sz="1800" b="0" i="0" u="none" strike="noStrike" cap="none" normalizeH="0" baseline="0" smtClean="0">
                <a:ln>
                  <a:noFill/>
                </a:ln>
                <a:solidFill>
                  <a:schemeClr val="tx1"/>
                </a:solidFill>
                <a:effectLst/>
                <a:latin typeface="Arial" pitchFamily="34" charset="0"/>
              </a:endParaRPr>
            </a:p>
          </p:txBody>
        </p:sp>
        <p:sp>
          <p:nvSpPr>
            <p:cNvPr id="94" name="Freeform 88"/>
            <p:cNvSpPr>
              <a:spLocks/>
            </p:cNvSpPr>
            <p:nvPr/>
          </p:nvSpPr>
          <p:spPr bwMode="auto">
            <a:xfrm>
              <a:off x="2228" y="1550"/>
              <a:ext cx="161" cy="247"/>
            </a:xfrm>
            <a:custGeom>
              <a:avLst/>
              <a:gdLst>
                <a:gd name="T0" fmla="*/ 413 w 413"/>
                <a:gd name="T1" fmla="*/ 0 h 635"/>
                <a:gd name="T2" fmla="*/ 413 w 413"/>
                <a:gd name="T3" fmla="*/ 302 h 635"/>
                <a:gd name="T4" fmla="*/ 0 w 413"/>
                <a:gd name="T5" fmla="*/ 302 h 635"/>
                <a:gd name="T6" fmla="*/ 0 w 413"/>
                <a:gd name="T7" fmla="*/ 635 h 635"/>
              </a:gdLst>
              <a:ahLst/>
              <a:cxnLst>
                <a:cxn ang="0">
                  <a:pos x="T0" y="T1"/>
                </a:cxn>
                <a:cxn ang="0">
                  <a:pos x="T2" y="T3"/>
                </a:cxn>
                <a:cxn ang="0">
                  <a:pos x="T4" y="T5"/>
                </a:cxn>
                <a:cxn ang="0">
                  <a:pos x="T6" y="T7"/>
                </a:cxn>
              </a:cxnLst>
              <a:rect l="0" t="0" r="r" b="b"/>
              <a:pathLst>
                <a:path w="413" h="635">
                  <a:moveTo>
                    <a:pt x="413" y="0"/>
                  </a:moveTo>
                  <a:lnTo>
                    <a:pt x="413" y="302"/>
                  </a:lnTo>
                  <a:lnTo>
                    <a:pt x="0" y="302"/>
                  </a:lnTo>
                  <a:lnTo>
                    <a:pt x="0" y="635"/>
                  </a:lnTo>
                </a:path>
              </a:pathLst>
            </a:custGeom>
            <a:noFill/>
            <a:ln w="5" cap="flat">
              <a:solidFill>
                <a:srgbClr val="0E0CF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5" name="Freeform 89"/>
            <p:cNvSpPr>
              <a:spLocks/>
            </p:cNvSpPr>
            <p:nvPr/>
          </p:nvSpPr>
          <p:spPr bwMode="auto">
            <a:xfrm>
              <a:off x="2206" y="1720"/>
              <a:ext cx="44" cy="77"/>
            </a:xfrm>
            <a:custGeom>
              <a:avLst/>
              <a:gdLst>
                <a:gd name="T0" fmla="*/ 22 w 44"/>
                <a:gd name="T1" fmla="*/ 22 h 77"/>
                <a:gd name="T2" fmla="*/ 0 w 44"/>
                <a:gd name="T3" fmla="*/ 0 h 77"/>
                <a:gd name="T4" fmla="*/ 22 w 44"/>
                <a:gd name="T5" fmla="*/ 77 h 77"/>
                <a:gd name="T6" fmla="*/ 44 w 44"/>
                <a:gd name="T7" fmla="*/ 0 h 77"/>
                <a:gd name="T8" fmla="*/ 22 w 44"/>
                <a:gd name="T9" fmla="*/ 22 h 77"/>
              </a:gdLst>
              <a:ahLst/>
              <a:cxnLst>
                <a:cxn ang="0">
                  <a:pos x="T0" y="T1"/>
                </a:cxn>
                <a:cxn ang="0">
                  <a:pos x="T2" y="T3"/>
                </a:cxn>
                <a:cxn ang="0">
                  <a:pos x="T4" y="T5"/>
                </a:cxn>
                <a:cxn ang="0">
                  <a:pos x="T6" y="T7"/>
                </a:cxn>
                <a:cxn ang="0">
                  <a:pos x="T8" y="T9"/>
                </a:cxn>
              </a:cxnLst>
              <a:rect l="0" t="0" r="r" b="b"/>
              <a:pathLst>
                <a:path w="44" h="77">
                  <a:moveTo>
                    <a:pt x="22" y="22"/>
                  </a:moveTo>
                  <a:lnTo>
                    <a:pt x="0" y="0"/>
                  </a:lnTo>
                  <a:lnTo>
                    <a:pt x="22" y="77"/>
                  </a:lnTo>
                  <a:lnTo>
                    <a:pt x="44" y="0"/>
                  </a:lnTo>
                  <a:lnTo>
                    <a:pt x="22" y="22"/>
                  </a:lnTo>
                  <a:close/>
                </a:path>
              </a:pathLst>
            </a:custGeom>
            <a:solidFill>
              <a:srgbClr val="000000"/>
            </a:solidFill>
            <a:ln w="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6" name="Freeform 90"/>
            <p:cNvSpPr>
              <a:spLocks/>
            </p:cNvSpPr>
            <p:nvPr/>
          </p:nvSpPr>
          <p:spPr bwMode="auto">
            <a:xfrm>
              <a:off x="1978" y="1548"/>
              <a:ext cx="185" cy="243"/>
            </a:xfrm>
            <a:custGeom>
              <a:avLst/>
              <a:gdLst>
                <a:gd name="T0" fmla="*/ 474 w 474"/>
                <a:gd name="T1" fmla="*/ 0 h 625"/>
                <a:gd name="T2" fmla="*/ 464 w 474"/>
                <a:gd name="T3" fmla="*/ 322 h 625"/>
                <a:gd name="T4" fmla="*/ 10 w 474"/>
                <a:gd name="T5" fmla="*/ 322 h 625"/>
                <a:gd name="T6" fmla="*/ 0 w 474"/>
                <a:gd name="T7" fmla="*/ 625 h 625"/>
              </a:gdLst>
              <a:ahLst/>
              <a:cxnLst>
                <a:cxn ang="0">
                  <a:pos x="T0" y="T1"/>
                </a:cxn>
                <a:cxn ang="0">
                  <a:pos x="T2" y="T3"/>
                </a:cxn>
                <a:cxn ang="0">
                  <a:pos x="T4" y="T5"/>
                </a:cxn>
                <a:cxn ang="0">
                  <a:pos x="T6" y="T7"/>
                </a:cxn>
              </a:cxnLst>
              <a:rect l="0" t="0" r="r" b="b"/>
              <a:pathLst>
                <a:path w="474" h="625">
                  <a:moveTo>
                    <a:pt x="474" y="0"/>
                  </a:moveTo>
                  <a:lnTo>
                    <a:pt x="464" y="322"/>
                  </a:lnTo>
                  <a:lnTo>
                    <a:pt x="10" y="322"/>
                  </a:lnTo>
                  <a:lnTo>
                    <a:pt x="0" y="625"/>
                  </a:lnTo>
                </a:path>
              </a:pathLst>
            </a:custGeom>
            <a:noFill/>
            <a:ln w="5" cap="flat">
              <a:solidFill>
                <a:srgbClr val="0E0CF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7" name="Freeform 91"/>
            <p:cNvSpPr>
              <a:spLocks/>
            </p:cNvSpPr>
            <p:nvPr/>
          </p:nvSpPr>
          <p:spPr bwMode="auto">
            <a:xfrm>
              <a:off x="1959" y="1713"/>
              <a:ext cx="44" cy="78"/>
            </a:xfrm>
            <a:custGeom>
              <a:avLst/>
              <a:gdLst>
                <a:gd name="T0" fmla="*/ 21 w 44"/>
                <a:gd name="T1" fmla="*/ 23 h 78"/>
                <a:gd name="T2" fmla="*/ 0 w 44"/>
                <a:gd name="T3" fmla="*/ 0 h 78"/>
                <a:gd name="T4" fmla="*/ 19 w 44"/>
                <a:gd name="T5" fmla="*/ 78 h 78"/>
                <a:gd name="T6" fmla="*/ 44 w 44"/>
                <a:gd name="T7" fmla="*/ 2 h 78"/>
                <a:gd name="T8" fmla="*/ 21 w 44"/>
                <a:gd name="T9" fmla="*/ 23 h 78"/>
              </a:gdLst>
              <a:ahLst/>
              <a:cxnLst>
                <a:cxn ang="0">
                  <a:pos x="T0" y="T1"/>
                </a:cxn>
                <a:cxn ang="0">
                  <a:pos x="T2" y="T3"/>
                </a:cxn>
                <a:cxn ang="0">
                  <a:pos x="T4" y="T5"/>
                </a:cxn>
                <a:cxn ang="0">
                  <a:pos x="T6" y="T7"/>
                </a:cxn>
                <a:cxn ang="0">
                  <a:pos x="T8" y="T9"/>
                </a:cxn>
              </a:cxnLst>
              <a:rect l="0" t="0" r="r" b="b"/>
              <a:pathLst>
                <a:path w="44" h="78">
                  <a:moveTo>
                    <a:pt x="21" y="23"/>
                  </a:moveTo>
                  <a:lnTo>
                    <a:pt x="0" y="0"/>
                  </a:lnTo>
                  <a:lnTo>
                    <a:pt x="19" y="78"/>
                  </a:lnTo>
                  <a:lnTo>
                    <a:pt x="44" y="2"/>
                  </a:lnTo>
                  <a:lnTo>
                    <a:pt x="21" y="23"/>
                  </a:lnTo>
                  <a:close/>
                </a:path>
              </a:pathLst>
            </a:custGeom>
            <a:solidFill>
              <a:srgbClr val="000000"/>
            </a:solidFill>
            <a:ln w="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8" name="Line 92"/>
            <p:cNvSpPr>
              <a:spLocks noChangeShapeType="1"/>
            </p:cNvSpPr>
            <p:nvPr/>
          </p:nvSpPr>
          <p:spPr bwMode="auto">
            <a:xfrm>
              <a:off x="1808" y="1542"/>
              <a:ext cx="0" cy="259"/>
            </a:xfrm>
            <a:prstGeom prst="line">
              <a:avLst/>
            </a:prstGeom>
            <a:noFill/>
            <a:ln w="5" cap="flat">
              <a:solidFill>
                <a:srgbClr val="061CE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9" name="Freeform 93"/>
            <p:cNvSpPr>
              <a:spLocks/>
            </p:cNvSpPr>
            <p:nvPr/>
          </p:nvSpPr>
          <p:spPr bwMode="auto">
            <a:xfrm>
              <a:off x="1786" y="1724"/>
              <a:ext cx="44" cy="77"/>
            </a:xfrm>
            <a:custGeom>
              <a:avLst/>
              <a:gdLst>
                <a:gd name="T0" fmla="*/ 22 w 44"/>
                <a:gd name="T1" fmla="*/ 22 h 77"/>
                <a:gd name="T2" fmla="*/ 0 w 44"/>
                <a:gd name="T3" fmla="*/ 0 h 77"/>
                <a:gd name="T4" fmla="*/ 22 w 44"/>
                <a:gd name="T5" fmla="*/ 77 h 77"/>
                <a:gd name="T6" fmla="*/ 44 w 44"/>
                <a:gd name="T7" fmla="*/ 0 h 77"/>
                <a:gd name="T8" fmla="*/ 22 w 44"/>
                <a:gd name="T9" fmla="*/ 22 h 77"/>
              </a:gdLst>
              <a:ahLst/>
              <a:cxnLst>
                <a:cxn ang="0">
                  <a:pos x="T0" y="T1"/>
                </a:cxn>
                <a:cxn ang="0">
                  <a:pos x="T2" y="T3"/>
                </a:cxn>
                <a:cxn ang="0">
                  <a:pos x="T4" y="T5"/>
                </a:cxn>
                <a:cxn ang="0">
                  <a:pos x="T6" y="T7"/>
                </a:cxn>
                <a:cxn ang="0">
                  <a:pos x="T8" y="T9"/>
                </a:cxn>
              </a:cxnLst>
              <a:rect l="0" t="0" r="r" b="b"/>
              <a:pathLst>
                <a:path w="44" h="77">
                  <a:moveTo>
                    <a:pt x="22" y="22"/>
                  </a:moveTo>
                  <a:lnTo>
                    <a:pt x="0" y="0"/>
                  </a:lnTo>
                  <a:lnTo>
                    <a:pt x="22" y="77"/>
                  </a:lnTo>
                  <a:lnTo>
                    <a:pt x="44" y="0"/>
                  </a:lnTo>
                  <a:lnTo>
                    <a:pt x="22" y="22"/>
                  </a:lnTo>
                  <a:close/>
                </a:path>
              </a:pathLst>
            </a:custGeom>
            <a:solidFill>
              <a:srgbClr val="000000"/>
            </a:solidFill>
            <a:ln w="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0" name="Freeform 94"/>
            <p:cNvSpPr>
              <a:spLocks/>
            </p:cNvSpPr>
            <p:nvPr/>
          </p:nvSpPr>
          <p:spPr bwMode="auto">
            <a:xfrm>
              <a:off x="2747" y="2548"/>
              <a:ext cx="590" cy="197"/>
            </a:xfrm>
            <a:custGeom>
              <a:avLst/>
              <a:gdLst>
                <a:gd name="T0" fmla="*/ 254 w 1515"/>
                <a:gd name="T1" fmla="*/ 0 h 508"/>
                <a:gd name="T2" fmla="*/ 1261 w 1515"/>
                <a:gd name="T3" fmla="*/ 0 h 508"/>
                <a:gd name="T4" fmla="*/ 1515 w 1515"/>
                <a:gd name="T5" fmla="*/ 254 h 508"/>
                <a:gd name="T6" fmla="*/ 1261 w 1515"/>
                <a:gd name="T7" fmla="*/ 508 h 508"/>
                <a:gd name="T8" fmla="*/ 254 w 1515"/>
                <a:gd name="T9" fmla="*/ 508 h 508"/>
                <a:gd name="T10" fmla="*/ 0 w 1515"/>
                <a:gd name="T11" fmla="*/ 254 h 508"/>
                <a:gd name="T12" fmla="*/ 254 w 1515"/>
                <a:gd name="T13" fmla="*/ 0 h 508"/>
              </a:gdLst>
              <a:ahLst/>
              <a:cxnLst>
                <a:cxn ang="0">
                  <a:pos x="T0" y="T1"/>
                </a:cxn>
                <a:cxn ang="0">
                  <a:pos x="T2" y="T3"/>
                </a:cxn>
                <a:cxn ang="0">
                  <a:pos x="T4" y="T5"/>
                </a:cxn>
                <a:cxn ang="0">
                  <a:pos x="T6" y="T7"/>
                </a:cxn>
                <a:cxn ang="0">
                  <a:pos x="T8" y="T9"/>
                </a:cxn>
                <a:cxn ang="0">
                  <a:pos x="T10" y="T11"/>
                </a:cxn>
                <a:cxn ang="0">
                  <a:pos x="T12" y="T13"/>
                </a:cxn>
              </a:cxnLst>
              <a:rect l="0" t="0" r="r" b="b"/>
              <a:pathLst>
                <a:path w="1515" h="508">
                  <a:moveTo>
                    <a:pt x="254" y="0"/>
                  </a:moveTo>
                  <a:lnTo>
                    <a:pt x="1261" y="0"/>
                  </a:lnTo>
                  <a:cubicBezTo>
                    <a:pt x="1402" y="0"/>
                    <a:pt x="1515" y="113"/>
                    <a:pt x="1515" y="254"/>
                  </a:cubicBezTo>
                  <a:cubicBezTo>
                    <a:pt x="1515" y="395"/>
                    <a:pt x="1402" y="508"/>
                    <a:pt x="1261" y="508"/>
                  </a:cubicBezTo>
                  <a:lnTo>
                    <a:pt x="254" y="508"/>
                  </a:lnTo>
                  <a:cubicBezTo>
                    <a:pt x="113" y="508"/>
                    <a:pt x="0" y="395"/>
                    <a:pt x="0" y="254"/>
                  </a:cubicBezTo>
                  <a:cubicBezTo>
                    <a:pt x="0" y="113"/>
                    <a:pt x="113" y="0"/>
                    <a:pt x="254" y="0"/>
                  </a:cubicBezTo>
                  <a:close/>
                </a:path>
              </a:pathLst>
            </a:custGeom>
            <a:solidFill>
              <a:srgbClr val="A2D0D9"/>
            </a:solidFill>
            <a:ln w="9"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1" name="Rectangle 95"/>
            <p:cNvSpPr>
              <a:spLocks noChangeArrowheads="1"/>
            </p:cNvSpPr>
            <p:nvPr/>
          </p:nvSpPr>
          <p:spPr bwMode="auto">
            <a:xfrm>
              <a:off x="2884" y="2571"/>
              <a:ext cx="360"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Sans"/>
                </a:rPr>
                <a:t>CSA</a:t>
              </a:r>
              <a:endParaRPr kumimoji="0" lang="en-US" sz="1800" b="0" i="0" u="none" strike="noStrike" cap="none" normalizeH="0" baseline="0" smtClean="0">
                <a:ln>
                  <a:noFill/>
                </a:ln>
                <a:solidFill>
                  <a:schemeClr val="tx1"/>
                </a:solidFill>
                <a:effectLst/>
                <a:latin typeface="Arial" pitchFamily="34" charset="0"/>
              </a:endParaRPr>
            </a:p>
          </p:txBody>
        </p:sp>
        <p:sp>
          <p:nvSpPr>
            <p:cNvPr id="102" name="Oval 96"/>
            <p:cNvSpPr>
              <a:spLocks noChangeArrowheads="1"/>
            </p:cNvSpPr>
            <p:nvPr/>
          </p:nvSpPr>
          <p:spPr bwMode="auto">
            <a:xfrm>
              <a:off x="2791" y="1428"/>
              <a:ext cx="24" cy="34"/>
            </a:xfrm>
            <a:prstGeom prst="ellipse">
              <a:avLst/>
            </a:prstGeom>
            <a:solidFill>
              <a:srgbClr val="0000FF"/>
            </a:solidFill>
            <a:ln w="5" cap="flat">
              <a:solidFill>
                <a:srgbClr val="0E0CF4"/>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3" name="Oval 97"/>
            <p:cNvSpPr>
              <a:spLocks noChangeArrowheads="1"/>
            </p:cNvSpPr>
            <p:nvPr/>
          </p:nvSpPr>
          <p:spPr bwMode="auto">
            <a:xfrm>
              <a:off x="2962" y="1428"/>
              <a:ext cx="25" cy="34"/>
            </a:xfrm>
            <a:prstGeom prst="ellipse">
              <a:avLst/>
            </a:prstGeom>
            <a:solidFill>
              <a:srgbClr val="0000FF"/>
            </a:solidFill>
            <a:ln w="5" cap="flat">
              <a:solidFill>
                <a:srgbClr val="0E0CF4"/>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4" name="Oval 98"/>
            <p:cNvSpPr>
              <a:spLocks noChangeArrowheads="1"/>
            </p:cNvSpPr>
            <p:nvPr/>
          </p:nvSpPr>
          <p:spPr bwMode="auto">
            <a:xfrm>
              <a:off x="3132" y="1428"/>
              <a:ext cx="26" cy="34"/>
            </a:xfrm>
            <a:prstGeom prst="ellipse">
              <a:avLst/>
            </a:prstGeom>
            <a:solidFill>
              <a:srgbClr val="0000FF"/>
            </a:solidFill>
            <a:ln w="5" cap="flat">
              <a:solidFill>
                <a:srgbClr val="0E0CF4"/>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5" name="Oval 99"/>
            <p:cNvSpPr>
              <a:spLocks noChangeArrowheads="1"/>
            </p:cNvSpPr>
            <p:nvPr/>
          </p:nvSpPr>
          <p:spPr bwMode="auto">
            <a:xfrm>
              <a:off x="2796" y="2047"/>
              <a:ext cx="25" cy="34"/>
            </a:xfrm>
            <a:prstGeom prst="ellipse">
              <a:avLst/>
            </a:prstGeom>
            <a:solidFill>
              <a:srgbClr val="0000FF"/>
            </a:solidFill>
            <a:ln w="5" cap="flat">
              <a:solidFill>
                <a:srgbClr val="0E0CF4"/>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6" name="Oval 100"/>
            <p:cNvSpPr>
              <a:spLocks noChangeArrowheads="1"/>
            </p:cNvSpPr>
            <p:nvPr/>
          </p:nvSpPr>
          <p:spPr bwMode="auto">
            <a:xfrm>
              <a:off x="2967" y="2047"/>
              <a:ext cx="26" cy="34"/>
            </a:xfrm>
            <a:prstGeom prst="ellipse">
              <a:avLst/>
            </a:prstGeom>
            <a:solidFill>
              <a:srgbClr val="0000FF"/>
            </a:solidFill>
            <a:ln w="5" cap="flat">
              <a:solidFill>
                <a:srgbClr val="0E0CF4"/>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7" name="Oval 101"/>
            <p:cNvSpPr>
              <a:spLocks noChangeArrowheads="1"/>
            </p:cNvSpPr>
            <p:nvPr/>
          </p:nvSpPr>
          <p:spPr bwMode="auto">
            <a:xfrm>
              <a:off x="3138" y="2047"/>
              <a:ext cx="26" cy="34"/>
            </a:xfrm>
            <a:prstGeom prst="ellipse">
              <a:avLst/>
            </a:prstGeom>
            <a:solidFill>
              <a:srgbClr val="0000FF"/>
            </a:solidFill>
            <a:ln w="5" cap="flat">
              <a:solidFill>
                <a:srgbClr val="0E0CF4"/>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8" name="Line 102"/>
            <p:cNvSpPr>
              <a:spLocks noChangeShapeType="1"/>
            </p:cNvSpPr>
            <p:nvPr/>
          </p:nvSpPr>
          <p:spPr bwMode="auto">
            <a:xfrm>
              <a:off x="3250" y="2317"/>
              <a:ext cx="0" cy="228"/>
            </a:xfrm>
            <a:prstGeom prst="line">
              <a:avLst/>
            </a:prstGeom>
            <a:noFill/>
            <a:ln w="5" cap="flat">
              <a:solidFill>
                <a:srgbClr val="061CE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9" name="Freeform 103"/>
            <p:cNvSpPr>
              <a:spLocks/>
            </p:cNvSpPr>
            <p:nvPr/>
          </p:nvSpPr>
          <p:spPr bwMode="auto">
            <a:xfrm>
              <a:off x="3228" y="2468"/>
              <a:ext cx="44" cy="77"/>
            </a:xfrm>
            <a:custGeom>
              <a:avLst/>
              <a:gdLst>
                <a:gd name="T0" fmla="*/ 22 w 44"/>
                <a:gd name="T1" fmla="*/ 22 h 77"/>
                <a:gd name="T2" fmla="*/ 0 w 44"/>
                <a:gd name="T3" fmla="*/ 0 h 77"/>
                <a:gd name="T4" fmla="*/ 22 w 44"/>
                <a:gd name="T5" fmla="*/ 77 h 77"/>
                <a:gd name="T6" fmla="*/ 44 w 44"/>
                <a:gd name="T7" fmla="*/ 0 h 77"/>
                <a:gd name="T8" fmla="*/ 22 w 44"/>
                <a:gd name="T9" fmla="*/ 22 h 77"/>
              </a:gdLst>
              <a:ahLst/>
              <a:cxnLst>
                <a:cxn ang="0">
                  <a:pos x="T0" y="T1"/>
                </a:cxn>
                <a:cxn ang="0">
                  <a:pos x="T2" y="T3"/>
                </a:cxn>
                <a:cxn ang="0">
                  <a:pos x="T4" y="T5"/>
                </a:cxn>
                <a:cxn ang="0">
                  <a:pos x="T6" y="T7"/>
                </a:cxn>
                <a:cxn ang="0">
                  <a:pos x="T8" y="T9"/>
                </a:cxn>
              </a:cxnLst>
              <a:rect l="0" t="0" r="r" b="b"/>
              <a:pathLst>
                <a:path w="44" h="77">
                  <a:moveTo>
                    <a:pt x="22" y="22"/>
                  </a:moveTo>
                  <a:lnTo>
                    <a:pt x="0" y="0"/>
                  </a:lnTo>
                  <a:lnTo>
                    <a:pt x="22" y="77"/>
                  </a:lnTo>
                  <a:lnTo>
                    <a:pt x="44" y="0"/>
                  </a:lnTo>
                  <a:lnTo>
                    <a:pt x="22" y="22"/>
                  </a:lnTo>
                  <a:close/>
                </a:path>
              </a:pathLst>
            </a:custGeom>
            <a:solidFill>
              <a:srgbClr val="000000"/>
            </a:solidFill>
            <a:ln w="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0" name="Line 104"/>
            <p:cNvSpPr>
              <a:spLocks noChangeShapeType="1"/>
            </p:cNvSpPr>
            <p:nvPr/>
          </p:nvSpPr>
          <p:spPr bwMode="auto">
            <a:xfrm flipH="1">
              <a:off x="3246" y="2312"/>
              <a:ext cx="228" cy="3"/>
            </a:xfrm>
            <a:prstGeom prst="line">
              <a:avLst/>
            </a:prstGeom>
            <a:noFill/>
            <a:ln w="5" cap="flat">
              <a:solidFill>
                <a:srgbClr val="061CE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1" name="Line 105"/>
            <p:cNvSpPr>
              <a:spLocks noChangeShapeType="1"/>
            </p:cNvSpPr>
            <p:nvPr/>
          </p:nvSpPr>
          <p:spPr bwMode="auto">
            <a:xfrm flipH="1">
              <a:off x="2661" y="2312"/>
              <a:ext cx="227" cy="3"/>
            </a:xfrm>
            <a:prstGeom prst="line">
              <a:avLst/>
            </a:prstGeom>
            <a:noFill/>
            <a:ln w="5" cap="flat">
              <a:solidFill>
                <a:srgbClr val="061CE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2" name="Line 106"/>
            <p:cNvSpPr>
              <a:spLocks noChangeShapeType="1"/>
            </p:cNvSpPr>
            <p:nvPr/>
          </p:nvSpPr>
          <p:spPr bwMode="auto">
            <a:xfrm>
              <a:off x="3152" y="2752"/>
              <a:ext cx="0" cy="228"/>
            </a:xfrm>
            <a:prstGeom prst="line">
              <a:avLst/>
            </a:prstGeom>
            <a:noFill/>
            <a:ln w="5" cap="flat">
              <a:solidFill>
                <a:srgbClr val="061CE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3" name="Freeform 107"/>
            <p:cNvSpPr>
              <a:spLocks/>
            </p:cNvSpPr>
            <p:nvPr/>
          </p:nvSpPr>
          <p:spPr bwMode="auto">
            <a:xfrm>
              <a:off x="3130" y="2903"/>
              <a:ext cx="44" cy="77"/>
            </a:xfrm>
            <a:custGeom>
              <a:avLst/>
              <a:gdLst>
                <a:gd name="T0" fmla="*/ 22 w 44"/>
                <a:gd name="T1" fmla="*/ 22 h 77"/>
                <a:gd name="T2" fmla="*/ 0 w 44"/>
                <a:gd name="T3" fmla="*/ 0 h 77"/>
                <a:gd name="T4" fmla="*/ 22 w 44"/>
                <a:gd name="T5" fmla="*/ 77 h 77"/>
                <a:gd name="T6" fmla="*/ 44 w 44"/>
                <a:gd name="T7" fmla="*/ 0 h 77"/>
                <a:gd name="T8" fmla="*/ 22 w 44"/>
                <a:gd name="T9" fmla="*/ 22 h 77"/>
              </a:gdLst>
              <a:ahLst/>
              <a:cxnLst>
                <a:cxn ang="0">
                  <a:pos x="T0" y="T1"/>
                </a:cxn>
                <a:cxn ang="0">
                  <a:pos x="T2" y="T3"/>
                </a:cxn>
                <a:cxn ang="0">
                  <a:pos x="T4" y="T5"/>
                </a:cxn>
                <a:cxn ang="0">
                  <a:pos x="T6" y="T7"/>
                </a:cxn>
                <a:cxn ang="0">
                  <a:pos x="T8" y="T9"/>
                </a:cxn>
              </a:cxnLst>
              <a:rect l="0" t="0" r="r" b="b"/>
              <a:pathLst>
                <a:path w="44" h="77">
                  <a:moveTo>
                    <a:pt x="22" y="22"/>
                  </a:moveTo>
                  <a:lnTo>
                    <a:pt x="0" y="0"/>
                  </a:lnTo>
                  <a:lnTo>
                    <a:pt x="22" y="77"/>
                  </a:lnTo>
                  <a:lnTo>
                    <a:pt x="44" y="0"/>
                  </a:lnTo>
                  <a:lnTo>
                    <a:pt x="22" y="22"/>
                  </a:lnTo>
                  <a:close/>
                </a:path>
              </a:pathLst>
            </a:custGeom>
            <a:solidFill>
              <a:srgbClr val="000000"/>
            </a:solidFill>
            <a:ln w="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4" name="Rectangle 108"/>
            <p:cNvSpPr>
              <a:spLocks noChangeArrowheads="1"/>
            </p:cNvSpPr>
            <p:nvPr/>
          </p:nvSpPr>
          <p:spPr bwMode="auto">
            <a:xfrm>
              <a:off x="4667" y="1901"/>
              <a:ext cx="145"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Sans"/>
                </a:rPr>
                <a:t>3/2</a:t>
              </a:r>
              <a:endParaRPr kumimoji="0" lang="en-US" sz="1800" b="0" i="0" u="none" strike="noStrike" cap="none" normalizeH="0" baseline="0" smtClean="0">
                <a:ln>
                  <a:noFill/>
                </a:ln>
                <a:solidFill>
                  <a:schemeClr val="tx1"/>
                </a:solidFill>
                <a:effectLst/>
                <a:latin typeface="Arial" pitchFamily="34" charset="0"/>
              </a:endParaRPr>
            </a:p>
          </p:txBody>
        </p:sp>
        <p:sp>
          <p:nvSpPr>
            <p:cNvPr id="115" name="Line 109"/>
            <p:cNvSpPr>
              <a:spLocks noChangeShapeType="1"/>
            </p:cNvSpPr>
            <p:nvPr/>
          </p:nvSpPr>
          <p:spPr bwMode="auto">
            <a:xfrm>
              <a:off x="3030" y="3206"/>
              <a:ext cx="0" cy="228"/>
            </a:xfrm>
            <a:prstGeom prst="line">
              <a:avLst/>
            </a:prstGeom>
            <a:noFill/>
            <a:ln w="5" cap="flat">
              <a:solidFill>
                <a:srgbClr val="061CE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6" name="Freeform 110"/>
            <p:cNvSpPr>
              <a:spLocks/>
            </p:cNvSpPr>
            <p:nvPr/>
          </p:nvSpPr>
          <p:spPr bwMode="auto">
            <a:xfrm>
              <a:off x="3008" y="3357"/>
              <a:ext cx="44" cy="77"/>
            </a:xfrm>
            <a:custGeom>
              <a:avLst/>
              <a:gdLst>
                <a:gd name="T0" fmla="*/ 22 w 44"/>
                <a:gd name="T1" fmla="*/ 22 h 77"/>
                <a:gd name="T2" fmla="*/ 0 w 44"/>
                <a:gd name="T3" fmla="*/ 0 h 77"/>
                <a:gd name="T4" fmla="*/ 22 w 44"/>
                <a:gd name="T5" fmla="*/ 77 h 77"/>
                <a:gd name="T6" fmla="*/ 44 w 44"/>
                <a:gd name="T7" fmla="*/ 0 h 77"/>
                <a:gd name="T8" fmla="*/ 22 w 44"/>
                <a:gd name="T9" fmla="*/ 22 h 77"/>
              </a:gdLst>
              <a:ahLst/>
              <a:cxnLst>
                <a:cxn ang="0">
                  <a:pos x="T0" y="T1"/>
                </a:cxn>
                <a:cxn ang="0">
                  <a:pos x="T2" y="T3"/>
                </a:cxn>
                <a:cxn ang="0">
                  <a:pos x="T4" y="T5"/>
                </a:cxn>
                <a:cxn ang="0">
                  <a:pos x="T6" y="T7"/>
                </a:cxn>
                <a:cxn ang="0">
                  <a:pos x="T8" y="T9"/>
                </a:cxn>
              </a:cxnLst>
              <a:rect l="0" t="0" r="r" b="b"/>
              <a:pathLst>
                <a:path w="44" h="77">
                  <a:moveTo>
                    <a:pt x="22" y="22"/>
                  </a:moveTo>
                  <a:lnTo>
                    <a:pt x="0" y="0"/>
                  </a:lnTo>
                  <a:lnTo>
                    <a:pt x="22" y="77"/>
                  </a:lnTo>
                  <a:lnTo>
                    <a:pt x="44" y="0"/>
                  </a:lnTo>
                  <a:lnTo>
                    <a:pt x="22" y="22"/>
                  </a:lnTo>
                  <a:close/>
                </a:path>
              </a:pathLst>
            </a:custGeom>
            <a:solidFill>
              <a:srgbClr val="000000"/>
            </a:solidFill>
            <a:ln w="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7" name="Line 111"/>
            <p:cNvSpPr>
              <a:spLocks noChangeShapeType="1"/>
            </p:cNvSpPr>
            <p:nvPr/>
          </p:nvSpPr>
          <p:spPr bwMode="auto">
            <a:xfrm>
              <a:off x="2936" y="3081"/>
              <a:ext cx="200" cy="0"/>
            </a:xfrm>
            <a:prstGeom prst="line">
              <a:avLst/>
            </a:prstGeom>
            <a:noFill/>
            <a:ln w="11"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8" name="Line 112"/>
            <p:cNvSpPr>
              <a:spLocks noChangeShapeType="1"/>
            </p:cNvSpPr>
            <p:nvPr/>
          </p:nvSpPr>
          <p:spPr bwMode="auto">
            <a:xfrm>
              <a:off x="3034" y="3007"/>
              <a:ext cx="0" cy="164"/>
            </a:xfrm>
            <a:prstGeom prst="line">
              <a:avLst/>
            </a:prstGeom>
            <a:noFill/>
            <a:ln w="11"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9" name="Line 113"/>
            <p:cNvSpPr>
              <a:spLocks noChangeShapeType="1"/>
            </p:cNvSpPr>
            <p:nvPr/>
          </p:nvSpPr>
          <p:spPr bwMode="auto">
            <a:xfrm>
              <a:off x="1915" y="2000"/>
              <a:ext cx="0" cy="227"/>
            </a:xfrm>
            <a:prstGeom prst="line">
              <a:avLst/>
            </a:prstGeom>
            <a:noFill/>
            <a:ln w="5" cap="flat">
              <a:solidFill>
                <a:srgbClr val="061CE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0" name="Freeform 114"/>
            <p:cNvSpPr>
              <a:spLocks/>
            </p:cNvSpPr>
            <p:nvPr/>
          </p:nvSpPr>
          <p:spPr bwMode="auto">
            <a:xfrm>
              <a:off x="1892" y="2151"/>
              <a:ext cx="44" cy="76"/>
            </a:xfrm>
            <a:custGeom>
              <a:avLst/>
              <a:gdLst>
                <a:gd name="T0" fmla="*/ 23 w 44"/>
                <a:gd name="T1" fmla="*/ 21 h 76"/>
                <a:gd name="T2" fmla="*/ 0 w 44"/>
                <a:gd name="T3" fmla="*/ 0 h 76"/>
                <a:gd name="T4" fmla="*/ 23 w 44"/>
                <a:gd name="T5" fmla="*/ 76 h 76"/>
                <a:gd name="T6" fmla="*/ 44 w 44"/>
                <a:gd name="T7" fmla="*/ 0 h 76"/>
                <a:gd name="T8" fmla="*/ 23 w 44"/>
                <a:gd name="T9" fmla="*/ 21 h 76"/>
              </a:gdLst>
              <a:ahLst/>
              <a:cxnLst>
                <a:cxn ang="0">
                  <a:pos x="T0" y="T1"/>
                </a:cxn>
                <a:cxn ang="0">
                  <a:pos x="T2" y="T3"/>
                </a:cxn>
                <a:cxn ang="0">
                  <a:pos x="T4" y="T5"/>
                </a:cxn>
                <a:cxn ang="0">
                  <a:pos x="T6" y="T7"/>
                </a:cxn>
                <a:cxn ang="0">
                  <a:pos x="T8" y="T9"/>
                </a:cxn>
              </a:cxnLst>
              <a:rect l="0" t="0" r="r" b="b"/>
              <a:pathLst>
                <a:path w="44" h="76">
                  <a:moveTo>
                    <a:pt x="23" y="21"/>
                  </a:moveTo>
                  <a:lnTo>
                    <a:pt x="0" y="0"/>
                  </a:lnTo>
                  <a:lnTo>
                    <a:pt x="23" y="76"/>
                  </a:lnTo>
                  <a:lnTo>
                    <a:pt x="44" y="0"/>
                  </a:lnTo>
                  <a:lnTo>
                    <a:pt x="23" y="21"/>
                  </a:lnTo>
                  <a:close/>
                </a:path>
              </a:pathLst>
            </a:custGeom>
            <a:solidFill>
              <a:srgbClr val="000000"/>
            </a:solidFill>
            <a:ln w="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1" name="Line 115"/>
            <p:cNvSpPr>
              <a:spLocks noChangeShapeType="1"/>
            </p:cNvSpPr>
            <p:nvPr/>
          </p:nvSpPr>
          <p:spPr bwMode="auto">
            <a:xfrm>
              <a:off x="2103" y="1996"/>
              <a:ext cx="0" cy="227"/>
            </a:xfrm>
            <a:prstGeom prst="line">
              <a:avLst/>
            </a:prstGeom>
            <a:noFill/>
            <a:ln w="5" cap="flat">
              <a:solidFill>
                <a:srgbClr val="061CE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2" name="Freeform 116"/>
            <p:cNvSpPr>
              <a:spLocks/>
            </p:cNvSpPr>
            <p:nvPr/>
          </p:nvSpPr>
          <p:spPr bwMode="auto">
            <a:xfrm>
              <a:off x="2081" y="2147"/>
              <a:ext cx="44" cy="76"/>
            </a:xfrm>
            <a:custGeom>
              <a:avLst/>
              <a:gdLst>
                <a:gd name="T0" fmla="*/ 22 w 44"/>
                <a:gd name="T1" fmla="*/ 22 h 76"/>
                <a:gd name="T2" fmla="*/ 0 w 44"/>
                <a:gd name="T3" fmla="*/ 0 h 76"/>
                <a:gd name="T4" fmla="*/ 22 w 44"/>
                <a:gd name="T5" fmla="*/ 76 h 76"/>
                <a:gd name="T6" fmla="*/ 44 w 44"/>
                <a:gd name="T7" fmla="*/ 0 h 76"/>
                <a:gd name="T8" fmla="*/ 22 w 44"/>
                <a:gd name="T9" fmla="*/ 22 h 76"/>
              </a:gdLst>
              <a:ahLst/>
              <a:cxnLst>
                <a:cxn ang="0">
                  <a:pos x="T0" y="T1"/>
                </a:cxn>
                <a:cxn ang="0">
                  <a:pos x="T2" y="T3"/>
                </a:cxn>
                <a:cxn ang="0">
                  <a:pos x="T4" y="T5"/>
                </a:cxn>
                <a:cxn ang="0">
                  <a:pos x="T6" y="T7"/>
                </a:cxn>
                <a:cxn ang="0">
                  <a:pos x="T8" y="T9"/>
                </a:cxn>
              </a:cxnLst>
              <a:rect l="0" t="0" r="r" b="b"/>
              <a:pathLst>
                <a:path w="44" h="76">
                  <a:moveTo>
                    <a:pt x="22" y="22"/>
                  </a:moveTo>
                  <a:lnTo>
                    <a:pt x="0" y="0"/>
                  </a:lnTo>
                  <a:lnTo>
                    <a:pt x="22" y="76"/>
                  </a:lnTo>
                  <a:lnTo>
                    <a:pt x="44" y="0"/>
                  </a:lnTo>
                  <a:lnTo>
                    <a:pt x="22" y="22"/>
                  </a:lnTo>
                  <a:close/>
                </a:path>
              </a:pathLst>
            </a:custGeom>
            <a:solidFill>
              <a:srgbClr val="000000"/>
            </a:solidFill>
            <a:ln w="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3" name="Line 117"/>
            <p:cNvSpPr>
              <a:spLocks noChangeShapeType="1"/>
            </p:cNvSpPr>
            <p:nvPr/>
          </p:nvSpPr>
          <p:spPr bwMode="auto">
            <a:xfrm>
              <a:off x="3812" y="2022"/>
              <a:ext cx="0" cy="227"/>
            </a:xfrm>
            <a:prstGeom prst="line">
              <a:avLst/>
            </a:prstGeom>
            <a:noFill/>
            <a:ln w="5" cap="flat">
              <a:solidFill>
                <a:srgbClr val="061CE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4" name="Freeform 118"/>
            <p:cNvSpPr>
              <a:spLocks/>
            </p:cNvSpPr>
            <p:nvPr/>
          </p:nvSpPr>
          <p:spPr bwMode="auto">
            <a:xfrm>
              <a:off x="3789" y="2172"/>
              <a:ext cx="44" cy="77"/>
            </a:xfrm>
            <a:custGeom>
              <a:avLst/>
              <a:gdLst>
                <a:gd name="T0" fmla="*/ 23 w 44"/>
                <a:gd name="T1" fmla="*/ 22 h 77"/>
                <a:gd name="T2" fmla="*/ 0 w 44"/>
                <a:gd name="T3" fmla="*/ 0 h 77"/>
                <a:gd name="T4" fmla="*/ 23 w 44"/>
                <a:gd name="T5" fmla="*/ 77 h 77"/>
                <a:gd name="T6" fmla="*/ 44 w 44"/>
                <a:gd name="T7" fmla="*/ 0 h 77"/>
                <a:gd name="T8" fmla="*/ 23 w 44"/>
                <a:gd name="T9" fmla="*/ 22 h 77"/>
              </a:gdLst>
              <a:ahLst/>
              <a:cxnLst>
                <a:cxn ang="0">
                  <a:pos x="T0" y="T1"/>
                </a:cxn>
                <a:cxn ang="0">
                  <a:pos x="T2" y="T3"/>
                </a:cxn>
                <a:cxn ang="0">
                  <a:pos x="T4" y="T5"/>
                </a:cxn>
                <a:cxn ang="0">
                  <a:pos x="T6" y="T7"/>
                </a:cxn>
                <a:cxn ang="0">
                  <a:pos x="T8" y="T9"/>
                </a:cxn>
              </a:cxnLst>
              <a:rect l="0" t="0" r="r" b="b"/>
              <a:pathLst>
                <a:path w="44" h="77">
                  <a:moveTo>
                    <a:pt x="23" y="22"/>
                  </a:moveTo>
                  <a:lnTo>
                    <a:pt x="0" y="0"/>
                  </a:lnTo>
                  <a:lnTo>
                    <a:pt x="23" y="77"/>
                  </a:lnTo>
                  <a:lnTo>
                    <a:pt x="44" y="0"/>
                  </a:lnTo>
                  <a:lnTo>
                    <a:pt x="23" y="22"/>
                  </a:lnTo>
                  <a:close/>
                </a:path>
              </a:pathLst>
            </a:custGeom>
            <a:solidFill>
              <a:srgbClr val="000000"/>
            </a:solidFill>
            <a:ln w="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5" name="Line 119"/>
            <p:cNvSpPr>
              <a:spLocks noChangeShapeType="1"/>
            </p:cNvSpPr>
            <p:nvPr/>
          </p:nvSpPr>
          <p:spPr bwMode="auto">
            <a:xfrm>
              <a:off x="4000" y="2018"/>
              <a:ext cx="0" cy="227"/>
            </a:xfrm>
            <a:prstGeom prst="line">
              <a:avLst/>
            </a:prstGeom>
            <a:noFill/>
            <a:ln w="5" cap="flat">
              <a:solidFill>
                <a:srgbClr val="061CE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6" name="Freeform 120"/>
            <p:cNvSpPr>
              <a:spLocks/>
            </p:cNvSpPr>
            <p:nvPr/>
          </p:nvSpPr>
          <p:spPr bwMode="auto">
            <a:xfrm>
              <a:off x="3978" y="2168"/>
              <a:ext cx="44" cy="77"/>
            </a:xfrm>
            <a:custGeom>
              <a:avLst/>
              <a:gdLst>
                <a:gd name="T0" fmla="*/ 22 w 44"/>
                <a:gd name="T1" fmla="*/ 22 h 77"/>
                <a:gd name="T2" fmla="*/ 0 w 44"/>
                <a:gd name="T3" fmla="*/ 0 h 77"/>
                <a:gd name="T4" fmla="*/ 22 w 44"/>
                <a:gd name="T5" fmla="*/ 77 h 77"/>
                <a:gd name="T6" fmla="*/ 44 w 44"/>
                <a:gd name="T7" fmla="*/ 0 h 77"/>
                <a:gd name="T8" fmla="*/ 22 w 44"/>
                <a:gd name="T9" fmla="*/ 22 h 77"/>
              </a:gdLst>
              <a:ahLst/>
              <a:cxnLst>
                <a:cxn ang="0">
                  <a:pos x="T0" y="T1"/>
                </a:cxn>
                <a:cxn ang="0">
                  <a:pos x="T2" y="T3"/>
                </a:cxn>
                <a:cxn ang="0">
                  <a:pos x="T4" y="T5"/>
                </a:cxn>
                <a:cxn ang="0">
                  <a:pos x="T6" y="T7"/>
                </a:cxn>
                <a:cxn ang="0">
                  <a:pos x="T8" y="T9"/>
                </a:cxn>
              </a:cxnLst>
              <a:rect l="0" t="0" r="r" b="b"/>
              <a:pathLst>
                <a:path w="44" h="77">
                  <a:moveTo>
                    <a:pt x="22" y="22"/>
                  </a:moveTo>
                  <a:lnTo>
                    <a:pt x="0" y="0"/>
                  </a:lnTo>
                  <a:lnTo>
                    <a:pt x="22" y="77"/>
                  </a:lnTo>
                  <a:lnTo>
                    <a:pt x="44" y="0"/>
                  </a:lnTo>
                  <a:lnTo>
                    <a:pt x="22" y="22"/>
                  </a:lnTo>
                  <a:close/>
                </a:path>
              </a:pathLst>
            </a:custGeom>
            <a:solidFill>
              <a:srgbClr val="000000"/>
            </a:solidFill>
            <a:ln w="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name="page80">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660400" y="206375"/>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a:solidFill>
                  <a:schemeClr val="tx1"/>
                </a:solidFill>
              </a:rPr>
              <a:t>Tree of CSA Adders</a:t>
            </a:r>
          </a:p>
        </p:txBody>
      </p:sp>
      <p:sp>
        <p:nvSpPr>
          <p:cNvPr id="3" name="Text Placeholder 2"/>
          <p:cNvSpPr txBox="1">
            <a:spLocks noGrp="1"/>
          </p:cNvSpPr>
          <p:nvPr>
            <p:ph type="body" idx="4294967295"/>
          </p:nvPr>
        </p:nvSpPr>
        <p:spPr>
          <a:xfrm>
            <a:off x="838200" y="1752600"/>
            <a:ext cx="7416800" cy="3810000"/>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sz="2600" dirty="0">
                <a:latin typeface="Calibri" panose="020F0502020204030204" pitchFamily="34" charset="0"/>
              </a:rPr>
              <a:t>Group the </a:t>
            </a:r>
            <a:r>
              <a:rPr lang="en-US" sz="2600" dirty="0">
                <a:solidFill>
                  <a:srgbClr val="2300DC"/>
                </a:solidFill>
                <a:latin typeface="Calibri" panose="020F0502020204030204" pitchFamily="34" charset="0"/>
              </a:rPr>
              <a:t>partial sums</a:t>
            </a:r>
            <a:r>
              <a:rPr lang="en-US" sz="2600" dirty="0">
                <a:latin typeface="Calibri" panose="020F0502020204030204" pitchFamily="34" charset="0"/>
              </a:rPr>
              <a:t> into sets of 3</a:t>
            </a:r>
          </a:p>
          <a:p>
            <a:pPr lvl="1">
              <a:buSzPct val="100000"/>
              <a:buFont typeface="Symbol" panose="05050102010706020507" pitchFamily="18" charset="2"/>
              <a:buChar char="*"/>
            </a:pPr>
            <a:r>
              <a:rPr lang="en-US" sz="2000" dirty="0">
                <a:latin typeface="Calibri" panose="020F0502020204030204" pitchFamily="34" charset="0"/>
              </a:rPr>
              <a:t>Use an </a:t>
            </a:r>
            <a:r>
              <a:rPr lang="en-US" sz="2000" dirty="0">
                <a:solidFill>
                  <a:srgbClr val="FF3333"/>
                </a:solidFill>
                <a:latin typeface="Calibri" panose="020F0502020204030204" pitchFamily="34" charset="0"/>
              </a:rPr>
              <a:t>array of CSA adders</a:t>
            </a:r>
            <a:r>
              <a:rPr lang="en-US" sz="2000" dirty="0">
                <a:latin typeface="Calibri" panose="020F0502020204030204" pitchFamily="34" charset="0"/>
              </a:rPr>
              <a:t> to add 3 numbers (A,B,C) to produce two numbers (D,E)</a:t>
            </a:r>
          </a:p>
          <a:p>
            <a:pPr lvl="1">
              <a:buSzPct val="100000"/>
              <a:buFont typeface="Symbol" panose="05050102010706020507" pitchFamily="18" charset="2"/>
              <a:buChar char="*"/>
            </a:pPr>
            <a:r>
              <a:rPr lang="en-US" sz="2000" dirty="0">
                <a:latin typeface="Calibri" panose="020F0502020204030204" pitchFamily="34" charset="0"/>
              </a:rPr>
              <a:t>Hence, </a:t>
            </a:r>
            <a:r>
              <a:rPr lang="en-US" sz="2000" dirty="0">
                <a:solidFill>
                  <a:srgbClr val="579D1C"/>
                </a:solidFill>
                <a:latin typeface="Calibri" panose="020F0502020204030204" pitchFamily="34" charset="0"/>
              </a:rPr>
              <a:t>reduce the set of numbers by 2/3 in each level</a:t>
            </a:r>
          </a:p>
          <a:p>
            <a:pPr lvl="0">
              <a:buSzPct val="100000"/>
              <a:buFont typeface="Symbol" panose="05050102010706020507" pitchFamily="18" charset="2"/>
              <a:buChar char="*"/>
            </a:pPr>
            <a:r>
              <a:rPr lang="en-US" sz="2600" dirty="0">
                <a:latin typeface="Calibri" panose="020F0502020204030204" pitchFamily="34" charset="0"/>
              </a:rPr>
              <a:t>After </a:t>
            </a:r>
            <a:r>
              <a:rPr lang="en-US" sz="2600" dirty="0">
                <a:solidFill>
                  <a:srgbClr val="FF0000"/>
                </a:solidFill>
                <a:latin typeface="Calibri" panose="020F0502020204030204" pitchFamily="34" charset="0"/>
              </a:rPr>
              <a:t>log</a:t>
            </a:r>
            <a:r>
              <a:rPr lang="en-US" sz="2600" baseline="-33000" dirty="0">
                <a:solidFill>
                  <a:srgbClr val="FF0000"/>
                </a:solidFill>
                <a:latin typeface="Calibri" panose="020F0502020204030204" pitchFamily="34" charset="0"/>
              </a:rPr>
              <a:t>3/2</a:t>
            </a:r>
            <a:r>
              <a:rPr lang="en-US" sz="2600" dirty="0">
                <a:solidFill>
                  <a:srgbClr val="FF0000"/>
                </a:solidFill>
                <a:latin typeface="Calibri" panose="020F0502020204030204" pitchFamily="34" charset="0"/>
              </a:rPr>
              <a:t>(n) levels</a:t>
            </a:r>
            <a:r>
              <a:rPr lang="en-US" sz="2600" dirty="0">
                <a:latin typeface="Calibri" panose="020F0502020204030204" pitchFamily="34" charset="0"/>
              </a:rPr>
              <a:t>, we are left with </a:t>
            </a:r>
            <a:r>
              <a:rPr lang="en-US" sz="2600" dirty="0">
                <a:solidFill>
                  <a:srgbClr val="0000FF"/>
                </a:solidFill>
                <a:latin typeface="Calibri" panose="020F0502020204030204" pitchFamily="34" charset="0"/>
              </a:rPr>
              <a:t>only two numbers</a:t>
            </a:r>
          </a:p>
          <a:p>
            <a:pPr lvl="0">
              <a:buSzPct val="100000"/>
              <a:buFont typeface="Symbol" panose="05050102010706020507" pitchFamily="18" charset="2"/>
              <a:buChar char="*"/>
            </a:pPr>
            <a:r>
              <a:rPr lang="en-US" sz="2600" dirty="0">
                <a:solidFill>
                  <a:srgbClr val="00AE00"/>
                </a:solidFill>
                <a:latin typeface="Calibri" panose="020F0502020204030204" pitchFamily="34" charset="0"/>
              </a:rPr>
              <a:t>Use a CLA adder to add them</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name="page81">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762000" y="206375"/>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Time </a:t>
            </a:r>
            <a:r>
              <a:rPr lang="fr-FR" dirty="0" err="1">
                <a:solidFill>
                  <a:schemeClr val="tx1"/>
                </a:solidFill>
              </a:rPr>
              <a:t>Complexity</a:t>
            </a:r>
            <a:endParaRPr lang="fr-FR" dirty="0">
              <a:solidFill>
                <a:schemeClr val="tx1"/>
              </a:solidFill>
            </a:endParaRPr>
          </a:p>
        </p:txBody>
      </p:sp>
      <p:sp>
        <p:nvSpPr>
          <p:cNvPr id="3" name="Text Placeholder 2"/>
          <p:cNvSpPr txBox="1">
            <a:spLocks noGrp="1"/>
          </p:cNvSpPr>
          <p:nvPr>
            <p:ph type="body" idx="4294967295"/>
          </p:nvPr>
        </p:nvSpPr>
        <p:spPr>
          <a:xfrm>
            <a:off x="965200" y="1524000"/>
            <a:ext cx="7416800" cy="4692650"/>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sz="2400" dirty="0">
                <a:latin typeface="Calibri" panose="020F0502020204030204" pitchFamily="34" charset="0"/>
              </a:rPr>
              <a:t>Time to generate </a:t>
            </a:r>
            <a:r>
              <a:rPr lang="en-US" sz="2400" dirty="0">
                <a:solidFill>
                  <a:srgbClr val="2323DC"/>
                </a:solidFill>
                <a:latin typeface="Calibri" panose="020F0502020204030204" pitchFamily="34" charset="0"/>
              </a:rPr>
              <a:t>all the partials sums</a:t>
            </a:r>
            <a:r>
              <a:rPr lang="en-US" sz="2400" dirty="0">
                <a:latin typeface="Calibri" panose="020F0502020204030204" pitchFamily="34" charset="0"/>
              </a:rPr>
              <a:t> → O(1)</a:t>
            </a:r>
          </a:p>
          <a:p>
            <a:pPr lvl="0">
              <a:buSzPct val="100000"/>
              <a:buFont typeface="Symbol" panose="05050102010706020507" pitchFamily="18" charset="2"/>
              <a:buChar char="*"/>
            </a:pPr>
            <a:r>
              <a:rPr lang="en-US" sz="2400" dirty="0">
                <a:latin typeface="Calibri" panose="020F0502020204030204" pitchFamily="34" charset="0"/>
              </a:rPr>
              <a:t>Time to reduce </a:t>
            </a:r>
            <a:r>
              <a:rPr lang="en-US" sz="2400" dirty="0">
                <a:solidFill>
                  <a:srgbClr val="2323DC"/>
                </a:solidFill>
                <a:latin typeface="Calibri" panose="020F0502020204030204" pitchFamily="34" charset="0"/>
              </a:rPr>
              <a:t>n partial sums</a:t>
            </a:r>
            <a:r>
              <a:rPr lang="en-US" sz="2400" dirty="0">
                <a:latin typeface="Calibri" panose="020F0502020204030204" pitchFamily="34" charset="0"/>
              </a:rPr>
              <a:t> to sum of </a:t>
            </a:r>
            <a:r>
              <a:rPr lang="en-US" sz="2400" dirty="0">
                <a:solidFill>
                  <a:srgbClr val="00AE00"/>
                </a:solidFill>
                <a:latin typeface="Calibri" panose="020F0502020204030204" pitchFamily="34" charset="0"/>
              </a:rPr>
              <a:t>two numbers</a:t>
            </a:r>
          </a:p>
          <a:p>
            <a:pPr lvl="1">
              <a:buSzPct val="100000"/>
              <a:buFont typeface="Symbol" panose="05050102010706020507" pitchFamily="18" charset="2"/>
              <a:buChar char="*"/>
            </a:pPr>
            <a:r>
              <a:rPr lang="en-US" sz="1800" dirty="0">
                <a:solidFill>
                  <a:srgbClr val="B84700"/>
                </a:solidFill>
                <a:latin typeface="Calibri" panose="020F0502020204030204" pitchFamily="34" charset="0"/>
              </a:rPr>
              <a:t>Number of levels</a:t>
            </a:r>
            <a:r>
              <a:rPr lang="en-US" sz="1800" dirty="0">
                <a:latin typeface="Calibri" panose="020F0502020204030204" pitchFamily="34" charset="0"/>
              </a:rPr>
              <a:t> →  O(log(n))</a:t>
            </a:r>
          </a:p>
          <a:p>
            <a:pPr lvl="1">
              <a:buSzPct val="100000"/>
              <a:buFont typeface="Symbol" panose="05050102010706020507" pitchFamily="18" charset="2"/>
              <a:buChar char="*"/>
            </a:pPr>
            <a:r>
              <a:rPr lang="en-US" sz="1800" dirty="0">
                <a:solidFill>
                  <a:srgbClr val="FF3366"/>
                </a:solidFill>
                <a:latin typeface="Calibri" panose="020F0502020204030204" pitchFamily="34" charset="0"/>
              </a:rPr>
              <a:t>Time per level</a:t>
            </a:r>
            <a:r>
              <a:rPr lang="en-US" sz="1800" dirty="0">
                <a:latin typeface="Calibri" panose="020F0502020204030204" pitchFamily="34" charset="0"/>
              </a:rPr>
              <a:t> → O(1)</a:t>
            </a:r>
          </a:p>
          <a:p>
            <a:pPr lvl="1">
              <a:buSzPct val="100000"/>
              <a:buFont typeface="Symbol" panose="05050102010706020507" pitchFamily="18" charset="2"/>
              <a:buChar char="*"/>
            </a:pPr>
            <a:r>
              <a:rPr lang="en-US" sz="1800" dirty="0">
                <a:solidFill>
                  <a:srgbClr val="FF00FF"/>
                </a:solidFill>
                <a:latin typeface="Calibri" panose="020F0502020204030204" pitchFamily="34" charset="0"/>
              </a:rPr>
              <a:t>Total time for this stage</a:t>
            </a:r>
            <a:r>
              <a:rPr lang="en-US" sz="1800" dirty="0">
                <a:latin typeface="Calibri" panose="020F0502020204030204" pitchFamily="34" charset="0"/>
              </a:rPr>
              <a:t> → O(log(n))</a:t>
            </a:r>
          </a:p>
          <a:p>
            <a:pPr lvl="0">
              <a:buSzPct val="100000"/>
              <a:buFont typeface="Symbol" panose="05050102010706020507" pitchFamily="18" charset="2"/>
              <a:buChar char="*"/>
            </a:pPr>
            <a:r>
              <a:rPr lang="en-US" sz="2400" dirty="0">
                <a:solidFill>
                  <a:srgbClr val="0084D1"/>
                </a:solidFill>
                <a:latin typeface="Calibri" panose="020F0502020204030204" pitchFamily="34" charset="0"/>
              </a:rPr>
              <a:t>Last step</a:t>
            </a:r>
          </a:p>
          <a:p>
            <a:pPr lvl="1">
              <a:buSzPct val="100000"/>
              <a:buFont typeface="Symbol" panose="05050102010706020507" pitchFamily="18" charset="2"/>
              <a:buChar char="*"/>
            </a:pPr>
            <a:r>
              <a:rPr lang="en-US" sz="1800" dirty="0">
                <a:solidFill>
                  <a:srgbClr val="0000FF"/>
                </a:solidFill>
                <a:latin typeface="Calibri" panose="020F0502020204030204" pitchFamily="34" charset="0"/>
              </a:rPr>
              <a:t>Size of the inputs to the CLA adder</a:t>
            </a:r>
            <a:r>
              <a:rPr lang="en-US" sz="1800" dirty="0">
                <a:latin typeface="Calibri" panose="020F0502020204030204" pitchFamily="34" charset="0"/>
              </a:rPr>
              <a:t> → (2n-1) bits</a:t>
            </a:r>
          </a:p>
          <a:p>
            <a:pPr lvl="1">
              <a:buSzPct val="100000"/>
              <a:buFont typeface="Symbol" panose="05050102010706020507" pitchFamily="18" charset="2"/>
              <a:buChar char="*"/>
            </a:pPr>
            <a:r>
              <a:rPr lang="en-US" sz="1800" dirty="0">
                <a:solidFill>
                  <a:srgbClr val="FF3333"/>
                </a:solidFill>
                <a:latin typeface="Calibri" panose="020F0502020204030204" pitchFamily="34" charset="0"/>
              </a:rPr>
              <a:t>Time taken → O(log(n))</a:t>
            </a:r>
          </a:p>
          <a:p>
            <a:pPr lvl="0">
              <a:buSzPct val="100000"/>
              <a:buFont typeface="Symbol" panose="05050102010706020507" pitchFamily="18" charset="2"/>
              <a:buChar char="*"/>
            </a:pPr>
            <a:r>
              <a:rPr lang="en-US" sz="2400" dirty="0">
                <a:solidFill>
                  <a:srgbClr val="FF0000"/>
                </a:solidFill>
                <a:latin typeface="Calibri" panose="020F0502020204030204" pitchFamily="34" charset="0"/>
              </a:rPr>
              <a:t>Total Time : O(log(n))</a:t>
            </a:r>
          </a:p>
          <a:p>
            <a:pPr lvl="1">
              <a:buSzPct val="100000"/>
              <a:buFont typeface="Symbol" panose="05050102010706020507" pitchFamily="18" charset="2"/>
              <a:buChar char="*"/>
            </a:pPr>
            <a:endParaRPr lang="en-US" dirty="0">
              <a:latin typeface="Calibri" panose="020F050202020403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name="page82">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762000" y="282158"/>
            <a:ext cx="7416800" cy="677108"/>
          </a:xfrm>
        </p:spPr>
        <p:txBody>
          <a:bodyPr lIns="0" tIns="0" rIns="0" bIns="0" anchor="ct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Outline</a:t>
            </a:r>
            <a:endParaRPr lang="fr-FR" dirty="0">
              <a:solidFill>
                <a:schemeClr val="tx1"/>
              </a:solidFill>
            </a:endParaRPr>
          </a:p>
        </p:txBody>
      </p:sp>
      <p:sp>
        <p:nvSpPr>
          <p:cNvPr id="3" name="Text Placeholder 2"/>
          <p:cNvSpPr txBox="1">
            <a:spLocks noGrp="1"/>
          </p:cNvSpPr>
          <p:nvPr>
            <p:ph type="body" idx="4294967295"/>
          </p:nvPr>
        </p:nvSpPr>
        <p:spPr>
          <a:xfrm>
            <a:off x="1798638" y="1622425"/>
            <a:ext cx="7345362" cy="3879850"/>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marL="569913" lvl="0" indent="-514350">
              <a:buSzPct val="100000"/>
              <a:buFont typeface="Symbol" panose="05050102010706020507" pitchFamily="18" charset="2"/>
              <a:buChar char="*"/>
            </a:pPr>
            <a:r>
              <a:rPr lang="en-US" dirty="0">
                <a:latin typeface="Calibri" panose="020F0502020204030204" pitchFamily="34" charset="0"/>
              </a:rPr>
              <a:t>Addition</a:t>
            </a:r>
          </a:p>
          <a:p>
            <a:pPr marL="569913" lvl="0" indent="-514350">
              <a:buSzPct val="100000"/>
              <a:buFont typeface="Symbol" panose="05050102010706020507" pitchFamily="18" charset="2"/>
              <a:buChar char="*"/>
            </a:pPr>
            <a:r>
              <a:rPr lang="en-US" dirty="0">
                <a:latin typeface="Calibri" panose="020F0502020204030204" pitchFamily="34" charset="0"/>
              </a:rPr>
              <a:t>Multiplication</a:t>
            </a:r>
          </a:p>
          <a:p>
            <a:pPr marL="569913" lvl="0" indent="-514350">
              <a:buSzPct val="100000"/>
              <a:buFont typeface="Symbol" panose="05050102010706020507" pitchFamily="18" charset="2"/>
              <a:buChar char="*"/>
            </a:pPr>
            <a:r>
              <a:rPr lang="en-US" dirty="0">
                <a:latin typeface="Calibri" panose="020F0502020204030204" pitchFamily="34" charset="0"/>
              </a:rPr>
              <a:t>Division</a:t>
            </a:r>
          </a:p>
          <a:p>
            <a:pPr marL="569913" lvl="0" indent="-514350">
              <a:buSzPct val="100000"/>
              <a:buFont typeface="Symbol" panose="05050102010706020507" pitchFamily="18" charset="2"/>
              <a:buChar char="*"/>
            </a:pPr>
            <a:r>
              <a:rPr lang="en-US" dirty="0">
                <a:latin typeface="Calibri" panose="020F0502020204030204" pitchFamily="34" charset="0"/>
              </a:rPr>
              <a:t>Floating Point Addition</a:t>
            </a:r>
          </a:p>
          <a:p>
            <a:pPr marL="569913" lvl="0" indent="-514350">
              <a:buSzPct val="100000"/>
              <a:buFont typeface="Symbol" panose="05050102010706020507" pitchFamily="18" charset="2"/>
              <a:buChar char="*"/>
            </a:pPr>
            <a:r>
              <a:rPr lang="en-US" dirty="0">
                <a:latin typeface="Calibri" panose="020F0502020204030204" pitchFamily="34" charset="0"/>
              </a:rPr>
              <a:t>Floating Point Multiplication</a:t>
            </a:r>
          </a:p>
          <a:p>
            <a:pPr marL="569913" lvl="0" indent="-514350">
              <a:buSzPct val="100000"/>
              <a:buFont typeface="Symbol" panose="05050102010706020507" pitchFamily="18" charset="2"/>
              <a:buChar char="*"/>
            </a:pPr>
            <a:r>
              <a:rPr lang="en-US" dirty="0">
                <a:latin typeface="Calibri" panose="020F0502020204030204" pitchFamily="34" charset="0"/>
              </a:rPr>
              <a:t>Floating Point Division</a:t>
            </a:r>
          </a:p>
        </p:txBody>
      </p:sp>
      <p:pic>
        <p:nvPicPr>
          <p:cNvPr id="4" name="Picture 3"/>
          <p:cNvPicPr>
            <a:picLocks noChangeAspect="1"/>
          </p:cNvPicPr>
          <p:nvPr/>
        </p:nvPicPr>
        <p:blipFill>
          <a:blip r:embed="rId3">
            <a:lum/>
            <a:alphaModFix/>
          </a:blip>
          <a:srcRect/>
          <a:stretch>
            <a:fillRect/>
          </a:stretch>
        </p:blipFill>
        <p:spPr>
          <a:xfrm rot="10800000">
            <a:off x="7061040" y="2776136"/>
            <a:ext cx="1397160" cy="98136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name="page83">
    <p:spTree>
      <p:nvGrpSpPr>
        <p:cNvPr id="1" name=""/>
        <p:cNvGrpSpPr/>
        <p:nvPr/>
      </p:nvGrpSpPr>
      <p:grpSpPr>
        <a:xfrm>
          <a:off x="0" y="0"/>
          <a:ext cx="0" cy="0"/>
          <a:chOff x="0" y="0"/>
          <a:chExt cx="0" cy="0"/>
        </a:xfrm>
      </p:grpSpPr>
      <p:sp>
        <p:nvSpPr>
          <p:cNvPr id="5" name="Subtitle 1"/>
          <p:cNvSpPr txBox="1">
            <a:spLocks/>
          </p:cNvSpPr>
          <p:nvPr/>
        </p:nvSpPr>
        <p:spPr bwMode="auto">
          <a:xfrm>
            <a:off x="1447800" y="1828800"/>
            <a:ext cx="6096000" cy="3535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ctr" rtl="0"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pitchFamily="34" charset="0"/>
                <a:ea typeface="Microsoft YaHei" pitchFamily="2"/>
                <a:cs typeface="Mangal" pitchFamily="2"/>
              </a:defRPr>
            </a:lvl1pPr>
            <a:lvl2pPr marL="864000" marR="0" lvl="1" indent="-324000" algn="ctr" rtl="0" hangingPunct="1">
              <a:spcBef>
                <a:spcPts val="0"/>
              </a:spcBef>
              <a:spcAft>
                <a:spcPts val="1134"/>
              </a:spcAft>
              <a:buSzPct val="45000"/>
              <a:buFont typeface="StarSymbol"/>
              <a:buChar char="●"/>
              <a:tabLst/>
              <a:defRPr lang="fr-FR" sz="3200" b="0" i="0" u="none" strike="noStrike" kern="1200" spc="0">
                <a:ln>
                  <a:noFill/>
                </a:ln>
                <a:solidFill>
                  <a:srgbClr val="000000"/>
                </a:solidFill>
                <a:latin typeface="Calibri" pitchFamily="34" charset="0"/>
                <a:ea typeface="Microsoft YaHei" pitchFamily="2"/>
                <a:cs typeface="Mangal" pitchFamily="2"/>
              </a:defRPr>
            </a:lvl2pPr>
            <a:lvl3pPr marL="1295999" marR="0" lvl="2" indent="-288000" algn="ctr" rtl="0" hangingPunct="1">
              <a:spcBef>
                <a:spcPts val="0"/>
              </a:spcBef>
              <a:spcAft>
                <a:spcPts val="850"/>
              </a:spcAft>
              <a:buSzPct val="75000"/>
              <a:buFont typeface="StarSymbol"/>
              <a:buChar char="–"/>
              <a:tabLst/>
              <a:defRPr lang="fr-FR" sz="3200" b="0" i="0" u="none" strike="noStrike" kern="1200" spc="0">
                <a:ln>
                  <a:noFill/>
                </a:ln>
                <a:solidFill>
                  <a:srgbClr val="000000"/>
                </a:solidFill>
                <a:latin typeface="Calibri" pitchFamily="34" charset="0"/>
                <a:ea typeface="Microsoft YaHei" pitchFamily="2"/>
                <a:cs typeface="Mangal" pitchFamily="2"/>
              </a:defRPr>
            </a:lvl3pPr>
            <a:lvl4pPr marL="1728000" marR="0" lvl="3" indent="-216000" algn="ctr" rtl="0" hangingPunct="1">
              <a:spcBef>
                <a:spcPts val="0"/>
              </a:spcBef>
              <a:spcAft>
                <a:spcPts val="567"/>
              </a:spcAft>
              <a:buSzPct val="45000"/>
              <a:buFont typeface="StarSymbol"/>
              <a:buChar char="●"/>
              <a:tabLst/>
              <a:defRPr lang="fr-FR" sz="3200" b="0" i="0" u="none" strike="noStrike" kern="1200" spc="0">
                <a:ln>
                  <a:noFill/>
                </a:ln>
                <a:solidFill>
                  <a:srgbClr val="000000"/>
                </a:solidFill>
                <a:latin typeface="Calibri" pitchFamily="34" charset="0"/>
                <a:ea typeface="Microsoft YaHei" pitchFamily="2"/>
                <a:cs typeface="Mangal" pitchFamily="2"/>
              </a:defRPr>
            </a:lvl4pPr>
            <a:lvl5pPr marL="2160000" marR="0" lvl="4" indent="-216000" algn="ctr" rtl="0" hangingPunct="1">
              <a:spcBef>
                <a:spcPts val="0"/>
              </a:spcBef>
              <a:spcAft>
                <a:spcPts val="283"/>
              </a:spcAft>
              <a:buSzPct val="75000"/>
              <a:buFont typeface="StarSymbol"/>
              <a:buChar char="–"/>
              <a:tabLst/>
              <a:defRPr lang="fr-FR" sz="3200" b="0" i="0" u="none" strike="noStrike" kern="1200" spc="0">
                <a:ln>
                  <a:noFill/>
                </a:ln>
                <a:solidFill>
                  <a:srgbClr val="000000"/>
                </a:solidFill>
                <a:latin typeface="Calibri" pitchFamily="34" charset="0"/>
                <a:ea typeface="Microsoft YaHei" pitchFamily="2"/>
                <a:cs typeface="Mangal" pitchFamily="2"/>
              </a:defRPr>
            </a:lvl5pPr>
            <a:lvl6pPr marL="2514600" marR="0" lvl="5" indent="-228600" algn="ctr" rtl="0" eaLnBrk="0" fontAlgn="base" hangingPunct="0">
              <a:spcBef>
                <a:spcPct val="20000"/>
              </a:spcBef>
              <a:spcAft>
                <a:spcPct val="0"/>
              </a:spcAft>
              <a:buSzPct val="75000"/>
              <a:buFont typeface="StarSymbol"/>
              <a:buChar char="●"/>
              <a:tabLst/>
              <a:defRPr lang="fr-FR" sz="3200" b="0" i="0" u="none" strike="noStrike" kern="1200" spc="0">
                <a:ln>
                  <a:noFill/>
                </a:ln>
                <a:solidFill>
                  <a:srgbClr val="000000"/>
                </a:solidFill>
                <a:latin typeface="Calibri" pitchFamily="34" charset="0"/>
                <a:ea typeface="Microsoft YaHei" pitchFamily="2"/>
                <a:cs typeface="Mangal" pitchFamily="2"/>
              </a:defRPr>
            </a:lvl6pPr>
            <a:lvl7pPr marL="2971800" marR="0" lvl="6" indent="-228600" algn="ctr" rtl="0" eaLnBrk="0" fontAlgn="base" hangingPunct="0">
              <a:spcBef>
                <a:spcPct val="20000"/>
              </a:spcBef>
              <a:spcAft>
                <a:spcPct val="0"/>
              </a:spcAft>
              <a:buSzPct val="75000"/>
              <a:buFont typeface="StarSymbol"/>
              <a:buChar char="●"/>
              <a:tabLst/>
              <a:defRPr lang="fr-FR" sz="3200" b="0" i="0" u="none" strike="noStrike" kern="1200" spc="0">
                <a:ln>
                  <a:noFill/>
                </a:ln>
                <a:solidFill>
                  <a:srgbClr val="000000"/>
                </a:solidFill>
                <a:latin typeface="Calibri" pitchFamily="34" charset="0"/>
                <a:ea typeface="Microsoft YaHei" pitchFamily="2"/>
                <a:cs typeface="Mangal" pitchFamily="2"/>
              </a:defRPr>
            </a:lvl7pPr>
            <a:lvl8pPr marL="3429000" marR="0" lvl="7" indent="-228600" algn="ctr" rtl="0" eaLnBrk="0" fontAlgn="base" hangingPunct="0">
              <a:spcBef>
                <a:spcPct val="20000"/>
              </a:spcBef>
              <a:spcAft>
                <a:spcPct val="0"/>
              </a:spcAft>
              <a:buSzPct val="75000"/>
              <a:buFont typeface="StarSymbol"/>
              <a:buChar char="●"/>
              <a:tabLst/>
              <a:defRPr lang="fr-FR" sz="3200" b="0" i="0" u="none" strike="noStrike" kern="1200" spc="0">
                <a:ln>
                  <a:noFill/>
                </a:ln>
                <a:solidFill>
                  <a:srgbClr val="000000"/>
                </a:solidFill>
                <a:latin typeface="Calibri" pitchFamily="34" charset="0"/>
                <a:ea typeface="Microsoft YaHei" pitchFamily="2"/>
                <a:cs typeface="Mangal" pitchFamily="2"/>
              </a:defRPr>
            </a:lvl8pPr>
            <a:lvl9pPr marL="3886200" marR="0" lvl="8" indent="-228600" algn="ctr" rtl="0" eaLnBrk="0" fontAlgn="base" hangingPunct="0">
              <a:spcBef>
                <a:spcPct val="20000"/>
              </a:spcBef>
              <a:spcAft>
                <a:spcPct val="0"/>
              </a:spcAft>
              <a:buSzPct val="75000"/>
              <a:buFont typeface="StarSymbol"/>
              <a:buChar char="●"/>
              <a:tabLst/>
              <a:defRPr lang="fr-FR" sz="3200" b="0" i="0" u="none" strike="noStrike" kern="1200" spc="0">
                <a:ln>
                  <a:noFill/>
                </a:ln>
                <a:solidFill>
                  <a:srgbClr val="000000"/>
                </a:solidFill>
                <a:latin typeface="Calibri" pitchFamily="34" charset="0"/>
                <a:ea typeface="Microsoft YaHei" pitchFamily="2"/>
                <a:cs typeface="Mangal" pitchFamily="2"/>
              </a:defRPr>
            </a:lvl9pPr>
          </a:lstStyle>
          <a:p>
            <a:pPr marL="0" indent="0" hangingPunct="0">
              <a:spcBef>
                <a:spcPct val="0"/>
              </a:spcBef>
              <a:spcAft>
                <a:spcPts val="1413"/>
              </a:spcAft>
              <a:buFont typeface="StarSymbol"/>
              <a:buNone/>
            </a:pPr>
            <a:r>
              <a:rPr lang="en-IN" sz="9600" dirty="0" smtClean="0">
                <a:latin typeface="Times New Roman" panose="02020603050405020304" pitchFamily="18" charset="0"/>
                <a:ea typeface="Microsoft YaHei"/>
                <a:cs typeface="Times New Roman" panose="02020603050405020304" pitchFamily="18" charset="0"/>
              </a:rPr>
              <a:t>THE END</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name="page8">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914400" y="1524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Circuit for the Full </a:t>
            </a:r>
            <a:r>
              <a:rPr lang="fr-FR" dirty="0" err="1">
                <a:solidFill>
                  <a:schemeClr val="tx1"/>
                </a:solidFill>
              </a:rPr>
              <a:t>Adder</a:t>
            </a:r>
            <a:endParaRPr lang="fr-FR" dirty="0">
              <a:solidFill>
                <a:schemeClr val="tx1"/>
              </a:solidFill>
            </a:endParaRPr>
          </a:p>
        </p:txBody>
      </p:sp>
      <p:grpSp>
        <p:nvGrpSpPr>
          <p:cNvPr id="8" name="Group 4"/>
          <p:cNvGrpSpPr>
            <a:grpSpLocks noChangeAspect="1"/>
          </p:cNvGrpSpPr>
          <p:nvPr/>
        </p:nvGrpSpPr>
        <p:grpSpPr bwMode="auto">
          <a:xfrm>
            <a:off x="2057400" y="1231900"/>
            <a:ext cx="5937250" cy="5092700"/>
            <a:chOff x="1296" y="776"/>
            <a:chExt cx="3740" cy="3208"/>
          </a:xfrm>
        </p:grpSpPr>
        <p:sp>
          <p:nvSpPr>
            <p:cNvPr id="9" name="AutoShape 3"/>
            <p:cNvSpPr>
              <a:spLocks noChangeAspect="1" noChangeArrowheads="1" noTextEdit="1"/>
            </p:cNvSpPr>
            <p:nvPr/>
          </p:nvSpPr>
          <p:spPr bwMode="auto">
            <a:xfrm>
              <a:off x="1296" y="848"/>
              <a:ext cx="3740" cy="3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Rectangle 5"/>
            <p:cNvSpPr>
              <a:spLocks noChangeArrowheads="1"/>
            </p:cNvSpPr>
            <p:nvPr/>
          </p:nvSpPr>
          <p:spPr bwMode="auto">
            <a:xfrm>
              <a:off x="1353" y="1506"/>
              <a:ext cx="3612" cy="2446"/>
            </a:xfrm>
            <a:prstGeom prst="rect">
              <a:avLst/>
            </a:prstGeom>
            <a:solidFill>
              <a:srgbClr val="EFC9C9"/>
            </a:solidFill>
            <a:ln w="26988"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Rectangle 6"/>
            <p:cNvSpPr>
              <a:spLocks noChangeArrowheads="1"/>
            </p:cNvSpPr>
            <p:nvPr/>
          </p:nvSpPr>
          <p:spPr bwMode="auto">
            <a:xfrm>
              <a:off x="1480" y="1713"/>
              <a:ext cx="111"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300" b="0" i="0" u="none" strike="noStrike" cap="none" normalizeH="0" baseline="0" smtClean="0">
                  <a:ln>
                    <a:noFill/>
                  </a:ln>
                  <a:solidFill>
                    <a:srgbClr val="000000"/>
                  </a:solidFill>
                  <a:effectLst/>
                  <a:latin typeface="Bitstream Vera Sans"/>
                  <a:cs typeface="Arial" pitchFamily="34" charset="0"/>
                </a:rPr>
                <a:t>a</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2" name="Rectangle 7"/>
            <p:cNvSpPr>
              <a:spLocks noChangeArrowheads="1"/>
            </p:cNvSpPr>
            <p:nvPr/>
          </p:nvSpPr>
          <p:spPr bwMode="auto">
            <a:xfrm>
              <a:off x="1488" y="1975"/>
              <a:ext cx="111"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300" b="0" i="0" u="none" strike="noStrike" cap="none" normalizeH="0" baseline="0" smtClean="0">
                  <a:ln>
                    <a:noFill/>
                  </a:ln>
                  <a:solidFill>
                    <a:srgbClr val="000000"/>
                  </a:solidFill>
                  <a:effectLst/>
                  <a:latin typeface="Bitstream Vera Sans"/>
                  <a:cs typeface="Arial" pitchFamily="34" charset="0"/>
                </a:rPr>
                <a:t>b</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3" name="Line 8"/>
            <p:cNvSpPr>
              <a:spLocks noChangeShapeType="1"/>
            </p:cNvSpPr>
            <p:nvPr/>
          </p:nvSpPr>
          <p:spPr bwMode="auto">
            <a:xfrm flipH="1">
              <a:off x="3260" y="1628"/>
              <a:ext cx="185" cy="0"/>
            </a:xfrm>
            <a:prstGeom prst="line">
              <a:avLst/>
            </a:prstGeom>
            <a:noFill/>
            <a:ln w="1587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Line 9"/>
            <p:cNvSpPr>
              <a:spLocks noChangeShapeType="1"/>
            </p:cNvSpPr>
            <p:nvPr/>
          </p:nvSpPr>
          <p:spPr bwMode="auto">
            <a:xfrm flipH="1">
              <a:off x="3260" y="1755"/>
              <a:ext cx="185" cy="0"/>
            </a:xfrm>
            <a:prstGeom prst="line">
              <a:avLst/>
            </a:prstGeom>
            <a:noFill/>
            <a:ln w="1587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Line 10"/>
            <p:cNvSpPr>
              <a:spLocks noChangeShapeType="1"/>
            </p:cNvSpPr>
            <p:nvPr/>
          </p:nvSpPr>
          <p:spPr bwMode="auto">
            <a:xfrm flipH="1">
              <a:off x="3717" y="1693"/>
              <a:ext cx="186" cy="0"/>
            </a:xfrm>
            <a:prstGeom prst="line">
              <a:avLst/>
            </a:prstGeom>
            <a:noFill/>
            <a:ln w="1587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Freeform 11"/>
            <p:cNvSpPr>
              <a:spLocks/>
            </p:cNvSpPr>
            <p:nvPr/>
          </p:nvSpPr>
          <p:spPr bwMode="auto">
            <a:xfrm>
              <a:off x="3446" y="1579"/>
              <a:ext cx="275" cy="227"/>
            </a:xfrm>
            <a:custGeom>
              <a:avLst/>
              <a:gdLst>
                <a:gd name="T0" fmla="*/ 0 w 2084"/>
                <a:gd name="T1" fmla="*/ 12 h 1720"/>
                <a:gd name="T2" fmla="*/ 1412 w 2084"/>
                <a:gd name="T3" fmla="*/ 31 h 1720"/>
                <a:gd name="T4" fmla="*/ 1820 w 2084"/>
                <a:gd name="T5" fmla="*/ 232 h 1720"/>
                <a:gd name="T6" fmla="*/ 2062 w 2084"/>
                <a:gd name="T7" fmla="*/ 974 h 1720"/>
                <a:gd name="T8" fmla="*/ 1778 w 2084"/>
                <a:gd name="T9" fmla="*/ 1531 h 1720"/>
                <a:gd name="T10" fmla="*/ 1408 w 2084"/>
                <a:gd name="T11" fmla="*/ 1683 h 1720"/>
                <a:gd name="T12" fmla="*/ 552 w 2084"/>
                <a:gd name="T13" fmla="*/ 1709 h 1720"/>
                <a:gd name="T14" fmla="*/ 0 w 2084"/>
                <a:gd name="T15" fmla="*/ 1713 h 1720"/>
                <a:gd name="T16" fmla="*/ 0 w 2084"/>
                <a:gd name="T17" fmla="*/ 12 h 17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84" h="1720">
                  <a:moveTo>
                    <a:pt x="0" y="12"/>
                  </a:moveTo>
                  <a:cubicBezTo>
                    <a:pt x="470" y="16"/>
                    <a:pt x="942" y="0"/>
                    <a:pt x="1412" y="31"/>
                  </a:cubicBezTo>
                  <a:cubicBezTo>
                    <a:pt x="1614" y="64"/>
                    <a:pt x="1699" y="119"/>
                    <a:pt x="1820" y="232"/>
                  </a:cubicBezTo>
                  <a:cubicBezTo>
                    <a:pt x="2014" y="421"/>
                    <a:pt x="2084" y="715"/>
                    <a:pt x="2062" y="974"/>
                  </a:cubicBezTo>
                  <a:cubicBezTo>
                    <a:pt x="2048" y="1176"/>
                    <a:pt x="1951" y="1397"/>
                    <a:pt x="1778" y="1531"/>
                  </a:cubicBezTo>
                  <a:cubicBezTo>
                    <a:pt x="1676" y="1608"/>
                    <a:pt x="1559" y="1656"/>
                    <a:pt x="1408" y="1683"/>
                  </a:cubicBezTo>
                  <a:cubicBezTo>
                    <a:pt x="1124" y="1720"/>
                    <a:pt x="837" y="1704"/>
                    <a:pt x="552" y="1709"/>
                  </a:cubicBezTo>
                  <a:cubicBezTo>
                    <a:pt x="368" y="1709"/>
                    <a:pt x="184" y="1709"/>
                    <a:pt x="0" y="1713"/>
                  </a:cubicBezTo>
                  <a:lnTo>
                    <a:pt x="0" y="12"/>
                  </a:lnTo>
                  <a:close/>
                </a:path>
              </a:pathLst>
            </a:custGeom>
            <a:noFill/>
            <a:ln w="15875" cap="flat">
              <a:solidFill>
                <a:srgbClr val="0000A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Rectangle 12"/>
            <p:cNvSpPr>
              <a:spLocks noChangeArrowheads="1"/>
            </p:cNvSpPr>
            <p:nvPr/>
          </p:nvSpPr>
          <p:spPr bwMode="auto">
            <a:xfrm>
              <a:off x="3182" y="1559"/>
              <a:ext cx="111"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300" b="0" i="0" u="none" strike="noStrike" cap="none" normalizeH="0" baseline="0" smtClean="0">
                  <a:ln>
                    <a:noFill/>
                  </a:ln>
                  <a:solidFill>
                    <a:srgbClr val="000000"/>
                  </a:solidFill>
                  <a:effectLst/>
                  <a:latin typeface="Bitstream Vera Sans"/>
                  <a:cs typeface="Arial" pitchFamily="34" charset="0"/>
                </a:rPr>
                <a:t>a</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8" name="Rectangle 13"/>
            <p:cNvSpPr>
              <a:spLocks noChangeArrowheads="1"/>
            </p:cNvSpPr>
            <p:nvPr/>
          </p:nvSpPr>
          <p:spPr bwMode="auto">
            <a:xfrm>
              <a:off x="3181" y="1697"/>
              <a:ext cx="111"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300" b="0" i="0" u="none" strike="noStrike" cap="none" normalizeH="0" baseline="0" dirty="0" smtClean="0">
                  <a:ln>
                    <a:noFill/>
                  </a:ln>
                  <a:solidFill>
                    <a:srgbClr val="000000"/>
                  </a:solidFill>
                  <a:effectLst/>
                  <a:latin typeface="Bitstream Vera Sans"/>
                  <a:cs typeface="Arial" pitchFamily="34" charset="0"/>
                </a:rPr>
                <a:t>b</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9" name="Line 14"/>
            <p:cNvSpPr>
              <a:spLocks noChangeShapeType="1"/>
            </p:cNvSpPr>
            <p:nvPr/>
          </p:nvSpPr>
          <p:spPr bwMode="auto">
            <a:xfrm flipH="1">
              <a:off x="1608" y="1773"/>
              <a:ext cx="543" cy="0"/>
            </a:xfrm>
            <a:prstGeom prst="line">
              <a:avLst/>
            </a:prstGeom>
            <a:noFill/>
            <a:ln w="1587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Freeform 15"/>
            <p:cNvSpPr>
              <a:spLocks/>
            </p:cNvSpPr>
            <p:nvPr/>
          </p:nvSpPr>
          <p:spPr bwMode="auto">
            <a:xfrm>
              <a:off x="2155" y="1661"/>
              <a:ext cx="187" cy="216"/>
            </a:xfrm>
            <a:custGeom>
              <a:avLst/>
              <a:gdLst>
                <a:gd name="T0" fmla="*/ 1417 w 1417"/>
                <a:gd name="T1" fmla="*/ 818 h 1636"/>
                <a:gd name="T2" fmla="*/ 0 w 1417"/>
                <a:gd name="T3" fmla="*/ 1636 h 1636"/>
                <a:gd name="T4" fmla="*/ 0 w 1417"/>
                <a:gd name="T5" fmla="*/ 0 h 1636"/>
                <a:gd name="T6" fmla="*/ 1417 w 1417"/>
                <a:gd name="T7" fmla="*/ 818 h 1636"/>
              </a:gdLst>
              <a:ahLst/>
              <a:cxnLst>
                <a:cxn ang="0">
                  <a:pos x="T0" y="T1"/>
                </a:cxn>
                <a:cxn ang="0">
                  <a:pos x="T2" y="T3"/>
                </a:cxn>
                <a:cxn ang="0">
                  <a:pos x="T4" y="T5"/>
                </a:cxn>
                <a:cxn ang="0">
                  <a:pos x="T6" y="T7"/>
                </a:cxn>
              </a:cxnLst>
              <a:rect l="0" t="0" r="r" b="b"/>
              <a:pathLst>
                <a:path w="1417" h="1636">
                  <a:moveTo>
                    <a:pt x="1417" y="818"/>
                  </a:moveTo>
                  <a:lnTo>
                    <a:pt x="0" y="1636"/>
                  </a:lnTo>
                  <a:lnTo>
                    <a:pt x="0" y="0"/>
                  </a:lnTo>
                  <a:lnTo>
                    <a:pt x="1417" y="818"/>
                  </a:lnTo>
                  <a:close/>
                </a:path>
              </a:pathLst>
            </a:custGeom>
            <a:noFill/>
            <a:ln w="15875" cap="flat">
              <a:solidFill>
                <a:srgbClr val="0000A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Oval 16"/>
            <p:cNvSpPr>
              <a:spLocks noChangeArrowheads="1"/>
            </p:cNvSpPr>
            <p:nvPr/>
          </p:nvSpPr>
          <p:spPr bwMode="auto">
            <a:xfrm>
              <a:off x="2343" y="1751"/>
              <a:ext cx="29" cy="30"/>
            </a:xfrm>
            <a:prstGeom prst="ellipse">
              <a:avLst/>
            </a:prstGeom>
            <a:noFill/>
            <a:ln w="15875" cap="flat">
              <a:solidFill>
                <a:srgbClr val="0000A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Line 17"/>
            <p:cNvSpPr>
              <a:spLocks noChangeShapeType="1"/>
            </p:cNvSpPr>
            <p:nvPr/>
          </p:nvSpPr>
          <p:spPr bwMode="auto">
            <a:xfrm flipH="1">
              <a:off x="2382" y="1764"/>
              <a:ext cx="332" cy="4"/>
            </a:xfrm>
            <a:prstGeom prst="line">
              <a:avLst/>
            </a:prstGeom>
            <a:noFill/>
            <a:ln w="1587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Line 18"/>
            <p:cNvSpPr>
              <a:spLocks noChangeShapeType="1"/>
            </p:cNvSpPr>
            <p:nvPr/>
          </p:nvSpPr>
          <p:spPr bwMode="auto">
            <a:xfrm flipH="1">
              <a:off x="2372" y="2044"/>
              <a:ext cx="184" cy="0"/>
            </a:xfrm>
            <a:prstGeom prst="line">
              <a:avLst/>
            </a:prstGeom>
            <a:noFill/>
            <a:ln w="11113"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Freeform 19"/>
            <p:cNvSpPr>
              <a:spLocks/>
            </p:cNvSpPr>
            <p:nvPr/>
          </p:nvSpPr>
          <p:spPr bwMode="auto">
            <a:xfrm>
              <a:off x="2151" y="1934"/>
              <a:ext cx="186" cy="215"/>
            </a:xfrm>
            <a:custGeom>
              <a:avLst/>
              <a:gdLst>
                <a:gd name="T0" fmla="*/ 1417 w 1417"/>
                <a:gd name="T1" fmla="*/ 818 h 1636"/>
                <a:gd name="T2" fmla="*/ 0 w 1417"/>
                <a:gd name="T3" fmla="*/ 1636 h 1636"/>
                <a:gd name="T4" fmla="*/ 0 w 1417"/>
                <a:gd name="T5" fmla="*/ 0 h 1636"/>
                <a:gd name="T6" fmla="*/ 1417 w 1417"/>
                <a:gd name="T7" fmla="*/ 818 h 1636"/>
              </a:gdLst>
              <a:ahLst/>
              <a:cxnLst>
                <a:cxn ang="0">
                  <a:pos x="T0" y="T1"/>
                </a:cxn>
                <a:cxn ang="0">
                  <a:pos x="T2" y="T3"/>
                </a:cxn>
                <a:cxn ang="0">
                  <a:pos x="T4" y="T5"/>
                </a:cxn>
                <a:cxn ang="0">
                  <a:pos x="T6" y="T7"/>
                </a:cxn>
              </a:cxnLst>
              <a:rect l="0" t="0" r="r" b="b"/>
              <a:pathLst>
                <a:path w="1417" h="1636">
                  <a:moveTo>
                    <a:pt x="1417" y="818"/>
                  </a:moveTo>
                  <a:lnTo>
                    <a:pt x="0" y="1636"/>
                  </a:lnTo>
                  <a:lnTo>
                    <a:pt x="0" y="0"/>
                  </a:lnTo>
                  <a:lnTo>
                    <a:pt x="1417" y="818"/>
                  </a:lnTo>
                  <a:close/>
                </a:path>
              </a:pathLst>
            </a:custGeom>
            <a:noFill/>
            <a:ln w="15875" cap="flat">
              <a:solidFill>
                <a:srgbClr val="0000A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Oval 20"/>
            <p:cNvSpPr>
              <a:spLocks noChangeArrowheads="1"/>
            </p:cNvSpPr>
            <p:nvPr/>
          </p:nvSpPr>
          <p:spPr bwMode="auto">
            <a:xfrm>
              <a:off x="2339" y="2024"/>
              <a:ext cx="28" cy="29"/>
            </a:xfrm>
            <a:prstGeom prst="ellipse">
              <a:avLst/>
            </a:prstGeom>
            <a:noFill/>
            <a:ln w="15875" cap="flat">
              <a:solidFill>
                <a:srgbClr val="0000A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Line 21"/>
            <p:cNvSpPr>
              <a:spLocks noChangeShapeType="1"/>
            </p:cNvSpPr>
            <p:nvPr/>
          </p:nvSpPr>
          <p:spPr bwMode="auto">
            <a:xfrm flipH="1" flipV="1">
              <a:off x="1609" y="2031"/>
              <a:ext cx="546" cy="1"/>
            </a:xfrm>
            <a:prstGeom prst="line">
              <a:avLst/>
            </a:prstGeom>
            <a:noFill/>
            <a:ln w="1587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auto">
            <a:xfrm>
              <a:off x="2625" y="776"/>
              <a:ext cx="3" cy="0"/>
            </a:xfrm>
            <a:custGeom>
              <a:avLst/>
              <a:gdLst>
                <a:gd name="T0" fmla="*/ 28 w 28"/>
                <a:gd name="T1" fmla="*/ 1 h 1"/>
                <a:gd name="T2" fmla="*/ 0 w 28"/>
                <a:gd name="T3" fmla="*/ 0 h 1"/>
              </a:gdLst>
              <a:ahLst/>
              <a:cxnLst>
                <a:cxn ang="0">
                  <a:pos x="T0" y="T1"/>
                </a:cxn>
                <a:cxn ang="0">
                  <a:pos x="T2" y="T3"/>
                </a:cxn>
              </a:cxnLst>
              <a:rect l="0" t="0" r="r" b="b"/>
              <a:pathLst>
                <a:path w="28" h="1">
                  <a:moveTo>
                    <a:pt x="28" y="1"/>
                  </a:moveTo>
                  <a:cubicBezTo>
                    <a:pt x="19" y="0"/>
                    <a:pt x="9" y="0"/>
                    <a:pt x="0" y="0"/>
                  </a:cubicBezTo>
                </a:path>
              </a:pathLst>
            </a:custGeom>
            <a:noFill/>
            <a:ln w="14288" cap="flat">
              <a:solidFill>
                <a:srgbClr val="15111D"/>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Freeform 23"/>
            <p:cNvSpPr>
              <a:spLocks/>
            </p:cNvSpPr>
            <p:nvPr/>
          </p:nvSpPr>
          <p:spPr bwMode="auto">
            <a:xfrm>
              <a:off x="2625" y="1005"/>
              <a:ext cx="3" cy="0"/>
            </a:xfrm>
            <a:custGeom>
              <a:avLst/>
              <a:gdLst>
                <a:gd name="T0" fmla="*/ 0 w 28"/>
                <a:gd name="T1" fmla="*/ 1 h 1"/>
                <a:gd name="T2" fmla="*/ 28 w 28"/>
                <a:gd name="T3" fmla="*/ 0 h 1"/>
              </a:gdLst>
              <a:ahLst/>
              <a:cxnLst>
                <a:cxn ang="0">
                  <a:pos x="T0" y="T1"/>
                </a:cxn>
                <a:cxn ang="0">
                  <a:pos x="T2" y="T3"/>
                </a:cxn>
              </a:cxnLst>
              <a:rect l="0" t="0" r="r" b="b"/>
              <a:pathLst>
                <a:path w="28" h="1">
                  <a:moveTo>
                    <a:pt x="0" y="1"/>
                  </a:moveTo>
                  <a:cubicBezTo>
                    <a:pt x="9" y="1"/>
                    <a:pt x="19" y="0"/>
                    <a:pt x="28" y="0"/>
                  </a:cubicBezTo>
                </a:path>
              </a:pathLst>
            </a:custGeom>
            <a:noFill/>
            <a:ln w="14288" cap="flat">
              <a:solidFill>
                <a:srgbClr val="15111D"/>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Rectangle 24"/>
            <p:cNvSpPr>
              <a:spLocks noChangeArrowheads="1"/>
            </p:cNvSpPr>
            <p:nvPr/>
          </p:nvSpPr>
          <p:spPr bwMode="auto">
            <a:xfrm>
              <a:off x="2865" y="932"/>
              <a:ext cx="547" cy="439"/>
            </a:xfrm>
            <a:prstGeom prst="rect">
              <a:avLst/>
            </a:prstGeom>
            <a:solidFill>
              <a:srgbClr val="EFC9C9"/>
            </a:solidFill>
            <a:ln w="11113"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Rectangle 25"/>
            <p:cNvSpPr>
              <a:spLocks noChangeArrowheads="1"/>
            </p:cNvSpPr>
            <p:nvPr/>
          </p:nvSpPr>
          <p:spPr bwMode="auto">
            <a:xfrm>
              <a:off x="2910" y="986"/>
              <a:ext cx="376"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Bitstream Vera Sans"/>
                  <a:cs typeface="Arial" pitchFamily="34" charset="0"/>
                </a:rPr>
                <a:t>  Full</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1" name="Rectangle 26"/>
            <p:cNvSpPr>
              <a:spLocks noChangeArrowheads="1"/>
            </p:cNvSpPr>
            <p:nvPr/>
          </p:nvSpPr>
          <p:spPr bwMode="auto">
            <a:xfrm>
              <a:off x="2910" y="1172"/>
              <a:ext cx="432"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Bitstream Vera Sans"/>
                  <a:cs typeface="Arial" pitchFamily="34" charset="0"/>
                </a:rPr>
                <a:t>adder</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2" name="Line 27"/>
            <p:cNvSpPr>
              <a:spLocks noChangeShapeType="1"/>
            </p:cNvSpPr>
            <p:nvPr/>
          </p:nvSpPr>
          <p:spPr bwMode="auto">
            <a:xfrm flipH="1">
              <a:off x="2670" y="1047"/>
              <a:ext cx="186" cy="0"/>
            </a:xfrm>
            <a:prstGeom prst="line">
              <a:avLst/>
            </a:prstGeom>
            <a:noFill/>
            <a:ln w="1587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Line 28"/>
            <p:cNvSpPr>
              <a:spLocks noChangeShapeType="1"/>
            </p:cNvSpPr>
            <p:nvPr/>
          </p:nvSpPr>
          <p:spPr bwMode="auto">
            <a:xfrm flipH="1">
              <a:off x="2678" y="1190"/>
              <a:ext cx="185" cy="0"/>
            </a:xfrm>
            <a:prstGeom prst="line">
              <a:avLst/>
            </a:prstGeom>
            <a:noFill/>
            <a:ln w="1587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Rectangle 29"/>
            <p:cNvSpPr>
              <a:spLocks noChangeArrowheads="1"/>
            </p:cNvSpPr>
            <p:nvPr/>
          </p:nvSpPr>
          <p:spPr bwMode="auto">
            <a:xfrm>
              <a:off x="2592" y="979"/>
              <a:ext cx="111"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300" b="0" i="0" u="none" strike="noStrike" cap="none" normalizeH="0" baseline="0" smtClean="0">
                  <a:ln>
                    <a:noFill/>
                  </a:ln>
                  <a:solidFill>
                    <a:srgbClr val="000000"/>
                  </a:solidFill>
                  <a:effectLst/>
                  <a:latin typeface="Bitstream Vera Sans"/>
                  <a:cs typeface="Arial" pitchFamily="34" charset="0"/>
                </a:rPr>
                <a:t>a</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5" name="Rectangle 30"/>
            <p:cNvSpPr>
              <a:spLocks noChangeArrowheads="1"/>
            </p:cNvSpPr>
            <p:nvPr/>
          </p:nvSpPr>
          <p:spPr bwMode="auto">
            <a:xfrm>
              <a:off x="2599" y="1133"/>
              <a:ext cx="111"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300" b="0" i="0" u="none" strike="noStrike" cap="none" normalizeH="0" baseline="0" smtClean="0">
                  <a:ln>
                    <a:noFill/>
                  </a:ln>
                  <a:solidFill>
                    <a:srgbClr val="000000"/>
                  </a:solidFill>
                  <a:effectLst/>
                  <a:latin typeface="Bitstream Vera Sans"/>
                  <a:cs typeface="Arial" pitchFamily="34" charset="0"/>
                </a:rPr>
                <a:t>b</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6" name="Line 31"/>
            <p:cNvSpPr>
              <a:spLocks noChangeShapeType="1"/>
            </p:cNvSpPr>
            <p:nvPr/>
          </p:nvSpPr>
          <p:spPr bwMode="auto">
            <a:xfrm flipH="1">
              <a:off x="3415" y="1054"/>
              <a:ext cx="186" cy="0"/>
            </a:xfrm>
            <a:prstGeom prst="line">
              <a:avLst/>
            </a:prstGeom>
            <a:noFill/>
            <a:ln w="1587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 name="Rectangle 32"/>
            <p:cNvSpPr>
              <a:spLocks noChangeArrowheads="1"/>
            </p:cNvSpPr>
            <p:nvPr/>
          </p:nvSpPr>
          <p:spPr bwMode="auto">
            <a:xfrm>
              <a:off x="3633" y="1005"/>
              <a:ext cx="98" cy="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100" b="0" i="0" u="none" strike="noStrike" cap="none" normalizeH="0" baseline="0" smtClean="0">
                  <a:ln>
                    <a:noFill/>
                  </a:ln>
                  <a:solidFill>
                    <a:srgbClr val="000000"/>
                  </a:solidFill>
                  <a:effectLst/>
                  <a:latin typeface="Bitstream Vera Sans"/>
                  <a:cs typeface="Arial" pitchFamily="34" charset="0"/>
                </a:rPr>
                <a:t>S</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8" name="Line 33"/>
            <p:cNvSpPr>
              <a:spLocks noChangeShapeType="1"/>
            </p:cNvSpPr>
            <p:nvPr/>
          </p:nvSpPr>
          <p:spPr bwMode="auto">
            <a:xfrm flipH="1">
              <a:off x="3413" y="1244"/>
              <a:ext cx="185" cy="0"/>
            </a:xfrm>
            <a:prstGeom prst="line">
              <a:avLst/>
            </a:prstGeom>
            <a:noFill/>
            <a:ln w="1587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 name="Line 34"/>
            <p:cNvSpPr>
              <a:spLocks noChangeShapeType="1"/>
            </p:cNvSpPr>
            <p:nvPr/>
          </p:nvSpPr>
          <p:spPr bwMode="auto">
            <a:xfrm flipH="1">
              <a:off x="3258" y="1945"/>
              <a:ext cx="186" cy="0"/>
            </a:xfrm>
            <a:prstGeom prst="line">
              <a:avLst/>
            </a:prstGeom>
            <a:noFill/>
            <a:ln w="1587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 name="Line 35"/>
            <p:cNvSpPr>
              <a:spLocks noChangeShapeType="1"/>
            </p:cNvSpPr>
            <p:nvPr/>
          </p:nvSpPr>
          <p:spPr bwMode="auto">
            <a:xfrm flipH="1">
              <a:off x="3258" y="2073"/>
              <a:ext cx="186" cy="0"/>
            </a:xfrm>
            <a:prstGeom prst="line">
              <a:avLst/>
            </a:prstGeom>
            <a:noFill/>
            <a:ln w="1587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 name="Line 36"/>
            <p:cNvSpPr>
              <a:spLocks noChangeShapeType="1"/>
            </p:cNvSpPr>
            <p:nvPr/>
          </p:nvSpPr>
          <p:spPr bwMode="auto">
            <a:xfrm flipH="1">
              <a:off x="3723" y="2010"/>
              <a:ext cx="489" cy="0"/>
            </a:xfrm>
            <a:prstGeom prst="line">
              <a:avLst/>
            </a:prstGeom>
            <a:noFill/>
            <a:ln w="1587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 name="Freeform 37"/>
            <p:cNvSpPr>
              <a:spLocks/>
            </p:cNvSpPr>
            <p:nvPr/>
          </p:nvSpPr>
          <p:spPr bwMode="auto">
            <a:xfrm>
              <a:off x="3445" y="1897"/>
              <a:ext cx="274" cy="226"/>
            </a:xfrm>
            <a:custGeom>
              <a:avLst/>
              <a:gdLst>
                <a:gd name="T0" fmla="*/ 0 w 2085"/>
                <a:gd name="T1" fmla="*/ 11 h 1719"/>
                <a:gd name="T2" fmla="*/ 1412 w 2085"/>
                <a:gd name="T3" fmla="*/ 30 h 1719"/>
                <a:gd name="T4" fmla="*/ 1820 w 2085"/>
                <a:gd name="T5" fmla="*/ 231 h 1719"/>
                <a:gd name="T6" fmla="*/ 2062 w 2085"/>
                <a:gd name="T7" fmla="*/ 973 h 1719"/>
                <a:gd name="T8" fmla="*/ 1778 w 2085"/>
                <a:gd name="T9" fmla="*/ 1530 h 1719"/>
                <a:gd name="T10" fmla="*/ 1408 w 2085"/>
                <a:gd name="T11" fmla="*/ 1682 h 1719"/>
                <a:gd name="T12" fmla="*/ 553 w 2085"/>
                <a:gd name="T13" fmla="*/ 1708 h 1719"/>
                <a:gd name="T14" fmla="*/ 0 w 2085"/>
                <a:gd name="T15" fmla="*/ 1713 h 1719"/>
                <a:gd name="T16" fmla="*/ 0 w 2085"/>
                <a:gd name="T17" fmla="*/ 11 h 1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85" h="1719">
                  <a:moveTo>
                    <a:pt x="0" y="11"/>
                  </a:moveTo>
                  <a:cubicBezTo>
                    <a:pt x="471" y="15"/>
                    <a:pt x="942" y="0"/>
                    <a:pt x="1412" y="30"/>
                  </a:cubicBezTo>
                  <a:cubicBezTo>
                    <a:pt x="1615" y="63"/>
                    <a:pt x="1700" y="118"/>
                    <a:pt x="1820" y="231"/>
                  </a:cubicBezTo>
                  <a:cubicBezTo>
                    <a:pt x="2015" y="420"/>
                    <a:pt x="2085" y="714"/>
                    <a:pt x="2062" y="973"/>
                  </a:cubicBezTo>
                  <a:cubicBezTo>
                    <a:pt x="2049" y="1175"/>
                    <a:pt x="1952" y="1397"/>
                    <a:pt x="1778" y="1530"/>
                  </a:cubicBezTo>
                  <a:cubicBezTo>
                    <a:pt x="1676" y="1607"/>
                    <a:pt x="1560" y="1655"/>
                    <a:pt x="1408" y="1682"/>
                  </a:cubicBezTo>
                  <a:cubicBezTo>
                    <a:pt x="1125" y="1719"/>
                    <a:pt x="838" y="1703"/>
                    <a:pt x="553" y="1708"/>
                  </a:cubicBezTo>
                  <a:cubicBezTo>
                    <a:pt x="369" y="1709"/>
                    <a:pt x="184" y="1709"/>
                    <a:pt x="0" y="1713"/>
                  </a:cubicBezTo>
                  <a:lnTo>
                    <a:pt x="0" y="11"/>
                  </a:lnTo>
                  <a:close/>
                </a:path>
              </a:pathLst>
            </a:custGeom>
            <a:noFill/>
            <a:ln w="15875" cap="flat">
              <a:solidFill>
                <a:srgbClr val="0000A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Rectangle 38"/>
            <p:cNvSpPr>
              <a:spLocks noChangeArrowheads="1"/>
            </p:cNvSpPr>
            <p:nvPr/>
          </p:nvSpPr>
          <p:spPr bwMode="auto">
            <a:xfrm>
              <a:off x="3180" y="1877"/>
              <a:ext cx="111"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300" b="0" i="0" u="none" strike="noStrike" cap="none" normalizeH="0" baseline="0" smtClean="0">
                  <a:ln>
                    <a:noFill/>
                  </a:ln>
                  <a:solidFill>
                    <a:srgbClr val="000000"/>
                  </a:solidFill>
                  <a:effectLst/>
                  <a:latin typeface="Bitstream Vera Sans"/>
                  <a:cs typeface="Arial" pitchFamily="34" charset="0"/>
                </a:rPr>
                <a:t>a</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4" name="Line 39"/>
            <p:cNvSpPr>
              <a:spLocks noChangeShapeType="1"/>
            </p:cNvSpPr>
            <p:nvPr/>
          </p:nvSpPr>
          <p:spPr bwMode="auto">
            <a:xfrm flipH="1">
              <a:off x="3254" y="2276"/>
              <a:ext cx="186" cy="0"/>
            </a:xfrm>
            <a:prstGeom prst="line">
              <a:avLst/>
            </a:prstGeom>
            <a:noFill/>
            <a:ln w="1587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 name="Line 40"/>
            <p:cNvSpPr>
              <a:spLocks noChangeShapeType="1"/>
            </p:cNvSpPr>
            <p:nvPr/>
          </p:nvSpPr>
          <p:spPr bwMode="auto">
            <a:xfrm flipH="1">
              <a:off x="3254" y="2403"/>
              <a:ext cx="186" cy="0"/>
            </a:xfrm>
            <a:prstGeom prst="line">
              <a:avLst/>
            </a:prstGeom>
            <a:noFill/>
            <a:ln w="1587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 name="Line 41"/>
            <p:cNvSpPr>
              <a:spLocks noChangeShapeType="1"/>
            </p:cNvSpPr>
            <p:nvPr/>
          </p:nvSpPr>
          <p:spPr bwMode="auto">
            <a:xfrm flipH="1">
              <a:off x="3712" y="2341"/>
              <a:ext cx="185" cy="0"/>
            </a:xfrm>
            <a:prstGeom prst="line">
              <a:avLst/>
            </a:prstGeom>
            <a:noFill/>
            <a:ln w="1587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 name="Freeform 42"/>
            <p:cNvSpPr>
              <a:spLocks/>
            </p:cNvSpPr>
            <p:nvPr/>
          </p:nvSpPr>
          <p:spPr bwMode="auto">
            <a:xfrm>
              <a:off x="3441" y="2227"/>
              <a:ext cx="274" cy="227"/>
            </a:xfrm>
            <a:custGeom>
              <a:avLst/>
              <a:gdLst>
                <a:gd name="T0" fmla="*/ 0 w 2084"/>
                <a:gd name="T1" fmla="*/ 12 h 1720"/>
                <a:gd name="T2" fmla="*/ 1412 w 2084"/>
                <a:gd name="T3" fmla="*/ 31 h 1720"/>
                <a:gd name="T4" fmla="*/ 1820 w 2084"/>
                <a:gd name="T5" fmla="*/ 232 h 1720"/>
                <a:gd name="T6" fmla="*/ 2062 w 2084"/>
                <a:gd name="T7" fmla="*/ 974 h 1720"/>
                <a:gd name="T8" fmla="*/ 1778 w 2084"/>
                <a:gd name="T9" fmla="*/ 1531 h 1720"/>
                <a:gd name="T10" fmla="*/ 1408 w 2084"/>
                <a:gd name="T11" fmla="*/ 1683 h 1720"/>
                <a:gd name="T12" fmla="*/ 552 w 2084"/>
                <a:gd name="T13" fmla="*/ 1709 h 1720"/>
                <a:gd name="T14" fmla="*/ 0 w 2084"/>
                <a:gd name="T15" fmla="*/ 1713 h 1720"/>
                <a:gd name="T16" fmla="*/ 0 w 2084"/>
                <a:gd name="T17" fmla="*/ 12 h 17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84" h="1720">
                  <a:moveTo>
                    <a:pt x="0" y="12"/>
                  </a:moveTo>
                  <a:cubicBezTo>
                    <a:pt x="470" y="16"/>
                    <a:pt x="942" y="0"/>
                    <a:pt x="1412" y="31"/>
                  </a:cubicBezTo>
                  <a:cubicBezTo>
                    <a:pt x="1614" y="64"/>
                    <a:pt x="1699" y="119"/>
                    <a:pt x="1820" y="232"/>
                  </a:cubicBezTo>
                  <a:cubicBezTo>
                    <a:pt x="2014" y="421"/>
                    <a:pt x="2084" y="715"/>
                    <a:pt x="2062" y="974"/>
                  </a:cubicBezTo>
                  <a:cubicBezTo>
                    <a:pt x="2048" y="1176"/>
                    <a:pt x="1951" y="1397"/>
                    <a:pt x="1778" y="1531"/>
                  </a:cubicBezTo>
                  <a:cubicBezTo>
                    <a:pt x="1676" y="1608"/>
                    <a:pt x="1559" y="1656"/>
                    <a:pt x="1408" y="1683"/>
                  </a:cubicBezTo>
                  <a:cubicBezTo>
                    <a:pt x="1124" y="1720"/>
                    <a:pt x="837" y="1704"/>
                    <a:pt x="552" y="1709"/>
                  </a:cubicBezTo>
                  <a:cubicBezTo>
                    <a:pt x="368" y="1709"/>
                    <a:pt x="184" y="1709"/>
                    <a:pt x="0" y="1713"/>
                  </a:cubicBezTo>
                  <a:lnTo>
                    <a:pt x="0" y="12"/>
                  </a:lnTo>
                  <a:close/>
                </a:path>
              </a:pathLst>
            </a:custGeom>
            <a:noFill/>
            <a:ln w="15875" cap="flat">
              <a:solidFill>
                <a:srgbClr val="0000A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 name="Rectangle 43"/>
            <p:cNvSpPr>
              <a:spLocks noChangeArrowheads="1"/>
            </p:cNvSpPr>
            <p:nvPr/>
          </p:nvSpPr>
          <p:spPr bwMode="auto">
            <a:xfrm>
              <a:off x="3176" y="2346"/>
              <a:ext cx="111"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300" b="0" i="0" u="none" strike="noStrike" cap="none" normalizeH="0" baseline="0" smtClean="0">
                  <a:ln>
                    <a:noFill/>
                  </a:ln>
                  <a:solidFill>
                    <a:srgbClr val="000000"/>
                  </a:solidFill>
                  <a:effectLst/>
                  <a:latin typeface="Bitstream Vera Sans"/>
                  <a:cs typeface="Arial" pitchFamily="34" charset="0"/>
                </a:rPr>
                <a:t>b</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9" name="Line 44"/>
            <p:cNvSpPr>
              <a:spLocks noChangeShapeType="1"/>
            </p:cNvSpPr>
            <p:nvPr/>
          </p:nvSpPr>
          <p:spPr bwMode="auto">
            <a:xfrm flipH="1">
              <a:off x="4025" y="1946"/>
              <a:ext cx="186" cy="0"/>
            </a:xfrm>
            <a:prstGeom prst="line">
              <a:avLst/>
            </a:prstGeom>
            <a:noFill/>
            <a:ln w="1587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 name="Line 45"/>
            <p:cNvSpPr>
              <a:spLocks noChangeShapeType="1"/>
            </p:cNvSpPr>
            <p:nvPr/>
          </p:nvSpPr>
          <p:spPr bwMode="auto">
            <a:xfrm flipH="1">
              <a:off x="4025" y="2074"/>
              <a:ext cx="186" cy="0"/>
            </a:xfrm>
            <a:prstGeom prst="line">
              <a:avLst/>
            </a:prstGeom>
            <a:noFill/>
            <a:ln w="1587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 name="Line 46"/>
            <p:cNvSpPr>
              <a:spLocks noChangeShapeType="1"/>
            </p:cNvSpPr>
            <p:nvPr/>
          </p:nvSpPr>
          <p:spPr bwMode="auto">
            <a:xfrm flipH="1">
              <a:off x="4445" y="2012"/>
              <a:ext cx="186" cy="0"/>
            </a:xfrm>
            <a:prstGeom prst="line">
              <a:avLst/>
            </a:prstGeom>
            <a:noFill/>
            <a:ln w="1587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 name="Freeform 47"/>
            <p:cNvSpPr>
              <a:spLocks/>
            </p:cNvSpPr>
            <p:nvPr/>
          </p:nvSpPr>
          <p:spPr bwMode="auto">
            <a:xfrm>
              <a:off x="4187" y="1889"/>
              <a:ext cx="262" cy="242"/>
            </a:xfrm>
            <a:custGeom>
              <a:avLst/>
              <a:gdLst>
                <a:gd name="T0" fmla="*/ 0 w 1989"/>
                <a:gd name="T1" fmla="*/ 0 h 1835"/>
                <a:gd name="T2" fmla="*/ 256 w 1989"/>
                <a:gd name="T3" fmla="*/ 917 h 1835"/>
                <a:gd name="T4" fmla="*/ 0 w 1989"/>
                <a:gd name="T5" fmla="*/ 1835 h 1835"/>
                <a:gd name="T6" fmla="*/ 1989 w 1989"/>
                <a:gd name="T7" fmla="*/ 936 h 1835"/>
                <a:gd name="T8" fmla="*/ 0 w 1989"/>
                <a:gd name="T9" fmla="*/ 0 h 1835"/>
              </a:gdLst>
              <a:ahLst/>
              <a:cxnLst>
                <a:cxn ang="0">
                  <a:pos x="T0" y="T1"/>
                </a:cxn>
                <a:cxn ang="0">
                  <a:pos x="T2" y="T3"/>
                </a:cxn>
                <a:cxn ang="0">
                  <a:pos x="T4" y="T5"/>
                </a:cxn>
                <a:cxn ang="0">
                  <a:pos x="T6" y="T7"/>
                </a:cxn>
                <a:cxn ang="0">
                  <a:pos x="T8" y="T9"/>
                </a:cxn>
              </a:cxnLst>
              <a:rect l="0" t="0" r="r" b="b"/>
              <a:pathLst>
                <a:path w="1989" h="1835">
                  <a:moveTo>
                    <a:pt x="0" y="0"/>
                  </a:moveTo>
                  <a:cubicBezTo>
                    <a:pt x="205" y="355"/>
                    <a:pt x="256" y="623"/>
                    <a:pt x="256" y="917"/>
                  </a:cubicBezTo>
                  <a:cubicBezTo>
                    <a:pt x="256" y="1271"/>
                    <a:pt x="167" y="1547"/>
                    <a:pt x="0" y="1835"/>
                  </a:cubicBezTo>
                  <a:cubicBezTo>
                    <a:pt x="643" y="1835"/>
                    <a:pt x="1629" y="1528"/>
                    <a:pt x="1989" y="936"/>
                  </a:cubicBezTo>
                  <a:cubicBezTo>
                    <a:pt x="1625" y="386"/>
                    <a:pt x="633" y="0"/>
                    <a:pt x="0" y="0"/>
                  </a:cubicBezTo>
                  <a:close/>
                </a:path>
              </a:pathLst>
            </a:custGeom>
            <a:noFill/>
            <a:ln w="15875" cap="flat">
              <a:solidFill>
                <a:srgbClr val="0000A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 name="Rectangle 48"/>
            <p:cNvSpPr>
              <a:spLocks noChangeArrowheads="1"/>
            </p:cNvSpPr>
            <p:nvPr/>
          </p:nvSpPr>
          <p:spPr bwMode="auto">
            <a:xfrm>
              <a:off x="3075" y="2188"/>
              <a:ext cx="120"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rgbClr val="000000"/>
                  </a:solidFill>
                  <a:effectLst/>
                  <a:latin typeface="Bitstream Vera Sans"/>
                  <a:cs typeface="Arial" pitchFamily="34" charset="0"/>
                </a:rPr>
                <a:t>c</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4" name="Rectangle 49"/>
            <p:cNvSpPr>
              <a:spLocks noChangeArrowheads="1"/>
            </p:cNvSpPr>
            <p:nvPr/>
          </p:nvSpPr>
          <p:spPr bwMode="auto">
            <a:xfrm>
              <a:off x="3144" y="2256"/>
              <a:ext cx="127" cy="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Bitstream Vera Sans"/>
                  <a:cs typeface="Arial" pitchFamily="34" charset="0"/>
                </a:rPr>
                <a:t>in</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5" name="Rectangle 50"/>
            <p:cNvSpPr>
              <a:spLocks noChangeArrowheads="1"/>
            </p:cNvSpPr>
            <p:nvPr/>
          </p:nvSpPr>
          <p:spPr bwMode="auto">
            <a:xfrm>
              <a:off x="3079" y="1966"/>
              <a:ext cx="120"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rgbClr val="000000"/>
                  </a:solidFill>
                  <a:effectLst/>
                  <a:latin typeface="Bitstream Vera Sans"/>
                  <a:cs typeface="Arial" pitchFamily="34" charset="0"/>
                </a:rPr>
                <a:t>c</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6" name="Rectangle 51"/>
            <p:cNvSpPr>
              <a:spLocks noChangeArrowheads="1"/>
            </p:cNvSpPr>
            <p:nvPr/>
          </p:nvSpPr>
          <p:spPr bwMode="auto">
            <a:xfrm>
              <a:off x="3148" y="2035"/>
              <a:ext cx="127" cy="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Bitstream Vera Sans"/>
                  <a:cs typeface="Arial" pitchFamily="34" charset="0"/>
                </a:rPr>
                <a:t>in</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7" name="Freeform 52"/>
            <p:cNvSpPr>
              <a:spLocks/>
            </p:cNvSpPr>
            <p:nvPr/>
          </p:nvSpPr>
          <p:spPr bwMode="auto">
            <a:xfrm>
              <a:off x="3899" y="1695"/>
              <a:ext cx="157" cy="252"/>
            </a:xfrm>
            <a:custGeom>
              <a:avLst/>
              <a:gdLst>
                <a:gd name="T0" fmla="*/ 28 w 1197"/>
                <a:gd name="T1" fmla="*/ 0 h 1910"/>
                <a:gd name="T2" fmla="*/ 0 w 1197"/>
                <a:gd name="T3" fmla="*/ 1910 h 1910"/>
                <a:gd name="T4" fmla="*/ 1197 w 1197"/>
                <a:gd name="T5" fmla="*/ 1910 h 1910"/>
              </a:gdLst>
              <a:ahLst/>
              <a:cxnLst>
                <a:cxn ang="0">
                  <a:pos x="T0" y="T1"/>
                </a:cxn>
                <a:cxn ang="0">
                  <a:pos x="T2" y="T3"/>
                </a:cxn>
                <a:cxn ang="0">
                  <a:pos x="T4" y="T5"/>
                </a:cxn>
              </a:cxnLst>
              <a:rect l="0" t="0" r="r" b="b"/>
              <a:pathLst>
                <a:path w="1197" h="1910">
                  <a:moveTo>
                    <a:pt x="28" y="0"/>
                  </a:moveTo>
                  <a:lnTo>
                    <a:pt x="0" y="1910"/>
                  </a:lnTo>
                  <a:lnTo>
                    <a:pt x="1197" y="1910"/>
                  </a:lnTo>
                </a:path>
              </a:pathLst>
            </a:custGeom>
            <a:noFill/>
            <a:ln w="1587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 name="Freeform 53"/>
            <p:cNvSpPr>
              <a:spLocks/>
            </p:cNvSpPr>
            <p:nvPr/>
          </p:nvSpPr>
          <p:spPr bwMode="auto">
            <a:xfrm>
              <a:off x="3895" y="2074"/>
              <a:ext cx="180" cy="267"/>
            </a:xfrm>
            <a:custGeom>
              <a:avLst/>
              <a:gdLst>
                <a:gd name="T0" fmla="*/ 0 w 1368"/>
                <a:gd name="T1" fmla="*/ 2024 h 2024"/>
                <a:gd name="T2" fmla="*/ 0 w 1368"/>
                <a:gd name="T3" fmla="*/ 0 h 2024"/>
                <a:gd name="T4" fmla="*/ 1368 w 1368"/>
                <a:gd name="T5" fmla="*/ 0 h 2024"/>
              </a:gdLst>
              <a:ahLst/>
              <a:cxnLst>
                <a:cxn ang="0">
                  <a:pos x="T0" y="T1"/>
                </a:cxn>
                <a:cxn ang="0">
                  <a:pos x="T2" y="T3"/>
                </a:cxn>
                <a:cxn ang="0">
                  <a:pos x="T4" y="T5"/>
                </a:cxn>
              </a:cxnLst>
              <a:rect l="0" t="0" r="r" b="b"/>
              <a:pathLst>
                <a:path w="1368" h="2024">
                  <a:moveTo>
                    <a:pt x="0" y="2024"/>
                  </a:moveTo>
                  <a:lnTo>
                    <a:pt x="0" y="0"/>
                  </a:lnTo>
                  <a:lnTo>
                    <a:pt x="1368" y="0"/>
                  </a:lnTo>
                </a:path>
              </a:pathLst>
            </a:custGeom>
            <a:noFill/>
            <a:ln w="1587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 name="Rectangle 54"/>
            <p:cNvSpPr>
              <a:spLocks noChangeArrowheads="1"/>
            </p:cNvSpPr>
            <p:nvPr/>
          </p:nvSpPr>
          <p:spPr bwMode="auto">
            <a:xfrm>
              <a:off x="4658" y="1944"/>
              <a:ext cx="120"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rgbClr val="000000"/>
                  </a:solidFill>
                  <a:effectLst/>
                  <a:latin typeface="Bitstream Vera Sans"/>
                  <a:cs typeface="Arial" pitchFamily="34" charset="0"/>
                </a:rPr>
                <a:t>c</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60" name="Rectangle 55"/>
            <p:cNvSpPr>
              <a:spLocks noChangeArrowheads="1"/>
            </p:cNvSpPr>
            <p:nvPr/>
          </p:nvSpPr>
          <p:spPr bwMode="auto">
            <a:xfrm>
              <a:off x="4727" y="2012"/>
              <a:ext cx="191" cy="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Bitstream Vera Sans"/>
                  <a:cs typeface="Arial" pitchFamily="34" charset="0"/>
                </a:rPr>
                <a:t>out</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61" name="Line 56"/>
            <p:cNvSpPr>
              <a:spLocks noChangeShapeType="1"/>
            </p:cNvSpPr>
            <p:nvPr/>
          </p:nvSpPr>
          <p:spPr bwMode="auto">
            <a:xfrm flipH="1">
              <a:off x="2371" y="2309"/>
              <a:ext cx="78" cy="0"/>
            </a:xfrm>
            <a:prstGeom prst="line">
              <a:avLst/>
            </a:prstGeom>
            <a:noFill/>
            <a:ln w="20638"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 name="Freeform 57"/>
            <p:cNvSpPr>
              <a:spLocks/>
            </p:cNvSpPr>
            <p:nvPr/>
          </p:nvSpPr>
          <p:spPr bwMode="auto">
            <a:xfrm>
              <a:off x="2148" y="2204"/>
              <a:ext cx="186" cy="216"/>
            </a:xfrm>
            <a:custGeom>
              <a:avLst/>
              <a:gdLst>
                <a:gd name="T0" fmla="*/ 1417 w 1417"/>
                <a:gd name="T1" fmla="*/ 818 h 1636"/>
                <a:gd name="T2" fmla="*/ 0 w 1417"/>
                <a:gd name="T3" fmla="*/ 1636 h 1636"/>
                <a:gd name="T4" fmla="*/ 0 w 1417"/>
                <a:gd name="T5" fmla="*/ 0 h 1636"/>
                <a:gd name="T6" fmla="*/ 1417 w 1417"/>
                <a:gd name="T7" fmla="*/ 818 h 1636"/>
              </a:gdLst>
              <a:ahLst/>
              <a:cxnLst>
                <a:cxn ang="0">
                  <a:pos x="T0" y="T1"/>
                </a:cxn>
                <a:cxn ang="0">
                  <a:pos x="T2" y="T3"/>
                </a:cxn>
                <a:cxn ang="0">
                  <a:pos x="T4" y="T5"/>
                </a:cxn>
                <a:cxn ang="0">
                  <a:pos x="T6" y="T7"/>
                </a:cxn>
              </a:cxnLst>
              <a:rect l="0" t="0" r="r" b="b"/>
              <a:pathLst>
                <a:path w="1417" h="1636">
                  <a:moveTo>
                    <a:pt x="1417" y="818"/>
                  </a:moveTo>
                  <a:lnTo>
                    <a:pt x="0" y="1636"/>
                  </a:lnTo>
                  <a:lnTo>
                    <a:pt x="0" y="0"/>
                  </a:lnTo>
                  <a:lnTo>
                    <a:pt x="1417" y="818"/>
                  </a:lnTo>
                  <a:close/>
                </a:path>
              </a:pathLst>
            </a:custGeom>
            <a:noFill/>
            <a:ln w="15875" cap="flat">
              <a:solidFill>
                <a:srgbClr val="0000A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 name="Oval 58"/>
            <p:cNvSpPr>
              <a:spLocks noChangeArrowheads="1"/>
            </p:cNvSpPr>
            <p:nvPr/>
          </p:nvSpPr>
          <p:spPr bwMode="auto">
            <a:xfrm>
              <a:off x="2335" y="2294"/>
              <a:ext cx="29" cy="30"/>
            </a:xfrm>
            <a:prstGeom prst="ellipse">
              <a:avLst/>
            </a:prstGeom>
            <a:noFill/>
            <a:ln w="15875" cap="flat">
              <a:solidFill>
                <a:srgbClr val="0000A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 name="Line 59"/>
            <p:cNvSpPr>
              <a:spLocks noChangeShapeType="1"/>
            </p:cNvSpPr>
            <p:nvPr/>
          </p:nvSpPr>
          <p:spPr bwMode="auto">
            <a:xfrm flipH="1">
              <a:off x="1607" y="2303"/>
              <a:ext cx="540" cy="0"/>
            </a:xfrm>
            <a:prstGeom prst="line">
              <a:avLst/>
            </a:prstGeom>
            <a:noFill/>
            <a:ln w="1587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5" name="Rectangle 60"/>
            <p:cNvSpPr>
              <a:spLocks noChangeArrowheads="1"/>
            </p:cNvSpPr>
            <p:nvPr/>
          </p:nvSpPr>
          <p:spPr bwMode="auto">
            <a:xfrm>
              <a:off x="1483" y="2242"/>
              <a:ext cx="120"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rgbClr val="000000"/>
                  </a:solidFill>
                  <a:effectLst/>
                  <a:latin typeface="Bitstream Vera Sans"/>
                  <a:cs typeface="Arial" pitchFamily="34" charset="0"/>
                </a:rPr>
                <a:t>c</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66" name="Rectangle 61"/>
            <p:cNvSpPr>
              <a:spLocks noChangeArrowheads="1"/>
            </p:cNvSpPr>
            <p:nvPr/>
          </p:nvSpPr>
          <p:spPr bwMode="auto">
            <a:xfrm>
              <a:off x="1552" y="2310"/>
              <a:ext cx="127" cy="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Bitstream Vera Sans"/>
                  <a:cs typeface="Arial" pitchFamily="34" charset="0"/>
                </a:rPr>
                <a:t>in</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67" name="Freeform 62"/>
            <p:cNvSpPr>
              <a:spLocks/>
            </p:cNvSpPr>
            <p:nvPr/>
          </p:nvSpPr>
          <p:spPr bwMode="auto">
            <a:xfrm>
              <a:off x="2933" y="2544"/>
              <a:ext cx="274" cy="227"/>
            </a:xfrm>
            <a:custGeom>
              <a:avLst/>
              <a:gdLst>
                <a:gd name="T0" fmla="*/ 0 w 2085"/>
                <a:gd name="T1" fmla="*/ 11 h 1720"/>
                <a:gd name="T2" fmla="*/ 1412 w 2085"/>
                <a:gd name="T3" fmla="*/ 31 h 1720"/>
                <a:gd name="T4" fmla="*/ 1820 w 2085"/>
                <a:gd name="T5" fmla="*/ 231 h 1720"/>
                <a:gd name="T6" fmla="*/ 2062 w 2085"/>
                <a:gd name="T7" fmla="*/ 974 h 1720"/>
                <a:gd name="T8" fmla="*/ 1778 w 2085"/>
                <a:gd name="T9" fmla="*/ 1530 h 1720"/>
                <a:gd name="T10" fmla="*/ 1408 w 2085"/>
                <a:gd name="T11" fmla="*/ 1682 h 1720"/>
                <a:gd name="T12" fmla="*/ 552 w 2085"/>
                <a:gd name="T13" fmla="*/ 1709 h 1720"/>
                <a:gd name="T14" fmla="*/ 0 w 2085"/>
                <a:gd name="T15" fmla="*/ 1713 h 1720"/>
                <a:gd name="T16" fmla="*/ 0 w 2085"/>
                <a:gd name="T17" fmla="*/ 11 h 17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85" h="1720">
                  <a:moveTo>
                    <a:pt x="0" y="11"/>
                  </a:moveTo>
                  <a:cubicBezTo>
                    <a:pt x="471" y="15"/>
                    <a:pt x="942" y="0"/>
                    <a:pt x="1412" y="31"/>
                  </a:cubicBezTo>
                  <a:cubicBezTo>
                    <a:pt x="1615" y="64"/>
                    <a:pt x="1699" y="119"/>
                    <a:pt x="1820" y="231"/>
                  </a:cubicBezTo>
                  <a:cubicBezTo>
                    <a:pt x="2014" y="420"/>
                    <a:pt x="2085" y="714"/>
                    <a:pt x="2062" y="974"/>
                  </a:cubicBezTo>
                  <a:cubicBezTo>
                    <a:pt x="2048" y="1175"/>
                    <a:pt x="1951" y="1397"/>
                    <a:pt x="1778" y="1530"/>
                  </a:cubicBezTo>
                  <a:cubicBezTo>
                    <a:pt x="1676" y="1607"/>
                    <a:pt x="1559" y="1656"/>
                    <a:pt x="1408" y="1682"/>
                  </a:cubicBezTo>
                  <a:cubicBezTo>
                    <a:pt x="1124" y="1720"/>
                    <a:pt x="838" y="1703"/>
                    <a:pt x="552" y="1709"/>
                  </a:cubicBezTo>
                  <a:cubicBezTo>
                    <a:pt x="368" y="1709"/>
                    <a:pt x="184" y="1709"/>
                    <a:pt x="0" y="1713"/>
                  </a:cubicBezTo>
                  <a:lnTo>
                    <a:pt x="0" y="11"/>
                  </a:lnTo>
                  <a:close/>
                </a:path>
              </a:pathLst>
            </a:custGeom>
            <a:noFill/>
            <a:ln w="15875" cap="flat">
              <a:solidFill>
                <a:srgbClr val="0000A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8" name="Freeform 63"/>
            <p:cNvSpPr>
              <a:spLocks/>
            </p:cNvSpPr>
            <p:nvPr/>
          </p:nvSpPr>
          <p:spPr bwMode="auto">
            <a:xfrm>
              <a:off x="2933" y="2924"/>
              <a:ext cx="274" cy="226"/>
            </a:xfrm>
            <a:custGeom>
              <a:avLst/>
              <a:gdLst>
                <a:gd name="T0" fmla="*/ 0 w 2085"/>
                <a:gd name="T1" fmla="*/ 12 h 1720"/>
                <a:gd name="T2" fmla="*/ 1412 w 2085"/>
                <a:gd name="T3" fmla="*/ 31 h 1720"/>
                <a:gd name="T4" fmla="*/ 1820 w 2085"/>
                <a:gd name="T5" fmla="*/ 232 h 1720"/>
                <a:gd name="T6" fmla="*/ 2062 w 2085"/>
                <a:gd name="T7" fmla="*/ 974 h 1720"/>
                <a:gd name="T8" fmla="*/ 1778 w 2085"/>
                <a:gd name="T9" fmla="*/ 1531 h 1720"/>
                <a:gd name="T10" fmla="*/ 1408 w 2085"/>
                <a:gd name="T11" fmla="*/ 1683 h 1720"/>
                <a:gd name="T12" fmla="*/ 552 w 2085"/>
                <a:gd name="T13" fmla="*/ 1709 h 1720"/>
                <a:gd name="T14" fmla="*/ 0 w 2085"/>
                <a:gd name="T15" fmla="*/ 1713 h 1720"/>
                <a:gd name="T16" fmla="*/ 0 w 2085"/>
                <a:gd name="T17" fmla="*/ 12 h 17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85" h="1720">
                  <a:moveTo>
                    <a:pt x="0" y="12"/>
                  </a:moveTo>
                  <a:cubicBezTo>
                    <a:pt x="471" y="15"/>
                    <a:pt x="942" y="0"/>
                    <a:pt x="1412" y="31"/>
                  </a:cubicBezTo>
                  <a:cubicBezTo>
                    <a:pt x="1615" y="64"/>
                    <a:pt x="1699" y="119"/>
                    <a:pt x="1820" y="232"/>
                  </a:cubicBezTo>
                  <a:cubicBezTo>
                    <a:pt x="2014" y="421"/>
                    <a:pt x="2085" y="714"/>
                    <a:pt x="2062" y="974"/>
                  </a:cubicBezTo>
                  <a:cubicBezTo>
                    <a:pt x="2048" y="1176"/>
                    <a:pt x="1951" y="1397"/>
                    <a:pt x="1778" y="1531"/>
                  </a:cubicBezTo>
                  <a:cubicBezTo>
                    <a:pt x="1676" y="1608"/>
                    <a:pt x="1559" y="1656"/>
                    <a:pt x="1408" y="1683"/>
                  </a:cubicBezTo>
                  <a:cubicBezTo>
                    <a:pt x="1124" y="1720"/>
                    <a:pt x="838" y="1704"/>
                    <a:pt x="552" y="1709"/>
                  </a:cubicBezTo>
                  <a:cubicBezTo>
                    <a:pt x="368" y="1709"/>
                    <a:pt x="184" y="1709"/>
                    <a:pt x="0" y="1713"/>
                  </a:cubicBezTo>
                  <a:lnTo>
                    <a:pt x="0" y="12"/>
                  </a:lnTo>
                  <a:close/>
                </a:path>
              </a:pathLst>
            </a:custGeom>
            <a:noFill/>
            <a:ln w="15875" cap="flat">
              <a:solidFill>
                <a:srgbClr val="0000A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9" name="Freeform 64"/>
            <p:cNvSpPr>
              <a:spLocks/>
            </p:cNvSpPr>
            <p:nvPr/>
          </p:nvSpPr>
          <p:spPr bwMode="auto">
            <a:xfrm>
              <a:off x="2940" y="3279"/>
              <a:ext cx="274" cy="226"/>
            </a:xfrm>
            <a:custGeom>
              <a:avLst/>
              <a:gdLst>
                <a:gd name="T0" fmla="*/ 0 w 2084"/>
                <a:gd name="T1" fmla="*/ 12 h 1720"/>
                <a:gd name="T2" fmla="*/ 1412 w 2084"/>
                <a:gd name="T3" fmla="*/ 31 h 1720"/>
                <a:gd name="T4" fmla="*/ 1820 w 2084"/>
                <a:gd name="T5" fmla="*/ 232 h 1720"/>
                <a:gd name="T6" fmla="*/ 2062 w 2084"/>
                <a:gd name="T7" fmla="*/ 974 h 1720"/>
                <a:gd name="T8" fmla="*/ 1778 w 2084"/>
                <a:gd name="T9" fmla="*/ 1531 h 1720"/>
                <a:gd name="T10" fmla="*/ 1408 w 2084"/>
                <a:gd name="T11" fmla="*/ 1683 h 1720"/>
                <a:gd name="T12" fmla="*/ 552 w 2084"/>
                <a:gd name="T13" fmla="*/ 1709 h 1720"/>
                <a:gd name="T14" fmla="*/ 0 w 2084"/>
                <a:gd name="T15" fmla="*/ 1713 h 1720"/>
                <a:gd name="T16" fmla="*/ 0 w 2084"/>
                <a:gd name="T17" fmla="*/ 12 h 17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84" h="1720">
                  <a:moveTo>
                    <a:pt x="0" y="12"/>
                  </a:moveTo>
                  <a:cubicBezTo>
                    <a:pt x="470" y="15"/>
                    <a:pt x="942" y="0"/>
                    <a:pt x="1412" y="31"/>
                  </a:cubicBezTo>
                  <a:cubicBezTo>
                    <a:pt x="1614" y="64"/>
                    <a:pt x="1699" y="119"/>
                    <a:pt x="1820" y="232"/>
                  </a:cubicBezTo>
                  <a:cubicBezTo>
                    <a:pt x="2014" y="421"/>
                    <a:pt x="2084" y="715"/>
                    <a:pt x="2062" y="974"/>
                  </a:cubicBezTo>
                  <a:cubicBezTo>
                    <a:pt x="2048" y="1176"/>
                    <a:pt x="1951" y="1397"/>
                    <a:pt x="1778" y="1531"/>
                  </a:cubicBezTo>
                  <a:cubicBezTo>
                    <a:pt x="1676" y="1608"/>
                    <a:pt x="1559" y="1656"/>
                    <a:pt x="1408" y="1683"/>
                  </a:cubicBezTo>
                  <a:cubicBezTo>
                    <a:pt x="1124" y="1720"/>
                    <a:pt x="837" y="1704"/>
                    <a:pt x="552" y="1709"/>
                  </a:cubicBezTo>
                  <a:cubicBezTo>
                    <a:pt x="368" y="1709"/>
                    <a:pt x="184" y="1709"/>
                    <a:pt x="0" y="1713"/>
                  </a:cubicBezTo>
                  <a:lnTo>
                    <a:pt x="0" y="12"/>
                  </a:lnTo>
                  <a:close/>
                </a:path>
              </a:pathLst>
            </a:custGeom>
            <a:noFill/>
            <a:ln w="15875" cap="flat">
              <a:solidFill>
                <a:srgbClr val="0000A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0" name="Freeform 65"/>
            <p:cNvSpPr>
              <a:spLocks/>
            </p:cNvSpPr>
            <p:nvPr/>
          </p:nvSpPr>
          <p:spPr bwMode="auto">
            <a:xfrm>
              <a:off x="2940" y="3658"/>
              <a:ext cx="274" cy="226"/>
            </a:xfrm>
            <a:custGeom>
              <a:avLst/>
              <a:gdLst>
                <a:gd name="T0" fmla="*/ 0 w 2084"/>
                <a:gd name="T1" fmla="*/ 11 h 1719"/>
                <a:gd name="T2" fmla="*/ 1412 w 2084"/>
                <a:gd name="T3" fmla="*/ 30 h 1719"/>
                <a:gd name="T4" fmla="*/ 1820 w 2084"/>
                <a:gd name="T5" fmla="*/ 231 h 1719"/>
                <a:gd name="T6" fmla="*/ 2062 w 2084"/>
                <a:gd name="T7" fmla="*/ 974 h 1719"/>
                <a:gd name="T8" fmla="*/ 1778 w 2084"/>
                <a:gd name="T9" fmla="*/ 1530 h 1719"/>
                <a:gd name="T10" fmla="*/ 1408 w 2084"/>
                <a:gd name="T11" fmla="*/ 1682 h 1719"/>
                <a:gd name="T12" fmla="*/ 552 w 2084"/>
                <a:gd name="T13" fmla="*/ 1708 h 1719"/>
                <a:gd name="T14" fmla="*/ 0 w 2084"/>
                <a:gd name="T15" fmla="*/ 1713 h 1719"/>
                <a:gd name="T16" fmla="*/ 0 w 2084"/>
                <a:gd name="T17" fmla="*/ 11 h 1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84" h="1719">
                  <a:moveTo>
                    <a:pt x="0" y="11"/>
                  </a:moveTo>
                  <a:cubicBezTo>
                    <a:pt x="470" y="15"/>
                    <a:pt x="942" y="0"/>
                    <a:pt x="1412" y="30"/>
                  </a:cubicBezTo>
                  <a:cubicBezTo>
                    <a:pt x="1614" y="63"/>
                    <a:pt x="1699" y="119"/>
                    <a:pt x="1820" y="231"/>
                  </a:cubicBezTo>
                  <a:cubicBezTo>
                    <a:pt x="2014" y="420"/>
                    <a:pt x="2084" y="714"/>
                    <a:pt x="2062" y="974"/>
                  </a:cubicBezTo>
                  <a:cubicBezTo>
                    <a:pt x="2048" y="1175"/>
                    <a:pt x="1951" y="1397"/>
                    <a:pt x="1778" y="1530"/>
                  </a:cubicBezTo>
                  <a:cubicBezTo>
                    <a:pt x="1676" y="1607"/>
                    <a:pt x="1559" y="1655"/>
                    <a:pt x="1408" y="1682"/>
                  </a:cubicBezTo>
                  <a:cubicBezTo>
                    <a:pt x="1124" y="1719"/>
                    <a:pt x="837" y="1703"/>
                    <a:pt x="552" y="1708"/>
                  </a:cubicBezTo>
                  <a:cubicBezTo>
                    <a:pt x="368" y="1709"/>
                    <a:pt x="184" y="1709"/>
                    <a:pt x="0" y="1713"/>
                  </a:cubicBezTo>
                  <a:lnTo>
                    <a:pt x="0" y="11"/>
                  </a:lnTo>
                  <a:close/>
                </a:path>
              </a:pathLst>
            </a:custGeom>
            <a:noFill/>
            <a:ln w="15875" cap="flat">
              <a:solidFill>
                <a:srgbClr val="0000A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1" name="Freeform 66"/>
            <p:cNvSpPr>
              <a:spLocks/>
            </p:cNvSpPr>
            <p:nvPr/>
          </p:nvSpPr>
          <p:spPr bwMode="auto">
            <a:xfrm>
              <a:off x="1700" y="2305"/>
              <a:ext cx="1240" cy="428"/>
            </a:xfrm>
            <a:custGeom>
              <a:avLst/>
              <a:gdLst>
                <a:gd name="T0" fmla="*/ 0 w 9264"/>
                <a:gd name="T1" fmla="*/ 0 h 3248"/>
                <a:gd name="T2" fmla="*/ 0 w 9264"/>
                <a:gd name="T3" fmla="*/ 3248 h 3248"/>
                <a:gd name="T4" fmla="*/ 9264 w 9264"/>
                <a:gd name="T5" fmla="*/ 3248 h 3248"/>
              </a:gdLst>
              <a:ahLst/>
              <a:cxnLst>
                <a:cxn ang="0">
                  <a:pos x="T0" y="T1"/>
                </a:cxn>
                <a:cxn ang="0">
                  <a:pos x="T2" y="T3"/>
                </a:cxn>
                <a:cxn ang="0">
                  <a:pos x="T4" y="T5"/>
                </a:cxn>
              </a:cxnLst>
              <a:rect l="0" t="0" r="r" b="b"/>
              <a:pathLst>
                <a:path w="9264" h="3248">
                  <a:moveTo>
                    <a:pt x="0" y="0"/>
                  </a:moveTo>
                  <a:lnTo>
                    <a:pt x="0" y="3248"/>
                  </a:lnTo>
                  <a:lnTo>
                    <a:pt x="9264" y="3248"/>
                  </a:lnTo>
                </a:path>
              </a:pathLst>
            </a:custGeom>
            <a:noFill/>
            <a:ln w="1587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2" name="Freeform 67"/>
            <p:cNvSpPr>
              <a:spLocks/>
            </p:cNvSpPr>
            <p:nvPr/>
          </p:nvSpPr>
          <p:spPr bwMode="auto">
            <a:xfrm>
              <a:off x="2041" y="1771"/>
              <a:ext cx="889" cy="800"/>
            </a:xfrm>
            <a:custGeom>
              <a:avLst/>
              <a:gdLst>
                <a:gd name="T0" fmla="*/ 6756 w 6756"/>
                <a:gd name="T1" fmla="*/ 6072 h 6072"/>
                <a:gd name="T2" fmla="*/ 0 w 6756"/>
                <a:gd name="T3" fmla="*/ 6072 h 6072"/>
                <a:gd name="T4" fmla="*/ 0 w 6756"/>
                <a:gd name="T5" fmla="*/ 0 h 6072"/>
              </a:gdLst>
              <a:ahLst/>
              <a:cxnLst>
                <a:cxn ang="0">
                  <a:pos x="T0" y="T1"/>
                </a:cxn>
                <a:cxn ang="0">
                  <a:pos x="T2" y="T3"/>
                </a:cxn>
                <a:cxn ang="0">
                  <a:pos x="T4" y="T5"/>
                </a:cxn>
              </a:cxnLst>
              <a:rect l="0" t="0" r="r" b="b"/>
              <a:pathLst>
                <a:path w="6756" h="6072">
                  <a:moveTo>
                    <a:pt x="6756" y="6072"/>
                  </a:moveTo>
                  <a:lnTo>
                    <a:pt x="0" y="6072"/>
                  </a:lnTo>
                  <a:lnTo>
                    <a:pt x="0" y="0"/>
                  </a:lnTo>
                </a:path>
              </a:pathLst>
            </a:custGeom>
            <a:noFill/>
            <a:ln w="1587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 name="Freeform 68"/>
            <p:cNvSpPr>
              <a:spLocks/>
            </p:cNvSpPr>
            <p:nvPr/>
          </p:nvSpPr>
          <p:spPr bwMode="auto">
            <a:xfrm>
              <a:off x="1823" y="2038"/>
              <a:ext cx="1107" cy="616"/>
            </a:xfrm>
            <a:custGeom>
              <a:avLst/>
              <a:gdLst>
                <a:gd name="T0" fmla="*/ 0 w 8410"/>
                <a:gd name="T1" fmla="*/ 0 h 4675"/>
                <a:gd name="T2" fmla="*/ 0 w 8410"/>
                <a:gd name="T3" fmla="*/ 4675 h 4675"/>
                <a:gd name="T4" fmla="*/ 8410 w 8410"/>
                <a:gd name="T5" fmla="*/ 4675 h 4675"/>
              </a:gdLst>
              <a:ahLst/>
              <a:cxnLst>
                <a:cxn ang="0">
                  <a:pos x="T0" y="T1"/>
                </a:cxn>
                <a:cxn ang="0">
                  <a:pos x="T2" y="T3"/>
                </a:cxn>
                <a:cxn ang="0">
                  <a:pos x="T4" y="T5"/>
                </a:cxn>
              </a:cxnLst>
              <a:rect l="0" t="0" r="r" b="b"/>
              <a:pathLst>
                <a:path w="8410" h="4675">
                  <a:moveTo>
                    <a:pt x="0" y="0"/>
                  </a:moveTo>
                  <a:lnTo>
                    <a:pt x="0" y="4675"/>
                  </a:lnTo>
                  <a:lnTo>
                    <a:pt x="8410" y="4675"/>
                  </a:lnTo>
                </a:path>
              </a:pathLst>
            </a:custGeom>
            <a:noFill/>
            <a:ln w="1587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4" name="Freeform 69"/>
            <p:cNvSpPr>
              <a:spLocks/>
            </p:cNvSpPr>
            <p:nvPr/>
          </p:nvSpPr>
          <p:spPr bwMode="auto">
            <a:xfrm>
              <a:off x="2041" y="2564"/>
              <a:ext cx="885" cy="413"/>
            </a:xfrm>
            <a:custGeom>
              <a:avLst/>
              <a:gdLst>
                <a:gd name="T0" fmla="*/ 0 w 6728"/>
                <a:gd name="T1" fmla="*/ 0 h 3136"/>
                <a:gd name="T2" fmla="*/ 0 w 6728"/>
                <a:gd name="T3" fmla="*/ 3136 h 3136"/>
                <a:gd name="T4" fmla="*/ 6728 w 6728"/>
                <a:gd name="T5" fmla="*/ 3136 h 3136"/>
              </a:gdLst>
              <a:ahLst/>
              <a:cxnLst>
                <a:cxn ang="0">
                  <a:pos x="T0" y="T1"/>
                </a:cxn>
                <a:cxn ang="0">
                  <a:pos x="T2" y="T3"/>
                </a:cxn>
                <a:cxn ang="0">
                  <a:pos x="T4" y="T5"/>
                </a:cxn>
              </a:cxnLst>
              <a:rect l="0" t="0" r="r" b="b"/>
              <a:pathLst>
                <a:path w="6728" h="3136">
                  <a:moveTo>
                    <a:pt x="0" y="0"/>
                  </a:moveTo>
                  <a:lnTo>
                    <a:pt x="0" y="3136"/>
                  </a:lnTo>
                  <a:lnTo>
                    <a:pt x="6728" y="3136"/>
                  </a:lnTo>
                </a:path>
              </a:pathLst>
            </a:custGeom>
            <a:noFill/>
            <a:ln w="1587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5" name="Freeform 70"/>
            <p:cNvSpPr>
              <a:spLocks/>
            </p:cNvSpPr>
            <p:nvPr/>
          </p:nvSpPr>
          <p:spPr bwMode="auto">
            <a:xfrm>
              <a:off x="1823" y="2646"/>
              <a:ext cx="1111" cy="737"/>
            </a:xfrm>
            <a:custGeom>
              <a:avLst/>
              <a:gdLst>
                <a:gd name="T0" fmla="*/ 0 w 8439"/>
                <a:gd name="T1" fmla="*/ 0 h 5588"/>
                <a:gd name="T2" fmla="*/ 0 w 8439"/>
                <a:gd name="T3" fmla="*/ 5588 h 5588"/>
                <a:gd name="T4" fmla="*/ 8439 w 8439"/>
                <a:gd name="T5" fmla="*/ 5588 h 5588"/>
              </a:gdLst>
              <a:ahLst/>
              <a:cxnLst>
                <a:cxn ang="0">
                  <a:pos x="T0" y="T1"/>
                </a:cxn>
                <a:cxn ang="0">
                  <a:pos x="T2" y="T3"/>
                </a:cxn>
                <a:cxn ang="0">
                  <a:pos x="T4" y="T5"/>
                </a:cxn>
              </a:cxnLst>
              <a:rect l="0" t="0" r="r" b="b"/>
              <a:pathLst>
                <a:path w="8439" h="5588">
                  <a:moveTo>
                    <a:pt x="0" y="0"/>
                  </a:moveTo>
                  <a:lnTo>
                    <a:pt x="0" y="5588"/>
                  </a:lnTo>
                  <a:lnTo>
                    <a:pt x="8439" y="5588"/>
                  </a:lnTo>
                </a:path>
              </a:pathLst>
            </a:custGeom>
            <a:noFill/>
            <a:ln w="1587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6" name="Freeform 71"/>
            <p:cNvSpPr>
              <a:spLocks/>
            </p:cNvSpPr>
            <p:nvPr/>
          </p:nvSpPr>
          <p:spPr bwMode="auto">
            <a:xfrm>
              <a:off x="2705" y="1760"/>
              <a:ext cx="232" cy="1563"/>
            </a:xfrm>
            <a:custGeom>
              <a:avLst/>
              <a:gdLst>
                <a:gd name="T0" fmla="*/ 57 w 1767"/>
                <a:gd name="T1" fmla="*/ 0 h 11860"/>
                <a:gd name="T2" fmla="*/ 0 w 1767"/>
                <a:gd name="T3" fmla="*/ 11860 h 11860"/>
                <a:gd name="T4" fmla="*/ 1767 w 1767"/>
                <a:gd name="T5" fmla="*/ 11860 h 11860"/>
              </a:gdLst>
              <a:ahLst/>
              <a:cxnLst>
                <a:cxn ang="0">
                  <a:pos x="T0" y="T1"/>
                </a:cxn>
                <a:cxn ang="0">
                  <a:pos x="T2" y="T3"/>
                </a:cxn>
                <a:cxn ang="0">
                  <a:pos x="T4" y="T5"/>
                </a:cxn>
              </a:cxnLst>
              <a:rect l="0" t="0" r="r" b="b"/>
              <a:pathLst>
                <a:path w="1767" h="11860">
                  <a:moveTo>
                    <a:pt x="57" y="0"/>
                  </a:moveTo>
                  <a:lnTo>
                    <a:pt x="0" y="11860"/>
                  </a:lnTo>
                  <a:lnTo>
                    <a:pt x="1767" y="11860"/>
                  </a:lnTo>
                </a:path>
              </a:pathLst>
            </a:custGeom>
            <a:noFill/>
            <a:ln w="1587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7" name="Freeform 72"/>
            <p:cNvSpPr>
              <a:spLocks/>
            </p:cNvSpPr>
            <p:nvPr/>
          </p:nvSpPr>
          <p:spPr bwMode="auto">
            <a:xfrm>
              <a:off x="2701" y="3326"/>
              <a:ext cx="236" cy="372"/>
            </a:xfrm>
            <a:custGeom>
              <a:avLst/>
              <a:gdLst>
                <a:gd name="T0" fmla="*/ 0 w 1796"/>
                <a:gd name="T1" fmla="*/ 0 h 2823"/>
                <a:gd name="T2" fmla="*/ 0 w 1796"/>
                <a:gd name="T3" fmla="*/ 2823 h 2823"/>
                <a:gd name="T4" fmla="*/ 1796 w 1796"/>
                <a:gd name="T5" fmla="*/ 2823 h 2823"/>
              </a:gdLst>
              <a:ahLst/>
              <a:cxnLst>
                <a:cxn ang="0">
                  <a:pos x="T0" y="T1"/>
                </a:cxn>
                <a:cxn ang="0">
                  <a:pos x="T2" y="T3"/>
                </a:cxn>
                <a:cxn ang="0">
                  <a:pos x="T4" y="T5"/>
                </a:cxn>
              </a:cxnLst>
              <a:rect l="0" t="0" r="r" b="b"/>
              <a:pathLst>
                <a:path w="1796" h="2823">
                  <a:moveTo>
                    <a:pt x="0" y="0"/>
                  </a:moveTo>
                  <a:lnTo>
                    <a:pt x="0" y="2823"/>
                  </a:lnTo>
                  <a:lnTo>
                    <a:pt x="1796" y="2823"/>
                  </a:lnTo>
                </a:path>
              </a:pathLst>
            </a:custGeom>
            <a:noFill/>
            <a:ln w="1587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8" name="Freeform 73"/>
            <p:cNvSpPr>
              <a:spLocks/>
            </p:cNvSpPr>
            <p:nvPr/>
          </p:nvSpPr>
          <p:spPr bwMode="auto">
            <a:xfrm>
              <a:off x="2559" y="2049"/>
              <a:ext cx="367" cy="1014"/>
            </a:xfrm>
            <a:custGeom>
              <a:avLst/>
              <a:gdLst>
                <a:gd name="T0" fmla="*/ 0 w 2794"/>
                <a:gd name="T1" fmla="*/ 0 h 7698"/>
                <a:gd name="T2" fmla="*/ 28 w 2794"/>
                <a:gd name="T3" fmla="*/ 7669 h 7698"/>
                <a:gd name="T4" fmla="*/ 2794 w 2794"/>
                <a:gd name="T5" fmla="*/ 7698 h 7698"/>
              </a:gdLst>
              <a:ahLst/>
              <a:cxnLst>
                <a:cxn ang="0">
                  <a:pos x="T0" y="T1"/>
                </a:cxn>
                <a:cxn ang="0">
                  <a:pos x="T2" y="T3"/>
                </a:cxn>
                <a:cxn ang="0">
                  <a:pos x="T4" y="T5"/>
                </a:cxn>
              </a:cxnLst>
              <a:rect l="0" t="0" r="r" b="b"/>
              <a:pathLst>
                <a:path w="2794" h="7698">
                  <a:moveTo>
                    <a:pt x="0" y="0"/>
                  </a:moveTo>
                  <a:lnTo>
                    <a:pt x="28" y="7669"/>
                  </a:lnTo>
                  <a:lnTo>
                    <a:pt x="2794" y="7698"/>
                  </a:lnTo>
                </a:path>
              </a:pathLst>
            </a:custGeom>
            <a:noFill/>
            <a:ln w="1587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9" name="Freeform 74"/>
            <p:cNvSpPr>
              <a:spLocks/>
            </p:cNvSpPr>
            <p:nvPr/>
          </p:nvSpPr>
          <p:spPr bwMode="auto">
            <a:xfrm>
              <a:off x="2450" y="2309"/>
              <a:ext cx="476" cy="811"/>
            </a:xfrm>
            <a:custGeom>
              <a:avLst/>
              <a:gdLst>
                <a:gd name="T0" fmla="*/ 0 w 3621"/>
                <a:gd name="T1" fmla="*/ 0 h 6157"/>
                <a:gd name="T2" fmla="*/ 0 w 3621"/>
                <a:gd name="T3" fmla="*/ 6157 h 6157"/>
                <a:gd name="T4" fmla="*/ 3621 w 3621"/>
                <a:gd name="T5" fmla="*/ 6129 h 6157"/>
              </a:gdLst>
              <a:ahLst/>
              <a:cxnLst>
                <a:cxn ang="0">
                  <a:pos x="T0" y="T1"/>
                </a:cxn>
                <a:cxn ang="0">
                  <a:pos x="T2" y="T3"/>
                </a:cxn>
                <a:cxn ang="0">
                  <a:pos x="T4" y="T5"/>
                </a:cxn>
              </a:cxnLst>
              <a:rect l="0" t="0" r="r" b="b"/>
              <a:pathLst>
                <a:path w="3621" h="6157">
                  <a:moveTo>
                    <a:pt x="0" y="0"/>
                  </a:moveTo>
                  <a:lnTo>
                    <a:pt x="0" y="6157"/>
                  </a:lnTo>
                  <a:lnTo>
                    <a:pt x="3621" y="6129"/>
                  </a:lnTo>
                </a:path>
              </a:pathLst>
            </a:custGeom>
            <a:noFill/>
            <a:ln w="1587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0" name="Oval 75"/>
            <p:cNvSpPr>
              <a:spLocks noChangeArrowheads="1"/>
            </p:cNvSpPr>
            <p:nvPr/>
          </p:nvSpPr>
          <p:spPr bwMode="auto">
            <a:xfrm>
              <a:off x="1801" y="2015"/>
              <a:ext cx="33" cy="34"/>
            </a:xfrm>
            <a:prstGeom prst="ellipse">
              <a:avLst/>
            </a:prstGeom>
            <a:solidFill>
              <a:srgbClr val="3846E0"/>
            </a:solidFill>
            <a:ln w="15875"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1" name="Oval 76"/>
            <p:cNvSpPr>
              <a:spLocks noChangeArrowheads="1"/>
            </p:cNvSpPr>
            <p:nvPr/>
          </p:nvSpPr>
          <p:spPr bwMode="auto">
            <a:xfrm>
              <a:off x="2018" y="1756"/>
              <a:ext cx="33" cy="33"/>
            </a:xfrm>
            <a:prstGeom prst="ellipse">
              <a:avLst/>
            </a:prstGeom>
            <a:solidFill>
              <a:srgbClr val="3846E0"/>
            </a:solidFill>
            <a:ln w="15875"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2" name="Oval 77"/>
            <p:cNvSpPr>
              <a:spLocks noChangeArrowheads="1"/>
            </p:cNvSpPr>
            <p:nvPr/>
          </p:nvSpPr>
          <p:spPr bwMode="auto">
            <a:xfrm>
              <a:off x="1681" y="2282"/>
              <a:ext cx="33" cy="33"/>
            </a:xfrm>
            <a:prstGeom prst="ellipse">
              <a:avLst/>
            </a:prstGeom>
            <a:solidFill>
              <a:srgbClr val="3846E0"/>
            </a:solidFill>
            <a:ln w="15875"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3" name="Oval 78"/>
            <p:cNvSpPr>
              <a:spLocks noChangeArrowheads="1"/>
            </p:cNvSpPr>
            <p:nvPr/>
          </p:nvSpPr>
          <p:spPr bwMode="auto">
            <a:xfrm>
              <a:off x="1808" y="2631"/>
              <a:ext cx="33" cy="33"/>
            </a:xfrm>
            <a:prstGeom prst="ellipse">
              <a:avLst/>
            </a:prstGeom>
            <a:solidFill>
              <a:srgbClr val="3846E0"/>
            </a:solidFill>
            <a:ln w="15875"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4" name="Oval 79"/>
            <p:cNvSpPr>
              <a:spLocks noChangeArrowheads="1"/>
            </p:cNvSpPr>
            <p:nvPr/>
          </p:nvSpPr>
          <p:spPr bwMode="auto">
            <a:xfrm>
              <a:off x="2018" y="2541"/>
              <a:ext cx="33" cy="33"/>
            </a:xfrm>
            <a:prstGeom prst="ellipse">
              <a:avLst/>
            </a:prstGeom>
            <a:solidFill>
              <a:srgbClr val="3846E0"/>
            </a:solidFill>
            <a:ln w="15875"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5" name="Freeform 80"/>
            <p:cNvSpPr>
              <a:spLocks/>
            </p:cNvSpPr>
            <p:nvPr/>
          </p:nvSpPr>
          <p:spPr bwMode="auto">
            <a:xfrm>
              <a:off x="2438" y="3116"/>
              <a:ext cx="496" cy="334"/>
            </a:xfrm>
            <a:custGeom>
              <a:avLst/>
              <a:gdLst>
                <a:gd name="T0" fmla="*/ 57 w 3764"/>
                <a:gd name="T1" fmla="*/ 0 h 2537"/>
                <a:gd name="T2" fmla="*/ 0 w 3764"/>
                <a:gd name="T3" fmla="*/ 2509 h 2537"/>
                <a:gd name="T4" fmla="*/ 3764 w 3764"/>
                <a:gd name="T5" fmla="*/ 2537 h 2537"/>
              </a:gdLst>
              <a:ahLst/>
              <a:cxnLst>
                <a:cxn ang="0">
                  <a:pos x="T0" y="T1"/>
                </a:cxn>
                <a:cxn ang="0">
                  <a:pos x="T2" y="T3"/>
                </a:cxn>
                <a:cxn ang="0">
                  <a:pos x="T4" y="T5"/>
                </a:cxn>
              </a:cxnLst>
              <a:rect l="0" t="0" r="r" b="b"/>
              <a:pathLst>
                <a:path w="3764" h="2537">
                  <a:moveTo>
                    <a:pt x="57" y="0"/>
                  </a:moveTo>
                  <a:lnTo>
                    <a:pt x="0" y="2509"/>
                  </a:lnTo>
                  <a:lnTo>
                    <a:pt x="3764" y="2537"/>
                  </a:lnTo>
                </a:path>
              </a:pathLst>
            </a:custGeom>
            <a:noFill/>
            <a:ln w="1587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6" name="Oval 81"/>
            <p:cNvSpPr>
              <a:spLocks noChangeArrowheads="1"/>
            </p:cNvSpPr>
            <p:nvPr/>
          </p:nvSpPr>
          <p:spPr bwMode="auto">
            <a:xfrm>
              <a:off x="2430" y="3105"/>
              <a:ext cx="33" cy="32"/>
            </a:xfrm>
            <a:prstGeom prst="ellipse">
              <a:avLst/>
            </a:prstGeom>
            <a:solidFill>
              <a:srgbClr val="3846E0"/>
            </a:solidFill>
            <a:ln w="15875"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7" name="Oval 82"/>
            <p:cNvSpPr>
              <a:spLocks noChangeArrowheads="1"/>
            </p:cNvSpPr>
            <p:nvPr/>
          </p:nvSpPr>
          <p:spPr bwMode="auto">
            <a:xfrm>
              <a:off x="2683" y="3308"/>
              <a:ext cx="32" cy="33"/>
            </a:xfrm>
            <a:prstGeom prst="ellipse">
              <a:avLst/>
            </a:prstGeom>
            <a:solidFill>
              <a:srgbClr val="3846E0"/>
            </a:solidFill>
            <a:ln w="15875"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8" name="Freeform 83"/>
            <p:cNvSpPr>
              <a:spLocks/>
            </p:cNvSpPr>
            <p:nvPr/>
          </p:nvSpPr>
          <p:spPr bwMode="auto">
            <a:xfrm>
              <a:off x="1696" y="2725"/>
              <a:ext cx="1241" cy="1139"/>
            </a:xfrm>
            <a:custGeom>
              <a:avLst/>
              <a:gdLst>
                <a:gd name="T0" fmla="*/ 0 w 9436"/>
                <a:gd name="T1" fmla="*/ 0 h 8638"/>
                <a:gd name="T2" fmla="*/ 0 w 9436"/>
                <a:gd name="T3" fmla="*/ 8638 h 8638"/>
                <a:gd name="T4" fmla="*/ 9436 w 9436"/>
                <a:gd name="T5" fmla="*/ 8638 h 8638"/>
              </a:gdLst>
              <a:ahLst/>
              <a:cxnLst>
                <a:cxn ang="0">
                  <a:pos x="T0" y="T1"/>
                </a:cxn>
                <a:cxn ang="0">
                  <a:pos x="T2" y="T3"/>
                </a:cxn>
                <a:cxn ang="0">
                  <a:pos x="T4" y="T5"/>
                </a:cxn>
              </a:cxnLst>
              <a:rect l="0" t="0" r="r" b="b"/>
              <a:pathLst>
                <a:path w="9436" h="8638">
                  <a:moveTo>
                    <a:pt x="0" y="0"/>
                  </a:moveTo>
                  <a:lnTo>
                    <a:pt x="0" y="8638"/>
                  </a:lnTo>
                  <a:lnTo>
                    <a:pt x="9436" y="8638"/>
                  </a:lnTo>
                </a:path>
              </a:pathLst>
            </a:custGeom>
            <a:noFill/>
            <a:ln w="1587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9" name="Oval 84"/>
            <p:cNvSpPr>
              <a:spLocks noChangeArrowheads="1"/>
            </p:cNvSpPr>
            <p:nvPr/>
          </p:nvSpPr>
          <p:spPr bwMode="auto">
            <a:xfrm>
              <a:off x="1678" y="2709"/>
              <a:ext cx="33" cy="32"/>
            </a:xfrm>
            <a:prstGeom prst="ellipse">
              <a:avLst/>
            </a:prstGeom>
            <a:solidFill>
              <a:srgbClr val="3846E0"/>
            </a:solidFill>
            <a:ln w="15875"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0" name="Freeform 85"/>
            <p:cNvSpPr>
              <a:spLocks/>
            </p:cNvSpPr>
            <p:nvPr/>
          </p:nvSpPr>
          <p:spPr bwMode="auto">
            <a:xfrm>
              <a:off x="2556" y="3050"/>
              <a:ext cx="378" cy="720"/>
            </a:xfrm>
            <a:custGeom>
              <a:avLst/>
              <a:gdLst>
                <a:gd name="T0" fmla="*/ 0 w 2872"/>
                <a:gd name="T1" fmla="*/ 0 h 5461"/>
                <a:gd name="T2" fmla="*/ 0 w 2872"/>
                <a:gd name="T3" fmla="*/ 5461 h 5461"/>
                <a:gd name="T4" fmla="*/ 2872 w 2872"/>
                <a:gd name="T5" fmla="*/ 5461 h 5461"/>
              </a:gdLst>
              <a:ahLst/>
              <a:cxnLst>
                <a:cxn ang="0">
                  <a:pos x="T0" y="T1"/>
                </a:cxn>
                <a:cxn ang="0">
                  <a:pos x="T2" y="T3"/>
                </a:cxn>
                <a:cxn ang="0">
                  <a:pos x="T4" y="T5"/>
                </a:cxn>
              </a:cxnLst>
              <a:rect l="0" t="0" r="r" b="b"/>
              <a:pathLst>
                <a:path w="2872" h="5461">
                  <a:moveTo>
                    <a:pt x="0" y="0"/>
                  </a:moveTo>
                  <a:lnTo>
                    <a:pt x="0" y="5461"/>
                  </a:lnTo>
                  <a:lnTo>
                    <a:pt x="2872" y="5461"/>
                  </a:lnTo>
                </a:path>
              </a:pathLst>
            </a:custGeom>
            <a:noFill/>
            <a:ln w="1587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1" name="Oval 86"/>
            <p:cNvSpPr>
              <a:spLocks noChangeArrowheads="1"/>
            </p:cNvSpPr>
            <p:nvPr/>
          </p:nvSpPr>
          <p:spPr bwMode="auto">
            <a:xfrm>
              <a:off x="2537" y="3031"/>
              <a:ext cx="33" cy="33"/>
            </a:xfrm>
            <a:prstGeom prst="ellipse">
              <a:avLst/>
            </a:prstGeom>
            <a:solidFill>
              <a:srgbClr val="3846E0"/>
            </a:solidFill>
            <a:ln w="15875"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2" name="Freeform 87"/>
            <p:cNvSpPr>
              <a:spLocks/>
            </p:cNvSpPr>
            <p:nvPr/>
          </p:nvSpPr>
          <p:spPr bwMode="auto">
            <a:xfrm>
              <a:off x="3550" y="3087"/>
              <a:ext cx="262" cy="242"/>
            </a:xfrm>
            <a:custGeom>
              <a:avLst/>
              <a:gdLst>
                <a:gd name="T0" fmla="*/ 0 w 1989"/>
                <a:gd name="T1" fmla="*/ 0 h 1834"/>
                <a:gd name="T2" fmla="*/ 255 w 1989"/>
                <a:gd name="T3" fmla="*/ 917 h 1834"/>
                <a:gd name="T4" fmla="*/ 0 w 1989"/>
                <a:gd name="T5" fmla="*/ 1834 h 1834"/>
                <a:gd name="T6" fmla="*/ 1989 w 1989"/>
                <a:gd name="T7" fmla="*/ 936 h 1834"/>
                <a:gd name="T8" fmla="*/ 0 w 1989"/>
                <a:gd name="T9" fmla="*/ 0 h 1834"/>
              </a:gdLst>
              <a:ahLst/>
              <a:cxnLst>
                <a:cxn ang="0">
                  <a:pos x="T0" y="T1"/>
                </a:cxn>
                <a:cxn ang="0">
                  <a:pos x="T2" y="T3"/>
                </a:cxn>
                <a:cxn ang="0">
                  <a:pos x="T4" y="T5"/>
                </a:cxn>
                <a:cxn ang="0">
                  <a:pos x="T6" y="T7"/>
                </a:cxn>
                <a:cxn ang="0">
                  <a:pos x="T8" y="T9"/>
                </a:cxn>
              </a:cxnLst>
              <a:rect l="0" t="0" r="r" b="b"/>
              <a:pathLst>
                <a:path w="1989" h="1834">
                  <a:moveTo>
                    <a:pt x="0" y="0"/>
                  </a:moveTo>
                  <a:cubicBezTo>
                    <a:pt x="205" y="355"/>
                    <a:pt x="255" y="623"/>
                    <a:pt x="255" y="917"/>
                  </a:cubicBezTo>
                  <a:cubicBezTo>
                    <a:pt x="255" y="1271"/>
                    <a:pt x="166" y="1546"/>
                    <a:pt x="0" y="1834"/>
                  </a:cubicBezTo>
                  <a:cubicBezTo>
                    <a:pt x="643" y="1834"/>
                    <a:pt x="1628" y="1528"/>
                    <a:pt x="1989" y="936"/>
                  </a:cubicBezTo>
                  <a:cubicBezTo>
                    <a:pt x="1625" y="386"/>
                    <a:pt x="633" y="0"/>
                    <a:pt x="0" y="0"/>
                  </a:cubicBezTo>
                  <a:close/>
                </a:path>
              </a:pathLst>
            </a:custGeom>
            <a:noFill/>
            <a:ln w="15875" cap="flat">
              <a:solidFill>
                <a:srgbClr val="0000A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3" name="Freeform 88"/>
            <p:cNvSpPr>
              <a:spLocks/>
            </p:cNvSpPr>
            <p:nvPr/>
          </p:nvSpPr>
          <p:spPr bwMode="auto">
            <a:xfrm>
              <a:off x="3206" y="2640"/>
              <a:ext cx="356" cy="489"/>
            </a:xfrm>
            <a:custGeom>
              <a:avLst/>
              <a:gdLst>
                <a:gd name="T0" fmla="*/ 0 w 2708"/>
                <a:gd name="T1" fmla="*/ 0 h 3710"/>
                <a:gd name="T2" fmla="*/ 1153 w 2708"/>
                <a:gd name="T3" fmla="*/ 0 h 3710"/>
                <a:gd name="T4" fmla="*/ 1153 w 2708"/>
                <a:gd name="T5" fmla="*/ 3710 h 3710"/>
                <a:gd name="T6" fmla="*/ 2708 w 2708"/>
                <a:gd name="T7" fmla="*/ 3710 h 3710"/>
              </a:gdLst>
              <a:ahLst/>
              <a:cxnLst>
                <a:cxn ang="0">
                  <a:pos x="T0" y="T1"/>
                </a:cxn>
                <a:cxn ang="0">
                  <a:pos x="T2" y="T3"/>
                </a:cxn>
                <a:cxn ang="0">
                  <a:pos x="T4" y="T5"/>
                </a:cxn>
                <a:cxn ang="0">
                  <a:pos x="T6" y="T7"/>
                </a:cxn>
              </a:cxnLst>
              <a:rect l="0" t="0" r="r" b="b"/>
              <a:pathLst>
                <a:path w="2708" h="3710">
                  <a:moveTo>
                    <a:pt x="0" y="0"/>
                  </a:moveTo>
                  <a:lnTo>
                    <a:pt x="1153" y="0"/>
                  </a:lnTo>
                  <a:lnTo>
                    <a:pt x="1153" y="3710"/>
                  </a:lnTo>
                  <a:lnTo>
                    <a:pt x="2708" y="3710"/>
                  </a:lnTo>
                </a:path>
              </a:pathLst>
            </a:custGeom>
            <a:noFill/>
            <a:ln w="1587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4" name="Freeform 89"/>
            <p:cNvSpPr>
              <a:spLocks/>
            </p:cNvSpPr>
            <p:nvPr/>
          </p:nvSpPr>
          <p:spPr bwMode="auto">
            <a:xfrm>
              <a:off x="3200" y="3020"/>
              <a:ext cx="376" cy="162"/>
            </a:xfrm>
            <a:custGeom>
              <a:avLst/>
              <a:gdLst>
                <a:gd name="T0" fmla="*/ 0 w 2858"/>
                <a:gd name="T1" fmla="*/ 0 h 1229"/>
                <a:gd name="T2" fmla="*/ 426 w 2858"/>
                <a:gd name="T3" fmla="*/ 0 h 1229"/>
                <a:gd name="T4" fmla="*/ 426 w 2858"/>
                <a:gd name="T5" fmla="*/ 1229 h 1229"/>
                <a:gd name="T6" fmla="*/ 2858 w 2858"/>
                <a:gd name="T7" fmla="*/ 1229 h 1229"/>
              </a:gdLst>
              <a:ahLst/>
              <a:cxnLst>
                <a:cxn ang="0">
                  <a:pos x="T0" y="T1"/>
                </a:cxn>
                <a:cxn ang="0">
                  <a:pos x="T2" y="T3"/>
                </a:cxn>
                <a:cxn ang="0">
                  <a:pos x="T4" y="T5"/>
                </a:cxn>
                <a:cxn ang="0">
                  <a:pos x="T6" y="T7"/>
                </a:cxn>
              </a:cxnLst>
              <a:rect l="0" t="0" r="r" b="b"/>
              <a:pathLst>
                <a:path w="2858" h="1229">
                  <a:moveTo>
                    <a:pt x="0" y="0"/>
                  </a:moveTo>
                  <a:lnTo>
                    <a:pt x="426" y="0"/>
                  </a:lnTo>
                  <a:lnTo>
                    <a:pt x="426" y="1229"/>
                  </a:lnTo>
                  <a:lnTo>
                    <a:pt x="2858" y="1229"/>
                  </a:lnTo>
                </a:path>
              </a:pathLst>
            </a:custGeom>
            <a:noFill/>
            <a:ln w="1587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5" name="Freeform 90"/>
            <p:cNvSpPr>
              <a:spLocks/>
            </p:cNvSpPr>
            <p:nvPr/>
          </p:nvSpPr>
          <p:spPr bwMode="auto">
            <a:xfrm>
              <a:off x="3213" y="3245"/>
              <a:ext cx="363" cy="135"/>
            </a:xfrm>
            <a:custGeom>
              <a:avLst/>
              <a:gdLst>
                <a:gd name="T0" fmla="*/ 0 w 2758"/>
                <a:gd name="T1" fmla="*/ 1028 h 1028"/>
                <a:gd name="T2" fmla="*/ 627 w 2758"/>
                <a:gd name="T3" fmla="*/ 1028 h 1028"/>
                <a:gd name="T4" fmla="*/ 627 w 2758"/>
                <a:gd name="T5" fmla="*/ 0 h 1028"/>
                <a:gd name="T6" fmla="*/ 2758 w 2758"/>
                <a:gd name="T7" fmla="*/ 0 h 1028"/>
              </a:gdLst>
              <a:ahLst/>
              <a:cxnLst>
                <a:cxn ang="0">
                  <a:pos x="T0" y="T1"/>
                </a:cxn>
                <a:cxn ang="0">
                  <a:pos x="T2" y="T3"/>
                </a:cxn>
                <a:cxn ang="0">
                  <a:pos x="T4" y="T5"/>
                </a:cxn>
                <a:cxn ang="0">
                  <a:pos x="T6" y="T7"/>
                </a:cxn>
              </a:cxnLst>
              <a:rect l="0" t="0" r="r" b="b"/>
              <a:pathLst>
                <a:path w="2758" h="1028">
                  <a:moveTo>
                    <a:pt x="0" y="1028"/>
                  </a:moveTo>
                  <a:lnTo>
                    <a:pt x="627" y="1028"/>
                  </a:lnTo>
                  <a:lnTo>
                    <a:pt x="627" y="0"/>
                  </a:lnTo>
                  <a:lnTo>
                    <a:pt x="2758" y="0"/>
                  </a:lnTo>
                </a:path>
              </a:pathLst>
            </a:custGeom>
            <a:noFill/>
            <a:ln w="1587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6" name="Freeform 91"/>
            <p:cNvSpPr>
              <a:spLocks/>
            </p:cNvSpPr>
            <p:nvPr/>
          </p:nvSpPr>
          <p:spPr bwMode="auto">
            <a:xfrm>
              <a:off x="3206" y="3314"/>
              <a:ext cx="337" cy="456"/>
            </a:xfrm>
            <a:custGeom>
              <a:avLst/>
              <a:gdLst>
                <a:gd name="T0" fmla="*/ 0 w 2557"/>
                <a:gd name="T1" fmla="*/ 3460 h 3460"/>
                <a:gd name="T2" fmla="*/ 1228 w 2557"/>
                <a:gd name="T3" fmla="*/ 3460 h 3460"/>
                <a:gd name="T4" fmla="*/ 1228 w 2557"/>
                <a:gd name="T5" fmla="*/ 0 h 3460"/>
                <a:gd name="T6" fmla="*/ 2557 w 2557"/>
                <a:gd name="T7" fmla="*/ 0 h 3460"/>
              </a:gdLst>
              <a:ahLst/>
              <a:cxnLst>
                <a:cxn ang="0">
                  <a:pos x="T0" y="T1"/>
                </a:cxn>
                <a:cxn ang="0">
                  <a:pos x="T2" y="T3"/>
                </a:cxn>
                <a:cxn ang="0">
                  <a:pos x="T4" y="T5"/>
                </a:cxn>
                <a:cxn ang="0">
                  <a:pos x="T6" y="T7"/>
                </a:cxn>
              </a:cxnLst>
              <a:rect l="0" t="0" r="r" b="b"/>
              <a:pathLst>
                <a:path w="2557" h="3460">
                  <a:moveTo>
                    <a:pt x="0" y="3460"/>
                  </a:moveTo>
                  <a:lnTo>
                    <a:pt x="1228" y="3460"/>
                  </a:lnTo>
                  <a:lnTo>
                    <a:pt x="1228" y="0"/>
                  </a:lnTo>
                  <a:lnTo>
                    <a:pt x="2557" y="0"/>
                  </a:lnTo>
                </a:path>
              </a:pathLst>
            </a:custGeom>
            <a:noFill/>
            <a:ln w="1587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7" name="Line 92"/>
            <p:cNvSpPr>
              <a:spLocks noChangeShapeType="1"/>
            </p:cNvSpPr>
            <p:nvPr/>
          </p:nvSpPr>
          <p:spPr bwMode="auto">
            <a:xfrm>
              <a:off x="3813" y="3208"/>
              <a:ext cx="159" cy="0"/>
            </a:xfrm>
            <a:prstGeom prst="line">
              <a:avLst/>
            </a:prstGeom>
            <a:noFill/>
            <a:ln w="1587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8" name="Rectangle 93"/>
            <p:cNvSpPr>
              <a:spLocks noChangeArrowheads="1"/>
            </p:cNvSpPr>
            <p:nvPr/>
          </p:nvSpPr>
          <p:spPr bwMode="auto">
            <a:xfrm>
              <a:off x="3998" y="3126"/>
              <a:ext cx="136"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Bitstream Vera Sans"/>
                  <a:cs typeface="Arial" pitchFamily="34" charset="0"/>
                </a:rPr>
                <a:t>s</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99" name="Rectangle 94"/>
            <p:cNvSpPr>
              <a:spLocks noChangeArrowheads="1"/>
            </p:cNvSpPr>
            <p:nvPr/>
          </p:nvSpPr>
          <p:spPr bwMode="auto">
            <a:xfrm>
              <a:off x="2560" y="1260"/>
              <a:ext cx="120"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rgbClr val="000000"/>
                  </a:solidFill>
                  <a:effectLst/>
                  <a:latin typeface="Bitstream Vera Sans"/>
                  <a:cs typeface="Arial" pitchFamily="34" charset="0"/>
                </a:rPr>
                <a:t>c</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0" name="Rectangle 95"/>
            <p:cNvSpPr>
              <a:spLocks noChangeArrowheads="1"/>
            </p:cNvSpPr>
            <p:nvPr/>
          </p:nvSpPr>
          <p:spPr bwMode="auto">
            <a:xfrm>
              <a:off x="2629" y="1329"/>
              <a:ext cx="127" cy="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Bitstream Vera Sans"/>
                  <a:cs typeface="Arial" pitchFamily="34" charset="0"/>
                </a:rPr>
                <a:t>in</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1" name="Line 96"/>
            <p:cNvSpPr>
              <a:spLocks noChangeShapeType="1"/>
            </p:cNvSpPr>
            <p:nvPr/>
          </p:nvSpPr>
          <p:spPr bwMode="auto">
            <a:xfrm flipH="1">
              <a:off x="2672" y="1320"/>
              <a:ext cx="186" cy="0"/>
            </a:xfrm>
            <a:prstGeom prst="line">
              <a:avLst/>
            </a:prstGeom>
            <a:noFill/>
            <a:ln w="1587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 name="Rectangle 97"/>
            <p:cNvSpPr>
              <a:spLocks noChangeArrowheads="1"/>
            </p:cNvSpPr>
            <p:nvPr/>
          </p:nvSpPr>
          <p:spPr bwMode="auto">
            <a:xfrm>
              <a:off x="3619" y="1188"/>
              <a:ext cx="90"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Bitstream Vera Sans"/>
                  <a:cs typeface="Arial" pitchFamily="34" charset="0"/>
                </a:rPr>
                <a:t>c</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3" name="Rectangle 98"/>
            <p:cNvSpPr>
              <a:spLocks noChangeArrowheads="1"/>
            </p:cNvSpPr>
            <p:nvPr/>
          </p:nvSpPr>
          <p:spPr bwMode="auto">
            <a:xfrm>
              <a:off x="3688" y="1230"/>
              <a:ext cx="191" cy="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Bitstream Vera Sans"/>
                  <a:cs typeface="Arial" pitchFamily="34" charset="0"/>
                </a:rPr>
                <a:t>out</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aveform">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13067</TotalTime>
  <Words>3432</Words>
  <Application>Microsoft Office PowerPoint</Application>
  <PresentationFormat>On-screen Show (4:3)</PresentationFormat>
  <Paragraphs>1203</Paragraphs>
  <Slides>84</Slides>
  <Notes>84</Notes>
  <HiddenSlides>0</HiddenSlides>
  <MMClips>0</MMClips>
  <ScaleCrop>false</ScaleCrop>
  <HeadingPairs>
    <vt:vector size="6" baseType="variant">
      <vt:variant>
        <vt:lpstr>Fonts Used</vt:lpstr>
      </vt:variant>
      <vt:variant>
        <vt:i4>17</vt:i4>
      </vt:variant>
      <vt:variant>
        <vt:lpstr>Theme</vt:lpstr>
      </vt:variant>
      <vt:variant>
        <vt:i4>1</vt:i4>
      </vt:variant>
      <vt:variant>
        <vt:lpstr>Slide Titles</vt:lpstr>
      </vt:variant>
      <vt:variant>
        <vt:i4>84</vt:i4>
      </vt:variant>
    </vt:vector>
  </HeadingPairs>
  <TitlesOfParts>
    <vt:vector size="102" baseType="lpstr">
      <vt:lpstr>Arial Unicode MS</vt:lpstr>
      <vt:lpstr>Microsoft YaHei</vt:lpstr>
      <vt:lpstr>Arial</vt:lpstr>
      <vt:lpstr>Bitstream Vera Sans</vt:lpstr>
      <vt:lpstr>Calibri</vt:lpstr>
      <vt:lpstr>Cambria Math</vt:lpstr>
      <vt:lpstr>Candara</vt:lpstr>
      <vt:lpstr>Courier New</vt:lpstr>
      <vt:lpstr>Helvetica</vt:lpstr>
      <vt:lpstr>Mangal</vt:lpstr>
      <vt:lpstr>Sans</vt:lpstr>
      <vt:lpstr>StarSymbol</vt:lpstr>
      <vt:lpstr>Symbol</vt:lpstr>
      <vt:lpstr>Tahoma</vt:lpstr>
      <vt:lpstr>Times New Roman</vt:lpstr>
      <vt:lpstr>TimesNewRoman</vt:lpstr>
      <vt:lpstr>TimesNewRoman,Bold</vt:lpstr>
      <vt:lpstr>Waveform</vt:lpstr>
      <vt:lpstr>PowerPoint Presentation</vt:lpstr>
      <vt:lpstr>PowerPoint Presentation</vt:lpstr>
      <vt:lpstr>Outline</vt:lpstr>
      <vt:lpstr>Adding Two 1 bit Numbers</vt:lpstr>
      <vt:lpstr>Sum and Carry</vt:lpstr>
      <vt:lpstr>Half Adder</vt:lpstr>
      <vt:lpstr>PowerPoint Presentation</vt:lpstr>
      <vt:lpstr>Equations for the Full Adder</vt:lpstr>
      <vt:lpstr>Circuit for the Full Adder</vt:lpstr>
      <vt:lpstr>Addition of two n bit numbers</vt:lpstr>
      <vt:lpstr>Observations</vt:lpstr>
      <vt:lpstr>Ripple Carry Adder</vt:lpstr>
      <vt:lpstr>Operation of the Ripple Carry Adder</vt:lpstr>
      <vt:lpstr>How long does the Ripple Carry Adder take ?</vt:lpstr>
      <vt:lpstr>Asymptotic Time Complexity</vt:lpstr>
      <vt:lpstr>The O notation</vt:lpstr>
      <vt:lpstr>Example of the big O Notation</vt:lpstr>
      <vt:lpstr>Big O Notation - II</vt:lpstr>
      <vt:lpstr>Ripple Carry Adders and Beyond</vt:lpstr>
      <vt:lpstr>Carry Select Adder O(√n) time</vt:lpstr>
      <vt:lpstr>Carry Select Adder - II</vt:lpstr>
      <vt:lpstr>Carry Select Adder – Stage II</vt:lpstr>
      <vt:lpstr>Carry Select Adder – Stage II</vt:lpstr>
      <vt:lpstr>How much time did we take ?</vt:lpstr>
      <vt:lpstr>Time Complexity of the Carry Select Adder</vt:lpstr>
      <vt:lpstr>Carry Lookahead Adder (O(log n))</vt:lpstr>
      <vt:lpstr>Generate and Propagate Functions</vt:lpstr>
      <vt:lpstr>Using the G and P Functions</vt:lpstr>
      <vt:lpstr>Example</vt:lpstr>
      <vt:lpstr>G and P for Multi-bit Systems</vt:lpstr>
      <vt:lpstr>G and P for Multibit Systems - II</vt:lpstr>
      <vt:lpstr>G and P for multibit Systems - III</vt:lpstr>
      <vt:lpstr>Patterns</vt:lpstr>
      <vt:lpstr>Computing G and P Quickly</vt:lpstr>
      <vt:lpstr>Computing G and P Quickly - II</vt:lpstr>
      <vt:lpstr>Insight into Computing G and P quickly</vt:lpstr>
      <vt:lpstr>Carry Lookahead Adder – Stage I</vt:lpstr>
      <vt:lpstr>Carry Lookahead Adder – Stage I</vt:lpstr>
      <vt:lpstr>CLA Adder – Stage I</vt:lpstr>
      <vt:lpstr>CLA Adder – Stage II</vt:lpstr>
      <vt:lpstr>Connection of the G,P Blocks</vt:lpstr>
      <vt:lpstr>Operation of CLA – Stage II</vt:lpstr>
      <vt:lpstr>CLA Adder – Stage II</vt:lpstr>
      <vt:lpstr>Time Complexity</vt:lpstr>
      <vt:lpstr>PowerPoint Presentation</vt:lpstr>
      <vt:lpstr>Outline</vt:lpstr>
      <vt:lpstr>Multiplicands</vt:lpstr>
      <vt:lpstr>Basic Multiplication</vt:lpstr>
      <vt:lpstr>Definitions</vt:lpstr>
      <vt:lpstr>Multiplying 32 bit numbers</vt:lpstr>
      <vt:lpstr>Class Work</vt:lpstr>
      <vt:lpstr>Iterative Multiplier</vt:lpstr>
      <vt:lpstr>Algorithm</vt:lpstr>
      <vt:lpstr>Example</vt:lpstr>
      <vt:lpstr>3 * (-2)</vt:lpstr>
      <vt:lpstr>Operation of the Algorithm</vt:lpstr>
      <vt:lpstr>The Last Step ...</vt:lpstr>
      <vt:lpstr>Time Complexity</vt:lpstr>
      <vt:lpstr>Booth Multiplier</vt:lpstr>
      <vt:lpstr>For a Sequence of 1s</vt:lpstr>
      <vt:lpstr>Operation of the Algorithm</vt:lpstr>
      <vt:lpstr>Booth's Algorithm</vt:lpstr>
      <vt:lpstr>Outline of a Proof</vt:lpstr>
      <vt:lpstr>Outline of a Proof - II</vt:lpstr>
      <vt:lpstr>Outline of a Proof - III</vt:lpstr>
      <vt:lpstr>Outline of a Proof - IV</vt:lpstr>
      <vt:lpstr>Outline of a Proof - V</vt:lpstr>
      <vt:lpstr>Outline of a Proof - VI</vt:lpstr>
      <vt:lpstr>PowerPoint Presentation</vt:lpstr>
      <vt:lpstr>PowerPoint Presentation</vt:lpstr>
      <vt:lpstr>Time Complexity</vt:lpstr>
      <vt:lpstr>O(log(n)2) Multiplier</vt:lpstr>
      <vt:lpstr>Tree Based Adder for Partial Sums</vt:lpstr>
      <vt:lpstr>Time Complexity</vt:lpstr>
      <vt:lpstr>Carry Save Adder</vt:lpstr>
      <vt:lpstr>1 bit CSA Adder</vt:lpstr>
      <vt:lpstr>n-bit CSA Adder</vt:lpstr>
      <vt:lpstr>n-bit CSA Adder - II</vt:lpstr>
      <vt:lpstr>Wallace Tree Multiplier</vt:lpstr>
      <vt:lpstr>Tree of CSA Adders</vt:lpstr>
      <vt:lpstr>Tree of CSA Adders</vt:lpstr>
      <vt:lpstr>Time Complexity</vt:lpstr>
      <vt:lpstr>Outline</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Simple Banner</dc:title>
  <dc:creator>Raj, Baldev</dc:creator>
  <cp:keywords>Template,Presentation,Presentation background,Banner,Clean,Design,Showeet.com,Impress,simple</cp:keywords>
  <dc:description>"Simple Banner" is a clean &lt;a href="http://www.showeet.com/category/templates/"&gt;template&lt;/a&gt;. Is perfect for personal or business and corporate use. &lt;a href="http://www.showeet.com/27/12/2011/templates/simple-banner-free-template-powerpoint-impress/"&gt;More about "Simple Banner"&lt;/a&gt;</dc:description>
  <cp:lastModifiedBy>Smruti Sarangi</cp:lastModifiedBy>
  <cp:revision>285</cp:revision>
  <dcterms:created xsi:type="dcterms:W3CDTF">2013-07-05T14:39:01Z</dcterms:created>
  <dcterms:modified xsi:type="dcterms:W3CDTF">2016-12-22T07:39:52Z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icense">
    <vt:lpwstr>&lt;a href="http://templates.services.openoffice.org/bsd-license"&gt;BSD&lt;/a&gt;</vt:lpwstr>
  </property>
</Properties>
</file>