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handoutMasterIdLst>
    <p:handoutMasterId r:id="rId61"/>
  </p:handoutMasterIdLst>
  <p:sldIdLst>
    <p:sldId id="256" r:id="rId2"/>
    <p:sldId id="31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8" autoAdjust="0"/>
    <p:restoredTop sz="90818" autoAdjust="0"/>
  </p:normalViewPr>
  <p:slideViewPr>
    <p:cSldViewPr>
      <p:cViewPr varScale="1">
        <p:scale>
          <a:sx n="70" d="100"/>
          <a:sy n="70" d="100"/>
        </p:scale>
        <p:origin x="7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FF05873B-CF2E-42AE-8A31-33C29EFFBCAD}"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082584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A2366F1B-855C-4618-AB1B-F1FE152725DB}" type="slidenum">
              <a:rPr/>
              <a:pPr lvl="0"/>
              <a:t>‹#›</a:t>
            </a:fld>
            <a:endParaRPr lang="en-IN"/>
          </a:p>
        </p:txBody>
      </p:sp>
    </p:spTree>
    <p:extLst>
      <p:ext uri="{BB962C8B-B14F-4D97-AF65-F5344CB8AC3E}">
        <p14:creationId xmlns:p14="http://schemas.microsoft.com/office/powerpoint/2010/main" val="2265134692"/>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0311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0298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0970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993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8717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67417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3339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0156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55432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07792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3057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A2366F1B-855C-4618-AB1B-F1FE152725DB}" type="slidenum">
              <a:rPr lang="en-US" smtClean="0"/>
              <a:pPr lvl="0"/>
              <a:t>2</a:t>
            </a:fld>
            <a:endParaRPr lang="en-US"/>
          </a:p>
        </p:txBody>
      </p:sp>
    </p:spTree>
    <p:extLst>
      <p:ext uri="{BB962C8B-B14F-4D97-AF65-F5344CB8AC3E}">
        <p14:creationId xmlns:p14="http://schemas.microsoft.com/office/powerpoint/2010/main" val="3538168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44431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863963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0850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94593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74369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78060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81936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03958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92890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4676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44299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55511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2286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82100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5709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7907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12122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647906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97302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937421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59573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20881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86866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558002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2366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67465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33522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05047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16018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64855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0937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5384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4752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66478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263039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966613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7536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29467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11943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386958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542347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4554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102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243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8112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19881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userDrawn="1"/>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userDrawn="1"/>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3"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9" descr="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4" name="Title 1"/>
          <p:cNvSpPr txBox="1">
            <a:spLocks/>
          </p:cNvSpPr>
          <p:nvPr/>
        </p:nvSpPr>
        <p:spPr>
          <a:xfrm>
            <a:off x="226176" y="4344888"/>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7  Computer Arithmetic 2 </a:t>
            </a:r>
            <a:endParaRPr lang="en-US" dirty="0">
              <a:solidFill>
                <a:schemeClr val="tx1"/>
              </a:solidFill>
              <a:effectLst/>
              <a:latin typeface="Arial" panose="020B0604020202020204" pitchFamily="34" charset="0"/>
              <a:cs typeface="Arial" panose="020B0604020202020204" pitchFamily="34" charset="0"/>
            </a:endParaRPr>
          </a:p>
        </p:txBody>
      </p:sp>
      <p:sp>
        <p:nvSpPr>
          <p:cNvPr id="5" name="TextBox 1"/>
          <p:cNvSpPr txBox="1">
            <a:spLocks noChangeArrowheads="1"/>
          </p:cNvSpPr>
          <p:nvPr/>
        </p:nvSpPr>
        <p:spPr bwMode="auto">
          <a:xfrm>
            <a:off x="2512176" y="2992656"/>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6" name="Rectangle 5"/>
          <p:cNvSpPr/>
          <p:nvPr/>
        </p:nvSpPr>
        <p:spPr>
          <a:xfrm>
            <a:off x="25285" y="2133600"/>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6438900" y="530165"/>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05254"/>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0" y="5476875"/>
            <a:ext cx="9144000" cy="1304925"/>
            <a:chOff x="0" y="5537200"/>
            <a:chExt cx="9144000" cy="1320800"/>
          </a:xfrm>
        </p:grpSpPr>
        <p:sp>
          <p:nvSpPr>
            <p:cNvPr id="10" name="Rectangle 9"/>
            <p:cNvSpPr/>
            <p:nvPr/>
          </p:nvSpPr>
          <p:spPr>
            <a:xfrm>
              <a:off x="0" y="5537200"/>
              <a:ext cx="9066046"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Restoring</a:t>
            </a:r>
            <a:r>
              <a:rPr lang="fr-FR" dirty="0">
                <a:solidFill>
                  <a:schemeClr val="tx1"/>
                </a:solidFill>
              </a:rPr>
              <a:t> Division</a:t>
            </a:r>
          </a:p>
        </p:txBody>
      </p:sp>
      <p:sp>
        <p:nvSpPr>
          <p:cNvPr id="3" name="Text Placeholder 2"/>
          <p:cNvSpPr txBox="1">
            <a:spLocks noGrp="1"/>
          </p:cNvSpPr>
          <p:nvPr>
            <p:ph type="body" idx="4294967295"/>
          </p:nvPr>
        </p:nvSpPr>
        <p:spPr>
          <a:xfrm>
            <a:off x="609600" y="1371600"/>
            <a:ext cx="7950200" cy="4800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Consider each bit of the </a:t>
            </a:r>
            <a:r>
              <a:rPr lang="en-US" sz="3600" dirty="0">
                <a:solidFill>
                  <a:srgbClr val="00AE00"/>
                </a:solidFill>
                <a:latin typeface="Calibri" panose="020F0502020204030204" pitchFamily="34" charset="0"/>
              </a:rPr>
              <a:t>dividend</a:t>
            </a:r>
          </a:p>
          <a:p>
            <a:pPr lvl="0">
              <a:buSzPct val="100000"/>
              <a:buFont typeface="Symbol" panose="05050102010706020507" pitchFamily="18" charset="2"/>
              <a:buChar char="*"/>
            </a:pPr>
            <a:r>
              <a:rPr lang="en-US" sz="3600" dirty="0">
                <a:latin typeface="Calibri" panose="020F0502020204030204" pitchFamily="34" charset="0"/>
              </a:rPr>
              <a:t>Try to subtract the divisor from the U register</a:t>
            </a:r>
          </a:p>
          <a:p>
            <a:pPr lvl="1">
              <a:buSzPct val="100000"/>
              <a:buFont typeface="Symbol" panose="05050102010706020507" pitchFamily="18" charset="2"/>
              <a:buChar char="*"/>
            </a:pPr>
            <a:r>
              <a:rPr lang="en-US" sz="2800" dirty="0">
                <a:latin typeface="Calibri" panose="020F0502020204030204" pitchFamily="34" charset="0"/>
              </a:rPr>
              <a:t>If the </a:t>
            </a:r>
            <a:r>
              <a:rPr lang="en-US" sz="2800" dirty="0">
                <a:solidFill>
                  <a:srgbClr val="2300DC"/>
                </a:solidFill>
                <a:latin typeface="Calibri" panose="020F0502020204030204" pitchFamily="34" charset="0"/>
              </a:rPr>
              <a:t>subtraction</a:t>
            </a:r>
            <a:r>
              <a:rPr lang="en-US" sz="2800" dirty="0">
                <a:latin typeface="Calibri" panose="020F0502020204030204" pitchFamily="34" charset="0"/>
              </a:rPr>
              <a:t> is successful, set the relevant quotient bit to 1</a:t>
            </a:r>
          </a:p>
          <a:p>
            <a:pPr lvl="1">
              <a:buSzPct val="100000"/>
              <a:buFont typeface="Symbol" panose="05050102010706020507" pitchFamily="18" charset="2"/>
              <a:buChar char="*"/>
            </a:pPr>
            <a:r>
              <a:rPr lang="en-US" sz="2800" dirty="0">
                <a:latin typeface="Calibri" panose="020F0502020204030204" pitchFamily="34" charset="0"/>
              </a:rPr>
              <a:t>Else, set the relevant </a:t>
            </a:r>
            <a:r>
              <a:rPr lang="en-US" sz="2800" dirty="0">
                <a:solidFill>
                  <a:srgbClr val="FF3333"/>
                </a:solidFill>
                <a:latin typeface="Calibri" panose="020F0502020204030204" pitchFamily="34" charset="0"/>
              </a:rPr>
              <a:t>quotient</a:t>
            </a:r>
            <a:r>
              <a:rPr lang="en-US" sz="2800" dirty="0">
                <a:latin typeface="Calibri" panose="020F0502020204030204" pitchFamily="34" charset="0"/>
              </a:rPr>
              <a:t> bit to 0</a:t>
            </a:r>
          </a:p>
          <a:p>
            <a:pPr lvl="0">
              <a:buSzPct val="100000"/>
              <a:buFont typeface="Symbol" panose="05050102010706020507" pitchFamily="18" charset="2"/>
              <a:buChar char="*"/>
            </a:pPr>
            <a:r>
              <a:rPr lang="en-US" sz="3600" dirty="0">
                <a:solidFill>
                  <a:srgbClr val="FF3333"/>
                </a:solidFill>
                <a:latin typeface="Calibri" panose="020F0502020204030204" pitchFamily="34" charset="0"/>
              </a:rPr>
              <a:t>Left shift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a:t>
            </a:r>
          </a:p>
        </p:txBody>
      </p:sp>
      <p:sp>
        <p:nvSpPr>
          <p:cNvPr id="3" name="Text Placeholder 2"/>
          <p:cNvSpPr txBox="1">
            <a:spLocks noGrp="1"/>
          </p:cNvSpPr>
          <p:nvPr>
            <p:ph type="body" idx="4294967295"/>
          </p:nvPr>
        </p:nvSpPr>
        <p:spPr>
          <a:xfrm>
            <a:off x="965200" y="1447800"/>
            <a:ext cx="78740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consider the </a:t>
            </a:r>
            <a:r>
              <a:rPr lang="en-US" dirty="0">
                <a:solidFill>
                  <a:srgbClr val="2300DC"/>
                </a:solidFill>
                <a:latin typeface="Calibri" panose="020F0502020204030204" pitchFamily="34" charset="0"/>
              </a:rPr>
              <a:t>value</a:t>
            </a:r>
            <a:r>
              <a:rPr lang="en-US" dirty="0">
                <a:latin typeface="Calibri" panose="020F0502020204030204" pitchFamily="34" charset="0"/>
              </a:rPr>
              <a:t> stored in </a:t>
            </a:r>
            <a:r>
              <a:rPr lang="en-US" dirty="0">
                <a:solidFill>
                  <a:srgbClr val="FF0000"/>
                </a:solidFill>
                <a:latin typeface="Calibri" panose="020F0502020204030204" pitchFamily="34" charset="0"/>
              </a:rPr>
              <a:t>UV</a:t>
            </a:r>
            <a:r>
              <a:rPr lang="en-US" dirty="0">
                <a:latin typeface="Calibri" panose="020F0502020204030204" pitchFamily="34" charset="0"/>
              </a:rPr>
              <a:t> (ignoring quotient bits)</a:t>
            </a:r>
          </a:p>
          <a:p>
            <a:pPr lvl="0">
              <a:buSzPct val="100000"/>
              <a:buFont typeface="Symbol" panose="05050102010706020507" pitchFamily="18" charset="2"/>
              <a:buChar char="*"/>
            </a:pPr>
            <a:r>
              <a:rPr lang="en-US" dirty="0">
                <a:latin typeface="Calibri" panose="020F0502020204030204" pitchFamily="34" charset="0"/>
              </a:rPr>
              <a:t>After the shift (first iteration)</a:t>
            </a:r>
          </a:p>
          <a:p>
            <a:pPr lvl="1">
              <a:buSzPct val="100000"/>
              <a:buFont typeface="Symbol" panose="05050102010706020507" pitchFamily="18" charset="2"/>
              <a:buChar char="*"/>
            </a:pPr>
            <a:r>
              <a:rPr lang="en-US" dirty="0">
                <a:solidFill>
                  <a:srgbClr val="800000"/>
                </a:solidFill>
                <a:latin typeface="Calibri" panose="020F0502020204030204" pitchFamily="34" charset="0"/>
              </a:rPr>
              <a:t>UV = 2N</a:t>
            </a:r>
          </a:p>
          <a:p>
            <a:pPr lvl="0">
              <a:buSzPct val="100000"/>
              <a:buFont typeface="Symbol" panose="05050102010706020507" pitchFamily="18" charset="2"/>
              <a:buChar char="*"/>
            </a:pPr>
            <a:r>
              <a:rPr lang="en-US" dirty="0">
                <a:latin typeface="Calibri" panose="020F0502020204030204" pitchFamily="34" charset="0"/>
              </a:rPr>
              <a:t>After line 5, UV contains</a:t>
            </a:r>
          </a:p>
          <a:p>
            <a:pPr lvl="1">
              <a:buSzPct val="100000"/>
              <a:buFont typeface="Symbol" panose="05050102010706020507" pitchFamily="18" charset="2"/>
              <a:buChar char="*"/>
            </a:pPr>
            <a:r>
              <a:rPr lang="en-US" b="1" dirty="0">
                <a:solidFill>
                  <a:srgbClr val="2323DC"/>
                </a:solidFill>
                <a:latin typeface="Calibri" panose="020F0502020204030204" pitchFamily="34" charset="0"/>
              </a:rPr>
              <a:t>UV – 2</a:t>
            </a:r>
            <a:r>
              <a:rPr lang="en-US" b="1" baseline="33000" dirty="0">
                <a:solidFill>
                  <a:srgbClr val="2323DC"/>
                </a:solidFill>
                <a:latin typeface="Calibri" panose="020F0502020204030204" pitchFamily="34" charset="0"/>
              </a:rPr>
              <a:t>n</a:t>
            </a:r>
            <a:r>
              <a:rPr lang="en-US" b="1" dirty="0">
                <a:solidFill>
                  <a:srgbClr val="2323DC"/>
                </a:solidFill>
                <a:latin typeface="Calibri" panose="020F0502020204030204" pitchFamily="34" charset="0"/>
              </a:rPr>
              <a:t>D = 2N – 2</a:t>
            </a:r>
            <a:r>
              <a:rPr lang="en-US" b="1" baseline="33000" dirty="0">
                <a:solidFill>
                  <a:srgbClr val="2323DC"/>
                </a:solidFill>
                <a:latin typeface="Calibri" panose="020F0502020204030204" pitchFamily="34" charset="0"/>
              </a:rPr>
              <a:t>n</a:t>
            </a:r>
            <a:r>
              <a:rPr lang="en-US" b="1" dirty="0">
                <a:solidFill>
                  <a:srgbClr val="2323DC"/>
                </a:solidFill>
                <a:latin typeface="Calibri" panose="020F0502020204030204" pitchFamily="34" charset="0"/>
              </a:rPr>
              <a:t>D = 2 * (N – 2</a:t>
            </a:r>
            <a:r>
              <a:rPr lang="en-US" b="1" baseline="33000" dirty="0">
                <a:solidFill>
                  <a:srgbClr val="2323DC"/>
                </a:solidFill>
                <a:latin typeface="Calibri" panose="020F0502020204030204" pitchFamily="34" charset="0"/>
              </a:rPr>
              <a:t>n-1</a:t>
            </a:r>
            <a:r>
              <a:rPr lang="en-US" b="1" dirty="0">
                <a:solidFill>
                  <a:srgbClr val="2323DC"/>
                </a:solidFill>
                <a:latin typeface="Calibri" panose="020F0502020204030204" pitchFamily="34" charset="0"/>
              </a:rPr>
              <a:t> D)</a:t>
            </a:r>
          </a:p>
          <a:p>
            <a:pPr lvl="0">
              <a:buSzPct val="100000"/>
              <a:buFont typeface="Symbol" panose="05050102010706020507" pitchFamily="18" charset="2"/>
              <a:buChar char="*"/>
            </a:pPr>
            <a:r>
              <a:rPr lang="en-US" dirty="0">
                <a:latin typeface="Calibri" panose="020F0502020204030204" pitchFamily="34" charset="0"/>
              </a:rPr>
              <a:t>If (U – D) &gt;= 0</a:t>
            </a:r>
          </a:p>
          <a:p>
            <a:pPr lvl="1">
              <a:buSzPct val="100000"/>
              <a:buFont typeface="Symbol" panose="05050102010706020507" pitchFamily="18" charset="2"/>
              <a:buChar char="*"/>
            </a:pPr>
            <a:r>
              <a:rPr lang="en-US" b="1" dirty="0">
                <a:solidFill>
                  <a:srgbClr val="B80047"/>
                </a:solidFill>
                <a:latin typeface="Calibri" panose="020F0502020204030204" pitchFamily="34" charset="0"/>
              </a:rPr>
              <a:t>N' = N – 2</a:t>
            </a:r>
            <a:r>
              <a:rPr lang="en-US" b="1" baseline="33000" dirty="0">
                <a:solidFill>
                  <a:srgbClr val="B80047"/>
                </a:solidFill>
                <a:latin typeface="Calibri" panose="020F0502020204030204" pitchFamily="34" charset="0"/>
              </a:rPr>
              <a:t>n-1</a:t>
            </a:r>
            <a:r>
              <a:rPr lang="en-US" b="1" dirty="0">
                <a:solidFill>
                  <a:srgbClr val="B80047"/>
                </a:solidFill>
                <a:latin typeface="Calibri" panose="020F0502020204030204" pitchFamily="34" charset="0"/>
              </a:rPr>
              <a:t>D.</a:t>
            </a:r>
          </a:p>
          <a:p>
            <a:pPr lvl="1">
              <a:buSzPct val="100000"/>
              <a:buFont typeface="Symbol" panose="05050102010706020507" pitchFamily="18" charset="2"/>
              <a:buChar char="*"/>
            </a:pPr>
            <a:r>
              <a:rPr lang="en-US" dirty="0">
                <a:latin typeface="Calibri" panose="020F0502020204030204" pitchFamily="34" charset="0"/>
              </a:rPr>
              <a:t>Thus, UV contains </a:t>
            </a:r>
            <a:r>
              <a:rPr lang="en-US" b="1" dirty="0">
                <a:solidFill>
                  <a:srgbClr val="663300"/>
                </a:solidFill>
                <a:latin typeface="Calibri" panose="020F0502020204030204" pitchFamily="34" charset="0"/>
              </a:rPr>
              <a:t>2N'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 - II</a:t>
            </a:r>
          </a:p>
        </p:txBody>
      </p:sp>
      <p:sp>
        <p:nvSpPr>
          <p:cNvPr id="3" name="Text Placeholder 2"/>
          <p:cNvSpPr txBox="1">
            <a:spLocks noGrp="1"/>
          </p:cNvSpPr>
          <p:nvPr>
            <p:ph type="body" idx="4294967295"/>
          </p:nvPr>
        </p:nvSpPr>
        <p:spPr>
          <a:xfrm>
            <a:off x="965200" y="1295400"/>
            <a:ext cx="74168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If (U – D) &lt; 0</a:t>
            </a:r>
          </a:p>
          <a:p>
            <a:pPr lvl="1">
              <a:buSzPct val="100000"/>
              <a:buFont typeface="Symbol" panose="05050102010706020507" pitchFamily="18" charset="2"/>
              <a:buChar char="*"/>
            </a:pPr>
            <a:r>
              <a:rPr lang="en-US" sz="2800" dirty="0">
                <a:latin typeface="Calibri" panose="020F0502020204030204" pitchFamily="34" charset="0"/>
              </a:rPr>
              <a:t>We know that (N = N')</a:t>
            </a:r>
          </a:p>
          <a:p>
            <a:pPr lvl="1">
              <a:buSzPct val="100000"/>
              <a:buFont typeface="Symbol" panose="05050102010706020507" pitchFamily="18" charset="2"/>
              <a:buChar char="*"/>
            </a:pPr>
            <a:r>
              <a:rPr lang="en-US" sz="2800" dirty="0">
                <a:latin typeface="Calibri" panose="020F0502020204030204" pitchFamily="34" charset="0"/>
              </a:rPr>
              <a:t>Add D to U → Add 2</a:t>
            </a:r>
            <a:r>
              <a:rPr lang="en-US" sz="2800" baseline="33000" dirty="0">
                <a:latin typeface="Calibri" panose="020F0502020204030204" pitchFamily="34" charset="0"/>
              </a:rPr>
              <a:t>n</a:t>
            </a:r>
            <a:r>
              <a:rPr lang="en-US" sz="2800" dirty="0">
                <a:latin typeface="Calibri" panose="020F0502020204030204" pitchFamily="34" charset="0"/>
              </a:rPr>
              <a:t>D to UV</a:t>
            </a:r>
          </a:p>
          <a:p>
            <a:pPr lvl="1">
              <a:buSzPct val="100000"/>
              <a:buFont typeface="Symbol" panose="05050102010706020507" pitchFamily="18" charset="2"/>
              <a:buChar char="*"/>
            </a:pPr>
            <a:r>
              <a:rPr lang="en-US" sz="2800" dirty="0">
                <a:latin typeface="Calibri" panose="020F0502020204030204" pitchFamily="34" charset="0"/>
              </a:rPr>
              <a:t>partial dividend = 2N = 2N'</a:t>
            </a:r>
          </a:p>
          <a:p>
            <a:pPr lvl="0">
              <a:buSzPct val="100000"/>
              <a:buFont typeface="Symbol" panose="05050102010706020507" pitchFamily="18" charset="2"/>
              <a:buChar char="*"/>
            </a:pPr>
            <a:r>
              <a:rPr lang="en-US" sz="3600" dirty="0">
                <a:latin typeface="Calibri" panose="020F0502020204030204" pitchFamily="34" charset="0"/>
              </a:rPr>
              <a:t>In both cases</a:t>
            </a:r>
          </a:p>
          <a:p>
            <a:pPr lvl="1">
              <a:buSzPct val="100000"/>
              <a:buFont typeface="Symbol" panose="05050102010706020507" pitchFamily="18" charset="2"/>
              <a:buChar char="*"/>
            </a:pPr>
            <a:r>
              <a:rPr lang="en-US" sz="2800" dirty="0">
                <a:latin typeface="Calibri" panose="020F0502020204030204" pitchFamily="34" charset="0"/>
              </a:rPr>
              <a:t>The partial dividend = 2N'</a:t>
            </a:r>
          </a:p>
          <a:p>
            <a:pPr lvl="0">
              <a:buSzPct val="100000"/>
              <a:buFont typeface="Symbol" panose="05050102010706020507" pitchFamily="18" charset="2"/>
              <a:buChar char="*"/>
            </a:pPr>
            <a:r>
              <a:rPr lang="en-US" sz="3600" dirty="0">
                <a:latin typeface="Calibri" panose="020F0502020204030204" pitchFamily="34" charset="0"/>
              </a:rPr>
              <a:t>After 32 iterations</a:t>
            </a:r>
          </a:p>
          <a:p>
            <a:pPr lvl="1">
              <a:buSzPct val="100000"/>
              <a:buFont typeface="Symbol" panose="05050102010706020507" pitchFamily="18" charset="2"/>
              <a:buChar char="*"/>
            </a:pPr>
            <a:r>
              <a:rPr lang="en-US" sz="2800" dirty="0">
                <a:latin typeface="Calibri" panose="020F0502020204030204" pitchFamily="34" charset="0"/>
              </a:rPr>
              <a:t>V will contain the entire quotient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 - III</a:t>
            </a:r>
          </a:p>
        </p:txBody>
      </p:sp>
      <p:sp>
        <p:nvSpPr>
          <p:cNvPr id="3" name="Text Placeholder 2"/>
          <p:cNvSpPr txBox="1">
            <a:spLocks noGrp="1"/>
          </p:cNvSpPr>
          <p:nvPr>
            <p:ph type="body" idx="4294967295"/>
          </p:nvPr>
        </p:nvSpPr>
        <p:spPr>
          <a:xfrm>
            <a:off x="889000" y="1676400"/>
            <a:ext cx="7416800" cy="3276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At the end, UV = 2</a:t>
            </a:r>
            <a:r>
              <a:rPr lang="en-US" baseline="33000" dirty="0">
                <a:latin typeface="Calibri" panose="020F0502020204030204" pitchFamily="34" charset="0"/>
              </a:rPr>
              <a:t>32</a:t>
            </a:r>
            <a:r>
              <a:rPr lang="en-US" dirty="0">
                <a:latin typeface="Calibri" panose="020F0502020204030204" pitchFamily="34" charset="0"/>
              </a:rPr>
              <a:t> * N</a:t>
            </a:r>
            <a:r>
              <a:rPr lang="en-US" baseline="33000" dirty="0">
                <a:latin typeface="Calibri" panose="020F0502020204030204" pitchFamily="34" charset="0"/>
              </a:rPr>
              <a:t>32</a:t>
            </a:r>
            <a:r>
              <a:rPr lang="en-US" dirty="0">
                <a:latin typeface="Calibri" panose="020F0502020204030204" pitchFamily="34" charset="0"/>
              </a:rPr>
              <a:t> (N</a:t>
            </a:r>
            <a:r>
              <a:rPr lang="en-US" baseline="33000" dirty="0">
                <a:latin typeface="Calibri" panose="020F0502020204030204" pitchFamily="34" charset="0"/>
              </a:rPr>
              <a:t>i</a:t>
            </a:r>
            <a:r>
              <a:rPr lang="en-US" dirty="0">
                <a:latin typeface="Calibri" panose="020F0502020204030204" pitchFamily="34" charset="0"/>
              </a:rPr>
              <a:t> is the partial dividend after the </a:t>
            </a:r>
            <a:r>
              <a:rPr lang="en-US" dirty="0" err="1">
                <a:latin typeface="Calibri" panose="020F0502020204030204" pitchFamily="34" charset="0"/>
              </a:rPr>
              <a:t>i</a:t>
            </a:r>
            <a:r>
              <a:rPr lang="en-US" baseline="33000" dirty="0" err="1">
                <a:latin typeface="Calibri" panose="020F0502020204030204" pitchFamily="34" charset="0"/>
              </a:rPr>
              <a:t>th</a:t>
            </a:r>
            <a:r>
              <a:rPr lang="en-US" dirty="0">
                <a:latin typeface="Calibri" panose="020F0502020204030204" pitchFamily="34" charset="0"/>
              </a:rPr>
              <a:t> iteration)</a:t>
            </a:r>
          </a:p>
          <a:p>
            <a:pPr lvl="0">
              <a:buSzPct val="100000"/>
              <a:buFont typeface="Symbol" panose="05050102010706020507" pitchFamily="18" charset="2"/>
              <a:buChar char="*"/>
            </a:pPr>
            <a:r>
              <a:rPr lang="en-US" dirty="0">
                <a:latin typeface="Calibri" panose="020F0502020204030204" pitchFamily="34" charset="0"/>
              </a:rPr>
              <a:t>N</a:t>
            </a:r>
            <a:r>
              <a:rPr lang="en-US" baseline="33000" dirty="0">
                <a:latin typeface="Calibri" panose="020F0502020204030204" pitchFamily="34" charset="0"/>
              </a:rPr>
              <a:t>31</a:t>
            </a:r>
            <a:r>
              <a:rPr lang="en-US" dirty="0">
                <a:latin typeface="Calibri" panose="020F0502020204030204" pitchFamily="34" charset="0"/>
              </a:rPr>
              <a:t> = DQ</a:t>
            </a:r>
            <a:r>
              <a:rPr lang="en-US" baseline="-33000" dirty="0">
                <a:latin typeface="Calibri" panose="020F0502020204030204" pitchFamily="34" charset="0"/>
              </a:rPr>
              <a:t>1</a:t>
            </a:r>
            <a:r>
              <a:rPr lang="en-US" dirty="0">
                <a:latin typeface="Calibri" panose="020F0502020204030204" pitchFamily="34" charset="0"/>
              </a:rPr>
              <a:t> + R</a:t>
            </a:r>
          </a:p>
          <a:p>
            <a:pPr lvl="1">
              <a:buSzPct val="100000"/>
              <a:buFont typeface="Symbol" panose="05050102010706020507" pitchFamily="18" charset="2"/>
              <a:buChar char="*"/>
            </a:pPr>
            <a:r>
              <a:rPr lang="en-US" sz="2800" dirty="0">
                <a:latin typeface="Calibri" panose="020F0502020204030204" pitchFamily="34" charset="0"/>
              </a:rPr>
              <a:t>N</a:t>
            </a:r>
            <a:r>
              <a:rPr lang="en-US" sz="2800" baseline="33000" dirty="0">
                <a:latin typeface="Calibri" panose="020F0502020204030204" pitchFamily="34" charset="0"/>
              </a:rPr>
              <a:t>31</a:t>
            </a:r>
            <a:r>
              <a:rPr lang="en-US" sz="2800" dirty="0">
                <a:latin typeface="Calibri" panose="020F0502020204030204" pitchFamily="34" charset="0"/>
              </a:rPr>
              <a:t> – DQ</a:t>
            </a:r>
            <a:r>
              <a:rPr lang="en-US" sz="2800" baseline="-33000" dirty="0">
                <a:latin typeface="Calibri" panose="020F0502020204030204" pitchFamily="34" charset="0"/>
              </a:rPr>
              <a:t>1</a:t>
            </a:r>
            <a:r>
              <a:rPr lang="en-US" sz="2800" dirty="0">
                <a:latin typeface="Calibri" panose="020F0502020204030204" pitchFamily="34" charset="0"/>
              </a:rPr>
              <a:t> = N</a:t>
            </a:r>
            <a:r>
              <a:rPr lang="en-US" sz="2800" baseline="33000" dirty="0">
                <a:latin typeface="Calibri" panose="020F0502020204030204" pitchFamily="34" charset="0"/>
              </a:rPr>
              <a:t>32</a:t>
            </a:r>
            <a:r>
              <a:rPr lang="en-US" sz="2800" dirty="0">
                <a:latin typeface="Calibri" panose="020F0502020204030204" pitchFamily="34" charset="0"/>
              </a:rPr>
              <a:t> = R</a:t>
            </a:r>
          </a:p>
          <a:p>
            <a:pPr lvl="0">
              <a:buSzPct val="100000"/>
              <a:buFont typeface="Symbol" panose="05050102010706020507" pitchFamily="18" charset="2"/>
              <a:buChar char="*"/>
            </a:pPr>
            <a:r>
              <a:rPr lang="en-US" dirty="0">
                <a:latin typeface="Calibri" panose="020F0502020204030204" pitchFamily="34" charset="0"/>
              </a:rPr>
              <a:t>Thus, U contains the remainder (R)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914400" y="1828800"/>
            <a:ext cx="7416800" cy="24384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4000" dirty="0">
                <a:latin typeface="Calibri" panose="020F0502020204030204" pitchFamily="34" charset="0"/>
              </a:rPr>
              <a:t>n iterations</a:t>
            </a:r>
          </a:p>
          <a:p>
            <a:pPr lvl="1">
              <a:buSzPct val="100000"/>
              <a:buFont typeface="Symbol" panose="05050102010706020507" pitchFamily="18" charset="2"/>
              <a:buChar char="*"/>
            </a:pPr>
            <a:r>
              <a:rPr lang="en-US" sz="3200" dirty="0">
                <a:latin typeface="Calibri" panose="020F0502020204030204" pitchFamily="34" charset="0"/>
              </a:rPr>
              <a:t>Each iteration takes log(n) time</a:t>
            </a:r>
          </a:p>
          <a:p>
            <a:pPr lvl="1">
              <a:buSzPct val="100000"/>
              <a:buFont typeface="Symbol" panose="05050102010706020507" pitchFamily="18" charset="2"/>
              <a:buChar char="*"/>
            </a:pPr>
            <a:r>
              <a:rPr lang="en-US" sz="3200" dirty="0">
                <a:latin typeface="Calibri" panose="020F0502020204030204" pitchFamily="34" charset="0"/>
              </a:rPr>
              <a:t>Total time : n log(n)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28600"/>
            <a:ext cx="80772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Restoring</a:t>
            </a:r>
            <a:r>
              <a:rPr lang="fr-FR" dirty="0">
                <a:solidFill>
                  <a:schemeClr val="tx1"/>
                </a:solidFill>
              </a:rPr>
              <a:t> vs Non-</a:t>
            </a:r>
            <a:r>
              <a:rPr lang="fr-FR" dirty="0" err="1">
                <a:solidFill>
                  <a:schemeClr val="tx1"/>
                </a:solidFill>
              </a:rPr>
              <a:t>Restoring</a:t>
            </a:r>
            <a:r>
              <a:rPr lang="fr-FR" dirty="0">
                <a:solidFill>
                  <a:schemeClr val="tx1"/>
                </a:solidFill>
              </a:rPr>
              <a:t> Division</a:t>
            </a:r>
          </a:p>
        </p:txBody>
      </p:sp>
      <p:sp>
        <p:nvSpPr>
          <p:cNvPr id="3" name="Text Placeholder 2"/>
          <p:cNvSpPr txBox="1">
            <a:spLocks noGrp="1"/>
          </p:cNvSpPr>
          <p:nvPr>
            <p:ph type="body" idx="4294967295"/>
          </p:nvPr>
        </p:nvSpPr>
        <p:spPr>
          <a:xfrm>
            <a:off x="457200" y="1981200"/>
            <a:ext cx="8382000" cy="3505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We need to </a:t>
            </a:r>
            <a:r>
              <a:rPr lang="en-US" sz="3600" dirty="0">
                <a:solidFill>
                  <a:srgbClr val="2300DC"/>
                </a:solidFill>
                <a:latin typeface="Calibri" panose="020F0502020204030204" pitchFamily="34" charset="0"/>
              </a:rPr>
              <a:t>restore</a:t>
            </a:r>
            <a:r>
              <a:rPr lang="en-US" sz="3600" dirty="0">
                <a:latin typeface="Calibri" panose="020F0502020204030204" pitchFamily="34" charset="0"/>
              </a:rPr>
              <a:t> the value of register U</a:t>
            </a:r>
          </a:p>
          <a:p>
            <a:pPr lvl="1">
              <a:buSzPct val="100000"/>
              <a:buFont typeface="Symbol" panose="05050102010706020507" pitchFamily="18" charset="2"/>
              <a:buChar char="*"/>
            </a:pPr>
            <a:r>
              <a:rPr lang="en-US" sz="2800" dirty="0">
                <a:latin typeface="Calibri" panose="020F0502020204030204" pitchFamily="34" charset="0"/>
              </a:rPr>
              <a:t>Requires an extra addition or a register move</a:t>
            </a:r>
          </a:p>
          <a:p>
            <a:pPr lvl="0">
              <a:buSzPct val="100000"/>
              <a:buFont typeface="Symbol" panose="05050102010706020507" pitchFamily="18" charset="2"/>
              <a:buChar char="*"/>
            </a:pPr>
            <a:r>
              <a:rPr lang="en-US" sz="3600" dirty="0">
                <a:latin typeface="Calibri" panose="020F0502020204030204" pitchFamily="34" charset="0"/>
              </a:rPr>
              <a:t>Can we do without this ?</a:t>
            </a:r>
          </a:p>
          <a:p>
            <a:pPr lvl="1">
              <a:buSzPct val="100000"/>
              <a:buFont typeface="Symbol" panose="05050102010706020507" pitchFamily="18" charset="2"/>
              <a:buChar char="*"/>
            </a:pPr>
            <a:r>
              <a:rPr lang="en-US" sz="2800" dirty="0">
                <a:latin typeface="Calibri" panose="020F0502020204030204" pitchFamily="34" charset="0"/>
              </a:rPr>
              <a:t>Non Restoring Division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7" name="Rectangle 6"/>
          <p:cNvSpPr/>
          <p:nvPr/>
        </p:nvSpPr>
        <p:spPr>
          <a:xfrm>
            <a:off x="1092200" y="1371600"/>
            <a:ext cx="7239000" cy="5324535"/>
          </a:xfrm>
          <a:prstGeom prst="rect">
            <a:avLst/>
          </a:prstGeom>
        </p:spPr>
        <p:txBody>
          <a:bodyPr wrap="square">
            <a:spAutoFit/>
          </a:bodyPr>
          <a:lstStyle/>
          <a:p>
            <a:r>
              <a:rPr lang="en-US" sz="1400" b="1" dirty="0">
                <a:latin typeface="Times New Roman" pitchFamily="18" charset="0"/>
                <a:cs typeface="Times New Roman" pitchFamily="18" charset="0"/>
              </a:rPr>
              <a:t>Algorithm </a:t>
            </a:r>
            <a:r>
              <a:rPr lang="en-US" sz="1400" b="1" dirty="0" smtClean="0">
                <a:latin typeface="Times New Roman" pitchFamily="18" charset="0"/>
                <a:cs typeface="Times New Roman" pitchFamily="18" charset="0"/>
              </a:rPr>
              <a:t>4: </a:t>
            </a:r>
            <a:r>
              <a:rPr lang="en-US" sz="1400" dirty="0">
                <a:latin typeface="Times New Roman" pitchFamily="18" charset="0"/>
                <a:cs typeface="Times New Roman" pitchFamily="18" charset="0"/>
              </a:rPr>
              <a:t>Non-restoring algorithm to divide two 32 bit numbers</a:t>
            </a:r>
            <a:endParaRPr lang="en-US" sz="1400" dirty="0" smtClean="0">
              <a:latin typeface="Times New Roman" pitchFamily="18" charset="0"/>
              <a:cs typeface="Times New Roman" pitchFamily="18" charset="0"/>
            </a:endParaRPr>
          </a:p>
          <a:p>
            <a:r>
              <a:rPr lang="it-IT" sz="1400" b="1" dirty="0" smtClean="0">
                <a:latin typeface="Times New Roman" pitchFamily="18" charset="0"/>
                <a:cs typeface="Times New Roman" pitchFamily="18" charset="0"/>
              </a:rPr>
              <a:t>Data</a:t>
            </a:r>
            <a:r>
              <a:rPr lang="it-IT" sz="1400" dirty="0">
                <a:latin typeface="Times New Roman" pitchFamily="18" charset="0"/>
                <a:cs typeface="Times New Roman" pitchFamily="18" charset="0"/>
              </a:rPr>
              <a:t>: Divisor in </a:t>
            </a:r>
            <a:r>
              <a:rPr lang="it-IT" sz="1400" i="1" dirty="0">
                <a:latin typeface="Times New Roman" pitchFamily="18" charset="0"/>
                <a:cs typeface="Times New Roman" pitchFamily="18" charset="0"/>
              </a:rPr>
              <a:t>D</a:t>
            </a:r>
            <a:r>
              <a:rPr lang="it-IT" sz="1400" dirty="0">
                <a:latin typeface="Times New Roman" pitchFamily="18" charset="0"/>
                <a:cs typeface="Times New Roman" pitchFamily="18" charset="0"/>
              </a:rPr>
              <a:t>, Dividend in </a:t>
            </a:r>
            <a:r>
              <a:rPr lang="it-IT" sz="1400" i="1" dirty="0" smtClean="0">
                <a:latin typeface="Times New Roman" pitchFamily="18" charset="0"/>
                <a:cs typeface="Times New Roman" pitchFamily="18" charset="0"/>
              </a:rPr>
              <a:t>V</a:t>
            </a:r>
            <a:r>
              <a:rPr lang="it-IT" sz="1400" dirty="0" smtClean="0">
                <a:latin typeface="Times New Roman" pitchFamily="18" charset="0"/>
                <a:cs typeface="Times New Roman" pitchFamily="18" charset="0"/>
              </a:rPr>
              <a:t>, </a:t>
            </a:r>
            <a:r>
              <a:rPr lang="it-IT" sz="1400" i="1" dirty="0">
                <a:latin typeface="Times New Roman" pitchFamily="18" charset="0"/>
                <a:cs typeface="Times New Roman" pitchFamily="18" charset="0"/>
              </a:rPr>
              <a:t>U</a:t>
            </a:r>
            <a:r>
              <a:rPr lang="it-IT" sz="1400" dirty="0">
                <a:latin typeface="Times New Roman" pitchFamily="18" charset="0"/>
                <a:cs typeface="Times New Roman" pitchFamily="18" charset="0"/>
              </a:rPr>
              <a:t> = 0</a:t>
            </a:r>
            <a:endParaRPr lang="it-IT" sz="1400" i="1"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Result</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U</a:t>
            </a:r>
            <a:r>
              <a:rPr lang="en-US" sz="1400" dirty="0">
                <a:latin typeface="Times New Roman" pitchFamily="18" charset="0"/>
                <a:cs typeface="Times New Roman" pitchFamily="18" charset="0"/>
              </a:rPr>
              <a:t> contains the remainder (lower 32 bits), and </a:t>
            </a:r>
            <a:r>
              <a:rPr lang="en-US" sz="1400" i="1" dirty="0">
                <a:latin typeface="Times New Roman" pitchFamily="18" charset="0"/>
                <a:cs typeface="Times New Roman" pitchFamily="18" charset="0"/>
              </a:rPr>
              <a:t>V</a:t>
            </a:r>
            <a:r>
              <a:rPr lang="en-US" sz="1400" dirty="0">
                <a:latin typeface="Times New Roman" pitchFamily="18" charset="0"/>
                <a:cs typeface="Times New Roman" pitchFamily="18" charset="0"/>
              </a:rPr>
              <a:t> contains </a:t>
            </a:r>
            <a:r>
              <a:rPr lang="en-US" sz="1400" dirty="0" smtClean="0">
                <a:latin typeface="Times New Roman" pitchFamily="18" charset="0"/>
                <a:cs typeface="Times New Roman" pitchFamily="18" charset="0"/>
              </a:rPr>
              <a:t>the quotient</a:t>
            </a:r>
          </a:p>
          <a:p>
            <a:pPr>
              <a:tabLst>
                <a:tab pos="457200" algn="l"/>
                <a:tab pos="914400" algn="l"/>
                <a:tab pos="1371600" algn="l"/>
              </a:tabLst>
            </a:pPr>
            <a:r>
              <a:rPr lang="en-US" sz="1200" i="1" dirty="0" smtClean="0">
                <a:latin typeface="Courier New" pitchFamily="49" charset="0"/>
                <a:cs typeface="Courier New" pitchFamily="49" charset="0"/>
              </a:rPr>
              <a:t>i</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0</a:t>
            </a:r>
          </a:p>
          <a:p>
            <a:pPr>
              <a:tabLst>
                <a:tab pos="457200" algn="l"/>
                <a:tab pos="914400" algn="l"/>
                <a:tab pos="1371600" algn="l"/>
                <a:tab pos="6629400" algn="l"/>
              </a:tabLst>
            </a:pPr>
            <a:r>
              <a:rPr lang="en-US" sz="1200" dirty="0">
                <a:latin typeface="Courier New" pitchFamily="49" charset="0"/>
                <a:cs typeface="Courier New" pitchFamily="49" charset="0"/>
              </a:rPr>
              <a:t>for </a:t>
            </a:r>
            <a:r>
              <a:rPr lang="en-US" sz="1200" i="1" dirty="0">
                <a:latin typeface="Courier New" pitchFamily="49" charset="0"/>
                <a:cs typeface="Courier New" pitchFamily="49" charset="0"/>
              </a:rPr>
              <a:t>i</a:t>
            </a:r>
            <a:r>
              <a:rPr lang="en-US" sz="1200" dirty="0">
                <a:latin typeface="Courier New" pitchFamily="49" charset="0"/>
                <a:cs typeface="Courier New" pitchFamily="49" charset="0"/>
              </a:rPr>
              <a:t> &lt; 32 do</a:t>
            </a:r>
          </a:p>
          <a:p>
            <a:pPr>
              <a:tabLst>
                <a:tab pos="457200" algn="l"/>
                <a:tab pos="914400" algn="l"/>
                <a:tab pos="1371600" algn="l"/>
                <a:tab pos="6629400" algn="l"/>
              </a:tabLst>
            </a:pPr>
            <a:r>
              <a:rPr lang="en-US" sz="1200" i="1" dirty="0" smtClean="0">
                <a:latin typeface="Courier New" pitchFamily="49" charset="0"/>
                <a:cs typeface="Courier New" pitchFamily="49" charset="0"/>
              </a:rPr>
              <a:t>	</a:t>
            </a:r>
            <a:r>
              <a:rPr lang="en-US" sz="1200" dirty="0" smtClean="0">
                <a:latin typeface="Courier New" pitchFamily="49" charset="0"/>
                <a:cs typeface="Courier New" pitchFamily="49" charset="0"/>
              </a:rPr>
              <a:t>i </a:t>
            </a:r>
            <a:r>
              <a:rPr lang="en-US" sz="1200" dirty="0">
                <a:latin typeface="Courier New" pitchFamily="49" charset="0"/>
                <a:cs typeface="Courier New" pitchFamily="49" charset="0"/>
              </a:rPr>
              <a:t>← i + 1</a:t>
            </a:r>
          </a:p>
          <a:p>
            <a:pPr>
              <a:tabLst>
                <a:tab pos="457200" algn="l"/>
                <a:tab pos="914400" algn="l"/>
                <a:tab pos="1371600" algn="l"/>
                <a:tab pos="6629400" algn="l"/>
              </a:tabLst>
            </a:pPr>
            <a:r>
              <a:rPr lang="en-US" sz="1200" dirty="0" smtClean="0">
                <a:latin typeface="Courier New" pitchFamily="49" charset="0"/>
                <a:cs typeface="Courier New" pitchFamily="49" charset="0"/>
              </a:rPr>
              <a:t>	/* </a:t>
            </a:r>
            <a:r>
              <a:rPr lang="en-US" sz="1200" dirty="0">
                <a:latin typeface="Courier New" pitchFamily="49" charset="0"/>
                <a:cs typeface="Courier New" pitchFamily="49" charset="0"/>
              </a:rPr>
              <a:t>Left shift </a:t>
            </a:r>
            <a:r>
              <a:rPr lang="en-US" sz="1200" i="1" dirty="0">
                <a:latin typeface="Courier New" pitchFamily="49" charset="0"/>
                <a:cs typeface="Courier New" pitchFamily="49" charset="0"/>
              </a:rPr>
              <a:t>UV</a:t>
            </a:r>
            <a:r>
              <a:rPr lang="en-US" sz="1200" dirty="0">
                <a:latin typeface="Courier New" pitchFamily="49" charset="0"/>
                <a:cs typeface="Courier New" pitchFamily="49" charset="0"/>
              </a:rPr>
              <a:t> by 1 </a:t>
            </a:r>
            <a:r>
              <a:rPr lang="en-US" sz="1200" dirty="0" smtClean="0">
                <a:latin typeface="Courier New" pitchFamily="49" charset="0"/>
                <a:cs typeface="Courier New" pitchFamily="49" charset="0"/>
              </a:rPr>
              <a:t>position	*/</a:t>
            </a:r>
            <a:endParaRPr lang="en-US" sz="1200"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	</a:t>
            </a:r>
            <a:r>
              <a:rPr lang="en-US" sz="1200" i="1" dirty="0" smtClean="0">
                <a:latin typeface="Courier New" pitchFamily="49" charset="0"/>
                <a:cs typeface="Courier New" pitchFamily="49" charset="0"/>
              </a:rPr>
              <a:t>UV</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UV</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&lt;&lt; 1</a:t>
            </a:r>
            <a:endParaRPr lang="en-US" sz="1200"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	if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0 then</a:t>
            </a:r>
          </a:p>
          <a:p>
            <a:pPr>
              <a:tabLst>
                <a:tab pos="457200" algn="l"/>
                <a:tab pos="914400" algn="l"/>
                <a:tab pos="1371600" algn="l"/>
                <a:tab pos="6629400" algn="l"/>
              </a:tabLst>
            </a:pPr>
            <a:r>
              <a:rPr lang="en-US" sz="1200" dirty="0" smtClean="0">
                <a:latin typeface="Courier New" pitchFamily="49" charset="0"/>
                <a:cs typeface="Courier New" pitchFamily="49" charset="0"/>
              </a:rPr>
              <a:t>		</a:t>
            </a:r>
            <a:r>
              <a:rPr lang="en-US" sz="1200" i="1" dirty="0" smtClean="0">
                <a:latin typeface="Courier New" pitchFamily="49" charset="0"/>
                <a:cs typeface="Courier New" pitchFamily="49" charset="0"/>
              </a:rPr>
              <a:t>U</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a:t>
            </a:r>
            <a:r>
              <a:rPr lang="en-US" sz="1200" i="1" dirty="0" smtClean="0">
                <a:latin typeface="Courier New" pitchFamily="49" charset="0"/>
                <a:cs typeface="Courier New" pitchFamily="49" charset="0"/>
              </a:rPr>
              <a:t>D</a:t>
            </a:r>
          </a:p>
          <a:p>
            <a:pPr>
              <a:tabLst>
                <a:tab pos="457200" algn="l"/>
                <a:tab pos="914400" algn="l"/>
                <a:tab pos="1371600" algn="l"/>
                <a:tab pos="6629400" algn="l"/>
              </a:tabLst>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end</a:t>
            </a:r>
            <a:endParaRPr lang="en-US" sz="1200"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	else</a:t>
            </a:r>
            <a:endParaRPr lang="en-US" sz="1200"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		</a:t>
            </a:r>
            <a:r>
              <a:rPr lang="en-US" sz="1200" i="1" dirty="0" smtClean="0">
                <a:latin typeface="Courier New" pitchFamily="49" charset="0"/>
                <a:cs typeface="Courier New" pitchFamily="49" charset="0"/>
              </a:rPr>
              <a:t>U</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i="1" dirty="0" smtClean="0">
                <a:latin typeface="Courier New" pitchFamily="49" charset="0"/>
                <a:cs typeface="Courier New" pitchFamily="49" charset="0"/>
              </a:rPr>
              <a:t>D</a:t>
            </a:r>
            <a:endParaRPr lang="en-US" sz="1200" i="1"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	end</a:t>
            </a:r>
            <a:endParaRPr lang="en-US" sz="1200"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	if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0 then</a:t>
            </a:r>
          </a:p>
          <a:p>
            <a:pPr>
              <a:tabLst>
                <a:tab pos="457200" algn="l"/>
                <a:tab pos="914400" algn="l"/>
                <a:tab pos="1371600" algn="l"/>
                <a:tab pos="6629400" algn="l"/>
              </a:tabLst>
            </a:pPr>
            <a:r>
              <a:rPr lang="en-US" sz="1200" dirty="0" smtClean="0">
                <a:latin typeface="Courier New" pitchFamily="49" charset="0"/>
                <a:cs typeface="Courier New" pitchFamily="49" charset="0"/>
              </a:rPr>
              <a:t>		</a:t>
            </a:r>
            <a:r>
              <a:rPr lang="en-US" sz="1200" i="1" dirty="0" smtClean="0">
                <a:latin typeface="Courier New" pitchFamily="49" charset="0"/>
                <a:cs typeface="Courier New" pitchFamily="49" charset="0"/>
              </a:rPr>
              <a:t>q</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1</a:t>
            </a:r>
          </a:p>
          <a:p>
            <a:pPr>
              <a:tabLst>
                <a:tab pos="457200" algn="l"/>
                <a:tab pos="914400" algn="l"/>
                <a:tab pos="1371600" algn="l"/>
                <a:tab pos="6629400" algn="l"/>
              </a:tabLst>
            </a:pPr>
            <a:r>
              <a:rPr lang="en-US" sz="1200" dirty="0" smtClean="0">
                <a:latin typeface="Courier New" pitchFamily="49" charset="0"/>
                <a:cs typeface="Courier New" pitchFamily="49" charset="0"/>
              </a:rPr>
              <a:t>	end</a:t>
            </a:r>
            <a:endParaRPr lang="en-US" sz="1200"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	else</a:t>
            </a:r>
            <a:endParaRPr lang="en-US" sz="1200"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		</a:t>
            </a:r>
            <a:r>
              <a:rPr lang="en-US" sz="1200" i="1" dirty="0" smtClean="0">
                <a:latin typeface="Courier New" pitchFamily="49" charset="0"/>
                <a:cs typeface="Courier New" pitchFamily="49" charset="0"/>
              </a:rPr>
              <a:t>q</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0</a:t>
            </a:r>
          </a:p>
          <a:p>
            <a:pPr>
              <a:tabLst>
                <a:tab pos="457200" algn="l"/>
                <a:tab pos="914400" algn="l"/>
                <a:tab pos="1371600" algn="l"/>
                <a:tab pos="6629400" algn="l"/>
              </a:tabLst>
            </a:pPr>
            <a:r>
              <a:rPr lang="en-US" sz="1200" dirty="0" smtClean="0">
                <a:latin typeface="Courier New" pitchFamily="49" charset="0"/>
                <a:cs typeface="Courier New" pitchFamily="49" charset="0"/>
              </a:rPr>
              <a:t>	end</a:t>
            </a:r>
            <a:endParaRPr lang="en-US" sz="1200"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	/* </a:t>
            </a:r>
            <a:r>
              <a:rPr lang="en-US" sz="1200" dirty="0">
                <a:latin typeface="Courier New" pitchFamily="49" charset="0"/>
                <a:cs typeface="Courier New" pitchFamily="49" charset="0"/>
              </a:rPr>
              <a:t>Set </a:t>
            </a:r>
            <a:r>
              <a:rPr lang="en-US" sz="1200" dirty="0" smtClean="0">
                <a:latin typeface="Courier New" pitchFamily="49" charset="0"/>
                <a:cs typeface="Courier New" pitchFamily="49" charset="0"/>
              </a:rPr>
              <a:t>the quotient bit	*/</a:t>
            </a:r>
          </a:p>
          <a:p>
            <a:pPr>
              <a:tabLst>
                <a:tab pos="457200" algn="l"/>
                <a:tab pos="914400" algn="l"/>
                <a:tab pos="1371600" algn="l"/>
                <a:tab pos="6629400" algn="l"/>
              </a:tabLst>
            </a:pP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lsb</a:t>
            </a:r>
            <a:r>
              <a:rPr lang="en-US" sz="1200" dirty="0" smtClean="0">
                <a:latin typeface="Courier New" pitchFamily="49" charset="0"/>
                <a:cs typeface="Courier New" pitchFamily="49" charset="0"/>
              </a:rPr>
              <a:t> of </a:t>
            </a:r>
            <a:r>
              <a:rPr lang="en-US" sz="1200" i="1" dirty="0">
                <a:latin typeface="Courier New" pitchFamily="49" charset="0"/>
                <a:cs typeface="Courier New" pitchFamily="49" charset="0"/>
              </a:rPr>
              <a:t>V</a:t>
            </a:r>
            <a:r>
              <a:rPr lang="en-US" sz="1200" dirty="0">
                <a:latin typeface="Courier New" pitchFamily="49" charset="0"/>
                <a:cs typeface="Courier New" pitchFamily="49" charset="0"/>
              </a:rPr>
              <a:t> ← </a:t>
            </a:r>
            <a:r>
              <a:rPr lang="en-US" sz="1200" i="1" dirty="0" smtClean="0">
                <a:latin typeface="Courier New" pitchFamily="49" charset="0"/>
                <a:cs typeface="Courier New" pitchFamily="49" charset="0"/>
              </a:rPr>
              <a:t>q</a:t>
            </a:r>
          </a:p>
          <a:p>
            <a:pPr>
              <a:tabLst>
                <a:tab pos="457200" algn="l"/>
                <a:tab pos="914400" algn="l"/>
                <a:tab pos="1371600" algn="l"/>
                <a:tab pos="6629400" algn="l"/>
              </a:tabLst>
            </a:pPr>
            <a:r>
              <a:rPr lang="en-US" sz="1200" dirty="0" smtClean="0">
                <a:latin typeface="Courier New" pitchFamily="49" charset="0"/>
                <a:cs typeface="Courier New" pitchFamily="49" charset="0"/>
              </a:rPr>
              <a:t>end</a:t>
            </a:r>
            <a:endParaRPr lang="en-US" sz="1200" dirty="0">
              <a:latin typeface="Courier New" pitchFamily="49" charset="0"/>
              <a:cs typeface="Courier New" pitchFamily="49" charset="0"/>
            </a:endParaRPr>
          </a:p>
          <a:p>
            <a:pPr>
              <a:tabLst>
                <a:tab pos="457200" algn="l"/>
                <a:tab pos="914400" algn="l"/>
                <a:tab pos="1371600" algn="l"/>
                <a:tab pos="6629400" algn="l"/>
              </a:tabLst>
            </a:pPr>
            <a:r>
              <a:rPr lang="en-US" sz="1200" dirty="0" smtClean="0">
                <a:latin typeface="Courier New" pitchFamily="49" charset="0"/>
                <a:cs typeface="Courier New" pitchFamily="49" charset="0"/>
              </a:rPr>
              <a:t>if </a:t>
            </a:r>
            <a:r>
              <a:rPr lang="en-US" sz="1200" i="1" dirty="0" smtClean="0">
                <a:latin typeface="Courier New" pitchFamily="49" charset="0"/>
                <a:cs typeface="Courier New" pitchFamily="49" charset="0"/>
              </a:rPr>
              <a:t>U</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&lt;0 then</a:t>
            </a:r>
          </a:p>
          <a:p>
            <a:pPr>
              <a:tabLst>
                <a:tab pos="457200" algn="l"/>
                <a:tab pos="914400" algn="l"/>
                <a:tab pos="1371600" algn="l"/>
                <a:tab pos="6629400" algn="l"/>
              </a:tabLst>
            </a:pPr>
            <a:r>
              <a:rPr lang="en-US" sz="1200" dirty="0" smtClean="0">
                <a:latin typeface="Courier New" pitchFamily="49" charset="0"/>
                <a:cs typeface="Courier New" pitchFamily="49" charset="0"/>
              </a:rPr>
              <a:t>	</a:t>
            </a:r>
            <a:r>
              <a:rPr lang="en-US" sz="1200" i="1" dirty="0" smtClean="0">
                <a:latin typeface="Courier New" pitchFamily="49" charset="0"/>
                <a:cs typeface="Courier New" pitchFamily="49" charset="0"/>
              </a:rPr>
              <a:t>U</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i="1" dirty="0">
                <a:latin typeface="Courier New" pitchFamily="49" charset="0"/>
                <a:cs typeface="Courier New" pitchFamily="49" charset="0"/>
              </a:rPr>
              <a:t>U</a:t>
            </a:r>
            <a:r>
              <a:rPr lang="en-US" sz="1200" dirty="0">
                <a:latin typeface="Courier New" pitchFamily="49" charset="0"/>
                <a:cs typeface="Courier New" pitchFamily="49" charset="0"/>
              </a:rPr>
              <a:t> + </a:t>
            </a:r>
            <a:r>
              <a:rPr lang="en-US" sz="1200" i="1" dirty="0">
                <a:latin typeface="Courier New" pitchFamily="49" charset="0"/>
                <a:cs typeface="Courier New" pitchFamily="49" charset="0"/>
              </a:rPr>
              <a:t>D</a:t>
            </a:r>
          </a:p>
          <a:p>
            <a:pPr>
              <a:tabLst>
                <a:tab pos="457200" algn="l"/>
                <a:tab pos="914400" algn="l"/>
                <a:tab pos="1371600" algn="l"/>
                <a:tab pos="6629400" algn="l"/>
              </a:tabLst>
            </a:pPr>
            <a:r>
              <a:rPr lang="en-US" sz="1200" dirty="0">
                <a:latin typeface="Courier New" pitchFamily="49" charset="0"/>
                <a:cs typeface="Courier New" pitchFamily="49" charset="0"/>
              </a:rPr>
              <a:t>end</a:t>
            </a:r>
          </a:p>
          <a:p>
            <a:pPr>
              <a:tabLst>
                <a:tab pos="465138" algn="l"/>
                <a:tab pos="914400" algn="l"/>
                <a:tab pos="1371600" algn="l"/>
              </a:tabLst>
            </a:pPr>
            <a:endParaRPr lang="en-US" sz="1600" b="1" dirty="0">
              <a:latin typeface="Courier New" pitchFamily="49" charset="0"/>
              <a:cs typeface="Courier New" pitchFamily="49" charset="0"/>
            </a:endParaRPr>
          </a:p>
        </p:txBody>
      </p:sp>
      <p:grpSp>
        <p:nvGrpSpPr>
          <p:cNvPr id="8" name="Group 7"/>
          <p:cNvGrpSpPr/>
          <p:nvPr/>
        </p:nvGrpSpPr>
        <p:grpSpPr>
          <a:xfrm>
            <a:off x="1066800" y="1371600"/>
            <a:ext cx="7391400" cy="4888209"/>
            <a:chOff x="1295400" y="1588791"/>
            <a:chExt cx="7391400" cy="4888209"/>
          </a:xfrm>
        </p:grpSpPr>
        <p:sp>
          <p:nvSpPr>
            <p:cNvPr id="9" name="Rectangle 8"/>
            <p:cNvSpPr/>
            <p:nvPr/>
          </p:nvSpPr>
          <p:spPr>
            <a:xfrm>
              <a:off x="1295400" y="1588791"/>
              <a:ext cx="7391400" cy="488820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295400" y="18288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3438525" y="1565275"/>
            <a:ext cx="2428875" cy="4835525"/>
            <a:chOff x="2592" y="896"/>
            <a:chExt cx="1530" cy="3046"/>
          </a:xfrm>
        </p:grpSpPr>
        <p:sp>
          <p:nvSpPr>
            <p:cNvPr id="7" name="AutoShape 3"/>
            <p:cNvSpPr>
              <a:spLocks noChangeAspect="1" noChangeArrowheads="1" noTextEdit="1"/>
            </p:cNvSpPr>
            <p:nvPr/>
          </p:nvSpPr>
          <p:spPr bwMode="auto">
            <a:xfrm>
              <a:off x="2592" y="896"/>
              <a:ext cx="1530" cy="3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3343" y="1383"/>
              <a:ext cx="299" cy="78"/>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40" y="0"/>
                    <a:pt x="1317" y="77"/>
                    <a:pt x="1317" y="173"/>
                  </a:cubicBezTo>
                  <a:cubicBezTo>
                    <a:pt x="1317" y="269"/>
                    <a:pt x="1240" y="346"/>
                    <a:pt x="1144" y="346"/>
                  </a:cubicBezTo>
                  <a:lnTo>
                    <a:pt x="173" y="346"/>
                  </a:lnTo>
                  <a:cubicBezTo>
                    <a:pt x="77" y="346"/>
                    <a:pt x="0" y="269"/>
                    <a:pt x="0" y="173"/>
                  </a:cubicBezTo>
                  <a:cubicBezTo>
                    <a:pt x="0" y="77"/>
                    <a:pt x="77"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643" y="1676"/>
              <a:ext cx="1368" cy="356"/>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3699" y="1688"/>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321" y="1686"/>
              <a:ext cx="356"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3326" y="1690"/>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0"/>
            <p:cNvSpPr>
              <a:spLocks noChangeArrowheads="1"/>
            </p:cNvSpPr>
            <p:nvPr/>
          </p:nvSpPr>
          <p:spPr bwMode="auto">
            <a:xfrm>
              <a:off x="3710" y="1695"/>
              <a:ext cx="26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111X</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2830" y="1704"/>
              <a:ext cx="38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2"/>
            <p:cNvSpPr>
              <a:spLocks noChangeArrowheads="1"/>
            </p:cNvSpPr>
            <p:nvPr/>
          </p:nvSpPr>
          <p:spPr bwMode="auto">
            <a:xfrm>
              <a:off x="2845" y="1854"/>
              <a:ext cx="2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end of </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3"/>
            <p:cNvSpPr>
              <a:spLocks noChangeArrowheads="1"/>
            </p:cNvSpPr>
            <p:nvPr/>
          </p:nvSpPr>
          <p:spPr bwMode="auto">
            <a:xfrm>
              <a:off x="2845" y="1952"/>
              <a:ext cx="3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iteration:</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4"/>
            <p:cNvSpPr>
              <a:spLocks noChangeArrowheads="1"/>
            </p:cNvSpPr>
            <p:nvPr/>
          </p:nvSpPr>
          <p:spPr bwMode="auto">
            <a:xfrm>
              <a:off x="3700" y="1854"/>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320" y="1851"/>
              <a:ext cx="358"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319" y="1854"/>
              <a:ext cx="33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11101</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7"/>
            <p:cNvSpPr>
              <a:spLocks noChangeArrowheads="1"/>
            </p:cNvSpPr>
            <p:nvPr/>
          </p:nvSpPr>
          <p:spPr bwMode="auto">
            <a:xfrm>
              <a:off x="3711" y="1860"/>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1110</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18"/>
            <p:cNvSpPr>
              <a:spLocks/>
            </p:cNvSpPr>
            <p:nvPr/>
          </p:nvSpPr>
          <p:spPr bwMode="auto">
            <a:xfrm>
              <a:off x="2800" y="1823"/>
              <a:ext cx="1210" cy="2"/>
            </a:xfrm>
            <a:custGeom>
              <a:avLst/>
              <a:gdLst>
                <a:gd name="T0" fmla="*/ 0 w 5318"/>
                <a:gd name="T1" fmla="*/ 0 h 10"/>
                <a:gd name="T2" fmla="*/ 5318 w 5318"/>
                <a:gd name="T3" fmla="*/ 0 h 10"/>
              </a:gdLst>
              <a:ahLst/>
              <a:cxnLst>
                <a:cxn ang="0">
                  <a:pos x="T0" y="T1"/>
                </a:cxn>
                <a:cxn ang="0">
                  <a:pos x="T2" y="T3"/>
                </a:cxn>
              </a:cxnLst>
              <a:rect l="0" t="0" r="r" b="b"/>
              <a:pathLst>
                <a:path w="5318" h="10">
                  <a:moveTo>
                    <a:pt x="0" y="0"/>
                  </a:moveTo>
                  <a:cubicBezTo>
                    <a:pt x="42" y="10"/>
                    <a:pt x="5318" y="0"/>
                    <a:pt x="5318" y="0"/>
                  </a:cubicBez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2803" y="1678"/>
              <a:ext cx="0" cy="35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Oval 20"/>
            <p:cNvSpPr>
              <a:spLocks noChangeArrowheads="1"/>
            </p:cNvSpPr>
            <p:nvPr/>
          </p:nvSpPr>
          <p:spPr bwMode="auto">
            <a:xfrm>
              <a:off x="2667" y="1788"/>
              <a:ext cx="114" cy="116"/>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692" y="1802"/>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2"/>
            <p:cNvSpPr>
              <a:spLocks noChangeArrowheads="1"/>
            </p:cNvSpPr>
            <p:nvPr/>
          </p:nvSpPr>
          <p:spPr bwMode="auto">
            <a:xfrm>
              <a:off x="2633" y="1367"/>
              <a:ext cx="1375" cy="238"/>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693" y="1481"/>
              <a:ext cx="287" cy="106"/>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3312" y="1479"/>
              <a:ext cx="359"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327" y="1487"/>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6"/>
            <p:cNvSpPr>
              <a:spLocks noChangeArrowheads="1"/>
            </p:cNvSpPr>
            <p:nvPr/>
          </p:nvSpPr>
          <p:spPr bwMode="auto">
            <a:xfrm>
              <a:off x="3704" y="1488"/>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0111</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7"/>
            <p:cNvSpPr>
              <a:spLocks noChangeArrowheads="1"/>
            </p:cNvSpPr>
            <p:nvPr/>
          </p:nvSpPr>
          <p:spPr bwMode="auto">
            <a:xfrm>
              <a:off x="2670" y="1493"/>
              <a:ext cx="40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beginning:</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8"/>
            <p:cNvSpPr>
              <a:spLocks noChangeArrowheads="1"/>
            </p:cNvSpPr>
            <p:nvPr/>
          </p:nvSpPr>
          <p:spPr bwMode="auto">
            <a:xfrm>
              <a:off x="3456" y="1378"/>
              <a:ext cx="11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U</a:t>
              </a:r>
              <a:endParaRPr kumimoji="0" lang="en-US" sz="1800" b="0" i="0" u="none" strike="noStrike" cap="none" normalizeH="0" baseline="0" smtClean="0">
                <a:ln>
                  <a:noFill/>
                </a:ln>
                <a:solidFill>
                  <a:schemeClr val="tx1"/>
                </a:solidFill>
                <a:effectLst/>
                <a:latin typeface="Arial" pitchFamily="34" charset="0"/>
              </a:endParaRPr>
            </a:p>
          </p:txBody>
        </p:sp>
        <p:sp>
          <p:nvSpPr>
            <p:cNvPr id="32" name="Freeform 29"/>
            <p:cNvSpPr>
              <a:spLocks/>
            </p:cNvSpPr>
            <p:nvPr/>
          </p:nvSpPr>
          <p:spPr bwMode="auto">
            <a:xfrm>
              <a:off x="3697" y="1380"/>
              <a:ext cx="300" cy="79"/>
            </a:xfrm>
            <a:custGeom>
              <a:avLst/>
              <a:gdLst>
                <a:gd name="T0" fmla="*/ 173 w 1317"/>
                <a:gd name="T1" fmla="*/ 0 h 347"/>
                <a:gd name="T2" fmla="*/ 1144 w 1317"/>
                <a:gd name="T3" fmla="*/ 0 h 347"/>
                <a:gd name="T4" fmla="*/ 1317 w 1317"/>
                <a:gd name="T5" fmla="*/ 173 h 347"/>
                <a:gd name="T6" fmla="*/ 1144 w 1317"/>
                <a:gd name="T7" fmla="*/ 347 h 347"/>
                <a:gd name="T8" fmla="*/ 173 w 1317"/>
                <a:gd name="T9" fmla="*/ 347 h 347"/>
                <a:gd name="T10" fmla="*/ 0 w 1317"/>
                <a:gd name="T11" fmla="*/ 173 h 347"/>
                <a:gd name="T12" fmla="*/ 173 w 1317"/>
                <a:gd name="T13" fmla="*/ 0 h 347"/>
              </a:gdLst>
              <a:ahLst/>
              <a:cxnLst>
                <a:cxn ang="0">
                  <a:pos x="T0" y="T1"/>
                </a:cxn>
                <a:cxn ang="0">
                  <a:pos x="T2" y="T3"/>
                </a:cxn>
                <a:cxn ang="0">
                  <a:pos x="T4" y="T5"/>
                </a:cxn>
                <a:cxn ang="0">
                  <a:pos x="T6" y="T7"/>
                </a:cxn>
                <a:cxn ang="0">
                  <a:pos x="T8" y="T9"/>
                </a:cxn>
                <a:cxn ang="0">
                  <a:pos x="T10" y="T11"/>
                </a:cxn>
                <a:cxn ang="0">
                  <a:pos x="T12" y="T13"/>
                </a:cxn>
              </a:cxnLst>
              <a:rect l="0" t="0" r="r" b="b"/>
              <a:pathLst>
                <a:path w="1317" h="347">
                  <a:moveTo>
                    <a:pt x="173" y="0"/>
                  </a:moveTo>
                  <a:lnTo>
                    <a:pt x="1144" y="0"/>
                  </a:lnTo>
                  <a:cubicBezTo>
                    <a:pt x="1240" y="0"/>
                    <a:pt x="1317" y="77"/>
                    <a:pt x="1317" y="173"/>
                  </a:cubicBezTo>
                  <a:cubicBezTo>
                    <a:pt x="1317" y="269"/>
                    <a:pt x="1240" y="347"/>
                    <a:pt x="1144" y="347"/>
                  </a:cubicBezTo>
                  <a:lnTo>
                    <a:pt x="173" y="347"/>
                  </a:lnTo>
                  <a:cubicBezTo>
                    <a:pt x="77" y="347"/>
                    <a:pt x="0" y="269"/>
                    <a:pt x="0" y="173"/>
                  </a:cubicBezTo>
                  <a:cubicBezTo>
                    <a:pt x="0" y="77"/>
                    <a:pt x="77" y="0"/>
                    <a:pt x="173"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30"/>
            <p:cNvSpPr>
              <a:spLocks noChangeArrowheads="1"/>
            </p:cNvSpPr>
            <p:nvPr/>
          </p:nvSpPr>
          <p:spPr bwMode="auto">
            <a:xfrm>
              <a:off x="3811" y="1375"/>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34" name="Rectangle 31"/>
            <p:cNvSpPr>
              <a:spLocks noChangeArrowheads="1"/>
            </p:cNvSpPr>
            <p:nvPr/>
          </p:nvSpPr>
          <p:spPr bwMode="auto">
            <a:xfrm>
              <a:off x="2644" y="2068"/>
              <a:ext cx="1364" cy="356"/>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p:cNvSpPr>
              <a:spLocks noChangeArrowheads="1"/>
            </p:cNvSpPr>
            <p:nvPr/>
          </p:nvSpPr>
          <p:spPr bwMode="auto">
            <a:xfrm>
              <a:off x="3700" y="2080"/>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3"/>
            <p:cNvSpPr>
              <a:spLocks noChangeArrowheads="1"/>
            </p:cNvSpPr>
            <p:nvPr/>
          </p:nvSpPr>
          <p:spPr bwMode="auto">
            <a:xfrm>
              <a:off x="3319" y="2078"/>
              <a:ext cx="359"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4"/>
            <p:cNvSpPr>
              <a:spLocks noChangeArrowheads="1"/>
            </p:cNvSpPr>
            <p:nvPr/>
          </p:nvSpPr>
          <p:spPr bwMode="auto">
            <a:xfrm>
              <a:off x="3331" y="2086"/>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11011</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5"/>
            <p:cNvSpPr>
              <a:spLocks noChangeArrowheads="1"/>
            </p:cNvSpPr>
            <p:nvPr/>
          </p:nvSpPr>
          <p:spPr bwMode="auto">
            <a:xfrm>
              <a:off x="3711" y="2086"/>
              <a:ext cx="26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110X</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6"/>
            <p:cNvSpPr>
              <a:spLocks noChangeArrowheads="1"/>
            </p:cNvSpPr>
            <p:nvPr/>
          </p:nvSpPr>
          <p:spPr bwMode="auto">
            <a:xfrm>
              <a:off x="2831" y="2096"/>
              <a:ext cx="38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40" name="Rectangle 37"/>
            <p:cNvSpPr>
              <a:spLocks noChangeArrowheads="1"/>
            </p:cNvSpPr>
            <p:nvPr/>
          </p:nvSpPr>
          <p:spPr bwMode="auto">
            <a:xfrm>
              <a:off x="2846" y="2246"/>
              <a:ext cx="2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end of </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38"/>
            <p:cNvSpPr>
              <a:spLocks noChangeArrowheads="1"/>
            </p:cNvSpPr>
            <p:nvPr/>
          </p:nvSpPr>
          <p:spPr bwMode="auto">
            <a:xfrm>
              <a:off x="2846" y="2343"/>
              <a:ext cx="3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iteration:</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39"/>
            <p:cNvSpPr>
              <a:spLocks noChangeArrowheads="1"/>
            </p:cNvSpPr>
            <p:nvPr/>
          </p:nvSpPr>
          <p:spPr bwMode="auto">
            <a:xfrm>
              <a:off x="3701" y="2245"/>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auto">
            <a:xfrm>
              <a:off x="3317" y="2243"/>
              <a:ext cx="362"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1"/>
            <p:cNvSpPr>
              <a:spLocks noChangeArrowheads="1"/>
            </p:cNvSpPr>
            <p:nvPr/>
          </p:nvSpPr>
          <p:spPr bwMode="auto">
            <a:xfrm>
              <a:off x="3330" y="2251"/>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11110</a:t>
              </a: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42"/>
            <p:cNvSpPr>
              <a:spLocks noChangeArrowheads="1"/>
            </p:cNvSpPr>
            <p:nvPr/>
          </p:nvSpPr>
          <p:spPr bwMode="auto">
            <a:xfrm>
              <a:off x="3712" y="2252"/>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1100</a:t>
              </a:r>
              <a:endParaRPr kumimoji="0" lang="en-US" sz="1800" b="0" i="0" u="none" strike="noStrike" cap="none" normalizeH="0" baseline="0" smtClean="0">
                <a:ln>
                  <a:noFill/>
                </a:ln>
                <a:solidFill>
                  <a:schemeClr val="tx1"/>
                </a:solidFill>
                <a:effectLst/>
                <a:latin typeface="Arial" pitchFamily="34" charset="0"/>
              </a:endParaRPr>
            </a:p>
          </p:txBody>
        </p:sp>
        <p:sp>
          <p:nvSpPr>
            <p:cNvPr id="46" name="Freeform 43"/>
            <p:cNvSpPr>
              <a:spLocks/>
            </p:cNvSpPr>
            <p:nvPr/>
          </p:nvSpPr>
          <p:spPr bwMode="auto">
            <a:xfrm>
              <a:off x="2801" y="2214"/>
              <a:ext cx="1202" cy="2"/>
            </a:xfrm>
            <a:custGeom>
              <a:avLst/>
              <a:gdLst>
                <a:gd name="T0" fmla="*/ 0 w 5284"/>
                <a:gd name="T1" fmla="*/ 0 h 10"/>
                <a:gd name="T2" fmla="*/ 5284 w 5284"/>
                <a:gd name="T3" fmla="*/ 0 h 10"/>
              </a:gdLst>
              <a:ahLst/>
              <a:cxnLst>
                <a:cxn ang="0">
                  <a:pos x="T0" y="T1"/>
                </a:cxn>
                <a:cxn ang="0">
                  <a:pos x="T2" y="T3"/>
                </a:cxn>
              </a:cxnLst>
              <a:rect l="0" t="0" r="r" b="b"/>
              <a:pathLst>
                <a:path w="5284" h="10">
                  <a:moveTo>
                    <a:pt x="0" y="0"/>
                  </a:moveTo>
                  <a:cubicBezTo>
                    <a:pt x="42" y="10"/>
                    <a:pt x="5284" y="0"/>
                    <a:pt x="5284" y="0"/>
                  </a:cubicBez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4"/>
            <p:cNvSpPr>
              <a:spLocks noChangeShapeType="1"/>
            </p:cNvSpPr>
            <p:nvPr/>
          </p:nvSpPr>
          <p:spPr bwMode="auto">
            <a:xfrm>
              <a:off x="2804" y="2070"/>
              <a:ext cx="0" cy="35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5"/>
            <p:cNvSpPr>
              <a:spLocks noChangeArrowheads="1"/>
            </p:cNvSpPr>
            <p:nvPr/>
          </p:nvSpPr>
          <p:spPr bwMode="auto">
            <a:xfrm>
              <a:off x="2668" y="2180"/>
              <a:ext cx="113" cy="115"/>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6"/>
            <p:cNvSpPr>
              <a:spLocks noChangeArrowheads="1"/>
            </p:cNvSpPr>
            <p:nvPr/>
          </p:nvSpPr>
          <p:spPr bwMode="auto">
            <a:xfrm>
              <a:off x="2693" y="2194"/>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0" name="Rectangle 47"/>
            <p:cNvSpPr>
              <a:spLocks noChangeArrowheads="1"/>
            </p:cNvSpPr>
            <p:nvPr/>
          </p:nvSpPr>
          <p:spPr bwMode="auto">
            <a:xfrm>
              <a:off x="2642" y="2443"/>
              <a:ext cx="1365" cy="356"/>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p:cNvSpPr>
              <a:spLocks noChangeArrowheads="1"/>
            </p:cNvSpPr>
            <p:nvPr/>
          </p:nvSpPr>
          <p:spPr bwMode="auto">
            <a:xfrm>
              <a:off x="3697" y="2455"/>
              <a:ext cx="287" cy="106"/>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9"/>
            <p:cNvSpPr>
              <a:spLocks noChangeArrowheads="1"/>
            </p:cNvSpPr>
            <p:nvPr/>
          </p:nvSpPr>
          <p:spPr bwMode="auto">
            <a:xfrm>
              <a:off x="3321" y="2453"/>
              <a:ext cx="354"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50"/>
            <p:cNvSpPr>
              <a:spLocks noChangeArrowheads="1"/>
            </p:cNvSpPr>
            <p:nvPr/>
          </p:nvSpPr>
          <p:spPr bwMode="auto">
            <a:xfrm>
              <a:off x="3333" y="2459"/>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11101</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51"/>
            <p:cNvSpPr>
              <a:spLocks noChangeArrowheads="1"/>
            </p:cNvSpPr>
            <p:nvPr/>
          </p:nvSpPr>
          <p:spPr bwMode="auto">
            <a:xfrm>
              <a:off x="3708" y="2462"/>
              <a:ext cx="26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100X</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2"/>
            <p:cNvSpPr>
              <a:spLocks noChangeArrowheads="1"/>
            </p:cNvSpPr>
            <p:nvPr/>
          </p:nvSpPr>
          <p:spPr bwMode="auto">
            <a:xfrm>
              <a:off x="2828" y="2472"/>
              <a:ext cx="38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3"/>
            <p:cNvSpPr>
              <a:spLocks noChangeArrowheads="1"/>
            </p:cNvSpPr>
            <p:nvPr/>
          </p:nvSpPr>
          <p:spPr bwMode="auto">
            <a:xfrm>
              <a:off x="2843" y="2621"/>
              <a:ext cx="2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end of </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4"/>
            <p:cNvSpPr>
              <a:spLocks noChangeArrowheads="1"/>
            </p:cNvSpPr>
            <p:nvPr/>
          </p:nvSpPr>
          <p:spPr bwMode="auto">
            <a:xfrm>
              <a:off x="2843" y="2719"/>
              <a:ext cx="3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iteration:</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5"/>
            <p:cNvSpPr>
              <a:spLocks noChangeArrowheads="1"/>
            </p:cNvSpPr>
            <p:nvPr/>
          </p:nvSpPr>
          <p:spPr bwMode="auto">
            <a:xfrm>
              <a:off x="3698" y="2621"/>
              <a:ext cx="288"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6"/>
            <p:cNvSpPr>
              <a:spLocks noChangeArrowheads="1"/>
            </p:cNvSpPr>
            <p:nvPr/>
          </p:nvSpPr>
          <p:spPr bwMode="auto">
            <a:xfrm>
              <a:off x="3322" y="2618"/>
              <a:ext cx="354" cy="107"/>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7"/>
            <p:cNvSpPr>
              <a:spLocks noChangeArrowheads="1"/>
            </p:cNvSpPr>
            <p:nvPr/>
          </p:nvSpPr>
          <p:spPr bwMode="auto">
            <a:xfrm>
              <a:off x="3327" y="2622"/>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58"/>
            <p:cNvSpPr>
              <a:spLocks noChangeArrowheads="1"/>
            </p:cNvSpPr>
            <p:nvPr/>
          </p:nvSpPr>
          <p:spPr bwMode="auto">
            <a:xfrm>
              <a:off x="3709" y="2627"/>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1001</a:t>
              </a:r>
              <a:endParaRPr kumimoji="0" lang="en-US" sz="1800" b="0" i="0" u="none" strike="noStrike" cap="none" normalizeH="0" baseline="0" smtClean="0">
                <a:ln>
                  <a:noFill/>
                </a:ln>
                <a:solidFill>
                  <a:schemeClr val="tx1"/>
                </a:solidFill>
                <a:effectLst/>
                <a:latin typeface="Arial" pitchFamily="34" charset="0"/>
              </a:endParaRPr>
            </a:p>
          </p:txBody>
        </p:sp>
        <p:sp>
          <p:nvSpPr>
            <p:cNvPr id="62" name="Freeform 59"/>
            <p:cNvSpPr>
              <a:spLocks/>
            </p:cNvSpPr>
            <p:nvPr/>
          </p:nvSpPr>
          <p:spPr bwMode="auto">
            <a:xfrm>
              <a:off x="2799" y="2590"/>
              <a:ext cx="1203" cy="2"/>
            </a:xfrm>
            <a:custGeom>
              <a:avLst/>
              <a:gdLst>
                <a:gd name="T0" fmla="*/ 0 w 5289"/>
                <a:gd name="T1" fmla="*/ 0 h 10"/>
                <a:gd name="T2" fmla="*/ 5289 w 5289"/>
                <a:gd name="T3" fmla="*/ 0 h 10"/>
              </a:gdLst>
              <a:ahLst/>
              <a:cxnLst>
                <a:cxn ang="0">
                  <a:pos x="T0" y="T1"/>
                </a:cxn>
                <a:cxn ang="0">
                  <a:pos x="T2" y="T3"/>
                </a:cxn>
              </a:cxnLst>
              <a:rect l="0" t="0" r="r" b="b"/>
              <a:pathLst>
                <a:path w="5289" h="10">
                  <a:moveTo>
                    <a:pt x="0" y="0"/>
                  </a:moveTo>
                  <a:cubicBezTo>
                    <a:pt x="42" y="10"/>
                    <a:pt x="5289" y="0"/>
                    <a:pt x="5289" y="0"/>
                  </a:cubicBez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60"/>
            <p:cNvSpPr>
              <a:spLocks noChangeShapeType="1"/>
            </p:cNvSpPr>
            <p:nvPr/>
          </p:nvSpPr>
          <p:spPr bwMode="auto">
            <a:xfrm>
              <a:off x="2801" y="2445"/>
              <a:ext cx="0" cy="35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Oval 61"/>
            <p:cNvSpPr>
              <a:spLocks noChangeArrowheads="1"/>
            </p:cNvSpPr>
            <p:nvPr/>
          </p:nvSpPr>
          <p:spPr bwMode="auto">
            <a:xfrm>
              <a:off x="2665" y="2556"/>
              <a:ext cx="114" cy="115"/>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2"/>
            <p:cNvSpPr>
              <a:spLocks noChangeArrowheads="1"/>
            </p:cNvSpPr>
            <p:nvPr/>
          </p:nvSpPr>
          <p:spPr bwMode="auto">
            <a:xfrm>
              <a:off x="2690" y="2569"/>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66" name="Rectangle 63"/>
            <p:cNvSpPr>
              <a:spLocks noChangeArrowheads="1"/>
            </p:cNvSpPr>
            <p:nvPr/>
          </p:nvSpPr>
          <p:spPr bwMode="auto">
            <a:xfrm>
              <a:off x="2642" y="2835"/>
              <a:ext cx="1366" cy="356"/>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4"/>
            <p:cNvSpPr>
              <a:spLocks noChangeArrowheads="1"/>
            </p:cNvSpPr>
            <p:nvPr/>
          </p:nvSpPr>
          <p:spPr bwMode="auto">
            <a:xfrm>
              <a:off x="3698" y="2847"/>
              <a:ext cx="287" cy="10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5"/>
            <p:cNvSpPr>
              <a:spLocks noChangeArrowheads="1"/>
            </p:cNvSpPr>
            <p:nvPr/>
          </p:nvSpPr>
          <p:spPr bwMode="auto">
            <a:xfrm>
              <a:off x="3326" y="2845"/>
              <a:ext cx="350"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6"/>
            <p:cNvSpPr>
              <a:spLocks noChangeArrowheads="1"/>
            </p:cNvSpPr>
            <p:nvPr/>
          </p:nvSpPr>
          <p:spPr bwMode="auto">
            <a:xfrm>
              <a:off x="3341" y="2851"/>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67"/>
            <p:cNvSpPr>
              <a:spLocks noChangeArrowheads="1"/>
            </p:cNvSpPr>
            <p:nvPr/>
          </p:nvSpPr>
          <p:spPr bwMode="auto">
            <a:xfrm>
              <a:off x="3709" y="2854"/>
              <a:ext cx="26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001X</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68"/>
            <p:cNvSpPr>
              <a:spLocks noChangeArrowheads="1"/>
            </p:cNvSpPr>
            <p:nvPr/>
          </p:nvSpPr>
          <p:spPr bwMode="auto">
            <a:xfrm>
              <a:off x="2829" y="2863"/>
              <a:ext cx="38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72" name="Rectangle 69"/>
            <p:cNvSpPr>
              <a:spLocks noChangeArrowheads="1"/>
            </p:cNvSpPr>
            <p:nvPr/>
          </p:nvSpPr>
          <p:spPr bwMode="auto">
            <a:xfrm>
              <a:off x="2844" y="3013"/>
              <a:ext cx="27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end of </a:t>
              </a:r>
              <a:endParaRPr kumimoji="0" lang="en-US" sz="1800" b="0" i="0" u="none" strike="noStrike" cap="none" normalizeH="0" baseline="0" smtClean="0">
                <a:ln>
                  <a:noFill/>
                </a:ln>
                <a:solidFill>
                  <a:schemeClr val="tx1"/>
                </a:solidFill>
                <a:effectLst/>
                <a:latin typeface="Arial" pitchFamily="34" charset="0"/>
              </a:endParaRPr>
            </a:p>
          </p:txBody>
        </p:sp>
        <p:sp>
          <p:nvSpPr>
            <p:cNvPr id="73" name="Rectangle 70"/>
            <p:cNvSpPr>
              <a:spLocks noChangeArrowheads="1"/>
            </p:cNvSpPr>
            <p:nvPr/>
          </p:nvSpPr>
          <p:spPr bwMode="auto">
            <a:xfrm>
              <a:off x="2844" y="3111"/>
              <a:ext cx="34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iteration:</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71"/>
            <p:cNvSpPr>
              <a:spLocks noChangeArrowheads="1"/>
            </p:cNvSpPr>
            <p:nvPr/>
          </p:nvSpPr>
          <p:spPr bwMode="auto">
            <a:xfrm>
              <a:off x="3699" y="3012"/>
              <a:ext cx="287" cy="106"/>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2"/>
            <p:cNvSpPr>
              <a:spLocks noChangeArrowheads="1"/>
            </p:cNvSpPr>
            <p:nvPr/>
          </p:nvSpPr>
          <p:spPr bwMode="auto">
            <a:xfrm>
              <a:off x="3330" y="3010"/>
              <a:ext cx="347"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3"/>
            <p:cNvSpPr>
              <a:spLocks noChangeArrowheads="1"/>
            </p:cNvSpPr>
            <p:nvPr/>
          </p:nvSpPr>
          <p:spPr bwMode="auto">
            <a:xfrm>
              <a:off x="3333" y="3016"/>
              <a:ext cx="30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11110</a:t>
              </a: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74"/>
            <p:cNvSpPr>
              <a:spLocks noChangeArrowheads="1"/>
            </p:cNvSpPr>
            <p:nvPr/>
          </p:nvSpPr>
          <p:spPr bwMode="auto">
            <a:xfrm>
              <a:off x="3710" y="3019"/>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0010</a:t>
              </a:r>
              <a:endParaRPr kumimoji="0" lang="en-US" sz="1800" b="0" i="0" u="none" strike="noStrike" cap="none" normalizeH="0" baseline="0" smtClean="0">
                <a:ln>
                  <a:noFill/>
                </a:ln>
                <a:solidFill>
                  <a:schemeClr val="tx1"/>
                </a:solidFill>
                <a:effectLst/>
                <a:latin typeface="Arial" pitchFamily="34" charset="0"/>
              </a:endParaRPr>
            </a:p>
          </p:txBody>
        </p:sp>
        <p:sp>
          <p:nvSpPr>
            <p:cNvPr id="78" name="Freeform 75"/>
            <p:cNvSpPr>
              <a:spLocks/>
            </p:cNvSpPr>
            <p:nvPr/>
          </p:nvSpPr>
          <p:spPr bwMode="auto">
            <a:xfrm>
              <a:off x="2799" y="2981"/>
              <a:ext cx="1208" cy="3"/>
            </a:xfrm>
            <a:custGeom>
              <a:avLst/>
              <a:gdLst>
                <a:gd name="T0" fmla="*/ 0 w 5310"/>
                <a:gd name="T1" fmla="*/ 0 h 10"/>
                <a:gd name="T2" fmla="*/ 5310 w 5310"/>
                <a:gd name="T3" fmla="*/ 0 h 10"/>
              </a:gdLst>
              <a:ahLst/>
              <a:cxnLst>
                <a:cxn ang="0">
                  <a:pos x="T0" y="T1"/>
                </a:cxn>
                <a:cxn ang="0">
                  <a:pos x="T2" y="T3"/>
                </a:cxn>
              </a:cxnLst>
              <a:rect l="0" t="0" r="r" b="b"/>
              <a:pathLst>
                <a:path w="5310" h="10">
                  <a:moveTo>
                    <a:pt x="0" y="0"/>
                  </a:moveTo>
                  <a:cubicBezTo>
                    <a:pt x="42" y="10"/>
                    <a:pt x="5310" y="0"/>
                    <a:pt x="5310" y="0"/>
                  </a:cubicBez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6"/>
            <p:cNvSpPr>
              <a:spLocks noChangeShapeType="1"/>
            </p:cNvSpPr>
            <p:nvPr/>
          </p:nvSpPr>
          <p:spPr bwMode="auto">
            <a:xfrm>
              <a:off x="2802" y="2837"/>
              <a:ext cx="0" cy="35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Oval 77"/>
            <p:cNvSpPr>
              <a:spLocks noChangeArrowheads="1"/>
            </p:cNvSpPr>
            <p:nvPr/>
          </p:nvSpPr>
          <p:spPr bwMode="auto">
            <a:xfrm>
              <a:off x="2667" y="2947"/>
              <a:ext cx="113" cy="115"/>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78"/>
            <p:cNvSpPr>
              <a:spLocks noChangeArrowheads="1"/>
            </p:cNvSpPr>
            <p:nvPr/>
          </p:nvSpPr>
          <p:spPr bwMode="auto">
            <a:xfrm>
              <a:off x="2691" y="2961"/>
              <a:ext cx="11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82" name="Freeform 79"/>
            <p:cNvSpPr>
              <a:spLocks/>
            </p:cNvSpPr>
            <p:nvPr/>
          </p:nvSpPr>
          <p:spPr bwMode="auto">
            <a:xfrm>
              <a:off x="2700" y="1151"/>
              <a:ext cx="755" cy="179"/>
            </a:xfrm>
            <a:custGeom>
              <a:avLst/>
              <a:gdLst>
                <a:gd name="T0" fmla="*/ 94 w 3319"/>
                <a:gd name="T1" fmla="*/ 0 h 784"/>
                <a:gd name="T2" fmla="*/ 3224 w 3319"/>
                <a:gd name="T3" fmla="*/ 0 h 784"/>
                <a:gd name="T4" fmla="*/ 3319 w 3319"/>
                <a:gd name="T5" fmla="*/ 94 h 784"/>
                <a:gd name="T6" fmla="*/ 3319 w 3319"/>
                <a:gd name="T7" fmla="*/ 690 h 784"/>
                <a:gd name="T8" fmla="*/ 3224 w 3319"/>
                <a:gd name="T9" fmla="*/ 784 h 784"/>
                <a:gd name="T10" fmla="*/ 94 w 3319"/>
                <a:gd name="T11" fmla="*/ 784 h 784"/>
                <a:gd name="T12" fmla="*/ 0 w 3319"/>
                <a:gd name="T13" fmla="*/ 690 h 784"/>
                <a:gd name="T14" fmla="*/ 0 w 3319"/>
                <a:gd name="T15" fmla="*/ 94 h 784"/>
                <a:gd name="T16" fmla="*/ 94 w 3319"/>
                <a:gd name="T17"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9" h="784">
                  <a:moveTo>
                    <a:pt x="94" y="0"/>
                  </a:moveTo>
                  <a:lnTo>
                    <a:pt x="3224" y="0"/>
                  </a:lnTo>
                  <a:cubicBezTo>
                    <a:pt x="3277" y="0"/>
                    <a:pt x="3319" y="42"/>
                    <a:pt x="3319" y="94"/>
                  </a:cubicBezTo>
                  <a:lnTo>
                    <a:pt x="3319" y="690"/>
                  </a:lnTo>
                  <a:cubicBezTo>
                    <a:pt x="3319" y="742"/>
                    <a:pt x="3277" y="784"/>
                    <a:pt x="3224" y="784"/>
                  </a:cubicBezTo>
                  <a:lnTo>
                    <a:pt x="94" y="784"/>
                  </a:lnTo>
                  <a:cubicBezTo>
                    <a:pt x="42" y="784"/>
                    <a:pt x="0" y="742"/>
                    <a:pt x="0" y="690"/>
                  </a:cubicBezTo>
                  <a:lnTo>
                    <a:pt x="0" y="94"/>
                  </a:lnTo>
                  <a:cubicBezTo>
                    <a:pt x="0" y="42"/>
                    <a:pt x="42" y="0"/>
                    <a:pt x="94" y="0"/>
                  </a:cubicBezTo>
                  <a:close/>
                </a:path>
              </a:pathLst>
            </a:custGeom>
            <a:solidFill>
              <a:srgbClr val="CCFF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80"/>
            <p:cNvSpPr>
              <a:spLocks noChangeArrowheads="1"/>
            </p:cNvSpPr>
            <p:nvPr/>
          </p:nvSpPr>
          <p:spPr bwMode="auto">
            <a:xfrm>
              <a:off x="2712" y="1172"/>
              <a:ext cx="70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Divisor (D)</a:t>
              </a:r>
              <a:endParaRPr kumimoji="0" lang="en-US" sz="1800" b="0" i="0" u="none" strike="noStrike" cap="none" normalizeH="0" baseline="0" smtClean="0">
                <a:ln>
                  <a:noFill/>
                </a:ln>
                <a:solidFill>
                  <a:schemeClr val="tx1"/>
                </a:solidFill>
                <a:effectLst/>
                <a:latin typeface="Arial" pitchFamily="34" charset="0"/>
              </a:endParaRPr>
            </a:p>
          </p:txBody>
        </p:sp>
        <p:sp>
          <p:nvSpPr>
            <p:cNvPr id="84" name="Freeform 81"/>
            <p:cNvSpPr>
              <a:spLocks/>
            </p:cNvSpPr>
            <p:nvPr/>
          </p:nvSpPr>
          <p:spPr bwMode="auto">
            <a:xfrm>
              <a:off x="3508" y="1153"/>
              <a:ext cx="347" cy="175"/>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CCFF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2"/>
            <p:cNvSpPr>
              <a:spLocks noChangeArrowheads="1"/>
            </p:cNvSpPr>
            <p:nvPr/>
          </p:nvSpPr>
          <p:spPr bwMode="auto">
            <a:xfrm>
              <a:off x="3542" y="1198"/>
              <a:ext cx="2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0011</a:t>
              </a:r>
              <a:endParaRPr kumimoji="0" lang="en-US" sz="1800" b="0" i="0" u="none" strike="noStrike" cap="none" normalizeH="0" baseline="0" smtClean="0">
                <a:ln>
                  <a:noFill/>
                </a:ln>
                <a:solidFill>
                  <a:schemeClr val="tx1"/>
                </a:solidFill>
                <a:effectLst/>
                <a:latin typeface="Arial" pitchFamily="34" charset="0"/>
              </a:endParaRPr>
            </a:p>
          </p:txBody>
        </p:sp>
        <p:sp>
          <p:nvSpPr>
            <p:cNvPr id="86" name="Freeform 83"/>
            <p:cNvSpPr>
              <a:spLocks/>
            </p:cNvSpPr>
            <p:nvPr/>
          </p:nvSpPr>
          <p:spPr bwMode="auto">
            <a:xfrm>
              <a:off x="2659" y="909"/>
              <a:ext cx="890" cy="187"/>
            </a:xfrm>
            <a:custGeom>
              <a:avLst/>
              <a:gdLst>
                <a:gd name="T0" fmla="*/ 99 w 3916"/>
                <a:gd name="T1" fmla="*/ 0 h 823"/>
                <a:gd name="T2" fmla="*/ 3817 w 3916"/>
                <a:gd name="T3" fmla="*/ 0 h 823"/>
                <a:gd name="T4" fmla="*/ 3916 w 3916"/>
                <a:gd name="T5" fmla="*/ 99 h 823"/>
                <a:gd name="T6" fmla="*/ 3916 w 3916"/>
                <a:gd name="T7" fmla="*/ 724 h 823"/>
                <a:gd name="T8" fmla="*/ 3817 w 3916"/>
                <a:gd name="T9" fmla="*/ 823 h 823"/>
                <a:gd name="T10" fmla="*/ 99 w 3916"/>
                <a:gd name="T11" fmla="*/ 823 h 823"/>
                <a:gd name="T12" fmla="*/ 0 w 3916"/>
                <a:gd name="T13" fmla="*/ 724 h 823"/>
                <a:gd name="T14" fmla="*/ 0 w 3916"/>
                <a:gd name="T15" fmla="*/ 99 h 823"/>
                <a:gd name="T16" fmla="*/ 99 w 3916"/>
                <a:gd name="T17"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6" h="823">
                  <a:moveTo>
                    <a:pt x="99" y="0"/>
                  </a:moveTo>
                  <a:lnTo>
                    <a:pt x="3817" y="0"/>
                  </a:lnTo>
                  <a:cubicBezTo>
                    <a:pt x="3872" y="0"/>
                    <a:pt x="3916" y="44"/>
                    <a:pt x="3916" y="99"/>
                  </a:cubicBezTo>
                  <a:lnTo>
                    <a:pt x="3916" y="724"/>
                  </a:lnTo>
                  <a:cubicBezTo>
                    <a:pt x="3916" y="779"/>
                    <a:pt x="3872" y="823"/>
                    <a:pt x="3817" y="823"/>
                  </a:cubicBezTo>
                  <a:lnTo>
                    <a:pt x="99" y="823"/>
                  </a:lnTo>
                  <a:cubicBezTo>
                    <a:pt x="44" y="823"/>
                    <a:pt x="0" y="779"/>
                    <a:pt x="0" y="724"/>
                  </a:cubicBezTo>
                  <a:lnTo>
                    <a:pt x="0" y="99"/>
                  </a:lnTo>
                  <a:cubicBezTo>
                    <a:pt x="0" y="44"/>
                    <a:pt x="44" y="0"/>
                    <a:pt x="99" y="0"/>
                  </a:cubicBezTo>
                  <a:close/>
                </a:path>
              </a:pathLst>
            </a:custGeom>
            <a:solidFill>
              <a:srgbClr val="FFCC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4"/>
            <p:cNvSpPr>
              <a:spLocks noChangeArrowheads="1"/>
            </p:cNvSpPr>
            <p:nvPr/>
          </p:nvSpPr>
          <p:spPr bwMode="auto">
            <a:xfrm>
              <a:off x="2684" y="912"/>
              <a:ext cx="81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Dividend (N)</a:t>
              </a:r>
              <a:endParaRPr kumimoji="0" lang="en-US" sz="1800" b="0" i="0" u="none" strike="noStrike" cap="none" normalizeH="0" baseline="0" dirty="0" smtClean="0">
                <a:ln>
                  <a:noFill/>
                </a:ln>
                <a:solidFill>
                  <a:schemeClr val="tx1"/>
                </a:solidFill>
                <a:effectLst/>
                <a:latin typeface="Arial" pitchFamily="34" charset="0"/>
              </a:endParaRPr>
            </a:p>
          </p:txBody>
        </p:sp>
        <p:sp>
          <p:nvSpPr>
            <p:cNvPr id="88" name="Freeform 85"/>
            <p:cNvSpPr>
              <a:spLocks/>
            </p:cNvSpPr>
            <p:nvPr/>
          </p:nvSpPr>
          <p:spPr bwMode="auto">
            <a:xfrm>
              <a:off x="3602" y="920"/>
              <a:ext cx="357" cy="174"/>
            </a:xfrm>
            <a:custGeom>
              <a:avLst/>
              <a:gdLst>
                <a:gd name="T0" fmla="*/ 92 w 1567"/>
                <a:gd name="T1" fmla="*/ 0 h 767"/>
                <a:gd name="T2" fmla="*/ 1474 w 1567"/>
                <a:gd name="T3" fmla="*/ 0 h 767"/>
                <a:gd name="T4" fmla="*/ 1567 w 1567"/>
                <a:gd name="T5" fmla="*/ 92 h 767"/>
                <a:gd name="T6" fmla="*/ 1567 w 1567"/>
                <a:gd name="T7" fmla="*/ 674 h 767"/>
                <a:gd name="T8" fmla="*/ 1474 w 1567"/>
                <a:gd name="T9" fmla="*/ 767 h 767"/>
                <a:gd name="T10" fmla="*/ 92 w 1567"/>
                <a:gd name="T11" fmla="*/ 767 h 767"/>
                <a:gd name="T12" fmla="*/ 0 w 1567"/>
                <a:gd name="T13" fmla="*/ 674 h 767"/>
                <a:gd name="T14" fmla="*/ 0 w 1567"/>
                <a:gd name="T15" fmla="*/ 92 h 767"/>
                <a:gd name="T16" fmla="*/ 92 w 1567"/>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7" h="767">
                  <a:moveTo>
                    <a:pt x="92" y="0"/>
                  </a:moveTo>
                  <a:lnTo>
                    <a:pt x="1474" y="0"/>
                  </a:lnTo>
                  <a:cubicBezTo>
                    <a:pt x="1526" y="0"/>
                    <a:pt x="1567" y="41"/>
                    <a:pt x="1567" y="92"/>
                  </a:cubicBezTo>
                  <a:lnTo>
                    <a:pt x="1567" y="674"/>
                  </a:lnTo>
                  <a:cubicBezTo>
                    <a:pt x="1567" y="726"/>
                    <a:pt x="1526" y="767"/>
                    <a:pt x="1474" y="767"/>
                  </a:cubicBezTo>
                  <a:lnTo>
                    <a:pt x="92" y="767"/>
                  </a:lnTo>
                  <a:cubicBezTo>
                    <a:pt x="41" y="767"/>
                    <a:pt x="0" y="726"/>
                    <a:pt x="0" y="674"/>
                  </a:cubicBezTo>
                  <a:lnTo>
                    <a:pt x="0" y="92"/>
                  </a:lnTo>
                  <a:cubicBezTo>
                    <a:pt x="0" y="41"/>
                    <a:pt x="41" y="0"/>
                    <a:pt x="92" y="0"/>
                  </a:cubicBezTo>
                  <a:close/>
                </a:path>
              </a:pathLst>
            </a:custGeom>
            <a:solidFill>
              <a:srgbClr val="FFCC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6"/>
            <p:cNvSpPr>
              <a:spLocks noChangeArrowheads="1"/>
            </p:cNvSpPr>
            <p:nvPr/>
          </p:nvSpPr>
          <p:spPr bwMode="auto">
            <a:xfrm>
              <a:off x="3609" y="920"/>
              <a:ext cx="3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00111</a:t>
              </a:r>
              <a:endParaRPr kumimoji="0" lang="en-US" sz="1800" b="0" i="0" u="none" strike="noStrike" cap="none" normalizeH="0" baseline="0" dirty="0" smtClean="0">
                <a:ln>
                  <a:noFill/>
                </a:ln>
                <a:solidFill>
                  <a:schemeClr val="tx1"/>
                </a:solidFill>
                <a:effectLst/>
                <a:latin typeface="Arial" pitchFamily="34" charset="0"/>
              </a:endParaRPr>
            </a:p>
          </p:txBody>
        </p:sp>
        <p:sp>
          <p:nvSpPr>
            <p:cNvPr id="90" name="Freeform 87"/>
            <p:cNvSpPr>
              <a:spLocks/>
            </p:cNvSpPr>
            <p:nvPr/>
          </p:nvSpPr>
          <p:spPr bwMode="auto">
            <a:xfrm>
              <a:off x="2641" y="3725"/>
              <a:ext cx="951" cy="175"/>
            </a:xfrm>
            <a:custGeom>
              <a:avLst/>
              <a:gdLst>
                <a:gd name="T0" fmla="*/ 92 w 4179"/>
                <a:gd name="T1" fmla="*/ 0 h 770"/>
                <a:gd name="T2" fmla="*/ 4086 w 4179"/>
                <a:gd name="T3" fmla="*/ 0 h 770"/>
                <a:gd name="T4" fmla="*/ 4179 w 4179"/>
                <a:gd name="T5" fmla="*/ 93 h 770"/>
                <a:gd name="T6" fmla="*/ 4179 w 4179"/>
                <a:gd name="T7" fmla="*/ 677 h 770"/>
                <a:gd name="T8" fmla="*/ 4086 w 4179"/>
                <a:gd name="T9" fmla="*/ 770 h 770"/>
                <a:gd name="T10" fmla="*/ 92 w 4179"/>
                <a:gd name="T11" fmla="*/ 770 h 770"/>
                <a:gd name="T12" fmla="*/ 0 w 4179"/>
                <a:gd name="T13" fmla="*/ 677 h 770"/>
                <a:gd name="T14" fmla="*/ 0 w 4179"/>
                <a:gd name="T15" fmla="*/ 93 h 770"/>
                <a:gd name="T16" fmla="*/ 92 w 4179"/>
                <a:gd name="T17" fmla="*/ 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9" h="770">
                  <a:moveTo>
                    <a:pt x="92" y="0"/>
                  </a:moveTo>
                  <a:lnTo>
                    <a:pt x="4086" y="0"/>
                  </a:lnTo>
                  <a:cubicBezTo>
                    <a:pt x="4137" y="0"/>
                    <a:pt x="4179" y="42"/>
                    <a:pt x="4179" y="93"/>
                  </a:cubicBezTo>
                  <a:lnTo>
                    <a:pt x="4179" y="677"/>
                  </a:lnTo>
                  <a:cubicBezTo>
                    <a:pt x="4179" y="729"/>
                    <a:pt x="4137" y="770"/>
                    <a:pt x="4086" y="770"/>
                  </a:cubicBezTo>
                  <a:lnTo>
                    <a:pt x="92" y="770"/>
                  </a:lnTo>
                  <a:cubicBezTo>
                    <a:pt x="41" y="770"/>
                    <a:pt x="0" y="729"/>
                    <a:pt x="0" y="677"/>
                  </a:cubicBezTo>
                  <a:lnTo>
                    <a:pt x="0" y="93"/>
                  </a:lnTo>
                  <a:cubicBezTo>
                    <a:pt x="0" y="42"/>
                    <a:pt x="41" y="0"/>
                    <a:pt x="92" y="0"/>
                  </a:cubicBezTo>
                  <a:close/>
                </a:path>
              </a:pathLst>
            </a:custGeom>
            <a:solidFill>
              <a:srgbClr val="FFAA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88"/>
            <p:cNvSpPr>
              <a:spLocks noChangeArrowheads="1"/>
            </p:cNvSpPr>
            <p:nvPr/>
          </p:nvSpPr>
          <p:spPr bwMode="auto">
            <a:xfrm>
              <a:off x="2653" y="3745"/>
              <a:ext cx="91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Remainder(R)</a:t>
              </a:r>
              <a:endParaRPr kumimoji="0" lang="en-US" sz="1800" b="0" i="0" u="none" strike="noStrike" cap="none" normalizeH="0" baseline="0" smtClean="0">
                <a:ln>
                  <a:noFill/>
                </a:ln>
                <a:solidFill>
                  <a:schemeClr val="tx1"/>
                </a:solidFill>
                <a:effectLst/>
                <a:latin typeface="Arial" pitchFamily="34" charset="0"/>
              </a:endParaRPr>
            </a:p>
          </p:txBody>
        </p:sp>
        <p:sp>
          <p:nvSpPr>
            <p:cNvPr id="92" name="Freeform 89"/>
            <p:cNvSpPr>
              <a:spLocks/>
            </p:cNvSpPr>
            <p:nvPr/>
          </p:nvSpPr>
          <p:spPr bwMode="auto">
            <a:xfrm>
              <a:off x="3612" y="3720"/>
              <a:ext cx="347" cy="175"/>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FFAA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90"/>
            <p:cNvSpPr>
              <a:spLocks noChangeArrowheads="1"/>
            </p:cNvSpPr>
            <p:nvPr/>
          </p:nvSpPr>
          <p:spPr bwMode="auto">
            <a:xfrm>
              <a:off x="3647" y="3764"/>
              <a:ext cx="2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0001</a:t>
              </a:r>
              <a:endParaRPr kumimoji="0" lang="en-US" sz="1800" b="0" i="0" u="none" strike="noStrike" cap="none" normalizeH="0" baseline="0" smtClean="0">
                <a:ln>
                  <a:noFill/>
                </a:ln>
                <a:solidFill>
                  <a:schemeClr val="tx1"/>
                </a:solidFill>
                <a:effectLst/>
                <a:latin typeface="Arial" pitchFamily="34" charset="0"/>
              </a:endParaRPr>
            </a:p>
          </p:txBody>
        </p:sp>
        <p:sp>
          <p:nvSpPr>
            <p:cNvPr id="94" name="Freeform 91"/>
            <p:cNvSpPr>
              <a:spLocks/>
            </p:cNvSpPr>
            <p:nvPr/>
          </p:nvSpPr>
          <p:spPr bwMode="auto">
            <a:xfrm>
              <a:off x="2655" y="3495"/>
              <a:ext cx="891" cy="187"/>
            </a:xfrm>
            <a:custGeom>
              <a:avLst/>
              <a:gdLst>
                <a:gd name="T0" fmla="*/ 99 w 3917"/>
                <a:gd name="T1" fmla="*/ 0 h 823"/>
                <a:gd name="T2" fmla="*/ 3817 w 3917"/>
                <a:gd name="T3" fmla="*/ 0 h 823"/>
                <a:gd name="T4" fmla="*/ 3917 w 3917"/>
                <a:gd name="T5" fmla="*/ 99 h 823"/>
                <a:gd name="T6" fmla="*/ 3917 w 3917"/>
                <a:gd name="T7" fmla="*/ 724 h 823"/>
                <a:gd name="T8" fmla="*/ 3817 w 3917"/>
                <a:gd name="T9" fmla="*/ 823 h 823"/>
                <a:gd name="T10" fmla="*/ 99 w 3917"/>
                <a:gd name="T11" fmla="*/ 823 h 823"/>
                <a:gd name="T12" fmla="*/ 0 w 3917"/>
                <a:gd name="T13" fmla="*/ 724 h 823"/>
                <a:gd name="T14" fmla="*/ 0 w 3917"/>
                <a:gd name="T15" fmla="*/ 99 h 823"/>
                <a:gd name="T16" fmla="*/ 99 w 3917"/>
                <a:gd name="T17"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7" h="823">
                  <a:moveTo>
                    <a:pt x="99" y="0"/>
                  </a:moveTo>
                  <a:lnTo>
                    <a:pt x="3817" y="0"/>
                  </a:lnTo>
                  <a:cubicBezTo>
                    <a:pt x="3872" y="0"/>
                    <a:pt x="3917" y="44"/>
                    <a:pt x="3917" y="99"/>
                  </a:cubicBezTo>
                  <a:lnTo>
                    <a:pt x="3917" y="724"/>
                  </a:lnTo>
                  <a:cubicBezTo>
                    <a:pt x="3917" y="779"/>
                    <a:pt x="3872" y="823"/>
                    <a:pt x="3817" y="823"/>
                  </a:cubicBezTo>
                  <a:lnTo>
                    <a:pt x="99" y="823"/>
                  </a:lnTo>
                  <a:cubicBezTo>
                    <a:pt x="44" y="823"/>
                    <a:pt x="0" y="779"/>
                    <a:pt x="0" y="724"/>
                  </a:cubicBezTo>
                  <a:lnTo>
                    <a:pt x="0" y="99"/>
                  </a:lnTo>
                  <a:cubicBezTo>
                    <a:pt x="0" y="44"/>
                    <a:pt x="44" y="0"/>
                    <a:pt x="99" y="0"/>
                  </a:cubicBezTo>
                  <a:close/>
                </a:path>
              </a:pathLst>
            </a:custGeom>
            <a:solidFill>
              <a:srgbClr val="AFC6E9"/>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92"/>
            <p:cNvSpPr>
              <a:spLocks noChangeArrowheads="1"/>
            </p:cNvSpPr>
            <p:nvPr/>
          </p:nvSpPr>
          <p:spPr bwMode="auto">
            <a:xfrm>
              <a:off x="2680" y="3533"/>
              <a:ext cx="7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Quotient(Q)</a:t>
              </a:r>
              <a:endParaRPr kumimoji="0" lang="en-US" sz="1800" b="0" i="0" u="none" strike="noStrike" cap="none" normalizeH="0" baseline="0" smtClean="0">
                <a:ln>
                  <a:noFill/>
                </a:ln>
                <a:solidFill>
                  <a:schemeClr val="tx1"/>
                </a:solidFill>
                <a:effectLst/>
                <a:latin typeface="Arial" pitchFamily="34" charset="0"/>
              </a:endParaRPr>
            </a:p>
          </p:txBody>
        </p:sp>
        <p:sp>
          <p:nvSpPr>
            <p:cNvPr id="96" name="Freeform 93"/>
            <p:cNvSpPr>
              <a:spLocks/>
            </p:cNvSpPr>
            <p:nvPr/>
          </p:nvSpPr>
          <p:spPr bwMode="auto">
            <a:xfrm>
              <a:off x="3599" y="3506"/>
              <a:ext cx="347" cy="174"/>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6"/>
                    <a:pt x="1484" y="767"/>
                    <a:pt x="1433" y="767"/>
                  </a:cubicBezTo>
                  <a:lnTo>
                    <a:pt x="92" y="767"/>
                  </a:lnTo>
                  <a:cubicBezTo>
                    <a:pt x="41" y="767"/>
                    <a:pt x="0" y="726"/>
                    <a:pt x="0" y="674"/>
                  </a:cubicBezTo>
                  <a:lnTo>
                    <a:pt x="0" y="92"/>
                  </a:lnTo>
                  <a:cubicBezTo>
                    <a:pt x="0" y="41"/>
                    <a:pt x="41" y="0"/>
                    <a:pt x="92" y="0"/>
                  </a:cubicBezTo>
                  <a:close/>
                </a:path>
              </a:pathLst>
            </a:custGeom>
            <a:solidFill>
              <a:srgbClr val="AFC6E9"/>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4"/>
            <p:cNvSpPr>
              <a:spLocks noChangeArrowheads="1"/>
            </p:cNvSpPr>
            <p:nvPr/>
          </p:nvSpPr>
          <p:spPr bwMode="auto">
            <a:xfrm>
              <a:off x="3633" y="3550"/>
              <a:ext cx="297"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0010</a:t>
              </a:r>
              <a:endParaRPr kumimoji="0" lang="en-US" sz="1800" b="0" i="0" u="none" strike="noStrike" cap="none" normalizeH="0" baseline="0" smtClean="0">
                <a:ln>
                  <a:noFill/>
                </a:ln>
                <a:solidFill>
                  <a:schemeClr val="tx1"/>
                </a:solidFill>
                <a:effectLst/>
                <a:latin typeface="Arial" pitchFamily="34" charset="0"/>
              </a:endParaRPr>
            </a:p>
          </p:txBody>
        </p:sp>
        <p:sp>
          <p:nvSpPr>
            <p:cNvPr id="98" name="Freeform 95"/>
            <p:cNvSpPr>
              <a:spLocks/>
            </p:cNvSpPr>
            <p:nvPr/>
          </p:nvSpPr>
          <p:spPr bwMode="auto">
            <a:xfrm>
              <a:off x="3308" y="3246"/>
              <a:ext cx="299" cy="78"/>
            </a:xfrm>
            <a:custGeom>
              <a:avLst/>
              <a:gdLst>
                <a:gd name="T0" fmla="*/ 173 w 1317"/>
                <a:gd name="T1" fmla="*/ 0 h 347"/>
                <a:gd name="T2" fmla="*/ 1143 w 1317"/>
                <a:gd name="T3" fmla="*/ 0 h 347"/>
                <a:gd name="T4" fmla="*/ 1317 w 1317"/>
                <a:gd name="T5" fmla="*/ 173 h 347"/>
                <a:gd name="T6" fmla="*/ 1143 w 1317"/>
                <a:gd name="T7" fmla="*/ 347 h 347"/>
                <a:gd name="T8" fmla="*/ 173 w 1317"/>
                <a:gd name="T9" fmla="*/ 347 h 347"/>
                <a:gd name="T10" fmla="*/ 0 w 1317"/>
                <a:gd name="T11" fmla="*/ 173 h 347"/>
                <a:gd name="T12" fmla="*/ 173 w 1317"/>
                <a:gd name="T13" fmla="*/ 0 h 347"/>
              </a:gdLst>
              <a:ahLst/>
              <a:cxnLst>
                <a:cxn ang="0">
                  <a:pos x="T0" y="T1"/>
                </a:cxn>
                <a:cxn ang="0">
                  <a:pos x="T2" y="T3"/>
                </a:cxn>
                <a:cxn ang="0">
                  <a:pos x="T4" y="T5"/>
                </a:cxn>
                <a:cxn ang="0">
                  <a:pos x="T6" y="T7"/>
                </a:cxn>
                <a:cxn ang="0">
                  <a:pos x="T8" y="T9"/>
                </a:cxn>
                <a:cxn ang="0">
                  <a:pos x="T10" y="T11"/>
                </a:cxn>
                <a:cxn ang="0">
                  <a:pos x="T12" y="T13"/>
                </a:cxn>
              </a:cxnLst>
              <a:rect l="0" t="0" r="r" b="b"/>
              <a:pathLst>
                <a:path w="1317" h="347">
                  <a:moveTo>
                    <a:pt x="173" y="0"/>
                  </a:moveTo>
                  <a:lnTo>
                    <a:pt x="1143" y="0"/>
                  </a:lnTo>
                  <a:cubicBezTo>
                    <a:pt x="1239" y="0"/>
                    <a:pt x="1317" y="78"/>
                    <a:pt x="1317" y="173"/>
                  </a:cubicBezTo>
                  <a:cubicBezTo>
                    <a:pt x="1317" y="269"/>
                    <a:pt x="1239" y="347"/>
                    <a:pt x="1143" y="347"/>
                  </a:cubicBezTo>
                  <a:lnTo>
                    <a:pt x="173" y="347"/>
                  </a:lnTo>
                  <a:cubicBezTo>
                    <a:pt x="77" y="347"/>
                    <a:pt x="0" y="269"/>
                    <a:pt x="0" y="173"/>
                  </a:cubicBezTo>
                  <a:cubicBezTo>
                    <a:pt x="0" y="78"/>
                    <a:pt x="77"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6"/>
            <p:cNvSpPr>
              <a:spLocks noChangeArrowheads="1"/>
            </p:cNvSpPr>
            <p:nvPr/>
          </p:nvSpPr>
          <p:spPr bwMode="auto">
            <a:xfrm>
              <a:off x="2648" y="3232"/>
              <a:ext cx="1309" cy="238"/>
            </a:xfrm>
            <a:prstGeom prst="rect">
              <a:avLst/>
            </a:prstGeom>
            <a:noFill/>
            <a:ln w="3"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7"/>
            <p:cNvSpPr>
              <a:spLocks noChangeArrowheads="1"/>
            </p:cNvSpPr>
            <p:nvPr/>
          </p:nvSpPr>
          <p:spPr bwMode="auto">
            <a:xfrm>
              <a:off x="3631" y="3346"/>
              <a:ext cx="287" cy="106"/>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98"/>
            <p:cNvSpPr>
              <a:spLocks noChangeArrowheads="1"/>
            </p:cNvSpPr>
            <p:nvPr/>
          </p:nvSpPr>
          <p:spPr bwMode="auto">
            <a:xfrm>
              <a:off x="3312" y="3344"/>
              <a:ext cx="296" cy="106"/>
            </a:xfrm>
            <a:prstGeom prst="rect">
              <a:avLst/>
            </a:pr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9"/>
            <p:cNvSpPr>
              <a:spLocks noChangeArrowheads="1"/>
            </p:cNvSpPr>
            <p:nvPr/>
          </p:nvSpPr>
          <p:spPr bwMode="auto">
            <a:xfrm>
              <a:off x="3319" y="3348"/>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0001</a:t>
              </a:r>
              <a:endParaRPr kumimoji="0" lang="en-US" sz="1800" b="0" i="0" u="none" strike="noStrike" cap="none" normalizeH="0" baseline="0" smtClean="0">
                <a:ln>
                  <a:noFill/>
                </a:ln>
                <a:solidFill>
                  <a:schemeClr val="tx1"/>
                </a:solidFill>
                <a:effectLst/>
                <a:latin typeface="Arial" pitchFamily="34" charset="0"/>
              </a:endParaRPr>
            </a:p>
          </p:txBody>
        </p:sp>
        <p:sp>
          <p:nvSpPr>
            <p:cNvPr id="103" name="Rectangle 100"/>
            <p:cNvSpPr>
              <a:spLocks noChangeArrowheads="1"/>
            </p:cNvSpPr>
            <p:nvPr/>
          </p:nvSpPr>
          <p:spPr bwMode="auto">
            <a:xfrm>
              <a:off x="3642" y="3353"/>
              <a:ext cx="2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0010</a:t>
              </a:r>
              <a:endParaRPr kumimoji="0" lang="en-US" sz="1800" b="0" i="0" u="none" strike="noStrike" cap="none" normalizeH="0" baseline="0" smtClean="0">
                <a:ln>
                  <a:noFill/>
                </a:ln>
                <a:solidFill>
                  <a:schemeClr val="tx1"/>
                </a:solidFill>
                <a:effectLst/>
                <a:latin typeface="Arial" pitchFamily="34" charset="0"/>
              </a:endParaRPr>
            </a:p>
          </p:txBody>
        </p:sp>
        <p:sp>
          <p:nvSpPr>
            <p:cNvPr id="104" name="Rectangle 101"/>
            <p:cNvSpPr>
              <a:spLocks noChangeArrowheads="1"/>
            </p:cNvSpPr>
            <p:nvPr/>
          </p:nvSpPr>
          <p:spPr bwMode="auto">
            <a:xfrm>
              <a:off x="2684" y="3358"/>
              <a:ext cx="53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end (U=U+D):</a:t>
              </a:r>
              <a:endParaRPr kumimoji="0" lang="en-US" sz="1800" b="0" i="0" u="none" strike="noStrike" cap="none" normalizeH="0" baseline="0" smtClean="0">
                <a:ln>
                  <a:noFill/>
                </a:ln>
                <a:solidFill>
                  <a:schemeClr val="tx1"/>
                </a:solidFill>
                <a:effectLst/>
                <a:latin typeface="Arial" pitchFamily="34" charset="0"/>
              </a:endParaRPr>
            </a:p>
          </p:txBody>
        </p:sp>
        <p:sp>
          <p:nvSpPr>
            <p:cNvPr id="105" name="Rectangle 102"/>
            <p:cNvSpPr>
              <a:spLocks noChangeArrowheads="1"/>
            </p:cNvSpPr>
            <p:nvPr/>
          </p:nvSpPr>
          <p:spPr bwMode="auto">
            <a:xfrm>
              <a:off x="3421" y="3241"/>
              <a:ext cx="11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U</a:t>
              </a:r>
              <a:endParaRPr kumimoji="0" lang="en-US" sz="1800" b="0" i="0" u="none" strike="noStrike" cap="none" normalizeH="0" baseline="0" smtClean="0">
                <a:ln>
                  <a:noFill/>
                </a:ln>
                <a:solidFill>
                  <a:schemeClr val="tx1"/>
                </a:solidFill>
                <a:effectLst/>
                <a:latin typeface="Arial" pitchFamily="34" charset="0"/>
              </a:endParaRPr>
            </a:p>
          </p:txBody>
        </p:sp>
        <p:sp>
          <p:nvSpPr>
            <p:cNvPr id="106" name="Freeform 103"/>
            <p:cNvSpPr>
              <a:spLocks/>
            </p:cNvSpPr>
            <p:nvPr/>
          </p:nvSpPr>
          <p:spPr bwMode="auto">
            <a:xfrm>
              <a:off x="3635" y="3245"/>
              <a:ext cx="299" cy="79"/>
            </a:xfrm>
            <a:custGeom>
              <a:avLst/>
              <a:gdLst>
                <a:gd name="T0" fmla="*/ 174 w 1317"/>
                <a:gd name="T1" fmla="*/ 0 h 347"/>
                <a:gd name="T2" fmla="*/ 1144 w 1317"/>
                <a:gd name="T3" fmla="*/ 0 h 347"/>
                <a:gd name="T4" fmla="*/ 1317 w 1317"/>
                <a:gd name="T5" fmla="*/ 174 h 347"/>
                <a:gd name="T6" fmla="*/ 1144 w 1317"/>
                <a:gd name="T7" fmla="*/ 347 h 347"/>
                <a:gd name="T8" fmla="*/ 174 w 1317"/>
                <a:gd name="T9" fmla="*/ 347 h 347"/>
                <a:gd name="T10" fmla="*/ 0 w 1317"/>
                <a:gd name="T11" fmla="*/ 174 h 347"/>
                <a:gd name="T12" fmla="*/ 174 w 1317"/>
                <a:gd name="T13" fmla="*/ 0 h 347"/>
              </a:gdLst>
              <a:ahLst/>
              <a:cxnLst>
                <a:cxn ang="0">
                  <a:pos x="T0" y="T1"/>
                </a:cxn>
                <a:cxn ang="0">
                  <a:pos x="T2" y="T3"/>
                </a:cxn>
                <a:cxn ang="0">
                  <a:pos x="T4" y="T5"/>
                </a:cxn>
                <a:cxn ang="0">
                  <a:pos x="T6" y="T7"/>
                </a:cxn>
                <a:cxn ang="0">
                  <a:pos x="T8" y="T9"/>
                </a:cxn>
                <a:cxn ang="0">
                  <a:pos x="T10" y="T11"/>
                </a:cxn>
                <a:cxn ang="0">
                  <a:pos x="T12" y="T13"/>
                </a:cxn>
              </a:cxnLst>
              <a:rect l="0" t="0" r="r" b="b"/>
              <a:pathLst>
                <a:path w="1317" h="347">
                  <a:moveTo>
                    <a:pt x="174" y="0"/>
                  </a:moveTo>
                  <a:lnTo>
                    <a:pt x="1144" y="0"/>
                  </a:lnTo>
                  <a:cubicBezTo>
                    <a:pt x="1240" y="0"/>
                    <a:pt x="1317" y="78"/>
                    <a:pt x="1317" y="174"/>
                  </a:cubicBezTo>
                  <a:cubicBezTo>
                    <a:pt x="1317" y="270"/>
                    <a:pt x="1240" y="347"/>
                    <a:pt x="1144" y="347"/>
                  </a:cubicBezTo>
                  <a:lnTo>
                    <a:pt x="174" y="347"/>
                  </a:lnTo>
                  <a:cubicBezTo>
                    <a:pt x="78" y="347"/>
                    <a:pt x="0" y="270"/>
                    <a:pt x="0" y="174"/>
                  </a:cubicBezTo>
                  <a:cubicBezTo>
                    <a:pt x="0" y="78"/>
                    <a:pt x="78" y="0"/>
                    <a:pt x="174"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104"/>
            <p:cNvSpPr>
              <a:spLocks noChangeArrowheads="1"/>
            </p:cNvSpPr>
            <p:nvPr/>
          </p:nvSpPr>
          <p:spPr bwMode="auto">
            <a:xfrm>
              <a:off x="3748" y="3241"/>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V</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Idea</a:t>
            </a:r>
            <a:r>
              <a:rPr lang="fr-FR" dirty="0">
                <a:solidFill>
                  <a:schemeClr val="tx1"/>
                </a:solidFill>
              </a:rPr>
              <a:t> of the Proof</a:t>
            </a:r>
          </a:p>
        </p:txBody>
      </p:sp>
      <p:sp>
        <p:nvSpPr>
          <p:cNvPr id="3" name="Text Placeholder 2"/>
          <p:cNvSpPr txBox="1">
            <a:spLocks noGrp="1"/>
          </p:cNvSpPr>
          <p:nvPr>
            <p:ph type="body" idx="4294967295"/>
          </p:nvPr>
        </p:nvSpPr>
        <p:spPr>
          <a:xfrm>
            <a:off x="762000" y="1531937"/>
            <a:ext cx="7848600" cy="47926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Start from the beginning : If (U – D) &gt;= 0</a:t>
            </a:r>
          </a:p>
          <a:p>
            <a:pPr lvl="1">
              <a:buSzPct val="100000"/>
              <a:buFont typeface="Symbol" panose="05050102010706020507" pitchFamily="18" charset="2"/>
              <a:buChar char="*"/>
            </a:pPr>
            <a:r>
              <a:rPr lang="en-US" dirty="0">
                <a:latin typeface="Calibri" panose="020F0502020204030204" pitchFamily="34" charset="0"/>
              </a:rPr>
              <a:t>Both the algorithms (</a:t>
            </a:r>
            <a:r>
              <a:rPr lang="en-US" dirty="0">
                <a:solidFill>
                  <a:srgbClr val="2323DC"/>
                </a:solidFill>
                <a:latin typeface="Calibri" panose="020F0502020204030204" pitchFamily="34" charset="0"/>
              </a:rPr>
              <a:t>restoring and non-restoring</a:t>
            </a:r>
            <a:r>
              <a:rPr lang="en-US" dirty="0">
                <a:latin typeface="Calibri" panose="020F0502020204030204" pitchFamily="34" charset="0"/>
              </a:rPr>
              <a:t>) produce the same </a:t>
            </a:r>
            <a:r>
              <a:rPr lang="en-US" dirty="0">
                <a:solidFill>
                  <a:srgbClr val="DC2300"/>
                </a:solidFill>
                <a:latin typeface="Calibri" panose="020F0502020204030204" pitchFamily="34" charset="0"/>
              </a:rPr>
              <a:t>result</a:t>
            </a:r>
            <a:r>
              <a:rPr lang="en-US" dirty="0">
                <a:latin typeface="Calibri" panose="020F0502020204030204" pitchFamily="34" charset="0"/>
              </a:rPr>
              <a:t>, and have the same </a:t>
            </a:r>
            <a:r>
              <a:rPr lang="en-US" dirty="0">
                <a:solidFill>
                  <a:srgbClr val="660066"/>
                </a:solidFill>
                <a:latin typeface="Calibri" panose="020F0502020204030204" pitchFamily="34" charset="0"/>
              </a:rPr>
              <a:t>state</a:t>
            </a:r>
          </a:p>
          <a:p>
            <a:pPr lvl="0">
              <a:buSzPct val="100000"/>
              <a:buFont typeface="Symbol" panose="05050102010706020507" pitchFamily="18" charset="2"/>
              <a:buChar char="*"/>
            </a:pPr>
            <a:r>
              <a:rPr lang="en-US" dirty="0">
                <a:latin typeface="Calibri" panose="020F0502020204030204" pitchFamily="34" charset="0"/>
              </a:rPr>
              <a:t>If (U – D) &lt; 0</a:t>
            </a:r>
          </a:p>
          <a:p>
            <a:pPr lvl="1">
              <a:buSzPct val="100000"/>
              <a:buFont typeface="Symbol" panose="05050102010706020507" pitchFamily="18" charset="2"/>
              <a:buChar char="*"/>
            </a:pPr>
            <a:r>
              <a:rPr lang="en-US" dirty="0">
                <a:latin typeface="Calibri" panose="020F0502020204030204" pitchFamily="34" charset="0"/>
              </a:rPr>
              <a:t>We have a </a:t>
            </a:r>
            <a:r>
              <a:rPr lang="en-US" dirty="0">
                <a:solidFill>
                  <a:srgbClr val="FF0000"/>
                </a:solidFill>
                <a:latin typeface="Calibri" panose="020F0502020204030204" pitchFamily="34" charset="0"/>
              </a:rPr>
              <a:t>divergence</a:t>
            </a:r>
          </a:p>
          <a:p>
            <a:pPr lvl="1">
              <a:buSzPct val="100000"/>
              <a:buFont typeface="Symbol" panose="05050102010706020507" pitchFamily="18" charset="2"/>
              <a:buChar char="*"/>
            </a:pPr>
            <a:r>
              <a:rPr lang="en-US" dirty="0">
                <a:latin typeface="Calibri" panose="020F0502020204030204" pitchFamily="34" charset="0"/>
              </a:rPr>
              <a:t>In the restoring algorithm</a:t>
            </a:r>
          </a:p>
          <a:p>
            <a:pPr lvl="2">
              <a:buSzPct val="100000"/>
              <a:buFont typeface="Symbol" panose="05050102010706020507" pitchFamily="18" charset="2"/>
              <a:buChar char="*"/>
            </a:pPr>
            <a:r>
              <a:rPr lang="en-US" sz="2200" dirty="0">
                <a:latin typeface="Calibri" panose="020F0502020204030204" pitchFamily="34" charset="0"/>
              </a:rPr>
              <a:t>value(UV) = A</a:t>
            </a:r>
          </a:p>
          <a:p>
            <a:pPr lvl="1">
              <a:buSzPct val="100000"/>
              <a:buFont typeface="Symbol" panose="05050102010706020507" pitchFamily="18" charset="2"/>
              <a:buChar char="*"/>
            </a:pPr>
            <a:r>
              <a:rPr lang="en-US" sz="2600" dirty="0">
                <a:latin typeface="Calibri" panose="020F0502020204030204" pitchFamily="34" charset="0"/>
              </a:rPr>
              <a:t>In the non-restoring algorithm</a:t>
            </a:r>
          </a:p>
          <a:p>
            <a:pPr lvl="2">
              <a:buSzPct val="100000"/>
              <a:buFont typeface="Symbol" panose="05050102010706020507" pitchFamily="18" charset="2"/>
              <a:buChar char="*"/>
            </a:pPr>
            <a:r>
              <a:rPr lang="en-US" sz="2200" dirty="0">
                <a:latin typeface="Calibri" panose="020F0502020204030204" pitchFamily="34" charset="0"/>
              </a:rPr>
              <a:t>value(UV) = A - 2</a:t>
            </a:r>
            <a:r>
              <a:rPr lang="en-US" sz="2200" baseline="33000" dirty="0">
                <a:latin typeface="Calibri" panose="020F0502020204030204" pitchFamily="34" charset="0"/>
              </a:rPr>
              <a:t>n</a:t>
            </a:r>
            <a:r>
              <a:rPr lang="en-US" sz="2200" dirty="0">
                <a:latin typeface="Calibri" panose="020F0502020204030204" pitchFamily="34" charset="0"/>
              </a:rPr>
              <a:t>D</a:t>
            </a:r>
          </a:p>
          <a:p>
            <a:pPr lvl="1">
              <a:buFont typeface="Symbol" panose="05050102010706020507" pitchFamily="18" charset="2"/>
              <a:buChar char="*"/>
            </a:pPr>
            <a:endParaRPr lang="en-US" sz="22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 - II</a:t>
            </a:r>
          </a:p>
        </p:txBody>
      </p:sp>
      <p:sp>
        <p:nvSpPr>
          <p:cNvPr id="3" name="Text Placeholder 2"/>
          <p:cNvSpPr txBox="1">
            <a:spLocks noGrp="1"/>
          </p:cNvSpPr>
          <p:nvPr>
            <p:ph type="body" idx="4294967295"/>
          </p:nvPr>
        </p:nvSpPr>
        <p:spPr>
          <a:xfrm>
            <a:off x="793750" y="1457325"/>
            <a:ext cx="7588250" cy="50958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In the</a:t>
            </a:r>
            <a:r>
              <a:rPr lang="en-US" sz="2800" dirty="0">
                <a:solidFill>
                  <a:srgbClr val="FF3333"/>
                </a:solidFill>
                <a:latin typeface="Calibri" panose="020F0502020204030204" pitchFamily="34" charset="0"/>
              </a:rPr>
              <a:t> next iteration</a:t>
            </a:r>
            <a:r>
              <a:rPr lang="en-US" sz="2800" dirty="0">
                <a:latin typeface="Calibri" panose="020F0502020204030204" pitchFamily="34" charset="0"/>
              </a:rPr>
              <a:t> (just after the shift)</a:t>
            </a:r>
          </a:p>
          <a:p>
            <a:pPr lvl="1">
              <a:buSzPct val="100000"/>
              <a:buFont typeface="Symbol" panose="05050102010706020507" pitchFamily="18" charset="2"/>
              <a:buChar char="*"/>
            </a:pPr>
            <a:r>
              <a:rPr lang="en-US" sz="2200" dirty="0">
                <a:latin typeface="Calibri" panose="020F0502020204030204" pitchFamily="34" charset="0"/>
              </a:rPr>
              <a:t>Restoring : value(UV) =</a:t>
            </a:r>
            <a:r>
              <a:rPr lang="en-US" sz="2200" dirty="0">
                <a:solidFill>
                  <a:srgbClr val="99284C"/>
                </a:solidFill>
                <a:latin typeface="Calibri" panose="020F0502020204030204" pitchFamily="34" charset="0"/>
              </a:rPr>
              <a:t> 2A</a:t>
            </a:r>
          </a:p>
          <a:p>
            <a:pPr lvl="1">
              <a:buSzPct val="100000"/>
              <a:buFont typeface="Symbol" panose="05050102010706020507" pitchFamily="18" charset="2"/>
              <a:buChar char="*"/>
            </a:pPr>
            <a:r>
              <a:rPr lang="en-US" sz="2200" dirty="0">
                <a:latin typeface="Calibri" panose="020F0502020204030204" pitchFamily="34" charset="0"/>
              </a:rPr>
              <a:t>Non - Restoring : </a:t>
            </a:r>
            <a:r>
              <a:rPr lang="en-US" sz="2200" dirty="0">
                <a:solidFill>
                  <a:srgbClr val="2300DC"/>
                </a:solidFill>
                <a:latin typeface="Calibri" panose="020F0502020204030204" pitchFamily="34" charset="0"/>
              </a:rPr>
              <a:t>value(UV) = 2A - 2</a:t>
            </a:r>
            <a:r>
              <a:rPr lang="en-US" sz="2200" baseline="33000" dirty="0">
                <a:solidFill>
                  <a:srgbClr val="2300DC"/>
                </a:solidFill>
                <a:latin typeface="Calibri" panose="020F0502020204030204" pitchFamily="34" charset="0"/>
              </a:rPr>
              <a:t>n+1</a:t>
            </a:r>
            <a:r>
              <a:rPr lang="en-US" sz="2200" dirty="0">
                <a:solidFill>
                  <a:srgbClr val="2300DC"/>
                </a:solidFill>
                <a:latin typeface="Calibri" panose="020F0502020204030204" pitchFamily="34" charset="0"/>
              </a:rPr>
              <a:t>D</a:t>
            </a:r>
          </a:p>
          <a:p>
            <a:pPr lvl="0">
              <a:buSzPct val="100000"/>
              <a:buFont typeface="Symbol" panose="05050102010706020507" pitchFamily="18" charset="2"/>
              <a:buChar char="*"/>
            </a:pPr>
            <a:r>
              <a:rPr lang="en-US" sz="2800" dirty="0">
                <a:latin typeface="Calibri" panose="020F0502020204030204" pitchFamily="34" charset="0"/>
              </a:rPr>
              <a:t>If the quotient bit is 1 (end of iteration)</a:t>
            </a:r>
          </a:p>
          <a:p>
            <a:pPr lvl="1">
              <a:buSzPct val="100000"/>
              <a:buFont typeface="Symbol" panose="05050102010706020507" pitchFamily="18" charset="2"/>
              <a:buChar char="*"/>
            </a:pPr>
            <a:r>
              <a:rPr lang="en-US" sz="2200" dirty="0">
                <a:latin typeface="Calibri" panose="020F0502020204030204" pitchFamily="34" charset="0"/>
              </a:rPr>
              <a:t>Restoring :</a:t>
            </a:r>
          </a:p>
          <a:p>
            <a:pPr lvl="2">
              <a:buSzPct val="100000"/>
              <a:buFont typeface="Symbol" panose="05050102010706020507" pitchFamily="18" charset="2"/>
              <a:buChar char="*"/>
            </a:pPr>
            <a:r>
              <a:rPr lang="en-US" sz="2200" dirty="0">
                <a:latin typeface="Calibri" panose="020F0502020204030204" pitchFamily="34" charset="0"/>
              </a:rPr>
              <a:t>Subtract 2</a:t>
            </a:r>
            <a:r>
              <a:rPr lang="en-US" sz="2200" baseline="33000" dirty="0">
                <a:latin typeface="Calibri" panose="020F0502020204030204" pitchFamily="34" charset="0"/>
              </a:rPr>
              <a:t>n</a:t>
            </a:r>
            <a:r>
              <a:rPr lang="en-US" sz="2200" dirty="0">
                <a:latin typeface="Calibri" panose="020F0502020204030204" pitchFamily="34" charset="0"/>
              </a:rPr>
              <a:t>D</a:t>
            </a:r>
          </a:p>
          <a:p>
            <a:pPr lvl="2">
              <a:buSzPct val="100000"/>
              <a:buFont typeface="Symbol" panose="05050102010706020507" pitchFamily="18" charset="2"/>
              <a:buChar char="*"/>
            </a:pPr>
            <a:r>
              <a:rPr lang="en-US" sz="2200" dirty="0">
                <a:latin typeface="Calibri" panose="020F0502020204030204" pitchFamily="34" charset="0"/>
              </a:rPr>
              <a:t>value(UV)  = </a:t>
            </a:r>
            <a:r>
              <a:rPr lang="en-US" sz="2200" dirty="0">
                <a:solidFill>
                  <a:srgbClr val="99284C"/>
                </a:solidFill>
                <a:latin typeface="Calibri" panose="020F0502020204030204" pitchFamily="34" charset="0"/>
              </a:rPr>
              <a:t>2A - 2</a:t>
            </a:r>
            <a:r>
              <a:rPr lang="en-US" sz="2200" baseline="33000" dirty="0">
                <a:solidFill>
                  <a:srgbClr val="99284C"/>
                </a:solidFill>
                <a:latin typeface="Calibri" panose="020F0502020204030204" pitchFamily="34" charset="0"/>
              </a:rPr>
              <a:t>n</a:t>
            </a:r>
            <a:r>
              <a:rPr lang="en-US" sz="2200" dirty="0">
                <a:solidFill>
                  <a:srgbClr val="99284C"/>
                </a:solidFill>
                <a:latin typeface="Calibri" panose="020F0502020204030204" pitchFamily="34" charset="0"/>
              </a:rPr>
              <a:t>D</a:t>
            </a:r>
          </a:p>
          <a:p>
            <a:pPr lvl="1">
              <a:buSzPct val="100000"/>
              <a:buFont typeface="Symbol" panose="05050102010706020507" pitchFamily="18" charset="2"/>
              <a:buChar char="*"/>
            </a:pPr>
            <a:r>
              <a:rPr lang="en-US" sz="2200" dirty="0">
                <a:latin typeface="Calibri" panose="020F0502020204030204" pitchFamily="34" charset="0"/>
              </a:rPr>
              <a:t>Non Restoring :</a:t>
            </a:r>
          </a:p>
          <a:p>
            <a:pPr lvl="2">
              <a:buSzPct val="100000"/>
              <a:buFont typeface="Symbol" panose="05050102010706020507" pitchFamily="18" charset="2"/>
              <a:buChar char="*"/>
            </a:pPr>
            <a:r>
              <a:rPr lang="en-US" sz="2200" dirty="0">
                <a:latin typeface="Calibri" panose="020F0502020204030204" pitchFamily="34" charset="0"/>
              </a:rPr>
              <a:t>Add 2</a:t>
            </a:r>
            <a:r>
              <a:rPr lang="en-US" sz="2200" baseline="33000" dirty="0">
                <a:latin typeface="Calibri" panose="020F0502020204030204" pitchFamily="34" charset="0"/>
              </a:rPr>
              <a:t>n</a:t>
            </a:r>
            <a:r>
              <a:rPr lang="en-US" sz="2200" dirty="0">
                <a:latin typeface="Calibri" panose="020F0502020204030204" pitchFamily="34" charset="0"/>
              </a:rPr>
              <a:t>D</a:t>
            </a:r>
          </a:p>
          <a:p>
            <a:pPr lvl="2">
              <a:buSzPct val="100000"/>
              <a:buFont typeface="Symbol" panose="05050102010706020507" pitchFamily="18" charset="2"/>
              <a:buChar char="*"/>
            </a:pPr>
            <a:r>
              <a:rPr lang="en-US" sz="2200" dirty="0">
                <a:latin typeface="Calibri" panose="020F0502020204030204" pitchFamily="34" charset="0"/>
              </a:rPr>
              <a:t>value(UV) = </a:t>
            </a:r>
            <a:r>
              <a:rPr lang="en-US" sz="2200" dirty="0">
                <a:solidFill>
                  <a:srgbClr val="2300DC"/>
                </a:solidFill>
                <a:latin typeface="Calibri" panose="020F0502020204030204" pitchFamily="34" charset="0"/>
              </a:rPr>
              <a:t>2A – 2</a:t>
            </a:r>
            <a:r>
              <a:rPr lang="en-US" sz="2200" baseline="33000" dirty="0">
                <a:solidFill>
                  <a:srgbClr val="2300DC"/>
                </a:solidFill>
                <a:latin typeface="Calibri" panose="020F0502020204030204" pitchFamily="34" charset="0"/>
              </a:rPr>
              <a:t>n+1</a:t>
            </a:r>
            <a:r>
              <a:rPr lang="en-US" sz="2200" dirty="0">
                <a:solidFill>
                  <a:srgbClr val="2300DC"/>
                </a:solidFill>
                <a:latin typeface="Calibri" panose="020F0502020204030204" pitchFamily="34" charset="0"/>
              </a:rPr>
              <a:t>D + 2</a:t>
            </a:r>
            <a:r>
              <a:rPr lang="en-US" sz="2200" baseline="33000" dirty="0">
                <a:solidFill>
                  <a:srgbClr val="2300DC"/>
                </a:solidFill>
                <a:latin typeface="Calibri" panose="020F0502020204030204" pitchFamily="34" charset="0"/>
              </a:rPr>
              <a:t>n</a:t>
            </a:r>
            <a:r>
              <a:rPr lang="en-US" sz="2200" dirty="0">
                <a:solidFill>
                  <a:srgbClr val="2300DC"/>
                </a:solidFill>
                <a:latin typeface="Calibri" panose="020F0502020204030204" pitchFamily="34" charset="0"/>
              </a:rPr>
              <a:t>D = 2A - 2</a:t>
            </a:r>
            <a:r>
              <a:rPr lang="en-US" sz="2200" baseline="33000" dirty="0">
                <a:solidFill>
                  <a:srgbClr val="2300DC"/>
                </a:solidFill>
                <a:latin typeface="Calibri" panose="020F0502020204030204" pitchFamily="34" charset="0"/>
              </a:rPr>
              <a:t>n</a:t>
            </a:r>
            <a:r>
              <a:rPr lang="en-US" sz="2200" dirty="0">
                <a:solidFill>
                  <a:srgbClr val="2300DC"/>
                </a:solidFill>
                <a:latin typeface="Calibri" panose="020F0502020204030204" pitchFamily="34" charset="0"/>
              </a:rPr>
              <a:t>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1961355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Proof - III</a:t>
            </a:r>
          </a:p>
        </p:txBody>
      </p:sp>
      <p:sp>
        <p:nvSpPr>
          <p:cNvPr id="3" name="Text Placeholder 2"/>
          <p:cNvSpPr txBox="1">
            <a:spLocks noGrp="1"/>
          </p:cNvSpPr>
          <p:nvPr>
            <p:ph type="body" idx="4294967295"/>
          </p:nvPr>
        </p:nvSpPr>
        <p:spPr>
          <a:xfrm>
            <a:off x="1041400" y="1295400"/>
            <a:ext cx="7416800" cy="5029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If the quotient bit is 0</a:t>
            </a:r>
          </a:p>
          <a:p>
            <a:pPr lvl="1">
              <a:buSzPct val="100000"/>
              <a:buFont typeface="Symbol" panose="05050102010706020507" pitchFamily="18" charset="2"/>
              <a:buChar char="*"/>
            </a:pPr>
            <a:r>
              <a:rPr lang="en-US" sz="2800" dirty="0">
                <a:latin typeface="Calibri" panose="020F0502020204030204" pitchFamily="34" charset="0"/>
              </a:rPr>
              <a:t>Restoring</a:t>
            </a:r>
          </a:p>
          <a:p>
            <a:pPr lvl="2">
              <a:buSzPct val="100000"/>
              <a:buFont typeface="Symbol" panose="05050102010706020507" pitchFamily="18" charset="2"/>
              <a:buChar char="*"/>
            </a:pPr>
            <a:r>
              <a:rPr lang="en-US" sz="2400" dirty="0">
                <a:latin typeface="Calibri" panose="020F0502020204030204" pitchFamily="34" charset="0"/>
              </a:rPr>
              <a:t>partial dividend = 2A</a:t>
            </a:r>
          </a:p>
          <a:p>
            <a:pPr lvl="1">
              <a:buSzPct val="100000"/>
              <a:buFont typeface="Symbol" panose="05050102010706020507" pitchFamily="18" charset="2"/>
              <a:buChar char="*"/>
            </a:pPr>
            <a:r>
              <a:rPr lang="en-US" sz="2800" dirty="0">
                <a:latin typeface="Calibri" panose="020F0502020204030204" pitchFamily="34" charset="0"/>
              </a:rPr>
              <a:t>Non restoring</a:t>
            </a:r>
          </a:p>
          <a:p>
            <a:pPr lvl="2">
              <a:buSzPct val="100000"/>
              <a:buFont typeface="Symbol" panose="05050102010706020507" pitchFamily="18" charset="2"/>
              <a:buChar char="*"/>
            </a:pPr>
            <a:r>
              <a:rPr lang="en-US" sz="2400" dirty="0">
                <a:latin typeface="Calibri" panose="020F0502020204030204" pitchFamily="34" charset="0"/>
              </a:rPr>
              <a:t>partial dividend = 2A – 2</a:t>
            </a:r>
            <a:r>
              <a:rPr lang="en-US" sz="2400" baseline="33000" dirty="0">
                <a:latin typeface="Calibri" panose="020F0502020204030204" pitchFamily="34" charset="0"/>
              </a:rPr>
              <a:t>n</a:t>
            </a:r>
            <a:r>
              <a:rPr lang="en-US" sz="2400" dirty="0">
                <a:latin typeface="Calibri" panose="020F0502020204030204" pitchFamily="34" charset="0"/>
              </a:rPr>
              <a:t>D</a:t>
            </a:r>
          </a:p>
          <a:p>
            <a:pPr lvl="1">
              <a:buSzPct val="100000"/>
              <a:buFont typeface="Symbol" panose="05050102010706020507" pitchFamily="18" charset="2"/>
              <a:buChar char="*"/>
            </a:pPr>
            <a:r>
              <a:rPr lang="en-US" sz="2800" dirty="0">
                <a:latin typeface="Calibri" panose="020F0502020204030204" pitchFamily="34" charset="0"/>
              </a:rPr>
              <a:t>Next iteration (if quotient bit = 1) (after shift)</a:t>
            </a:r>
          </a:p>
          <a:p>
            <a:pPr lvl="2">
              <a:buSzPct val="100000"/>
              <a:buFont typeface="Symbol" panose="05050102010706020507" pitchFamily="18" charset="2"/>
              <a:buChar char="*"/>
            </a:pPr>
            <a:r>
              <a:rPr lang="en-US" sz="2400" dirty="0">
                <a:latin typeface="Calibri" panose="020F0502020204030204" pitchFamily="34" charset="0"/>
              </a:rPr>
              <a:t>Restoring : partial dividend :  4A</a:t>
            </a:r>
          </a:p>
          <a:p>
            <a:pPr lvl="2">
              <a:buSzPct val="100000"/>
              <a:buFont typeface="Symbol" panose="05050102010706020507" pitchFamily="18" charset="2"/>
              <a:buChar char="*"/>
            </a:pPr>
            <a:r>
              <a:rPr lang="en-US" sz="2400" dirty="0">
                <a:latin typeface="Calibri" panose="020F0502020204030204" pitchFamily="34" charset="0"/>
              </a:rPr>
              <a:t>Non restoring : partial dividend : 4A – 2</a:t>
            </a:r>
            <a:r>
              <a:rPr lang="en-US" sz="2400" baseline="33000" dirty="0">
                <a:latin typeface="Calibri" panose="020F0502020204030204" pitchFamily="34" charset="0"/>
              </a:rPr>
              <a:t>n+1</a:t>
            </a:r>
            <a:r>
              <a:rPr lang="en-US" sz="2400" dirty="0">
                <a:latin typeface="Calibri" panose="020F0502020204030204" pitchFamily="34" charset="0"/>
              </a:rPr>
              <a:t>D</a:t>
            </a:r>
          </a:p>
          <a:p>
            <a:pPr lvl="0">
              <a:buSzPct val="100000"/>
              <a:buFont typeface="Symbol" panose="05050102010706020507" pitchFamily="18" charset="2"/>
              <a:buChar char="*"/>
            </a:pPr>
            <a:r>
              <a:rPr lang="en-US" sz="3600" dirty="0">
                <a:latin typeface="Calibri" panose="020F0502020204030204" pitchFamily="34" charset="0"/>
              </a:rPr>
              <a:t>Keep applying the same </a:t>
            </a:r>
            <a:r>
              <a:rPr lang="en-US" sz="3600" dirty="0">
                <a:solidFill>
                  <a:srgbClr val="2300DC"/>
                </a:solidFill>
                <a:latin typeface="Calibri" panose="020F0502020204030204" pitchFamily="34" charset="0"/>
              </a:rPr>
              <a:t>logic</a:t>
            </a:r>
            <a:r>
              <a:rPr lang="en-US" sz="3600" dirty="0">
                <a:latin typeface="Calibri" panose="020F050202020403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123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884238" y="1622425"/>
            <a:ext cx="7345362" cy="43973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0388" lvl="0" indent="-393700">
              <a:buSzPct val="100000"/>
              <a:buFont typeface="Symbol" panose="05050102010706020507" pitchFamily="18" charset="2"/>
              <a:buChar char="*"/>
            </a:pPr>
            <a:r>
              <a:rPr lang="en-US" sz="3600" dirty="0">
                <a:latin typeface="Calibri" panose="020F0502020204030204" pitchFamily="34" charset="0"/>
              </a:rPr>
              <a:t>Addition</a:t>
            </a:r>
          </a:p>
          <a:p>
            <a:pPr marL="560388" lvl="0" indent="-393700">
              <a:buSzPct val="100000"/>
              <a:buFont typeface="Symbol" panose="05050102010706020507" pitchFamily="18" charset="2"/>
              <a:buChar char="*"/>
            </a:pPr>
            <a:r>
              <a:rPr lang="en-US" sz="3600" dirty="0">
                <a:latin typeface="Calibri" panose="020F0502020204030204" pitchFamily="34" charset="0"/>
              </a:rPr>
              <a:t>Multiplication</a:t>
            </a:r>
          </a:p>
          <a:p>
            <a:pPr marL="560388" lvl="0" indent="-393700">
              <a:buSzPct val="100000"/>
              <a:buFont typeface="Symbol" panose="05050102010706020507" pitchFamily="18" charset="2"/>
              <a:buChar char="*"/>
            </a:pPr>
            <a:r>
              <a:rPr lang="en-US" sz="3600" dirty="0">
                <a:latin typeface="Calibri" panose="020F0502020204030204" pitchFamily="34" charset="0"/>
              </a:rPr>
              <a:t>Division</a:t>
            </a:r>
          </a:p>
          <a:p>
            <a:pPr marL="560388" lvl="0" indent="-393700">
              <a:buSzPct val="100000"/>
              <a:buFont typeface="Symbol" panose="05050102010706020507" pitchFamily="18" charset="2"/>
              <a:buChar char="*"/>
            </a:pPr>
            <a:r>
              <a:rPr lang="en-US" sz="3600" dirty="0">
                <a:latin typeface="Calibri" panose="020F0502020204030204" pitchFamily="34" charset="0"/>
              </a:rPr>
              <a:t>Floating Point Addition</a:t>
            </a:r>
          </a:p>
          <a:p>
            <a:pPr marL="560388" lvl="0" indent="-393700">
              <a:buSzPct val="100000"/>
              <a:buFont typeface="Symbol" panose="05050102010706020507" pitchFamily="18" charset="2"/>
              <a:buChar char="*"/>
            </a:pPr>
            <a:r>
              <a:rPr lang="en-US" sz="3600" dirty="0">
                <a:latin typeface="Calibri" panose="020F0502020204030204" pitchFamily="34" charset="0"/>
              </a:rPr>
              <a:t>Floating Point Multiplication</a:t>
            </a:r>
          </a:p>
          <a:p>
            <a:pPr marL="560388" lvl="0" indent="-393700">
              <a:buSzPct val="100000"/>
              <a:buFont typeface="Symbol" panose="05050102010706020507" pitchFamily="18" charset="2"/>
              <a:buChar char="*"/>
            </a:pPr>
            <a:r>
              <a:rPr lang="en-US" sz="3600"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6858001" y="366684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Adding</a:t>
            </a:r>
            <a:r>
              <a:rPr lang="fr-FR" dirty="0">
                <a:solidFill>
                  <a:schemeClr val="tx1"/>
                </a:solidFill>
              </a:rPr>
              <a:t> </a:t>
            </a:r>
            <a:r>
              <a:rPr lang="fr-FR" dirty="0" err="1">
                <a:solidFill>
                  <a:schemeClr val="tx1"/>
                </a:solidFill>
              </a:rPr>
              <a:t>Two</a:t>
            </a:r>
            <a:r>
              <a:rPr lang="fr-FR" dirty="0">
                <a:solidFill>
                  <a:schemeClr val="tx1"/>
                </a:solidFill>
              </a:rPr>
              <a:t> </a:t>
            </a:r>
            <a:r>
              <a:rPr lang="fr-FR" dirty="0" err="1">
                <a:solidFill>
                  <a:schemeClr val="tx1"/>
                </a:solidFill>
              </a:rPr>
              <a:t>Numbers</a:t>
            </a:r>
            <a:r>
              <a:rPr lang="fr-FR" dirty="0">
                <a:solidFill>
                  <a:schemeClr val="tx1"/>
                </a:solidFill>
              </a:rPr>
              <a:t> (</a:t>
            </a:r>
            <a:r>
              <a:rPr lang="fr-FR" dirty="0" err="1">
                <a:solidFill>
                  <a:schemeClr val="tx1"/>
                </a:solidFill>
              </a:rPr>
              <a:t>same</a:t>
            </a:r>
            <a:r>
              <a:rPr lang="fr-FR" dirty="0">
                <a:solidFill>
                  <a:schemeClr val="tx1"/>
                </a:solidFill>
              </a:rPr>
              <a:t> </a:t>
            </a:r>
            <a:r>
              <a:rPr lang="fr-FR" dirty="0" err="1">
                <a:solidFill>
                  <a:schemeClr val="tx1"/>
                </a:solidFill>
              </a:rPr>
              <a:t>sign</a:t>
            </a:r>
            <a:r>
              <a:rPr lang="fr-FR" dirty="0">
                <a:solidFill>
                  <a:schemeClr val="tx1"/>
                </a:solidFill>
              </a:rPr>
              <a:t>)</a:t>
            </a:r>
          </a:p>
        </p:txBody>
      </p:sp>
      <p:sp>
        <p:nvSpPr>
          <p:cNvPr id="3" name="Text Placeholder 2"/>
          <p:cNvSpPr txBox="1">
            <a:spLocks noGrp="1"/>
          </p:cNvSpPr>
          <p:nvPr>
            <p:ph type="body" idx="4294967295"/>
          </p:nvPr>
        </p:nvSpPr>
        <p:spPr>
          <a:xfrm>
            <a:off x="762000" y="5257800"/>
            <a:ext cx="7740650" cy="920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Recap : Floating Point Number System</a:t>
            </a:r>
          </a:p>
        </p:txBody>
      </p:sp>
      <p:grpSp>
        <p:nvGrpSpPr>
          <p:cNvPr id="7" name="Group 5"/>
          <p:cNvGrpSpPr>
            <a:grpSpLocks noChangeAspect="1"/>
          </p:cNvGrpSpPr>
          <p:nvPr/>
        </p:nvGrpSpPr>
        <p:grpSpPr bwMode="auto">
          <a:xfrm>
            <a:off x="717550" y="1624012"/>
            <a:ext cx="7773988" cy="3481388"/>
            <a:chOff x="836" y="1058"/>
            <a:chExt cx="4897" cy="2193"/>
          </a:xfrm>
        </p:grpSpPr>
        <p:sp>
          <p:nvSpPr>
            <p:cNvPr id="8" name="AutoShape 4"/>
            <p:cNvSpPr>
              <a:spLocks noChangeAspect="1" noChangeArrowheads="1" noTextEdit="1"/>
            </p:cNvSpPr>
            <p:nvPr/>
          </p:nvSpPr>
          <p:spPr bwMode="auto">
            <a:xfrm>
              <a:off x="836" y="1058"/>
              <a:ext cx="4897" cy="2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54" y="1076"/>
              <a:ext cx="4859" cy="465"/>
            </a:xfrm>
            <a:custGeom>
              <a:avLst/>
              <a:gdLst>
                <a:gd name="T0" fmla="*/ 0 w 543"/>
                <a:gd name="T1" fmla="*/ 0 h 52"/>
                <a:gd name="T2" fmla="*/ 543 w 543"/>
                <a:gd name="T3" fmla="*/ 0 h 52"/>
                <a:gd name="T4" fmla="*/ 0 w 543"/>
                <a:gd name="T5" fmla="*/ 4 h 52"/>
                <a:gd name="T6" fmla="*/ 543 w 543"/>
                <a:gd name="T7" fmla="*/ 4 h 52"/>
                <a:gd name="T8" fmla="*/ 0 w 543"/>
                <a:gd name="T9" fmla="*/ 52 h 52"/>
                <a:gd name="T10" fmla="*/ 0 w 543"/>
                <a:gd name="T11" fmla="*/ 4 h 52"/>
                <a:gd name="T12" fmla="*/ 4 w 543"/>
                <a:gd name="T13" fmla="*/ 52 h 52"/>
                <a:gd name="T14" fmla="*/ 4 w 543"/>
                <a:gd name="T15" fmla="*/ 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52">
                  <a:moveTo>
                    <a:pt x="0" y="0"/>
                  </a:moveTo>
                  <a:lnTo>
                    <a:pt x="543" y="0"/>
                  </a:lnTo>
                  <a:moveTo>
                    <a:pt x="0" y="4"/>
                  </a:moveTo>
                  <a:lnTo>
                    <a:pt x="543" y="4"/>
                  </a:lnTo>
                  <a:moveTo>
                    <a:pt x="0" y="52"/>
                  </a:moveTo>
                  <a:lnTo>
                    <a:pt x="0" y="4"/>
                  </a:lnTo>
                  <a:moveTo>
                    <a:pt x="4" y="5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70" y="1094"/>
              <a:ext cx="330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err="1">
                  <a:solidFill>
                    <a:srgbClr val="1A1B1C"/>
                  </a:solidFill>
                  <a:latin typeface="Times New Roman" pitchFamily="18" charset="0"/>
                </a:rPr>
                <a:t>Normalised</a:t>
              </a:r>
              <a:r>
                <a:rPr lang="en-US" sz="1700" dirty="0">
                  <a:solidFill>
                    <a:srgbClr val="1A1B1C"/>
                  </a:solidFill>
                  <a:latin typeface="Times New Roman" pitchFamily="18" charset="0"/>
                </a:rPr>
                <a:t> form of a 32 bit (normal) floating point number.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Freeform 9"/>
            <p:cNvSpPr>
              <a:spLocks noEditPoints="1"/>
            </p:cNvSpPr>
            <p:nvPr/>
          </p:nvSpPr>
          <p:spPr bwMode="auto">
            <a:xfrm>
              <a:off x="854" y="1112"/>
              <a:ext cx="4859" cy="894"/>
            </a:xfrm>
            <a:custGeom>
              <a:avLst/>
              <a:gdLst>
                <a:gd name="T0" fmla="*/ 539 w 543"/>
                <a:gd name="T1" fmla="*/ 48 h 100"/>
                <a:gd name="T2" fmla="*/ 539 w 543"/>
                <a:gd name="T3" fmla="*/ 0 h 100"/>
                <a:gd name="T4" fmla="*/ 543 w 543"/>
                <a:gd name="T5" fmla="*/ 48 h 100"/>
                <a:gd name="T6" fmla="*/ 543 w 543"/>
                <a:gd name="T7" fmla="*/ 0 h 100"/>
                <a:gd name="T8" fmla="*/ 0 w 543"/>
                <a:gd name="T9" fmla="*/ 48 h 100"/>
                <a:gd name="T10" fmla="*/ 543 w 543"/>
                <a:gd name="T11" fmla="*/ 48 h 100"/>
                <a:gd name="T12" fmla="*/ 0 w 543"/>
                <a:gd name="T13" fmla="*/ 52 h 100"/>
                <a:gd name="T14" fmla="*/ 543 w 543"/>
                <a:gd name="T15" fmla="*/ 52 h 100"/>
                <a:gd name="T16" fmla="*/ 0 w 543"/>
                <a:gd name="T17" fmla="*/ 100 h 100"/>
                <a:gd name="T18" fmla="*/ 0 w 543"/>
                <a:gd name="T19" fmla="*/ 52 h 100"/>
                <a:gd name="T20" fmla="*/ 4 w 543"/>
                <a:gd name="T21" fmla="*/ 100 h 100"/>
                <a:gd name="T22" fmla="*/ 4 w 543"/>
                <a:gd name="T23" fmla="*/ 5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3" h="100">
                  <a:moveTo>
                    <a:pt x="539" y="48"/>
                  </a:moveTo>
                  <a:lnTo>
                    <a:pt x="539" y="0"/>
                  </a:lnTo>
                  <a:moveTo>
                    <a:pt x="543" y="48"/>
                  </a:moveTo>
                  <a:lnTo>
                    <a:pt x="543" y="0"/>
                  </a:lnTo>
                  <a:moveTo>
                    <a:pt x="0" y="48"/>
                  </a:moveTo>
                  <a:lnTo>
                    <a:pt x="543" y="48"/>
                  </a:lnTo>
                  <a:moveTo>
                    <a:pt x="0" y="52"/>
                  </a:moveTo>
                  <a:lnTo>
                    <a:pt x="543" y="52"/>
                  </a:lnTo>
                  <a:moveTo>
                    <a:pt x="0" y="100"/>
                  </a:moveTo>
                  <a:lnTo>
                    <a:pt x="0" y="52"/>
                  </a:lnTo>
                  <a:moveTo>
                    <a:pt x="4" y="100"/>
                  </a:moveTo>
                  <a:lnTo>
                    <a:pt x="4" y="5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970" y="1568"/>
              <a:ext cx="34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err="1">
                  <a:solidFill>
                    <a:srgbClr val="1A1B1C"/>
                  </a:solidFill>
                  <a:latin typeface="Times New Roman" pitchFamily="18" charset="0"/>
                </a:rPr>
                <a:t>Normalised</a:t>
              </a:r>
              <a:r>
                <a:rPr lang="en-US" sz="1700" dirty="0">
                  <a:solidFill>
                    <a:srgbClr val="1A1B1C"/>
                  </a:solidFill>
                  <a:latin typeface="Times New Roman" pitchFamily="18" charset="0"/>
                </a:rPr>
                <a:t> form of a 32 bit (</a:t>
              </a:r>
              <a:r>
                <a:rPr lang="en-US" sz="1700" dirty="0" err="1">
                  <a:solidFill>
                    <a:srgbClr val="1A1B1C"/>
                  </a:solidFill>
                  <a:latin typeface="Times New Roman" pitchFamily="18" charset="0"/>
                </a:rPr>
                <a:t>denormal</a:t>
              </a:r>
              <a:r>
                <a:rPr lang="en-US" sz="1700" dirty="0">
                  <a:solidFill>
                    <a:srgbClr val="1A1B1C"/>
                  </a:solidFill>
                  <a:latin typeface="Times New Roman" pitchFamily="18" charset="0"/>
                </a:rPr>
                <a:t>) floating point number.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1682" y="1841"/>
              <a:ext cx="393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tabLst>
                  <a:tab pos="5664200" algn="l"/>
                </a:tabLst>
              </a:pPr>
              <a:r>
                <a:rPr lang="pt-BR" sz="1700" i="1" dirty="0">
                  <a:latin typeface="Times New Roman" pitchFamily="18" charset="0"/>
                  <a:cs typeface="Times New Roman" pitchFamily="18" charset="0"/>
                </a:rPr>
                <a:t>A </a:t>
              </a:r>
              <a:r>
                <a:rPr lang="pt-BR" sz="1700" dirty="0">
                  <a:latin typeface="Times New Roman" pitchFamily="18" charset="0"/>
                  <a:cs typeface="Times New Roman" pitchFamily="18" charset="0"/>
                </a:rPr>
                <a:t>= (</a:t>
              </a:r>
              <a:r>
                <a:rPr lang="pt-BR" sz="1700" i="1" dirty="0">
                  <a:latin typeface="Times New Roman" pitchFamily="18" charset="0"/>
                  <a:cs typeface="Times New Roman" pitchFamily="18" charset="0"/>
                </a:rPr>
                <a:t>−</a:t>
              </a:r>
              <a:r>
                <a:rPr lang="pt-BR" sz="1700" dirty="0">
                  <a:latin typeface="Times New Roman" pitchFamily="18" charset="0"/>
                  <a:cs typeface="Times New Roman" pitchFamily="18" charset="0"/>
                </a:rPr>
                <a:t>1)</a:t>
              </a:r>
              <a:r>
                <a:rPr lang="pt-BR" sz="1700" i="1" baseline="30000" dirty="0">
                  <a:latin typeface="Times New Roman" pitchFamily="18" charset="0"/>
                  <a:cs typeface="Times New Roman" pitchFamily="18" charset="0"/>
                </a:rPr>
                <a:t>S </a:t>
              </a:r>
              <a:r>
                <a:rPr lang="pt-BR" sz="1700" i="1" dirty="0">
                  <a:latin typeface="Times New Roman" pitchFamily="18" charset="0"/>
                  <a:cs typeface="Times New Roman" pitchFamily="18" charset="0"/>
                </a:rPr>
                <a:t>× P × </a:t>
              </a:r>
              <a:r>
                <a:rPr lang="pt-BR" sz="1700" dirty="0" smtClean="0">
                  <a:latin typeface="Times New Roman" pitchFamily="18" charset="0"/>
                  <a:cs typeface="Times New Roman" pitchFamily="18" charset="0"/>
                </a:rPr>
                <a:t>2</a:t>
              </a:r>
              <a:r>
                <a:rPr lang="pt-BR" sz="1700" i="1" baseline="30000" dirty="0" smtClean="0">
                  <a:latin typeface="Times New Roman" pitchFamily="18" charset="0"/>
                  <a:cs typeface="Times New Roman" pitchFamily="18" charset="0"/>
                </a:rPr>
                <a:t>−</a:t>
              </a:r>
              <a:r>
                <a:rPr lang="pt-BR" sz="1700" baseline="30000" dirty="0" smtClean="0">
                  <a:latin typeface="Times New Roman" pitchFamily="18" charset="0"/>
                  <a:cs typeface="Times New Roman" pitchFamily="18" charset="0"/>
                </a:rPr>
                <a:t>126</a:t>
              </a:r>
              <a:r>
                <a:rPr lang="pt-BR" sz="1700" i="1" dirty="0" smtClean="0">
                  <a:latin typeface="Times New Roman" pitchFamily="18" charset="0"/>
                  <a:cs typeface="Times New Roman" pitchFamily="18" charset="0"/>
                </a:rPr>
                <a:t>,   </a:t>
              </a:r>
              <a:r>
                <a:rPr lang="pt-BR" sz="1700" dirty="0" smtClean="0">
                  <a:latin typeface="Times New Roman" pitchFamily="18" charset="0"/>
                  <a:cs typeface="Times New Roman" pitchFamily="18" charset="0"/>
                </a:rPr>
                <a:t>(</a:t>
              </a:r>
              <a:r>
                <a:rPr lang="pt-BR" sz="1700" dirty="0">
                  <a:latin typeface="Times New Roman" pitchFamily="18" charset="0"/>
                  <a:cs typeface="Times New Roman" pitchFamily="18" charset="0"/>
                </a:rPr>
                <a:t>0</a:t>
              </a:r>
              <a:r>
                <a:rPr lang="pt-BR" sz="1700" dirty="0" smtClean="0">
                  <a:latin typeface="Times New Roman" pitchFamily="18" charset="0"/>
                  <a:cs typeface="Times New Roman" pitchFamily="18" charset="0"/>
                </a:rPr>
                <a:t> </a:t>
              </a:r>
              <a:r>
                <a:rPr lang="pt-BR" sz="1700" i="1" dirty="0">
                  <a:latin typeface="Times New Roman" pitchFamily="18" charset="0"/>
                  <a:cs typeface="Times New Roman" pitchFamily="18" charset="0"/>
                </a:rPr>
                <a:t>≤ P &lt; </a:t>
              </a:r>
              <a:r>
                <a:rPr lang="pt-BR" sz="1700" dirty="0" smtClean="0">
                  <a:latin typeface="Times New Roman" pitchFamily="18" charset="0"/>
                  <a:cs typeface="Times New Roman" pitchFamily="18" charset="0"/>
                </a:rPr>
                <a:t>1)</a:t>
              </a:r>
              <a:r>
                <a:rPr lang="pt-BR" sz="1700" dirty="0">
                  <a:latin typeface="Times New Roman" pitchFamily="18" charset="0"/>
                  <a:cs typeface="Times New Roman" pitchFamily="18" charset="0"/>
                </a:rPr>
                <a:t>	(</a:t>
              </a:r>
              <a:r>
                <a:rPr lang="pt-BR" sz="1700" dirty="0" smtClean="0">
                  <a:latin typeface="Times New Roman" pitchFamily="18" charset="0"/>
                  <a:cs typeface="Times New Roman" pitchFamily="18" charset="0"/>
                </a:rPr>
                <a:t>7.23)</a:t>
              </a:r>
              <a:endParaRPr lang="pt-BR" sz="1700" dirty="0">
                <a:latin typeface="Times New Roman" pitchFamily="18" charset="0"/>
                <a:cs typeface="Times New Roman" pitchFamily="18" charset="0"/>
              </a:endParaRPr>
            </a:p>
          </p:txBody>
        </p:sp>
        <p:sp>
          <p:nvSpPr>
            <p:cNvPr id="15" name="Freeform 12"/>
            <p:cNvSpPr>
              <a:spLocks noEditPoints="1"/>
            </p:cNvSpPr>
            <p:nvPr/>
          </p:nvSpPr>
          <p:spPr bwMode="auto">
            <a:xfrm>
              <a:off x="854" y="1577"/>
              <a:ext cx="4859" cy="1618"/>
            </a:xfrm>
            <a:custGeom>
              <a:avLst/>
              <a:gdLst>
                <a:gd name="T0" fmla="*/ 539 w 543"/>
                <a:gd name="T1" fmla="*/ 48 h 181"/>
                <a:gd name="T2" fmla="*/ 539 w 543"/>
                <a:gd name="T3" fmla="*/ 0 h 181"/>
                <a:gd name="T4" fmla="*/ 543 w 543"/>
                <a:gd name="T5" fmla="*/ 48 h 181"/>
                <a:gd name="T6" fmla="*/ 543 w 543"/>
                <a:gd name="T7" fmla="*/ 0 h 181"/>
                <a:gd name="T8" fmla="*/ 0 w 543"/>
                <a:gd name="T9" fmla="*/ 49 h 181"/>
                <a:gd name="T10" fmla="*/ 543 w 543"/>
                <a:gd name="T11" fmla="*/ 49 h 181"/>
                <a:gd name="T12" fmla="*/ 0 w 543"/>
                <a:gd name="T13" fmla="*/ 52 h 181"/>
                <a:gd name="T14" fmla="*/ 543 w 543"/>
                <a:gd name="T15" fmla="*/ 52 h 181"/>
                <a:gd name="T16" fmla="*/ 0 w 543"/>
                <a:gd name="T17" fmla="*/ 181 h 181"/>
                <a:gd name="T18" fmla="*/ 0 w 543"/>
                <a:gd name="T19" fmla="*/ 53 h 181"/>
                <a:gd name="T20" fmla="*/ 4 w 543"/>
                <a:gd name="T21" fmla="*/ 181 h 181"/>
                <a:gd name="T22" fmla="*/ 4 w 543"/>
                <a:gd name="T23" fmla="*/ 53 h 181"/>
                <a:gd name="T24" fmla="*/ 13 w 543"/>
                <a:gd name="T25" fmla="*/ 62 h 181"/>
                <a:gd name="T26" fmla="*/ 460 w 543"/>
                <a:gd name="T27" fmla="*/ 62 h 181"/>
                <a:gd name="T28" fmla="*/ 13 w 543"/>
                <a:gd name="T29" fmla="*/ 65 h 181"/>
                <a:gd name="T30" fmla="*/ 460 w 543"/>
                <a:gd name="T31" fmla="*/ 65 h 181"/>
                <a:gd name="T32" fmla="*/ 13 w 543"/>
                <a:gd name="T33" fmla="*/ 84 h 181"/>
                <a:gd name="T34" fmla="*/ 13 w 543"/>
                <a:gd name="T35" fmla="*/ 65 h 181"/>
                <a:gd name="T36" fmla="*/ 17 w 543"/>
                <a:gd name="T37" fmla="*/ 84 h 181"/>
                <a:gd name="T38" fmla="*/ 17 w 543"/>
                <a:gd name="T39" fmla="*/ 6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3" h="181">
                  <a:moveTo>
                    <a:pt x="539" y="48"/>
                  </a:moveTo>
                  <a:lnTo>
                    <a:pt x="539" y="0"/>
                  </a:lnTo>
                  <a:moveTo>
                    <a:pt x="543" y="48"/>
                  </a:moveTo>
                  <a:lnTo>
                    <a:pt x="543" y="0"/>
                  </a:lnTo>
                  <a:moveTo>
                    <a:pt x="0" y="49"/>
                  </a:moveTo>
                  <a:lnTo>
                    <a:pt x="543" y="49"/>
                  </a:lnTo>
                  <a:moveTo>
                    <a:pt x="0" y="52"/>
                  </a:moveTo>
                  <a:lnTo>
                    <a:pt x="543" y="52"/>
                  </a:lnTo>
                  <a:moveTo>
                    <a:pt x="0" y="181"/>
                  </a:moveTo>
                  <a:lnTo>
                    <a:pt x="0" y="53"/>
                  </a:lnTo>
                  <a:moveTo>
                    <a:pt x="4" y="181"/>
                  </a:moveTo>
                  <a:lnTo>
                    <a:pt x="4" y="53"/>
                  </a:lnTo>
                  <a:moveTo>
                    <a:pt x="13" y="62"/>
                  </a:moveTo>
                  <a:lnTo>
                    <a:pt x="460" y="62"/>
                  </a:lnTo>
                  <a:moveTo>
                    <a:pt x="13" y="65"/>
                  </a:moveTo>
                  <a:lnTo>
                    <a:pt x="460" y="65"/>
                  </a:lnTo>
                  <a:moveTo>
                    <a:pt x="13" y="84"/>
                  </a:moveTo>
                  <a:lnTo>
                    <a:pt x="13" y="65"/>
                  </a:lnTo>
                  <a:moveTo>
                    <a:pt x="17" y="84"/>
                  </a:moveTo>
                  <a:lnTo>
                    <a:pt x="17" y="6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087" y="2158"/>
              <a:ext cx="4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Symbol</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4"/>
            <p:cNvSpPr>
              <a:spLocks noChangeShapeType="1"/>
            </p:cNvSpPr>
            <p:nvPr/>
          </p:nvSpPr>
          <p:spPr bwMode="auto">
            <a:xfrm flipV="1">
              <a:off x="1606" y="2158"/>
              <a:ext cx="0" cy="17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1686" y="2158"/>
              <a:ext cx="52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Meaning</a:t>
              </a:r>
              <a:endParaRPr kumimoji="0" lang="en-US" sz="1800" b="0" i="0" u="none" strike="noStrike" cap="none" normalizeH="0" baseline="0" smtClean="0">
                <a:ln>
                  <a:noFill/>
                </a:ln>
                <a:solidFill>
                  <a:schemeClr val="tx1"/>
                </a:solidFill>
                <a:effectLst/>
                <a:latin typeface="Arial" pitchFamily="34" charset="0"/>
              </a:endParaRPr>
            </a:p>
          </p:txBody>
        </p:sp>
        <p:sp>
          <p:nvSpPr>
            <p:cNvPr id="19" name="Freeform 16"/>
            <p:cNvSpPr>
              <a:spLocks noEditPoints="1"/>
            </p:cNvSpPr>
            <p:nvPr/>
          </p:nvSpPr>
          <p:spPr bwMode="auto">
            <a:xfrm>
              <a:off x="970" y="2158"/>
              <a:ext cx="4000" cy="331"/>
            </a:xfrm>
            <a:custGeom>
              <a:avLst/>
              <a:gdLst>
                <a:gd name="T0" fmla="*/ 443 w 447"/>
                <a:gd name="T1" fmla="*/ 19 h 37"/>
                <a:gd name="T2" fmla="*/ 443 w 447"/>
                <a:gd name="T3" fmla="*/ 0 h 37"/>
                <a:gd name="T4" fmla="*/ 447 w 447"/>
                <a:gd name="T5" fmla="*/ 19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9"/>
                  </a:moveTo>
                  <a:lnTo>
                    <a:pt x="443" y="0"/>
                  </a:lnTo>
                  <a:moveTo>
                    <a:pt x="447" y="19"/>
                  </a:moveTo>
                  <a:lnTo>
                    <a:pt x="447" y="0"/>
                  </a:lnTo>
                  <a:moveTo>
                    <a:pt x="0" y="19"/>
                  </a:moveTo>
                  <a:lnTo>
                    <a:pt x="447"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1087" y="2328"/>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dirty="0" smtClean="0">
                  <a:ln>
                    <a:noFill/>
                  </a:ln>
                  <a:solidFill>
                    <a:srgbClr val="1A1B1C"/>
                  </a:solidFill>
                  <a:effectLst/>
                  <a:latin typeface="Times New Roman" pitchFamily="18" charset="0"/>
                </a:rPr>
                <a:t>S</a:t>
              </a:r>
              <a:endParaRPr kumimoji="0" lang="en-US" sz="1800" b="0" i="1" u="none" strike="noStrike" cap="none" normalizeH="0" baseline="0" dirty="0" smtClean="0">
                <a:ln>
                  <a:noFill/>
                </a:ln>
                <a:solidFill>
                  <a:schemeClr val="tx1"/>
                </a:solidFill>
                <a:effectLst/>
                <a:latin typeface="Arial" pitchFamily="34" charset="0"/>
              </a:endParaRPr>
            </a:p>
          </p:txBody>
        </p:sp>
        <p:sp>
          <p:nvSpPr>
            <p:cNvPr id="21" name="Line 18"/>
            <p:cNvSpPr>
              <a:spLocks noChangeShapeType="1"/>
            </p:cNvSpPr>
            <p:nvPr/>
          </p:nvSpPr>
          <p:spPr bwMode="auto">
            <a:xfrm flipV="1">
              <a:off x="1606" y="2328"/>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686" y="2328"/>
              <a:ext cx="132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s-ES" sz="1700" dirty="0" err="1">
                  <a:solidFill>
                    <a:srgbClr val="1A1B1C"/>
                  </a:solidFill>
                  <a:latin typeface="Times New Roman" pitchFamily="18" charset="0"/>
                </a:rPr>
                <a:t>Sign</a:t>
              </a:r>
              <a:r>
                <a:rPr lang="es-ES" sz="1700" dirty="0">
                  <a:solidFill>
                    <a:srgbClr val="1A1B1C"/>
                  </a:solidFill>
                  <a:latin typeface="Times New Roman" pitchFamily="18" charset="0"/>
                </a:rPr>
                <a:t> bit (0(+ve), 1(-ve))</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Freeform 20"/>
            <p:cNvSpPr>
              <a:spLocks noEditPoints="1"/>
            </p:cNvSpPr>
            <p:nvPr/>
          </p:nvSpPr>
          <p:spPr bwMode="auto">
            <a:xfrm>
              <a:off x="970" y="2328"/>
              <a:ext cx="4000" cy="331"/>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1087" y="2489"/>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1A1B1C"/>
                  </a:solidFill>
                  <a:effectLst/>
                  <a:latin typeface="Times New Roman" pitchFamily="18" charset="0"/>
                </a:rPr>
                <a:t>P</a:t>
              </a:r>
              <a:endParaRPr kumimoji="0" lang="en-US" sz="1800" b="0" i="1" u="none" strike="noStrike" cap="none" normalizeH="0" baseline="0" smtClean="0">
                <a:ln>
                  <a:noFill/>
                </a:ln>
                <a:solidFill>
                  <a:schemeClr val="tx1"/>
                </a:solidFill>
                <a:effectLst/>
                <a:latin typeface="Arial" pitchFamily="34" charset="0"/>
              </a:endParaRPr>
            </a:p>
          </p:txBody>
        </p:sp>
        <p:sp>
          <p:nvSpPr>
            <p:cNvPr id="25" name="Line 22"/>
            <p:cNvSpPr>
              <a:spLocks noChangeShapeType="1"/>
            </p:cNvSpPr>
            <p:nvPr/>
          </p:nvSpPr>
          <p:spPr bwMode="auto">
            <a:xfrm flipV="1">
              <a:off x="1606" y="2498"/>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1686" y="2489"/>
              <a:ext cx="29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err="1">
                  <a:solidFill>
                    <a:srgbClr val="1A1B1C"/>
                  </a:solidFill>
                  <a:latin typeface="Times New Roman" pitchFamily="18" charset="0"/>
                </a:rPr>
                <a:t>Significand</a:t>
              </a:r>
              <a:r>
                <a:rPr lang="en-US" sz="1700" dirty="0">
                  <a:solidFill>
                    <a:srgbClr val="1A1B1C"/>
                  </a:solidFill>
                  <a:latin typeface="Times New Roman" pitchFamily="18" charset="0"/>
                </a:rPr>
                <a:t> (form: 1.xxx(normal) or 0.xxx(</a:t>
              </a:r>
              <a:r>
                <a:rPr lang="en-US" sz="1700" dirty="0" err="1">
                  <a:solidFill>
                    <a:srgbClr val="1A1B1C"/>
                  </a:solidFill>
                  <a:latin typeface="Times New Roman" pitchFamily="18" charset="0"/>
                </a:rPr>
                <a:t>denormal</a:t>
              </a:r>
              <a:r>
                <a:rPr lang="en-US" sz="1700" dirty="0">
                  <a:solidFill>
                    <a:srgbClr val="1A1B1C"/>
                  </a:solidFill>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Freeform 24"/>
            <p:cNvSpPr>
              <a:spLocks noEditPoints="1"/>
            </p:cNvSpPr>
            <p:nvPr/>
          </p:nvSpPr>
          <p:spPr bwMode="auto">
            <a:xfrm>
              <a:off x="970" y="2498"/>
              <a:ext cx="4000" cy="331"/>
            </a:xfrm>
            <a:custGeom>
              <a:avLst/>
              <a:gdLst>
                <a:gd name="T0" fmla="*/ 443 w 447"/>
                <a:gd name="T1" fmla="*/ 18 h 37"/>
                <a:gd name="T2" fmla="*/ 443 w 447"/>
                <a:gd name="T3" fmla="*/ 0 h 37"/>
                <a:gd name="T4" fmla="*/ 447 w 447"/>
                <a:gd name="T5" fmla="*/ 18 h 37"/>
                <a:gd name="T6" fmla="*/ 447 w 447"/>
                <a:gd name="T7" fmla="*/ 0 h 37"/>
                <a:gd name="T8" fmla="*/ 0 w 447"/>
                <a:gd name="T9" fmla="*/ 18 h 37"/>
                <a:gd name="T10" fmla="*/ 447 w 447"/>
                <a:gd name="T11" fmla="*/ 18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8"/>
                  </a:moveTo>
                  <a:lnTo>
                    <a:pt x="447"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087" y="2659"/>
              <a:ext cx="1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1A1B1C"/>
                  </a:solidFill>
                  <a:effectLst/>
                  <a:latin typeface="Times New Roman" pitchFamily="18" charset="0"/>
                </a:rPr>
                <a:t>M</a:t>
              </a:r>
              <a:endParaRPr kumimoji="0" lang="en-US" sz="1800" b="0" i="1" u="none" strike="noStrike" cap="none" normalizeH="0" baseline="0" smtClean="0">
                <a:ln>
                  <a:noFill/>
                </a:ln>
                <a:solidFill>
                  <a:schemeClr val="tx1"/>
                </a:solidFill>
                <a:effectLst/>
                <a:latin typeface="Arial" pitchFamily="34" charset="0"/>
              </a:endParaRPr>
            </a:p>
          </p:txBody>
        </p:sp>
        <p:sp>
          <p:nvSpPr>
            <p:cNvPr id="29" name="Line 26"/>
            <p:cNvSpPr>
              <a:spLocks noChangeShapeType="1"/>
            </p:cNvSpPr>
            <p:nvPr/>
          </p:nvSpPr>
          <p:spPr bwMode="auto">
            <a:xfrm flipV="1">
              <a:off x="1606" y="2668"/>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686" y="2659"/>
              <a:ext cx="218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Mantissa (fractional part of </a:t>
              </a:r>
              <a:r>
                <a:rPr lang="en-US" sz="1700" dirty="0" err="1">
                  <a:solidFill>
                    <a:srgbClr val="1A1B1C"/>
                  </a:solidFill>
                  <a:latin typeface="Times New Roman" pitchFamily="18" charset="0"/>
                </a:rPr>
                <a:t>significand</a:t>
              </a:r>
              <a:r>
                <a:rPr lang="en-US" sz="1700" dirty="0">
                  <a:solidFill>
                    <a:srgbClr val="1A1B1C"/>
                  </a:solidFill>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Freeform 28"/>
            <p:cNvSpPr>
              <a:spLocks noEditPoints="1"/>
            </p:cNvSpPr>
            <p:nvPr/>
          </p:nvSpPr>
          <p:spPr bwMode="auto">
            <a:xfrm>
              <a:off x="970" y="2668"/>
              <a:ext cx="4000" cy="321"/>
            </a:xfrm>
            <a:custGeom>
              <a:avLst/>
              <a:gdLst>
                <a:gd name="T0" fmla="*/ 443 w 447"/>
                <a:gd name="T1" fmla="*/ 18 h 36"/>
                <a:gd name="T2" fmla="*/ 443 w 447"/>
                <a:gd name="T3" fmla="*/ 0 h 36"/>
                <a:gd name="T4" fmla="*/ 447 w 447"/>
                <a:gd name="T5" fmla="*/ 18 h 36"/>
                <a:gd name="T6" fmla="*/ 447 w 447"/>
                <a:gd name="T7" fmla="*/ 0 h 36"/>
                <a:gd name="T8" fmla="*/ 0 w 447"/>
                <a:gd name="T9" fmla="*/ 18 h 36"/>
                <a:gd name="T10" fmla="*/ 447 w 447"/>
                <a:gd name="T11" fmla="*/ 18 h 36"/>
                <a:gd name="T12" fmla="*/ 0 w 447"/>
                <a:gd name="T13" fmla="*/ 36 h 36"/>
                <a:gd name="T14" fmla="*/ 0 w 447"/>
                <a:gd name="T15" fmla="*/ 18 h 36"/>
                <a:gd name="T16" fmla="*/ 4 w 447"/>
                <a:gd name="T17" fmla="*/ 36 h 36"/>
                <a:gd name="T18" fmla="*/ 4 w 447"/>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6">
                  <a:moveTo>
                    <a:pt x="443" y="18"/>
                  </a:moveTo>
                  <a:lnTo>
                    <a:pt x="443" y="0"/>
                  </a:lnTo>
                  <a:moveTo>
                    <a:pt x="447" y="18"/>
                  </a:moveTo>
                  <a:lnTo>
                    <a:pt x="447" y="0"/>
                  </a:lnTo>
                  <a:moveTo>
                    <a:pt x="0" y="18"/>
                  </a:moveTo>
                  <a:lnTo>
                    <a:pt x="447"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6" name="Rectangle 29"/>
            <p:cNvSpPr>
              <a:spLocks noChangeArrowheads="1"/>
            </p:cNvSpPr>
            <p:nvPr/>
          </p:nvSpPr>
          <p:spPr bwMode="auto">
            <a:xfrm>
              <a:off x="1087" y="2829"/>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1" u="none" strike="noStrike" cap="none" normalizeH="0" baseline="0" smtClean="0">
                  <a:ln>
                    <a:noFill/>
                  </a:ln>
                  <a:solidFill>
                    <a:srgbClr val="1A1B1C"/>
                  </a:solidFill>
                  <a:effectLst/>
                  <a:latin typeface="Times New Roman" pitchFamily="18" charset="0"/>
                </a:rPr>
                <a:t>E</a:t>
              </a:r>
              <a:endParaRPr kumimoji="0" lang="en-US" sz="1800" b="0" i="1" u="none" strike="noStrike" cap="none" normalizeH="0" baseline="0" smtClean="0">
                <a:ln>
                  <a:noFill/>
                </a:ln>
                <a:solidFill>
                  <a:schemeClr val="tx1"/>
                </a:solidFill>
                <a:effectLst/>
                <a:latin typeface="Arial" pitchFamily="34" charset="0"/>
              </a:endParaRPr>
            </a:p>
          </p:txBody>
        </p:sp>
        <p:sp>
          <p:nvSpPr>
            <p:cNvPr id="4097" name="Line 30"/>
            <p:cNvSpPr>
              <a:spLocks noChangeShapeType="1"/>
            </p:cNvSpPr>
            <p:nvPr/>
          </p:nvSpPr>
          <p:spPr bwMode="auto">
            <a:xfrm flipV="1">
              <a:off x="1606" y="282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Rectangle 31"/>
            <p:cNvSpPr>
              <a:spLocks noChangeArrowheads="1"/>
            </p:cNvSpPr>
            <p:nvPr/>
          </p:nvSpPr>
          <p:spPr bwMode="auto">
            <a:xfrm>
              <a:off x="1686" y="2829"/>
              <a:ext cx="12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(exponent + 127(bias))</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0" name="Freeform 32"/>
            <p:cNvSpPr>
              <a:spLocks noEditPoints="1"/>
            </p:cNvSpPr>
            <p:nvPr/>
          </p:nvSpPr>
          <p:spPr bwMode="auto">
            <a:xfrm>
              <a:off x="970" y="2829"/>
              <a:ext cx="4000" cy="330"/>
            </a:xfrm>
            <a:custGeom>
              <a:avLst/>
              <a:gdLst>
                <a:gd name="T0" fmla="*/ 443 w 447"/>
                <a:gd name="T1" fmla="*/ 18 h 37"/>
                <a:gd name="T2" fmla="*/ 443 w 447"/>
                <a:gd name="T3" fmla="*/ 0 h 37"/>
                <a:gd name="T4" fmla="*/ 447 w 447"/>
                <a:gd name="T5" fmla="*/ 18 h 37"/>
                <a:gd name="T6" fmla="*/ 447 w 447"/>
                <a:gd name="T7" fmla="*/ 0 h 37"/>
                <a:gd name="T8" fmla="*/ 0 w 447"/>
                <a:gd name="T9" fmla="*/ 19 h 37"/>
                <a:gd name="T10" fmla="*/ 447 w 447"/>
                <a:gd name="T11" fmla="*/ 19 h 37"/>
                <a:gd name="T12" fmla="*/ 0 w 447"/>
                <a:gd name="T13" fmla="*/ 37 h 37"/>
                <a:gd name="T14" fmla="*/ 0 w 447"/>
                <a:gd name="T15" fmla="*/ 19 h 37"/>
                <a:gd name="T16" fmla="*/ 4 w 447"/>
                <a:gd name="T17" fmla="*/ 37 h 37"/>
                <a:gd name="T18" fmla="*/ 4 w 447"/>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37">
                  <a:moveTo>
                    <a:pt x="443" y="18"/>
                  </a:moveTo>
                  <a:lnTo>
                    <a:pt x="443" y="0"/>
                  </a:lnTo>
                  <a:moveTo>
                    <a:pt x="447" y="18"/>
                  </a:moveTo>
                  <a:lnTo>
                    <a:pt x="447" y="0"/>
                  </a:lnTo>
                  <a:moveTo>
                    <a:pt x="0" y="19"/>
                  </a:moveTo>
                  <a:lnTo>
                    <a:pt x="447"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Rectangle 33"/>
            <p:cNvSpPr>
              <a:spLocks noChangeArrowheads="1"/>
            </p:cNvSpPr>
            <p:nvPr/>
          </p:nvSpPr>
          <p:spPr bwMode="auto">
            <a:xfrm>
              <a:off x="1087" y="2999"/>
              <a:ext cx="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u="none" strike="noStrike" cap="none" normalizeH="0" baseline="0" dirty="0" smtClean="0">
                  <a:ln>
                    <a:noFill/>
                  </a:ln>
                  <a:solidFill>
                    <a:srgbClr val="1A1B1C"/>
                  </a:solidFill>
                  <a:effectLst/>
                  <a:latin typeface="Times New Roman" pitchFamily="18" charset="0"/>
                </a:rPr>
                <a:t>Z</a:t>
              </a:r>
              <a:endParaRPr kumimoji="0" lang="en-US" sz="1800" b="1" u="none" strike="noStrike" cap="none" normalizeH="0" baseline="0" dirty="0" smtClean="0">
                <a:ln>
                  <a:noFill/>
                </a:ln>
                <a:solidFill>
                  <a:schemeClr val="tx1"/>
                </a:solidFill>
                <a:effectLst/>
                <a:latin typeface="Arial" pitchFamily="34" charset="0"/>
              </a:endParaRPr>
            </a:p>
          </p:txBody>
        </p:sp>
        <p:sp>
          <p:nvSpPr>
            <p:cNvPr id="4102" name="Line 34"/>
            <p:cNvSpPr>
              <a:spLocks noChangeShapeType="1"/>
            </p:cNvSpPr>
            <p:nvPr/>
          </p:nvSpPr>
          <p:spPr bwMode="auto">
            <a:xfrm flipV="1">
              <a:off x="1606" y="2998"/>
              <a:ext cx="0" cy="161"/>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35"/>
            <p:cNvSpPr>
              <a:spLocks noChangeArrowheads="1"/>
            </p:cNvSpPr>
            <p:nvPr/>
          </p:nvSpPr>
          <p:spPr bwMode="auto">
            <a:xfrm>
              <a:off x="1686" y="2999"/>
              <a:ext cx="7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Set of integers</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4" name="Freeform 36"/>
            <p:cNvSpPr>
              <a:spLocks noEditPoints="1"/>
            </p:cNvSpPr>
            <p:nvPr/>
          </p:nvSpPr>
          <p:spPr bwMode="auto">
            <a:xfrm>
              <a:off x="854" y="2051"/>
              <a:ext cx="4859" cy="1180"/>
            </a:xfrm>
            <a:custGeom>
              <a:avLst/>
              <a:gdLst>
                <a:gd name="T0" fmla="*/ 456 w 543"/>
                <a:gd name="T1" fmla="*/ 124 h 132"/>
                <a:gd name="T2" fmla="*/ 456 w 543"/>
                <a:gd name="T3" fmla="*/ 106 h 132"/>
                <a:gd name="T4" fmla="*/ 460 w 543"/>
                <a:gd name="T5" fmla="*/ 124 h 132"/>
                <a:gd name="T6" fmla="*/ 460 w 543"/>
                <a:gd name="T7" fmla="*/ 106 h 132"/>
                <a:gd name="T8" fmla="*/ 13 w 543"/>
                <a:gd name="T9" fmla="*/ 124 h 132"/>
                <a:gd name="T10" fmla="*/ 460 w 543"/>
                <a:gd name="T11" fmla="*/ 124 h 132"/>
                <a:gd name="T12" fmla="*/ 13 w 543"/>
                <a:gd name="T13" fmla="*/ 128 h 132"/>
                <a:gd name="T14" fmla="*/ 460 w 543"/>
                <a:gd name="T15" fmla="*/ 128 h 132"/>
                <a:gd name="T16" fmla="*/ 539 w 543"/>
                <a:gd name="T17" fmla="*/ 128 h 132"/>
                <a:gd name="T18" fmla="*/ 539 w 543"/>
                <a:gd name="T19" fmla="*/ 0 h 132"/>
                <a:gd name="T20" fmla="*/ 543 w 543"/>
                <a:gd name="T21" fmla="*/ 128 h 132"/>
                <a:gd name="T22" fmla="*/ 543 w 543"/>
                <a:gd name="T23" fmla="*/ 0 h 132"/>
                <a:gd name="T24" fmla="*/ 0 w 543"/>
                <a:gd name="T25" fmla="*/ 128 h 132"/>
                <a:gd name="T26" fmla="*/ 543 w 543"/>
                <a:gd name="T27" fmla="*/ 128 h 132"/>
                <a:gd name="T28" fmla="*/ 0 w 543"/>
                <a:gd name="T29" fmla="*/ 132 h 132"/>
                <a:gd name="T30" fmla="*/ 543 w 543"/>
                <a:gd name="T3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3" h="132">
                  <a:moveTo>
                    <a:pt x="456" y="124"/>
                  </a:moveTo>
                  <a:lnTo>
                    <a:pt x="456" y="106"/>
                  </a:lnTo>
                  <a:moveTo>
                    <a:pt x="460" y="124"/>
                  </a:moveTo>
                  <a:lnTo>
                    <a:pt x="460" y="106"/>
                  </a:lnTo>
                  <a:moveTo>
                    <a:pt x="13" y="124"/>
                  </a:moveTo>
                  <a:lnTo>
                    <a:pt x="460" y="124"/>
                  </a:lnTo>
                  <a:moveTo>
                    <a:pt x="13" y="128"/>
                  </a:moveTo>
                  <a:lnTo>
                    <a:pt x="460" y="128"/>
                  </a:lnTo>
                  <a:moveTo>
                    <a:pt x="539" y="128"/>
                  </a:moveTo>
                  <a:lnTo>
                    <a:pt x="539" y="0"/>
                  </a:lnTo>
                  <a:moveTo>
                    <a:pt x="543" y="128"/>
                  </a:moveTo>
                  <a:lnTo>
                    <a:pt x="543" y="0"/>
                  </a:lnTo>
                  <a:moveTo>
                    <a:pt x="0" y="128"/>
                  </a:moveTo>
                  <a:lnTo>
                    <a:pt x="543" y="128"/>
                  </a:lnTo>
                  <a:moveTo>
                    <a:pt x="0" y="132"/>
                  </a:moveTo>
                  <a:lnTo>
                    <a:pt x="543" y="13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105" name="Rectangle 4104"/>
          <p:cNvSpPr/>
          <p:nvPr/>
        </p:nvSpPr>
        <p:spPr>
          <a:xfrm>
            <a:off x="1979566" y="2021443"/>
            <a:ext cx="7088234" cy="353943"/>
          </a:xfrm>
          <a:prstGeom prst="rect">
            <a:avLst/>
          </a:prstGeom>
        </p:spPr>
        <p:txBody>
          <a:bodyPr wrap="square">
            <a:spAutoFit/>
          </a:bodyPr>
          <a:lstStyle/>
          <a:p>
            <a:pPr>
              <a:tabLst>
                <a:tab pos="5664200" algn="l"/>
              </a:tabLst>
            </a:pPr>
            <a:r>
              <a:rPr lang="pt-BR" sz="1700" i="1" dirty="0">
                <a:latin typeface="Times New Roman" pitchFamily="18" charset="0"/>
                <a:cs typeface="Times New Roman" pitchFamily="18" charset="0"/>
              </a:rPr>
              <a:t>A </a:t>
            </a:r>
            <a:r>
              <a:rPr lang="pt-BR" sz="1700" dirty="0">
                <a:latin typeface="Times New Roman" pitchFamily="18" charset="0"/>
                <a:cs typeface="Times New Roman" pitchFamily="18" charset="0"/>
              </a:rPr>
              <a:t>= (</a:t>
            </a:r>
            <a:r>
              <a:rPr lang="pt-BR" sz="1700" i="1" dirty="0">
                <a:latin typeface="Times New Roman" pitchFamily="18" charset="0"/>
                <a:cs typeface="Times New Roman" pitchFamily="18" charset="0"/>
              </a:rPr>
              <a:t>−</a:t>
            </a:r>
            <a:r>
              <a:rPr lang="pt-BR" sz="1700" dirty="0">
                <a:latin typeface="Times New Roman" pitchFamily="18" charset="0"/>
                <a:cs typeface="Times New Roman" pitchFamily="18" charset="0"/>
              </a:rPr>
              <a:t>1)</a:t>
            </a:r>
            <a:r>
              <a:rPr lang="pt-BR" sz="1700" i="1" baseline="30000" dirty="0">
                <a:latin typeface="Times New Roman" pitchFamily="18" charset="0"/>
                <a:cs typeface="Times New Roman" pitchFamily="18" charset="0"/>
              </a:rPr>
              <a:t>S </a:t>
            </a:r>
            <a:r>
              <a:rPr lang="pt-BR" sz="1700" i="1" dirty="0">
                <a:latin typeface="Times New Roman" pitchFamily="18" charset="0"/>
                <a:cs typeface="Times New Roman" pitchFamily="18" charset="0"/>
              </a:rPr>
              <a:t>× P × </a:t>
            </a:r>
            <a:r>
              <a:rPr lang="pt-BR" sz="1700" dirty="0">
                <a:latin typeface="Times New Roman" pitchFamily="18" charset="0"/>
                <a:cs typeface="Times New Roman" pitchFamily="18" charset="0"/>
              </a:rPr>
              <a:t>2</a:t>
            </a:r>
            <a:r>
              <a:rPr lang="pt-BR" sz="1700" i="1" baseline="30000" dirty="0">
                <a:latin typeface="Times New Roman" pitchFamily="18" charset="0"/>
                <a:cs typeface="Times New Roman" pitchFamily="18" charset="0"/>
              </a:rPr>
              <a:t>E−bias</a:t>
            </a:r>
            <a:r>
              <a:rPr lang="pt-BR" sz="1700" i="1" dirty="0">
                <a:latin typeface="Times New Roman" pitchFamily="18" charset="0"/>
                <a:cs typeface="Times New Roman" pitchFamily="18" charset="0"/>
              </a:rPr>
              <a:t>, </a:t>
            </a:r>
            <a:r>
              <a:rPr lang="pt-BR" sz="1700" i="1" dirty="0" smtClean="0">
                <a:latin typeface="Times New Roman" pitchFamily="18" charset="0"/>
                <a:cs typeface="Times New Roman" pitchFamily="18" charset="0"/>
              </a:rPr>
              <a:t>  </a:t>
            </a:r>
            <a:r>
              <a:rPr lang="pt-BR" sz="1700" dirty="0" smtClean="0">
                <a:latin typeface="Times New Roman" pitchFamily="18" charset="0"/>
                <a:cs typeface="Times New Roman" pitchFamily="18" charset="0"/>
              </a:rPr>
              <a:t>(</a:t>
            </a:r>
            <a:r>
              <a:rPr lang="pt-BR" sz="1700" dirty="0">
                <a:latin typeface="Times New Roman" pitchFamily="18" charset="0"/>
                <a:cs typeface="Times New Roman" pitchFamily="18" charset="0"/>
              </a:rPr>
              <a:t>1 </a:t>
            </a:r>
            <a:r>
              <a:rPr lang="pt-BR" sz="1700" i="1" dirty="0" smtClean="0">
                <a:latin typeface="Times New Roman" pitchFamily="18" charset="0"/>
                <a:cs typeface="Times New Roman" pitchFamily="18" charset="0"/>
              </a:rPr>
              <a:t>≤ P &lt; </a:t>
            </a:r>
            <a:r>
              <a:rPr lang="pt-BR" sz="1700" dirty="0" smtClean="0">
                <a:latin typeface="Times New Roman" pitchFamily="18" charset="0"/>
                <a:cs typeface="Times New Roman" pitchFamily="18" charset="0"/>
              </a:rPr>
              <a:t>2</a:t>
            </a:r>
            <a:r>
              <a:rPr lang="pt-BR" sz="1700" i="1" dirty="0" smtClean="0">
                <a:latin typeface="Times New Roman" pitchFamily="18" charset="0"/>
                <a:cs typeface="Times New Roman" pitchFamily="18" charset="0"/>
              </a:rPr>
              <a:t>, E </a:t>
            </a:r>
            <a:r>
              <a:rPr lang="pt-BR" sz="1700" dirty="0">
                <a:latin typeface="Times New Roman" pitchFamily="18" charset="0"/>
                <a:cs typeface="Times New Roman" pitchFamily="18" charset="0"/>
              </a:rPr>
              <a:t>∈</a:t>
            </a:r>
            <a:r>
              <a:rPr lang="pt-BR" sz="1700" i="1" dirty="0">
                <a:latin typeface="Times New Roman" pitchFamily="18" charset="0"/>
                <a:cs typeface="Times New Roman" pitchFamily="18" charset="0"/>
              </a:rPr>
              <a:t> </a:t>
            </a:r>
            <a:r>
              <a:rPr lang="pt-BR" sz="1700" b="1" dirty="0">
                <a:latin typeface="Times New Roman" pitchFamily="18" charset="0"/>
                <a:cs typeface="Times New Roman" pitchFamily="18" charset="0"/>
              </a:rPr>
              <a:t>Z</a:t>
            </a:r>
            <a:r>
              <a:rPr lang="pt-BR" sz="1700" i="1" dirty="0">
                <a:latin typeface="Times New Roman" pitchFamily="18" charset="0"/>
                <a:cs typeface="Times New Roman" pitchFamily="18" charset="0"/>
              </a:rPr>
              <a:t>, </a:t>
            </a:r>
            <a:r>
              <a:rPr lang="pt-BR" sz="1700" dirty="0">
                <a:latin typeface="Times New Roman" pitchFamily="18" charset="0"/>
                <a:cs typeface="Times New Roman" pitchFamily="18" charset="0"/>
              </a:rPr>
              <a:t>1 </a:t>
            </a:r>
            <a:r>
              <a:rPr lang="pt-BR" sz="1700" i="1" dirty="0">
                <a:latin typeface="Times New Roman" pitchFamily="18" charset="0"/>
                <a:cs typeface="Times New Roman" pitchFamily="18" charset="0"/>
              </a:rPr>
              <a:t>≤ E ≤ </a:t>
            </a:r>
            <a:r>
              <a:rPr lang="pt-BR" sz="1700" dirty="0">
                <a:latin typeface="Times New Roman" pitchFamily="18" charset="0"/>
                <a:cs typeface="Times New Roman" pitchFamily="18" charset="0"/>
              </a:rPr>
              <a:t>254</a:t>
            </a:r>
            <a:r>
              <a:rPr lang="pt-BR" sz="1700" dirty="0" smtClean="0">
                <a:latin typeface="Times New Roman" pitchFamily="18" charset="0"/>
                <a:cs typeface="Times New Roman" pitchFamily="18" charset="0"/>
              </a:rPr>
              <a:t>)	(7.22)</a:t>
            </a:r>
            <a:endParaRPr lang="pt-BR" sz="17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Addition</a:t>
            </a:r>
          </a:p>
        </p:txBody>
      </p:sp>
      <p:sp>
        <p:nvSpPr>
          <p:cNvPr id="3" name="Text Placeholder 2"/>
          <p:cNvSpPr txBox="1">
            <a:spLocks noGrp="1"/>
          </p:cNvSpPr>
          <p:nvPr>
            <p:ph type="body" idx="4294967295"/>
          </p:nvPr>
        </p:nvSpPr>
        <p:spPr>
          <a:xfrm>
            <a:off x="889000" y="14478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Add : A + B</a:t>
            </a:r>
          </a:p>
          <a:p>
            <a:pPr lvl="1">
              <a:buSzPct val="100000"/>
              <a:buFont typeface="Symbol" panose="05050102010706020507" pitchFamily="18" charset="2"/>
              <a:buChar char="*"/>
            </a:pPr>
            <a:r>
              <a:rPr lang="en-US" sz="2800" dirty="0">
                <a:solidFill>
                  <a:srgbClr val="DC2300"/>
                </a:solidFill>
                <a:latin typeface="Calibri" panose="020F0502020204030204" pitchFamily="34" charset="0"/>
              </a:rPr>
              <a:t>Unpack</a:t>
            </a:r>
            <a:r>
              <a:rPr lang="en-US" sz="2800" dirty="0">
                <a:latin typeface="Calibri" panose="020F0502020204030204" pitchFamily="34" charset="0"/>
              </a:rPr>
              <a:t> the E </a:t>
            </a:r>
            <a:r>
              <a:rPr lang="en-US" sz="2800" dirty="0" smtClean="0">
                <a:latin typeface="Calibri" panose="020F0502020204030204" pitchFamily="34" charset="0"/>
              </a:rPr>
              <a:t>fields </a:t>
            </a:r>
            <a:r>
              <a:rPr lang="en-US" sz="2800" dirty="0">
                <a:latin typeface="Calibri" panose="020F0502020204030204" pitchFamily="34" charset="0"/>
              </a:rPr>
              <a:t>→ E</a:t>
            </a:r>
            <a:r>
              <a:rPr lang="en-US" sz="2800" baseline="-33000" dirty="0">
                <a:latin typeface="Calibri" panose="020F0502020204030204" pitchFamily="34" charset="0"/>
              </a:rPr>
              <a:t>A</a:t>
            </a:r>
            <a:r>
              <a:rPr lang="en-US" sz="2800" dirty="0">
                <a:latin typeface="Calibri" panose="020F0502020204030204" pitchFamily="34" charset="0"/>
              </a:rPr>
              <a:t> </a:t>
            </a:r>
            <a:r>
              <a:rPr lang="en-US" sz="2800" dirty="0" smtClean="0">
                <a:latin typeface="Calibri" panose="020F0502020204030204" pitchFamily="34" charset="0"/>
              </a:rPr>
              <a:t>, </a:t>
            </a:r>
            <a:r>
              <a:rPr lang="en-US" sz="2800" dirty="0">
                <a:latin typeface="Calibri" panose="020F0502020204030204" pitchFamily="34" charset="0"/>
              </a:rPr>
              <a:t>E</a:t>
            </a:r>
            <a:r>
              <a:rPr lang="en-US" sz="2800" baseline="-33000" dirty="0">
                <a:latin typeface="Calibri" panose="020F0502020204030204" pitchFamily="34" charset="0"/>
              </a:rPr>
              <a:t>B</a:t>
            </a:r>
          </a:p>
          <a:p>
            <a:pPr lvl="1">
              <a:buSzPct val="100000"/>
              <a:buFont typeface="Symbol" panose="05050102010706020507" pitchFamily="18" charset="2"/>
              <a:buChar char="*"/>
            </a:pPr>
            <a:r>
              <a:rPr lang="en-US" sz="2800" dirty="0">
                <a:latin typeface="Calibri" panose="020F0502020204030204" pitchFamily="34" charset="0"/>
              </a:rPr>
              <a:t>Let the E field of the </a:t>
            </a:r>
            <a:r>
              <a:rPr lang="en-US" sz="2800" dirty="0" smtClean="0">
                <a:solidFill>
                  <a:srgbClr val="2323DC"/>
                </a:solidFill>
                <a:latin typeface="Calibri" panose="020F0502020204030204" pitchFamily="34" charset="0"/>
              </a:rPr>
              <a:t>result</a:t>
            </a:r>
            <a:r>
              <a:rPr lang="en-US" sz="2800" dirty="0" smtClean="0">
                <a:latin typeface="Calibri" panose="020F0502020204030204" pitchFamily="34" charset="0"/>
              </a:rPr>
              <a:t> </a:t>
            </a:r>
            <a:r>
              <a:rPr lang="en-US" sz="2800" dirty="0">
                <a:latin typeface="Calibri" panose="020F0502020204030204" pitchFamily="34" charset="0"/>
              </a:rPr>
              <a:t>be → E</a:t>
            </a:r>
            <a:r>
              <a:rPr lang="en-US" sz="2800" baseline="-33000" dirty="0">
                <a:latin typeface="Calibri" panose="020F0502020204030204" pitchFamily="34" charset="0"/>
              </a:rPr>
              <a:t>C</a:t>
            </a:r>
          </a:p>
          <a:p>
            <a:pPr lvl="0">
              <a:buSzPct val="100000"/>
              <a:buFont typeface="Symbol" panose="05050102010706020507" pitchFamily="18" charset="2"/>
              <a:buChar char="*"/>
            </a:pPr>
            <a:r>
              <a:rPr lang="en-US" dirty="0">
                <a:solidFill>
                  <a:srgbClr val="00AE00"/>
                </a:solidFill>
                <a:latin typeface="Calibri" panose="020F0502020204030204" pitchFamily="34" charset="0"/>
              </a:rPr>
              <a:t>Unpack</a:t>
            </a:r>
            <a:r>
              <a:rPr lang="en-US" dirty="0">
                <a:latin typeface="Calibri" panose="020F0502020204030204" pitchFamily="34" charset="0"/>
              </a:rPr>
              <a:t> the </a:t>
            </a:r>
            <a:r>
              <a:rPr lang="en-US" dirty="0" err="1">
                <a:solidFill>
                  <a:srgbClr val="004586"/>
                </a:solidFill>
                <a:latin typeface="Calibri" panose="020F0502020204030204" pitchFamily="34" charset="0"/>
              </a:rPr>
              <a:t>significand</a:t>
            </a:r>
            <a:r>
              <a:rPr lang="en-US" dirty="0">
                <a:latin typeface="Calibri" panose="020F0502020204030204" pitchFamily="34" charset="0"/>
              </a:rPr>
              <a:t> (P)</a:t>
            </a:r>
          </a:p>
          <a:p>
            <a:pPr lvl="1">
              <a:buSzPct val="100000"/>
              <a:buFont typeface="Symbol" panose="05050102010706020507" pitchFamily="18" charset="2"/>
              <a:buChar char="*"/>
            </a:pPr>
            <a:r>
              <a:rPr lang="en-US" sz="2800" dirty="0">
                <a:latin typeface="Calibri" panose="020F0502020204030204" pitchFamily="34" charset="0"/>
              </a:rPr>
              <a:t>P contains → 1 bit before the decimal point, 23 </a:t>
            </a:r>
            <a:r>
              <a:rPr lang="en-US" sz="2800" dirty="0">
                <a:solidFill>
                  <a:srgbClr val="DC2300"/>
                </a:solidFill>
                <a:latin typeface="Calibri" panose="020F0502020204030204" pitchFamily="34" charset="0"/>
              </a:rPr>
              <a:t>mantissa</a:t>
            </a:r>
            <a:r>
              <a:rPr lang="en-US" sz="2800" dirty="0">
                <a:latin typeface="Calibri" panose="020F0502020204030204" pitchFamily="34" charset="0"/>
              </a:rPr>
              <a:t> bits (24 bits)</a:t>
            </a:r>
          </a:p>
          <a:p>
            <a:pPr lvl="1">
              <a:buSzPct val="100000"/>
              <a:buFont typeface="Symbol" panose="05050102010706020507" pitchFamily="18" charset="2"/>
              <a:buChar char="*"/>
            </a:pPr>
            <a:r>
              <a:rPr lang="en-US" sz="2800" dirty="0">
                <a:solidFill>
                  <a:srgbClr val="00AE00"/>
                </a:solidFill>
                <a:latin typeface="Calibri" panose="020F0502020204030204" pitchFamily="34" charset="0"/>
              </a:rPr>
              <a:t>Unpack</a:t>
            </a:r>
            <a:r>
              <a:rPr lang="en-US" sz="2800" dirty="0">
                <a:latin typeface="Calibri" panose="020F0502020204030204" pitchFamily="34" charset="0"/>
              </a:rPr>
              <a:t> to a 25 bit number (unsigned)</a:t>
            </a:r>
          </a:p>
          <a:p>
            <a:pPr lvl="2">
              <a:buSzPct val="100000"/>
              <a:buFont typeface="Symbol" panose="05050102010706020507" pitchFamily="18" charset="2"/>
              <a:buChar char="*"/>
            </a:pPr>
            <a:r>
              <a:rPr lang="en-US" sz="2400" dirty="0">
                <a:latin typeface="Calibri" panose="020F0502020204030204" pitchFamily="34" charset="0"/>
              </a:rPr>
              <a:t>W → Add a leading 0 bit, 24 bits of the </a:t>
            </a:r>
            <a:r>
              <a:rPr lang="en-US" sz="2400" dirty="0">
                <a:solidFill>
                  <a:srgbClr val="7E0021"/>
                </a:solidFill>
                <a:latin typeface="Calibri" panose="020F0502020204030204" pitchFamily="34" charset="0"/>
              </a:rPr>
              <a:t>signficand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Addition - II</a:t>
            </a:r>
          </a:p>
        </p:txBody>
      </p:sp>
      <p:sp>
        <p:nvSpPr>
          <p:cNvPr id="3" name="Text Placeholder 2"/>
          <p:cNvSpPr txBox="1">
            <a:spLocks noGrp="1"/>
          </p:cNvSpPr>
          <p:nvPr>
            <p:ph type="body" idx="4294967295"/>
          </p:nvPr>
        </p:nvSpPr>
        <p:spPr>
          <a:xfrm>
            <a:off x="8382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With no loss of generality</a:t>
            </a:r>
          </a:p>
          <a:p>
            <a:pPr lvl="1">
              <a:buSzPct val="100000"/>
              <a:buFont typeface="Symbol" panose="05050102010706020507" pitchFamily="18" charset="2"/>
              <a:buChar char="*"/>
            </a:pPr>
            <a:r>
              <a:rPr lang="en-US" sz="2000" dirty="0">
                <a:latin typeface="Calibri" panose="020F0502020204030204" pitchFamily="34" charset="0"/>
              </a:rPr>
              <a:t>Assume E</a:t>
            </a:r>
            <a:r>
              <a:rPr lang="en-US" sz="2000" baseline="-33000" dirty="0">
                <a:latin typeface="Calibri" panose="020F0502020204030204" pitchFamily="34" charset="0"/>
              </a:rPr>
              <a:t>A</a:t>
            </a:r>
            <a:r>
              <a:rPr lang="en-US" sz="2000" dirty="0">
                <a:latin typeface="Calibri" panose="020F0502020204030204" pitchFamily="34" charset="0"/>
              </a:rPr>
              <a:t> &gt;= E</a:t>
            </a:r>
            <a:r>
              <a:rPr lang="en-US" sz="2000" baseline="-33000" dirty="0">
                <a:latin typeface="Calibri" panose="020F0502020204030204" pitchFamily="34" charset="0"/>
              </a:rPr>
              <a:t>B</a:t>
            </a:r>
          </a:p>
          <a:p>
            <a:pPr lvl="0">
              <a:buSzPct val="100000"/>
              <a:buFont typeface="Symbol" panose="05050102010706020507" pitchFamily="18" charset="2"/>
              <a:buChar char="*"/>
            </a:pPr>
            <a:r>
              <a:rPr lang="en-US" sz="2600" dirty="0">
                <a:latin typeface="Calibri" panose="020F0502020204030204" pitchFamily="34" charset="0"/>
              </a:rPr>
              <a:t>Let </a:t>
            </a:r>
            <a:r>
              <a:rPr lang="en-US" sz="2600" dirty="0" err="1">
                <a:latin typeface="Calibri" panose="020F0502020204030204" pitchFamily="34" charset="0"/>
              </a:rPr>
              <a:t>significands</a:t>
            </a:r>
            <a:r>
              <a:rPr lang="en-US" sz="2600" dirty="0">
                <a:latin typeface="Calibri" panose="020F0502020204030204" pitchFamily="34" charset="0"/>
              </a:rPr>
              <a:t> of A and B be P</a:t>
            </a:r>
            <a:r>
              <a:rPr lang="en-US" sz="2600" baseline="-33000" dirty="0">
                <a:latin typeface="Calibri" panose="020F0502020204030204" pitchFamily="34" charset="0"/>
              </a:rPr>
              <a:t>A</a:t>
            </a:r>
            <a:r>
              <a:rPr lang="en-US" sz="2600" dirty="0">
                <a:latin typeface="Calibri" panose="020F0502020204030204" pitchFamily="34" charset="0"/>
              </a:rPr>
              <a:t> and P</a:t>
            </a:r>
            <a:r>
              <a:rPr lang="en-US" sz="2600" baseline="-33000" dirty="0">
                <a:latin typeface="Calibri" panose="020F0502020204030204" pitchFamily="34" charset="0"/>
              </a:rPr>
              <a:t>B</a:t>
            </a:r>
          </a:p>
          <a:p>
            <a:pPr lvl="0">
              <a:buSzPct val="100000"/>
              <a:buFont typeface="Symbol" panose="05050102010706020507" pitchFamily="18" charset="2"/>
              <a:buChar char="*"/>
            </a:pPr>
            <a:r>
              <a:rPr lang="en-US" sz="2600" dirty="0">
                <a:latin typeface="Calibri" panose="020F0502020204030204" pitchFamily="34" charset="0"/>
              </a:rPr>
              <a:t>Let us initially set W ← unpack (P</a:t>
            </a:r>
            <a:r>
              <a:rPr lang="en-US" sz="2600" baseline="-33000" dirty="0">
                <a:latin typeface="Calibri" panose="020F0502020204030204" pitchFamily="34" charset="0"/>
              </a:rPr>
              <a:t>B</a:t>
            </a:r>
            <a:r>
              <a:rPr lang="en-US" sz="2600" dirty="0">
                <a:latin typeface="Calibri" panose="020F0502020204030204" pitchFamily="34" charset="0"/>
              </a:rPr>
              <a:t>)</a:t>
            </a:r>
          </a:p>
          <a:p>
            <a:pPr lvl="0">
              <a:buSzPct val="100000"/>
              <a:buFont typeface="Symbol" panose="05050102010706020507" pitchFamily="18" charset="2"/>
              <a:buChar char="*"/>
            </a:pPr>
            <a:r>
              <a:rPr lang="en-US" sz="2600" dirty="0">
                <a:latin typeface="Calibri" panose="020F0502020204030204" pitchFamily="34" charset="0"/>
              </a:rPr>
              <a:t>We make their exponents equal	and shift W to the right by (E</a:t>
            </a:r>
            <a:r>
              <a:rPr lang="en-US" sz="2600" baseline="-33000" dirty="0">
                <a:latin typeface="Calibri" panose="020F0502020204030204" pitchFamily="34" charset="0"/>
              </a:rPr>
              <a:t>A</a:t>
            </a:r>
            <a:r>
              <a:rPr lang="en-US" sz="2600" dirty="0">
                <a:latin typeface="Calibri" panose="020F0502020204030204" pitchFamily="34" charset="0"/>
              </a:rPr>
              <a:t> – E</a:t>
            </a:r>
            <a:r>
              <a:rPr lang="en-US" sz="2600" baseline="-33000" dirty="0">
                <a:latin typeface="Calibri" panose="020F0502020204030204" pitchFamily="34" charset="0"/>
              </a:rPr>
              <a:t>B</a:t>
            </a:r>
            <a:r>
              <a:rPr lang="en-US" sz="2600" dirty="0">
                <a:latin typeface="Calibri" panose="020F0502020204030204" pitchFamily="34" charset="0"/>
              </a:rPr>
              <a:t>) positions</a:t>
            </a:r>
          </a:p>
          <a:p>
            <a:pPr lvl="1">
              <a:buSzPct val="100000"/>
              <a:buFont typeface="Symbol" panose="05050102010706020507" pitchFamily="18" charset="2"/>
              <a:buChar char="*"/>
            </a:pPr>
            <a:r>
              <a:rPr lang="en-US" sz="2600" dirty="0">
                <a:latin typeface="Calibri" panose="020F0502020204030204" pitchFamily="34" charset="0"/>
              </a:rPr>
              <a:t> </a:t>
            </a:r>
          </a:p>
        </p:txBody>
      </p:sp>
      <mc:AlternateContent xmlns:mc="http://schemas.openxmlformats.org/markup-compatibility/2006" xmlns:a14="http://schemas.microsoft.com/office/drawing/2010/main">
        <mc:Choice Requires="a14">
          <p:sp>
            <p:nvSpPr>
              <p:cNvPr id="5" name="TextBox 4"/>
              <p:cNvSpPr txBox="1"/>
              <p:nvPr/>
            </p:nvSpPr>
            <p:spPr>
              <a:xfrm>
                <a:off x="2819400" y="4988878"/>
                <a:ext cx="4022833"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𝑊</m:t>
                      </m:r>
                      <m:r>
                        <a:rPr lang="en-US" sz="3200" b="0" i="1" smtClean="0">
                          <a:latin typeface="Cambria Math" panose="02040503050406030204" pitchFamily="18" charset="0"/>
                        </a:rPr>
                        <m:t>=</m:t>
                      </m:r>
                      <m:r>
                        <a:rPr lang="en-US" sz="3200" b="0" i="1" smtClean="0">
                          <a:latin typeface="Cambria Math" panose="02040503050406030204" pitchFamily="18" charset="0"/>
                        </a:rPr>
                        <m:t>𝑊</m:t>
                      </m:r>
                      <m:r>
                        <a:rPr lang="en-US" sz="3200" b="0" i="1" smtClean="0">
                          <a:latin typeface="Cambria Math" panose="02040503050406030204" pitchFamily="18" charset="0"/>
                        </a:rPr>
                        <m:t> ≫</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𝐴</m:t>
                              </m:r>
                            </m:sub>
                          </m:sSub>
                          <m:r>
                            <a:rPr lang="en-US" sz="3200" b="0" i="1" smtClean="0">
                              <a:latin typeface="Cambria Math" panose="02040503050406030204" pitchFamily="18" charset="0"/>
                              <a:ea typeface="Cambria Math" panose="02040503050406030204" pitchFamily="18" charset="0"/>
                            </a:rPr>
                            <m:t> − </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𝐸</m:t>
                              </m:r>
                            </m:e>
                            <m:sub>
                              <m:r>
                                <a:rPr lang="en-US" sz="3200" b="0" i="1" smtClean="0">
                                  <a:latin typeface="Cambria Math" panose="02040503050406030204" pitchFamily="18" charset="0"/>
                                  <a:ea typeface="Cambria Math" panose="02040503050406030204" pitchFamily="18" charset="0"/>
                                </a:rPr>
                                <m:t>𝐵</m:t>
                              </m:r>
                            </m:sub>
                          </m:sSub>
                        </m:e>
                      </m:d>
                    </m:oMath>
                  </m:oMathPara>
                </a14:m>
                <a:endParaRPr lang="en-US" sz="32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𝑊</m:t>
                      </m:r>
                      <m:r>
                        <a:rPr lang="en-US" sz="3200" b="0" i="1" smtClean="0">
                          <a:latin typeface="Cambria Math" panose="02040503050406030204" pitchFamily="18" charset="0"/>
                        </a:rPr>
                        <m:t>=</m:t>
                      </m:r>
                      <m:r>
                        <a:rPr lang="en-US" sz="3200" b="0" i="1" smtClean="0">
                          <a:latin typeface="Cambria Math" panose="02040503050406030204" pitchFamily="18" charset="0"/>
                        </a:rPr>
                        <m:t>𝑊</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𝐴</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19400" y="4988878"/>
                <a:ext cx="4022833" cy="984885"/>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Renormalisation</a:t>
            </a:r>
            <a:endParaRPr lang="fr-FR" dirty="0">
              <a:solidFill>
                <a:schemeClr val="tx1"/>
              </a:solidFill>
            </a:endParaRPr>
          </a:p>
        </p:txBody>
      </p:sp>
      <p:sp>
        <p:nvSpPr>
          <p:cNvPr id="3" name="Text Placeholder 2"/>
          <p:cNvSpPr txBox="1">
            <a:spLocks noGrp="1"/>
          </p:cNvSpPr>
          <p:nvPr>
            <p:ph type="body" idx="4294967295"/>
          </p:nvPr>
        </p:nvSpPr>
        <p:spPr>
          <a:xfrm>
            <a:off x="965200" y="1447800"/>
            <a:ext cx="74168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Let the </a:t>
            </a:r>
            <a:r>
              <a:rPr lang="en-US" sz="2800" dirty="0" err="1">
                <a:solidFill>
                  <a:srgbClr val="33CC66"/>
                </a:solidFill>
                <a:latin typeface="Calibri" panose="020F0502020204030204" pitchFamily="34" charset="0"/>
              </a:rPr>
              <a:t>significand</a:t>
            </a:r>
            <a:r>
              <a:rPr lang="en-US" sz="2800" dirty="0">
                <a:latin typeface="Calibri" panose="020F0502020204030204" pitchFamily="34" charset="0"/>
              </a:rPr>
              <a:t> represented by register, W, be P</a:t>
            </a:r>
            <a:r>
              <a:rPr lang="en-US" sz="2800" baseline="-33000" dirty="0">
                <a:latin typeface="Calibri" panose="020F0502020204030204" pitchFamily="34" charset="0"/>
              </a:rPr>
              <a:t>W</a:t>
            </a:r>
          </a:p>
          <a:p>
            <a:pPr lvl="1">
              <a:buSzPct val="100000"/>
              <a:buFont typeface="Symbol" panose="05050102010706020507" pitchFamily="18" charset="2"/>
              <a:buChar char="*"/>
            </a:pPr>
            <a:r>
              <a:rPr lang="en-US" sz="2800" dirty="0">
                <a:latin typeface="Calibri" panose="020F0502020204030204" pitchFamily="34" charset="0"/>
              </a:rPr>
              <a:t>There is a possibility that P</a:t>
            </a:r>
            <a:r>
              <a:rPr lang="en-US" sz="2800" baseline="-33000" dirty="0">
                <a:latin typeface="Calibri" panose="020F0502020204030204" pitchFamily="34" charset="0"/>
              </a:rPr>
              <a:t>W</a:t>
            </a:r>
            <a:r>
              <a:rPr lang="en-US" sz="2800" dirty="0">
                <a:latin typeface="Calibri" panose="020F0502020204030204" pitchFamily="34" charset="0"/>
              </a:rPr>
              <a:t> &gt;= 2</a:t>
            </a:r>
          </a:p>
          <a:p>
            <a:pPr lvl="1">
              <a:buSzPct val="100000"/>
              <a:buFont typeface="Symbol" panose="05050102010706020507" pitchFamily="18" charset="2"/>
              <a:buChar char="*"/>
            </a:pPr>
            <a:r>
              <a:rPr lang="en-US" sz="2800" dirty="0">
                <a:latin typeface="Calibri" panose="020F0502020204030204" pitchFamily="34" charset="0"/>
              </a:rPr>
              <a:t>In this case, we need to </a:t>
            </a:r>
            <a:r>
              <a:rPr lang="en-US" sz="2800" dirty="0" err="1">
                <a:solidFill>
                  <a:srgbClr val="0084D1"/>
                </a:solidFill>
                <a:latin typeface="Calibri" panose="020F0502020204030204" pitchFamily="34" charset="0"/>
              </a:rPr>
              <a:t>renormalise</a:t>
            </a:r>
            <a:endParaRPr lang="en-US" sz="2800" dirty="0">
              <a:solidFill>
                <a:srgbClr val="0084D1"/>
              </a:solidFill>
              <a:latin typeface="Calibri" panose="020F0502020204030204" pitchFamily="34" charset="0"/>
            </a:endParaRPr>
          </a:p>
          <a:p>
            <a:pPr lvl="2">
              <a:buSzPct val="100000"/>
              <a:buFont typeface="Symbol" panose="05050102010706020507" pitchFamily="18" charset="2"/>
              <a:buChar char="*"/>
            </a:pPr>
            <a:r>
              <a:rPr lang="en-US" sz="2400" dirty="0">
                <a:latin typeface="Calibri" panose="020F0502020204030204" pitchFamily="34" charset="0"/>
              </a:rPr>
              <a:t>W ← W &gt;&gt; 1</a:t>
            </a:r>
          </a:p>
          <a:p>
            <a:pPr lvl="2">
              <a:buSzPct val="100000"/>
              <a:buFont typeface="Symbol" panose="05050102010706020507" pitchFamily="18" charset="2"/>
              <a:buChar char="*"/>
            </a:pPr>
            <a:r>
              <a:rPr lang="en-US" sz="2400" dirty="0">
                <a:latin typeface="Calibri" panose="020F0502020204030204" pitchFamily="34" charset="0"/>
              </a:rPr>
              <a:t>E</a:t>
            </a:r>
            <a:r>
              <a:rPr lang="en-US" sz="2400" baseline="-33000" dirty="0">
                <a:latin typeface="Calibri" panose="020F0502020204030204" pitchFamily="34" charset="0"/>
              </a:rPr>
              <a:t>A</a:t>
            </a:r>
            <a:r>
              <a:rPr lang="en-US" sz="2400" dirty="0">
                <a:latin typeface="Calibri" panose="020F0502020204030204" pitchFamily="34" charset="0"/>
              </a:rPr>
              <a:t> ← E</a:t>
            </a:r>
            <a:r>
              <a:rPr lang="en-US" sz="2400" baseline="-33000" dirty="0">
                <a:latin typeface="Calibri" panose="020F0502020204030204" pitchFamily="34" charset="0"/>
              </a:rPr>
              <a:t>A</a:t>
            </a:r>
            <a:r>
              <a:rPr lang="en-US" sz="2400" dirty="0">
                <a:latin typeface="Calibri" panose="020F0502020204030204" pitchFamily="34" charset="0"/>
              </a:rPr>
              <a:t> + 1</a:t>
            </a:r>
          </a:p>
          <a:p>
            <a:pPr lvl="0">
              <a:buSzPct val="100000"/>
              <a:buFont typeface="Symbol" panose="05050102010706020507" pitchFamily="18" charset="2"/>
              <a:buChar char="*"/>
            </a:pPr>
            <a:r>
              <a:rPr lang="en-US" sz="2800" dirty="0">
                <a:latin typeface="Calibri" panose="020F0502020204030204" pitchFamily="34" charset="0"/>
              </a:rPr>
              <a:t>The final </a:t>
            </a:r>
            <a:r>
              <a:rPr lang="en-US" sz="2800" dirty="0">
                <a:solidFill>
                  <a:srgbClr val="DC2300"/>
                </a:solidFill>
                <a:latin typeface="Calibri" panose="020F0502020204030204" pitchFamily="34" charset="0"/>
              </a:rPr>
              <a:t>result</a:t>
            </a:r>
          </a:p>
          <a:p>
            <a:pPr lvl="1">
              <a:buSzPct val="100000"/>
              <a:buFont typeface="Symbol" panose="05050102010706020507" pitchFamily="18" charset="2"/>
              <a:buChar char="*"/>
            </a:pPr>
            <a:r>
              <a:rPr lang="en-US" sz="2800" dirty="0">
                <a:latin typeface="Calibri" panose="020F0502020204030204" pitchFamily="34" charset="0"/>
              </a:rPr>
              <a:t>Sign bit (same as sign of A or B)</a:t>
            </a:r>
          </a:p>
          <a:p>
            <a:pPr lvl="1">
              <a:buSzPct val="100000"/>
              <a:buFont typeface="Symbol" panose="05050102010706020507" pitchFamily="18" charset="2"/>
              <a:buChar char="*"/>
            </a:pPr>
            <a:r>
              <a:rPr lang="en-US" sz="2800" dirty="0" err="1">
                <a:latin typeface="Calibri" panose="020F0502020204030204" pitchFamily="34" charset="0"/>
              </a:rPr>
              <a:t>Significand</a:t>
            </a:r>
            <a:r>
              <a:rPr lang="en-US" sz="2800" dirty="0">
                <a:latin typeface="Calibri" panose="020F0502020204030204" pitchFamily="34" charset="0"/>
              </a:rPr>
              <a:t> (P</a:t>
            </a:r>
            <a:r>
              <a:rPr lang="en-US" sz="2800" baseline="-33000" dirty="0">
                <a:latin typeface="Calibri" panose="020F0502020204030204" pitchFamily="34" charset="0"/>
              </a:rPr>
              <a:t>W</a:t>
            </a:r>
            <a:r>
              <a:rPr lang="en-US" sz="2800" dirty="0">
                <a:latin typeface="Calibri" panose="020F0502020204030204" pitchFamily="34" charset="0"/>
              </a:rPr>
              <a:t>), exponent field (E</a:t>
            </a:r>
            <a:r>
              <a:rPr lang="en-US" sz="2800" baseline="-33000" dirty="0">
                <a:latin typeface="Calibri" panose="020F0502020204030204" pitchFamily="34" charset="0"/>
              </a:rPr>
              <a:t>A</a:t>
            </a:r>
            <a:r>
              <a:rPr lang="en-US" sz="2800"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5" name="TextBox 4"/>
          <p:cNvSpPr txBox="1"/>
          <p:nvPr/>
        </p:nvSpPr>
        <p:spPr>
          <a:xfrm>
            <a:off x="1676400" y="1828800"/>
            <a:ext cx="7467600" cy="4401205"/>
          </a:xfrm>
          <a:prstGeom prst="rect">
            <a:avLst/>
          </a:prstGeom>
          <a:noFill/>
        </p:spPr>
        <p:txBody>
          <a:bodyPr wrap="square" rtlCol="0">
            <a:spAutoFit/>
          </a:bodyPr>
          <a:lstStyle/>
          <a:p>
            <a:r>
              <a:rPr lang="en-US" sz="2400" b="1" dirty="0" smtClean="0"/>
              <a:t>Example</a:t>
            </a:r>
            <a:r>
              <a:rPr lang="en-US" sz="2400" dirty="0" smtClean="0"/>
              <a:t>: Add the numbers: 1.01</a:t>
            </a:r>
            <a:r>
              <a:rPr lang="en-US" sz="2400" baseline="-25000" dirty="0" smtClean="0"/>
              <a:t>2 </a:t>
            </a:r>
            <a:r>
              <a:rPr lang="en-US" sz="2400" dirty="0" smtClean="0"/>
              <a:t>* 2</a:t>
            </a:r>
            <a:r>
              <a:rPr lang="en-US" sz="2400" baseline="30000" dirty="0" smtClean="0"/>
              <a:t>3</a:t>
            </a:r>
            <a:r>
              <a:rPr lang="en-US" sz="2400" dirty="0" smtClean="0"/>
              <a:t> + 1.11</a:t>
            </a:r>
            <a:r>
              <a:rPr lang="en-US" sz="2400" baseline="-25000" dirty="0" smtClean="0"/>
              <a:t>2</a:t>
            </a:r>
            <a:r>
              <a:rPr lang="en-US" sz="2400" dirty="0" smtClean="0"/>
              <a:t> * 2</a:t>
            </a:r>
            <a:r>
              <a:rPr lang="en-US" sz="2400" baseline="30000" dirty="0" smtClean="0"/>
              <a:t>1</a:t>
            </a:r>
          </a:p>
          <a:p>
            <a:endParaRPr lang="en-US" sz="2400" baseline="30000" dirty="0"/>
          </a:p>
          <a:p>
            <a:r>
              <a:rPr lang="en-US" sz="2400" b="1" dirty="0" smtClean="0"/>
              <a:t>Answer: </a:t>
            </a:r>
          </a:p>
          <a:p>
            <a:r>
              <a:rPr lang="en-US" sz="2400" dirty="0" smtClean="0"/>
              <a:t>The decimal point in </a:t>
            </a:r>
            <a:r>
              <a:rPr lang="en-US" sz="2400" i="1" dirty="0" smtClean="0"/>
              <a:t>W </a:t>
            </a:r>
            <a:r>
              <a:rPr lang="en-US" sz="2400" dirty="0" smtClean="0"/>
              <a:t>is shown for enhancing readability. For simplicity, biased notation not used.</a:t>
            </a:r>
          </a:p>
          <a:p>
            <a:pPr marL="342900" indent="-342900">
              <a:buAutoNum type="arabicPeriod"/>
            </a:pPr>
            <a:r>
              <a:rPr lang="en-US" sz="2400" i="1" dirty="0" smtClean="0"/>
              <a:t>A = 1.01 * 2</a:t>
            </a:r>
            <a:r>
              <a:rPr lang="en-US" sz="2400" i="1" baseline="30000" dirty="0" smtClean="0"/>
              <a:t>3</a:t>
            </a:r>
            <a:r>
              <a:rPr lang="en-US" sz="2400" i="1" dirty="0" smtClean="0"/>
              <a:t> </a:t>
            </a:r>
            <a:r>
              <a:rPr lang="en-US" sz="2400" dirty="0" smtClean="0"/>
              <a:t>and </a:t>
            </a:r>
            <a:r>
              <a:rPr lang="en-US" sz="2400" i="1" dirty="0" smtClean="0"/>
              <a:t>B = 1.11 * 2</a:t>
            </a:r>
            <a:r>
              <a:rPr lang="en-US" sz="2400" i="1" baseline="30000" dirty="0" smtClean="0"/>
              <a:t>1</a:t>
            </a:r>
          </a:p>
          <a:p>
            <a:pPr marL="342900" indent="-342900">
              <a:buAutoNum type="arabicPeriod"/>
            </a:pPr>
            <a:r>
              <a:rPr lang="en-US" sz="2400" i="1" dirty="0" smtClean="0"/>
              <a:t>W = 01.11 (</a:t>
            </a:r>
            <a:r>
              <a:rPr lang="en-US" sz="2400" i="1" dirty="0" err="1" smtClean="0">
                <a:solidFill>
                  <a:srgbClr val="00B050"/>
                </a:solidFill>
              </a:rPr>
              <a:t>significand</a:t>
            </a:r>
            <a:r>
              <a:rPr lang="en-US" sz="2400" i="1" dirty="0" smtClean="0">
                <a:solidFill>
                  <a:srgbClr val="00B050"/>
                </a:solidFill>
              </a:rPr>
              <a:t> </a:t>
            </a:r>
            <a:r>
              <a:rPr lang="en-US" sz="2400" i="1" dirty="0" smtClean="0"/>
              <a:t>of B)</a:t>
            </a:r>
          </a:p>
          <a:p>
            <a:pPr marL="342900" indent="-342900">
              <a:buAutoNum type="arabicPeriod"/>
            </a:pPr>
            <a:r>
              <a:rPr lang="en-US" sz="2400" i="1" dirty="0"/>
              <a:t>E</a:t>
            </a:r>
            <a:r>
              <a:rPr lang="en-US" sz="2400" i="1" dirty="0" smtClean="0"/>
              <a:t> = 3</a:t>
            </a:r>
          </a:p>
          <a:p>
            <a:pPr marL="342900" indent="-342900">
              <a:buAutoNum type="arabicPeriod"/>
            </a:pPr>
            <a:r>
              <a:rPr lang="en-US" sz="2400" dirty="0" smtClean="0"/>
              <a:t>W = 01.11 &gt;&gt; (3-1) = 00.0111</a:t>
            </a:r>
          </a:p>
          <a:p>
            <a:pPr marL="342900" indent="-342900">
              <a:buAutoNum type="arabicPeriod"/>
            </a:pPr>
            <a:r>
              <a:rPr lang="en-US" sz="2400" dirty="0" smtClean="0"/>
              <a:t>W + P</a:t>
            </a:r>
            <a:r>
              <a:rPr lang="en-US" sz="2400" baseline="-25000" dirty="0" smtClean="0"/>
              <a:t>A</a:t>
            </a:r>
            <a:r>
              <a:rPr lang="en-US" sz="2400" dirty="0" smtClean="0"/>
              <a:t> = 00.0111 + 01.0100 = 01.1011</a:t>
            </a:r>
          </a:p>
          <a:p>
            <a:pPr marL="342900" indent="-342900">
              <a:buAutoNum type="arabicPeriod"/>
            </a:pPr>
            <a:r>
              <a:rPr lang="en-US" sz="2400" dirty="0" smtClean="0">
                <a:solidFill>
                  <a:srgbClr val="FF0000"/>
                </a:solidFill>
              </a:rPr>
              <a:t>Result</a:t>
            </a:r>
            <a:r>
              <a:rPr lang="en-US" sz="2400" dirty="0" smtClean="0"/>
              <a:t>: C = 1.011 * 2</a:t>
            </a:r>
            <a:r>
              <a:rPr lang="en-US" sz="2400" baseline="30000" dirty="0" smtClean="0"/>
              <a:t>3</a:t>
            </a:r>
            <a:r>
              <a:rPr lang="en-US" sz="2400" dirty="0" smtClean="0"/>
              <a:t> </a:t>
            </a:r>
          </a:p>
          <a:p>
            <a:pPr marL="342900" indent="-342900">
              <a:buAutoNum type="arabicPeriod"/>
            </a:pP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 II</a:t>
            </a:r>
          </a:p>
        </p:txBody>
      </p:sp>
      <p:sp>
        <p:nvSpPr>
          <p:cNvPr id="4" name="TextBox 3"/>
          <p:cNvSpPr txBox="1"/>
          <p:nvPr/>
        </p:nvSpPr>
        <p:spPr>
          <a:xfrm>
            <a:off x="1143000" y="1524000"/>
            <a:ext cx="7467600" cy="5139869"/>
          </a:xfrm>
          <a:prstGeom prst="rect">
            <a:avLst/>
          </a:prstGeom>
          <a:noFill/>
        </p:spPr>
        <p:txBody>
          <a:bodyPr wrap="square" rtlCol="0">
            <a:spAutoFit/>
          </a:bodyPr>
          <a:lstStyle/>
          <a:p>
            <a:r>
              <a:rPr lang="en-US" sz="2400" b="1" dirty="0" smtClean="0"/>
              <a:t>Example</a:t>
            </a:r>
            <a:r>
              <a:rPr lang="en-US" sz="2400" dirty="0" smtClean="0"/>
              <a:t>: Add : 1.01</a:t>
            </a:r>
            <a:r>
              <a:rPr lang="en-US" sz="2400" baseline="-25000" dirty="0" smtClean="0"/>
              <a:t>2 </a:t>
            </a:r>
            <a:r>
              <a:rPr lang="en-US" sz="2400" dirty="0" smtClean="0"/>
              <a:t>* 2</a:t>
            </a:r>
            <a:r>
              <a:rPr lang="en-US" sz="2400" baseline="30000" dirty="0" smtClean="0"/>
              <a:t>3</a:t>
            </a:r>
            <a:r>
              <a:rPr lang="en-US" sz="2400" dirty="0" smtClean="0"/>
              <a:t> + 1.11</a:t>
            </a:r>
            <a:r>
              <a:rPr lang="en-US" sz="2400" baseline="-25000" dirty="0" smtClean="0"/>
              <a:t>2</a:t>
            </a:r>
            <a:r>
              <a:rPr lang="en-US" sz="2400" dirty="0" smtClean="0"/>
              <a:t> * 2</a:t>
            </a:r>
            <a:r>
              <a:rPr lang="en-US" sz="2400" baseline="30000" dirty="0"/>
              <a:t>2</a:t>
            </a:r>
            <a:endParaRPr lang="en-US" sz="2400" baseline="30000" dirty="0" smtClean="0"/>
          </a:p>
          <a:p>
            <a:endParaRPr lang="en-US" sz="2400" baseline="30000" dirty="0"/>
          </a:p>
          <a:p>
            <a:r>
              <a:rPr lang="en-US" sz="2400" b="1" dirty="0" smtClean="0"/>
              <a:t>Answer: </a:t>
            </a:r>
          </a:p>
          <a:p>
            <a:r>
              <a:rPr lang="en-US" sz="2400" dirty="0" smtClean="0"/>
              <a:t>The decimal point in </a:t>
            </a:r>
            <a:r>
              <a:rPr lang="en-US" sz="2400" i="1" dirty="0" smtClean="0"/>
              <a:t>W </a:t>
            </a:r>
            <a:r>
              <a:rPr lang="en-US" sz="2400" dirty="0" smtClean="0"/>
              <a:t>is shown for enhancing </a:t>
            </a:r>
            <a:r>
              <a:rPr lang="en-US" sz="2400" dirty="0"/>
              <a:t>readability. For simplicity, biased notation not used.</a:t>
            </a:r>
          </a:p>
          <a:p>
            <a:endParaRPr lang="en-US" sz="2400" dirty="0" smtClean="0"/>
          </a:p>
          <a:p>
            <a:pPr marL="342900" indent="-342900">
              <a:buAutoNum type="arabicPeriod"/>
            </a:pPr>
            <a:r>
              <a:rPr lang="en-US" sz="2400" i="1" dirty="0" smtClean="0"/>
              <a:t>A = 1.01 * 2</a:t>
            </a:r>
            <a:r>
              <a:rPr lang="en-US" sz="2400" i="1" baseline="30000" dirty="0" smtClean="0"/>
              <a:t>3</a:t>
            </a:r>
            <a:r>
              <a:rPr lang="en-US" sz="2400" i="1" dirty="0" smtClean="0"/>
              <a:t> </a:t>
            </a:r>
            <a:r>
              <a:rPr lang="en-US" sz="2400" dirty="0" smtClean="0"/>
              <a:t>and </a:t>
            </a:r>
            <a:r>
              <a:rPr lang="en-US" sz="2400" i="1" dirty="0" smtClean="0"/>
              <a:t>B = 1.11 * 2</a:t>
            </a:r>
            <a:r>
              <a:rPr lang="en-US" sz="2400" i="1" baseline="30000" dirty="0"/>
              <a:t>2</a:t>
            </a:r>
            <a:endParaRPr lang="en-US" sz="2400" i="1" baseline="30000" dirty="0" smtClean="0"/>
          </a:p>
          <a:p>
            <a:pPr marL="342900" indent="-342900">
              <a:buAutoNum type="arabicPeriod"/>
            </a:pPr>
            <a:r>
              <a:rPr lang="en-US" sz="2400" i="1" dirty="0" smtClean="0"/>
              <a:t>W = 01.11 (</a:t>
            </a:r>
            <a:r>
              <a:rPr lang="en-US" sz="2400" i="1" dirty="0" err="1" smtClean="0">
                <a:solidFill>
                  <a:srgbClr val="00B050"/>
                </a:solidFill>
              </a:rPr>
              <a:t>significand</a:t>
            </a:r>
            <a:r>
              <a:rPr lang="en-US" sz="2400" i="1" dirty="0" smtClean="0">
                <a:solidFill>
                  <a:srgbClr val="00B050"/>
                </a:solidFill>
              </a:rPr>
              <a:t> </a:t>
            </a:r>
            <a:r>
              <a:rPr lang="en-US" sz="2400" i="1" dirty="0" smtClean="0"/>
              <a:t>of B)</a:t>
            </a:r>
          </a:p>
          <a:p>
            <a:pPr marL="342900" indent="-342900">
              <a:buAutoNum type="arabicPeriod"/>
            </a:pPr>
            <a:r>
              <a:rPr lang="en-US" sz="2400" i="1" dirty="0"/>
              <a:t>E</a:t>
            </a:r>
            <a:r>
              <a:rPr lang="en-US" sz="2400" i="1" dirty="0" smtClean="0"/>
              <a:t> = 3</a:t>
            </a:r>
          </a:p>
          <a:p>
            <a:pPr marL="342900" indent="-342900">
              <a:buAutoNum type="arabicPeriod"/>
            </a:pPr>
            <a:r>
              <a:rPr lang="en-US" sz="2400" dirty="0" smtClean="0"/>
              <a:t>W = 01.11 &gt;&gt; (3-2) = 00.111</a:t>
            </a:r>
          </a:p>
          <a:p>
            <a:pPr marL="342900" indent="-342900">
              <a:buAutoNum type="arabicPeriod"/>
            </a:pPr>
            <a:r>
              <a:rPr lang="en-US" sz="2400" dirty="0" smtClean="0"/>
              <a:t>W + P</a:t>
            </a:r>
            <a:r>
              <a:rPr lang="en-US" sz="2400" baseline="-25000" dirty="0" smtClean="0"/>
              <a:t>A</a:t>
            </a:r>
            <a:r>
              <a:rPr lang="en-US" sz="2400" dirty="0" smtClean="0"/>
              <a:t> = 00.111 + 01.0100 = 10.001</a:t>
            </a:r>
          </a:p>
          <a:p>
            <a:pPr marL="342900" indent="-342900">
              <a:buAutoNum type="arabicPeriod"/>
            </a:pPr>
            <a:r>
              <a:rPr lang="en-US" sz="2400" dirty="0" err="1" smtClean="0"/>
              <a:t>Normalisation</a:t>
            </a:r>
            <a:r>
              <a:rPr lang="en-US" sz="2400" dirty="0" smtClean="0"/>
              <a:t>: W = 10.001 &gt;&gt; 1 = 1.0001, E = 4</a:t>
            </a:r>
          </a:p>
          <a:p>
            <a:pPr marL="342900" indent="-342900">
              <a:buAutoNum type="arabicPeriod"/>
            </a:pPr>
            <a:r>
              <a:rPr lang="en-US" sz="2400" dirty="0" smtClean="0">
                <a:solidFill>
                  <a:srgbClr val="FF0000"/>
                </a:solidFill>
              </a:rPr>
              <a:t>Result</a:t>
            </a:r>
            <a:r>
              <a:rPr lang="en-US" sz="2400" dirty="0" smtClean="0"/>
              <a:t>: C = 1.0001 * 2</a:t>
            </a:r>
            <a:r>
              <a:rPr lang="en-US" sz="2400" baseline="30000" dirty="0"/>
              <a:t>4</a:t>
            </a:r>
            <a:r>
              <a:rPr lang="en-US" sz="2400" dirty="0" smtClean="0"/>
              <a:t> </a:t>
            </a:r>
          </a:p>
          <a:p>
            <a:pPr marL="342900" indent="-342900">
              <a:buAutoNum type="arabicPeriod"/>
            </a:pP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Rounding</a:t>
            </a:r>
            <a:endParaRPr lang="fr-FR" dirty="0">
              <a:solidFill>
                <a:schemeClr val="tx1"/>
              </a:solidFill>
            </a:endParaRPr>
          </a:p>
        </p:txBody>
      </p:sp>
      <p:sp>
        <p:nvSpPr>
          <p:cNvPr id="3" name="Text Placeholder 2"/>
          <p:cNvSpPr txBox="1">
            <a:spLocks noGrp="1"/>
          </p:cNvSpPr>
          <p:nvPr>
            <p:ph type="body" idx="4294967295"/>
          </p:nvPr>
        </p:nvSpPr>
        <p:spPr>
          <a:xfrm>
            <a:off x="8890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Assume that we were allowed only two </a:t>
            </a:r>
            <a:r>
              <a:rPr lang="en-US" dirty="0">
                <a:solidFill>
                  <a:srgbClr val="FF3333"/>
                </a:solidFill>
                <a:latin typeface="Calibri" panose="020F0502020204030204" pitchFamily="34" charset="0"/>
              </a:rPr>
              <a:t>mantissa</a:t>
            </a:r>
            <a:r>
              <a:rPr lang="en-US" dirty="0">
                <a:latin typeface="Calibri" panose="020F0502020204030204" pitchFamily="34" charset="0"/>
              </a:rPr>
              <a:t> bits in the previous example</a:t>
            </a:r>
          </a:p>
          <a:p>
            <a:pPr lvl="1">
              <a:buSzPct val="100000"/>
              <a:buFont typeface="Symbol" panose="05050102010706020507" pitchFamily="18" charset="2"/>
              <a:buChar char="*"/>
            </a:pPr>
            <a:r>
              <a:rPr lang="en-US" dirty="0">
                <a:latin typeface="Calibri" panose="020F0502020204030204" pitchFamily="34" charset="0"/>
              </a:rPr>
              <a:t>We need to perform </a:t>
            </a:r>
            <a:r>
              <a:rPr lang="en-US" dirty="0">
                <a:solidFill>
                  <a:srgbClr val="2300DC"/>
                </a:solidFill>
                <a:latin typeface="Calibri" panose="020F0502020204030204" pitchFamily="34" charset="0"/>
              </a:rPr>
              <a:t>rounding	</a:t>
            </a:r>
          </a:p>
          <a:p>
            <a:pPr lvl="0">
              <a:buSzPct val="100000"/>
              <a:buFont typeface="Symbol" panose="05050102010706020507" pitchFamily="18" charset="2"/>
              <a:buChar char="*"/>
            </a:pPr>
            <a:r>
              <a:rPr lang="en-US" sz="2600" dirty="0">
                <a:latin typeface="Calibri" panose="020F0502020204030204" pitchFamily="34" charset="0"/>
              </a:rPr>
              <a:t>Terminology :</a:t>
            </a:r>
          </a:p>
          <a:p>
            <a:pPr lvl="1">
              <a:buSzPct val="100000"/>
              <a:buFont typeface="Symbol" panose="05050102010706020507" pitchFamily="18" charset="2"/>
              <a:buChar char="*"/>
            </a:pPr>
            <a:r>
              <a:rPr lang="en-US" sz="2600" dirty="0">
                <a:latin typeface="Calibri" panose="020F0502020204030204" pitchFamily="34" charset="0"/>
              </a:rPr>
              <a:t>Consider the sum(W) of the </a:t>
            </a:r>
            <a:r>
              <a:rPr lang="en-US" sz="2600" dirty="0" err="1">
                <a:latin typeface="Calibri" panose="020F0502020204030204" pitchFamily="34" charset="0"/>
              </a:rPr>
              <a:t>significands</a:t>
            </a:r>
            <a:r>
              <a:rPr lang="en-US" sz="2600" dirty="0">
                <a:latin typeface="Calibri" panose="020F0502020204030204" pitchFamily="34" charset="0"/>
              </a:rPr>
              <a:t> after we have </a:t>
            </a:r>
            <a:r>
              <a:rPr lang="en-US" sz="2600" dirty="0" err="1">
                <a:solidFill>
                  <a:srgbClr val="2323DC"/>
                </a:solidFill>
                <a:latin typeface="Calibri" panose="020F0502020204030204" pitchFamily="34" charset="0"/>
              </a:rPr>
              <a:t>normalised</a:t>
            </a:r>
            <a:r>
              <a:rPr lang="en-US" sz="2600" dirty="0">
                <a:latin typeface="Calibri" panose="020F0502020204030204" pitchFamily="34" charset="0"/>
              </a:rPr>
              <a:t> the result</a:t>
            </a:r>
          </a:p>
          <a:p>
            <a:pPr lvl="1">
              <a:buSzPct val="100000"/>
              <a:buFont typeface="Symbol" panose="05050102010706020507" pitchFamily="18" charset="2"/>
              <a:buChar char="*"/>
            </a:pPr>
            <a:r>
              <a:rPr lang="en-US" sz="2600" dirty="0">
                <a:latin typeface="Calibri" panose="020F0502020204030204" pitchFamily="34" charset="0"/>
              </a:rPr>
              <a:t>W ← (P + R) * 2</a:t>
            </a:r>
            <a:r>
              <a:rPr lang="en-US" sz="2600" baseline="33000" dirty="0">
                <a:latin typeface="Calibri" panose="020F0502020204030204" pitchFamily="34" charset="0"/>
              </a:rPr>
              <a:t>-23 </a:t>
            </a:r>
            <a:r>
              <a:rPr lang="en-US" sz="2600" dirty="0">
                <a:latin typeface="Calibri" panose="020F0502020204030204" pitchFamily="34" charset="0"/>
              </a:rPr>
              <a:t>(R &lt;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Rounding - II</a:t>
            </a:r>
          </a:p>
        </p:txBody>
      </p:sp>
      <p:sp>
        <p:nvSpPr>
          <p:cNvPr id="3" name="Text Placeholder 2"/>
          <p:cNvSpPr txBox="1">
            <a:spLocks noGrp="1"/>
          </p:cNvSpPr>
          <p:nvPr>
            <p:ph type="body" idx="4294967295"/>
          </p:nvPr>
        </p:nvSpPr>
        <p:spPr>
          <a:xfrm>
            <a:off x="914400" y="1828800"/>
            <a:ext cx="7416800" cy="4191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P represents the </a:t>
            </a:r>
            <a:r>
              <a:rPr lang="en-US" sz="2800" dirty="0" err="1">
                <a:latin typeface="Calibri" panose="020F0502020204030204" pitchFamily="34" charset="0"/>
              </a:rPr>
              <a:t>significand</a:t>
            </a:r>
            <a:r>
              <a:rPr lang="en-US" sz="2800" dirty="0">
                <a:latin typeface="Calibri" panose="020F0502020204030204" pitchFamily="34" charset="0"/>
              </a:rPr>
              <a:t> of the </a:t>
            </a:r>
            <a:r>
              <a:rPr lang="en-US" sz="2800" dirty="0">
                <a:solidFill>
                  <a:srgbClr val="FF3333"/>
                </a:solidFill>
                <a:latin typeface="Calibri" panose="020F0502020204030204" pitchFamily="34" charset="0"/>
              </a:rPr>
              <a:t>temporary result</a:t>
            </a:r>
          </a:p>
          <a:p>
            <a:pPr lvl="0">
              <a:buSzPct val="100000"/>
              <a:buFont typeface="Symbol" panose="05050102010706020507" pitchFamily="18" charset="2"/>
              <a:buChar char="*"/>
            </a:pPr>
            <a:r>
              <a:rPr lang="en-US" sz="2800" dirty="0">
                <a:latin typeface="Calibri" panose="020F0502020204030204" pitchFamily="34" charset="0"/>
              </a:rPr>
              <a:t>R (is a </a:t>
            </a:r>
            <a:r>
              <a:rPr lang="en-US" sz="2800" dirty="0">
                <a:solidFill>
                  <a:srgbClr val="2300DC"/>
                </a:solidFill>
                <a:latin typeface="Calibri" panose="020F0502020204030204" pitchFamily="34" charset="0"/>
              </a:rPr>
              <a:t>residue</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a:effectLst>
                  <a:outerShdw dist="17961" dir="2700000">
                    <a:scrgbClr r="0" g="0" b="0"/>
                  </a:outerShdw>
                </a:effectLst>
                <a:latin typeface="Calibri" panose="020F0502020204030204" pitchFamily="34" charset="0"/>
              </a:rPr>
              <a:t>Aim </a:t>
            </a:r>
            <a:r>
              <a:rPr lang="en-US" sz="2800" dirty="0">
                <a:latin typeface="Calibri" panose="020F0502020204030204" pitchFamily="34" charset="0"/>
              </a:rPr>
              <a:t>:</a:t>
            </a:r>
          </a:p>
          <a:p>
            <a:pPr lvl="1">
              <a:buSzPct val="100000"/>
              <a:buFont typeface="Symbol" panose="05050102010706020507" pitchFamily="18" charset="2"/>
              <a:buChar char="*"/>
            </a:pPr>
            <a:r>
              <a:rPr lang="en-US" sz="2800" dirty="0">
                <a:solidFill>
                  <a:srgbClr val="FF3366"/>
                </a:solidFill>
                <a:latin typeface="Calibri" panose="020F0502020204030204" pitchFamily="34" charset="0"/>
              </a:rPr>
              <a:t>Modify</a:t>
            </a:r>
            <a:r>
              <a:rPr lang="en-US" sz="2800" dirty="0">
                <a:latin typeface="Calibri" panose="020F0502020204030204" pitchFamily="34" charset="0"/>
              </a:rPr>
              <a:t> P to take into account the value of R</a:t>
            </a:r>
          </a:p>
          <a:p>
            <a:pPr lvl="1">
              <a:buSzPct val="100000"/>
              <a:buFont typeface="Symbol" panose="05050102010706020507" pitchFamily="18" charset="2"/>
              <a:buChar char="*"/>
            </a:pPr>
            <a:r>
              <a:rPr lang="en-US" sz="2800" dirty="0">
                <a:latin typeface="Calibri" panose="020F0502020204030204" pitchFamily="34" charset="0"/>
              </a:rPr>
              <a:t>Then, </a:t>
            </a:r>
            <a:r>
              <a:rPr lang="en-US" sz="2800" dirty="0">
                <a:solidFill>
                  <a:srgbClr val="006B6B"/>
                </a:solidFill>
                <a:latin typeface="Calibri" panose="020F0502020204030204" pitchFamily="34" charset="0"/>
              </a:rPr>
              <a:t>discard</a:t>
            </a:r>
            <a:r>
              <a:rPr lang="en-US" sz="2800" dirty="0">
                <a:latin typeface="Calibri" panose="020F0502020204030204" pitchFamily="34" charset="0"/>
              </a:rPr>
              <a:t> R</a:t>
            </a:r>
          </a:p>
          <a:p>
            <a:pPr lvl="1">
              <a:buSzPct val="100000"/>
              <a:buFont typeface="Symbol" panose="05050102010706020507" pitchFamily="18" charset="2"/>
              <a:buChar char="*"/>
            </a:pPr>
            <a:r>
              <a:rPr lang="en-US" sz="2800" dirty="0">
                <a:latin typeface="Calibri" panose="020F0502020204030204" pitchFamily="34" charset="0"/>
              </a:rPr>
              <a:t>Process of rounding : P → 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14400" y="1622425"/>
            <a:ext cx="7345362" cy="4321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0388" lvl="0" indent="-444500">
              <a:buSzPct val="100000"/>
              <a:buFont typeface="Symbol" panose="05050102010706020507" pitchFamily="18" charset="2"/>
              <a:buChar char="*"/>
            </a:pPr>
            <a:r>
              <a:rPr lang="en-US" sz="3600" dirty="0">
                <a:latin typeface="Calibri" panose="020F0502020204030204" pitchFamily="34" charset="0"/>
              </a:rPr>
              <a:t>Addition</a:t>
            </a:r>
          </a:p>
          <a:p>
            <a:pPr marL="560388" lvl="0" indent="-444500">
              <a:buSzPct val="100000"/>
              <a:buFont typeface="Symbol" panose="05050102010706020507" pitchFamily="18" charset="2"/>
              <a:buChar char="*"/>
            </a:pPr>
            <a:r>
              <a:rPr lang="en-US" sz="3600" dirty="0">
                <a:latin typeface="Calibri" panose="020F0502020204030204" pitchFamily="34" charset="0"/>
              </a:rPr>
              <a:t>Multiplication</a:t>
            </a:r>
          </a:p>
          <a:p>
            <a:pPr marL="560388" lvl="0" indent="-444500">
              <a:buSzPct val="100000"/>
              <a:buFont typeface="Symbol" panose="05050102010706020507" pitchFamily="18" charset="2"/>
              <a:buChar char="*"/>
            </a:pPr>
            <a:r>
              <a:rPr lang="en-US" sz="3600" dirty="0">
                <a:latin typeface="Calibri" panose="020F0502020204030204" pitchFamily="34" charset="0"/>
              </a:rPr>
              <a:t>Division</a:t>
            </a:r>
          </a:p>
          <a:p>
            <a:pPr marL="560388" lvl="0" indent="-444500">
              <a:buSzPct val="100000"/>
              <a:buFont typeface="Symbol" panose="05050102010706020507" pitchFamily="18" charset="2"/>
              <a:buChar char="*"/>
            </a:pPr>
            <a:r>
              <a:rPr lang="en-US" sz="3600" dirty="0">
                <a:latin typeface="Calibri" panose="020F0502020204030204" pitchFamily="34" charset="0"/>
              </a:rPr>
              <a:t>Floating Point Addition</a:t>
            </a:r>
          </a:p>
          <a:p>
            <a:pPr marL="560388" lvl="0" indent="-444500">
              <a:buSzPct val="100000"/>
              <a:buFont typeface="Symbol" panose="05050102010706020507" pitchFamily="18" charset="2"/>
              <a:buChar char="*"/>
            </a:pPr>
            <a:r>
              <a:rPr lang="en-US" sz="3600" dirty="0">
                <a:latin typeface="Calibri" panose="020F0502020204030204" pitchFamily="34" charset="0"/>
              </a:rPr>
              <a:t>Floating Point Multiplication</a:t>
            </a:r>
          </a:p>
          <a:p>
            <a:pPr marL="560388" lvl="0" indent="-444500">
              <a:buSzPct val="100000"/>
              <a:buFont typeface="Symbol" panose="05050102010706020507" pitchFamily="18" charset="2"/>
              <a:buChar char="*"/>
            </a:pPr>
            <a:r>
              <a:rPr lang="en-US" sz="3600"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6680040" y="293832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a:t>
            </a:r>
            <a:r>
              <a:rPr lang="fr-FR" dirty="0" err="1">
                <a:solidFill>
                  <a:schemeClr val="tx1"/>
                </a:solidFill>
              </a:rPr>
              <a:t>Rounding</a:t>
            </a:r>
            <a:r>
              <a:rPr lang="fr-FR" dirty="0">
                <a:solidFill>
                  <a:schemeClr val="tx1"/>
                </a:solidFill>
              </a:rPr>
              <a:t> Modes</a:t>
            </a:r>
          </a:p>
        </p:txBody>
      </p:sp>
      <p:sp>
        <p:nvSpPr>
          <p:cNvPr id="3" name="Text Placeholder 2"/>
          <p:cNvSpPr txBox="1">
            <a:spLocks noGrp="1"/>
          </p:cNvSpPr>
          <p:nvPr>
            <p:ph type="body" idx="4294967295"/>
          </p:nvPr>
        </p:nvSpPr>
        <p:spPr>
          <a:xfrm>
            <a:off x="889000" y="1600201"/>
            <a:ext cx="7416800" cy="3429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FF3366"/>
                </a:solidFill>
                <a:latin typeface="Calibri" panose="020F0502020204030204" pitchFamily="34" charset="0"/>
              </a:rPr>
              <a:t>Truncation</a:t>
            </a:r>
          </a:p>
          <a:p>
            <a:pPr lvl="1">
              <a:buSzPct val="100000"/>
              <a:buFont typeface="Symbol" panose="05050102010706020507" pitchFamily="18" charset="2"/>
              <a:buChar char="*"/>
            </a:pPr>
            <a:r>
              <a:rPr lang="en-US" sz="2800" dirty="0">
                <a:latin typeface="Calibri" panose="020F0502020204030204" pitchFamily="34" charset="0"/>
              </a:rPr>
              <a:t>P' = P</a:t>
            </a:r>
          </a:p>
          <a:p>
            <a:pPr lvl="1">
              <a:buSzPct val="100000"/>
              <a:buFont typeface="Symbol" panose="05050102010706020507" pitchFamily="18" charset="2"/>
              <a:buChar char="*"/>
            </a:pPr>
            <a:r>
              <a:rPr lang="en-US" sz="2800" dirty="0">
                <a:latin typeface="Calibri" panose="020F0502020204030204" pitchFamily="34" charset="0"/>
              </a:rPr>
              <a:t>Example in decimal : 9.5 → 9, 9.6 → 9</a:t>
            </a:r>
          </a:p>
          <a:p>
            <a:pPr lvl="0">
              <a:buSzPct val="100000"/>
              <a:buFont typeface="Symbol" panose="05050102010706020507" pitchFamily="18" charset="2"/>
              <a:buChar char="*"/>
            </a:pPr>
            <a:r>
              <a:rPr lang="en-US" dirty="0">
                <a:solidFill>
                  <a:srgbClr val="2323DC"/>
                </a:solidFill>
                <a:latin typeface="Calibri" panose="020F0502020204030204" pitchFamily="34" charset="0"/>
              </a:rPr>
              <a:t>Round</a:t>
            </a:r>
            <a:r>
              <a:rPr lang="en-US" dirty="0">
                <a:latin typeface="Calibri" panose="020F0502020204030204" pitchFamily="34" charset="0"/>
              </a:rPr>
              <a:t> to +∞</a:t>
            </a:r>
          </a:p>
          <a:p>
            <a:pPr lvl="1">
              <a:buSzPct val="100000"/>
              <a:buFont typeface="Symbol" panose="05050102010706020507" pitchFamily="18" charset="2"/>
              <a:buChar char="*"/>
            </a:pPr>
            <a:r>
              <a:rPr lang="en-US" sz="2800" dirty="0">
                <a:latin typeface="Calibri" panose="020F0502020204030204" pitchFamily="34" charset="0"/>
              </a:rPr>
              <a:t>P' = ⎡P +R⎤</a:t>
            </a:r>
          </a:p>
          <a:p>
            <a:pPr lvl="1">
              <a:buSzPct val="100000"/>
              <a:buFont typeface="Symbol" panose="05050102010706020507" pitchFamily="18" charset="2"/>
              <a:buChar char="*"/>
            </a:pPr>
            <a:r>
              <a:rPr lang="en-US" sz="2800" dirty="0">
                <a:latin typeface="Calibri" panose="020F0502020204030204" pitchFamily="34" charset="0"/>
              </a:rPr>
              <a:t>Example in decimal : 9.5 → 10, -3.2 → -3</a:t>
            </a:r>
          </a:p>
          <a:p>
            <a:pPr lvl="0">
              <a:buSzPct val="100000"/>
              <a:buFont typeface="Symbol" panose="05050102010706020507" pitchFamily="18" charset="2"/>
              <a:buChar char="*"/>
            </a:pPr>
            <a:endParaRPr lang="en-US" sz="36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IEEE 754 Rounding - II</a:t>
            </a:r>
          </a:p>
        </p:txBody>
      </p:sp>
      <p:sp>
        <p:nvSpPr>
          <p:cNvPr id="3" name="Text Placeholder 2"/>
          <p:cNvSpPr txBox="1">
            <a:spLocks noGrp="1"/>
          </p:cNvSpPr>
          <p:nvPr>
            <p:ph type="body" idx="4294967295"/>
          </p:nvPr>
        </p:nvSpPr>
        <p:spPr>
          <a:xfrm>
            <a:off x="9144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Round to -∞</a:t>
            </a:r>
          </a:p>
          <a:p>
            <a:pPr lvl="1">
              <a:buSzPct val="100000"/>
              <a:buFont typeface="Symbol" panose="05050102010706020507" pitchFamily="18" charset="2"/>
              <a:buChar char="*"/>
            </a:pPr>
            <a:r>
              <a:rPr lang="en-US" dirty="0">
                <a:latin typeface="Calibri" panose="020F0502020204030204" pitchFamily="34" charset="0"/>
              </a:rPr>
              <a:t>P' = ⌊P+R⌋</a:t>
            </a:r>
          </a:p>
          <a:p>
            <a:pPr lvl="1">
              <a:buSzPct val="100000"/>
              <a:buFont typeface="Symbol" panose="05050102010706020507" pitchFamily="18" charset="2"/>
              <a:buChar char="*"/>
            </a:pPr>
            <a:r>
              <a:rPr lang="en-US" dirty="0">
                <a:latin typeface="Calibri" panose="020F0502020204030204" pitchFamily="34" charset="0"/>
              </a:rPr>
              <a:t>Example in decimal : 9.5 → 9, -3.2 → -4</a:t>
            </a:r>
          </a:p>
          <a:p>
            <a:pPr lvl="0">
              <a:buSzPct val="100000"/>
              <a:buFont typeface="Symbol" panose="05050102010706020507" pitchFamily="18" charset="2"/>
              <a:buChar char="*"/>
            </a:pPr>
            <a:r>
              <a:rPr lang="en-US" sz="2800" dirty="0">
                <a:latin typeface="Calibri" panose="020F0502020204030204" pitchFamily="34" charset="0"/>
              </a:rPr>
              <a:t>Round to nearest</a:t>
            </a:r>
          </a:p>
          <a:p>
            <a:pPr lvl="1">
              <a:buSzPct val="100000"/>
              <a:buFont typeface="Symbol" panose="05050102010706020507" pitchFamily="18" charset="2"/>
              <a:buChar char="*"/>
            </a:pPr>
            <a:r>
              <a:rPr lang="en-US" dirty="0">
                <a:latin typeface="Calibri" panose="020F0502020204030204" pitchFamily="34" charset="0"/>
              </a:rPr>
              <a:t>P' = [P + R]</a:t>
            </a:r>
          </a:p>
          <a:p>
            <a:pPr lvl="1">
              <a:buSzPct val="100000"/>
              <a:buFont typeface="Symbol" panose="05050102010706020507" pitchFamily="18" charset="2"/>
              <a:buChar char="*"/>
            </a:pPr>
            <a:r>
              <a:rPr lang="en-US" dirty="0">
                <a:latin typeface="Calibri" panose="020F0502020204030204" pitchFamily="34" charset="0"/>
              </a:rPr>
              <a:t>Example in decimal :</a:t>
            </a:r>
          </a:p>
          <a:p>
            <a:pPr lvl="2">
              <a:buSzPct val="100000"/>
              <a:buFont typeface="Symbol" panose="05050102010706020507" pitchFamily="18" charset="2"/>
              <a:buChar char="*"/>
            </a:pPr>
            <a:r>
              <a:rPr lang="en-US" dirty="0">
                <a:latin typeface="Calibri" panose="020F0502020204030204" pitchFamily="34" charset="0"/>
              </a:rPr>
              <a:t>9.4 → 9 , 9.5 → 10 (even)</a:t>
            </a:r>
          </a:p>
          <a:p>
            <a:pPr lvl="2">
              <a:buSzPct val="100000"/>
              <a:buFont typeface="Symbol" panose="05050102010706020507" pitchFamily="18" charset="2"/>
              <a:buChar char="*"/>
            </a:pPr>
            <a:r>
              <a:rPr lang="en-US" dirty="0">
                <a:latin typeface="Calibri" panose="020F0502020204030204" pitchFamily="34" charset="0"/>
              </a:rPr>
              <a:t>9.6 → 10 , -2.3 → -2</a:t>
            </a:r>
          </a:p>
          <a:p>
            <a:pPr lvl="2">
              <a:buSzPct val="100000"/>
              <a:buFont typeface="Symbol" panose="05050102010706020507" pitchFamily="18" charset="2"/>
              <a:buChar char="*"/>
            </a:pPr>
            <a:r>
              <a:rPr lang="en-US" dirty="0">
                <a:latin typeface="Calibri" panose="020F0502020204030204" pitchFamily="34" charset="0"/>
              </a:rPr>
              <a:t>-3.5 → -4 (even)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grpSp>
        <p:nvGrpSpPr>
          <p:cNvPr id="5125" name="Group 5124"/>
          <p:cNvGrpSpPr/>
          <p:nvPr/>
        </p:nvGrpSpPr>
        <p:grpSpPr>
          <a:xfrm>
            <a:off x="500856" y="2286000"/>
            <a:ext cx="8490744" cy="1912618"/>
            <a:chOff x="1320800" y="3359473"/>
            <a:chExt cx="8490744" cy="1912618"/>
          </a:xfrm>
        </p:grpSpPr>
        <p:sp>
          <p:nvSpPr>
            <p:cNvPr id="7" name="AutoShape 4"/>
            <p:cNvSpPr>
              <a:spLocks noChangeAspect="1" noChangeArrowheads="1" noTextEdit="1"/>
            </p:cNvSpPr>
            <p:nvPr/>
          </p:nvSpPr>
          <p:spPr bwMode="auto">
            <a:xfrm>
              <a:off x="2115344" y="3359473"/>
              <a:ext cx="7696200" cy="180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320800" y="3530603"/>
              <a:ext cx="7642225" cy="254000"/>
            </a:xfrm>
            <a:custGeom>
              <a:avLst/>
              <a:gdLst>
                <a:gd name="T0" fmla="*/ 0 w 601"/>
                <a:gd name="T1" fmla="*/ 0 h 20"/>
                <a:gd name="T2" fmla="*/ 601 w 601"/>
                <a:gd name="T3" fmla="*/ 0 h 20"/>
                <a:gd name="T4" fmla="*/ 0 w 601"/>
                <a:gd name="T5" fmla="*/ 4 h 20"/>
                <a:gd name="T6" fmla="*/ 601 w 601"/>
                <a:gd name="T7" fmla="*/ 4 h 20"/>
                <a:gd name="T8" fmla="*/ 0 w 601"/>
                <a:gd name="T9" fmla="*/ 20 h 20"/>
                <a:gd name="T10" fmla="*/ 0 w 601"/>
                <a:gd name="T11" fmla="*/ 4 h 20"/>
                <a:gd name="T12" fmla="*/ 4 w 601"/>
                <a:gd name="T13" fmla="*/ 20 h 20"/>
                <a:gd name="T14" fmla="*/ 4 w 601"/>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20">
                  <a:moveTo>
                    <a:pt x="0" y="0"/>
                  </a:moveTo>
                  <a:lnTo>
                    <a:pt x="601" y="0"/>
                  </a:lnTo>
                  <a:moveTo>
                    <a:pt x="0" y="4"/>
                  </a:moveTo>
                  <a:lnTo>
                    <a:pt x="601" y="4"/>
                  </a:lnTo>
                  <a:moveTo>
                    <a:pt x="0" y="20"/>
                  </a:moveTo>
                  <a:lnTo>
                    <a:pt x="0" y="4"/>
                  </a:lnTo>
                  <a:moveTo>
                    <a:pt x="4" y="20"/>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485900" y="3568703"/>
              <a:ext cx="10874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1A1B1C"/>
                  </a:solidFill>
                  <a:effectLst/>
                  <a:latin typeface="Times New Roman" pitchFamily="18" charset="0"/>
                </a:rPr>
                <a:t>Rounding Mode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Freeform 8"/>
            <p:cNvSpPr>
              <a:spLocks noEditPoints="1"/>
            </p:cNvSpPr>
            <p:nvPr/>
          </p:nvSpPr>
          <p:spPr bwMode="auto">
            <a:xfrm>
              <a:off x="2973388" y="3581403"/>
              <a:ext cx="12700" cy="203200"/>
            </a:xfrm>
            <a:custGeom>
              <a:avLst/>
              <a:gdLst>
                <a:gd name="T0" fmla="*/ 0 w 1"/>
                <a:gd name="T1" fmla="*/ 16 h 16"/>
                <a:gd name="T2" fmla="*/ 0 w 1"/>
                <a:gd name="T3" fmla="*/ 0 h 16"/>
                <a:gd name="T4" fmla="*/ 1 w 1"/>
                <a:gd name="T5" fmla="*/ 16 h 16"/>
                <a:gd name="T6" fmla="*/ 1 w 1"/>
                <a:gd name="T7" fmla="*/ 0 h 16"/>
              </a:gdLst>
              <a:ahLst/>
              <a:cxnLst>
                <a:cxn ang="0">
                  <a:pos x="T0" y="T1"/>
                </a:cxn>
                <a:cxn ang="0">
                  <a:pos x="T2" y="T3"/>
                </a:cxn>
                <a:cxn ang="0">
                  <a:pos x="T4" y="T5"/>
                </a:cxn>
                <a:cxn ang="0">
                  <a:pos x="T6" y="T7"/>
                </a:cxn>
              </a:cxnLst>
              <a:rect l="0" t="0" r="r" b="b"/>
              <a:pathLst>
                <a:path w="1" h="16">
                  <a:moveTo>
                    <a:pt x="0" y="16"/>
                  </a:moveTo>
                  <a:lnTo>
                    <a:pt x="0" y="0"/>
                  </a:lnTo>
                  <a:moveTo>
                    <a:pt x="1" y="16"/>
                  </a:moveTo>
                  <a:lnTo>
                    <a:pt x="1" y="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4321175" y="3568703"/>
              <a:ext cx="2852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300" dirty="0">
                  <a:solidFill>
                    <a:srgbClr val="1A1B1C"/>
                  </a:solidFill>
                  <a:latin typeface="Times New Roman" pitchFamily="18" charset="0"/>
                </a:rPr>
                <a:t>Condition for incrementing the </a:t>
              </a:r>
              <a:r>
                <a:rPr lang="en-US" sz="1300" dirty="0" err="1">
                  <a:solidFill>
                    <a:srgbClr val="1A1B1C"/>
                  </a:solidFill>
                  <a:latin typeface="Times New Roman" pitchFamily="18" charset="0"/>
                </a:rPr>
                <a:t>significand</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Freeform 10"/>
            <p:cNvSpPr>
              <a:spLocks noEditPoints="1"/>
            </p:cNvSpPr>
            <p:nvPr/>
          </p:nvSpPr>
          <p:spPr bwMode="auto">
            <a:xfrm>
              <a:off x="1320800" y="3581403"/>
              <a:ext cx="7642225" cy="419100"/>
            </a:xfrm>
            <a:custGeom>
              <a:avLst/>
              <a:gdLst>
                <a:gd name="T0" fmla="*/ 597 w 601"/>
                <a:gd name="T1" fmla="*/ 16 h 33"/>
                <a:gd name="T2" fmla="*/ 597 w 601"/>
                <a:gd name="T3" fmla="*/ 0 h 33"/>
                <a:gd name="T4" fmla="*/ 601 w 601"/>
                <a:gd name="T5" fmla="*/ 16 h 33"/>
                <a:gd name="T6" fmla="*/ 601 w 601"/>
                <a:gd name="T7" fmla="*/ 0 h 33"/>
                <a:gd name="T8" fmla="*/ 0 w 601"/>
                <a:gd name="T9" fmla="*/ 17 h 33"/>
                <a:gd name="T10" fmla="*/ 601 w 601"/>
                <a:gd name="T11" fmla="*/ 17 h 33"/>
                <a:gd name="T12" fmla="*/ 0 w 601"/>
                <a:gd name="T13" fmla="*/ 33 h 33"/>
                <a:gd name="T14" fmla="*/ 0 w 601"/>
                <a:gd name="T15" fmla="*/ 17 h 33"/>
                <a:gd name="T16" fmla="*/ 4 w 601"/>
                <a:gd name="T17" fmla="*/ 33 h 33"/>
                <a:gd name="T18" fmla="*/ 4 w 601"/>
                <a:gd name="T19" fmla="*/ 17 h 33"/>
                <a:gd name="T20" fmla="*/ 130 w 601"/>
                <a:gd name="T21" fmla="*/ 33 h 33"/>
                <a:gd name="T22" fmla="*/ 130 w 601"/>
                <a:gd name="T23"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1" h="33">
                  <a:moveTo>
                    <a:pt x="597" y="16"/>
                  </a:moveTo>
                  <a:lnTo>
                    <a:pt x="597" y="0"/>
                  </a:lnTo>
                  <a:moveTo>
                    <a:pt x="601" y="16"/>
                  </a:moveTo>
                  <a:lnTo>
                    <a:pt x="601" y="0"/>
                  </a:lnTo>
                  <a:moveTo>
                    <a:pt x="0" y="17"/>
                  </a:moveTo>
                  <a:lnTo>
                    <a:pt x="601" y="17"/>
                  </a:lnTo>
                  <a:moveTo>
                    <a:pt x="0" y="33"/>
                  </a:moveTo>
                  <a:lnTo>
                    <a:pt x="0" y="17"/>
                  </a:lnTo>
                  <a:moveTo>
                    <a:pt x="4" y="33"/>
                  </a:moveTo>
                  <a:lnTo>
                    <a:pt x="4" y="17"/>
                  </a:lnTo>
                  <a:moveTo>
                    <a:pt x="130" y="33"/>
                  </a:moveTo>
                  <a:lnTo>
                    <a:pt x="130"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592513" y="3784603"/>
              <a:ext cx="16652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algn="ctr" fontAlgn="base">
                <a:spcBef>
                  <a:spcPct val="0"/>
                </a:spcBef>
                <a:spcAft>
                  <a:spcPct val="0"/>
                </a:spcAft>
              </a:pPr>
              <a:r>
                <a:rPr lang="en-US" sz="1400" dirty="0">
                  <a:solidFill>
                    <a:srgbClr val="1A1B1C"/>
                  </a:solidFill>
                  <a:latin typeface="Times New Roman" pitchFamily="18" charset="0"/>
                </a:rPr>
                <a:t>Sign of </a:t>
              </a:r>
              <a:r>
                <a:rPr lang="en-US" sz="1400" dirty="0">
                  <a:solidFill>
                    <a:srgbClr val="1A1B1C"/>
                  </a:solidFill>
                  <a:latin typeface="Times New Roman" pitchFamily="18" charset="0"/>
                  <a:cs typeface="Times New Roman" pitchFamily="18" charset="0"/>
                </a:rPr>
                <a:t>the result (+</a:t>
              </a:r>
              <a:r>
                <a:rPr lang="en-US" sz="1400" dirty="0" err="1">
                  <a:solidFill>
                    <a:srgbClr val="1A1B1C"/>
                  </a:solidFill>
                  <a:latin typeface="Times New Roman" pitchFamily="18" charset="0"/>
                  <a:cs typeface="Times New Roman" pitchFamily="18" charset="0"/>
                </a:rPr>
                <a:t>ve</a:t>
              </a:r>
              <a:r>
                <a:rPr lang="en-US" sz="1400" dirty="0" smtClean="0">
                  <a:solidFill>
                    <a:srgbClr val="1A1B1C"/>
                  </a:solidFill>
                  <a:latin typeface="Times New Roman" pitchFamily="18" charset="0"/>
                  <a:cs typeface="Times New Roman" pitchFamily="18" charset="0"/>
                </a:rPr>
                <a:t>)</a:t>
              </a:r>
            </a:p>
          </p:txBody>
        </p:sp>
        <p:sp>
          <p:nvSpPr>
            <p:cNvPr id="14" name="Line 12"/>
            <p:cNvSpPr>
              <a:spLocks noChangeShapeType="1"/>
            </p:cNvSpPr>
            <p:nvPr/>
          </p:nvSpPr>
          <p:spPr bwMode="auto">
            <a:xfrm flipV="1">
              <a:off x="5949950" y="3797303"/>
              <a:ext cx="0" cy="20320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6559550" y="3784603"/>
              <a:ext cx="1624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a:solidFill>
                    <a:srgbClr val="1A1B1C"/>
                  </a:solidFill>
                  <a:latin typeface="Times New Roman" pitchFamily="18" charset="0"/>
                </a:rPr>
                <a:t>Sign of the result </a:t>
              </a:r>
              <a:r>
                <a:rPr lang="en-US" sz="1400" dirty="0" smtClean="0">
                  <a:solidFill>
                    <a:srgbClr val="1A1B1C"/>
                  </a:solidFill>
                  <a:latin typeface="Times New Roman" pitchFamily="18" charset="0"/>
                </a:rPr>
                <a:t>(-</a:t>
              </a:r>
              <a:r>
                <a:rPr lang="en-US" sz="1400" dirty="0" err="1" smtClean="0">
                  <a:solidFill>
                    <a:srgbClr val="1A1B1C"/>
                  </a:solidFill>
                  <a:latin typeface="Times New Roman" pitchFamily="18" charset="0"/>
                </a:rPr>
                <a:t>ve</a:t>
              </a:r>
              <a:r>
                <a:rPr lang="en-US" sz="1400" dirty="0">
                  <a:solidFill>
                    <a:srgbClr val="1A1B1C"/>
                  </a:solidFill>
                  <a:latin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endParaRPr>
            </a:p>
          </p:txBody>
        </p:sp>
        <p:sp>
          <p:nvSpPr>
            <p:cNvPr id="16" name="Freeform 14"/>
            <p:cNvSpPr>
              <a:spLocks noEditPoints="1"/>
            </p:cNvSpPr>
            <p:nvPr/>
          </p:nvSpPr>
          <p:spPr bwMode="auto">
            <a:xfrm>
              <a:off x="1320800" y="3797303"/>
              <a:ext cx="7642225" cy="469900"/>
            </a:xfrm>
            <a:custGeom>
              <a:avLst/>
              <a:gdLst>
                <a:gd name="T0" fmla="*/ 597 w 601"/>
                <a:gd name="T1" fmla="*/ 16 h 37"/>
                <a:gd name="T2" fmla="*/ 597 w 601"/>
                <a:gd name="T3" fmla="*/ 0 h 37"/>
                <a:gd name="T4" fmla="*/ 601 w 601"/>
                <a:gd name="T5" fmla="*/ 16 h 37"/>
                <a:gd name="T6" fmla="*/ 601 w 601"/>
                <a:gd name="T7" fmla="*/ 0 h 37"/>
                <a:gd name="T8" fmla="*/ 0 w 601"/>
                <a:gd name="T9" fmla="*/ 17 h 37"/>
                <a:gd name="T10" fmla="*/ 601 w 601"/>
                <a:gd name="T11" fmla="*/ 17 h 37"/>
                <a:gd name="T12" fmla="*/ 0 w 601"/>
                <a:gd name="T13" fmla="*/ 20 h 37"/>
                <a:gd name="T14" fmla="*/ 601 w 601"/>
                <a:gd name="T15" fmla="*/ 20 h 37"/>
                <a:gd name="T16" fmla="*/ 0 w 601"/>
                <a:gd name="T17" fmla="*/ 37 h 37"/>
                <a:gd name="T18" fmla="*/ 0 w 601"/>
                <a:gd name="T19" fmla="*/ 21 h 37"/>
                <a:gd name="T20" fmla="*/ 4 w 601"/>
                <a:gd name="T21" fmla="*/ 37 h 37"/>
                <a:gd name="T22" fmla="*/ 4 w 601"/>
                <a:gd name="T23"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1" h="37">
                  <a:moveTo>
                    <a:pt x="597" y="16"/>
                  </a:moveTo>
                  <a:lnTo>
                    <a:pt x="597" y="0"/>
                  </a:lnTo>
                  <a:moveTo>
                    <a:pt x="601" y="16"/>
                  </a:moveTo>
                  <a:lnTo>
                    <a:pt x="601" y="0"/>
                  </a:lnTo>
                  <a:moveTo>
                    <a:pt x="0" y="17"/>
                  </a:moveTo>
                  <a:lnTo>
                    <a:pt x="601" y="17"/>
                  </a:lnTo>
                  <a:moveTo>
                    <a:pt x="0" y="20"/>
                  </a:moveTo>
                  <a:lnTo>
                    <a:pt x="601" y="20"/>
                  </a:lnTo>
                  <a:moveTo>
                    <a:pt x="0" y="37"/>
                  </a:moveTo>
                  <a:lnTo>
                    <a:pt x="0" y="21"/>
                  </a:lnTo>
                  <a:moveTo>
                    <a:pt x="4" y="37"/>
                  </a:moveTo>
                  <a:lnTo>
                    <a:pt x="4" y="21"/>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1485900" y="4079878"/>
              <a:ext cx="125888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400" dirty="0" smtClean="0">
                  <a:solidFill>
                    <a:srgbClr val="1A1B1C"/>
                  </a:solidFill>
                  <a:latin typeface="Times New Roman" pitchFamily="18" charset="0"/>
                </a:rPr>
                <a:t>Truncation</a:t>
              </a:r>
              <a:endParaRPr lang="en-US" sz="1400" dirty="0">
                <a:solidFill>
                  <a:srgbClr val="1A1B1C"/>
                </a:solidFill>
                <a:latin typeface="Times New Roman" pitchFamily="18" charset="0"/>
              </a:endParaRPr>
            </a:p>
            <a:p>
              <a:pPr lvl="0" fontAlgn="base">
                <a:spcBef>
                  <a:spcPct val="0"/>
                </a:spcBef>
                <a:spcAft>
                  <a:spcPct val="0"/>
                </a:spcAft>
              </a:pPr>
              <a:r>
                <a:rPr lang="en-US" sz="1400" dirty="0">
                  <a:solidFill>
                    <a:srgbClr val="1A1B1C"/>
                  </a:solidFill>
                  <a:latin typeface="Times New Roman" pitchFamily="18" charset="0"/>
                </a:rPr>
                <a:t>Round to +∞</a:t>
              </a:r>
            </a:p>
            <a:p>
              <a:pPr lvl="0" fontAlgn="base">
                <a:spcBef>
                  <a:spcPct val="0"/>
                </a:spcBef>
                <a:spcAft>
                  <a:spcPct val="0"/>
                </a:spcAft>
              </a:pPr>
              <a:r>
                <a:rPr lang="en-US" sz="1400" dirty="0">
                  <a:solidFill>
                    <a:srgbClr val="1A1B1C"/>
                  </a:solidFill>
                  <a:latin typeface="Times New Roman" pitchFamily="18" charset="0"/>
                </a:rPr>
                <a:t>Round to −∞</a:t>
              </a:r>
            </a:p>
            <a:p>
              <a:pPr lvl="0" fontAlgn="base">
                <a:spcBef>
                  <a:spcPct val="0"/>
                </a:spcBef>
                <a:spcAft>
                  <a:spcPct val="0"/>
                </a:spcAft>
              </a:pPr>
              <a:r>
                <a:rPr lang="en-US" sz="1400" dirty="0">
                  <a:solidFill>
                    <a:srgbClr val="1A1B1C"/>
                  </a:solidFill>
                  <a:latin typeface="Times New Roman" pitchFamily="18" charset="0"/>
                </a:rPr>
                <a:t>Round to Nearest</a:t>
              </a:r>
              <a:endParaRPr kumimoji="0" lang="en-US" sz="2000" b="0" i="0" u="none" strike="noStrike" cap="none" normalizeH="0" baseline="0" dirty="0" smtClean="0">
                <a:ln>
                  <a:noFill/>
                </a:ln>
                <a:solidFill>
                  <a:schemeClr val="tx1"/>
                </a:solidFill>
                <a:effectLst/>
                <a:latin typeface="Arial" pitchFamily="34" charset="0"/>
              </a:endParaRPr>
            </a:p>
          </p:txBody>
        </p:sp>
        <p:sp>
          <p:nvSpPr>
            <p:cNvPr id="18" name="Freeform 16"/>
            <p:cNvSpPr>
              <a:spLocks noEditPoints="1"/>
            </p:cNvSpPr>
            <p:nvPr/>
          </p:nvSpPr>
          <p:spPr bwMode="auto">
            <a:xfrm>
              <a:off x="1320800" y="4064003"/>
              <a:ext cx="7642225" cy="419100"/>
            </a:xfrm>
            <a:custGeom>
              <a:avLst/>
              <a:gdLst>
                <a:gd name="T0" fmla="*/ 130 w 601"/>
                <a:gd name="T1" fmla="*/ 16 h 33"/>
                <a:gd name="T2" fmla="*/ 130 w 601"/>
                <a:gd name="T3" fmla="*/ 0 h 33"/>
                <a:gd name="T4" fmla="*/ 364 w 601"/>
                <a:gd name="T5" fmla="*/ 16 h 33"/>
                <a:gd name="T6" fmla="*/ 364 w 601"/>
                <a:gd name="T7" fmla="*/ 0 h 33"/>
                <a:gd name="T8" fmla="*/ 597 w 601"/>
                <a:gd name="T9" fmla="*/ 16 h 33"/>
                <a:gd name="T10" fmla="*/ 597 w 601"/>
                <a:gd name="T11" fmla="*/ 0 h 33"/>
                <a:gd name="T12" fmla="*/ 601 w 601"/>
                <a:gd name="T13" fmla="*/ 16 h 33"/>
                <a:gd name="T14" fmla="*/ 601 w 601"/>
                <a:gd name="T15" fmla="*/ 0 h 33"/>
                <a:gd name="T16" fmla="*/ 0 w 601"/>
                <a:gd name="T17" fmla="*/ 16 h 33"/>
                <a:gd name="T18" fmla="*/ 601 w 601"/>
                <a:gd name="T19" fmla="*/ 16 h 33"/>
                <a:gd name="T20" fmla="*/ 0 w 601"/>
                <a:gd name="T21" fmla="*/ 33 h 33"/>
                <a:gd name="T22" fmla="*/ 0 w 601"/>
                <a:gd name="T23" fmla="*/ 17 h 33"/>
                <a:gd name="T24" fmla="*/ 4 w 601"/>
                <a:gd name="T25" fmla="*/ 33 h 33"/>
                <a:gd name="T26" fmla="*/ 4 w 601"/>
                <a:gd name="T27"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1" h="33">
                  <a:moveTo>
                    <a:pt x="130" y="16"/>
                  </a:moveTo>
                  <a:lnTo>
                    <a:pt x="130" y="0"/>
                  </a:lnTo>
                  <a:moveTo>
                    <a:pt x="364" y="16"/>
                  </a:moveTo>
                  <a:lnTo>
                    <a:pt x="364" y="0"/>
                  </a:lnTo>
                  <a:moveTo>
                    <a:pt x="597" y="16"/>
                  </a:moveTo>
                  <a:lnTo>
                    <a:pt x="597" y="0"/>
                  </a:lnTo>
                  <a:moveTo>
                    <a:pt x="601" y="16"/>
                  </a:moveTo>
                  <a:lnTo>
                    <a:pt x="601" y="0"/>
                  </a:lnTo>
                  <a:moveTo>
                    <a:pt x="0" y="16"/>
                  </a:moveTo>
                  <a:lnTo>
                    <a:pt x="601" y="16"/>
                  </a:lnTo>
                  <a:moveTo>
                    <a:pt x="0" y="33"/>
                  </a:moveTo>
                  <a:lnTo>
                    <a:pt x="0" y="17"/>
                  </a:lnTo>
                  <a:moveTo>
                    <a:pt x="4" y="33"/>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flipV="1">
              <a:off x="2973388" y="4279903"/>
              <a:ext cx="0" cy="20320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320800" y="4279903"/>
              <a:ext cx="7642225" cy="420688"/>
            </a:xfrm>
            <a:custGeom>
              <a:avLst/>
              <a:gdLst>
                <a:gd name="T0" fmla="*/ 364 w 601"/>
                <a:gd name="T1" fmla="*/ 16 h 33"/>
                <a:gd name="T2" fmla="*/ 364 w 601"/>
                <a:gd name="T3" fmla="*/ 0 h 33"/>
                <a:gd name="T4" fmla="*/ 597 w 601"/>
                <a:gd name="T5" fmla="*/ 16 h 33"/>
                <a:gd name="T6" fmla="*/ 597 w 601"/>
                <a:gd name="T7" fmla="*/ 0 h 33"/>
                <a:gd name="T8" fmla="*/ 601 w 601"/>
                <a:gd name="T9" fmla="*/ 16 h 33"/>
                <a:gd name="T10" fmla="*/ 601 w 601"/>
                <a:gd name="T11" fmla="*/ 0 h 33"/>
                <a:gd name="T12" fmla="*/ 0 w 601"/>
                <a:gd name="T13" fmla="*/ 16 h 33"/>
                <a:gd name="T14" fmla="*/ 601 w 601"/>
                <a:gd name="T15" fmla="*/ 16 h 33"/>
                <a:gd name="T16" fmla="*/ 0 w 601"/>
                <a:gd name="T17" fmla="*/ 33 h 33"/>
                <a:gd name="T18" fmla="*/ 0 w 601"/>
                <a:gd name="T19" fmla="*/ 17 h 33"/>
                <a:gd name="T20" fmla="*/ 4 w 601"/>
                <a:gd name="T21" fmla="*/ 33 h 33"/>
                <a:gd name="T22" fmla="*/ 4 w 601"/>
                <a:gd name="T23" fmla="*/ 1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1" h="33">
                  <a:moveTo>
                    <a:pt x="364" y="16"/>
                  </a:moveTo>
                  <a:lnTo>
                    <a:pt x="364" y="0"/>
                  </a:lnTo>
                  <a:moveTo>
                    <a:pt x="597" y="16"/>
                  </a:moveTo>
                  <a:lnTo>
                    <a:pt x="597" y="0"/>
                  </a:lnTo>
                  <a:moveTo>
                    <a:pt x="601" y="16"/>
                  </a:moveTo>
                  <a:lnTo>
                    <a:pt x="601" y="0"/>
                  </a:lnTo>
                  <a:moveTo>
                    <a:pt x="0" y="16"/>
                  </a:moveTo>
                  <a:lnTo>
                    <a:pt x="601" y="16"/>
                  </a:lnTo>
                  <a:moveTo>
                    <a:pt x="0" y="33"/>
                  </a:moveTo>
                  <a:lnTo>
                    <a:pt x="0" y="17"/>
                  </a:lnTo>
                  <a:moveTo>
                    <a:pt x="4" y="33"/>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2973388" y="4495804"/>
              <a:ext cx="2976563" cy="204788"/>
            </a:xfrm>
            <a:custGeom>
              <a:avLst/>
              <a:gdLst>
                <a:gd name="T0" fmla="*/ 0 w 234"/>
                <a:gd name="T1" fmla="*/ 16 h 16"/>
                <a:gd name="T2" fmla="*/ 0 w 234"/>
                <a:gd name="T3" fmla="*/ 0 h 16"/>
                <a:gd name="T4" fmla="*/ 234 w 234"/>
                <a:gd name="T5" fmla="*/ 16 h 16"/>
                <a:gd name="T6" fmla="*/ 234 w 234"/>
                <a:gd name="T7" fmla="*/ 0 h 16"/>
              </a:gdLst>
              <a:ahLst/>
              <a:cxnLst>
                <a:cxn ang="0">
                  <a:pos x="T0" y="T1"/>
                </a:cxn>
                <a:cxn ang="0">
                  <a:pos x="T2" y="T3"/>
                </a:cxn>
                <a:cxn ang="0">
                  <a:pos x="T4" y="T5"/>
                </a:cxn>
                <a:cxn ang="0">
                  <a:pos x="T6" y="T7"/>
                </a:cxn>
              </a:cxnLst>
              <a:rect l="0" t="0" r="r" b="b"/>
              <a:pathLst>
                <a:path w="234" h="16">
                  <a:moveTo>
                    <a:pt x="0" y="16"/>
                  </a:moveTo>
                  <a:lnTo>
                    <a:pt x="0" y="0"/>
                  </a:lnTo>
                  <a:moveTo>
                    <a:pt x="234" y="16"/>
                  </a:moveTo>
                  <a:lnTo>
                    <a:pt x="234" y="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1320800" y="4495804"/>
              <a:ext cx="7642225" cy="446088"/>
            </a:xfrm>
            <a:custGeom>
              <a:avLst/>
              <a:gdLst>
                <a:gd name="T0" fmla="*/ 597 w 601"/>
                <a:gd name="T1" fmla="*/ 16 h 35"/>
                <a:gd name="T2" fmla="*/ 597 w 601"/>
                <a:gd name="T3" fmla="*/ 0 h 35"/>
                <a:gd name="T4" fmla="*/ 601 w 601"/>
                <a:gd name="T5" fmla="*/ 16 h 35"/>
                <a:gd name="T6" fmla="*/ 601 w 601"/>
                <a:gd name="T7" fmla="*/ 0 h 35"/>
                <a:gd name="T8" fmla="*/ 0 w 601"/>
                <a:gd name="T9" fmla="*/ 17 h 35"/>
                <a:gd name="T10" fmla="*/ 601 w 601"/>
                <a:gd name="T11" fmla="*/ 17 h 35"/>
                <a:gd name="T12" fmla="*/ 0 w 601"/>
                <a:gd name="T13" fmla="*/ 35 h 35"/>
                <a:gd name="T14" fmla="*/ 0 w 601"/>
                <a:gd name="T15" fmla="*/ 17 h 35"/>
                <a:gd name="T16" fmla="*/ 4 w 601"/>
                <a:gd name="T17" fmla="*/ 35 h 35"/>
                <a:gd name="T18" fmla="*/ 4 w 601"/>
                <a:gd name="T19"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1" h="35">
                  <a:moveTo>
                    <a:pt x="597" y="16"/>
                  </a:moveTo>
                  <a:lnTo>
                    <a:pt x="597" y="0"/>
                  </a:lnTo>
                  <a:moveTo>
                    <a:pt x="601" y="16"/>
                  </a:moveTo>
                  <a:lnTo>
                    <a:pt x="601" y="0"/>
                  </a:lnTo>
                  <a:moveTo>
                    <a:pt x="0" y="17"/>
                  </a:moveTo>
                  <a:lnTo>
                    <a:pt x="601" y="17"/>
                  </a:lnTo>
                  <a:moveTo>
                    <a:pt x="0" y="35"/>
                  </a:moveTo>
                  <a:lnTo>
                    <a:pt x="0" y="17"/>
                  </a:lnTo>
                  <a:moveTo>
                    <a:pt x="4" y="35"/>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V="1">
              <a:off x="2973388" y="4713291"/>
              <a:ext cx="0" cy="22860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5949950" y="4713291"/>
              <a:ext cx="0" cy="22860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1320800" y="4713291"/>
              <a:ext cx="7642225" cy="508000"/>
            </a:xfrm>
            <a:custGeom>
              <a:avLst/>
              <a:gdLst>
                <a:gd name="T0" fmla="*/ 597 w 601"/>
                <a:gd name="T1" fmla="*/ 18 h 40"/>
                <a:gd name="T2" fmla="*/ 597 w 601"/>
                <a:gd name="T3" fmla="*/ 0 h 40"/>
                <a:gd name="T4" fmla="*/ 601 w 601"/>
                <a:gd name="T5" fmla="*/ 18 h 40"/>
                <a:gd name="T6" fmla="*/ 601 w 601"/>
                <a:gd name="T7" fmla="*/ 0 h 40"/>
                <a:gd name="T8" fmla="*/ 0 w 601"/>
                <a:gd name="T9" fmla="*/ 18 h 40"/>
                <a:gd name="T10" fmla="*/ 601 w 601"/>
                <a:gd name="T11" fmla="*/ 18 h 40"/>
                <a:gd name="T12" fmla="*/ 0 w 601"/>
                <a:gd name="T13" fmla="*/ 22 h 40"/>
                <a:gd name="T14" fmla="*/ 601 w 601"/>
                <a:gd name="T15" fmla="*/ 22 h 40"/>
                <a:gd name="T16" fmla="*/ 0 w 601"/>
                <a:gd name="T17" fmla="*/ 40 h 40"/>
                <a:gd name="T18" fmla="*/ 0 w 601"/>
                <a:gd name="T19" fmla="*/ 22 h 40"/>
                <a:gd name="T20" fmla="*/ 4 w 601"/>
                <a:gd name="T21" fmla="*/ 40 h 40"/>
                <a:gd name="T22" fmla="*/ 4 w 601"/>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1" h="40">
                  <a:moveTo>
                    <a:pt x="597" y="18"/>
                  </a:moveTo>
                  <a:lnTo>
                    <a:pt x="597" y="0"/>
                  </a:lnTo>
                  <a:moveTo>
                    <a:pt x="601" y="18"/>
                  </a:moveTo>
                  <a:lnTo>
                    <a:pt x="601" y="0"/>
                  </a:lnTo>
                  <a:moveTo>
                    <a:pt x="0" y="18"/>
                  </a:moveTo>
                  <a:lnTo>
                    <a:pt x="601" y="18"/>
                  </a:lnTo>
                  <a:moveTo>
                    <a:pt x="0" y="22"/>
                  </a:moveTo>
                  <a:lnTo>
                    <a:pt x="601" y="22"/>
                  </a:lnTo>
                  <a:moveTo>
                    <a:pt x="0" y="40"/>
                  </a:moveTo>
                  <a:lnTo>
                    <a:pt x="0" y="22"/>
                  </a:lnTo>
                  <a:moveTo>
                    <a:pt x="4" y="40"/>
                  </a:moveTo>
                  <a:lnTo>
                    <a:pt x="4"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30"/>
            <p:cNvSpPr>
              <a:spLocks noChangeArrowheads="1"/>
            </p:cNvSpPr>
            <p:nvPr/>
          </p:nvSpPr>
          <p:spPr bwMode="auto">
            <a:xfrm>
              <a:off x="1803400" y="4967291"/>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Symbol" pitchFamily="18" charset="2"/>
              </a:endParaRPr>
            </a:p>
          </p:txBody>
        </p:sp>
        <p:sp>
          <p:nvSpPr>
            <p:cNvPr id="5123" name="Freeform 32"/>
            <p:cNvSpPr>
              <a:spLocks noEditPoints="1"/>
            </p:cNvSpPr>
            <p:nvPr/>
          </p:nvSpPr>
          <p:spPr bwMode="auto">
            <a:xfrm>
              <a:off x="1320800" y="4992691"/>
              <a:ext cx="7642225" cy="279400"/>
            </a:xfrm>
            <a:custGeom>
              <a:avLst/>
              <a:gdLst>
                <a:gd name="T0" fmla="*/ 597 w 601"/>
                <a:gd name="T1" fmla="*/ 18 h 22"/>
                <a:gd name="T2" fmla="*/ 597 w 601"/>
                <a:gd name="T3" fmla="*/ 0 h 22"/>
                <a:gd name="T4" fmla="*/ 601 w 601"/>
                <a:gd name="T5" fmla="*/ 18 h 22"/>
                <a:gd name="T6" fmla="*/ 601 w 601"/>
                <a:gd name="T7" fmla="*/ 0 h 22"/>
                <a:gd name="T8" fmla="*/ 0 w 601"/>
                <a:gd name="T9" fmla="*/ 18 h 22"/>
                <a:gd name="T10" fmla="*/ 601 w 601"/>
                <a:gd name="T11" fmla="*/ 18 h 22"/>
                <a:gd name="T12" fmla="*/ 0 w 601"/>
                <a:gd name="T13" fmla="*/ 22 h 22"/>
                <a:gd name="T14" fmla="*/ 601 w 60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22">
                  <a:moveTo>
                    <a:pt x="597" y="18"/>
                  </a:moveTo>
                  <a:lnTo>
                    <a:pt x="597" y="0"/>
                  </a:lnTo>
                  <a:moveTo>
                    <a:pt x="601" y="18"/>
                  </a:moveTo>
                  <a:lnTo>
                    <a:pt x="601" y="0"/>
                  </a:lnTo>
                  <a:moveTo>
                    <a:pt x="0" y="18"/>
                  </a:moveTo>
                  <a:lnTo>
                    <a:pt x="601" y="18"/>
                  </a:lnTo>
                  <a:moveTo>
                    <a:pt x="0" y="22"/>
                  </a:moveTo>
                  <a:lnTo>
                    <a:pt x="601"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txBox="1">
            <a:spLocks noGrp="1"/>
          </p:cNvSpPr>
          <p:nvPr>
            <p:ph type="title" idx="4294967295"/>
          </p:nvPr>
        </p:nvSpPr>
        <p:spPr>
          <a:xfrm>
            <a:off x="9144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Rounding</a:t>
            </a:r>
            <a:r>
              <a:rPr lang="fr-FR" dirty="0">
                <a:solidFill>
                  <a:schemeClr val="tx1"/>
                </a:solidFill>
              </a:rPr>
              <a:t> Modes – </a:t>
            </a:r>
            <a:r>
              <a:rPr lang="fr-FR" dirty="0" err="1">
                <a:solidFill>
                  <a:schemeClr val="tx1"/>
                </a:solidFill>
              </a:rPr>
              <a:t>Summary</a:t>
            </a:r>
            <a:endParaRPr lang="fr-FR" dirty="0">
              <a:solidFill>
                <a:schemeClr val="tx1"/>
              </a:solidFill>
            </a:endParaRPr>
          </a:p>
        </p:txBody>
      </p:sp>
      <p:sp>
        <p:nvSpPr>
          <p:cNvPr id="5124" name="Rectangle 5123"/>
          <p:cNvSpPr/>
          <p:nvPr/>
        </p:nvSpPr>
        <p:spPr>
          <a:xfrm>
            <a:off x="2297112" y="3170084"/>
            <a:ext cx="2689226" cy="738664"/>
          </a:xfrm>
          <a:prstGeom prst="rect">
            <a:avLst/>
          </a:prstGeom>
        </p:spPr>
        <p:txBody>
          <a:bodyPr wrap="square">
            <a:spAutoFit/>
          </a:bodyPr>
          <a:lstStyle/>
          <a:p>
            <a:pPr algn="ctr" fontAlgn="base">
              <a:spcBef>
                <a:spcPct val="0"/>
              </a:spcBef>
              <a:spcAft>
                <a:spcPct val="0"/>
              </a:spcAft>
            </a:pPr>
            <a:r>
              <a:rPr lang="en-US" sz="1400" i="1" dirty="0">
                <a:latin typeface="Times New Roman" pitchFamily="18" charset="0"/>
                <a:cs typeface="Times New Roman" pitchFamily="18" charset="0"/>
              </a:rPr>
              <a:t>R &gt; </a:t>
            </a:r>
            <a:r>
              <a:rPr lang="en-US" sz="1400" dirty="0">
                <a:latin typeface="Times New Roman" pitchFamily="18" charset="0"/>
                <a:cs typeface="Times New Roman" pitchFamily="18" charset="0"/>
              </a:rPr>
              <a:t>0</a:t>
            </a:r>
          </a:p>
          <a:p>
            <a:pPr lvl="0" algn="ctr" fontAlgn="base">
              <a:spcBef>
                <a:spcPct val="0"/>
              </a:spcBef>
              <a:spcAft>
                <a:spcPct val="0"/>
              </a:spcAft>
            </a:pPr>
            <a:endParaRPr lang="en-US" sz="1400" dirty="0">
              <a:latin typeface="Times New Roman" pitchFamily="18" charset="0"/>
              <a:cs typeface="Times New Roman" pitchFamily="18" charset="0"/>
            </a:endParaRPr>
          </a:p>
          <a:p>
            <a:pPr algn="ctr"/>
            <a:r>
              <a:rPr lang="pt-BR" sz="1400" dirty="0">
                <a:latin typeface="Times New Roman" pitchFamily="18" charset="0"/>
                <a:cs typeface="Times New Roman" pitchFamily="18" charset="0"/>
              </a:rPr>
              <a:t>(</a:t>
            </a:r>
            <a:r>
              <a:rPr lang="pt-BR" sz="1400" i="1" dirty="0">
                <a:latin typeface="Times New Roman" pitchFamily="18" charset="0"/>
                <a:cs typeface="Times New Roman" pitchFamily="18" charset="0"/>
              </a:rPr>
              <a:t>R &gt; </a:t>
            </a:r>
            <a:r>
              <a:rPr lang="pt-BR" sz="1400" dirty="0">
                <a:latin typeface="Times New Roman" pitchFamily="18" charset="0"/>
                <a:cs typeface="Times New Roman" pitchFamily="18" charset="0"/>
              </a:rPr>
              <a:t>0</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5)</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a:t>
            </a:r>
            <a:r>
              <a:rPr lang="pt-BR" sz="1400" i="1" dirty="0">
                <a:latin typeface="Times New Roman" pitchFamily="18" charset="0"/>
                <a:cs typeface="Times New Roman" pitchFamily="18" charset="0"/>
              </a:rPr>
              <a:t>R </a:t>
            </a:r>
            <a:r>
              <a:rPr lang="pt-BR" sz="1400" dirty="0">
                <a:latin typeface="Times New Roman" pitchFamily="18" charset="0"/>
                <a:cs typeface="Times New Roman" pitchFamily="18" charset="0"/>
              </a:rPr>
              <a:t>= 0</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5 ∧</a:t>
            </a:r>
            <a:r>
              <a:rPr lang="pt-BR" sz="1400" i="1" dirty="0">
                <a:latin typeface="Times New Roman" pitchFamily="18" charset="0"/>
                <a:cs typeface="Times New Roman" pitchFamily="18" charset="0"/>
              </a:rPr>
              <a:t> </a:t>
            </a:r>
            <a:r>
              <a:rPr lang="pt-BR" sz="1400" i="1" dirty="0" smtClean="0">
                <a:latin typeface="Times New Roman" pitchFamily="18" charset="0"/>
                <a:cs typeface="Times New Roman" pitchFamily="18" charset="0"/>
              </a:rPr>
              <a:t>lsb</a:t>
            </a:r>
            <a:r>
              <a:rPr lang="pt-BR" sz="1400" dirty="0" smtClean="0">
                <a:latin typeface="Times New Roman" pitchFamily="18" charset="0"/>
                <a:cs typeface="Times New Roman" pitchFamily="18" charset="0"/>
              </a:rPr>
              <a:t>(</a:t>
            </a:r>
            <a:r>
              <a:rPr lang="en-US" sz="1400" i="1" dirty="0" smtClean="0">
                <a:latin typeface="Times New Roman" pitchFamily="18" charset="0"/>
                <a:cs typeface="Times New Roman" pitchFamily="18" charset="0"/>
              </a:rPr>
              <a:t>P</a:t>
            </a:r>
            <a:r>
              <a:rPr lang="en-US" sz="1400" dirty="0">
                <a:latin typeface="Times New Roman" pitchFamily="18" charset="0"/>
                <a:cs typeface="Times New Roman" pitchFamily="18" charset="0"/>
              </a:rPr>
              <a:t>) = 1)</a:t>
            </a:r>
          </a:p>
        </p:txBody>
      </p:sp>
      <p:sp>
        <p:nvSpPr>
          <p:cNvPr id="61" name="Rectangle 60"/>
          <p:cNvSpPr/>
          <p:nvPr/>
        </p:nvSpPr>
        <p:spPr>
          <a:xfrm>
            <a:off x="5276056" y="3392992"/>
            <a:ext cx="2689226" cy="523220"/>
          </a:xfrm>
          <a:prstGeom prst="rect">
            <a:avLst/>
          </a:prstGeom>
        </p:spPr>
        <p:txBody>
          <a:bodyPr wrap="square">
            <a:spAutoFit/>
          </a:bodyPr>
          <a:lstStyle/>
          <a:p>
            <a:pPr algn="ctr" fontAlgn="base">
              <a:spcBef>
                <a:spcPct val="0"/>
              </a:spcBef>
              <a:spcAft>
                <a:spcPct val="0"/>
              </a:spcAft>
            </a:pPr>
            <a:r>
              <a:rPr lang="en-US" sz="1400" i="1" dirty="0" smtClean="0">
                <a:latin typeface="Times New Roman" pitchFamily="18" charset="0"/>
                <a:cs typeface="Times New Roman" pitchFamily="18" charset="0"/>
              </a:rPr>
              <a:t>R </a:t>
            </a:r>
            <a:r>
              <a:rPr lang="en-US" sz="1400" i="1" dirty="0">
                <a:latin typeface="Times New Roman" pitchFamily="18" charset="0"/>
                <a:cs typeface="Times New Roman" pitchFamily="18" charset="0"/>
              </a:rPr>
              <a:t>&gt; </a:t>
            </a:r>
            <a:r>
              <a:rPr lang="en-US" sz="1400" dirty="0">
                <a:latin typeface="Times New Roman" pitchFamily="18" charset="0"/>
                <a:cs typeface="Times New Roman" pitchFamily="18" charset="0"/>
              </a:rPr>
              <a:t>0</a:t>
            </a:r>
          </a:p>
          <a:p>
            <a:pPr algn="ctr"/>
            <a:r>
              <a:rPr lang="pt-BR" sz="1400" dirty="0" smtClean="0">
                <a:latin typeface="Times New Roman" pitchFamily="18" charset="0"/>
                <a:cs typeface="Times New Roman" pitchFamily="18" charset="0"/>
              </a:rPr>
              <a:t>(</a:t>
            </a:r>
            <a:r>
              <a:rPr lang="pt-BR" sz="1400" i="1" dirty="0">
                <a:latin typeface="Times New Roman" pitchFamily="18" charset="0"/>
                <a:cs typeface="Times New Roman" pitchFamily="18" charset="0"/>
              </a:rPr>
              <a:t>R &gt; </a:t>
            </a:r>
            <a:r>
              <a:rPr lang="pt-BR" sz="1400" dirty="0">
                <a:latin typeface="Times New Roman" pitchFamily="18" charset="0"/>
                <a:cs typeface="Times New Roman" pitchFamily="18" charset="0"/>
              </a:rPr>
              <a:t>0</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5)</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a:t>
            </a:r>
            <a:r>
              <a:rPr lang="pt-BR" sz="1400" i="1" dirty="0">
                <a:latin typeface="Times New Roman" pitchFamily="18" charset="0"/>
                <a:cs typeface="Times New Roman" pitchFamily="18" charset="0"/>
              </a:rPr>
              <a:t>R </a:t>
            </a:r>
            <a:r>
              <a:rPr lang="pt-BR" sz="1400" dirty="0">
                <a:latin typeface="Times New Roman" pitchFamily="18" charset="0"/>
                <a:cs typeface="Times New Roman" pitchFamily="18" charset="0"/>
              </a:rPr>
              <a:t>= 0</a:t>
            </a:r>
            <a:r>
              <a:rPr lang="pt-BR" sz="1400" i="1" dirty="0">
                <a:latin typeface="Times New Roman" pitchFamily="18" charset="0"/>
                <a:cs typeface="Times New Roman" pitchFamily="18" charset="0"/>
              </a:rPr>
              <a:t>.</a:t>
            </a:r>
            <a:r>
              <a:rPr lang="pt-BR" sz="1400" dirty="0">
                <a:latin typeface="Times New Roman" pitchFamily="18" charset="0"/>
                <a:cs typeface="Times New Roman" pitchFamily="18" charset="0"/>
              </a:rPr>
              <a:t>5 ∧</a:t>
            </a:r>
            <a:r>
              <a:rPr lang="pt-BR" sz="1400" i="1" dirty="0">
                <a:latin typeface="Times New Roman" pitchFamily="18" charset="0"/>
                <a:cs typeface="Times New Roman" pitchFamily="18" charset="0"/>
              </a:rPr>
              <a:t> </a:t>
            </a:r>
            <a:r>
              <a:rPr lang="pt-BR" sz="1400" i="1" dirty="0" smtClean="0">
                <a:latin typeface="Times New Roman" pitchFamily="18" charset="0"/>
                <a:cs typeface="Times New Roman" pitchFamily="18" charset="0"/>
              </a:rPr>
              <a:t>lsb</a:t>
            </a:r>
            <a:r>
              <a:rPr lang="pt-BR" sz="1400" dirty="0" smtClean="0">
                <a:latin typeface="Times New Roman" pitchFamily="18" charset="0"/>
                <a:cs typeface="Times New Roman" pitchFamily="18" charset="0"/>
              </a:rPr>
              <a:t>(</a:t>
            </a:r>
            <a:r>
              <a:rPr lang="en-US" sz="1400" i="1" dirty="0" smtClean="0">
                <a:latin typeface="Times New Roman" pitchFamily="18" charset="0"/>
                <a:cs typeface="Times New Roman" pitchFamily="18" charset="0"/>
              </a:rPr>
              <a:t>P</a:t>
            </a:r>
            <a:r>
              <a:rPr lang="en-US" sz="1400" dirty="0">
                <a:latin typeface="Times New Roman" pitchFamily="18" charset="0"/>
                <a:cs typeface="Times New Roman" pitchFamily="18" charset="0"/>
              </a:rPr>
              <a:t>) = 1)</a:t>
            </a:r>
          </a:p>
        </p:txBody>
      </p:sp>
      <p:grpSp>
        <p:nvGrpSpPr>
          <p:cNvPr id="5127" name="Group 5126"/>
          <p:cNvGrpSpPr/>
          <p:nvPr/>
        </p:nvGrpSpPr>
        <p:grpSpPr>
          <a:xfrm>
            <a:off x="595313" y="3879527"/>
            <a:ext cx="7195343" cy="333686"/>
            <a:chOff x="1415257" y="4938405"/>
            <a:chExt cx="7195343" cy="333686"/>
          </a:xfrm>
        </p:grpSpPr>
        <p:sp>
          <p:nvSpPr>
            <p:cNvPr id="5121" name="Rectangle 31"/>
            <p:cNvSpPr>
              <a:spLocks noChangeArrowheads="1"/>
            </p:cNvSpPr>
            <p:nvPr/>
          </p:nvSpPr>
          <p:spPr bwMode="auto">
            <a:xfrm>
              <a:off x="1524000" y="4938405"/>
              <a:ext cx="76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5126" name="Rectangle 5125"/>
            <p:cNvSpPr/>
            <p:nvPr/>
          </p:nvSpPr>
          <p:spPr>
            <a:xfrm>
              <a:off x="1415257" y="4964314"/>
              <a:ext cx="7195343" cy="307777"/>
            </a:xfrm>
            <a:prstGeom prst="rect">
              <a:avLst/>
            </a:prstGeom>
          </p:spPr>
          <p:txBody>
            <a:bodyPr wrap="square">
              <a:spAutoFit/>
            </a:bodyPr>
            <a:lstStyle/>
            <a:p>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(logical AND), </a:t>
              </a:r>
              <a:r>
                <a:rPr lang="en-US" sz="1400" i="1" dirty="0">
                  <a:latin typeface="Times New Roman" pitchFamily="18" charset="0"/>
                  <a:cs typeface="Times New Roman" pitchFamily="18" charset="0"/>
                </a:rPr>
                <a:t>R </a:t>
              </a:r>
              <a:r>
                <a:rPr lang="en-US" sz="1400" dirty="0">
                  <a:latin typeface="Times New Roman" pitchFamily="18" charset="0"/>
                  <a:cs typeface="Times New Roman" pitchFamily="18" charset="0"/>
                </a:rPr>
                <a:t>(residue)</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Implementing Rounding</a:t>
            </a:r>
          </a:p>
        </p:txBody>
      </p:sp>
      <p:sp>
        <p:nvSpPr>
          <p:cNvPr id="3" name="Text Placeholder 2"/>
          <p:cNvSpPr txBox="1">
            <a:spLocks noGrp="1"/>
          </p:cNvSpPr>
          <p:nvPr>
            <p:ph type="body" idx="4294967295"/>
          </p:nvPr>
        </p:nvSpPr>
        <p:spPr>
          <a:xfrm>
            <a:off x="965200" y="1524000"/>
            <a:ext cx="7416800" cy="23622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need three bits</a:t>
            </a:r>
          </a:p>
          <a:p>
            <a:pPr lvl="1">
              <a:buSzPct val="100000"/>
              <a:buFont typeface="Symbol" panose="05050102010706020507" pitchFamily="18" charset="2"/>
              <a:buChar char="*"/>
            </a:pPr>
            <a:r>
              <a:rPr lang="en-US" dirty="0" err="1">
                <a:latin typeface="Calibri" panose="020F0502020204030204" pitchFamily="34" charset="0"/>
              </a:rPr>
              <a:t>lsb</a:t>
            </a:r>
            <a:r>
              <a:rPr lang="en-US" dirty="0">
                <a:latin typeface="Calibri" panose="020F0502020204030204" pitchFamily="34" charset="0"/>
              </a:rPr>
              <a:t>(P)</a:t>
            </a:r>
          </a:p>
          <a:p>
            <a:pPr lvl="1">
              <a:buSzPct val="100000"/>
              <a:buFont typeface="Symbol" panose="05050102010706020507" pitchFamily="18" charset="2"/>
              <a:buChar char="*"/>
            </a:pPr>
            <a:r>
              <a:rPr lang="en-US" dirty="0" err="1">
                <a:latin typeface="Calibri" panose="020F0502020204030204" pitchFamily="34" charset="0"/>
              </a:rPr>
              <a:t>msb</a:t>
            </a:r>
            <a:r>
              <a:rPr lang="en-US" dirty="0">
                <a:latin typeface="Calibri" panose="020F0502020204030204" pitchFamily="34" charset="0"/>
              </a:rPr>
              <a:t> of the</a:t>
            </a:r>
            <a:r>
              <a:rPr lang="en-US" dirty="0">
                <a:solidFill>
                  <a:srgbClr val="DC2300"/>
                </a:solidFill>
                <a:latin typeface="Calibri" panose="020F0502020204030204" pitchFamily="34" charset="0"/>
              </a:rPr>
              <a:t> residue</a:t>
            </a:r>
            <a:r>
              <a:rPr lang="en-US" dirty="0">
                <a:latin typeface="Calibri" panose="020F0502020204030204" pitchFamily="34" charset="0"/>
              </a:rPr>
              <a:t> (R) → r (</a:t>
            </a:r>
            <a:r>
              <a:rPr lang="en-US" dirty="0">
                <a:solidFill>
                  <a:srgbClr val="2300DC"/>
                </a:solidFill>
                <a:latin typeface="Calibri" panose="020F0502020204030204" pitchFamily="34" charset="0"/>
              </a:rPr>
              <a:t>round bit</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OR of the rest of the bits of the </a:t>
            </a:r>
            <a:r>
              <a:rPr lang="en-US" dirty="0">
                <a:solidFill>
                  <a:srgbClr val="B80047"/>
                </a:solidFill>
                <a:latin typeface="Calibri" panose="020F0502020204030204" pitchFamily="34" charset="0"/>
              </a:rPr>
              <a:t>residue</a:t>
            </a:r>
            <a:r>
              <a:rPr lang="en-US" dirty="0">
                <a:latin typeface="Calibri" panose="020F0502020204030204" pitchFamily="34" charset="0"/>
              </a:rPr>
              <a:t> (R) → s (</a:t>
            </a:r>
            <a:r>
              <a:rPr lang="en-US" dirty="0">
                <a:solidFill>
                  <a:srgbClr val="00AE00"/>
                </a:solidFill>
                <a:latin typeface="Calibri" panose="020F0502020204030204" pitchFamily="34" charset="0"/>
              </a:rPr>
              <a:t>sticky</a:t>
            </a:r>
            <a:r>
              <a:rPr lang="en-US" dirty="0">
                <a:latin typeface="Calibri" panose="020F0502020204030204" pitchFamily="34" charset="0"/>
              </a:rPr>
              <a:t> bit)</a:t>
            </a:r>
          </a:p>
        </p:txBody>
      </p:sp>
      <p:grpSp>
        <p:nvGrpSpPr>
          <p:cNvPr id="7" name="Group 5"/>
          <p:cNvGrpSpPr>
            <a:grpSpLocks noChangeAspect="1"/>
          </p:cNvGrpSpPr>
          <p:nvPr/>
        </p:nvGrpSpPr>
        <p:grpSpPr bwMode="auto">
          <a:xfrm>
            <a:off x="1981200" y="4171950"/>
            <a:ext cx="5224463" cy="1924050"/>
            <a:chOff x="1398" y="2640"/>
            <a:chExt cx="3291" cy="1212"/>
          </a:xfrm>
        </p:grpSpPr>
        <p:sp>
          <p:nvSpPr>
            <p:cNvPr id="8" name="AutoShape 4"/>
            <p:cNvSpPr>
              <a:spLocks noChangeAspect="1" noChangeArrowheads="1" noTextEdit="1"/>
            </p:cNvSpPr>
            <p:nvPr/>
          </p:nvSpPr>
          <p:spPr bwMode="auto">
            <a:xfrm>
              <a:off x="1398" y="2640"/>
              <a:ext cx="3291"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9" name="Freeform 6"/>
            <p:cNvSpPr>
              <a:spLocks noEditPoints="1"/>
            </p:cNvSpPr>
            <p:nvPr/>
          </p:nvSpPr>
          <p:spPr bwMode="auto">
            <a:xfrm>
              <a:off x="1420" y="2662"/>
              <a:ext cx="3240" cy="247"/>
            </a:xfrm>
            <a:custGeom>
              <a:avLst/>
              <a:gdLst>
                <a:gd name="T0" fmla="*/ 0 w 289"/>
                <a:gd name="T1" fmla="*/ 0 h 22"/>
                <a:gd name="T2" fmla="*/ 289 w 289"/>
                <a:gd name="T3" fmla="*/ 0 h 22"/>
                <a:gd name="T4" fmla="*/ 0 w 289"/>
                <a:gd name="T5" fmla="*/ 4 h 22"/>
                <a:gd name="T6" fmla="*/ 289 w 289"/>
                <a:gd name="T7" fmla="*/ 4 h 22"/>
                <a:gd name="T8" fmla="*/ 0 w 289"/>
                <a:gd name="T9" fmla="*/ 22 h 22"/>
                <a:gd name="T10" fmla="*/ 0 w 289"/>
                <a:gd name="T11" fmla="*/ 4 h 22"/>
                <a:gd name="T12" fmla="*/ 4 w 289"/>
                <a:gd name="T13" fmla="*/ 22 h 22"/>
                <a:gd name="T14" fmla="*/ 4 w 289"/>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22">
                  <a:moveTo>
                    <a:pt x="0" y="0"/>
                  </a:moveTo>
                  <a:lnTo>
                    <a:pt x="289" y="0"/>
                  </a:lnTo>
                  <a:moveTo>
                    <a:pt x="0" y="4"/>
                  </a:moveTo>
                  <a:lnTo>
                    <a:pt x="289" y="4"/>
                  </a:lnTo>
                  <a:moveTo>
                    <a:pt x="0" y="22"/>
                  </a:moveTo>
                  <a:lnTo>
                    <a:pt x="0" y="4"/>
                  </a:lnTo>
                  <a:moveTo>
                    <a:pt x="4" y="22"/>
                  </a:moveTo>
                  <a:lnTo>
                    <a:pt x="4" y="4"/>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0" name="Rectangle 7"/>
            <p:cNvSpPr>
              <a:spLocks noChangeArrowheads="1"/>
            </p:cNvSpPr>
            <p:nvPr/>
          </p:nvSpPr>
          <p:spPr bwMode="auto">
            <a:xfrm>
              <a:off x="1566" y="2696"/>
              <a:ext cx="148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1A1B1C"/>
                  </a:solidFill>
                  <a:effectLst/>
                  <a:latin typeface="Times New Roman" pitchFamily="18" charset="0"/>
                  <a:cs typeface="Times New Roman" pitchFamily="18" charset="0"/>
                </a:rPr>
                <a:t>Condition on Residue</a:t>
              </a:r>
              <a:endParaRPr kumimoji="0" lang="en-US" sz="2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Line 8"/>
            <p:cNvSpPr>
              <a:spLocks noChangeShapeType="1"/>
            </p:cNvSpPr>
            <p:nvPr/>
          </p:nvSpPr>
          <p:spPr bwMode="auto">
            <a:xfrm flipV="1">
              <a:off x="3259" y="2707"/>
              <a:ext cx="0" cy="202"/>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2" name="Rectangle 9"/>
            <p:cNvSpPr>
              <a:spLocks noChangeArrowheads="1"/>
            </p:cNvSpPr>
            <p:nvPr/>
          </p:nvSpPr>
          <p:spPr bwMode="auto">
            <a:xfrm>
              <a:off x="3360" y="2696"/>
              <a:ext cx="107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1A1B1C"/>
                  </a:solidFill>
                  <a:effectLst/>
                  <a:latin typeface="Times New Roman" pitchFamily="18" charset="0"/>
                  <a:cs typeface="Times New Roman" pitchFamily="18" charset="0"/>
                </a:rPr>
                <a:t>Implementation</a:t>
              </a:r>
              <a:endParaRPr kumimoji="0" lang="en-US" sz="2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Freeform 10"/>
            <p:cNvSpPr>
              <a:spLocks noEditPoints="1"/>
            </p:cNvSpPr>
            <p:nvPr/>
          </p:nvSpPr>
          <p:spPr bwMode="auto">
            <a:xfrm>
              <a:off x="1420" y="2707"/>
              <a:ext cx="3240" cy="415"/>
            </a:xfrm>
            <a:custGeom>
              <a:avLst/>
              <a:gdLst>
                <a:gd name="T0" fmla="*/ 285 w 289"/>
                <a:gd name="T1" fmla="*/ 18 h 37"/>
                <a:gd name="T2" fmla="*/ 285 w 289"/>
                <a:gd name="T3" fmla="*/ 0 h 37"/>
                <a:gd name="T4" fmla="*/ 289 w 289"/>
                <a:gd name="T5" fmla="*/ 18 h 37"/>
                <a:gd name="T6" fmla="*/ 289 w 289"/>
                <a:gd name="T7" fmla="*/ 0 h 37"/>
                <a:gd name="T8" fmla="*/ 0 w 289"/>
                <a:gd name="T9" fmla="*/ 18 h 37"/>
                <a:gd name="T10" fmla="*/ 289 w 289"/>
                <a:gd name="T11" fmla="*/ 18 h 37"/>
                <a:gd name="T12" fmla="*/ 0 w 289"/>
                <a:gd name="T13" fmla="*/ 37 h 37"/>
                <a:gd name="T14" fmla="*/ 0 w 289"/>
                <a:gd name="T15" fmla="*/ 19 h 37"/>
                <a:gd name="T16" fmla="*/ 4 w 289"/>
                <a:gd name="T17" fmla="*/ 37 h 37"/>
                <a:gd name="T18" fmla="*/ 4 w 28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37">
                  <a:moveTo>
                    <a:pt x="285" y="18"/>
                  </a:moveTo>
                  <a:lnTo>
                    <a:pt x="285" y="0"/>
                  </a:lnTo>
                  <a:moveTo>
                    <a:pt x="289" y="18"/>
                  </a:moveTo>
                  <a:lnTo>
                    <a:pt x="289" y="0"/>
                  </a:lnTo>
                  <a:moveTo>
                    <a:pt x="0" y="18"/>
                  </a:moveTo>
                  <a:lnTo>
                    <a:pt x="289" y="18"/>
                  </a:lnTo>
                  <a:moveTo>
                    <a:pt x="0" y="37"/>
                  </a:moveTo>
                  <a:lnTo>
                    <a:pt x="0" y="19"/>
                  </a:lnTo>
                  <a:moveTo>
                    <a:pt x="4" y="37"/>
                  </a:moveTo>
                  <a:lnTo>
                    <a:pt x="4" y="19"/>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4" name="Rectangle 11"/>
            <p:cNvSpPr>
              <a:spLocks noChangeArrowheads="1"/>
            </p:cNvSpPr>
            <p:nvPr/>
          </p:nvSpPr>
          <p:spPr bwMode="auto">
            <a:xfrm>
              <a:off x="2138" y="2908"/>
              <a:ext cx="515"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i="1" dirty="0" smtClean="0">
                  <a:latin typeface="Times New Roman" pitchFamily="18" charset="0"/>
                  <a:cs typeface="Times New Roman" pitchFamily="18" charset="0"/>
                </a:rPr>
                <a:t>R </a:t>
              </a:r>
              <a:r>
                <a:rPr lang="en-US" sz="2100" i="1" dirty="0">
                  <a:latin typeface="Times New Roman" pitchFamily="18" charset="0"/>
                  <a:cs typeface="Times New Roman" pitchFamily="18" charset="0"/>
                </a:rPr>
                <a:t>&gt; </a:t>
              </a:r>
              <a:r>
                <a:rPr lang="en-US" sz="2100" dirty="0">
                  <a:latin typeface="Times New Roman" pitchFamily="18" charset="0"/>
                  <a:cs typeface="Times New Roman" pitchFamily="18" charset="0"/>
                </a:rPr>
                <a:t>0</a:t>
              </a:r>
            </a:p>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 0</a:t>
              </a:r>
              <a:r>
                <a:rPr lang="en-US" sz="2100" i="1" dirty="0">
                  <a:latin typeface="Times New Roman" pitchFamily="18" charset="0"/>
                  <a:cs typeface="Times New Roman" pitchFamily="18" charset="0"/>
                </a:rPr>
                <a:t>.</a:t>
              </a:r>
              <a:r>
                <a:rPr lang="en-US" sz="2100" dirty="0">
                  <a:latin typeface="Times New Roman" pitchFamily="18" charset="0"/>
                  <a:cs typeface="Times New Roman" pitchFamily="18" charset="0"/>
                </a:rPr>
                <a:t>5</a:t>
              </a:r>
            </a:p>
            <a:p>
              <a:r>
                <a:rPr lang="en-US" sz="2100" i="1" dirty="0">
                  <a:latin typeface="Times New Roman" pitchFamily="18" charset="0"/>
                  <a:cs typeface="Times New Roman" pitchFamily="18" charset="0"/>
                </a:rPr>
                <a:t>R &gt; </a:t>
              </a:r>
              <a:r>
                <a:rPr lang="en-US" sz="2100" dirty="0">
                  <a:latin typeface="Times New Roman" pitchFamily="18" charset="0"/>
                  <a:cs typeface="Times New Roman" pitchFamily="18" charset="0"/>
                </a:rPr>
                <a:t>0</a:t>
              </a:r>
              <a:r>
                <a:rPr lang="en-US" sz="2100" i="1" dirty="0">
                  <a:latin typeface="Times New Roman" pitchFamily="18" charset="0"/>
                  <a:cs typeface="Times New Roman" pitchFamily="18" charset="0"/>
                </a:rPr>
                <a:t>.</a:t>
              </a:r>
              <a:r>
                <a:rPr lang="en-US" sz="2100" dirty="0">
                  <a:latin typeface="Times New Roman" pitchFamily="18" charset="0"/>
                  <a:cs typeface="Times New Roman" pitchFamily="18" charset="0"/>
                </a:rPr>
                <a:t>5</a:t>
              </a:r>
            </a:p>
          </p:txBody>
        </p:sp>
        <p:sp>
          <p:nvSpPr>
            <p:cNvPr id="15" name="Line 12"/>
            <p:cNvSpPr>
              <a:spLocks noChangeShapeType="1"/>
            </p:cNvSpPr>
            <p:nvPr/>
          </p:nvSpPr>
          <p:spPr bwMode="auto">
            <a:xfrm flipV="1">
              <a:off x="3259" y="2920"/>
              <a:ext cx="0" cy="202"/>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6" name="Rectangle 13"/>
            <p:cNvSpPr>
              <a:spLocks noChangeArrowheads="1"/>
            </p:cNvSpPr>
            <p:nvPr/>
          </p:nvSpPr>
          <p:spPr bwMode="auto">
            <a:xfrm>
              <a:off x="3606" y="2908"/>
              <a:ext cx="582"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a:t>
              </a:r>
              <a:r>
                <a:rPr lang="en-US" sz="2100" i="1" dirty="0">
                  <a:latin typeface="Times New Roman" pitchFamily="18" charset="0"/>
                  <a:cs typeface="Times New Roman" pitchFamily="18" charset="0"/>
                </a:rPr>
                <a:t> s </a:t>
              </a:r>
              <a:r>
                <a:rPr lang="en-US" sz="2100" dirty="0">
                  <a:latin typeface="Times New Roman" pitchFamily="18" charset="0"/>
                  <a:cs typeface="Times New Roman" pitchFamily="18" charset="0"/>
                </a:rPr>
                <a:t>= 1</a:t>
              </a:r>
            </a:p>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a:t>
              </a:r>
              <a:r>
                <a:rPr lang="en-US" sz="2100" i="1" dirty="0">
                  <a:latin typeface="Times New Roman" pitchFamily="18" charset="0"/>
                  <a:cs typeface="Times New Roman" pitchFamily="18" charset="0"/>
                </a:rPr>
                <a:t> s </a:t>
              </a:r>
              <a:r>
                <a:rPr lang="en-US" sz="2100" dirty="0">
                  <a:latin typeface="Times New Roman" pitchFamily="18" charset="0"/>
                  <a:cs typeface="Times New Roman" pitchFamily="18" charset="0"/>
                </a:rPr>
                <a:t>= 1</a:t>
              </a:r>
            </a:p>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a:t>
              </a:r>
              <a:r>
                <a:rPr lang="en-US" sz="2100" i="1" dirty="0">
                  <a:latin typeface="Times New Roman" pitchFamily="18" charset="0"/>
                  <a:cs typeface="Times New Roman" pitchFamily="18" charset="0"/>
                </a:rPr>
                <a:t> s </a:t>
              </a:r>
              <a:r>
                <a:rPr lang="en-US" sz="2100" dirty="0">
                  <a:latin typeface="Times New Roman" pitchFamily="18" charset="0"/>
                  <a:cs typeface="Times New Roman" pitchFamily="18" charset="0"/>
                </a:rPr>
                <a:t>= 1</a:t>
              </a:r>
            </a:p>
          </p:txBody>
        </p:sp>
        <p:sp>
          <p:nvSpPr>
            <p:cNvPr id="18" name="Freeform 15"/>
            <p:cNvSpPr>
              <a:spLocks noEditPoints="1"/>
            </p:cNvSpPr>
            <p:nvPr/>
          </p:nvSpPr>
          <p:spPr bwMode="auto">
            <a:xfrm>
              <a:off x="1420" y="2920"/>
              <a:ext cx="3240" cy="403"/>
            </a:xfrm>
            <a:custGeom>
              <a:avLst/>
              <a:gdLst>
                <a:gd name="T0" fmla="*/ 285 w 289"/>
                <a:gd name="T1" fmla="*/ 18 h 36"/>
                <a:gd name="T2" fmla="*/ 285 w 289"/>
                <a:gd name="T3" fmla="*/ 0 h 36"/>
                <a:gd name="T4" fmla="*/ 289 w 289"/>
                <a:gd name="T5" fmla="*/ 18 h 36"/>
                <a:gd name="T6" fmla="*/ 289 w 289"/>
                <a:gd name="T7" fmla="*/ 0 h 36"/>
                <a:gd name="T8" fmla="*/ 0 w 289"/>
                <a:gd name="T9" fmla="*/ 18 h 36"/>
                <a:gd name="T10" fmla="*/ 289 w 289"/>
                <a:gd name="T11" fmla="*/ 18 h 36"/>
                <a:gd name="T12" fmla="*/ 0 w 289"/>
                <a:gd name="T13" fmla="*/ 36 h 36"/>
                <a:gd name="T14" fmla="*/ 0 w 289"/>
                <a:gd name="T15" fmla="*/ 18 h 36"/>
                <a:gd name="T16" fmla="*/ 4 w 289"/>
                <a:gd name="T17" fmla="*/ 36 h 36"/>
                <a:gd name="T18" fmla="*/ 4 w 28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36">
                  <a:moveTo>
                    <a:pt x="285" y="18"/>
                  </a:moveTo>
                  <a:lnTo>
                    <a:pt x="285" y="0"/>
                  </a:lnTo>
                  <a:moveTo>
                    <a:pt x="289" y="18"/>
                  </a:moveTo>
                  <a:lnTo>
                    <a:pt x="289" y="0"/>
                  </a:lnTo>
                  <a:moveTo>
                    <a:pt x="0" y="18"/>
                  </a:moveTo>
                  <a:lnTo>
                    <a:pt x="289" y="18"/>
                  </a:lnTo>
                  <a:moveTo>
                    <a:pt x="0" y="36"/>
                  </a:moveTo>
                  <a:lnTo>
                    <a:pt x="0" y="18"/>
                  </a:lnTo>
                  <a:moveTo>
                    <a:pt x="4" y="36"/>
                  </a:moveTo>
                  <a:lnTo>
                    <a:pt x="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19" name="Line 16"/>
            <p:cNvSpPr>
              <a:spLocks noChangeShapeType="1"/>
            </p:cNvSpPr>
            <p:nvPr/>
          </p:nvSpPr>
          <p:spPr bwMode="auto">
            <a:xfrm flipV="1">
              <a:off x="3259" y="3122"/>
              <a:ext cx="0" cy="201"/>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20" name="Freeform 17"/>
            <p:cNvSpPr>
              <a:spLocks noEditPoints="1"/>
            </p:cNvSpPr>
            <p:nvPr/>
          </p:nvSpPr>
          <p:spPr bwMode="auto">
            <a:xfrm>
              <a:off x="1420" y="3122"/>
              <a:ext cx="3240" cy="414"/>
            </a:xfrm>
            <a:custGeom>
              <a:avLst/>
              <a:gdLst>
                <a:gd name="T0" fmla="*/ 285 w 289"/>
                <a:gd name="T1" fmla="*/ 18 h 37"/>
                <a:gd name="T2" fmla="*/ 285 w 289"/>
                <a:gd name="T3" fmla="*/ 0 h 37"/>
                <a:gd name="T4" fmla="*/ 289 w 289"/>
                <a:gd name="T5" fmla="*/ 18 h 37"/>
                <a:gd name="T6" fmla="*/ 289 w 289"/>
                <a:gd name="T7" fmla="*/ 0 h 37"/>
                <a:gd name="T8" fmla="*/ 0 w 289"/>
                <a:gd name="T9" fmla="*/ 19 h 37"/>
                <a:gd name="T10" fmla="*/ 289 w 289"/>
                <a:gd name="T11" fmla="*/ 19 h 37"/>
                <a:gd name="T12" fmla="*/ 0 w 289"/>
                <a:gd name="T13" fmla="*/ 37 h 37"/>
                <a:gd name="T14" fmla="*/ 0 w 289"/>
                <a:gd name="T15" fmla="*/ 19 h 37"/>
                <a:gd name="T16" fmla="*/ 4 w 289"/>
                <a:gd name="T17" fmla="*/ 37 h 37"/>
                <a:gd name="T18" fmla="*/ 4 w 28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37">
                  <a:moveTo>
                    <a:pt x="285" y="18"/>
                  </a:moveTo>
                  <a:lnTo>
                    <a:pt x="285" y="0"/>
                  </a:lnTo>
                  <a:moveTo>
                    <a:pt x="289" y="18"/>
                  </a:moveTo>
                  <a:lnTo>
                    <a:pt x="289" y="0"/>
                  </a:lnTo>
                  <a:moveTo>
                    <a:pt x="0" y="19"/>
                  </a:moveTo>
                  <a:lnTo>
                    <a:pt x="289" y="19"/>
                  </a:lnTo>
                  <a:moveTo>
                    <a:pt x="0" y="37"/>
                  </a:moveTo>
                  <a:lnTo>
                    <a:pt x="0" y="19"/>
                  </a:lnTo>
                  <a:moveTo>
                    <a:pt x="4" y="37"/>
                  </a:moveTo>
                  <a:lnTo>
                    <a:pt x="4" y="19"/>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21" name="Line 18"/>
            <p:cNvSpPr>
              <a:spLocks noChangeShapeType="1"/>
            </p:cNvSpPr>
            <p:nvPr/>
          </p:nvSpPr>
          <p:spPr bwMode="auto">
            <a:xfrm flipV="1">
              <a:off x="3259" y="3334"/>
              <a:ext cx="0" cy="202"/>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22" name="Freeform 19"/>
            <p:cNvSpPr>
              <a:spLocks noEditPoints="1"/>
            </p:cNvSpPr>
            <p:nvPr/>
          </p:nvSpPr>
          <p:spPr bwMode="auto">
            <a:xfrm>
              <a:off x="1420" y="3334"/>
              <a:ext cx="3240" cy="448"/>
            </a:xfrm>
            <a:custGeom>
              <a:avLst/>
              <a:gdLst>
                <a:gd name="T0" fmla="*/ 285 w 289"/>
                <a:gd name="T1" fmla="*/ 18 h 40"/>
                <a:gd name="T2" fmla="*/ 285 w 289"/>
                <a:gd name="T3" fmla="*/ 0 h 40"/>
                <a:gd name="T4" fmla="*/ 289 w 289"/>
                <a:gd name="T5" fmla="*/ 18 h 40"/>
                <a:gd name="T6" fmla="*/ 289 w 289"/>
                <a:gd name="T7" fmla="*/ 0 h 40"/>
                <a:gd name="T8" fmla="*/ 0 w 289"/>
                <a:gd name="T9" fmla="*/ 18 h 40"/>
                <a:gd name="T10" fmla="*/ 289 w 289"/>
                <a:gd name="T11" fmla="*/ 18 h 40"/>
                <a:gd name="T12" fmla="*/ 0 w 289"/>
                <a:gd name="T13" fmla="*/ 22 h 40"/>
                <a:gd name="T14" fmla="*/ 289 w 289"/>
                <a:gd name="T15" fmla="*/ 22 h 40"/>
                <a:gd name="T16" fmla="*/ 0 w 289"/>
                <a:gd name="T17" fmla="*/ 40 h 40"/>
                <a:gd name="T18" fmla="*/ 0 w 289"/>
                <a:gd name="T19" fmla="*/ 22 h 40"/>
                <a:gd name="T20" fmla="*/ 4 w 289"/>
                <a:gd name="T21" fmla="*/ 40 h 40"/>
                <a:gd name="T22" fmla="*/ 4 w 289"/>
                <a:gd name="T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9" h="40">
                  <a:moveTo>
                    <a:pt x="285" y="18"/>
                  </a:moveTo>
                  <a:lnTo>
                    <a:pt x="285" y="0"/>
                  </a:lnTo>
                  <a:moveTo>
                    <a:pt x="289" y="18"/>
                  </a:moveTo>
                  <a:lnTo>
                    <a:pt x="289" y="0"/>
                  </a:lnTo>
                  <a:moveTo>
                    <a:pt x="0" y="18"/>
                  </a:moveTo>
                  <a:lnTo>
                    <a:pt x="289" y="18"/>
                  </a:lnTo>
                  <a:moveTo>
                    <a:pt x="0" y="22"/>
                  </a:moveTo>
                  <a:lnTo>
                    <a:pt x="289" y="22"/>
                  </a:lnTo>
                  <a:moveTo>
                    <a:pt x="0" y="40"/>
                  </a:moveTo>
                  <a:lnTo>
                    <a:pt x="0" y="22"/>
                  </a:lnTo>
                  <a:moveTo>
                    <a:pt x="4" y="40"/>
                  </a:moveTo>
                  <a:lnTo>
                    <a:pt x="4" y="22"/>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sp>
          <p:nvSpPr>
            <p:cNvPr id="23" name="Rectangle 20"/>
            <p:cNvSpPr>
              <a:spLocks noChangeArrowheads="1"/>
            </p:cNvSpPr>
            <p:nvPr/>
          </p:nvSpPr>
          <p:spPr bwMode="auto">
            <a:xfrm>
              <a:off x="2059" y="3580"/>
              <a:ext cx="173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i="1" dirty="0">
                  <a:latin typeface="Times New Roman" pitchFamily="18" charset="0"/>
                  <a:cs typeface="Times New Roman" pitchFamily="18" charset="0"/>
                </a:rPr>
                <a:t>r </a:t>
              </a:r>
              <a:r>
                <a:rPr lang="en-US" sz="2100" dirty="0">
                  <a:latin typeface="Times New Roman" pitchFamily="18" charset="0"/>
                  <a:cs typeface="Times New Roman" pitchFamily="18" charset="0"/>
                </a:rPr>
                <a:t>(round bit), </a:t>
              </a:r>
              <a:r>
                <a:rPr lang="en-US" sz="2100" i="1" dirty="0">
                  <a:latin typeface="Times New Roman" pitchFamily="18" charset="0"/>
                  <a:cs typeface="Times New Roman" pitchFamily="18" charset="0"/>
                </a:rPr>
                <a:t>s</a:t>
              </a:r>
              <a:r>
                <a:rPr lang="en-US" sz="2100" dirty="0">
                  <a:latin typeface="Times New Roman" pitchFamily="18" charset="0"/>
                  <a:cs typeface="Times New Roman" pitchFamily="18" charset="0"/>
                </a:rPr>
                <a:t>(sticky bit)</a:t>
              </a:r>
            </a:p>
          </p:txBody>
        </p:sp>
        <p:sp>
          <p:nvSpPr>
            <p:cNvPr id="24" name="Freeform 21"/>
            <p:cNvSpPr>
              <a:spLocks noEditPoints="1"/>
            </p:cNvSpPr>
            <p:nvPr/>
          </p:nvSpPr>
          <p:spPr bwMode="auto">
            <a:xfrm>
              <a:off x="1420" y="3581"/>
              <a:ext cx="3240" cy="246"/>
            </a:xfrm>
            <a:custGeom>
              <a:avLst/>
              <a:gdLst>
                <a:gd name="T0" fmla="*/ 285 w 289"/>
                <a:gd name="T1" fmla="*/ 18 h 22"/>
                <a:gd name="T2" fmla="*/ 285 w 289"/>
                <a:gd name="T3" fmla="*/ 0 h 22"/>
                <a:gd name="T4" fmla="*/ 289 w 289"/>
                <a:gd name="T5" fmla="*/ 18 h 22"/>
                <a:gd name="T6" fmla="*/ 289 w 289"/>
                <a:gd name="T7" fmla="*/ 0 h 22"/>
                <a:gd name="T8" fmla="*/ 0 w 289"/>
                <a:gd name="T9" fmla="*/ 18 h 22"/>
                <a:gd name="T10" fmla="*/ 289 w 289"/>
                <a:gd name="T11" fmla="*/ 18 h 22"/>
                <a:gd name="T12" fmla="*/ 0 w 289"/>
                <a:gd name="T13" fmla="*/ 22 h 22"/>
                <a:gd name="T14" fmla="*/ 289 w 289"/>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22">
                  <a:moveTo>
                    <a:pt x="285" y="18"/>
                  </a:moveTo>
                  <a:lnTo>
                    <a:pt x="285" y="0"/>
                  </a:lnTo>
                  <a:moveTo>
                    <a:pt x="289" y="18"/>
                  </a:moveTo>
                  <a:lnTo>
                    <a:pt x="289" y="0"/>
                  </a:lnTo>
                  <a:moveTo>
                    <a:pt x="0" y="18"/>
                  </a:moveTo>
                  <a:lnTo>
                    <a:pt x="289" y="18"/>
                  </a:lnTo>
                  <a:moveTo>
                    <a:pt x="0" y="22"/>
                  </a:moveTo>
                  <a:lnTo>
                    <a:pt x="289" y="22"/>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100">
                <a:latin typeface="Times New Roman" pitchFamily="18" charset="0"/>
                <a:cs typeface="Times New Roman" pitchFamily="18" charset="0"/>
              </a:endParaRPr>
            </a:p>
          </p:txBody>
        </p:sp>
      </p:grpSp>
      <p:cxnSp>
        <p:nvCxnSpPr>
          <p:cNvPr id="26" name="Straight Connector 25"/>
          <p:cNvCxnSpPr/>
          <p:nvPr/>
        </p:nvCxnSpPr>
        <p:spPr>
          <a:xfrm>
            <a:off x="5857875" y="5010150"/>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Renormalisation</a:t>
            </a:r>
            <a:r>
              <a:rPr lang="fr-FR" dirty="0">
                <a:solidFill>
                  <a:schemeClr val="tx1"/>
                </a:solidFill>
              </a:rPr>
              <a:t> </a:t>
            </a:r>
            <a:r>
              <a:rPr lang="fr-FR" dirty="0" err="1">
                <a:solidFill>
                  <a:schemeClr val="tx1"/>
                </a:solidFill>
              </a:rPr>
              <a:t>after</a:t>
            </a:r>
            <a:r>
              <a:rPr lang="fr-FR" dirty="0">
                <a:solidFill>
                  <a:schemeClr val="tx1"/>
                </a:solidFill>
              </a:rPr>
              <a:t> </a:t>
            </a:r>
            <a:r>
              <a:rPr lang="fr-FR" dirty="0" err="1">
                <a:solidFill>
                  <a:schemeClr val="tx1"/>
                </a:solidFill>
              </a:rPr>
              <a:t>Rounding</a:t>
            </a:r>
            <a:endParaRPr lang="fr-FR" dirty="0">
              <a:solidFill>
                <a:schemeClr val="tx1"/>
              </a:solidFill>
            </a:endParaRPr>
          </a:p>
        </p:txBody>
      </p:sp>
      <p:sp>
        <p:nvSpPr>
          <p:cNvPr id="3" name="Text Placeholder 2"/>
          <p:cNvSpPr txBox="1">
            <a:spLocks noGrp="1"/>
          </p:cNvSpPr>
          <p:nvPr>
            <p:ph type="body" idx="4294967295"/>
          </p:nvPr>
        </p:nvSpPr>
        <p:spPr>
          <a:xfrm>
            <a:off x="889000" y="1752600"/>
            <a:ext cx="7416800" cy="32766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In rounding : we might </a:t>
            </a:r>
            <a:r>
              <a:rPr lang="en-US" sz="3600" dirty="0">
                <a:solidFill>
                  <a:srgbClr val="2323DC"/>
                </a:solidFill>
                <a:latin typeface="Calibri" panose="020F0502020204030204" pitchFamily="34" charset="0"/>
              </a:rPr>
              <a:t>increment</a:t>
            </a:r>
            <a:r>
              <a:rPr lang="en-US" sz="3600" dirty="0">
                <a:latin typeface="Calibri" panose="020F0502020204030204" pitchFamily="34" charset="0"/>
              </a:rPr>
              <a:t> the </a:t>
            </a:r>
            <a:r>
              <a:rPr lang="en-US" sz="3600" dirty="0" err="1">
                <a:latin typeface="Calibri" panose="020F0502020204030204" pitchFamily="34" charset="0"/>
              </a:rPr>
              <a:t>significand</a:t>
            </a:r>
            <a:endParaRPr lang="en-US" sz="3600" dirty="0">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We might need to </a:t>
            </a:r>
            <a:r>
              <a:rPr lang="en-US" sz="2800" dirty="0" err="1">
                <a:solidFill>
                  <a:srgbClr val="C5000B"/>
                </a:solidFill>
                <a:latin typeface="Calibri" panose="020F0502020204030204" pitchFamily="34" charset="0"/>
              </a:rPr>
              <a:t>renormalise</a:t>
            </a:r>
            <a:endParaRPr lang="en-US" sz="2800" dirty="0">
              <a:solidFill>
                <a:srgbClr val="C5000B"/>
              </a:solidFill>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After </a:t>
            </a:r>
            <a:r>
              <a:rPr lang="en-US" sz="2800" dirty="0" err="1" smtClean="0">
                <a:latin typeface="Calibri" panose="020F0502020204030204" pitchFamily="34" charset="0"/>
              </a:rPr>
              <a:t>renormalisation</a:t>
            </a:r>
            <a:endParaRPr lang="en-US" sz="2800" dirty="0">
              <a:latin typeface="Calibri" panose="020F0502020204030204" pitchFamily="34" charset="0"/>
            </a:endParaRPr>
          </a:p>
          <a:p>
            <a:pPr lvl="2">
              <a:buSzPct val="100000"/>
              <a:buFont typeface="Symbol" panose="05050102010706020507" pitchFamily="18" charset="2"/>
              <a:buChar char="*"/>
            </a:pPr>
            <a:r>
              <a:rPr lang="en-US" sz="2400" dirty="0">
                <a:latin typeface="Calibri" panose="020F0502020204030204" pitchFamily="34" charset="0"/>
              </a:rPr>
              <a:t>Possible that E becomes equal to 255</a:t>
            </a:r>
          </a:p>
          <a:p>
            <a:pPr lvl="2">
              <a:buSzPct val="100000"/>
              <a:buFont typeface="Symbol" panose="05050102010706020507" pitchFamily="18" charset="2"/>
              <a:buChar char="*"/>
            </a:pPr>
            <a:r>
              <a:rPr lang="en-US" sz="2400" dirty="0">
                <a:latin typeface="Calibri" panose="020F0502020204030204" pitchFamily="34" charset="0"/>
              </a:rPr>
              <a:t>In this, case declare an</a:t>
            </a:r>
            <a:r>
              <a:rPr lang="en-US" sz="2400" dirty="0">
                <a:solidFill>
                  <a:srgbClr val="C5000B"/>
                </a:solidFill>
                <a:latin typeface="Calibri" panose="020F0502020204030204" pitchFamily="34" charset="0"/>
              </a:rPr>
              <a:t> overflow</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04800" y="206375"/>
            <a:ext cx="86106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Addition of </a:t>
            </a:r>
            <a:r>
              <a:rPr lang="fr-FR" dirty="0" err="1">
                <a:solidFill>
                  <a:schemeClr val="tx1"/>
                </a:solidFill>
              </a:rPr>
              <a:t>Numbers</a:t>
            </a:r>
            <a:r>
              <a:rPr lang="fr-FR" dirty="0">
                <a:solidFill>
                  <a:schemeClr val="tx1"/>
                </a:solidFill>
              </a:rPr>
              <a:t> (Opposite </a:t>
            </a:r>
            <a:r>
              <a:rPr lang="fr-FR" dirty="0" err="1">
                <a:solidFill>
                  <a:schemeClr val="tx1"/>
                </a:solidFill>
              </a:rPr>
              <a:t>Signs</a:t>
            </a:r>
            <a:r>
              <a:rPr lang="fr-FR" dirty="0">
                <a:solidFill>
                  <a:schemeClr val="tx1"/>
                </a:solidFill>
              </a:rPr>
              <a:t>)</a:t>
            </a:r>
          </a:p>
        </p:txBody>
      </p:sp>
      <p:sp>
        <p:nvSpPr>
          <p:cNvPr id="3" name="Text Placeholder 2"/>
          <p:cNvSpPr txBox="1">
            <a:spLocks noGrp="1"/>
          </p:cNvSpPr>
          <p:nvPr>
            <p:ph type="body" idx="4294967295"/>
          </p:nvPr>
        </p:nvSpPr>
        <p:spPr>
          <a:xfrm>
            <a:off x="865188" y="1371600"/>
            <a:ext cx="7669212" cy="452596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 = A + B</a:t>
            </a:r>
          </a:p>
          <a:p>
            <a:pPr lvl="1">
              <a:buSzPct val="100000"/>
              <a:buFont typeface="Symbol" panose="05050102010706020507" pitchFamily="18" charset="2"/>
              <a:buChar char="*"/>
            </a:pPr>
            <a:r>
              <a:rPr lang="en-US" dirty="0">
                <a:latin typeface="Calibri" panose="020F0502020204030204" pitchFamily="34" charset="0"/>
              </a:rPr>
              <a:t>Same assumption E</a:t>
            </a:r>
            <a:r>
              <a:rPr lang="en-US" baseline="-33000" dirty="0">
                <a:latin typeface="Calibri" panose="020F0502020204030204" pitchFamily="34" charset="0"/>
              </a:rPr>
              <a:t>A</a:t>
            </a:r>
            <a:r>
              <a:rPr lang="en-US" dirty="0">
                <a:latin typeface="Calibri" panose="020F0502020204030204" pitchFamily="34" charset="0"/>
              </a:rPr>
              <a:t> &gt;= E</a:t>
            </a:r>
            <a:r>
              <a:rPr lang="en-US" baseline="-33000" dirty="0">
                <a:latin typeface="Calibri" panose="020F0502020204030204" pitchFamily="34" charset="0"/>
              </a:rPr>
              <a:t>B</a:t>
            </a:r>
          </a:p>
          <a:p>
            <a:pPr lvl="0">
              <a:buSzPct val="100000"/>
              <a:buFont typeface="Symbol" panose="05050102010706020507" pitchFamily="18" charset="2"/>
              <a:buChar char="*"/>
            </a:pPr>
            <a:r>
              <a:rPr lang="en-US" dirty="0">
                <a:solidFill>
                  <a:srgbClr val="DC2300"/>
                </a:solidFill>
                <a:latin typeface="Calibri" panose="020F0502020204030204" pitchFamily="34" charset="0"/>
              </a:rPr>
              <a:t>Steps</a:t>
            </a:r>
          </a:p>
          <a:p>
            <a:pPr lvl="1">
              <a:buSzPct val="100000"/>
              <a:buFont typeface="Symbol" panose="05050102010706020507" pitchFamily="18" charset="2"/>
              <a:buChar char="*"/>
            </a:pPr>
            <a:r>
              <a:rPr lang="en-US" dirty="0">
                <a:solidFill>
                  <a:srgbClr val="00AE00"/>
                </a:solidFill>
                <a:latin typeface="Calibri" panose="020F0502020204030204" pitchFamily="34" charset="0"/>
              </a:rPr>
              <a:t>Load</a:t>
            </a:r>
            <a:r>
              <a:rPr lang="en-US" dirty="0">
                <a:latin typeface="Calibri" panose="020F0502020204030204" pitchFamily="34" charset="0"/>
              </a:rPr>
              <a:t> W with the </a:t>
            </a:r>
            <a:r>
              <a:rPr lang="en-US" dirty="0" err="1">
                <a:latin typeface="Calibri" panose="020F0502020204030204" pitchFamily="34" charset="0"/>
              </a:rPr>
              <a:t>significand</a:t>
            </a:r>
            <a:r>
              <a:rPr lang="en-US" dirty="0">
                <a:latin typeface="Calibri" panose="020F0502020204030204" pitchFamily="34" charset="0"/>
              </a:rPr>
              <a:t> of B (P</a:t>
            </a:r>
            <a:r>
              <a:rPr lang="en-US" baseline="-33000" dirty="0">
                <a:latin typeface="Calibri" panose="020F0502020204030204" pitchFamily="34" charset="0"/>
              </a:rPr>
              <a:t>B</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Take the 2's </a:t>
            </a:r>
            <a:r>
              <a:rPr lang="en-US" dirty="0">
                <a:solidFill>
                  <a:srgbClr val="DC2300"/>
                </a:solidFill>
                <a:latin typeface="Calibri" panose="020F0502020204030204" pitchFamily="34" charset="0"/>
              </a:rPr>
              <a:t>complement</a:t>
            </a:r>
            <a:r>
              <a:rPr lang="en-US" dirty="0">
                <a:latin typeface="Calibri" panose="020F0502020204030204" pitchFamily="34" charset="0"/>
              </a:rPr>
              <a:t> of W (W = -B)</a:t>
            </a:r>
          </a:p>
          <a:p>
            <a:pPr lvl="1">
              <a:buSzPct val="100000"/>
              <a:buFont typeface="Symbol" panose="05050102010706020507" pitchFamily="18" charset="2"/>
              <a:buChar char="*"/>
            </a:pPr>
            <a:r>
              <a:rPr lang="en-US" dirty="0">
                <a:latin typeface="Calibri" panose="020F0502020204030204" pitchFamily="34" charset="0"/>
              </a:rPr>
              <a:t>W ← W &gt;&gt; (E</a:t>
            </a:r>
            <a:r>
              <a:rPr lang="en-US" baseline="-33000" dirty="0">
                <a:latin typeface="Calibri" panose="020F0502020204030204" pitchFamily="34" charset="0"/>
              </a:rPr>
              <a:t>A</a:t>
            </a:r>
            <a:r>
              <a:rPr lang="en-US" dirty="0">
                <a:latin typeface="Calibri" panose="020F0502020204030204" pitchFamily="34" charset="0"/>
              </a:rPr>
              <a:t> – E</a:t>
            </a:r>
            <a:r>
              <a:rPr lang="en-US" baseline="-33000" dirty="0">
                <a:latin typeface="Calibri" panose="020F0502020204030204" pitchFamily="34" charset="0"/>
              </a:rPr>
              <a:t>B</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W ← W + P</a:t>
            </a:r>
            <a:r>
              <a:rPr lang="en-US" baseline="-33000" dirty="0">
                <a:latin typeface="Calibri" panose="020F0502020204030204" pitchFamily="34" charset="0"/>
              </a:rPr>
              <a:t>A</a:t>
            </a:r>
          </a:p>
          <a:p>
            <a:pPr lvl="1">
              <a:buSzPct val="100000"/>
              <a:buFont typeface="Symbol" panose="05050102010706020507" pitchFamily="18" charset="2"/>
              <a:buChar char="*"/>
            </a:pPr>
            <a:r>
              <a:rPr lang="en-US" dirty="0">
                <a:latin typeface="Calibri" panose="020F0502020204030204" pitchFamily="34" charset="0"/>
              </a:rPr>
              <a:t>If (W &lt; 0) </a:t>
            </a:r>
            <a:r>
              <a:rPr lang="en-US" dirty="0">
                <a:solidFill>
                  <a:srgbClr val="DC2300"/>
                </a:solidFill>
                <a:latin typeface="Calibri" panose="020F0502020204030204" pitchFamily="34" charset="0"/>
              </a:rPr>
              <a:t>replace</a:t>
            </a:r>
            <a:r>
              <a:rPr lang="en-US" dirty="0">
                <a:latin typeface="Calibri" panose="020F0502020204030204" pitchFamily="34" charset="0"/>
              </a:rPr>
              <a:t> it with its 2's </a:t>
            </a:r>
            <a:r>
              <a:rPr lang="en-US" dirty="0" smtClean="0">
                <a:latin typeface="Calibri" panose="020F0502020204030204" pitchFamily="34" charset="0"/>
              </a:rPr>
              <a:t>complement. Flip the sign of the result.</a:t>
            </a: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152400"/>
            <a:ext cx="89154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Addition of </a:t>
            </a:r>
            <a:r>
              <a:rPr lang="fr-FR" dirty="0" err="1">
                <a:solidFill>
                  <a:schemeClr val="tx1"/>
                </a:solidFill>
              </a:rPr>
              <a:t>Numbers</a:t>
            </a:r>
            <a:r>
              <a:rPr lang="fr-FR" dirty="0">
                <a:solidFill>
                  <a:schemeClr val="tx1"/>
                </a:solidFill>
              </a:rPr>
              <a:t> (Opposite </a:t>
            </a:r>
            <a:r>
              <a:rPr lang="fr-FR" dirty="0" err="1">
                <a:solidFill>
                  <a:schemeClr val="tx1"/>
                </a:solidFill>
              </a:rPr>
              <a:t>Signs</a:t>
            </a:r>
            <a:r>
              <a:rPr lang="fr-FR" dirty="0" smtClean="0">
                <a:solidFill>
                  <a:schemeClr val="tx1"/>
                </a:solidFill>
              </a:rPr>
              <a:t>)-II</a:t>
            </a:r>
            <a:endParaRPr lang="fr-FR" dirty="0">
              <a:solidFill>
                <a:schemeClr val="tx1"/>
              </a:solidFill>
            </a:endParaRPr>
          </a:p>
        </p:txBody>
      </p:sp>
      <p:sp>
        <p:nvSpPr>
          <p:cNvPr id="3" name="Text Placeholder 2"/>
          <p:cNvSpPr txBox="1">
            <a:spLocks noGrp="1"/>
          </p:cNvSpPr>
          <p:nvPr>
            <p:ph type="body" idx="4294967295"/>
          </p:nvPr>
        </p:nvSpPr>
        <p:spPr>
          <a:xfrm>
            <a:off x="889000" y="1752600"/>
            <a:ext cx="7416800" cy="2895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solidFill>
                  <a:srgbClr val="2323DC"/>
                </a:solidFill>
                <a:latin typeface="Calibri" panose="020F0502020204030204" pitchFamily="34" charset="0"/>
              </a:rPr>
              <a:t>Normalise</a:t>
            </a:r>
            <a:r>
              <a:rPr lang="en-US" dirty="0">
                <a:latin typeface="Calibri" panose="020F0502020204030204" pitchFamily="34" charset="0"/>
              </a:rPr>
              <a:t> the result</a:t>
            </a:r>
          </a:p>
          <a:p>
            <a:pPr lvl="1">
              <a:buSzPct val="100000"/>
              <a:buFont typeface="Symbol" panose="05050102010706020507" pitchFamily="18" charset="2"/>
              <a:buChar char="*"/>
            </a:pPr>
            <a:r>
              <a:rPr lang="en-US" dirty="0">
                <a:solidFill>
                  <a:srgbClr val="00AE00"/>
                </a:solidFill>
                <a:latin typeface="Calibri" panose="020F0502020204030204" pitchFamily="34" charset="0"/>
              </a:rPr>
              <a:t>Possible</a:t>
            </a:r>
            <a:r>
              <a:rPr lang="en-US" dirty="0">
                <a:latin typeface="Calibri" panose="020F0502020204030204" pitchFamily="34" charset="0"/>
              </a:rPr>
              <a:t> that W &lt; 1</a:t>
            </a:r>
          </a:p>
          <a:p>
            <a:pPr lvl="1">
              <a:buSzPct val="100000"/>
              <a:buFont typeface="Symbol" panose="05050102010706020507" pitchFamily="18" charset="2"/>
              <a:buChar char="*"/>
            </a:pPr>
            <a:r>
              <a:rPr lang="en-US" dirty="0">
                <a:latin typeface="Calibri" panose="020F0502020204030204" pitchFamily="34" charset="0"/>
              </a:rPr>
              <a:t>In this case,</a:t>
            </a:r>
            <a:r>
              <a:rPr lang="en-US" dirty="0">
                <a:solidFill>
                  <a:srgbClr val="2300DC"/>
                </a:solidFill>
                <a:latin typeface="Calibri" panose="020F0502020204030204" pitchFamily="34" charset="0"/>
              </a:rPr>
              <a:t> keep shifting</a:t>
            </a:r>
            <a:r>
              <a:rPr lang="en-US" dirty="0">
                <a:latin typeface="Calibri" panose="020F0502020204030204" pitchFamily="34" charset="0"/>
              </a:rPr>
              <a:t> W to the left till it is in </a:t>
            </a:r>
            <a:r>
              <a:rPr lang="en-US" dirty="0">
                <a:solidFill>
                  <a:srgbClr val="FF3333"/>
                </a:solidFill>
                <a:latin typeface="Calibri" panose="020F0502020204030204" pitchFamily="34" charset="0"/>
              </a:rPr>
              <a:t>normal</a:t>
            </a:r>
            <a:r>
              <a:rPr lang="en-US" dirty="0">
                <a:latin typeface="Calibri" panose="020F0502020204030204" pitchFamily="34" charset="0"/>
              </a:rPr>
              <a:t> form. (simultaneously decrement E</a:t>
            </a:r>
            <a:r>
              <a:rPr lang="en-US" baseline="-33000" dirty="0">
                <a:latin typeface="Calibri" panose="020F0502020204030204" pitchFamily="34" charset="0"/>
              </a:rPr>
              <a:t>A</a:t>
            </a:r>
            <a:r>
              <a:rPr lang="en-US" dirty="0">
                <a:latin typeface="Calibri" panose="020F0502020204030204" pitchFamily="34" charset="0"/>
              </a:rPr>
              <a:t>)</a:t>
            </a:r>
          </a:p>
          <a:p>
            <a:pPr lvl="0">
              <a:buSzPct val="100000"/>
              <a:buFont typeface="Symbol" panose="05050102010706020507" pitchFamily="18" charset="2"/>
              <a:buChar char="*"/>
            </a:pPr>
            <a:r>
              <a:rPr lang="en-US" dirty="0">
                <a:solidFill>
                  <a:srgbClr val="FF3333"/>
                </a:solidFill>
                <a:latin typeface="Calibri" panose="020F0502020204030204" pitchFamily="34" charset="0"/>
              </a:rPr>
              <a:t>Round</a:t>
            </a:r>
            <a:r>
              <a:rPr lang="en-US" dirty="0">
                <a:latin typeface="Calibri" panose="020F0502020204030204" pitchFamily="34" charset="0"/>
              </a:rPr>
              <a:t> and </a:t>
            </a:r>
            <a:r>
              <a:rPr lang="en-US" dirty="0" err="1">
                <a:solidFill>
                  <a:srgbClr val="2323DC"/>
                </a:solidFill>
                <a:latin typeface="Calibri" panose="020F0502020204030204" pitchFamily="34" charset="0"/>
              </a:rPr>
              <a:t>Renormalise</a:t>
            </a:r>
            <a:endParaRPr lang="en-US" dirty="0">
              <a:solidFill>
                <a:srgbClr val="2323DC"/>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9" name="AutoShape 3"/>
          <p:cNvSpPr>
            <a:spLocks noChangeAspect="1" noChangeArrowheads="1" noTextEdit="1"/>
          </p:cNvSpPr>
          <p:nvPr/>
        </p:nvSpPr>
        <p:spPr bwMode="auto">
          <a:xfrm>
            <a:off x="1447800" y="1066800"/>
            <a:ext cx="7112000"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776413" y="2917825"/>
            <a:ext cx="1163638" cy="382588"/>
          </a:xfrm>
          <a:prstGeom prst="rect">
            <a:avLst/>
          </a:prstGeom>
          <a:solidFill>
            <a:srgbClr val="A2D0D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2617788" y="1865313"/>
            <a:ext cx="146050" cy="144463"/>
          </a:xfrm>
          <a:custGeom>
            <a:avLst/>
            <a:gdLst>
              <a:gd name="T0" fmla="*/ 220 w 443"/>
              <a:gd name="T1" fmla="*/ 0 h 439"/>
              <a:gd name="T2" fmla="*/ 224 w 443"/>
              <a:gd name="T3" fmla="*/ 0 h 439"/>
              <a:gd name="T4" fmla="*/ 443 w 443"/>
              <a:gd name="T5" fmla="*/ 220 h 439"/>
              <a:gd name="T6" fmla="*/ 224 w 443"/>
              <a:gd name="T7" fmla="*/ 439 h 439"/>
              <a:gd name="T8" fmla="*/ 220 w 443"/>
              <a:gd name="T9" fmla="*/ 439 h 439"/>
              <a:gd name="T10" fmla="*/ 0 w 443"/>
              <a:gd name="T11" fmla="*/ 220 h 439"/>
              <a:gd name="T12" fmla="*/ 220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20" y="0"/>
                </a:moveTo>
                <a:lnTo>
                  <a:pt x="224" y="0"/>
                </a:lnTo>
                <a:cubicBezTo>
                  <a:pt x="346" y="0"/>
                  <a:pt x="443" y="98"/>
                  <a:pt x="443" y="220"/>
                </a:cubicBezTo>
                <a:cubicBezTo>
                  <a:pt x="443" y="341"/>
                  <a:pt x="346" y="439"/>
                  <a:pt x="224" y="439"/>
                </a:cubicBezTo>
                <a:lnTo>
                  <a:pt x="220" y="439"/>
                </a:lnTo>
                <a:cubicBezTo>
                  <a:pt x="98" y="439"/>
                  <a:pt x="0" y="341"/>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2314575" y="1550988"/>
            <a:ext cx="0" cy="282575"/>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2287588" y="1743075"/>
            <a:ext cx="52388" cy="90488"/>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2057400" y="1839913"/>
            <a:ext cx="260350" cy="357188"/>
          </a:xfrm>
          <a:custGeom>
            <a:avLst/>
            <a:gdLst>
              <a:gd name="T0" fmla="*/ 786 w 786"/>
              <a:gd name="T1" fmla="*/ 0 h 1079"/>
              <a:gd name="T2" fmla="*/ 0 w 786"/>
              <a:gd name="T3" fmla="*/ 585 h 1079"/>
              <a:gd name="T4" fmla="*/ 766 w 786"/>
              <a:gd name="T5" fmla="*/ 1079 h 1079"/>
            </a:gdLst>
            <a:ahLst/>
            <a:cxnLst>
              <a:cxn ang="0">
                <a:pos x="T0" y="T1"/>
              </a:cxn>
              <a:cxn ang="0">
                <a:pos x="T2" y="T3"/>
              </a:cxn>
              <a:cxn ang="0">
                <a:pos x="T4" y="T5"/>
              </a:cxn>
            </a:cxnLst>
            <a:rect l="0" t="0" r="r" b="b"/>
            <a:pathLst>
              <a:path w="786" h="1079">
                <a:moveTo>
                  <a:pt x="786" y="0"/>
                </a:moveTo>
                <a:lnTo>
                  <a:pt x="0" y="585"/>
                </a:lnTo>
                <a:lnTo>
                  <a:pt x="766" y="107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306638" y="1841500"/>
            <a:ext cx="266700" cy="354013"/>
          </a:xfrm>
          <a:custGeom>
            <a:avLst/>
            <a:gdLst>
              <a:gd name="T0" fmla="*/ 20 w 807"/>
              <a:gd name="T1" fmla="*/ 0 h 1069"/>
              <a:gd name="T2" fmla="*/ 807 w 807"/>
              <a:gd name="T3" fmla="*/ 585 h 1069"/>
              <a:gd name="T4" fmla="*/ 0 w 807"/>
              <a:gd name="T5" fmla="*/ 1069 h 1069"/>
            </a:gdLst>
            <a:ahLst/>
            <a:cxnLst>
              <a:cxn ang="0">
                <a:pos x="T0" y="T1"/>
              </a:cxn>
              <a:cxn ang="0">
                <a:pos x="T2" y="T3"/>
              </a:cxn>
              <a:cxn ang="0">
                <a:pos x="T4" y="T5"/>
              </a:cxn>
            </a:cxnLst>
            <a:rect l="0" t="0" r="r" b="b"/>
            <a:pathLst>
              <a:path w="807" h="1069">
                <a:moveTo>
                  <a:pt x="20" y="0"/>
                </a:moveTo>
                <a:lnTo>
                  <a:pt x="807" y="585"/>
                </a:lnTo>
                <a:lnTo>
                  <a:pt x="0" y="106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130425" y="1962150"/>
            <a:ext cx="354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A=0?</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2"/>
          <p:cNvSpPr>
            <a:spLocks noChangeShapeType="1"/>
          </p:cNvSpPr>
          <p:nvPr/>
        </p:nvSpPr>
        <p:spPr bwMode="auto">
          <a:xfrm flipV="1">
            <a:off x="2574925" y="2036763"/>
            <a:ext cx="282575" cy="15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767013" y="2011363"/>
            <a:ext cx="90488" cy="52388"/>
          </a:xfrm>
          <a:custGeom>
            <a:avLst/>
            <a:gdLst>
              <a:gd name="T0" fmla="*/ 16 w 57"/>
              <a:gd name="T1" fmla="*/ 16 h 33"/>
              <a:gd name="T2" fmla="*/ 0 w 57"/>
              <a:gd name="T3" fmla="*/ 33 h 33"/>
              <a:gd name="T4" fmla="*/ 57 w 57"/>
              <a:gd name="T5" fmla="*/ 16 h 33"/>
              <a:gd name="T6" fmla="*/ 0 w 57"/>
              <a:gd name="T7" fmla="*/ 0 h 33"/>
              <a:gd name="T8" fmla="*/ 16 w 57"/>
              <a:gd name="T9" fmla="*/ 16 h 33"/>
            </a:gdLst>
            <a:ahLst/>
            <a:cxnLst>
              <a:cxn ang="0">
                <a:pos x="T0" y="T1"/>
              </a:cxn>
              <a:cxn ang="0">
                <a:pos x="T2" y="T3"/>
              </a:cxn>
              <a:cxn ang="0">
                <a:pos x="T4" y="T5"/>
              </a:cxn>
              <a:cxn ang="0">
                <a:pos x="T6" y="T7"/>
              </a:cxn>
              <a:cxn ang="0">
                <a:pos x="T8" y="T9"/>
              </a:cxn>
            </a:cxnLst>
            <a:rect l="0" t="0" r="r" b="b"/>
            <a:pathLst>
              <a:path w="57" h="33">
                <a:moveTo>
                  <a:pt x="16" y="16"/>
                </a:moveTo>
                <a:lnTo>
                  <a:pt x="0" y="33"/>
                </a:lnTo>
                <a:lnTo>
                  <a:pt x="57" y="16"/>
                </a:lnTo>
                <a:lnTo>
                  <a:pt x="0"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876550" y="1963738"/>
            <a:ext cx="331788" cy="169863"/>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897188" y="1992313"/>
            <a:ext cx="3063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C=B</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6"/>
          <p:cNvSpPr>
            <a:spLocks noChangeShapeType="1"/>
          </p:cNvSpPr>
          <p:nvPr/>
        </p:nvSpPr>
        <p:spPr bwMode="auto">
          <a:xfrm>
            <a:off x="2308225" y="2193925"/>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282825" y="2289175"/>
            <a:ext cx="52388" cy="90488"/>
          </a:xfrm>
          <a:custGeom>
            <a:avLst/>
            <a:gdLst>
              <a:gd name="T0" fmla="*/ 16 w 33"/>
              <a:gd name="T1" fmla="*/ 16 h 57"/>
              <a:gd name="T2" fmla="*/ 0 w 33"/>
              <a:gd name="T3" fmla="*/ 0 h 57"/>
              <a:gd name="T4" fmla="*/ 16 w 33"/>
              <a:gd name="T5" fmla="*/ 57 h 57"/>
              <a:gd name="T6" fmla="*/ 33 w 33"/>
              <a:gd name="T7" fmla="*/ 0 h 57"/>
              <a:gd name="T8" fmla="*/ 16 w 33"/>
              <a:gd name="T9" fmla="*/ 16 h 57"/>
            </a:gdLst>
            <a:ahLst/>
            <a:cxnLst>
              <a:cxn ang="0">
                <a:pos x="T0" y="T1"/>
              </a:cxn>
              <a:cxn ang="0">
                <a:pos x="T2" y="T3"/>
              </a:cxn>
              <a:cxn ang="0">
                <a:pos x="T4" y="T5"/>
              </a:cxn>
              <a:cxn ang="0">
                <a:pos x="T6" y="T7"/>
              </a:cxn>
              <a:cxn ang="0">
                <a:pos x="T8" y="T9"/>
              </a:cxn>
            </a:cxnLst>
            <a:rect l="0" t="0" r="r" b="b"/>
            <a:pathLst>
              <a:path w="33" h="57">
                <a:moveTo>
                  <a:pt x="16" y="16"/>
                </a:moveTo>
                <a:lnTo>
                  <a:pt x="0" y="0"/>
                </a:lnTo>
                <a:lnTo>
                  <a:pt x="16" y="57"/>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052638" y="2379663"/>
            <a:ext cx="258763" cy="357188"/>
          </a:xfrm>
          <a:custGeom>
            <a:avLst/>
            <a:gdLst>
              <a:gd name="T0" fmla="*/ 786 w 786"/>
              <a:gd name="T1" fmla="*/ 0 h 1079"/>
              <a:gd name="T2" fmla="*/ 0 w 786"/>
              <a:gd name="T3" fmla="*/ 585 h 1079"/>
              <a:gd name="T4" fmla="*/ 766 w 786"/>
              <a:gd name="T5" fmla="*/ 1079 h 1079"/>
            </a:gdLst>
            <a:ahLst/>
            <a:cxnLst>
              <a:cxn ang="0">
                <a:pos x="T0" y="T1"/>
              </a:cxn>
              <a:cxn ang="0">
                <a:pos x="T2" y="T3"/>
              </a:cxn>
              <a:cxn ang="0">
                <a:pos x="T4" y="T5"/>
              </a:cxn>
            </a:cxnLst>
            <a:rect l="0" t="0" r="r" b="b"/>
            <a:pathLst>
              <a:path w="786" h="1079">
                <a:moveTo>
                  <a:pt x="786" y="0"/>
                </a:moveTo>
                <a:lnTo>
                  <a:pt x="0" y="585"/>
                </a:lnTo>
                <a:lnTo>
                  <a:pt x="766" y="107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301875" y="2381250"/>
            <a:ext cx="266700" cy="354013"/>
          </a:xfrm>
          <a:custGeom>
            <a:avLst/>
            <a:gdLst>
              <a:gd name="T0" fmla="*/ 20 w 806"/>
              <a:gd name="T1" fmla="*/ 0 h 1069"/>
              <a:gd name="T2" fmla="*/ 806 w 806"/>
              <a:gd name="T3" fmla="*/ 585 h 1069"/>
              <a:gd name="T4" fmla="*/ 0 w 806"/>
              <a:gd name="T5" fmla="*/ 1069 h 1069"/>
            </a:gdLst>
            <a:ahLst/>
            <a:cxnLst>
              <a:cxn ang="0">
                <a:pos x="T0" y="T1"/>
              </a:cxn>
              <a:cxn ang="0">
                <a:pos x="T2" y="T3"/>
              </a:cxn>
              <a:cxn ang="0">
                <a:pos x="T4" y="T5"/>
              </a:cxn>
            </a:cxnLst>
            <a:rect l="0" t="0" r="r" b="b"/>
            <a:pathLst>
              <a:path w="806" h="1069">
                <a:moveTo>
                  <a:pt x="20" y="0"/>
                </a:moveTo>
                <a:lnTo>
                  <a:pt x="806" y="585"/>
                </a:lnTo>
                <a:lnTo>
                  <a:pt x="0" y="106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2125663" y="2501900"/>
            <a:ext cx="354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B=0?</a:t>
            </a:r>
            <a:endParaRPr kumimoji="0" lang="en-US" sz="1800" b="0" i="0" u="none" strike="noStrike" cap="none" normalizeH="0" baseline="0" smtClean="0">
              <a:ln>
                <a:noFill/>
              </a:ln>
              <a:solidFill>
                <a:schemeClr val="tx1"/>
              </a:solidFill>
              <a:effectLst/>
              <a:latin typeface="Arial" pitchFamily="34" charset="0"/>
            </a:endParaRPr>
          </a:p>
        </p:txBody>
      </p:sp>
      <p:sp>
        <p:nvSpPr>
          <p:cNvPr id="26" name="Line 21"/>
          <p:cNvSpPr>
            <a:spLocks noChangeShapeType="1"/>
          </p:cNvSpPr>
          <p:nvPr/>
        </p:nvSpPr>
        <p:spPr bwMode="auto">
          <a:xfrm flipV="1">
            <a:off x="2570163" y="2571750"/>
            <a:ext cx="282575" cy="15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760663" y="2546350"/>
            <a:ext cx="92075" cy="52388"/>
          </a:xfrm>
          <a:custGeom>
            <a:avLst/>
            <a:gdLst>
              <a:gd name="T0" fmla="*/ 17 w 58"/>
              <a:gd name="T1" fmla="*/ 16 h 33"/>
              <a:gd name="T2" fmla="*/ 0 w 58"/>
              <a:gd name="T3" fmla="*/ 33 h 33"/>
              <a:gd name="T4" fmla="*/ 58 w 58"/>
              <a:gd name="T5" fmla="*/ 16 h 33"/>
              <a:gd name="T6" fmla="*/ 0 w 58"/>
              <a:gd name="T7" fmla="*/ 0 h 33"/>
              <a:gd name="T8" fmla="*/ 17 w 58"/>
              <a:gd name="T9" fmla="*/ 16 h 33"/>
            </a:gdLst>
            <a:ahLst/>
            <a:cxnLst>
              <a:cxn ang="0">
                <a:pos x="T0" y="T1"/>
              </a:cxn>
              <a:cxn ang="0">
                <a:pos x="T2" y="T3"/>
              </a:cxn>
              <a:cxn ang="0">
                <a:pos x="T4" y="T5"/>
              </a:cxn>
              <a:cxn ang="0">
                <a:pos x="T6" y="T7"/>
              </a:cxn>
              <a:cxn ang="0">
                <a:pos x="T8" y="T9"/>
              </a:cxn>
            </a:cxnLst>
            <a:rect l="0" t="0" r="r" b="b"/>
            <a:pathLst>
              <a:path w="58" h="33">
                <a:moveTo>
                  <a:pt x="17" y="16"/>
                </a:moveTo>
                <a:lnTo>
                  <a:pt x="0" y="33"/>
                </a:lnTo>
                <a:lnTo>
                  <a:pt x="58" y="16"/>
                </a:lnTo>
                <a:lnTo>
                  <a:pt x="0"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871788" y="2500313"/>
            <a:ext cx="331788" cy="168275"/>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2890838" y="2527300"/>
            <a:ext cx="3063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C=A</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5"/>
          <p:cNvSpPr>
            <a:spLocks noChangeArrowheads="1"/>
          </p:cNvSpPr>
          <p:nvPr/>
        </p:nvSpPr>
        <p:spPr bwMode="auto">
          <a:xfrm>
            <a:off x="2649538" y="1879600"/>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26"/>
          <p:cNvSpPr>
            <a:spLocks/>
          </p:cNvSpPr>
          <p:nvPr/>
        </p:nvSpPr>
        <p:spPr bwMode="auto">
          <a:xfrm>
            <a:off x="2600325" y="2405063"/>
            <a:ext cx="146050" cy="1444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2633663" y="2419350"/>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33" name="Freeform 28"/>
          <p:cNvSpPr>
            <a:spLocks/>
          </p:cNvSpPr>
          <p:nvPr/>
        </p:nvSpPr>
        <p:spPr bwMode="auto">
          <a:xfrm>
            <a:off x="2103438" y="2187575"/>
            <a:ext cx="147638" cy="146050"/>
          </a:xfrm>
          <a:custGeom>
            <a:avLst/>
            <a:gdLst>
              <a:gd name="T0" fmla="*/ 220 w 444"/>
              <a:gd name="T1" fmla="*/ 0 h 439"/>
              <a:gd name="T2" fmla="*/ 224 w 444"/>
              <a:gd name="T3" fmla="*/ 0 h 439"/>
              <a:gd name="T4" fmla="*/ 444 w 444"/>
              <a:gd name="T5" fmla="*/ 219 h 439"/>
              <a:gd name="T6" fmla="*/ 224 w 444"/>
              <a:gd name="T7" fmla="*/ 439 h 439"/>
              <a:gd name="T8" fmla="*/ 220 w 444"/>
              <a:gd name="T9" fmla="*/ 439 h 439"/>
              <a:gd name="T10" fmla="*/ 0 w 444"/>
              <a:gd name="T11" fmla="*/ 219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19"/>
                </a:cubicBezTo>
                <a:cubicBezTo>
                  <a:pt x="444" y="341"/>
                  <a:pt x="346" y="439"/>
                  <a:pt x="224" y="439"/>
                </a:cubicBezTo>
                <a:lnTo>
                  <a:pt x="220" y="439"/>
                </a:lnTo>
                <a:cubicBezTo>
                  <a:pt x="98" y="439"/>
                  <a:pt x="0" y="341"/>
                  <a:pt x="0" y="219"/>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2130425" y="2201863"/>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35" name="Freeform 30"/>
          <p:cNvSpPr>
            <a:spLocks/>
          </p:cNvSpPr>
          <p:nvPr/>
        </p:nvSpPr>
        <p:spPr bwMode="auto">
          <a:xfrm>
            <a:off x="1597025" y="4198938"/>
            <a:ext cx="725488" cy="444500"/>
          </a:xfrm>
          <a:custGeom>
            <a:avLst/>
            <a:gdLst>
              <a:gd name="T0" fmla="*/ 2195 w 2195"/>
              <a:gd name="T1" fmla="*/ 0 h 1346"/>
              <a:gd name="T2" fmla="*/ 0 w 2195"/>
              <a:gd name="T3" fmla="*/ 730 h 1346"/>
              <a:gd name="T4" fmla="*/ 2138 w 2195"/>
              <a:gd name="T5" fmla="*/ 1346 h 1346"/>
            </a:gdLst>
            <a:ahLst/>
            <a:cxnLst>
              <a:cxn ang="0">
                <a:pos x="T0" y="T1"/>
              </a:cxn>
              <a:cxn ang="0">
                <a:pos x="T2" y="T3"/>
              </a:cxn>
              <a:cxn ang="0">
                <a:pos x="T4" y="T5"/>
              </a:cxn>
            </a:cxnLst>
            <a:rect l="0" t="0" r="r" b="b"/>
            <a:pathLst>
              <a:path w="2195" h="1346">
                <a:moveTo>
                  <a:pt x="2195" y="0"/>
                </a:moveTo>
                <a:lnTo>
                  <a:pt x="0" y="730"/>
                </a:lnTo>
                <a:lnTo>
                  <a:pt x="2138" y="1346"/>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2293938" y="4200525"/>
            <a:ext cx="744538" cy="441325"/>
          </a:xfrm>
          <a:custGeom>
            <a:avLst/>
            <a:gdLst>
              <a:gd name="T0" fmla="*/ 56 w 2251"/>
              <a:gd name="T1" fmla="*/ 0 h 1334"/>
              <a:gd name="T2" fmla="*/ 2251 w 2251"/>
              <a:gd name="T3" fmla="*/ 730 h 1334"/>
              <a:gd name="T4" fmla="*/ 0 w 2251"/>
              <a:gd name="T5" fmla="*/ 1334 h 1334"/>
            </a:gdLst>
            <a:ahLst/>
            <a:cxnLst>
              <a:cxn ang="0">
                <a:pos x="T0" y="T1"/>
              </a:cxn>
              <a:cxn ang="0">
                <a:pos x="T2" y="T3"/>
              </a:cxn>
              <a:cxn ang="0">
                <a:pos x="T4" y="T5"/>
              </a:cxn>
            </a:cxnLst>
            <a:rect l="0" t="0" r="r" b="b"/>
            <a:pathLst>
              <a:path w="2251" h="1334">
                <a:moveTo>
                  <a:pt x="56" y="0"/>
                </a:moveTo>
                <a:lnTo>
                  <a:pt x="2251" y="730"/>
                </a:lnTo>
                <a:lnTo>
                  <a:pt x="0" y="1334"/>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1814513" y="4379913"/>
            <a:ext cx="1073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sign(A) = sign(B)?</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3"/>
          <p:cNvSpPr>
            <a:spLocks noChangeArrowheads="1"/>
          </p:cNvSpPr>
          <p:nvPr/>
        </p:nvSpPr>
        <p:spPr bwMode="auto">
          <a:xfrm>
            <a:off x="1843088" y="2943225"/>
            <a:ext cx="8524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Swap A and B</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4"/>
          <p:cNvSpPr>
            <a:spLocks noChangeArrowheads="1"/>
          </p:cNvSpPr>
          <p:nvPr/>
        </p:nvSpPr>
        <p:spPr bwMode="auto">
          <a:xfrm>
            <a:off x="1843088" y="3106738"/>
            <a:ext cx="9425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such that E &lt;=</a:t>
            </a:r>
            <a:r>
              <a:rPr kumimoji="0" lang="en-US" sz="1000" b="0" i="0" u="none" strike="noStrike" cap="none" normalizeH="0" dirty="0" smtClean="0">
                <a:ln>
                  <a:noFill/>
                </a:ln>
                <a:solidFill>
                  <a:srgbClr val="000000"/>
                </a:solidFill>
                <a:effectLst/>
                <a:latin typeface="Sans"/>
              </a:rPr>
              <a:t> </a:t>
            </a:r>
            <a:r>
              <a:rPr kumimoji="0" lang="en-US" sz="1000" b="0" i="0" u="none" strike="noStrike" cap="none" normalizeH="0" baseline="0" dirty="0" smtClean="0">
                <a:ln>
                  <a:noFill/>
                </a:ln>
                <a:solidFill>
                  <a:srgbClr val="000000"/>
                </a:solidFill>
                <a:effectLst/>
                <a:latin typeface="Sans"/>
              </a:rPr>
              <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Rectangle 35"/>
          <p:cNvSpPr>
            <a:spLocks noChangeArrowheads="1"/>
          </p:cNvSpPr>
          <p:nvPr/>
        </p:nvSpPr>
        <p:spPr bwMode="auto">
          <a:xfrm>
            <a:off x="2756695" y="3155951"/>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Rectangle 36"/>
          <p:cNvSpPr>
            <a:spLocks noChangeArrowheads="1"/>
          </p:cNvSpPr>
          <p:nvPr/>
        </p:nvSpPr>
        <p:spPr bwMode="auto">
          <a:xfrm>
            <a:off x="2455863" y="3173413"/>
            <a:ext cx="127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B</a:t>
            </a:r>
            <a:endParaRPr kumimoji="0" lang="en-US" sz="1800" b="0" i="0" u="none" strike="noStrike" cap="none" normalizeH="0" baseline="0" dirty="0" smtClean="0">
              <a:ln>
                <a:noFill/>
              </a:ln>
              <a:solidFill>
                <a:schemeClr val="tx1"/>
              </a:solidFill>
              <a:effectLst/>
              <a:latin typeface="Arial" pitchFamily="34" charset="0"/>
            </a:endParaRPr>
          </a:p>
        </p:txBody>
      </p:sp>
      <p:sp>
        <p:nvSpPr>
          <p:cNvPr id="43" name="Line 38"/>
          <p:cNvSpPr>
            <a:spLocks noChangeShapeType="1"/>
          </p:cNvSpPr>
          <p:nvPr/>
        </p:nvSpPr>
        <p:spPr bwMode="auto">
          <a:xfrm>
            <a:off x="2301875" y="2724150"/>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2274888" y="2817813"/>
            <a:ext cx="52388" cy="92075"/>
          </a:xfrm>
          <a:custGeom>
            <a:avLst/>
            <a:gdLst>
              <a:gd name="T0" fmla="*/ 17 w 33"/>
              <a:gd name="T1" fmla="*/ 17 h 58"/>
              <a:gd name="T2" fmla="*/ 0 w 33"/>
              <a:gd name="T3" fmla="*/ 0 h 58"/>
              <a:gd name="T4" fmla="*/ 17 w 33"/>
              <a:gd name="T5" fmla="*/ 58 h 58"/>
              <a:gd name="T6" fmla="*/ 33 w 33"/>
              <a:gd name="T7" fmla="*/ 0 h 58"/>
              <a:gd name="T8" fmla="*/ 17 w 33"/>
              <a:gd name="T9" fmla="*/ 17 h 58"/>
            </a:gdLst>
            <a:ahLst/>
            <a:cxnLst>
              <a:cxn ang="0">
                <a:pos x="T0" y="T1"/>
              </a:cxn>
              <a:cxn ang="0">
                <a:pos x="T2" y="T3"/>
              </a:cxn>
              <a:cxn ang="0">
                <a:pos x="T4" y="T5"/>
              </a:cxn>
              <a:cxn ang="0">
                <a:pos x="T6" y="T7"/>
              </a:cxn>
              <a:cxn ang="0">
                <a:pos x="T8" y="T9"/>
              </a:cxn>
            </a:cxnLst>
            <a:rect l="0" t="0" r="r" b="b"/>
            <a:pathLst>
              <a:path w="33" h="58">
                <a:moveTo>
                  <a:pt x="17" y="17"/>
                </a:moveTo>
                <a:lnTo>
                  <a:pt x="0" y="0"/>
                </a:lnTo>
                <a:lnTo>
                  <a:pt x="17" y="58"/>
                </a:lnTo>
                <a:lnTo>
                  <a:pt x="33"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1695450" y="3468688"/>
            <a:ext cx="1582738" cy="487363"/>
          </a:xfrm>
          <a:prstGeom prst="rect">
            <a:avLst/>
          </a:prstGeom>
          <a:solidFill>
            <a:srgbClr val="A2D0D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1708150" y="3517900"/>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W</a:t>
            </a:r>
            <a:endParaRPr kumimoji="0" lang="en-US" sz="1800" b="0" i="0" u="none" strike="noStrike" cap="none" normalizeH="0" baseline="0" smtClean="0">
              <a:ln>
                <a:noFill/>
              </a:ln>
              <a:solidFill>
                <a:schemeClr val="tx1"/>
              </a:solidFill>
              <a:effectLst/>
              <a:latin typeface="Arial" pitchFamily="34" charset="0"/>
            </a:endParaRPr>
          </a:p>
        </p:txBody>
      </p:sp>
      <p:sp>
        <p:nvSpPr>
          <p:cNvPr id="47" name="Rectangle 42"/>
          <p:cNvSpPr>
            <a:spLocks noChangeArrowheads="1"/>
          </p:cNvSpPr>
          <p:nvPr/>
        </p:nvSpPr>
        <p:spPr bwMode="auto">
          <a:xfrm>
            <a:off x="2117725" y="3517900"/>
            <a:ext cx="88966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P   &gt;&gt; (E</a:t>
            </a:r>
            <a:r>
              <a:rPr kumimoji="0" lang="en-US" sz="1000" b="0" i="0" u="none" strike="noStrike" cap="none" normalizeH="0" baseline="-25000" dirty="0" smtClean="0">
                <a:ln>
                  <a:noFill/>
                </a:ln>
                <a:solidFill>
                  <a:srgbClr val="000000"/>
                </a:solidFill>
                <a:effectLst/>
                <a:latin typeface="Sans"/>
              </a:rPr>
              <a:t>A</a:t>
            </a:r>
            <a:r>
              <a:rPr kumimoji="0" lang="en-US" sz="1000" b="0" i="0" u="none" strike="noStrike" cap="none" normalizeH="0" baseline="0" dirty="0" smtClean="0">
                <a:ln>
                  <a:noFill/>
                </a:ln>
                <a:solidFill>
                  <a:srgbClr val="000000"/>
                </a:solidFill>
                <a:effectLst/>
                <a:latin typeface="Sans"/>
              </a:rPr>
              <a:t> – E</a:t>
            </a:r>
            <a:r>
              <a:rPr kumimoji="0" lang="en-US" sz="1000" b="0" i="0" u="none" strike="noStrike" cap="none" normalizeH="0" baseline="-25000" dirty="0" smtClean="0">
                <a:ln>
                  <a:noFill/>
                </a:ln>
                <a:solidFill>
                  <a:srgbClr val="000000"/>
                </a:solidFill>
                <a:effectLst/>
                <a:latin typeface="Sans"/>
              </a:rPr>
              <a:t>B</a:t>
            </a:r>
            <a:r>
              <a:rPr kumimoji="0" lang="en-US" sz="1000" b="0" i="0" u="none" strike="noStrike" cap="none" normalizeH="0" baseline="0" dirty="0" smtClean="0">
                <a:ln>
                  <a:noFill/>
                </a:ln>
                <a:solidFill>
                  <a:srgbClr val="000000"/>
                </a:solidFill>
                <a:effectLst/>
                <a:latin typeface="Sans"/>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48" name="Line 43"/>
          <p:cNvSpPr>
            <a:spLocks noChangeShapeType="1"/>
          </p:cNvSpPr>
          <p:nvPr/>
        </p:nvSpPr>
        <p:spPr bwMode="auto">
          <a:xfrm flipH="1">
            <a:off x="1878013" y="3579813"/>
            <a:ext cx="19685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1868488" y="3562350"/>
            <a:ext cx="65088" cy="36513"/>
          </a:xfrm>
          <a:custGeom>
            <a:avLst/>
            <a:gdLst>
              <a:gd name="T0" fmla="*/ 29 w 41"/>
              <a:gd name="T1" fmla="*/ 11 h 23"/>
              <a:gd name="T2" fmla="*/ 41 w 41"/>
              <a:gd name="T3" fmla="*/ 0 h 23"/>
              <a:gd name="T4" fmla="*/ 0 w 41"/>
              <a:gd name="T5" fmla="*/ 11 h 23"/>
              <a:gd name="T6" fmla="*/ 41 w 41"/>
              <a:gd name="T7" fmla="*/ 23 h 23"/>
              <a:gd name="T8" fmla="*/ 29 w 41"/>
              <a:gd name="T9" fmla="*/ 11 h 23"/>
            </a:gdLst>
            <a:ahLst/>
            <a:cxnLst>
              <a:cxn ang="0">
                <a:pos x="T0" y="T1"/>
              </a:cxn>
              <a:cxn ang="0">
                <a:pos x="T2" y="T3"/>
              </a:cxn>
              <a:cxn ang="0">
                <a:pos x="T4" y="T5"/>
              </a:cxn>
              <a:cxn ang="0">
                <a:pos x="T6" y="T7"/>
              </a:cxn>
              <a:cxn ang="0">
                <a:pos x="T8" y="T9"/>
              </a:cxn>
            </a:cxnLst>
            <a:rect l="0" t="0" r="r" b="b"/>
            <a:pathLst>
              <a:path w="41" h="23">
                <a:moveTo>
                  <a:pt x="29" y="11"/>
                </a:moveTo>
                <a:lnTo>
                  <a:pt x="41" y="0"/>
                </a:lnTo>
                <a:lnTo>
                  <a:pt x="0" y="11"/>
                </a:lnTo>
                <a:lnTo>
                  <a:pt x="41" y="23"/>
                </a:lnTo>
                <a:lnTo>
                  <a:pt x="29" y="11"/>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2311400" y="3289300"/>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2284413" y="3384550"/>
            <a:ext cx="52388" cy="90488"/>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Line 49"/>
          <p:cNvSpPr>
            <a:spLocks noChangeShapeType="1"/>
          </p:cNvSpPr>
          <p:nvPr/>
        </p:nvSpPr>
        <p:spPr bwMode="auto">
          <a:xfrm>
            <a:off x="2333625" y="3957638"/>
            <a:ext cx="0" cy="2619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2308225" y="4129088"/>
            <a:ext cx="52388" cy="90488"/>
          </a:xfrm>
          <a:custGeom>
            <a:avLst/>
            <a:gdLst>
              <a:gd name="T0" fmla="*/ 16 w 33"/>
              <a:gd name="T1" fmla="*/ 16 h 57"/>
              <a:gd name="T2" fmla="*/ 0 w 33"/>
              <a:gd name="T3" fmla="*/ 0 h 57"/>
              <a:gd name="T4" fmla="*/ 16 w 33"/>
              <a:gd name="T5" fmla="*/ 57 h 57"/>
              <a:gd name="T6" fmla="*/ 33 w 33"/>
              <a:gd name="T7" fmla="*/ 0 h 57"/>
              <a:gd name="T8" fmla="*/ 16 w 33"/>
              <a:gd name="T9" fmla="*/ 16 h 57"/>
            </a:gdLst>
            <a:ahLst/>
            <a:cxnLst>
              <a:cxn ang="0">
                <a:pos x="T0" y="T1"/>
              </a:cxn>
              <a:cxn ang="0">
                <a:pos x="T2" y="T3"/>
              </a:cxn>
              <a:cxn ang="0">
                <a:pos x="T4" y="T5"/>
              </a:cxn>
              <a:cxn ang="0">
                <a:pos x="T6" y="T7"/>
              </a:cxn>
              <a:cxn ang="0">
                <a:pos x="T8" y="T9"/>
              </a:cxn>
            </a:cxnLst>
            <a:rect l="0" t="0" r="r" b="b"/>
            <a:pathLst>
              <a:path w="33" h="57">
                <a:moveTo>
                  <a:pt x="16" y="16"/>
                </a:moveTo>
                <a:lnTo>
                  <a:pt x="0" y="0"/>
                </a:lnTo>
                <a:lnTo>
                  <a:pt x="16" y="57"/>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3052763" y="4248150"/>
            <a:ext cx="146050" cy="146050"/>
          </a:xfrm>
          <a:custGeom>
            <a:avLst/>
            <a:gdLst>
              <a:gd name="T0" fmla="*/ 220 w 444"/>
              <a:gd name="T1" fmla="*/ 0 h 440"/>
              <a:gd name="T2" fmla="*/ 224 w 444"/>
              <a:gd name="T3" fmla="*/ 0 h 440"/>
              <a:gd name="T4" fmla="*/ 444 w 444"/>
              <a:gd name="T5" fmla="*/ 220 h 440"/>
              <a:gd name="T6" fmla="*/ 224 w 444"/>
              <a:gd name="T7" fmla="*/ 440 h 440"/>
              <a:gd name="T8" fmla="*/ 220 w 444"/>
              <a:gd name="T9" fmla="*/ 440 h 440"/>
              <a:gd name="T10" fmla="*/ 0 w 444"/>
              <a:gd name="T11" fmla="*/ 220 h 440"/>
              <a:gd name="T12" fmla="*/ 220 w 444"/>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4" h="440">
                <a:moveTo>
                  <a:pt x="220" y="0"/>
                </a:moveTo>
                <a:lnTo>
                  <a:pt x="224" y="0"/>
                </a:lnTo>
                <a:cubicBezTo>
                  <a:pt x="346" y="0"/>
                  <a:pt x="444" y="98"/>
                  <a:pt x="444" y="220"/>
                </a:cubicBezTo>
                <a:cubicBezTo>
                  <a:pt x="444" y="342"/>
                  <a:pt x="346" y="440"/>
                  <a:pt x="224" y="440"/>
                </a:cubicBezTo>
                <a:lnTo>
                  <a:pt x="220" y="440"/>
                </a:lnTo>
                <a:cubicBezTo>
                  <a:pt x="98" y="440"/>
                  <a:pt x="0" y="342"/>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3084513" y="4262438"/>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58" name="Freeform 53"/>
          <p:cNvSpPr>
            <a:spLocks/>
          </p:cNvSpPr>
          <p:nvPr/>
        </p:nvSpPr>
        <p:spPr bwMode="auto">
          <a:xfrm>
            <a:off x="2092325" y="4651375"/>
            <a:ext cx="146050" cy="144463"/>
          </a:xfrm>
          <a:custGeom>
            <a:avLst/>
            <a:gdLst>
              <a:gd name="T0" fmla="*/ 220 w 444"/>
              <a:gd name="T1" fmla="*/ 0 h 440"/>
              <a:gd name="T2" fmla="*/ 224 w 444"/>
              <a:gd name="T3" fmla="*/ 0 h 440"/>
              <a:gd name="T4" fmla="*/ 444 w 444"/>
              <a:gd name="T5" fmla="*/ 220 h 440"/>
              <a:gd name="T6" fmla="*/ 224 w 444"/>
              <a:gd name="T7" fmla="*/ 440 h 440"/>
              <a:gd name="T8" fmla="*/ 220 w 444"/>
              <a:gd name="T9" fmla="*/ 440 h 440"/>
              <a:gd name="T10" fmla="*/ 0 w 444"/>
              <a:gd name="T11" fmla="*/ 220 h 440"/>
              <a:gd name="T12" fmla="*/ 220 w 444"/>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4" h="440">
                <a:moveTo>
                  <a:pt x="220" y="0"/>
                </a:moveTo>
                <a:lnTo>
                  <a:pt x="224" y="0"/>
                </a:lnTo>
                <a:cubicBezTo>
                  <a:pt x="346" y="0"/>
                  <a:pt x="444" y="98"/>
                  <a:pt x="444" y="220"/>
                </a:cubicBezTo>
                <a:cubicBezTo>
                  <a:pt x="444" y="342"/>
                  <a:pt x="346" y="440"/>
                  <a:pt x="224" y="440"/>
                </a:cubicBezTo>
                <a:lnTo>
                  <a:pt x="220" y="440"/>
                </a:lnTo>
                <a:cubicBezTo>
                  <a:pt x="98" y="440"/>
                  <a:pt x="0" y="342"/>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2117725" y="4665663"/>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55"/>
          <p:cNvSpPr>
            <a:spLocks noChangeArrowheads="1"/>
          </p:cNvSpPr>
          <p:nvPr/>
        </p:nvSpPr>
        <p:spPr bwMode="auto">
          <a:xfrm>
            <a:off x="1906588" y="5326063"/>
            <a:ext cx="915988" cy="242888"/>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1919288" y="5375275"/>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W</a:t>
            </a:r>
            <a:endParaRPr kumimoji="0" lang="en-US" sz="1800" b="0" i="0" u="none" strike="noStrike" cap="none" normalizeH="0" baseline="0" smtClean="0">
              <a:ln>
                <a:noFill/>
              </a:ln>
              <a:solidFill>
                <a:schemeClr val="tx1"/>
              </a:solidFill>
              <a:effectLst/>
              <a:latin typeface="Arial" pitchFamily="34" charset="0"/>
            </a:endParaRPr>
          </a:p>
        </p:txBody>
      </p:sp>
      <p:sp>
        <p:nvSpPr>
          <p:cNvPr id="62" name="Rectangle 57"/>
          <p:cNvSpPr>
            <a:spLocks noChangeArrowheads="1"/>
          </p:cNvSpPr>
          <p:nvPr/>
        </p:nvSpPr>
        <p:spPr bwMode="auto">
          <a:xfrm>
            <a:off x="2328863" y="5375275"/>
            <a:ext cx="409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W + P</a:t>
            </a:r>
            <a:endParaRPr kumimoji="0" lang="en-US" sz="1800" b="0" i="0" u="none" strike="noStrike" cap="none" normalizeH="0" baseline="0" smtClean="0">
              <a:ln>
                <a:noFill/>
              </a:ln>
              <a:solidFill>
                <a:schemeClr val="tx1"/>
              </a:solidFill>
              <a:effectLst/>
              <a:latin typeface="Arial" pitchFamily="34" charset="0"/>
            </a:endParaRPr>
          </a:p>
        </p:txBody>
      </p:sp>
      <p:sp>
        <p:nvSpPr>
          <p:cNvPr id="63" name="Line 58"/>
          <p:cNvSpPr>
            <a:spLocks noChangeShapeType="1"/>
          </p:cNvSpPr>
          <p:nvPr/>
        </p:nvSpPr>
        <p:spPr bwMode="auto">
          <a:xfrm flipH="1">
            <a:off x="2089150" y="5437188"/>
            <a:ext cx="1984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2079625" y="5419725"/>
            <a:ext cx="65088" cy="36513"/>
          </a:xfrm>
          <a:custGeom>
            <a:avLst/>
            <a:gdLst>
              <a:gd name="T0" fmla="*/ 30 w 41"/>
              <a:gd name="T1" fmla="*/ 11 h 23"/>
              <a:gd name="T2" fmla="*/ 41 w 41"/>
              <a:gd name="T3" fmla="*/ 0 h 23"/>
              <a:gd name="T4" fmla="*/ 0 w 41"/>
              <a:gd name="T5" fmla="*/ 11 h 23"/>
              <a:gd name="T6" fmla="*/ 41 w 41"/>
              <a:gd name="T7" fmla="*/ 23 h 23"/>
              <a:gd name="T8" fmla="*/ 30 w 41"/>
              <a:gd name="T9" fmla="*/ 11 h 23"/>
            </a:gdLst>
            <a:ahLst/>
            <a:cxnLst>
              <a:cxn ang="0">
                <a:pos x="T0" y="T1"/>
              </a:cxn>
              <a:cxn ang="0">
                <a:pos x="T2" y="T3"/>
              </a:cxn>
              <a:cxn ang="0">
                <a:pos x="T4" y="T5"/>
              </a:cxn>
              <a:cxn ang="0">
                <a:pos x="T6" y="T7"/>
              </a:cxn>
              <a:cxn ang="0">
                <a:pos x="T8" y="T9"/>
              </a:cxn>
            </a:cxnLst>
            <a:rect l="0" t="0" r="r" b="b"/>
            <a:pathLst>
              <a:path w="41" h="23">
                <a:moveTo>
                  <a:pt x="30" y="11"/>
                </a:moveTo>
                <a:lnTo>
                  <a:pt x="41" y="0"/>
                </a:lnTo>
                <a:lnTo>
                  <a:pt x="0" y="11"/>
                </a:lnTo>
                <a:lnTo>
                  <a:pt x="41" y="23"/>
                </a:lnTo>
                <a:lnTo>
                  <a:pt x="30" y="11"/>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1528763" y="4873625"/>
            <a:ext cx="1808163" cy="220663"/>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1541463" y="4922838"/>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W</a:t>
            </a:r>
            <a:endParaRPr kumimoji="0" lang="en-US" sz="1800" b="0" i="0" u="none" strike="noStrike" cap="none" normalizeH="0" baseline="0" smtClean="0">
              <a:ln>
                <a:noFill/>
              </a:ln>
              <a:solidFill>
                <a:schemeClr val="tx1"/>
              </a:solidFill>
              <a:effectLst/>
              <a:latin typeface="Arial" pitchFamily="34" charset="0"/>
            </a:endParaRPr>
          </a:p>
        </p:txBody>
      </p:sp>
      <p:sp>
        <p:nvSpPr>
          <p:cNvPr id="67" name="Rectangle 62"/>
          <p:cNvSpPr>
            <a:spLocks noChangeArrowheads="1"/>
          </p:cNvSpPr>
          <p:nvPr/>
        </p:nvSpPr>
        <p:spPr bwMode="auto">
          <a:xfrm>
            <a:off x="1951038" y="4922838"/>
            <a:ext cx="121187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solidFill>
                  <a:srgbClr val="000000"/>
                </a:solidFill>
                <a:latin typeface="Sans"/>
              </a:rPr>
              <a:t>- </a:t>
            </a:r>
            <a:r>
              <a:rPr kumimoji="0" lang="en-US" sz="1000" b="0" i="0" u="none" strike="noStrike" cap="none" normalizeH="0" baseline="0" dirty="0" smtClean="0">
                <a:ln>
                  <a:noFill/>
                </a:ln>
                <a:solidFill>
                  <a:srgbClr val="000000"/>
                </a:solidFill>
                <a:effectLst/>
                <a:latin typeface="Sans"/>
              </a:rPr>
              <a:t>W (2's complement)</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Line 63"/>
          <p:cNvSpPr>
            <a:spLocks noChangeShapeType="1"/>
          </p:cNvSpPr>
          <p:nvPr/>
        </p:nvSpPr>
        <p:spPr bwMode="auto">
          <a:xfrm flipH="1">
            <a:off x="1711325" y="4984750"/>
            <a:ext cx="19685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1701800" y="4965700"/>
            <a:ext cx="65088" cy="38100"/>
          </a:xfrm>
          <a:custGeom>
            <a:avLst/>
            <a:gdLst>
              <a:gd name="T0" fmla="*/ 29 w 41"/>
              <a:gd name="T1" fmla="*/ 12 h 24"/>
              <a:gd name="T2" fmla="*/ 41 w 41"/>
              <a:gd name="T3" fmla="*/ 0 h 24"/>
              <a:gd name="T4" fmla="*/ 0 w 41"/>
              <a:gd name="T5" fmla="*/ 12 h 24"/>
              <a:gd name="T6" fmla="*/ 41 w 41"/>
              <a:gd name="T7" fmla="*/ 24 h 24"/>
              <a:gd name="T8" fmla="*/ 29 w 41"/>
              <a:gd name="T9" fmla="*/ 12 h 24"/>
            </a:gdLst>
            <a:ahLst/>
            <a:cxnLst>
              <a:cxn ang="0">
                <a:pos x="T0" y="T1"/>
              </a:cxn>
              <a:cxn ang="0">
                <a:pos x="T2" y="T3"/>
              </a:cxn>
              <a:cxn ang="0">
                <a:pos x="T4" y="T5"/>
              </a:cxn>
              <a:cxn ang="0">
                <a:pos x="T6" y="T7"/>
              </a:cxn>
              <a:cxn ang="0">
                <a:pos x="T8" y="T9"/>
              </a:cxn>
            </a:cxnLst>
            <a:rect l="0" t="0" r="r" b="b"/>
            <a:pathLst>
              <a:path w="41" h="24">
                <a:moveTo>
                  <a:pt x="29" y="12"/>
                </a:moveTo>
                <a:lnTo>
                  <a:pt x="41" y="0"/>
                </a:lnTo>
                <a:lnTo>
                  <a:pt x="0" y="12"/>
                </a:lnTo>
                <a:lnTo>
                  <a:pt x="41" y="24"/>
                </a:lnTo>
                <a:lnTo>
                  <a:pt x="29" y="1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65"/>
          <p:cNvSpPr>
            <a:spLocks noChangeShapeType="1"/>
          </p:cNvSpPr>
          <p:nvPr/>
        </p:nvSpPr>
        <p:spPr bwMode="auto">
          <a:xfrm>
            <a:off x="2319338" y="4648200"/>
            <a:ext cx="0" cy="219075"/>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2293938" y="4776788"/>
            <a:ext cx="52388" cy="90488"/>
          </a:xfrm>
          <a:custGeom>
            <a:avLst/>
            <a:gdLst>
              <a:gd name="T0" fmla="*/ 16 w 33"/>
              <a:gd name="T1" fmla="*/ 16 h 57"/>
              <a:gd name="T2" fmla="*/ 0 w 33"/>
              <a:gd name="T3" fmla="*/ 0 h 57"/>
              <a:gd name="T4" fmla="*/ 16 w 33"/>
              <a:gd name="T5" fmla="*/ 57 h 57"/>
              <a:gd name="T6" fmla="*/ 33 w 33"/>
              <a:gd name="T7" fmla="*/ 0 h 57"/>
              <a:gd name="T8" fmla="*/ 16 w 33"/>
              <a:gd name="T9" fmla="*/ 16 h 57"/>
            </a:gdLst>
            <a:ahLst/>
            <a:cxnLst>
              <a:cxn ang="0">
                <a:pos x="T0" y="T1"/>
              </a:cxn>
              <a:cxn ang="0">
                <a:pos x="T2" y="T3"/>
              </a:cxn>
              <a:cxn ang="0">
                <a:pos x="T4" y="T5"/>
              </a:cxn>
              <a:cxn ang="0">
                <a:pos x="T6" y="T7"/>
              </a:cxn>
              <a:cxn ang="0">
                <a:pos x="T8" y="T9"/>
              </a:cxn>
            </a:cxnLst>
            <a:rect l="0" t="0" r="r" b="b"/>
            <a:pathLst>
              <a:path w="33" h="57">
                <a:moveTo>
                  <a:pt x="16" y="16"/>
                </a:moveTo>
                <a:lnTo>
                  <a:pt x="0" y="0"/>
                </a:lnTo>
                <a:lnTo>
                  <a:pt x="16" y="57"/>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a:off x="2327275" y="5103813"/>
            <a:ext cx="0" cy="220663"/>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2300288" y="5232400"/>
            <a:ext cx="52388" cy="92075"/>
          </a:xfrm>
          <a:custGeom>
            <a:avLst/>
            <a:gdLst>
              <a:gd name="T0" fmla="*/ 17 w 33"/>
              <a:gd name="T1" fmla="*/ 16 h 58"/>
              <a:gd name="T2" fmla="*/ 0 w 33"/>
              <a:gd name="T3" fmla="*/ 0 h 58"/>
              <a:gd name="T4" fmla="*/ 17 w 33"/>
              <a:gd name="T5" fmla="*/ 58 h 58"/>
              <a:gd name="T6" fmla="*/ 33 w 33"/>
              <a:gd name="T7" fmla="*/ 0 h 58"/>
              <a:gd name="T8" fmla="*/ 17 w 33"/>
              <a:gd name="T9" fmla="*/ 16 h 58"/>
            </a:gdLst>
            <a:ahLst/>
            <a:cxnLst>
              <a:cxn ang="0">
                <a:pos x="T0" y="T1"/>
              </a:cxn>
              <a:cxn ang="0">
                <a:pos x="T2" y="T3"/>
              </a:cxn>
              <a:cxn ang="0">
                <a:pos x="T4" y="T5"/>
              </a:cxn>
              <a:cxn ang="0">
                <a:pos x="T6" y="T7"/>
              </a:cxn>
              <a:cxn ang="0">
                <a:pos x="T8" y="T9"/>
              </a:cxn>
            </a:cxnLst>
            <a:rect l="0" t="0" r="r" b="b"/>
            <a:pathLst>
              <a:path w="33" h="58">
                <a:moveTo>
                  <a:pt x="17" y="16"/>
                </a:moveTo>
                <a:lnTo>
                  <a:pt x="0" y="0"/>
                </a:lnTo>
                <a:lnTo>
                  <a:pt x="17" y="58"/>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p:cNvSpPr>
          <p:nvPr/>
        </p:nvSpPr>
        <p:spPr bwMode="auto">
          <a:xfrm>
            <a:off x="2832100" y="4448175"/>
            <a:ext cx="706438" cy="979488"/>
          </a:xfrm>
          <a:custGeom>
            <a:avLst/>
            <a:gdLst>
              <a:gd name="T0" fmla="*/ 597 w 2137"/>
              <a:gd name="T1" fmla="*/ 0 h 2964"/>
              <a:gd name="T2" fmla="*/ 2137 w 2137"/>
              <a:gd name="T3" fmla="*/ 0 h 2964"/>
              <a:gd name="T4" fmla="*/ 2137 w 2137"/>
              <a:gd name="T5" fmla="*/ 2964 h 2964"/>
              <a:gd name="T6" fmla="*/ 0 w 2137"/>
              <a:gd name="T7" fmla="*/ 2964 h 2964"/>
            </a:gdLst>
            <a:ahLst/>
            <a:cxnLst>
              <a:cxn ang="0">
                <a:pos x="T0" y="T1"/>
              </a:cxn>
              <a:cxn ang="0">
                <a:pos x="T2" y="T3"/>
              </a:cxn>
              <a:cxn ang="0">
                <a:pos x="T4" y="T5"/>
              </a:cxn>
              <a:cxn ang="0">
                <a:pos x="T6" y="T7"/>
              </a:cxn>
            </a:cxnLst>
            <a:rect l="0" t="0" r="r" b="b"/>
            <a:pathLst>
              <a:path w="2137" h="2964">
                <a:moveTo>
                  <a:pt x="597" y="0"/>
                </a:moveTo>
                <a:lnTo>
                  <a:pt x="2137" y="0"/>
                </a:lnTo>
                <a:lnTo>
                  <a:pt x="2137" y="2964"/>
                </a:lnTo>
                <a:lnTo>
                  <a:pt x="0" y="2964"/>
                </a:lnTo>
              </a:path>
            </a:pathLst>
          </a:custGeom>
          <a:noFill/>
          <a:ln w="4" cap="flat">
            <a:solidFill>
              <a:srgbClr val="1812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0"/>
          <p:cNvSpPr>
            <a:spLocks/>
          </p:cNvSpPr>
          <p:nvPr/>
        </p:nvSpPr>
        <p:spPr bwMode="auto">
          <a:xfrm>
            <a:off x="2832100" y="5400675"/>
            <a:ext cx="92075" cy="52388"/>
          </a:xfrm>
          <a:custGeom>
            <a:avLst/>
            <a:gdLst>
              <a:gd name="T0" fmla="*/ 42 w 58"/>
              <a:gd name="T1" fmla="*/ 17 h 33"/>
              <a:gd name="T2" fmla="*/ 58 w 58"/>
              <a:gd name="T3" fmla="*/ 0 h 33"/>
              <a:gd name="T4" fmla="*/ 0 w 58"/>
              <a:gd name="T5" fmla="*/ 17 h 33"/>
              <a:gd name="T6" fmla="*/ 58 w 58"/>
              <a:gd name="T7" fmla="*/ 33 h 33"/>
              <a:gd name="T8" fmla="*/ 42 w 58"/>
              <a:gd name="T9" fmla="*/ 17 h 33"/>
            </a:gdLst>
            <a:ahLst/>
            <a:cxnLst>
              <a:cxn ang="0">
                <a:pos x="T0" y="T1"/>
              </a:cxn>
              <a:cxn ang="0">
                <a:pos x="T2" y="T3"/>
              </a:cxn>
              <a:cxn ang="0">
                <a:pos x="T4" y="T5"/>
              </a:cxn>
              <a:cxn ang="0">
                <a:pos x="T6" y="T7"/>
              </a:cxn>
              <a:cxn ang="0">
                <a:pos x="T8" y="T9"/>
              </a:cxn>
            </a:cxnLst>
            <a:rect l="0" t="0" r="r" b="b"/>
            <a:pathLst>
              <a:path w="58" h="33">
                <a:moveTo>
                  <a:pt x="42" y="17"/>
                </a:moveTo>
                <a:lnTo>
                  <a:pt x="58" y="0"/>
                </a:lnTo>
                <a:lnTo>
                  <a:pt x="0" y="17"/>
                </a:lnTo>
                <a:lnTo>
                  <a:pt x="58" y="33"/>
                </a:lnTo>
                <a:lnTo>
                  <a:pt x="42"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3943350" y="3611563"/>
            <a:ext cx="1230313" cy="349250"/>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2"/>
          <p:cNvSpPr>
            <a:spLocks noChangeArrowheads="1"/>
          </p:cNvSpPr>
          <p:nvPr/>
        </p:nvSpPr>
        <p:spPr bwMode="auto">
          <a:xfrm>
            <a:off x="4014788" y="3629025"/>
            <a:ext cx="10652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Normalize W and </a:t>
            </a:r>
            <a:endParaRPr kumimoji="0" lang="en-US" sz="1800" b="0" i="0" u="none" strike="noStrike" cap="none" normalizeH="0" baseline="0" smtClean="0">
              <a:ln>
                <a:noFill/>
              </a:ln>
              <a:solidFill>
                <a:schemeClr val="tx1"/>
              </a:solidFill>
              <a:effectLst/>
              <a:latin typeface="Arial" pitchFamily="34" charset="0"/>
            </a:endParaRPr>
          </a:p>
        </p:txBody>
      </p:sp>
      <p:sp>
        <p:nvSpPr>
          <p:cNvPr id="78" name="Rectangle 73"/>
          <p:cNvSpPr>
            <a:spLocks noChangeArrowheads="1"/>
          </p:cNvSpPr>
          <p:nvPr/>
        </p:nvSpPr>
        <p:spPr bwMode="auto">
          <a:xfrm>
            <a:off x="4014788" y="3792538"/>
            <a:ext cx="663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   update E</a:t>
            </a:r>
            <a:endParaRPr kumimoji="0" lang="en-US" sz="1800" b="0" i="0" u="none" strike="noStrike" cap="none" normalizeH="0" baseline="0" smtClean="0">
              <a:ln>
                <a:noFill/>
              </a:ln>
              <a:solidFill>
                <a:schemeClr val="tx1"/>
              </a:solidFill>
              <a:effectLst/>
              <a:latin typeface="Arial" pitchFamily="34" charset="0"/>
            </a:endParaRPr>
          </a:p>
        </p:txBody>
      </p:sp>
      <p:sp>
        <p:nvSpPr>
          <p:cNvPr id="79" name="Line 74"/>
          <p:cNvSpPr>
            <a:spLocks noChangeShapeType="1"/>
          </p:cNvSpPr>
          <p:nvPr/>
        </p:nvSpPr>
        <p:spPr bwMode="auto">
          <a:xfrm>
            <a:off x="4530725" y="3956050"/>
            <a:ext cx="0" cy="219075"/>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75"/>
          <p:cNvSpPr>
            <a:spLocks/>
          </p:cNvSpPr>
          <p:nvPr/>
        </p:nvSpPr>
        <p:spPr bwMode="auto">
          <a:xfrm>
            <a:off x="4503738" y="4084638"/>
            <a:ext cx="52388" cy="90488"/>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76"/>
          <p:cNvSpPr>
            <a:spLocks noChangeArrowheads="1"/>
          </p:cNvSpPr>
          <p:nvPr/>
        </p:nvSpPr>
        <p:spPr bwMode="auto">
          <a:xfrm>
            <a:off x="4041775" y="4972050"/>
            <a:ext cx="915988" cy="242888"/>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7"/>
          <p:cNvSpPr>
            <a:spLocks noChangeArrowheads="1"/>
          </p:cNvSpPr>
          <p:nvPr/>
        </p:nvSpPr>
        <p:spPr bwMode="auto">
          <a:xfrm>
            <a:off x="4233863" y="5035550"/>
            <a:ext cx="5873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Round W</a:t>
            </a:r>
            <a:endParaRPr kumimoji="0" lang="en-US" sz="1800" b="0" i="0" u="none" strike="noStrike" cap="none" normalizeH="0" baseline="0" smtClean="0">
              <a:ln>
                <a:noFill/>
              </a:ln>
              <a:solidFill>
                <a:schemeClr val="tx1"/>
              </a:solidFill>
              <a:effectLst/>
              <a:latin typeface="Arial" pitchFamily="34" charset="0"/>
            </a:endParaRPr>
          </a:p>
        </p:txBody>
      </p:sp>
      <p:sp>
        <p:nvSpPr>
          <p:cNvPr id="83" name="Rectangle 78"/>
          <p:cNvSpPr>
            <a:spLocks noChangeArrowheads="1"/>
          </p:cNvSpPr>
          <p:nvPr/>
        </p:nvSpPr>
        <p:spPr bwMode="auto">
          <a:xfrm>
            <a:off x="2177257" y="3594101"/>
            <a:ext cx="1270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B</a:t>
            </a:r>
            <a:endParaRPr kumimoji="0" lang="en-US" sz="1800" b="0" i="0" u="none" strike="noStrike" cap="none" normalizeH="0" baseline="0" dirty="0" smtClean="0">
              <a:ln>
                <a:noFill/>
              </a:ln>
              <a:solidFill>
                <a:schemeClr val="tx1"/>
              </a:solidFill>
              <a:effectLst/>
              <a:latin typeface="Arial" pitchFamily="34" charset="0"/>
            </a:endParaRPr>
          </a:p>
        </p:txBody>
      </p:sp>
      <p:sp>
        <p:nvSpPr>
          <p:cNvPr id="84" name="Rectangle 79"/>
          <p:cNvSpPr>
            <a:spLocks noChangeArrowheads="1"/>
          </p:cNvSpPr>
          <p:nvPr/>
        </p:nvSpPr>
        <p:spPr bwMode="auto">
          <a:xfrm>
            <a:off x="2646362" y="5437188"/>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85" name="Line 80"/>
          <p:cNvSpPr>
            <a:spLocks noChangeShapeType="1"/>
          </p:cNvSpPr>
          <p:nvPr/>
        </p:nvSpPr>
        <p:spPr bwMode="auto">
          <a:xfrm>
            <a:off x="4492625" y="5210175"/>
            <a:ext cx="0" cy="220663"/>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1"/>
          <p:cNvSpPr>
            <a:spLocks/>
          </p:cNvSpPr>
          <p:nvPr/>
        </p:nvSpPr>
        <p:spPr bwMode="auto">
          <a:xfrm>
            <a:off x="4467225" y="5338763"/>
            <a:ext cx="52388"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2"/>
          <p:cNvSpPr>
            <a:spLocks/>
          </p:cNvSpPr>
          <p:nvPr/>
        </p:nvSpPr>
        <p:spPr bwMode="auto">
          <a:xfrm>
            <a:off x="2306638" y="1643063"/>
            <a:ext cx="2303463" cy="4137025"/>
          </a:xfrm>
          <a:custGeom>
            <a:avLst/>
            <a:gdLst>
              <a:gd name="T0" fmla="*/ 0 w 6975"/>
              <a:gd name="T1" fmla="*/ 11887 h 12512"/>
              <a:gd name="T2" fmla="*/ 0 w 6975"/>
              <a:gd name="T3" fmla="*/ 12512 h 12512"/>
              <a:gd name="T4" fmla="*/ 4274 w 6975"/>
              <a:gd name="T5" fmla="*/ 12512 h 12512"/>
              <a:gd name="T6" fmla="*/ 4314 w 6975"/>
              <a:gd name="T7" fmla="*/ 4932 h 12512"/>
              <a:gd name="T8" fmla="*/ 4314 w 6975"/>
              <a:gd name="T9" fmla="*/ 28 h 12512"/>
              <a:gd name="T10" fmla="*/ 6975 w 6975"/>
              <a:gd name="T11" fmla="*/ 0 h 12512"/>
              <a:gd name="T12" fmla="*/ 6975 w 6975"/>
              <a:gd name="T13" fmla="*/ 1370 h 12512"/>
            </a:gdLst>
            <a:ahLst/>
            <a:cxnLst>
              <a:cxn ang="0">
                <a:pos x="T0" y="T1"/>
              </a:cxn>
              <a:cxn ang="0">
                <a:pos x="T2" y="T3"/>
              </a:cxn>
              <a:cxn ang="0">
                <a:pos x="T4" y="T5"/>
              </a:cxn>
              <a:cxn ang="0">
                <a:pos x="T6" y="T7"/>
              </a:cxn>
              <a:cxn ang="0">
                <a:pos x="T8" y="T9"/>
              </a:cxn>
              <a:cxn ang="0">
                <a:pos x="T10" y="T11"/>
              </a:cxn>
              <a:cxn ang="0">
                <a:pos x="T12" y="T13"/>
              </a:cxn>
            </a:cxnLst>
            <a:rect l="0" t="0" r="r" b="b"/>
            <a:pathLst>
              <a:path w="6975" h="12512">
                <a:moveTo>
                  <a:pt x="0" y="11887"/>
                </a:moveTo>
                <a:lnTo>
                  <a:pt x="0" y="12512"/>
                </a:lnTo>
                <a:lnTo>
                  <a:pt x="4274" y="12512"/>
                </a:lnTo>
                <a:lnTo>
                  <a:pt x="4314" y="4932"/>
                </a:lnTo>
                <a:lnTo>
                  <a:pt x="4314" y="28"/>
                </a:lnTo>
                <a:lnTo>
                  <a:pt x="6975" y="0"/>
                </a:lnTo>
                <a:lnTo>
                  <a:pt x="6975" y="1370"/>
                </a:lnTo>
              </a:path>
            </a:pathLst>
          </a:custGeom>
          <a:noFill/>
          <a:ln w="4" cap="flat">
            <a:solidFill>
              <a:srgbClr val="060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83"/>
          <p:cNvSpPr>
            <a:spLocks/>
          </p:cNvSpPr>
          <p:nvPr/>
        </p:nvSpPr>
        <p:spPr bwMode="auto">
          <a:xfrm>
            <a:off x="4584700" y="2005013"/>
            <a:ext cx="52388"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4"/>
          <p:cNvSpPr>
            <a:spLocks noChangeArrowheads="1"/>
          </p:cNvSpPr>
          <p:nvPr/>
        </p:nvSpPr>
        <p:spPr bwMode="auto">
          <a:xfrm>
            <a:off x="1712913" y="3757613"/>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a:t>
            </a:r>
            <a:endParaRPr kumimoji="0" lang="en-US" sz="1800" b="0" i="0" u="none" strike="noStrike" cap="none" normalizeH="0" baseline="0" smtClean="0">
              <a:ln>
                <a:noFill/>
              </a:ln>
              <a:solidFill>
                <a:schemeClr val="tx1"/>
              </a:solidFill>
              <a:effectLst/>
              <a:latin typeface="Arial" pitchFamily="34" charset="0"/>
            </a:endParaRPr>
          </a:p>
        </p:txBody>
      </p:sp>
      <p:sp>
        <p:nvSpPr>
          <p:cNvPr id="90" name="Line 85"/>
          <p:cNvSpPr>
            <a:spLocks noChangeShapeType="1"/>
          </p:cNvSpPr>
          <p:nvPr/>
        </p:nvSpPr>
        <p:spPr bwMode="auto">
          <a:xfrm flipH="1">
            <a:off x="1871663" y="3825875"/>
            <a:ext cx="1984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6"/>
          <p:cNvSpPr>
            <a:spLocks/>
          </p:cNvSpPr>
          <p:nvPr/>
        </p:nvSpPr>
        <p:spPr bwMode="auto">
          <a:xfrm>
            <a:off x="1862138" y="3806825"/>
            <a:ext cx="65088" cy="36513"/>
          </a:xfrm>
          <a:custGeom>
            <a:avLst/>
            <a:gdLst>
              <a:gd name="T0" fmla="*/ 29 w 41"/>
              <a:gd name="T1" fmla="*/ 12 h 23"/>
              <a:gd name="T2" fmla="*/ 41 w 41"/>
              <a:gd name="T3" fmla="*/ 0 h 23"/>
              <a:gd name="T4" fmla="*/ 0 w 41"/>
              <a:gd name="T5" fmla="*/ 12 h 23"/>
              <a:gd name="T6" fmla="*/ 41 w 41"/>
              <a:gd name="T7" fmla="*/ 23 h 23"/>
              <a:gd name="T8" fmla="*/ 29 w 41"/>
              <a:gd name="T9" fmla="*/ 12 h 23"/>
            </a:gdLst>
            <a:ahLst/>
            <a:cxnLst>
              <a:cxn ang="0">
                <a:pos x="T0" y="T1"/>
              </a:cxn>
              <a:cxn ang="0">
                <a:pos x="T2" y="T3"/>
              </a:cxn>
              <a:cxn ang="0">
                <a:pos x="T4" y="T5"/>
              </a:cxn>
              <a:cxn ang="0">
                <a:pos x="T6" y="T7"/>
              </a:cxn>
              <a:cxn ang="0">
                <a:pos x="T8" y="T9"/>
              </a:cxn>
            </a:cxnLst>
            <a:rect l="0" t="0" r="r" b="b"/>
            <a:pathLst>
              <a:path w="41" h="23">
                <a:moveTo>
                  <a:pt x="29" y="12"/>
                </a:moveTo>
                <a:lnTo>
                  <a:pt x="41" y="0"/>
                </a:lnTo>
                <a:lnTo>
                  <a:pt x="0" y="12"/>
                </a:lnTo>
                <a:lnTo>
                  <a:pt x="41" y="23"/>
                </a:lnTo>
                <a:lnTo>
                  <a:pt x="29" y="1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7"/>
          <p:cNvSpPr>
            <a:spLocks noChangeArrowheads="1"/>
          </p:cNvSpPr>
          <p:nvPr/>
        </p:nvSpPr>
        <p:spPr bwMode="auto">
          <a:xfrm>
            <a:off x="2120900" y="3759200"/>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a:t>
            </a:r>
            <a:endParaRPr kumimoji="0" lang="en-US" sz="1800" b="0" i="0" u="none" strike="noStrike" cap="none" normalizeH="0" baseline="0" smtClean="0">
              <a:ln>
                <a:noFill/>
              </a:ln>
              <a:solidFill>
                <a:schemeClr val="tx1"/>
              </a:solidFill>
              <a:effectLst/>
              <a:latin typeface="Arial" pitchFamily="34" charset="0"/>
            </a:endParaRPr>
          </a:p>
        </p:txBody>
      </p:sp>
      <p:sp>
        <p:nvSpPr>
          <p:cNvPr id="93" name="Rectangle 88"/>
          <p:cNvSpPr>
            <a:spLocks noChangeArrowheads="1"/>
          </p:cNvSpPr>
          <p:nvPr/>
        </p:nvSpPr>
        <p:spPr bwMode="auto">
          <a:xfrm>
            <a:off x="2201863" y="3805238"/>
            <a:ext cx="1397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94" name="Rectangle 89"/>
          <p:cNvSpPr>
            <a:spLocks noChangeArrowheads="1"/>
          </p:cNvSpPr>
          <p:nvPr/>
        </p:nvSpPr>
        <p:spPr bwMode="auto">
          <a:xfrm>
            <a:off x="2324100" y="3767138"/>
            <a:ext cx="209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 S</a:t>
            </a:r>
            <a:endParaRPr kumimoji="0" lang="en-US" sz="1800" b="0" i="0" u="none" strike="noStrike" cap="none" normalizeH="0" baseline="0" smtClean="0">
              <a:ln>
                <a:noFill/>
              </a:ln>
              <a:solidFill>
                <a:schemeClr val="tx1"/>
              </a:solidFill>
              <a:effectLst/>
              <a:latin typeface="Arial" pitchFamily="34" charset="0"/>
            </a:endParaRPr>
          </a:p>
        </p:txBody>
      </p:sp>
      <p:sp>
        <p:nvSpPr>
          <p:cNvPr id="97" name="Rectangle 92"/>
          <p:cNvSpPr>
            <a:spLocks noChangeArrowheads="1"/>
          </p:cNvSpPr>
          <p:nvPr/>
        </p:nvSpPr>
        <p:spPr bwMode="auto">
          <a:xfrm>
            <a:off x="2786063" y="3757613"/>
            <a:ext cx="457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sign(A)</a:t>
            </a:r>
            <a:endParaRPr kumimoji="0" lang="en-US" sz="1800" b="0" i="0" u="none" strike="noStrike" cap="none" normalizeH="0" baseline="0" smtClean="0">
              <a:ln>
                <a:noFill/>
              </a:ln>
              <a:solidFill>
                <a:schemeClr val="tx1"/>
              </a:solidFill>
              <a:effectLst/>
              <a:latin typeface="Arial" pitchFamily="34" charset="0"/>
            </a:endParaRPr>
          </a:p>
        </p:txBody>
      </p:sp>
      <p:sp>
        <p:nvSpPr>
          <p:cNvPr id="98" name="Rectangle 93"/>
          <p:cNvSpPr>
            <a:spLocks noChangeArrowheads="1"/>
          </p:cNvSpPr>
          <p:nvPr/>
        </p:nvSpPr>
        <p:spPr bwMode="auto">
          <a:xfrm>
            <a:off x="4259263" y="3138488"/>
            <a:ext cx="638175" cy="255588"/>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94"/>
          <p:cNvSpPr>
            <a:spLocks/>
          </p:cNvSpPr>
          <p:nvPr/>
        </p:nvSpPr>
        <p:spPr bwMode="auto">
          <a:xfrm>
            <a:off x="2081213" y="2706688"/>
            <a:ext cx="147638" cy="1444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5"/>
          <p:cNvSpPr>
            <a:spLocks noChangeArrowheads="1"/>
          </p:cNvSpPr>
          <p:nvPr/>
        </p:nvSpPr>
        <p:spPr bwMode="auto">
          <a:xfrm>
            <a:off x="2108200" y="2720975"/>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01" name="Freeform 96"/>
          <p:cNvSpPr>
            <a:spLocks/>
          </p:cNvSpPr>
          <p:nvPr/>
        </p:nvSpPr>
        <p:spPr bwMode="auto">
          <a:xfrm>
            <a:off x="4032250" y="2093913"/>
            <a:ext cx="588963" cy="446088"/>
          </a:xfrm>
          <a:custGeom>
            <a:avLst/>
            <a:gdLst>
              <a:gd name="T0" fmla="*/ 1781 w 1781"/>
              <a:gd name="T1" fmla="*/ 0 h 1346"/>
              <a:gd name="T2" fmla="*/ 0 w 1781"/>
              <a:gd name="T3" fmla="*/ 729 h 1346"/>
              <a:gd name="T4" fmla="*/ 1736 w 1781"/>
              <a:gd name="T5" fmla="*/ 1346 h 1346"/>
            </a:gdLst>
            <a:ahLst/>
            <a:cxnLst>
              <a:cxn ang="0">
                <a:pos x="T0" y="T1"/>
              </a:cxn>
              <a:cxn ang="0">
                <a:pos x="T2" y="T3"/>
              </a:cxn>
              <a:cxn ang="0">
                <a:pos x="T4" y="T5"/>
              </a:cxn>
            </a:cxnLst>
            <a:rect l="0" t="0" r="r" b="b"/>
            <a:pathLst>
              <a:path w="1781" h="1346">
                <a:moveTo>
                  <a:pt x="1781" y="0"/>
                </a:moveTo>
                <a:lnTo>
                  <a:pt x="0" y="729"/>
                </a:lnTo>
                <a:lnTo>
                  <a:pt x="1736" y="1346"/>
                </a:lnTo>
              </a:path>
            </a:pathLst>
          </a:custGeom>
          <a:solidFill>
            <a:srgbClr val="D5F6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p:cNvSpPr>
          <p:nvPr/>
        </p:nvSpPr>
        <p:spPr bwMode="auto">
          <a:xfrm>
            <a:off x="4597400" y="2097088"/>
            <a:ext cx="604838" cy="439738"/>
          </a:xfrm>
          <a:custGeom>
            <a:avLst/>
            <a:gdLst>
              <a:gd name="T0" fmla="*/ 45 w 1827"/>
              <a:gd name="T1" fmla="*/ 0 h 1333"/>
              <a:gd name="T2" fmla="*/ 1827 w 1827"/>
              <a:gd name="T3" fmla="*/ 730 h 1333"/>
              <a:gd name="T4" fmla="*/ 0 w 1827"/>
              <a:gd name="T5" fmla="*/ 1333 h 1333"/>
            </a:gdLst>
            <a:ahLst/>
            <a:cxnLst>
              <a:cxn ang="0">
                <a:pos x="T0" y="T1"/>
              </a:cxn>
              <a:cxn ang="0">
                <a:pos x="T2" y="T3"/>
              </a:cxn>
              <a:cxn ang="0">
                <a:pos x="T4" y="T5"/>
              </a:cxn>
            </a:cxnLst>
            <a:rect l="0" t="0" r="r" b="b"/>
            <a:pathLst>
              <a:path w="1827" h="1333">
                <a:moveTo>
                  <a:pt x="45" y="0"/>
                </a:moveTo>
                <a:lnTo>
                  <a:pt x="1827" y="730"/>
                </a:lnTo>
                <a:lnTo>
                  <a:pt x="0" y="1333"/>
                </a:lnTo>
              </a:path>
            </a:pathLst>
          </a:custGeom>
          <a:solidFill>
            <a:srgbClr val="D5F6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98"/>
          <p:cNvSpPr>
            <a:spLocks noChangeArrowheads="1"/>
          </p:cNvSpPr>
          <p:nvPr/>
        </p:nvSpPr>
        <p:spPr bwMode="auto">
          <a:xfrm>
            <a:off x="4387850" y="2278063"/>
            <a:ext cx="4651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W &lt; 0?</a:t>
            </a:r>
            <a:endParaRPr kumimoji="0" lang="en-US" sz="1800" b="0" i="0" u="none" strike="noStrike" cap="none" normalizeH="0" baseline="0" smtClean="0">
              <a:ln>
                <a:noFill/>
              </a:ln>
              <a:solidFill>
                <a:schemeClr val="tx1"/>
              </a:solidFill>
              <a:effectLst/>
              <a:latin typeface="Arial" pitchFamily="34" charset="0"/>
            </a:endParaRPr>
          </a:p>
        </p:txBody>
      </p:sp>
      <p:sp>
        <p:nvSpPr>
          <p:cNvPr id="104" name="Rectangle 99"/>
          <p:cNvSpPr>
            <a:spLocks noChangeArrowheads="1"/>
          </p:cNvSpPr>
          <p:nvPr/>
        </p:nvSpPr>
        <p:spPr bwMode="auto">
          <a:xfrm>
            <a:off x="3794125" y="2724150"/>
            <a:ext cx="1808163" cy="222250"/>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Rectangle 100"/>
          <p:cNvSpPr>
            <a:spLocks noChangeArrowheads="1"/>
          </p:cNvSpPr>
          <p:nvPr/>
        </p:nvSpPr>
        <p:spPr bwMode="auto">
          <a:xfrm>
            <a:off x="3806825" y="2773363"/>
            <a:ext cx="180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W</a:t>
            </a:r>
            <a:endParaRPr kumimoji="0" lang="en-US" sz="1800" b="0" i="0" u="none" strike="noStrike" cap="none" normalizeH="0" baseline="0" smtClean="0">
              <a:ln>
                <a:noFill/>
              </a:ln>
              <a:solidFill>
                <a:schemeClr val="tx1"/>
              </a:solidFill>
              <a:effectLst/>
              <a:latin typeface="Arial" pitchFamily="34" charset="0"/>
            </a:endParaRPr>
          </a:p>
        </p:txBody>
      </p:sp>
      <p:sp>
        <p:nvSpPr>
          <p:cNvPr id="106" name="Rectangle 101"/>
          <p:cNvSpPr>
            <a:spLocks noChangeArrowheads="1"/>
          </p:cNvSpPr>
          <p:nvPr/>
        </p:nvSpPr>
        <p:spPr bwMode="auto">
          <a:xfrm>
            <a:off x="4216400" y="2773363"/>
            <a:ext cx="121187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 W (2's complement)</a:t>
            </a:r>
            <a:endParaRPr kumimoji="0" lang="en-US" sz="1800" b="0" i="0" u="none" strike="noStrike" cap="none" normalizeH="0" baseline="0" dirty="0" smtClean="0">
              <a:ln>
                <a:noFill/>
              </a:ln>
              <a:solidFill>
                <a:schemeClr val="tx1"/>
              </a:solidFill>
              <a:effectLst/>
              <a:latin typeface="Arial" pitchFamily="34" charset="0"/>
            </a:endParaRPr>
          </a:p>
        </p:txBody>
      </p:sp>
      <p:sp>
        <p:nvSpPr>
          <p:cNvPr id="107" name="Line 102"/>
          <p:cNvSpPr>
            <a:spLocks noChangeShapeType="1"/>
          </p:cNvSpPr>
          <p:nvPr/>
        </p:nvSpPr>
        <p:spPr bwMode="auto">
          <a:xfrm flipH="1">
            <a:off x="3975100" y="2836863"/>
            <a:ext cx="1984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3"/>
          <p:cNvSpPr>
            <a:spLocks/>
          </p:cNvSpPr>
          <p:nvPr/>
        </p:nvSpPr>
        <p:spPr bwMode="auto">
          <a:xfrm>
            <a:off x="3965575" y="2817813"/>
            <a:ext cx="66675" cy="36513"/>
          </a:xfrm>
          <a:custGeom>
            <a:avLst/>
            <a:gdLst>
              <a:gd name="T0" fmla="*/ 30 w 42"/>
              <a:gd name="T1" fmla="*/ 12 h 23"/>
              <a:gd name="T2" fmla="*/ 42 w 42"/>
              <a:gd name="T3" fmla="*/ 0 h 23"/>
              <a:gd name="T4" fmla="*/ 0 w 42"/>
              <a:gd name="T5" fmla="*/ 12 h 23"/>
              <a:gd name="T6" fmla="*/ 42 w 42"/>
              <a:gd name="T7" fmla="*/ 23 h 23"/>
              <a:gd name="T8" fmla="*/ 30 w 42"/>
              <a:gd name="T9" fmla="*/ 12 h 23"/>
            </a:gdLst>
            <a:ahLst/>
            <a:cxnLst>
              <a:cxn ang="0">
                <a:pos x="T0" y="T1"/>
              </a:cxn>
              <a:cxn ang="0">
                <a:pos x="T2" y="T3"/>
              </a:cxn>
              <a:cxn ang="0">
                <a:pos x="T4" y="T5"/>
              </a:cxn>
              <a:cxn ang="0">
                <a:pos x="T6" y="T7"/>
              </a:cxn>
              <a:cxn ang="0">
                <a:pos x="T8" y="T9"/>
              </a:cxn>
            </a:cxnLst>
            <a:rect l="0" t="0" r="r" b="b"/>
            <a:pathLst>
              <a:path w="42" h="23">
                <a:moveTo>
                  <a:pt x="30" y="12"/>
                </a:moveTo>
                <a:lnTo>
                  <a:pt x="42" y="0"/>
                </a:lnTo>
                <a:lnTo>
                  <a:pt x="0" y="12"/>
                </a:lnTo>
                <a:lnTo>
                  <a:pt x="42" y="23"/>
                </a:lnTo>
                <a:lnTo>
                  <a:pt x="30" y="1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104"/>
          <p:cNvSpPr>
            <a:spLocks noChangeShapeType="1"/>
          </p:cNvSpPr>
          <p:nvPr/>
        </p:nvSpPr>
        <p:spPr bwMode="auto">
          <a:xfrm>
            <a:off x="4584700" y="2544763"/>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5"/>
          <p:cNvSpPr>
            <a:spLocks/>
          </p:cNvSpPr>
          <p:nvPr/>
        </p:nvSpPr>
        <p:spPr bwMode="auto">
          <a:xfrm>
            <a:off x="4559300" y="2640013"/>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106"/>
          <p:cNvSpPr>
            <a:spLocks noChangeShapeType="1"/>
          </p:cNvSpPr>
          <p:nvPr/>
        </p:nvSpPr>
        <p:spPr bwMode="auto">
          <a:xfrm>
            <a:off x="4584700" y="2949575"/>
            <a:ext cx="0" cy="1857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7"/>
          <p:cNvSpPr>
            <a:spLocks/>
          </p:cNvSpPr>
          <p:nvPr/>
        </p:nvSpPr>
        <p:spPr bwMode="auto">
          <a:xfrm>
            <a:off x="4559300" y="3044825"/>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08"/>
          <p:cNvSpPr>
            <a:spLocks noChangeArrowheads="1"/>
          </p:cNvSpPr>
          <p:nvPr/>
        </p:nvSpPr>
        <p:spPr bwMode="auto">
          <a:xfrm>
            <a:off x="4378325" y="3225800"/>
            <a:ext cx="368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 = S</a:t>
            </a:r>
            <a:endParaRPr kumimoji="0" lang="en-US" sz="1800" b="0" i="0" u="none" strike="noStrike" cap="none" normalizeH="0" baseline="0" smtClean="0">
              <a:ln>
                <a:noFill/>
              </a:ln>
              <a:solidFill>
                <a:schemeClr val="tx1"/>
              </a:solidFill>
              <a:effectLst/>
              <a:latin typeface="Arial" pitchFamily="34" charset="0"/>
            </a:endParaRPr>
          </a:p>
        </p:txBody>
      </p:sp>
      <p:sp>
        <p:nvSpPr>
          <p:cNvPr id="114" name="Line 109"/>
          <p:cNvSpPr>
            <a:spLocks noChangeShapeType="1"/>
          </p:cNvSpPr>
          <p:nvPr/>
        </p:nvSpPr>
        <p:spPr bwMode="auto">
          <a:xfrm>
            <a:off x="4566444" y="3227528"/>
            <a:ext cx="1603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0"/>
          <p:cNvSpPr>
            <a:spLocks/>
          </p:cNvSpPr>
          <p:nvPr/>
        </p:nvSpPr>
        <p:spPr bwMode="auto">
          <a:xfrm>
            <a:off x="4365625" y="2527300"/>
            <a:ext cx="146050" cy="144463"/>
          </a:xfrm>
          <a:custGeom>
            <a:avLst/>
            <a:gdLst>
              <a:gd name="T0" fmla="*/ 219 w 443"/>
              <a:gd name="T1" fmla="*/ 0 h 440"/>
              <a:gd name="T2" fmla="*/ 224 w 443"/>
              <a:gd name="T3" fmla="*/ 0 h 440"/>
              <a:gd name="T4" fmla="*/ 443 w 443"/>
              <a:gd name="T5" fmla="*/ 220 h 440"/>
              <a:gd name="T6" fmla="*/ 224 w 443"/>
              <a:gd name="T7" fmla="*/ 440 h 440"/>
              <a:gd name="T8" fmla="*/ 219 w 443"/>
              <a:gd name="T9" fmla="*/ 440 h 440"/>
              <a:gd name="T10" fmla="*/ 0 w 443"/>
              <a:gd name="T11" fmla="*/ 220 h 440"/>
              <a:gd name="T12" fmla="*/ 219 w 443"/>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3" h="440">
                <a:moveTo>
                  <a:pt x="219" y="0"/>
                </a:moveTo>
                <a:lnTo>
                  <a:pt x="224" y="0"/>
                </a:lnTo>
                <a:cubicBezTo>
                  <a:pt x="345" y="0"/>
                  <a:pt x="443" y="98"/>
                  <a:pt x="443" y="220"/>
                </a:cubicBezTo>
                <a:cubicBezTo>
                  <a:pt x="443" y="342"/>
                  <a:pt x="345" y="440"/>
                  <a:pt x="224" y="440"/>
                </a:cubicBezTo>
                <a:lnTo>
                  <a:pt x="219" y="440"/>
                </a:lnTo>
                <a:cubicBezTo>
                  <a:pt x="98" y="440"/>
                  <a:pt x="0" y="342"/>
                  <a:pt x="0" y="220"/>
                </a:cubicBezTo>
                <a:cubicBezTo>
                  <a:pt x="0" y="98"/>
                  <a:pt x="98" y="0"/>
                  <a:pt x="219"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111"/>
          <p:cNvSpPr>
            <a:spLocks noChangeArrowheads="1"/>
          </p:cNvSpPr>
          <p:nvPr/>
        </p:nvSpPr>
        <p:spPr bwMode="auto">
          <a:xfrm>
            <a:off x="4397375" y="2541588"/>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117" name="Freeform 112"/>
          <p:cNvSpPr>
            <a:spLocks/>
          </p:cNvSpPr>
          <p:nvPr/>
        </p:nvSpPr>
        <p:spPr bwMode="auto">
          <a:xfrm>
            <a:off x="4573588" y="2338388"/>
            <a:ext cx="1217613" cy="1131888"/>
          </a:xfrm>
          <a:custGeom>
            <a:avLst/>
            <a:gdLst>
              <a:gd name="T0" fmla="*/ 1895 w 3689"/>
              <a:gd name="T1" fmla="*/ 0 h 3420"/>
              <a:gd name="T2" fmla="*/ 3689 w 3689"/>
              <a:gd name="T3" fmla="*/ 0 h 3420"/>
              <a:gd name="T4" fmla="*/ 3689 w 3689"/>
              <a:gd name="T5" fmla="*/ 3420 h 3420"/>
              <a:gd name="T6" fmla="*/ 0 w 3689"/>
              <a:gd name="T7" fmla="*/ 3420 h 3420"/>
            </a:gdLst>
            <a:ahLst/>
            <a:cxnLst>
              <a:cxn ang="0">
                <a:pos x="T0" y="T1"/>
              </a:cxn>
              <a:cxn ang="0">
                <a:pos x="T2" y="T3"/>
              </a:cxn>
              <a:cxn ang="0">
                <a:pos x="T4" y="T5"/>
              </a:cxn>
              <a:cxn ang="0">
                <a:pos x="T6" y="T7"/>
              </a:cxn>
            </a:cxnLst>
            <a:rect l="0" t="0" r="r" b="b"/>
            <a:pathLst>
              <a:path w="3689" h="3420">
                <a:moveTo>
                  <a:pt x="1895" y="0"/>
                </a:moveTo>
                <a:lnTo>
                  <a:pt x="3689" y="0"/>
                </a:lnTo>
                <a:lnTo>
                  <a:pt x="3689" y="3420"/>
                </a:lnTo>
                <a:lnTo>
                  <a:pt x="0" y="3420"/>
                </a:lnTo>
              </a:path>
            </a:pathLst>
          </a:custGeom>
          <a:noFill/>
          <a:ln w="4" cap="flat">
            <a:solidFill>
              <a:srgbClr val="0D07F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3"/>
          <p:cNvSpPr>
            <a:spLocks noChangeShapeType="1"/>
          </p:cNvSpPr>
          <p:nvPr/>
        </p:nvSpPr>
        <p:spPr bwMode="auto">
          <a:xfrm>
            <a:off x="4570413" y="3400425"/>
            <a:ext cx="0" cy="217488"/>
          </a:xfrm>
          <a:prstGeom prst="line">
            <a:avLst/>
          </a:prstGeom>
          <a:noFill/>
          <a:ln w="3" cap="flat">
            <a:solidFill>
              <a:srgbClr val="0D07F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4"/>
          <p:cNvSpPr>
            <a:spLocks/>
          </p:cNvSpPr>
          <p:nvPr/>
        </p:nvSpPr>
        <p:spPr bwMode="auto">
          <a:xfrm>
            <a:off x="4548188" y="3540125"/>
            <a:ext cx="44450" cy="77788"/>
          </a:xfrm>
          <a:custGeom>
            <a:avLst/>
            <a:gdLst>
              <a:gd name="T0" fmla="*/ 14 w 28"/>
              <a:gd name="T1" fmla="*/ 14 h 49"/>
              <a:gd name="T2" fmla="*/ 0 w 28"/>
              <a:gd name="T3" fmla="*/ 0 h 49"/>
              <a:gd name="T4" fmla="*/ 14 w 28"/>
              <a:gd name="T5" fmla="*/ 49 h 49"/>
              <a:gd name="T6" fmla="*/ 28 w 28"/>
              <a:gd name="T7" fmla="*/ 0 h 49"/>
              <a:gd name="T8" fmla="*/ 14 w 28"/>
              <a:gd name="T9" fmla="*/ 14 h 49"/>
            </a:gdLst>
            <a:ahLst/>
            <a:cxnLst>
              <a:cxn ang="0">
                <a:pos x="T0" y="T1"/>
              </a:cxn>
              <a:cxn ang="0">
                <a:pos x="T2" y="T3"/>
              </a:cxn>
              <a:cxn ang="0">
                <a:pos x="T4" y="T5"/>
              </a:cxn>
              <a:cxn ang="0">
                <a:pos x="T6" y="T7"/>
              </a:cxn>
              <a:cxn ang="0">
                <a:pos x="T8" y="T9"/>
              </a:cxn>
            </a:cxnLst>
            <a:rect l="0" t="0" r="r" b="b"/>
            <a:pathLst>
              <a:path w="28" h="49">
                <a:moveTo>
                  <a:pt x="14" y="14"/>
                </a:moveTo>
                <a:lnTo>
                  <a:pt x="0" y="0"/>
                </a:lnTo>
                <a:lnTo>
                  <a:pt x="14" y="49"/>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15"/>
          <p:cNvSpPr>
            <a:spLocks/>
          </p:cNvSpPr>
          <p:nvPr/>
        </p:nvSpPr>
        <p:spPr bwMode="auto">
          <a:xfrm>
            <a:off x="5232400" y="2159000"/>
            <a:ext cx="146050" cy="146050"/>
          </a:xfrm>
          <a:custGeom>
            <a:avLst/>
            <a:gdLst>
              <a:gd name="T0" fmla="*/ 219 w 443"/>
              <a:gd name="T1" fmla="*/ 0 h 439"/>
              <a:gd name="T2" fmla="*/ 223 w 443"/>
              <a:gd name="T3" fmla="*/ 0 h 439"/>
              <a:gd name="T4" fmla="*/ 443 w 443"/>
              <a:gd name="T5" fmla="*/ 219 h 439"/>
              <a:gd name="T6" fmla="*/ 223 w 443"/>
              <a:gd name="T7" fmla="*/ 439 h 439"/>
              <a:gd name="T8" fmla="*/ 219 w 443"/>
              <a:gd name="T9" fmla="*/ 439 h 439"/>
              <a:gd name="T10" fmla="*/ 0 w 443"/>
              <a:gd name="T11" fmla="*/ 219 h 439"/>
              <a:gd name="T12" fmla="*/ 219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19" y="0"/>
                </a:moveTo>
                <a:lnTo>
                  <a:pt x="223" y="0"/>
                </a:lnTo>
                <a:cubicBezTo>
                  <a:pt x="345" y="0"/>
                  <a:pt x="443" y="98"/>
                  <a:pt x="443" y="219"/>
                </a:cubicBezTo>
                <a:cubicBezTo>
                  <a:pt x="443" y="341"/>
                  <a:pt x="345" y="439"/>
                  <a:pt x="223" y="439"/>
                </a:cubicBezTo>
                <a:lnTo>
                  <a:pt x="219" y="439"/>
                </a:lnTo>
                <a:cubicBezTo>
                  <a:pt x="98" y="439"/>
                  <a:pt x="0" y="341"/>
                  <a:pt x="0" y="219"/>
                </a:cubicBezTo>
                <a:cubicBezTo>
                  <a:pt x="0" y="98"/>
                  <a:pt x="98" y="0"/>
                  <a:pt x="219"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116"/>
          <p:cNvSpPr>
            <a:spLocks noChangeArrowheads="1"/>
          </p:cNvSpPr>
          <p:nvPr/>
        </p:nvSpPr>
        <p:spPr bwMode="auto">
          <a:xfrm>
            <a:off x="5257800" y="2173288"/>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22" name="Rectangle 117"/>
          <p:cNvSpPr>
            <a:spLocks noChangeArrowheads="1"/>
          </p:cNvSpPr>
          <p:nvPr/>
        </p:nvSpPr>
        <p:spPr bwMode="auto">
          <a:xfrm>
            <a:off x="3927475" y="5432425"/>
            <a:ext cx="1239838" cy="349250"/>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118"/>
          <p:cNvSpPr>
            <a:spLocks noChangeArrowheads="1"/>
          </p:cNvSpPr>
          <p:nvPr/>
        </p:nvSpPr>
        <p:spPr bwMode="auto">
          <a:xfrm>
            <a:off x="3998913" y="5448300"/>
            <a:ext cx="10652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Normalize W and </a:t>
            </a:r>
            <a:endParaRPr kumimoji="0" lang="en-US" sz="1800" b="0" i="0" u="none" strike="noStrike" cap="none" normalizeH="0" baseline="0" smtClean="0">
              <a:ln>
                <a:noFill/>
              </a:ln>
              <a:solidFill>
                <a:schemeClr val="tx1"/>
              </a:solidFill>
              <a:effectLst/>
              <a:latin typeface="Arial" pitchFamily="34" charset="0"/>
            </a:endParaRPr>
          </a:p>
        </p:txBody>
      </p:sp>
      <p:sp>
        <p:nvSpPr>
          <p:cNvPr id="124" name="Rectangle 119"/>
          <p:cNvSpPr>
            <a:spLocks noChangeArrowheads="1"/>
          </p:cNvSpPr>
          <p:nvPr/>
        </p:nvSpPr>
        <p:spPr bwMode="auto">
          <a:xfrm>
            <a:off x="3998913" y="5611813"/>
            <a:ext cx="663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   update E</a:t>
            </a:r>
            <a:endParaRPr kumimoji="0" lang="en-US" sz="1800" b="0" i="0" u="none" strike="noStrike" cap="none" normalizeH="0" baseline="0" smtClean="0">
              <a:ln>
                <a:noFill/>
              </a:ln>
              <a:solidFill>
                <a:schemeClr val="tx1"/>
              </a:solidFill>
              <a:effectLst/>
              <a:latin typeface="Arial" pitchFamily="34" charset="0"/>
            </a:endParaRPr>
          </a:p>
        </p:txBody>
      </p:sp>
      <p:sp>
        <p:nvSpPr>
          <p:cNvPr id="125" name="Freeform 120"/>
          <p:cNvSpPr>
            <a:spLocks/>
          </p:cNvSpPr>
          <p:nvPr/>
        </p:nvSpPr>
        <p:spPr bwMode="auto">
          <a:xfrm>
            <a:off x="3832225" y="4178300"/>
            <a:ext cx="695325" cy="601663"/>
          </a:xfrm>
          <a:custGeom>
            <a:avLst/>
            <a:gdLst>
              <a:gd name="T0" fmla="*/ 2109 w 2109"/>
              <a:gd name="T1" fmla="*/ 0 h 1822"/>
              <a:gd name="T2" fmla="*/ 0 w 2109"/>
              <a:gd name="T3" fmla="*/ 988 h 1822"/>
              <a:gd name="T4" fmla="*/ 2055 w 2109"/>
              <a:gd name="T5" fmla="*/ 1822 h 1822"/>
            </a:gdLst>
            <a:ahLst/>
            <a:cxnLst>
              <a:cxn ang="0">
                <a:pos x="T0" y="T1"/>
              </a:cxn>
              <a:cxn ang="0">
                <a:pos x="T2" y="T3"/>
              </a:cxn>
              <a:cxn ang="0">
                <a:pos x="T4" y="T5"/>
              </a:cxn>
            </a:cxnLst>
            <a:rect l="0" t="0" r="r" b="b"/>
            <a:pathLst>
              <a:path w="2109" h="1822">
                <a:moveTo>
                  <a:pt x="2109" y="0"/>
                </a:moveTo>
                <a:lnTo>
                  <a:pt x="0" y="988"/>
                </a:lnTo>
                <a:lnTo>
                  <a:pt x="2055" y="1822"/>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1"/>
          <p:cNvSpPr>
            <a:spLocks/>
          </p:cNvSpPr>
          <p:nvPr/>
        </p:nvSpPr>
        <p:spPr bwMode="auto">
          <a:xfrm>
            <a:off x="4502150" y="4179888"/>
            <a:ext cx="714375" cy="596900"/>
          </a:xfrm>
          <a:custGeom>
            <a:avLst/>
            <a:gdLst>
              <a:gd name="T0" fmla="*/ 54 w 2163"/>
              <a:gd name="T1" fmla="*/ 0 h 1805"/>
              <a:gd name="T2" fmla="*/ 2163 w 2163"/>
              <a:gd name="T3" fmla="*/ 987 h 1805"/>
              <a:gd name="T4" fmla="*/ 0 w 2163"/>
              <a:gd name="T5" fmla="*/ 1805 h 1805"/>
            </a:gdLst>
            <a:ahLst/>
            <a:cxnLst>
              <a:cxn ang="0">
                <a:pos x="T0" y="T1"/>
              </a:cxn>
              <a:cxn ang="0">
                <a:pos x="T2" y="T3"/>
              </a:cxn>
              <a:cxn ang="0">
                <a:pos x="T4" y="T5"/>
              </a:cxn>
            </a:cxnLst>
            <a:rect l="0" t="0" r="r" b="b"/>
            <a:pathLst>
              <a:path w="2163" h="1805">
                <a:moveTo>
                  <a:pt x="54" y="0"/>
                </a:moveTo>
                <a:lnTo>
                  <a:pt x="2163" y="987"/>
                </a:lnTo>
                <a:lnTo>
                  <a:pt x="0" y="1805"/>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Rectangle 122"/>
          <p:cNvSpPr>
            <a:spLocks noChangeArrowheads="1"/>
          </p:cNvSpPr>
          <p:nvPr/>
        </p:nvSpPr>
        <p:spPr bwMode="auto">
          <a:xfrm>
            <a:off x="4151313" y="4332288"/>
            <a:ext cx="739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Overflow or </a:t>
            </a:r>
            <a:endParaRPr kumimoji="0" lang="en-US" sz="1800" b="0" i="0" u="none" strike="noStrike" cap="none" normalizeH="0" baseline="0" smtClean="0">
              <a:ln>
                <a:noFill/>
              </a:ln>
              <a:solidFill>
                <a:schemeClr val="tx1"/>
              </a:solidFill>
              <a:effectLst/>
              <a:latin typeface="Arial" pitchFamily="34" charset="0"/>
            </a:endParaRPr>
          </a:p>
        </p:txBody>
      </p:sp>
      <p:sp>
        <p:nvSpPr>
          <p:cNvPr id="128" name="Rectangle 123"/>
          <p:cNvSpPr>
            <a:spLocks noChangeArrowheads="1"/>
          </p:cNvSpPr>
          <p:nvPr/>
        </p:nvSpPr>
        <p:spPr bwMode="auto">
          <a:xfrm>
            <a:off x="4151313" y="4495800"/>
            <a:ext cx="7080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underflow? </a:t>
            </a:r>
            <a:endParaRPr kumimoji="0" lang="en-US" sz="1800" b="0" i="0" u="none" strike="noStrike" cap="none" normalizeH="0" baseline="0" smtClean="0">
              <a:ln>
                <a:noFill/>
              </a:ln>
              <a:solidFill>
                <a:schemeClr val="tx1"/>
              </a:solidFill>
              <a:effectLst/>
              <a:latin typeface="Arial" pitchFamily="34" charset="0"/>
            </a:endParaRPr>
          </a:p>
        </p:txBody>
      </p:sp>
      <p:sp>
        <p:nvSpPr>
          <p:cNvPr id="129" name="Line 124"/>
          <p:cNvSpPr>
            <a:spLocks noChangeShapeType="1"/>
          </p:cNvSpPr>
          <p:nvPr/>
        </p:nvSpPr>
        <p:spPr bwMode="auto">
          <a:xfrm>
            <a:off x="4500563" y="4779963"/>
            <a:ext cx="0" cy="220663"/>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5"/>
          <p:cNvSpPr>
            <a:spLocks/>
          </p:cNvSpPr>
          <p:nvPr/>
        </p:nvSpPr>
        <p:spPr bwMode="auto">
          <a:xfrm>
            <a:off x="4473575" y="4908550"/>
            <a:ext cx="52388" cy="92075"/>
          </a:xfrm>
          <a:custGeom>
            <a:avLst/>
            <a:gdLst>
              <a:gd name="T0" fmla="*/ 17 w 33"/>
              <a:gd name="T1" fmla="*/ 17 h 58"/>
              <a:gd name="T2" fmla="*/ 0 w 33"/>
              <a:gd name="T3" fmla="*/ 0 h 58"/>
              <a:gd name="T4" fmla="*/ 17 w 33"/>
              <a:gd name="T5" fmla="*/ 58 h 58"/>
              <a:gd name="T6" fmla="*/ 33 w 33"/>
              <a:gd name="T7" fmla="*/ 0 h 58"/>
              <a:gd name="T8" fmla="*/ 17 w 33"/>
              <a:gd name="T9" fmla="*/ 17 h 58"/>
            </a:gdLst>
            <a:ahLst/>
            <a:cxnLst>
              <a:cxn ang="0">
                <a:pos x="T0" y="T1"/>
              </a:cxn>
              <a:cxn ang="0">
                <a:pos x="T2" y="T3"/>
              </a:cxn>
              <a:cxn ang="0">
                <a:pos x="T4" y="T5"/>
              </a:cxn>
              <a:cxn ang="0">
                <a:pos x="T6" y="T7"/>
              </a:cxn>
              <a:cxn ang="0">
                <a:pos x="T8" y="T9"/>
              </a:cxn>
            </a:cxnLst>
            <a:rect l="0" t="0" r="r" b="b"/>
            <a:pathLst>
              <a:path w="33" h="58">
                <a:moveTo>
                  <a:pt x="17" y="17"/>
                </a:moveTo>
                <a:lnTo>
                  <a:pt x="0" y="0"/>
                </a:lnTo>
                <a:lnTo>
                  <a:pt x="17" y="58"/>
                </a:lnTo>
                <a:lnTo>
                  <a:pt x="33"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6"/>
          <p:cNvSpPr>
            <a:spLocks/>
          </p:cNvSpPr>
          <p:nvPr/>
        </p:nvSpPr>
        <p:spPr bwMode="auto">
          <a:xfrm>
            <a:off x="6153150" y="3514725"/>
            <a:ext cx="695325" cy="601663"/>
          </a:xfrm>
          <a:custGeom>
            <a:avLst/>
            <a:gdLst>
              <a:gd name="T0" fmla="*/ 2109 w 2109"/>
              <a:gd name="T1" fmla="*/ 0 h 1822"/>
              <a:gd name="T2" fmla="*/ 0 w 2109"/>
              <a:gd name="T3" fmla="*/ 987 h 1822"/>
              <a:gd name="T4" fmla="*/ 2055 w 2109"/>
              <a:gd name="T5" fmla="*/ 1822 h 1822"/>
            </a:gdLst>
            <a:ahLst/>
            <a:cxnLst>
              <a:cxn ang="0">
                <a:pos x="T0" y="T1"/>
              </a:cxn>
              <a:cxn ang="0">
                <a:pos x="T2" y="T3"/>
              </a:cxn>
              <a:cxn ang="0">
                <a:pos x="T4" y="T5"/>
              </a:cxn>
            </a:cxnLst>
            <a:rect l="0" t="0" r="r" b="b"/>
            <a:pathLst>
              <a:path w="2109" h="1822">
                <a:moveTo>
                  <a:pt x="2109" y="0"/>
                </a:moveTo>
                <a:lnTo>
                  <a:pt x="0" y="987"/>
                </a:lnTo>
                <a:lnTo>
                  <a:pt x="2055" y="1822"/>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7"/>
          <p:cNvSpPr>
            <a:spLocks/>
          </p:cNvSpPr>
          <p:nvPr/>
        </p:nvSpPr>
        <p:spPr bwMode="auto">
          <a:xfrm>
            <a:off x="6823075" y="3517900"/>
            <a:ext cx="714375" cy="596900"/>
          </a:xfrm>
          <a:custGeom>
            <a:avLst/>
            <a:gdLst>
              <a:gd name="T0" fmla="*/ 54 w 2163"/>
              <a:gd name="T1" fmla="*/ 0 h 1805"/>
              <a:gd name="T2" fmla="*/ 2163 w 2163"/>
              <a:gd name="T3" fmla="*/ 988 h 1805"/>
              <a:gd name="T4" fmla="*/ 0 w 2163"/>
              <a:gd name="T5" fmla="*/ 1805 h 1805"/>
            </a:gdLst>
            <a:ahLst/>
            <a:cxnLst>
              <a:cxn ang="0">
                <a:pos x="T0" y="T1"/>
              </a:cxn>
              <a:cxn ang="0">
                <a:pos x="T2" y="T3"/>
              </a:cxn>
              <a:cxn ang="0">
                <a:pos x="T4" y="T5"/>
              </a:cxn>
            </a:cxnLst>
            <a:rect l="0" t="0" r="r" b="b"/>
            <a:pathLst>
              <a:path w="2163" h="1805">
                <a:moveTo>
                  <a:pt x="54" y="0"/>
                </a:moveTo>
                <a:lnTo>
                  <a:pt x="2163" y="988"/>
                </a:lnTo>
                <a:lnTo>
                  <a:pt x="0" y="1805"/>
                </a:lnTo>
              </a:path>
            </a:pathLst>
          </a:custGeom>
          <a:solidFill>
            <a:srgbClr val="D5F6FF"/>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Rectangle 128"/>
          <p:cNvSpPr>
            <a:spLocks noChangeArrowheads="1"/>
          </p:cNvSpPr>
          <p:nvPr/>
        </p:nvSpPr>
        <p:spPr bwMode="auto">
          <a:xfrm>
            <a:off x="6472238" y="3670300"/>
            <a:ext cx="739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Overflow or </a:t>
            </a:r>
            <a:endParaRPr kumimoji="0" lang="en-US" sz="1800" b="0" i="0" u="none" strike="noStrike" cap="none" normalizeH="0" baseline="0" smtClean="0">
              <a:ln>
                <a:noFill/>
              </a:ln>
              <a:solidFill>
                <a:schemeClr val="tx1"/>
              </a:solidFill>
              <a:effectLst/>
              <a:latin typeface="Arial" pitchFamily="34" charset="0"/>
            </a:endParaRPr>
          </a:p>
        </p:txBody>
      </p:sp>
      <p:sp>
        <p:nvSpPr>
          <p:cNvPr id="134" name="Rectangle 129"/>
          <p:cNvSpPr>
            <a:spLocks noChangeArrowheads="1"/>
          </p:cNvSpPr>
          <p:nvPr/>
        </p:nvSpPr>
        <p:spPr bwMode="auto">
          <a:xfrm>
            <a:off x="6472238" y="3833813"/>
            <a:ext cx="7080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underflow? </a:t>
            </a:r>
            <a:endParaRPr kumimoji="0" lang="en-US" sz="1800" b="0" i="0" u="none" strike="noStrike" cap="none" normalizeH="0" baseline="0" smtClean="0">
              <a:ln>
                <a:noFill/>
              </a:ln>
              <a:solidFill>
                <a:schemeClr val="tx1"/>
              </a:solidFill>
              <a:effectLst/>
              <a:latin typeface="Arial" pitchFamily="34" charset="0"/>
            </a:endParaRPr>
          </a:p>
        </p:txBody>
      </p:sp>
      <p:sp>
        <p:nvSpPr>
          <p:cNvPr id="135" name="Line 130"/>
          <p:cNvSpPr>
            <a:spLocks noChangeShapeType="1"/>
          </p:cNvSpPr>
          <p:nvPr/>
        </p:nvSpPr>
        <p:spPr bwMode="auto">
          <a:xfrm>
            <a:off x="6826250" y="4102100"/>
            <a:ext cx="0" cy="219075"/>
          </a:xfrm>
          <a:prstGeom prst="line">
            <a:avLst/>
          </a:prstGeom>
          <a:noFill/>
          <a:ln w="5"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1"/>
          <p:cNvSpPr>
            <a:spLocks/>
          </p:cNvSpPr>
          <p:nvPr/>
        </p:nvSpPr>
        <p:spPr bwMode="auto">
          <a:xfrm>
            <a:off x="6796088" y="4217988"/>
            <a:ext cx="60325" cy="103188"/>
          </a:xfrm>
          <a:custGeom>
            <a:avLst/>
            <a:gdLst>
              <a:gd name="T0" fmla="*/ 19 w 38"/>
              <a:gd name="T1" fmla="*/ 18 h 65"/>
              <a:gd name="T2" fmla="*/ 0 w 38"/>
              <a:gd name="T3" fmla="*/ 0 h 65"/>
              <a:gd name="T4" fmla="*/ 19 w 38"/>
              <a:gd name="T5" fmla="*/ 65 h 65"/>
              <a:gd name="T6" fmla="*/ 38 w 38"/>
              <a:gd name="T7" fmla="*/ 0 h 65"/>
              <a:gd name="T8" fmla="*/ 19 w 38"/>
              <a:gd name="T9" fmla="*/ 18 h 65"/>
            </a:gdLst>
            <a:ahLst/>
            <a:cxnLst>
              <a:cxn ang="0">
                <a:pos x="T0" y="T1"/>
              </a:cxn>
              <a:cxn ang="0">
                <a:pos x="T2" y="T3"/>
              </a:cxn>
              <a:cxn ang="0">
                <a:pos x="T4" y="T5"/>
              </a:cxn>
              <a:cxn ang="0">
                <a:pos x="T6" y="T7"/>
              </a:cxn>
              <a:cxn ang="0">
                <a:pos x="T8" y="T9"/>
              </a:cxn>
            </a:cxnLst>
            <a:rect l="0" t="0" r="r" b="b"/>
            <a:pathLst>
              <a:path w="38" h="65">
                <a:moveTo>
                  <a:pt x="19" y="18"/>
                </a:moveTo>
                <a:lnTo>
                  <a:pt x="0" y="0"/>
                </a:lnTo>
                <a:lnTo>
                  <a:pt x="19" y="65"/>
                </a:lnTo>
                <a:lnTo>
                  <a:pt x="38" y="0"/>
                </a:lnTo>
                <a:lnTo>
                  <a:pt x="19" y="1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32"/>
          <p:cNvSpPr>
            <a:spLocks/>
          </p:cNvSpPr>
          <p:nvPr/>
        </p:nvSpPr>
        <p:spPr bwMode="auto">
          <a:xfrm>
            <a:off x="4614863" y="4770438"/>
            <a:ext cx="146050" cy="146050"/>
          </a:xfrm>
          <a:custGeom>
            <a:avLst/>
            <a:gdLst>
              <a:gd name="T0" fmla="*/ 220 w 444"/>
              <a:gd name="T1" fmla="*/ 0 h 439"/>
              <a:gd name="T2" fmla="*/ 224 w 444"/>
              <a:gd name="T3" fmla="*/ 0 h 439"/>
              <a:gd name="T4" fmla="*/ 444 w 444"/>
              <a:gd name="T5" fmla="*/ 219 h 439"/>
              <a:gd name="T6" fmla="*/ 224 w 444"/>
              <a:gd name="T7" fmla="*/ 439 h 439"/>
              <a:gd name="T8" fmla="*/ 220 w 444"/>
              <a:gd name="T9" fmla="*/ 439 h 439"/>
              <a:gd name="T10" fmla="*/ 0 w 444"/>
              <a:gd name="T11" fmla="*/ 219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7"/>
                  <a:pt x="444" y="219"/>
                </a:cubicBezTo>
                <a:cubicBezTo>
                  <a:pt x="444" y="341"/>
                  <a:pt x="346" y="439"/>
                  <a:pt x="224" y="439"/>
                </a:cubicBezTo>
                <a:lnTo>
                  <a:pt x="220" y="439"/>
                </a:lnTo>
                <a:cubicBezTo>
                  <a:pt x="98" y="439"/>
                  <a:pt x="0" y="341"/>
                  <a:pt x="0" y="219"/>
                </a:cubicBezTo>
                <a:cubicBezTo>
                  <a:pt x="0" y="97"/>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Rectangle 133"/>
          <p:cNvSpPr>
            <a:spLocks noChangeArrowheads="1"/>
          </p:cNvSpPr>
          <p:nvPr/>
        </p:nvSpPr>
        <p:spPr bwMode="auto">
          <a:xfrm>
            <a:off x="4641850" y="4784725"/>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39" name="Freeform 134"/>
          <p:cNvSpPr>
            <a:spLocks/>
          </p:cNvSpPr>
          <p:nvPr/>
        </p:nvSpPr>
        <p:spPr bwMode="auto">
          <a:xfrm>
            <a:off x="6931025" y="4119563"/>
            <a:ext cx="147638" cy="146050"/>
          </a:xfrm>
          <a:custGeom>
            <a:avLst/>
            <a:gdLst>
              <a:gd name="T0" fmla="*/ 220 w 444"/>
              <a:gd name="T1" fmla="*/ 0 h 440"/>
              <a:gd name="T2" fmla="*/ 224 w 444"/>
              <a:gd name="T3" fmla="*/ 0 h 440"/>
              <a:gd name="T4" fmla="*/ 444 w 444"/>
              <a:gd name="T5" fmla="*/ 220 h 440"/>
              <a:gd name="T6" fmla="*/ 224 w 444"/>
              <a:gd name="T7" fmla="*/ 440 h 440"/>
              <a:gd name="T8" fmla="*/ 220 w 444"/>
              <a:gd name="T9" fmla="*/ 440 h 440"/>
              <a:gd name="T10" fmla="*/ 0 w 444"/>
              <a:gd name="T11" fmla="*/ 220 h 440"/>
              <a:gd name="T12" fmla="*/ 220 w 444"/>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4" h="440">
                <a:moveTo>
                  <a:pt x="220" y="0"/>
                </a:moveTo>
                <a:lnTo>
                  <a:pt x="224" y="0"/>
                </a:lnTo>
                <a:cubicBezTo>
                  <a:pt x="346" y="0"/>
                  <a:pt x="444" y="98"/>
                  <a:pt x="444" y="220"/>
                </a:cubicBezTo>
                <a:cubicBezTo>
                  <a:pt x="444" y="342"/>
                  <a:pt x="346" y="440"/>
                  <a:pt x="224" y="440"/>
                </a:cubicBezTo>
                <a:lnTo>
                  <a:pt x="220" y="440"/>
                </a:lnTo>
                <a:cubicBezTo>
                  <a:pt x="98" y="440"/>
                  <a:pt x="0" y="342"/>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Rectangle 135"/>
          <p:cNvSpPr>
            <a:spLocks noChangeArrowheads="1"/>
          </p:cNvSpPr>
          <p:nvPr/>
        </p:nvSpPr>
        <p:spPr bwMode="auto">
          <a:xfrm>
            <a:off x="6958013" y="4135438"/>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141" name="Freeform 136"/>
          <p:cNvSpPr>
            <a:spLocks/>
          </p:cNvSpPr>
          <p:nvPr/>
        </p:nvSpPr>
        <p:spPr bwMode="auto">
          <a:xfrm>
            <a:off x="4462463" y="3222625"/>
            <a:ext cx="2382838" cy="2743200"/>
          </a:xfrm>
          <a:custGeom>
            <a:avLst/>
            <a:gdLst>
              <a:gd name="T0" fmla="*/ 0 w 7213"/>
              <a:gd name="T1" fmla="*/ 7726 h 8296"/>
              <a:gd name="T2" fmla="*/ 0 w 7213"/>
              <a:gd name="T3" fmla="*/ 8296 h 8296"/>
              <a:gd name="T4" fmla="*/ 4419 w 7213"/>
              <a:gd name="T5" fmla="*/ 8296 h 8296"/>
              <a:gd name="T6" fmla="*/ 4419 w 7213"/>
              <a:gd name="T7" fmla="*/ 0 h 8296"/>
              <a:gd name="T8" fmla="*/ 7213 w 7213"/>
              <a:gd name="T9" fmla="*/ 0 h 8296"/>
              <a:gd name="T10" fmla="*/ 7213 w 7213"/>
              <a:gd name="T11" fmla="*/ 912 h 8296"/>
            </a:gdLst>
            <a:ahLst/>
            <a:cxnLst>
              <a:cxn ang="0">
                <a:pos x="T0" y="T1"/>
              </a:cxn>
              <a:cxn ang="0">
                <a:pos x="T2" y="T3"/>
              </a:cxn>
              <a:cxn ang="0">
                <a:pos x="T4" y="T5"/>
              </a:cxn>
              <a:cxn ang="0">
                <a:pos x="T6" y="T7"/>
              </a:cxn>
              <a:cxn ang="0">
                <a:pos x="T8" y="T9"/>
              </a:cxn>
              <a:cxn ang="0">
                <a:pos x="T10" y="T11"/>
              </a:cxn>
            </a:cxnLst>
            <a:rect l="0" t="0" r="r" b="b"/>
            <a:pathLst>
              <a:path w="7213" h="8296">
                <a:moveTo>
                  <a:pt x="0" y="7726"/>
                </a:moveTo>
                <a:lnTo>
                  <a:pt x="0" y="8296"/>
                </a:lnTo>
                <a:lnTo>
                  <a:pt x="4419" y="8296"/>
                </a:lnTo>
                <a:lnTo>
                  <a:pt x="4419" y="0"/>
                </a:lnTo>
                <a:lnTo>
                  <a:pt x="7213" y="0"/>
                </a:lnTo>
                <a:lnTo>
                  <a:pt x="7213" y="912"/>
                </a:lnTo>
              </a:path>
            </a:pathLst>
          </a:custGeom>
          <a:noFill/>
          <a:ln w="5" cap="flat">
            <a:solidFill>
              <a:srgbClr val="0202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7"/>
          <p:cNvSpPr>
            <a:spLocks/>
          </p:cNvSpPr>
          <p:nvPr/>
        </p:nvSpPr>
        <p:spPr bwMode="auto">
          <a:xfrm>
            <a:off x="6815138" y="3419475"/>
            <a:ext cx="58738" cy="104775"/>
          </a:xfrm>
          <a:custGeom>
            <a:avLst/>
            <a:gdLst>
              <a:gd name="T0" fmla="*/ 19 w 37"/>
              <a:gd name="T1" fmla="*/ 18 h 66"/>
              <a:gd name="T2" fmla="*/ 0 w 37"/>
              <a:gd name="T3" fmla="*/ 0 h 66"/>
              <a:gd name="T4" fmla="*/ 19 w 37"/>
              <a:gd name="T5" fmla="*/ 66 h 66"/>
              <a:gd name="T6" fmla="*/ 37 w 37"/>
              <a:gd name="T7" fmla="*/ 0 h 66"/>
              <a:gd name="T8" fmla="*/ 19 w 37"/>
              <a:gd name="T9" fmla="*/ 18 h 66"/>
            </a:gdLst>
            <a:ahLst/>
            <a:cxnLst>
              <a:cxn ang="0">
                <a:pos x="T0" y="T1"/>
              </a:cxn>
              <a:cxn ang="0">
                <a:pos x="T2" y="T3"/>
              </a:cxn>
              <a:cxn ang="0">
                <a:pos x="T4" y="T5"/>
              </a:cxn>
              <a:cxn ang="0">
                <a:pos x="T6" y="T7"/>
              </a:cxn>
              <a:cxn ang="0">
                <a:pos x="T8" y="T9"/>
              </a:cxn>
            </a:cxnLst>
            <a:rect l="0" t="0" r="r" b="b"/>
            <a:pathLst>
              <a:path w="37" h="66">
                <a:moveTo>
                  <a:pt x="19" y="18"/>
                </a:moveTo>
                <a:lnTo>
                  <a:pt x="0" y="0"/>
                </a:lnTo>
                <a:lnTo>
                  <a:pt x="19" y="66"/>
                </a:lnTo>
                <a:lnTo>
                  <a:pt x="37" y="0"/>
                </a:lnTo>
                <a:lnTo>
                  <a:pt x="19" y="1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8"/>
          <p:cNvSpPr>
            <a:spLocks/>
          </p:cNvSpPr>
          <p:nvPr/>
        </p:nvSpPr>
        <p:spPr bwMode="auto">
          <a:xfrm>
            <a:off x="5084763" y="4649788"/>
            <a:ext cx="687388" cy="311150"/>
          </a:xfrm>
          <a:custGeom>
            <a:avLst/>
            <a:gdLst>
              <a:gd name="T0" fmla="*/ 219 w 2081"/>
              <a:gd name="T1" fmla="*/ 0 h 940"/>
              <a:gd name="T2" fmla="*/ 1861 w 2081"/>
              <a:gd name="T3" fmla="*/ 0 h 940"/>
              <a:gd name="T4" fmla="*/ 2081 w 2081"/>
              <a:gd name="T5" fmla="*/ 219 h 940"/>
              <a:gd name="T6" fmla="*/ 2081 w 2081"/>
              <a:gd name="T7" fmla="*/ 721 h 940"/>
              <a:gd name="T8" fmla="*/ 1861 w 2081"/>
              <a:gd name="T9" fmla="*/ 940 h 940"/>
              <a:gd name="T10" fmla="*/ 219 w 2081"/>
              <a:gd name="T11" fmla="*/ 940 h 940"/>
              <a:gd name="T12" fmla="*/ 0 w 2081"/>
              <a:gd name="T13" fmla="*/ 721 h 940"/>
              <a:gd name="T14" fmla="*/ 0 w 2081"/>
              <a:gd name="T15" fmla="*/ 219 h 940"/>
              <a:gd name="T16" fmla="*/ 219 w 2081"/>
              <a:gd name="T17"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1" h="940">
                <a:moveTo>
                  <a:pt x="219" y="0"/>
                </a:moveTo>
                <a:lnTo>
                  <a:pt x="1861" y="0"/>
                </a:lnTo>
                <a:cubicBezTo>
                  <a:pt x="1983" y="0"/>
                  <a:pt x="2081" y="97"/>
                  <a:pt x="2081" y="219"/>
                </a:cubicBezTo>
                <a:lnTo>
                  <a:pt x="2081" y="721"/>
                </a:lnTo>
                <a:cubicBezTo>
                  <a:pt x="2081" y="842"/>
                  <a:pt x="1983" y="940"/>
                  <a:pt x="1861" y="940"/>
                </a:cubicBezTo>
                <a:lnTo>
                  <a:pt x="219" y="940"/>
                </a:lnTo>
                <a:cubicBezTo>
                  <a:pt x="98" y="940"/>
                  <a:pt x="0" y="842"/>
                  <a:pt x="0" y="721"/>
                </a:cubicBezTo>
                <a:lnTo>
                  <a:pt x="0" y="219"/>
                </a:lnTo>
                <a:cubicBezTo>
                  <a:pt x="0" y="97"/>
                  <a:pt x="98" y="0"/>
                  <a:pt x="219"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Rectangle 139"/>
          <p:cNvSpPr>
            <a:spLocks noChangeArrowheads="1"/>
          </p:cNvSpPr>
          <p:nvPr/>
        </p:nvSpPr>
        <p:spPr bwMode="auto">
          <a:xfrm>
            <a:off x="5165725" y="4725988"/>
            <a:ext cx="6572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Report</a:t>
            </a:r>
            <a:endParaRPr kumimoji="0" lang="en-US" sz="1800" b="0" i="0" u="none" strike="noStrike" cap="none" normalizeH="0" baseline="0" smtClean="0">
              <a:ln>
                <a:noFill/>
              </a:ln>
              <a:solidFill>
                <a:schemeClr val="tx1"/>
              </a:solidFill>
              <a:effectLst/>
              <a:latin typeface="Arial" pitchFamily="34" charset="0"/>
            </a:endParaRPr>
          </a:p>
        </p:txBody>
      </p:sp>
      <p:sp>
        <p:nvSpPr>
          <p:cNvPr id="145" name="Freeform 140"/>
          <p:cNvSpPr>
            <a:spLocks/>
          </p:cNvSpPr>
          <p:nvPr/>
        </p:nvSpPr>
        <p:spPr bwMode="auto">
          <a:xfrm>
            <a:off x="5180013" y="4279900"/>
            <a:ext cx="146050" cy="146050"/>
          </a:xfrm>
          <a:custGeom>
            <a:avLst/>
            <a:gdLst>
              <a:gd name="T0" fmla="*/ 219 w 443"/>
              <a:gd name="T1" fmla="*/ 0 h 439"/>
              <a:gd name="T2" fmla="*/ 224 w 443"/>
              <a:gd name="T3" fmla="*/ 0 h 439"/>
              <a:gd name="T4" fmla="*/ 443 w 443"/>
              <a:gd name="T5" fmla="*/ 220 h 439"/>
              <a:gd name="T6" fmla="*/ 224 w 443"/>
              <a:gd name="T7" fmla="*/ 439 h 439"/>
              <a:gd name="T8" fmla="*/ 219 w 443"/>
              <a:gd name="T9" fmla="*/ 439 h 439"/>
              <a:gd name="T10" fmla="*/ 0 w 443"/>
              <a:gd name="T11" fmla="*/ 220 h 439"/>
              <a:gd name="T12" fmla="*/ 219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19" y="0"/>
                </a:moveTo>
                <a:lnTo>
                  <a:pt x="224" y="0"/>
                </a:lnTo>
                <a:cubicBezTo>
                  <a:pt x="345" y="0"/>
                  <a:pt x="443" y="98"/>
                  <a:pt x="443" y="220"/>
                </a:cubicBezTo>
                <a:cubicBezTo>
                  <a:pt x="443" y="341"/>
                  <a:pt x="345" y="439"/>
                  <a:pt x="224" y="439"/>
                </a:cubicBezTo>
                <a:lnTo>
                  <a:pt x="219" y="439"/>
                </a:lnTo>
                <a:cubicBezTo>
                  <a:pt x="98" y="439"/>
                  <a:pt x="0" y="341"/>
                  <a:pt x="0" y="220"/>
                </a:cubicBezTo>
                <a:cubicBezTo>
                  <a:pt x="0" y="98"/>
                  <a:pt x="98" y="0"/>
                  <a:pt x="219"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141"/>
          <p:cNvSpPr>
            <a:spLocks noChangeArrowheads="1"/>
          </p:cNvSpPr>
          <p:nvPr/>
        </p:nvSpPr>
        <p:spPr bwMode="auto">
          <a:xfrm>
            <a:off x="5211763" y="4295775"/>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147" name="Freeform 142"/>
          <p:cNvSpPr>
            <a:spLocks/>
          </p:cNvSpPr>
          <p:nvPr/>
        </p:nvSpPr>
        <p:spPr bwMode="auto">
          <a:xfrm>
            <a:off x="7783513" y="3690938"/>
            <a:ext cx="687388" cy="311150"/>
          </a:xfrm>
          <a:custGeom>
            <a:avLst/>
            <a:gdLst>
              <a:gd name="T0" fmla="*/ 219 w 2081"/>
              <a:gd name="T1" fmla="*/ 0 h 941"/>
              <a:gd name="T2" fmla="*/ 1861 w 2081"/>
              <a:gd name="T3" fmla="*/ 0 h 941"/>
              <a:gd name="T4" fmla="*/ 2081 w 2081"/>
              <a:gd name="T5" fmla="*/ 220 h 941"/>
              <a:gd name="T6" fmla="*/ 2081 w 2081"/>
              <a:gd name="T7" fmla="*/ 721 h 941"/>
              <a:gd name="T8" fmla="*/ 1861 w 2081"/>
              <a:gd name="T9" fmla="*/ 941 h 941"/>
              <a:gd name="T10" fmla="*/ 219 w 2081"/>
              <a:gd name="T11" fmla="*/ 941 h 941"/>
              <a:gd name="T12" fmla="*/ 0 w 2081"/>
              <a:gd name="T13" fmla="*/ 721 h 941"/>
              <a:gd name="T14" fmla="*/ 0 w 2081"/>
              <a:gd name="T15" fmla="*/ 220 h 941"/>
              <a:gd name="T16" fmla="*/ 219 w 2081"/>
              <a:gd name="T17" fmla="*/ 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1" h="941">
                <a:moveTo>
                  <a:pt x="219" y="0"/>
                </a:moveTo>
                <a:lnTo>
                  <a:pt x="1861" y="0"/>
                </a:lnTo>
                <a:cubicBezTo>
                  <a:pt x="1983" y="0"/>
                  <a:pt x="2081" y="98"/>
                  <a:pt x="2081" y="220"/>
                </a:cubicBezTo>
                <a:lnTo>
                  <a:pt x="2081" y="721"/>
                </a:lnTo>
                <a:cubicBezTo>
                  <a:pt x="2081" y="843"/>
                  <a:pt x="1983" y="941"/>
                  <a:pt x="1861" y="941"/>
                </a:cubicBezTo>
                <a:lnTo>
                  <a:pt x="219" y="941"/>
                </a:lnTo>
                <a:cubicBezTo>
                  <a:pt x="98" y="941"/>
                  <a:pt x="0" y="843"/>
                  <a:pt x="0" y="721"/>
                </a:cubicBezTo>
                <a:lnTo>
                  <a:pt x="0" y="220"/>
                </a:lnTo>
                <a:cubicBezTo>
                  <a:pt x="0" y="98"/>
                  <a:pt x="98" y="0"/>
                  <a:pt x="219"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3"/>
          <p:cNvSpPr>
            <a:spLocks noChangeArrowheads="1"/>
          </p:cNvSpPr>
          <p:nvPr/>
        </p:nvSpPr>
        <p:spPr bwMode="auto">
          <a:xfrm>
            <a:off x="7864475" y="3765550"/>
            <a:ext cx="6572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Report</a:t>
            </a:r>
            <a:endParaRPr kumimoji="0" lang="en-US" sz="1800" b="0" i="0" u="none" strike="noStrike" cap="none" normalizeH="0" baseline="0" smtClean="0">
              <a:ln>
                <a:noFill/>
              </a:ln>
              <a:solidFill>
                <a:schemeClr val="tx1"/>
              </a:solidFill>
              <a:effectLst/>
              <a:latin typeface="Arial" pitchFamily="34" charset="0"/>
            </a:endParaRPr>
          </a:p>
        </p:txBody>
      </p:sp>
      <p:sp>
        <p:nvSpPr>
          <p:cNvPr id="149" name="Line 144"/>
          <p:cNvSpPr>
            <a:spLocks noChangeShapeType="1"/>
          </p:cNvSpPr>
          <p:nvPr/>
        </p:nvSpPr>
        <p:spPr bwMode="auto">
          <a:xfrm>
            <a:off x="7558088" y="3841750"/>
            <a:ext cx="215900" cy="0"/>
          </a:xfrm>
          <a:prstGeom prst="line">
            <a:avLst/>
          </a:prstGeom>
          <a:noFill/>
          <a:ln w="5" cap="flat">
            <a:solidFill>
              <a:srgbClr val="050C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5"/>
          <p:cNvSpPr>
            <a:spLocks/>
          </p:cNvSpPr>
          <p:nvPr/>
        </p:nvSpPr>
        <p:spPr bwMode="auto">
          <a:xfrm>
            <a:off x="7656513" y="3808413"/>
            <a:ext cx="117475" cy="66675"/>
          </a:xfrm>
          <a:custGeom>
            <a:avLst/>
            <a:gdLst>
              <a:gd name="T0" fmla="*/ 22 w 74"/>
              <a:gd name="T1" fmla="*/ 21 h 42"/>
              <a:gd name="T2" fmla="*/ 0 w 74"/>
              <a:gd name="T3" fmla="*/ 42 h 42"/>
              <a:gd name="T4" fmla="*/ 74 w 74"/>
              <a:gd name="T5" fmla="*/ 21 h 42"/>
              <a:gd name="T6" fmla="*/ 0 w 74"/>
              <a:gd name="T7" fmla="*/ 0 h 42"/>
              <a:gd name="T8" fmla="*/ 22 w 74"/>
              <a:gd name="T9" fmla="*/ 21 h 42"/>
            </a:gdLst>
            <a:ahLst/>
            <a:cxnLst>
              <a:cxn ang="0">
                <a:pos x="T0" y="T1"/>
              </a:cxn>
              <a:cxn ang="0">
                <a:pos x="T2" y="T3"/>
              </a:cxn>
              <a:cxn ang="0">
                <a:pos x="T4" y="T5"/>
              </a:cxn>
              <a:cxn ang="0">
                <a:pos x="T6" y="T7"/>
              </a:cxn>
              <a:cxn ang="0">
                <a:pos x="T8" y="T9"/>
              </a:cxn>
            </a:cxnLst>
            <a:rect l="0" t="0" r="r" b="b"/>
            <a:pathLst>
              <a:path w="74" h="42">
                <a:moveTo>
                  <a:pt x="22" y="21"/>
                </a:moveTo>
                <a:lnTo>
                  <a:pt x="0" y="42"/>
                </a:lnTo>
                <a:lnTo>
                  <a:pt x="74" y="21"/>
                </a:lnTo>
                <a:lnTo>
                  <a:pt x="0" y="0"/>
                </a:lnTo>
                <a:lnTo>
                  <a:pt x="22"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46"/>
          <p:cNvSpPr>
            <a:spLocks/>
          </p:cNvSpPr>
          <p:nvPr/>
        </p:nvSpPr>
        <p:spPr bwMode="auto">
          <a:xfrm>
            <a:off x="7513638" y="3627438"/>
            <a:ext cx="146050" cy="1444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147"/>
          <p:cNvSpPr>
            <a:spLocks noChangeArrowheads="1"/>
          </p:cNvSpPr>
          <p:nvPr/>
        </p:nvSpPr>
        <p:spPr bwMode="auto">
          <a:xfrm>
            <a:off x="7545388" y="3641725"/>
            <a:ext cx="138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153" name="Rectangle 148"/>
          <p:cNvSpPr>
            <a:spLocks noChangeArrowheads="1"/>
          </p:cNvSpPr>
          <p:nvPr/>
        </p:nvSpPr>
        <p:spPr bwMode="auto">
          <a:xfrm>
            <a:off x="6216650" y="4325938"/>
            <a:ext cx="1255713" cy="449263"/>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Rectangle 149"/>
          <p:cNvSpPr>
            <a:spLocks noChangeArrowheads="1"/>
          </p:cNvSpPr>
          <p:nvPr/>
        </p:nvSpPr>
        <p:spPr bwMode="auto">
          <a:xfrm>
            <a:off x="6383338" y="4379913"/>
            <a:ext cx="933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Construct C out</a:t>
            </a:r>
            <a:endParaRPr kumimoji="0" lang="en-US" sz="1800" b="0" i="0" u="none" strike="noStrike" cap="none" normalizeH="0" baseline="0" smtClean="0">
              <a:ln>
                <a:noFill/>
              </a:ln>
              <a:solidFill>
                <a:schemeClr val="tx1"/>
              </a:solidFill>
              <a:effectLst/>
              <a:latin typeface="Arial" pitchFamily="34" charset="0"/>
            </a:endParaRPr>
          </a:p>
        </p:txBody>
      </p:sp>
      <p:sp>
        <p:nvSpPr>
          <p:cNvPr id="155" name="Rectangle 150"/>
          <p:cNvSpPr>
            <a:spLocks noChangeArrowheads="1"/>
          </p:cNvSpPr>
          <p:nvPr/>
        </p:nvSpPr>
        <p:spPr bwMode="auto">
          <a:xfrm>
            <a:off x="6383338" y="4543425"/>
            <a:ext cx="8747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of W, E, and S</a:t>
            </a:r>
            <a:endParaRPr kumimoji="0" lang="en-US" sz="1800" b="0" i="0" u="none" strike="noStrike" cap="none" normalizeH="0" baseline="0" smtClean="0">
              <a:ln>
                <a:noFill/>
              </a:ln>
              <a:solidFill>
                <a:schemeClr val="tx1"/>
              </a:solidFill>
              <a:effectLst/>
              <a:latin typeface="Arial" pitchFamily="34" charset="0"/>
            </a:endParaRPr>
          </a:p>
        </p:txBody>
      </p:sp>
      <p:sp>
        <p:nvSpPr>
          <p:cNvPr id="156" name="Line 151"/>
          <p:cNvSpPr>
            <a:spLocks noChangeShapeType="1"/>
          </p:cNvSpPr>
          <p:nvPr/>
        </p:nvSpPr>
        <p:spPr bwMode="auto">
          <a:xfrm>
            <a:off x="6826250" y="4789488"/>
            <a:ext cx="0" cy="220663"/>
          </a:xfrm>
          <a:prstGeom prst="line">
            <a:avLst/>
          </a:prstGeom>
          <a:noFill/>
          <a:ln w="5"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2"/>
          <p:cNvSpPr>
            <a:spLocks/>
          </p:cNvSpPr>
          <p:nvPr/>
        </p:nvSpPr>
        <p:spPr bwMode="auto">
          <a:xfrm>
            <a:off x="6796088" y="4905375"/>
            <a:ext cx="60325" cy="104775"/>
          </a:xfrm>
          <a:custGeom>
            <a:avLst/>
            <a:gdLst>
              <a:gd name="T0" fmla="*/ 19 w 38"/>
              <a:gd name="T1" fmla="*/ 19 h 66"/>
              <a:gd name="T2" fmla="*/ 0 w 38"/>
              <a:gd name="T3" fmla="*/ 0 h 66"/>
              <a:gd name="T4" fmla="*/ 19 w 38"/>
              <a:gd name="T5" fmla="*/ 66 h 66"/>
              <a:gd name="T6" fmla="*/ 38 w 38"/>
              <a:gd name="T7" fmla="*/ 0 h 66"/>
              <a:gd name="T8" fmla="*/ 19 w 38"/>
              <a:gd name="T9" fmla="*/ 19 h 66"/>
            </a:gdLst>
            <a:ahLst/>
            <a:cxnLst>
              <a:cxn ang="0">
                <a:pos x="T0" y="T1"/>
              </a:cxn>
              <a:cxn ang="0">
                <a:pos x="T2" y="T3"/>
              </a:cxn>
              <a:cxn ang="0">
                <a:pos x="T4" y="T5"/>
              </a:cxn>
              <a:cxn ang="0">
                <a:pos x="T6" y="T7"/>
              </a:cxn>
              <a:cxn ang="0">
                <a:pos x="T8" y="T9"/>
              </a:cxn>
            </a:cxnLst>
            <a:rect l="0" t="0" r="r" b="b"/>
            <a:pathLst>
              <a:path w="38" h="66">
                <a:moveTo>
                  <a:pt x="19" y="19"/>
                </a:moveTo>
                <a:lnTo>
                  <a:pt x="0" y="0"/>
                </a:lnTo>
                <a:lnTo>
                  <a:pt x="19" y="66"/>
                </a:lnTo>
                <a:lnTo>
                  <a:pt x="38" y="0"/>
                </a:lnTo>
                <a:lnTo>
                  <a:pt x="19"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Oval 153"/>
          <p:cNvSpPr>
            <a:spLocks noChangeArrowheads="1"/>
          </p:cNvSpPr>
          <p:nvPr/>
        </p:nvSpPr>
        <p:spPr bwMode="auto">
          <a:xfrm>
            <a:off x="6524625" y="4994275"/>
            <a:ext cx="571500" cy="469900"/>
          </a:xfrm>
          <a:prstGeom prst="ellipse">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154"/>
          <p:cNvSpPr>
            <a:spLocks noChangeArrowheads="1"/>
          </p:cNvSpPr>
          <p:nvPr/>
        </p:nvSpPr>
        <p:spPr bwMode="auto">
          <a:xfrm>
            <a:off x="6670675" y="5075238"/>
            <a:ext cx="4143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C</a:t>
            </a:r>
            <a:endParaRPr kumimoji="0" lang="en-US" sz="1800" b="0" i="0" u="none" strike="noStrike" cap="none" normalizeH="0" baseline="0" smtClean="0">
              <a:ln>
                <a:noFill/>
              </a:ln>
              <a:solidFill>
                <a:schemeClr val="tx1"/>
              </a:solidFill>
              <a:effectLst/>
              <a:latin typeface="Arial" pitchFamily="34" charset="0"/>
            </a:endParaRPr>
          </a:p>
        </p:txBody>
      </p:sp>
      <p:sp>
        <p:nvSpPr>
          <p:cNvPr id="160" name="Freeform 155"/>
          <p:cNvSpPr>
            <a:spLocks/>
          </p:cNvSpPr>
          <p:nvPr/>
        </p:nvSpPr>
        <p:spPr bwMode="auto">
          <a:xfrm>
            <a:off x="4449763" y="1149350"/>
            <a:ext cx="2133600" cy="396875"/>
          </a:xfrm>
          <a:custGeom>
            <a:avLst/>
            <a:gdLst>
              <a:gd name="T0" fmla="*/ 599 w 6460"/>
              <a:gd name="T1" fmla="*/ 0 h 1198"/>
              <a:gd name="T2" fmla="*/ 5861 w 6460"/>
              <a:gd name="T3" fmla="*/ 0 h 1198"/>
              <a:gd name="T4" fmla="*/ 6460 w 6460"/>
              <a:gd name="T5" fmla="*/ 599 h 1198"/>
              <a:gd name="T6" fmla="*/ 5861 w 6460"/>
              <a:gd name="T7" fmla="*/ 1198 h 1198"/>
              <a:gd name="T8" fmla="*/ 599 w 6460"/>
              <a:gd name="T9" fmla="*/ 1198 h 1198"/>
              <a:gd name="T10" fmla="*/ 0 w 6460"/>
              <a:gd name="T11" fmla="*/ 599 h 1198"/>
              <a:gd name="T12" fmla="*/ 599 w 6460"/>
              <a:gd name="T13" fmla="*/ 0 h 1198"/>
            </a:gdLst>
            <a:ahLst/>
            <a:cxnLst>
              <a:cxn ang="0">
                <a:pos x="T0" y="T1"/>
              </a:cxn>
              <a:cxn ang="0">
                <a:pos x="T2" y="T3"/>
              </a:cxn>
              <a:cxn ang="0">
                <a:pos x="T4" y="T5"/>
              </a:cxn>
              <a:cxn ang="0">
                <a:pos x="T6" y="T7"/>
              </a:cxn>
              <a:cxn ang="0">
                <a:pos x="T8" y="T9"/>
              </a:cxn>
              <a:cxn ang="0">
                <a:pos x="T10" y="T11"/>
              </a:cxn>
              <a:cxn ang="0">
                <a:pos x="T12" y="T13"/>
              </a:cxn>
            </a:cxnLst>
            <a:rect l="0" t="0" r="r" b="b"/>
            <a:pathLst>
              <a:path w="6460" h="1198">
                <a:moveTo>
                  <a:pt x="599" y="0"/>
                </a:moveTo>
                <a:lnTo>
                  <a:pt x="5861" y="0"/>
                </a:lnTo>
                <a:cubicBezTo>
                  <a:pt x="6193" y="0"/>
                  <a:pt x="6460" y="267"/>
                  <a:pt x="6460" y="599"/>
                </a:cubicBezTo>
                <a:cubicBezTo>
                  <a:pt x="6460" y="931"/>
                  <a:pt x="6193" y="1198"/>
                  <a:pt x="5861" y="1198"/>
                </a:cubicBezTo>
                <a:lnTo>
                  <a:pt x="599" y="1198"/>
                </a:lnTo>
                <a:cubicBezTo>
                  <a:pt x="267" y="1198"/>
                  <a:pt x="0" y="931"/>
                  <a:pt x="0" y="599"/>
                </a:cubicBezTo>
                <a:cubicBezTo>
                  <a:pt x="0" y="267"/>
                  <a:pt x="267" y="0"/>
                  <a:pt x="599" y="0"/>
                </a:cubicBezTo>
                <a:close/>
              </a:path>
            </a:pathLst>
          </a:custGeom>
          <a:solidFill>
            <a:srgbClr val="AFC6E9"/>
          </a:solidFill>
          <a:ln w="7" cap="flat">
            <a:solidFill>
              <a:srgbClr val="050C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156"/>
          <p:cNvSpPr>
            <a:spLocks noChangeArrowheads="1"/>
          </p:cNvSpPr>
          <p:nvPr/>
        </p:nvSpPr>
        <p:spPr bwMode="auto">
          <a:xfrm>
            <a:off x="4646613" y="1184275"/>
            <a:ext cx="15176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C = A + B</a:t>
            </a:r>
            <a:endParaRPr kumimoji="0" lang="en-US" sz="1800" b="0" i="0" u="none" strike="noStrike" cap="none" normalizeH="0" baseline="0" smtClean="0">
              <a:ln>
                <a:noFill/>
              </a:ln>
              <a:solidFill>
                <a:schemeClr val="tx1"/>
              </a:solidFill>
              <a:effectLst/>
              <a:latin typeface="Arial" pitchFamily="34" charset="0"/>
            </a:endParaRPr>
          </a:p>
        </p:txBody>
      </p:sp>
      <p:sp>
        <p:nvSpPr>
          <p:cNvPr id="162" name="Freeform 157"/>
          <p:cNvSpPr>
            <a:spLocks/>
          </p:cNvSpPr>
          <p:nvPr/>
        </p:nvSpPr>
        <p:spPr bwMode="auto">
          <a:xfrm>
            <a:off x="5216525" y="4506913"/>
            <a:ext cx="319088" cy="141288"/>
          </a:xfrm>
          <a:custGeom>
            <a:avLst/>
            <a:gdLst>
              <a:gd name="T0" fmla="*/ 0 w 967"/>
              <a:gd name="T1" fmla="*/ 0 h 423"/>
              <a:gd name="T2" fmla="*/ 947 w 967"/>
              <a:gd name="T3" fmla="*/ 20 h 423"/>
              <a:gd name="T4" fmla="*/ 967 w 967"/>
              <a:gd name="T5" fmla="*/ 423 h 423"/>
            </a:gdLst>
            <a:ahLst/>
            <a:cxnLst>
              <a:cxn ang="0">
                <a:pos x="T0" y="T1"/>
              </a:cxn>
              <a:cxn ang="0">
                <a:pos x="T2" y="T3"/>
              </a:cxn>
              <a:cxn ang="0">
                <a:pos x="T4" y="T5"/>
              </a:cxn>
            </a:cxnLst>
            <a:rect l="0" t="0" r="r" b="b"/>
            <a:pathLst>
              <a:path w="967" h="423">
                <a:moveTo>
                  <a:pt x="0" y="0"/>
                </a:moveTo>
                <a:cubicBezTo>
                  <a:pt x="947" y="0"/>
                  <a:pt x="947" y="20"/>
                  <a:pt x="947" y="20"/>
                </a:cubicBezTo>
                <a:lnTo>
                  <a:pt x="967" y="423"/>
                </a:lnTo>
              </a:path>
            </a:pathLst>
          </a:custGeom>
          <a:noFill/>
          <a:ln w="6"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58"/>
          <p:cNvSpPr>
            <a:spLocks/>
          </p:cNvSpPr>
          <p:nvPr/>
        </p:nvSpPr>
        <p:spPr bwMode="auto">
          <a:xfrm>
            <a:off x="5514975" y="4591050"/>
            <a:ext cx="36513" cy="65088"/>
          </a:xfrm>
          <a:custGeom>
            <a:avLst/>
            <a:gdLst>
              <a:gd name="T0" fmla="*/ 12 w 23"/>
              <a:gd name="T1" fmla="*/ 12 h 41"/>
              <a:gd name="T2" fmla="*/ 0 w 23"/>
              <a:gd name="T3" fmla="*/ 1 h 41"/>
              <a:gd name="T4" fmla="*/ 14 w 23"/>
              <a:gd name="T5" fmla="*/ 41 h 41"/>
              <a:gd name="T6" fmla="*/ 23 w 23"/>
              <a:gd name="T7" fmla="*/ 0 h 41"/>
              <a:gd name="T8" fmla="*/ 12 w 23"/>
              <a:gd name="T9" fmla="*/ 12 h 41"/>
            </a:gdLst>
            <a:ahLst/>
            <a:cxnLst>
              <a:cxn ang="0">
                <a:pos x="T0" y="T1"/>
              </a:cxn>
              <a:cxn ang="0">
                <a:pos x="T2" y="T3"/>
              </a:cxn>
              <a:cxn ang="0">
                <a:pos x="T4" y="T5"/>
              </a:cxn>
              <a:cxn ang="0">
                <a:pos x="T6" y="T7"/>
              </a:cxn>
              <a:cxn ang="0">
                <a:pos x="T8" y="T9"/>
              </a:cxn>
            </a:cxnLst>
            <a:rect l="0" t="0" r="r" b="b"/>
            <a:pathLst>
              <a:path w="23" h="41">
                <a:moveTo>
                  <a:pt x="12" y="12"/>
                </a:moveTo>
                <a:lnTo>
                  <a:pt x="0" y="1"/>
                </a:lnTo>
                <a:lnTo>
                  <a:pt x="14" y="41"/>
                </a:lnTo>
                <a:lnTo>
                  <a:pt x="23" y="0"/>
                </a:lnTo>
                <a:lnTo>
                  <a:pt x="12" y="1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3" name="Straight Arrow Connector 2"/>
          <p:cNvCxnSpPr/>
          <p:nvPr/>
        </p:nvCxnSpPr>
        <p:spPr>
          <a:xfrm flipH="1" flipV="1">
            <a:off x="2489203" y="3838578"/>
            <a:ext cx="258760" cy="7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123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14400" y="1622425"/>
            <a:ext cx="7345362" cy="374332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5475" lvl="0" indent="-458788">
              <a:buSzPct val="100000"/>
              <a:buFont typeface="Symbol" panose="05050102010706020507" pitchFamily="18" charset="2"/>
              <a:buChar char="*"/>
            </a:pPr>
            <a:r>
              <a:rPr lang="en-US" dirty="0">
                <a:latin typeface="Calibri" panose="020F0502020204030204" pitchFamily="34" charset="0"/>
              </a:rPr>
              <a:t>Addition</a:t>
            </a:r>
          </a:p>
          <a:p>
            <a:pPr marL="625475" lvl="0" indent="-458788">
              <a:buSzPct val="100000"/>
              <a:buFont typeface="Symbol" panose="05050102010706020507" pitchFamily="18" charset="2"/>
              <a:buChar char="*"/>
            </a:pPr>
            <a:r>
              <a:rPr lang="en-US" dirty="0">
                <a:latin typeface="Calibri" panose="020F0502020204030204" pitchFamily="34" charset="0"/>
              </a:rPr>
              <a:t>Multiplication</a:t>
            </a:r>
          </a:p>
          <a:p>
            <a:pPr marL="625475" lvl="0" indent="-458788">
              <a:buSzPct val="100000"/>
              <a:buFont typeface="Symbol" panose="05050102010706020507" pitchFamily="18" charset="2"/>
              <a:buChar char="*"/>
            </a:pPr>
            <a:r>
              <a:rPr lang="en-US" dirty="0">
                <a:latin typeface="Calibri" panose="020F0502020204030204" pitchFamily="34" charset="0"/>
              </a:rPr>
              <a:t>Division</a:t>
            </a:r>
          </a:p>
          <a:p>
            <a:pPr marL="625475" lvl="0" indent="-458788">
              <a:buSzPct val="100000"/>
              <a:buFont typeface="Symbol" panose="05050102010706020507" pitchFamily="18" charset="2"/>
              <a:buChar char="*"/>
            </a:pPr>
            <a:r>
              <a:rPr lang="en-US" dirty="0">
                <a:latin typeface="Calibri" panose="020F0502020204030204" pitchFamily="34" charset="0"/>
              </a:rPr>
              <a:t>Floating Point Addition</a:t>
            </a:r>
          </a:p>
          <a:p>
            <a:pPr marL="625475" lvl="0" indent="-458788">
              <a:buSzPct val="100000"/>
              <a:buFont typeface="Symbol" panose="05050102010706020507" pitchFamily="18" charset="2"/>
              <a:buChar char="*"/>
            </a:pPr>
            <a:r>
              <a:rPr lang="en-US" dirty="0">
                <a:latin typeface="Calibri" panose="020F0502020204030204" pitchFamily="34" charset="0"/>
              </a:rPr>
              <a:t>Floating Point Multiplication</a:t>
            </a:r>
          </a:p>
          <a:p>
            <a:pPr marL="625475" lvl="0" indent="-458788">
              <a:buSzPct val="100000"/>
              <a:buFont typeface="Symbol" panose="05050102010706020507" pitchFamily="18" charset="2"/>
              <a:buChar char="*"/>
            </a:pPr>
            <a:r>
              <a:rPr lang="en-US"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6553200" y="388620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Multiplication of FP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676400"/>
            <a:ext cx="7416800" cy="3810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FF3333"/>
                </a:solidFill>
                <a:latin typeface="Calibri" panose="020F0502020204030204" pitchFamily="34" charset="0"/>
              </a:rPr>
              <a:t>Steps</a:t>
            </a:r>
          </a:p>
          <a:p>
            <a:pPr lvl="1">
              <a:buSzPct val="100000"/>
              <a:buFont typeface="Symbol" panose="05050102010706020507" pitchFamily="18" charset="2"/>
              <a:buChar char="*"/>
            </a:pPr>
            <a:r>
              <a:rPr lang="en-US" sz="2800" dirty="0" smtClean="0">
                <a:latin typeface="Calibri" panose="020F0502020204030204" pitchFamily="34" charset="0"/>
              </a:rPr>
              <a:t>E </a:t>
            </a:r>
            <a:r>
              <a:rPr lang="en-US" sz="2800" dirty="0">
                <a:latin typeface="Calibri" panose="020F0502020204030204" pitchFamily="34" charset="0"/>
              </a:rPr>
              <a:t>← E</a:t>
            </a:r>
            <a:r>
              <a:rPr lang="en-US" sz="2800" baseline="-33000" dirty="0">
                <a:latin typeface="Calibri" panose="020F0502020204030204" pitchFamily="34" charset="0"/>
              </a:rPr>
              <a:t>A</a:t>
            </a:r>
            <a:r>
              <a:rPr lang="en-US" sz="2800" dirty="0">
                <a:latin typeface="Calibri" panose="020F0502020204030204" pitchFamily="34" charset="0"/>
              </a:rPr>
              <a:t> + E</a:t>
            </a:r>
            <a:r>
              <a:rPr lang="en-US" sz="2800" baseline="-33000" dirty="0">
                <a:latin typeface="Calibri" panose="020F0502020204030204" pitchFamily="34" charset="0"/>
              </a:rPr>
              <a:t>B</a:t>
            </a:r>
            <a:r>
              <a:rPr lang="en-US" sz="2800" dirty="0">
                <a:latin typeface="Calibri" panose="020F0502020204030204" pitchFamily="34" charset="0"/>
              </a:rPr>
              <a:t> - bias</a:t>
            </a:r>
          </a:p>
          <a:p>
            <a:pPr lvl="1">
              <a:buSzPct val="100000"/>
              <a:buFont typeface="Symbol" panose="05050102010706020507" pitchFamily="18" charset="2"/>
              <a:buChar char="*"/>
            </a:pPr>
            <a:r>
              <a:rPr lang="en-US" sz="2800" dirty="0">
                <a:latin typeface="Calibri" panose="020F0502020204030204" pitchFamily="34" charset="0"/>
              </a:rPr>
              <a:t>W ← P</a:t>
            </a:r>
            <a:r>
              <a:rPr lang="en-US" sz="2800" baseline="-33000" dirty="0">
                <a:latin typeface="Calibri" panose="020F0502020204030204" pitchFamily="34" charset="0"/>
              </a:rPr>
              <a:t>A</a:t>
            </a:r>
            <a:r>
              <a:rPr lang="en-US" sz="2800" dirty="0">
                <a:latin typeface="Calibri" panose="020F0502020204030204" pitchFamily="34" charset="0"/>
              </a:rPr>
              <a:t> * P</a:t>
            </a:r>
            <a:r>
              <a:rPr lang="en-US" sz="2800" baseline="-33000" dirty="0">
                <a:latin typeface="Calibri" panose="020F0502020204030204" pitchFamily="34" charset="0"/>
              </a:rPr>
              <a:t>B</a:t>
            </a:r>
          </a:p>
          <a:p>
            <a:pPr lvl="1">
              <a:buSzPct val="100000"/>
              <a:buFont typeface="Symbol" panose="05050102010706020507" pitchFamily="18" charset="2"/>
              <a:buChar char="*"/>
            </a:pPr>
            <a:r>
              <a:rPr lang="en-US" sz="2800" dirty="0" err="1">
                <a:solidFill>
                  <a:srgbClr val="2323DC"/>
                </a:solidFill>
                <a:latin typeface="Calibri" panose="020F0502020204030204" pitchFamily="34" charset="0"/>
              </a:rPr>
              <a:t>Normalise</a:t>
            </a:r>
            <a:r>
              <a:rPr lang="en-US" sz="2800" dirty="0">
                <a:solidFill>
                  <a:srgbClr val="2323DC"/>
                </a:solidFill>
                <a:latin typeface="Calibri" panose="020F0502020204030204" pitchFamily="34" charset="0"/>
              </a:rPr>
              <a:t> (shift left or shift right)</a:t>
            </a:r>
          </a:p>
          <a:p>
            <a:pPr lvl="1">
              <a:buSzPct val="100000"/>
              <a:buFont typeface="Symbol" panose="05050102010706020507" pitchFamily="18" charset="2"/>
              <a:buChar char="*"/>
            </a:pPr>
            <a:r>
              <a:rPr lang="en-US" sz="2800" dirty="0">
                <a:solidFill>
                  <a:srgbClr val="FF3333"/>
                </a:solidFill>
                <a:latin typeface="Calibri" panose="020F0502020204030204" pitchFamily="34" charset="0"/>
              </a:rPr>
              <a:t>Round</a:t>
            </a:r>
          </a:p>
          <a:p>
            <a:pPr lvl="1">
              <a:buSzPct val="100000"/>
              <a:buFont typeface="Symbol" panose="05050102010706020507" pitchFamily="18" charset="2"/>
              <a:buChar char="*"/>
            </a:pPr>
            <a:r>
              <a:rPr lang="en-US" sz="2800" dirty="0" err="1">
                <a:solidFill>
                  <a:srgbClr val="579D1C"/>
                </a:solidFill>
                <a:latin typeface="Calibri" panose="020F0502020204030204" pitchFamily="34" charset="0"/>
              </a:rPr>
              <a:t>Renormalise</a:t>
            </a:r>
            <a:endParaRPr lang="en-US" sz="2800" dirty="0">
              <a:solidFill>
                <a:srgbClr val="579D1C"/>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Integer</a:t>
            </a:r>
            <a:r>
              <a:rPr lang="fr-FR" dirty="0">
                <a:solidFill>
                  <a:schemeClr val="tx1"/>
                </a:solidFill>
              </a:rPr>
              <a:t> Division</a:t>
            </a:r>
          </a:p>
        </p:txBody>
      </p:sp>
      <p:sp>
        <p:nvSpPr>
          <p:cNvPr id="3" name="Text Placeholder 2"/>
          <p:cNvSpPr txBox="1">
            <a:spLocks noGrp="1"/>
          </p:cNvSpPr>
          <p:nvPr>
            <p:ph type="body" idx="4294967295"/>
          </p:nvPr>
        </p:nvSpPr>
        <p:spPr>
          <a:xfrm>
            <a:off x="965200" y="1525588"/>
            <a:ext cx="7416800" cy="51038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only consider </a:t>
            </a:r>
            <a:r>
              <a:rPr lang="en-US" dirty="0">
                <a:solidFill>
                  <a:srgbClr val="FF3333"/>
                </a:solidFill>
                <a:latin typeface="Calibri" panose="020F0502020204030204" pitchFamily="34" charset="0"/>
              </a:rPr>
              <a:t>positive numbers</a:t>
            </a:r>
          </a:p>
          <a:p>
            <a:pPr lvl="1">
              <a:buSzPct val="100000"/>
              <a:buFont typeface="Symbol" panose="05050102010706020507" pitchFamily="18" charset="2"/>
              <a:buChar char="*"/>
            </a:pPr>
            <a:r>
              <a:rPr lang="en-US" dirty="0">
                <a:solidFill>
                  <a:srgbClr val="4700B8"/>
                </a:solidFill>
                <a:latin typeface="Calibri" panose="020F0502020204030204" pitchFamily="34" charset="0"/>
              </a:rPr>
              <a:t>N = DQ  + R</a:t>
            </a:r>
            <a:r>
              <a:rPr lang="en-US" dirty="0">
                <a:latin typeface="Calibri" panose="020F0502020204030204" pitchFamily="34" charset="0"/>
              </a:rPr>
              <a:t>  </a:t>
            </a:r>
          </a:p>
          <a:p>
            <a:pPr lvl="2">
              <a:buSzPct val="100000"/>
              <a:buFont typeface="Symbol" panose="05050102010706020507" pitchFamily="18" charset="2"/>
              <a:buChar char="*"/>
            </a:pPr>
            <a:r>
              <a:rPr lang="en-US" dirty="0">
                <a:latin typeface="Calibri" panose="020F0502020204030204" pitchFamily="34" charset="0"/>
              </a:rPr>
              <a:t>N → </a:t>
            </a:r>
            <a:r>
              <a:rPr lang="en-US" dirty="0" smtClean="0">
                <a:latin typeface="Calibri" panose="020F0502020204030204" pitchFamily="34" charset="0"/>
              </a:rPr>
              <a:t>Dividend</a:t>
            </a:r>
            <a:endParaRPr lang="en-US" dirty="0">
              <a:latin typeface="Calibri" panose="020F0502020204030204" pitchFamily="34" charset="0"/>
            </a:endParaRPr>
          </a:p>
          <a:p>
            <a:pPr lvl="2">
              <a:buSzPct val="100000"/>
              <a:buFont typeface="Symbol" panose="05050102010706020507" pitchFamily="18" charset="2"/>
              <a:buChar char="*"/>
            </a:pPr>
            <a:r>
              <a:rPr lang="en-US" dirty="0">
                <a:latin typeface="Calibri" panose="020F0502020204030204" pitchFamily="34" charset="0"/>
              </a:rPr>
              <a:t>D → Divisor</a:t>
            </a:r>
          </a:p>
          <a:p>
            <a:pPr lvl="2">
              <a:buSzPct val="100000"/>
              <a:buFont typeface="Symbol" panose="05050102010706020507" pitchFamily="18" charset="2"/>
              <a:buChar char="*"/>
            </a:pPr>
            <a:r>
              <a:rPr lang="en-US" dirty="0">
                <a:latin typeface="Calibri" panose="020F0502020204030204" pitchFamily="34" charset="0"/>
              </a:rPr>
              <a:t>Q → Quotient</a:t>
            </a:r>
          </a:p>
          <a:p>
            <a:pPr lvl="2">
              <a:buSzPct val="100000"/>
              <a:buFont typeface="Symbol" panose="05050102010706020507" pitchFamily="18" charset="2"/>
              <a:buChar char="*"/>
            </a:pPr>
            <a:r>
              <a:rPr lang="en-US" dirty="0">
                <a:latin typeface="Calibri" panose="020F0502020204030204" pitchFamily="34" charset="0"/>
              </a:rPr>
              <a:t>R → Remainder</a:t>
            </a:r>
          </a:p>
          <a:p>
            <a:pPr lvl="0">
              <a:buSzPct val="100000"/>
              <a:buFont typeface="Symbol" panose="05050102010706020507" pitchFamily="18" charset="2"/>
              <a:buChar char="*"/>
            </a:pPr>
            <a:r>
              <a:rPr lang="en-US" dirty="0">
                <a:solidFill>
                  <a:srgbClr val="2323DC"/>
                </a:solidFill>
                <a:latin typeface="Calibri" panose="020F0502020204030204" pitchFamily="34" charset="0"/>
              </a:rPr>
              <a:t>Properties</a:t>
            </a:r>
          </a:p>
          <a:p>
            <a:pPr lvl="1">
              <a:buSzPct val="100000"/>
              <a:buFont typeface="Symbol" panose="05050102010706020507" pitchFamily="18" charset="2"/>
              <a:buChar char="*"/>
            </a:pPr>
            <a:r>
              <a:rPr lang="en-US" dirty="0">
                <a:latin typeface="Calibri" panose="020F0502020204030204" pitchFamily="34" charset="0"/>
              </a:rPr>
              <a:t>[</a:t>
            </a:r>
            <a:r>
              <a:rPr lang="en-US" dirty="0">
                <a:solidFill>
                  <a:srgbClr val="0000FF"/>
                </a:solidFill>
                <a:latin typeface="Calibri" panose="020F0502020204030204" pitchFamily="34" charset="0"/>
              </a:rPr>
              <a:t>Property 1</a:t>
            </a:r>
            <a:r>
              <a:rPr lang="en-US" dirty="0">
                <a:latin typeface="Calibri" panose="020F0502020204030204" pitchFamily="34" charset="0"/>
              </a:rPr>
              <a:t>:] R &lt; D, R &gt;= 0</a:t>
            </a:r>
          </a:p>
          <a:p>
            <a:pPr lvl="1">
              <a:buSzPct val="100000"/>
              <a:buFont typeface="Symbol" panose="05050102010706020507" pitchFamily="18" charset="2"/>
              <a:buChar char="*"/>
            </a:pPr>
            <a:r>
              <a:rPr lang="en-US" dirty="0">
                <a:latin typeface="Calibri" panose="020F0502020204030204" pitchFamily="34" charset="0"/>
              </a:rPr>
              <a:t>[</a:t>
            </a:r>
            <a:r>
              <a:rPr lang="en-US" dirty="0">
                <a:solidFill>
                  <a:srgbClr val="FF0000"/>
                </a:solidFill>
                <a:latin typeface="Calibri" panose="020F0502020204030204" pitchFamily="34" charset="0"/>
              </a:rPr>
              <a:t>Property 2:</a:t>
            </a:r>
            <a:r>
              <a:rPr lang="en-US" dirty="0">
                <a:latin typeface="Calibri" panose="020F0502020204030204" pitchFamily="34" charset="0"/>
              </a:rPr>
              <a:t>] Q is the largest positive integer satisfying </a:t>
            </a:r>
            <a:r>
              <a:rPr lang="en-US" dirty="0" smtClean="0">
                <a:latin typeface="Calibri" panose="020F0502020204030204" pitchFamily="34" charset="0"/>
              </a:rPr>
              <a:t>the equation (N = DQ +R) </a:t>
            </a:r>
            <a:r>
              <a:rPr lang="en-US" smtClean="0">
                <a:latin typeface="Calibri" panose="020F0502020204030204" pitchFamily="34" charset="0"/>
              </a:rPr>
              <a:t>and Property 1</a:t>
            </a: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9" name="AutoShape 3"/>
          <p:cNvSpPr>
            <a:spLocks noChangeAspect="1" noChangeArrowheads="1" noTextEdit="1"/>
          </p:cNvSpPr>
          <p:nvPr/>
        </p:nvSpPr>
        <p:spPr bwMode="auto">
          <a:xfrm>
            <a:off x="1174750" y="1401762"/>
            <a:ext cx="6673850" cy="53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451100" y="2271712"/>
            <a:ext cx="158750" cy="158750"/>
          </a:xfrm>
          <a:custGeom>
            <a:avLst/>
            <a:gdLst>
              <a:gd name="T0" fmla="*/ 220 w 443"/>
              <a:gd name="T1" fmla="*/ 0 h 439"/>
              <a:gd name="T2" fmla="*/ 224 w 443"/>
              <a:gd name="T3" fmla="*/ 0 h 439"/>
              <a:gd name="T4" fmla="*/ 443 w 443"/>
              <a:gd name="T5" fmla="*/ 220 h 439"/>
              <a:gd name="T6" fmla="*/ 224 w 443"/>
              <a:gd name="T7" fmla="*/ 439 h 439"/>
              <a:gd name="T8" fmla="*/ 220 w 443"/>
              <a:gd name="T9" fmla="*/ 439 h 439"/>
              <a:gd name="T10" fmla="*/ 0 w 443"/>
              <a:gd name="T11" fmla="*/ 220 h 439"/>
              <a:gd name="T12" fmla="*/ 220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20" y="0"/>
                </a:moveTo>
                <a:lnTo>
                  <a:pt x="224" y="0"/>
                </a:lnTo>
                <a:cubicBezTo>
                  <a:pt x="346" y="0"/>
                  <a:pt x="443" y="98"/>
                  <a:pt x="443" y="220"/>
                </a:cubicBezTo>
                <a:cubicBezTo>
                  <a:pt x="443" y="341"/>
                  <a:pt x="346" y="439"/>
                  <a:pt x="224" y="439"/>
                </a:cubicBezTo>
                <a:lnTo>
                  <a:pt x="220" y="439"/>
                </a:lnTo>
                <a:cubicBezTo>
                  <a:pt x="98" y="439"/>
                  <a:pt x="0" y="341"/>
                  <a:pt x="0" y="220"/>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2119313" y="1928812"/>
            <a:ext cx="0" cy="309563"/>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2090738" y="2138362"/>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1839913" y="2244725"/>
            <a:ext cx="282575" cy="388938"/>
          </a:xfrm>
          <a:custGeom>
            <a:avLst/>
            <a:gdLst>
              <a:gd name="T0" fmla="*/ 786 w 786"/>
              <a:gd name="T1" fmla="*/ 0 h 1079"/>
              <a:gd name="T2" fmla="*/ 0 w 786"/>
              <a:gd name="T3" fmla="*/ 585 h 1079"/>
              <a:gd name="T4" fmla="*/ 766 w 786"/>
              <a:gd name="T5" fmla="*/ 1079 h 1079"/>
            </a:gdLst>
            <a:ahLst/>
            <a:cxnLst>
              <a:cxn ang="0">
                <a:pos x="T0" y="T1"/>
              </a:cxn>
              <a:cxn ang="0">
                <a:pos x="T2" y="T3"/>
              </a:cxn>
              <a:cxn ang="0">
                <a:pos x="T4" y="T5"/>
              </a:cxn>
            </a:cxnLst>
            <a:rect l="0" t="0" r="r" b="b"/>
            <a:pathLst>
              <a:path w="786" h="1079">
                <a:moveTo>
                  <a:pt x="786" y="0"/>
                </a:moveTo>
                <a:lnTo>
                  <a:pt x="0" y="585"/>
                </a:lnTo>
                <a:lnTo>
                  <a:pt x="766" y="107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2111375" y="2246312"/>
            <a:ext cx="290513" cy="385763"/>
          </a:xfrm>
          <a:custGeom>
            <a:avLst/>
            <a:gdLst>
              <a:gd name="T0" fmla="*/ 20 w 807"/>
              <a:gd name="T1" fmla="*/ 0 h 1069"/>
              <a:gd name="T2" fmla="*/ 807 w 807"/>
              <a:gd name="T3" fmla="*/ 585 h 1069"/>
              <a:gd name="T4" fmla="*/ 0 w 807"/>
              <a:gd name="T5" fmla="*/ 1069 h 1069"/>
            </a:gdLst>
            <a:ahLst/>
            <a:cxnLst>
              <a:cxn ang="0">
                <a:pos x="T0" y="T1"/>
              </a:cxn>
              <a:cxn ang="0">
                <a:pos x="T2" y="T3"/>
              </a:cxn>
              <a:cxn ang="0">
                <a:pos x="T4" y="T5"/>
              </a:cxn>
            </a:cxnLst>
            <a:rect l="0" t="0" r="r" b="b"/>
            <a:pathLst>
              <a:path w="807" h="1069">
                <a:moveTo>
                  <a:pt x="20" y="0"/>
                </a:moveTo>
                <a:lnTo>
                  <a:pt x="807" y="585"/>
                </a:lnTo>
                <a:lnTo>
                  <a:pt x="0" y="106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919288" y="2378075"/>
            <a:ext cx="3921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A=0?</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1"/>
          <p:cNvSpPr>
            <a:spLocks noChangeShapeType="1"/>
          </p:cNvSpPr>
          <p:nvPr/>
        </p:nvSpPr>
        <p:spPr bwMode="auto">
          <a:xfrm flipV="1">
            <a:off x="2403475" y="2459037"/>
            <a:ext cx="309563" cy="15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2613025" y="2430462"/>
            <a:ext cx="100013" cy="57150"/>
          </a:xfrm>
          <a:custGeom>
            <a:avLst/>
            <a:gdLst>
              <a:gd name="T0" fmla="*/ 18 w 63"/>
              <a:gd name="T1" fmla="*/ 18 h 36"/>
              <a:gd name="T2" fmla="*/ 0 w 63"/>
              <a:gd name="T3" fmla="*/ 36 h 36"/>
              <a:gd name="T4" fmla="*/ 63 w 63"/>
              <a:gd name="T5" fmla="*/ 18 h 36"/>
              <a:gd name="T6" fmla="*/ 0 w 63"/>
              <a:gd name="T7" fmla="*/ 0 h 36"/>
              <a:gd name="T8" fmla="*/ 18 w 63"/>
              <a:gd name="T9" fmla="*/ 18 h 36"/>
            </a:gdLst>
            <a:ahLst/>
            <a:cxnLst>
              <a:cxn ang="0">
                <a:pos x="T0" y="T1"/>
              </a:cxn>
              <a:cxn ang="0">
                <a:pos x="T2" y="T3"/>
              </a:cxn>
              <a:cxn ang="0">
                <a:pos x="T4" y="T5"/>
              </a:cxn>
              <a:cxn ang="0">
                <a:pos x="T6" y="T7"/>
              </a:cxn>
              <a:cxn ang="0">
                <a:pos x="T8" y="T9"/>
              </a:cxn>
            </a:cxnLst>
            <a:rect l="0" t="0" r="r" b="b"/>
            <a:pathLst>
              <a:path w="63" h="36">
                <a:moveTo>
                  <a:pt x="18" y="18"/>
                </a:moveTo>
                <a:lnTo>
                  <a:pt x="0" y="36"/>
                </a:lnTo>
                <a:lnTo>
                  <a:pt x="63" y="18"/>
                </a:lnTo>
                <a:lnTo>
                  <a:pt x="0"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2733675" y="2379662"/>
            <a:ext cx="361950" cy="184150"/>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754313" y="2411412"/>
            <a:ext cx="32226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C=0</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15"/>
          <p:cNvSpPr>
            <a:spLocks noChangeShapeType="1"/>
          </p:cNvSpPr>
          <p:nvPr/>
        </p:nvSpPr>
        <p:spPr bwMode="auto">
          <a:xfrm>
            <a:off x="2112963" y="2630487"/>
            <a:ext cx="0" cy="203200"/>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084388" y="2733675"/>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1833563" y="2833687"/>
            <a:ext cx="284163" cy="388938"/>
          </a:xfrm>
          <a:custGeom>
            <a:avLst/>
            <a:gdLst>
              <a:gd name="T0" fmla="*/ 786 w 786"/>
              <a:gd name="T1" fmla="*/ 0 h 1079"/>
              <a:gd name="T2" fmla="*/ 0 w 786"/>
              <a:gd name="T3" fmla="*/ 585 h 1079"/>
              <a:gd name="T4" fmla="*/ 766 w 786"/>
              <a:gd name="T5" fmla="*/ 1079 h 1079"/>
            </a:gdLst>
            <a:ahLst/>
            <a:cxnLst>
              <a:cxn ang="0">
                <a:pos x="T0" y="T1"/>
              </a:cxn>
              <a:cxn ang="0">
                <a:pos x="T2" y="T3"/>
              </a:cxn>
              <a:cxn ang="0">
                <a:pos x="T4" y="T5"/>
              </a:cxn>
            </a:cxnLst>
            <a:rect l="0" t="0" r="r" b="b"/>
            <a:pathLst>
              <a:path w="786" h="1079">
                <a:moveTo>
                  <a:pt x="786" y="0"/>
                </a:moveTo>
                <a:lnTo>
                  <a:pt x="0" y="585"/>
                </a:lnTo>
                <a:lnTo>
                  <a:pt x="766" y="107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106613" y="2835275"/>
            <a:ext cx="290513" cy="384175"/>
          </a:xfrm>
          <a:custGeom>
            <a:avLst/>
            <a:gdLst>
              <a:gd name="T0" fmla="*/ 20 w 806"/>
              <a:gd name="T1" fmla="*/ 0 h 1069"/>
              <a:gd name="T2" fmla="*/ 806 w 806"/>
              <a:gd name="T3" fmla="*/ 585 h 1069"/>
              <a:gd name="T4" fmla="*/ 0 w 806"/>
              <a:gd name="T5" fmla="*/ 1069 h 1069"/>
            </a:gdLst>
            <a:ahLst/>
            <a:cxnLst>
              <a:cxn ang="0">
                <a:pos x="T0" y="T1"/>
              </a:cxn>
              <a:cxn ang="0">
                <a:pos x="T2" y="T3"/>
              </a:cxn>
              <a:cxn ang="0">
                <a:pos x="T4" y="T5"/>
              </a:cxn>
            </a:cxnLst>
            <a:rect l="0" t="0" r="r" b="b"/>
            <a:pathLst>
              <a:path w="806" h="1069">
                <a:moveTo>
                  <a:pt x="20" y="0"/>
                </a:moveTo>
                <a:lnTo>
                  <a:pt x="806" y="585"/>
                </a:lnTo>
                <a:lnTo>
                  <a:pt x="0" y="1069"/>
                </a:lnTo>
              </a:path>
            </a:pathLst>
          </a:custGeom>
          <a:solidFill>
            <a:srgbClr val="D5F6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914525" y="2965450"/>
            <a:ext cx="3921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B=0?</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0"/>
          <p:cNvSpPr>
            <a:spLocks noChangeShapeType="1"/>
          </p:cNvSpPr>
          <p:nvPr/>
        </p:nvSpPr>
        <p:spPr bwMode="auto">
          <a:xfrm flipV="1">
            <a:off x="2397125" y="3041650"/>
            <a:ext cx="309563" cy="15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2606675" y="3014662"/>
            <a:ext cx="100013" cy="55563"/>
          </a:xfrm>
          <a:custGeom>
            <a:avLst/>
            <a:gdLst>
              <a:gd name="T0" fmla="*/ 18 w 63"/>
              <a:gd name="T1" fmla="*/ 17 h 35"/>
              <a:gd name="T2" fmla="*/ 0 w 63"/>
              <a:gd name="T3" fmla="*/ 35 h 35"/>
              <a:gd name="T4" fmla="*/ 63 w 63"/>
              <a:gd name="T5" fmla="*/ 17 h 35"/>
              <a:gd name="T6" fmla="*/ 0 w 63"/>
              <a:gd name="T7" fmla="*/ 0 h 35"/>
              <a:gd name="T8" fmla="*/ 18 w 63"/>
              <a:gd name="T9" fmla="*/ 17 h 35"/>
            </a:gdLst>
            <a:ahLst/>
            <a:cxnLst>
              <a:cxn ang="0">
                <a:pos x="T0" y="T1"/>
              </a:cxn>
              <a:cxn ang="0">
                <a:pos x="T2" y="T3"/>
              </a:cxn>
              <a:cxn ang="0">
                <a:pos x="T4" y="T5"/>
              </a:cxn>
              <a:cxn ang="0">
                <a:pos x="T6" y="T7"/>
              </a:cxn>
              <a:cxn ang="0">
                <a:pos x="T8" y="T9"/>
              </a:cxn>
            </a:cxnLst>
            <a:rect l="0" t="0" r="r" b="b"/>
            <a:pathLst>
              <a:path w="63" h="35">
                <a:moveTo>
                  <a:pt x="18" y="17"/>
                </a:moveTo>
                <a:lnTo>
                  <a:pt x="0" y="35"/>
                </a:lnTo>
                <a:lnTo>
                  <a:pt x="63" y="17"/>
                </a:lnTo>
                <a:lnTo>
                  <a:pt x="0" y="0"/>
                </a:lnTo>
                <a:lnTo>
                  <a:pt x="18"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727325" y="2963862"/>
            <a:ext cx="361950" cy="184150"/>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747963" y="2994025"/>
            <a:ext cx="32226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C=0</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4"/>
          <p:cNvSpPr>
            <a:spLocks noChangeArrowheads="1"/>
          </p:cNvSpPr>
          <p:nvPr/>
        </p:nvSpPr>
        <p:spPr bwMode="auto">
          <a:xfrm>
            <a:off x="2486025" y="2287587"/>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30" name="Freeform 25"/>
          <p:cNvSpPr>
            <a:spLocks/>
          </p:cNvSpPr>
          <p:nvPr/>
        </p:nvSpPr>
        <p:spPr bwMode="auto">
          <a:xfrm>
            <a:off x="2430463" y="2860675"/>
            <a:ext cx="160338" cy="1571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2466975" y="2876550"/>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32" name="Freeform 27"/>
          <p:cNvSpPr>
            <a:spLocks/>
          </p:cNvSpPr>
          <p:nvPr/>
        </p:nvSpPr>
        <p:spPr bwMode="auto">
          <a:xfrm>
            <a:off x="1890713" y="2624137"/>
            <a:ext cx="158750" cy="158750"/>
          </a:xfrm>
          <a:custGeom>
            <a:avLst/>
            <a:gdLst>
              <a:gd name="T0" fmla="*/ 220 w 444"/>
              <a:gd name="T1" fmla="*/ 0 h 439"/>
              <a:gd name="T2" fmla="*/ 224 w 444"/>
              <a:gd name="T3" fmla="*/ 0 h 439"/>
              <a:gd name="T4" fmla="*/ 444 w 444"/>
              <a:gd name="T5" fmla="*/ 219 h 439"/>
              <a:gd name="T6" fmla="*/ 224 w 444"/>
              <a:gd name="T7" fmla="*/ 439 h 439"/>
              <a:gd name="T8" fmla="*/ 220 w 444"/>
              <a:gd name="T9" fmla="*/ 439 h 439"/>
              <a:gd name="T10" fmla="*/ 0 w 444"/>
              <a:gd name="T11" fmla="*/ 219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19"/>
                </a:cubicBezTo>
                <a:cubicBezTo>
                  <a:pt x="444" y="341"/>
                  <a:pt x="346" y="439"/>
                  <a:pt x="224" y="439"/>
                </a:cubicBezTo>
                <a:lnTo>
                  <a:pt x="220" y="439"/>
                </a:lnTo>
                <a:cubicBezTo>
                  <a:pt x="98" y="439"/>
                  <a:pt x="0" y="341"/>
                  <a:pt x="0" y="219"/>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1919288" y="2640012"/>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34" name="Line 29"/>
          <p:cNvSpPr>
            <a:spLocks noChangeShapeType="1"/>
          </p:cNvSpPr>
          <p:nvPr/>
        </p:nvSpPr>
        <p:spPr bwMode="auto">
          <a:xfrm>
            <a:off x="2105025" y="3206750"/>
            <a:ext cx="0" cy="2047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2076450" y="3311525"/>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1401763" y="3416300"/>
            <a:ext cx="1871663" cy="893763"/>
          </a:xfrm>
          <a:prstGeom prst="rect">
            <a:avLst/>
          </a:prstGeom>
          <a:solidFill>
            <a:srgbClr val="A2D0D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1458913" y="3506787"/>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38" name="Rectangle 33"/>
          <p:cNvSpPr>
            <a:spLocks noChangeArrowheads="1"/>
          </p:cNvSpPr>
          <p:nvPr/>
        </p:nvSpPr>
        <p:spPr bwMode="auto">
          <a:xfrm>
            <a:off x="1905000" y="3506787"/>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Line 36"/>
          <p:cNvSpPr>
            <a:spLocks noChangeShapeType="1"/>
          </p:cNvSpPr>
          <p:nvPr/>
        </p:nvSpPr>
        <p:spPr bwMode="auto">
          <a:xfrm>
            <a:off x="2147888" y="4313237"/>
            <a:ext cx="0" cy="285750"/>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2119313" y="4498975"/>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003675" y="2541587"/>
            <a:ext cx="1341438" cy="384175"/>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4081463" y="2560637"/>
            <a:ext cx="11779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Normalize W and </a:t>
            </a: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40"/>
          <p:cNvSpPr>
            <a:spLocks noChangeArrowheads="1"/>
          </p:cNvSpPr>
          <p:nvPr/>
        </p:nvSpPr>
        <p:spPr bwMode="auto">
          <a:xfrm>
            <a:off x="4081463" y="2741612"/>
            <a:ext cx="7350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   update E</a:t>
            </a:r>
            <a:endParaRPr kumimoji="0" lang="en-US" sz="1800" b="0" i="0" u="none" strike="noStrike" cap="none" normalizeH="0" baseline="0" smtClean="0">
              <a:ln>
                <a:noFill/>
              </a:ln>
              <a:solidFill>
                <a:schemeClr val="tx1"/>
              </a:solidFill>
              <a:effectLst/>
              <a:latin typeface="Arial" pitchFamily="34" charset="0"/>
            </a:endParaRPr>
          </a:p>
        </p:txBody>
      </p:sp>
      <p:sp>
        <p:nvSpPr>
          <p:cNvPr id="46" name="Line 41"/>
          <p:cNvSpPr>
            <a:spLocks noChangeShapeType="1"/>
          </p:cNvSpPr>
          <p:nvPr/>
        </p:nvSpPr>
        <p:spPr bwMode="auto">
          <a:xfrm>
            <a:off x="4643438" y="2919412"/>
            <a:ext cx="0" cy="2428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4614863" y="3062287"/>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4110038" y="4040187"/>
            <a:ext cx="998538" cy="265113"/>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4"/>
          <p:cNvSpPr>
            <a:spLocks noChangeArrowheads="1"/>
          </p:cNvSpPr>
          <p:nvPr/>
        </p:nvSpPr>
        <p:spPr bwMode="auto">
          <a:xfrm>
            <a:off x="4319588" y="4110037"/>
            <a:ext cx="6508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Round W</a:t>
            </a:r>
            <a:endParaRPr kumimoji="0" lang="en-US" sz="1800" b="0" i="0" u="none" strike="noStrike" cap="none" normalizeH="0" baseline="0" smtClean="0">
              <a:ln>
                <a:noFill/>
              </a:ln>
              <a:solidFill>
                <a:schemeClr val="tx1"/>
              </a:solidFill>
              <a:effectLst/>
              <a:latin typeface="Arial" pitchFamily="34" charset="0"/>
            </a:endParaRPr>
          </a:p>
        </p:txBody>
      </p:sp>
      <p:sp>
        <p:nvSpPr>
          <p:cNvPr id="50" name="Rectangle 45"/>
          <p:cNvSpPr>
            <a:spLocks noChangeArrowheads="1"/>
          </p:cNvSpPr>
          <p:nvPr/>
        </p:nvSpPr>
        <p:spPr bwMode="auto">
          <a:xfrm>
            <a:off x="1936750" y="359092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1" name="Line 46"/>
          <p:cNvSpPr>
            <a:spLocks noChangeShapeType="1"/>
          </p:cNvSpPr>
          <p:nvPr/>
        </p:nvSpPr>
        <p:spPr bwMode="auto">
          <a:xfrm>
            <a:off x="4602163" y="4300537"/>
            <a:ext cx="0" cy="2428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4573588" y="4443412"/>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2103438" y="2030412"/>
            <a:ext cx="2519363" cy="4117975"/>
          </a:xfrm>
          <a:custGeom>
            <a:avLst/>
            <a:gdLst>
              <a:gd name="T0" fmla="*/ 0 w 6995"/>
              <a:gd name="T1" fmla="*/ 10839 h 11423"/>
              <a:gd name="T2" fmla="*/ 20 w 6995"/>
              <a:gd name="T3" fmla="*/ 11423 h 11423"/>
              <a:gd name="T4" fmla="*/ 4314 w 6995"/>
              <a:gd name="T5" fmla="*/ 11403 h 11423"/>
              <a:gd name="T6" fmla="*/ 4334 w 6995"/>
              <a:gd name="T7" fmla="*/ 4932 h 11423"/>
              <a:gd name="T8" fmla="*/ 4334 w 6995"/>
              <a:gd name="T9" fmla="*/ 28 h 11423"/>
              <a:gd name="T10" fmla="*/ 6995 w 6995"/>
              <a:gd name="T11" fmla="*/ 0 h 11423"/>
              <a:gd name="T12" fmla="*/ 6995 w 6995"/>
              <a:gd name="T13" fmla="*/ 1370 h 11423"/>
            </a:gdLst>
            <a:ahLst/>
            <a:cxnLst>
              <a:cxn ang="0">
                <a:pos x="T0" y="T1"/>
              </a:cxn>
              <a:cxn ang="0">
                <a:pos x="T2" y="T3"/>
              </a:cxn>
              <a:cxn ang="0">
                <a:pos x="T4" y="T5"/>
              </a:cxn>
              <a:cxn ang="0">
                <a:pos x="T6" y="T7"/>
              </a:cxn>
              <a:cxn ang="0">
                <a:pos x="T8" y="T9"/>
              </a:cxn>
              <a:cxn ang="0">
                <a:pos x="T10" y="T11"/>
              </a:cxn>
              <a:cxn ang="0">
                <a:pos x="T12" y="T13"/>
              </a:cxn>
            </a:cxnLst>
            <a:rect l="0" t="0" r="r" b="b"/>
            <a:pathLst>
              <a:path w="6995" h="11423">
                <a:moveTo>
                  <a:pt x="0" y="10839"/>
                </a:moveTo>
                <a:lnTo>
                  <a:pt x="20" y="11423"/>
                </a:lnTo>
                <a:lnTo>
                  <a:pt x="4314" y="11403"/>
                </a:lnTo>
                <a:lnTo>
                  <a:pt x="4334" y="4932"/>
                </a:lnTo>
                <a:lnTo>
                  <a:pt x="4334" y="28"/>
                </a:lnTo>
                <a:lnTo>
                  <a:pt x="6995" y="0"/>
                </a:lnTo>
                <a:lnTo>
                  <a:pt x="6995" y="1370"/>
                </a:lnTo>
              </a:path>
            </a:pathLst>
          </a:custGeom>
          <a:noFill/>
          <a:ln w="4" cap="flat">
            <a:solidFill>
              <a:srgbClr val="060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4594225" y="2424112"/>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1514476" y="3890963"/>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E</a:t>
            </a:r>
            <a:endParaRPr kumimoji="0" lang="en-US" sz="1800" b="0" i="0" u="none" strike="noStrike" cap="none" normalizeH="0" baseline="0" smtClean="0">
              <a:ln>
                <a:noFill/>
              </a:ln>
              <a:solidFill>
                <a:schemeClr val="tx1"/>
              </a:solidFill>
              <a:effectLst/>
              <a:latin typeface="Arial" pitchFamily="34" charset="0"/>
            </a:endParaRPr>
          </a:p>
        </p:txBody>
      </p:sp>
      <p:sp>
        <p:nvSpPr>
          <p:cNvPr id="56" name="Line 51"/>
          <p:cNvSpPr>
            <a:spLocks noChangeShapeType="1"/>
          </p:cNvSpPr>
          <p:nvPr/>
        </p:nvSpPr>
        <p:spPr bwMode="auto">
          <a:xfrm flipH="1">
            <a:off x="1689101" y="3963988"/>
            <a:ext cx="2143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p:nvSpPr>
        <p:spPr bwMode="auto">
          <a:xfrm>
            <a:off x="1677988" y="3943350"/>
            <a:ext cx="71438" cy="41275"/>
          </a:xfrm>
          <a:custGeom>
            <a:avLst/>
            <a:gdLst>
              <a:gd name="T0" fmla="*/ 32 w 45"/>
              <a:gd name="T1" fmla="*/ 13 h 26"/>
              <a:gd name="T2" fmla="*/ 45 w 45"/>
              <a:gd name="T3" fmla="*/ 0 h 26"/>
              <a:gd name="T4" fmla="*/ 0 w 45"/>
              <a:gd name="T5" fmla="*/ 13 h 26"/>
              <a:gd name="T6" fmla="*/ 45 w 45"/>
              <a:gd name="T7" fmla="*/ 26 h 26"/>
              <a:gd name="T8" fmla="*/ 32 w 45"/>
              <a:gd name="T9" fmla="*/ 13 h 26"/>
            </a:gdLst>
            <a:ahLst/>
            <a:cxnLst>
              <a:cxn ang="0">
                <a:pos x="T0" y="T1"/>
              </a:cxn>
              <a:cxn ang="0">
                <a:pos x="T2" y="T3"/>
              </a:cxn>
              <a:cxn ang="0">
                <a:pos x="T4" y="T5"/>
              </a:cxn>
              <a:cxn ang="0">
                <a:pos x="T6" y="T7"/>
              </a:cxn>
              <a:cxn ang="0">
                <a:pos x="T8" y="T9"/>
              </a:cxn>
            </a:cxnLst>
            <a:rect l="0" t="0" r="r" b="b"/>
            <a:pathLst>
              <a:path w="45" h="26">
                <a:moveTo>
                  <a:pt x="32" y="13"/>
                </a:moveTo>
                <a:lnTo>
                  <a:pt x="45" y="0"/>
                </a:lnTo>
                <a:lnTo>
                  <a:pt x="0" y="13"/>
                </a:lnTo>
                <a:lnTo>
                  <a:pt x="45" y="26"/>
                </a:lnTo>
                <a:lnTo>
                  <a:pt x="32"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1960563" y="3890963"/>
            <a:ext cx="10382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E    +  E    - bias</a:t>
            </a:r>
            <a:endParaRPr kumimoji="0" lang="en-US" sz="1800" b="0" i="0" u="none" strike="noStrike" cap="none" normalizeH="0" baseline="0" dirty="0" smtClean="0">
              <a:ln>
                <a:noFill/>
              </a:ln>
              <a:solidFill>
                <a:schemeClr val="tx1"/>
              </a:solidFill>
              <a:effectLst/>
              <a:latin typeface="Arial" pitchFamily="34" charset="0"/>
            </a:endParaRPr>
          </a:p>
        </p:txBody>
      </p:sp>
      <p:sp>
        <p:nvSpPr>
          <p:cNvPr id="59" name="Rectangle 54"/>
          <p:cNvSpPr>
            <a:spLocks noChangeArrowheads="1"/>
          </p:cNvSpPr>
          <p:nvPr/>
        </p:nvSpPr>
        <p:spPr bwMode="auto">
          <a:xfrm>
            <a:off x="2049463" y="3941763"/>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55"/>
          <p:cNvSpPr>
            <a:spLocks noChangeArrowheads="1"/>
          </p:cNvSpPr>
          <p:nvPr/>
        </p:nvSpPr>
        <p:spPr bwMode="auto">
          <a:xfrm>
            <a:off x="1981201" y="3614738"/>
            <a:ext cx="116363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sign(A)       sign(B)</a:t>
            </a:r>
            <a:endParaRPr kumimoji="0" lang="en-US" sz="1800" b="0" i="0" u="none" strike="noStrike" cap="none" normalizeH="0" baseline="0" dirty="0" smtClean="0">
              <a:ln>
                <a:noFill/>
              </a:ln>
              <a:solidFill>
                <a:schemeClr val="tx1"/>
              </a:solidFill>
              <a:effectLst/>
              <a:latin typeface="Arial" pitchFamily="34" charset="0"/>
            </a:endParaRPr>
          </a:p>
        </p:txBody>
      </p:sp>
      <p:sp>
        <p:nvSpPr>
          <p:cNvPr id="61" name="Freeform 56"/>
          <p:cNvSpPr>
            <a:spLocks/>
          </p:cNvSpPr>
          <p:nvPr/>
        </p:nvSpPr>
        <p:spPr bwMode="auto">
          <a:xfrm>
            <a:off x="1866900" y="3189287"/>
            <a:ext cx="158750" cy="157163"/>
          </a:xfrm>
          <a:custGeom>
            <a:avLst/>
            <a:gdLst>
              <a:gd name="T0" fmla="*/ 220 w 444"/>
              <a:gd name="T1" fmla="*/ 0 h 439"/>
              <a:gd name="T2" fmla="*/ 224 w 444"/>
              <a:gd name="T3" fmla="*/ 0 h 439"/>
              <a:gd name="T4" fmla="*/ 444 w 444"/>
              <a:gd name="T5" fmla="*/ 220 h 439"/>
              <a:gd name="T6" fmla="*/ 224 w 444"/>
              <a:gd name="T7" fmla="*/ 439 h 439"/>
              <a:gd name="T8" fmla="*/ 220 w 444"/>
              <a:gd name="T9" fmla="*/ 439 h 439"/>
              <a:gd name="T10" fmla="*/ 0 w 444"/>
              <a:gd name="T11" fmla="*/ 220 h 439"/>
              <a:gd name="T12" fmla="*/ 220 w 444"/>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4" h="439">
                <a:moveTo>
                  <a:pt x="220" y="0"/>
                </a:moveTo>
                <a:lnTo>
                  <a:pt x="224" y="0"/>
                </a:lnTo>
                <a:cubicBezTo>
                  <a:pt x="346" y="0"/>
                  <a:pt x="444" y="98"/>
                  <a:pt x="444" y="220"/>
                </a:cubicBezTo>
                <a:cubicBezTo>
                  <a:pt x="444" y="341"/>
                  <a:pt x="346" y="439"/>
                  <a:pt x="224" y="439"/>
                </a:cubicBezTo>
                <a:lnTo>
                  <a:pt x="220" y="439"/>
                </a:lnTo>
                <a:cubicBezTo>
                  <a:pt x="98" y="439"/>
                  <a:pt x="0" y="341"/>
                  <a:pt x="0" y="220"/>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1893888" y="3205162"/>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8"/>
          <p:cNvSpPr>
            <a:spLocks noChangeArrowheads="1"/>
          </p:cNvSpPr>
          <p:nvPr/>
        </p:nvSpPr>
        <p:spPr bwMode="auto">
          <a:xfrm>
            <a:off x="3986213" y="4545012"/>
            <a:ext cx="1350963" cy="385763"/>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4064000" y="4565650"/>
            <a:ext cx="11779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Normalize W and </a:t>
            </a:r>
            <a:endParaRPr kumimoji="0" lang="en-US" sz="1800" b="0" i="0" u="none" strike="noStrike" cap="none" normalizeH="0" baseline="0" smtClean="0">
              <a:ln>
                <a:noFill/>
              </a:ln>
              <a:solidFill>
                <a:schemeClr val="tx1"/>
              </a:solidFill>
              <a:effectLst/>
              <a:latin typeface="Arial" pitchFamily="34" charset="0"/>
            </a:endParaRPr>
          </a:p>
        </p:txBody>
      </p:sp>
      <p:sp>
        <p:nvSpPr>
          <p:cNvPr id="65" name="Rectangle 60"/>
          <p:cNvSpPr>
            <a:spLocks noChangeArrowheads="1"/>
          </p:cNvSpPr>
          <p:nvPr/>
        </p:nvSpPr>
        <p:spPr bwMode="auto">
          <a:xfrm>
            <a:off x="4064000" y="4745037"/>
            <a:ext cx="7350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   update E</a:t>
            </a:r>
            <a:endParaRPr kumimoji="0" lang="en-US" sz="1800" b="0" i="0" u="none" strike="noStrike" cap="none" normalizeH="0" baseline="0" smtClean="0">
              <a:ln>
                <a:noFill/>
              </a:ln>
              <a:solidFill>
                <a:schemeClr val="tx1"/>
              </a:solidFill>
              <a:effectLst/>
              <a:latin typeface="Arial" pitchFamily="34" charset="0"/>
            </a:endParaRPr>
          </a:p>
        </p:txBody>
      </p:sp>
      <p:sp>
        <p:nvSpPr>
          <p:cNvPr id="66" name="Freeform 61"/>
          <p:cNvSpPr>
            <a:spLocks/>
          </p:cNvSpPr>
          <p:nvPr/>
        </p:nvSpPr>
        <p:spPr bwMode="auto">
          <a:xfrm>
            <a:off x="3881438" y="3163887"/>
            <a:ext cx="758825" cy="663575"/>
          </a:xfrm>
          <a:custGeom>
            <a:avLst/>
            <a:gdLst>
              <a:gd name="T0" fmla="*/ 2110 w 2110"/>
              <a:gd name="T1" fmla="*/ 0 h 1839"/>
              <a:gd name="T2" fmla="*/ 0 w 2110"/>
              <a:gd name="T3" fmla="*/ 997 h 1839"/>
              <a:gd name="T4" fmla="*/ 2056 w 2110"/>
              <a:gd name="T5" fmla="*/ 1839 h 1839"/>
            </a:gdLst>
            <a:ahLst/>
            <a:cxnLst>
              <a:cxn ang="0">
                <a:pos x="T0" y="T1"/>
              </a:cxn>
              <a:cxn ang="0">
                <a:pos x="T2" y="T3"/>
              </a:cxn>
              <a:cxn ang="0">
                <a:pos x="T4" y="T5"/>
              </a:cxn>
            </a:cxnLst>
            <a:rect l="0" t="0" r="r" b="b"/>
            <a:pathLst>
              <a:path w="2110" h="1839">
                <a:moveTo>
                  <a:pt x="2110" y="0"/>
                </a:moveTo>
                <a:lnTo>
                  <a:pt x="0" y="997"/>
                </a:lnTo>
                <a:lnTo>
                  <a:pt x="2056" y="1839"/>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p:cNvSpPr>
          <p:nvPr/>
        </p:nvSpPr>
        <p:spPr bwMode="auto">
          <a:xfrm>
            <a:off x="4611688" y="3167062"/>
            <a:ext cx="779463" cy="657225"/>
          </a:xfrm>
          <a:custGeom>
            <a:avLst/>
            <a:gdLst>
              <a:gd name="T0" fmla="*/ 54 w 2163"/>
              <a:gd name="T1" fmla="*/ 0 h 1823"/>
              <a:gd name="T2" fmla="*/ 2163 w 2163"/>
              <a:gd name="T3" fmla="*/ 998 h 1823"/>
              <a:gd name="T4" fmla="*/ 0 w 2163"/>
              <a:gd name="T5" fmla="*/ 1823 h 1823"/>
            </a:gdLst>
            <a:ahLst/>
            <a:cxnLst>
              <a:cxn ang="0">
                <a:pos x="T0" y="T1"/>
              </a:cxn>
              <a:cxn ang="0">
                <a:pos x="T2" y="T3"/>
              </a:cxn>
              <a:cxn ang="0">
                <a:pos x="T4" y="T5"/>
              </a:cxn>
            </a:cxnLst>
            <a:rect l="0" t="0" r="r" b="b"/>
            <a:pathLst>
              <a:path w="2163" h="1823">
                <a:moveTo>
                  <a:pt x="54" y="0"/>
                </a:moveTo>
                <a:lnTo>
                  <a:pt x="2163" y="998"/>
                </a:lnTo>
                <a:lnTo>
                  <a:pt x="0" y="1823"/>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4230688" y="3336925"/>
            <a:ext cx="8112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Overflow or </a:t>
            </a:r>
            <a:endParaRPr kumimoji="0" lang="en-US" sz="1800" b="0" i="0" u="none" strike="noStrike" cap="none" normalizeH="0" baseline="0" smtClean="0">
              <a:ln>
                <a:noFill/>
              </a:ln>
              <a:solidFill>
                <a:schemeClr val="tx1"/>
              </a:solidFill>
              <a:effectLst/>
              <a:latin typeface="Arial" pitchFamily="34" charset="0"/>
            </a:endParaRPr>
          </a:p>
        </p:txBody>
      </p:sp>
      <p:sp>
        <p:nvSpPr>
          <p:cNvPr id="69" name="Rectangle 64"/>
          <p:cNvSpPr>
            <a:spLocks noChangeArrowheads="1"/>
          </p:cNvSpPr>
          <p:nvPr/>
        </p:nvSpPr>
        <p:spPr bwMode="auto">
          <a:xfrm>
            <a:off x="4230688" y="3516312"/>
            <a:ext cx="784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underflow? </a:t>
            </a:r>
            <a:endParaRPr kumimoji="0" lang="en-US" sz="1800" b="0" i="0" u="none" strike="noStrike" cap="none" normalizeH="0" baseline="0" smtClean="0">
              <a:ln>
                <a:noFill/>
              </a:ln>
              <a:solidFill>
                <a:schemeClr val="tx1"/>
              </a:solidFill>
              <a:effectLst/>
              <a:latin typeface="Arial" pitchFamily="34" charset="0"/>
            </a:endParaRPr>
          </a:p>
        </p:txBody>
      </p:sp>
      <p:sp>
        <p:nvSpPr>
          <p:cNvPr id="70" name="Line 65"/>
          <p:cNvSpPr>
            <a:spLocks noChangeShapeType="1"/>
          </p:cNvSpPr>
          <p:nvPr/>
        </p:nvSpPr>
        <p:spPr bwMode="auto">
          <a:xfrm>
            <a:off x="4610100" y="3827462"/>
            <a:ext cx="0" cy="2428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4581525" y="3970337"/>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7"/>
          <p:cNvSpPr>
            <a:spLocks/>
          </p:cNvSpPr>
          <p:nvPr/>
        </p:nvSpPr>
        <p:spPr bwMode="auto">
          <a:xfrm>
            <a:off x="3830638" y="5180012"/>
            <a:ext cx="758825" cy="657225"/>
          </a:xfrm>
          <a:custGeom>
            <a:avLst/>
            <a:gdLst>
              <a:gd name="T0" fmla="*/ 2109 w 2109"/>
              <a:gd name="T1" fmla="*/ 0 h 1822"/>
              <a:gd name="T2" fmla="*/ 0 w 2109"/>
              <a:gd name="T3" fmla="*/ 987 h 1822"/>
              <a:gd name="T4" fmla="*/ 2055 w 2109"/>
              <a:gd name="T5" fmla="*/ 1822 h 1822"/>
            </a:gdLst>
            <a:ahLst/>
            <a:cxnLst>
              <a:cxn ang="0">
                <a:pos x="T0" y="T1"/>
              </a:cxn>
              <a:cxn ang="0">
                <a:pos x="T2" y="T3"/>
              </a:cxn>
              <a:cxn ang="0">
                <a:pos x="T4" y="T5"/>
              </a:cxn>
            </a:cxnLst>
            <a:rect l="0" t="0" r="r" b="b"/>
            <a:pathLst>
              <a:path w="2109" h="1822">
                <a:moveTo>
                  <a:pt x="2109" y="0"/>
                </a:moveTo>
                <a:lnTo>
                  <a:pt x="0" y="987"/>
                </a:lnTo>
                <a:lnTo>
                  <a:pt x="2055" y="1822"/>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4560888" y="5183187"/>
            <a:ext cx="779463" cy="650875"/>
          </a:xfrm>
          <a:custGeom>
            <a:avLst/>
            <a:gdLst>
              <a:gd name="T0" fmla="*/ 54 w 2164"/>
              <a:gd name="T1" fmla="*/ 0 h 1805"/>
              <a:gd name="T2" fmla="*/ 2164 w 2164"/>
              <a:gd name="T3" fmla="*/ 988 h 1805"/>
              <a:gd name="T4" fmla="*/ 0 w 2164"/>
              <a:gd name="T5" fmla="*/ 1805 h 1805"/>
            </a:gdLst>
            <a:ahLst/>
            <a:cxnLst>
              <a:cxn ang="0">
                <a:pos x="T0" y="T1"/>
              </a:cxn>
              <a:cxn ang="0">
                <a:pos x="T2" y="T3"/>
              </a:cxn>
              <a:cxn ang="0">
                <a:pos x="T4" y="T5"/>
              </a:cxn>
            </a:cxnLst>
            <a:rect l="0" t="0" r="r" b="b"/>
            <a:pathLst>
              <a:path w="2164" h="1805">
                <a:moveTo>
                  <a:pt x="54" y="0"/>
                </a:moveTo>
                <a:lnTo>
                  <a:pt x="2164" y="988"/>
                </a:lnTo>
                <a:lnTo>
                  <a:pt x="0" y="1805"/>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4179888" y="5349875"/>
            <a:ext cx="8112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Overflow or </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70"/>
          <p:cNvSpPr>
            <a:spLocks noChangeArrowheads="1"/>
          </p:cNvSpPr>
          <p:nvPr/>
        </p:nvSpPr>
        <p:spPr bwMode="auto">
          <a:xfrm>
            <a:off x="4179888" y="5527675"/>
            <a:ext cx="784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underflow? </a:t>
            </a:r>
            <a:endParaRPr kumimoji="0" lang="en-US" sz="1800" b="0" i="0" u="none" strike="noStrike" cap="none" normalizeH="0" baseline="0" smtClean="0">
              <a:ln>
                <a:noFill/>
              </a:ln>
              <a:solidFill>
                <a:schemeClr val="tx1"/>
              </a:solidFill>
              <a:effectLst/>
              <a:latin typeface="Arial" pitchFamily="34" charset="0"/>
            </a:endParaRPr>
          </a:p>
        </p:txBody>
      </p:sp>
      <p:sp>
        <p:nvSpPr>
          <p:cNvPr id="76" name="Oval 71"/>
          <p:cNvSpPr>
            <a:spLocks noChangeArrowheads="1"/>
          </p:cNvSpPr>
          <p:nvPr/>
        </p:nvSpPr>
        <p:spPr bwMode="auto">
          <a:xfrm>
            <a:off x="4735513" y="3817937"/>
            <a:ext cx="160338" cy="158750"/>
          </a:xfrm>
          <a:prstGeom prst="ellipse">
            <a:avLst/>
          </a:pr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2"/>
          <p:cNvSpPr>
            <a:spLocks noChangeArrowheads="1"/>
          </p:cNvSpPr>
          <p:nvPr/>
        </p:nvSpPr>
        <p:spPr bwMode="auto">
          <a:xfrm>
            <a:off x="4764088" y="3833812"/>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N</a:t>
            </a:r>
            <a:endParaRPr kumimoji="0" lang="en-US" sz="1800" b="0" i="0" u="none" strike="noStrike" cap="none" normalizeH="0" baseline="0" smtClean="0">
              <a:ln>
                <a:noFill/>
              </a:ln>
              <a:solidFill>
                <a:schemeClr val="tx1"/>
              </a:solidFill>
              <a:effectLst/>
              <a:latin typeface="Arial" pitchFamily="34" charset="0"/>
            </a:endParaRPr>
          </a:p>
        </p:txBody>
      </p:sp>
      <p:sp>
        <p:nvSpPr>
          <p:cNvPr id="78" name="Freeform 73"/>
          <p:cNvSpPr>
            <a:spLocks/>
          </p:cNvSpPr>
          <p:nvPr/>
        </p:nvSpPr>
        <p:spPr bwMode="auto">
          <a:xfrm>
            <a:off x="4679950" y="5840412"/>
            <a:ext cx="158750" cy="158750"/>
          </a:xfrm>
          <a:custGeom>
            <a:avLst/>
            <a:gdLst>
              <a:gd name="T0" fmla="*/ 220 w 443"/>
              <a:gd name="T1" fmla="*/ 0 h 440"/>
              <a:gd name="T2" fmla="*/ 224 w 443"/>
              <a:gd name="T3" fmla="*/ 0 h 440"/>
              <a:gd name="T4" fmla="*/ 443 w 443"/>
              <a:gd name="T5" fmla="*/ 220 h 440"/>
              <a:gd name="T6" fmla="*/ 224 w 443"/>
              <a:gd name="T7" fmla="*/ 440 h 440"/>
              <a:gd name="T8" fmla="*/ 220 w 443"/>
              <a:gd name="T9" fmla="*/ 440 h 440"/>
              <a:gd name="T10" fmla="*/ 0 w 443"/>
              <a:gd name="T11" fmla="*/ 220 h 440"/>
              <a:gd name="T12" fmla="*/ 220 w 443"/>
              <a:gd name="T13" fmla="*/ 0 h 440"/>
            </a:gdLst>
            <a:ahLst/>
            <a:cxnLst>
              <a:cxn ang="0">
                <a:pos x="T0" y="T1"/>
              </a:cxn>
              <a:cxn ang="0">
                <a:pos x="T2" y="T3"/>
              </a:cxn>
              <a:cxn ang="0">
                <a:pos x="T4" y="T5"/>
              </a:cxn>
              <a:cxn ang="0">
                <a:pos x="T6" y="T7"/>
              </a:cxn>
              <a:cxn ang="0">
                <a:pos x="T8" y="T9"/>
              </a:cxn>
              <a:cxn ang="0">
                <a:pos x="T10" y="T11"/>
              </a:cxn>
              <a:cxn ang="0">
                <a:pos x="T12" y="T13"/>
              </a:cxn>
            </a:cxnLst>
            <a:rect l="0" t="0" r="r" b="b"/>
            <a:pathLst>
              <a:path w="443" h="440">
                <a:moveTo>
                  <a:pt x="220" y="0"/>
                </a:moveTo>
                <a:lnTo>
                  <a:pt x="224" y="0"/>
                </a:lnTo>
                <a:cubicBezTo>
                  <a:pt x="345" y="0"/>
                  <a:pt x="443" y="98"/>
                  <a:pt x="443" y="220"/>
                </a:cubicBezTo>
                <a:cubicBezTo>
                  <a:pt x="443" y="342"/>
                  <a:pt x="345" y="440"/>
                  <a:pt x="224" y="440"/>
                </a:cubicBezTo>
                <a:lnTo>
                  <a:pt x="220" y="440"/>
                </a:lnTo>
                <a:cubicBezTo>
                  <a:pt x="98" y="440"/>
                  <a:pt x="0" y="342"/>
                  <a:pt x="0" y="220"/>
                </a:cubicBezTo>
                <a:cubicBezTo>
                  <a:pt x="0" y="98"/>
                  <a:pt x="98" y="0"/>
                  <a:pt x="220"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4706938" y="5846762"/>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N</a:t>
            </a:r>
            <a:endParaRPr kumimoji="0" lang="en-US" sz="1800" b="0" i="0" u="none" strike="noStrike" cap="none" normalizeH="0" baseline="0" dirty="0" smtClean="0">
              <a:ln>
                <a:noFill/>
              </a:ln>
              <a:solidFill>
                <a:schemeClr val="tx1"/>
              </a:solidFill>
              <a:effectLst/>
              <a:latin typeface="Arial" pitchFamily="34" charset="0"/>
            </a:endParaRPr>
          </a:p>
        </p:txBody>
      </p:sp>
      <p:sp>
        <p:nvSpPr>
          <p:cNvPr id="80" name="Freeform 75"/>
          <p:cNvSpPr>
            <a:spLocks/>
          </p:cNvSpPr>
          <p:nvPr/>
        </p:nvSpPr>
        <p:spPr bwMode="auto">
          <a:xfrm>
            <a:off x="4559300" y="3751262"/>
            <a:ext cx="2500313" cy="2403475"/>
          </a:xfrm>
          <a:custGeom>
            <a:avLst/>
            <a:gdLst>
              <a:gd name="T0" fmla="*/ 14 w 6942"/>
              <a:gd name="T1" fmla="*/ 5787 h 6671"/>
              <a:gd name="T2" fmla="*/ 0 w 6942"/>
              <a:gd name="T3" fmla="*/ 6656 h 6671"/>
              <a:gd name="T4" fmla="*/ 4148 w 6942"/>
              <a:gd name="T5" fmla="*/ 6671 h 6671"/>
              <a:gd name="T6" fmla="*/ 4148 w 6942"/>
              <a:gd name="T7" fmla="*/ 0 h 6671"/>
              <a:gd name="T8" fmla="*/ 6942 w 6942"/>
              <a:gd name="T9" fmla="*/ 0 h 6671"/>
              <a:gd name="T10" fmla="*/ 6942 w 6942"/>
              <a:gd name="T11" fmla="*/ 912 h 6671"/>
            </a:gdLst>
            <a:ahLst/>
            <a:cxnLst>
              <a:cxn ang="0">
                <a:pos x="T0" y="T1"/>
              </a:cxn>
              <a:cxn ang="0">
                <a:pos x="T2" y="T3"/>
              </a:cxn>
              <a:cxn ang="0">
                <a:pos x="T4" y="T5"/>
              </a:cxn>
              <a:cxn ang="0">
                <a:pos x="T6" y="T7"/>
              </a:cxn>
              <a:cxn ang="0">
                <a:pos x="T8" y="T9"/>
              </a:cxn>
              <a:cxn ang="0">
                <a:pos x="T10" y="T11"/>
              </a:cxn>
            </a:cxnLst>
            <a:rect l="0" t="0" r="r" b="b"/>
            <a:pathLst>
              <a:path w="6942" h="6671">
                <a:moveTo>
                  <a:pt x="14" y="5787"/>
                </a:moveTo>
                <a:lnTo>
                  <a:pt x="0" y="6656"/>
                </a:lnTo>
                <a:lnTo>
                  <a:pt x="4148" y="6671"/>
                </a:lnTo>
                <a:lnTo>
                  <a:pt x="4148" y="0"/>
                </a:lnTo>
                <a:lnTo>
                  <a:pt x="6942" y="0"/>
                </a:lnTo>
                <a:lnTo>
                  <a:pt x="6942" y="912"/>
                </a:lnTo>
              </a:path>
            </a:pathLst>
          </a:custGeom>
          <a:noFill/>
          <a:ln w="5" cap="flat">
            <a:solidFill>
              <a:srgbClr val="0202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76"/>
          <p:cNvSpPr>
            <a:spLocks/>
          </p:cNvSpPr>
          <p:nvPr/>
        </p:nvSpPr>
        <p:spPr bwMode="auto">
          <a:xfrm>
            <a:off x="7026275" y="3965575"/>
            <a:ext cx="65088" cy="114300"/>
          </a:xfrm>
          <a:custGeom>
            <a:avLst/>
            <a:gdLst>
              <a:gd name="T0" fmla="*/ 21 w 41"/>
              <a:gd name="T1" fmla="*/ 21 h 72"/>
              <a:gd name="T2" fmla="*/ 0 w 41"/>
              <a:gd name="T3" fmla="*/ 0 h 72"/>
              <a:gd name="T4" fmla="*/ 21 w 41"/>
              <a:gd name="T5" fmla="*/ 72 h 72"/>
              <a:gd name="T6" fmla="*/ 41 w 41"/>
              <a:gd name="T7" fmla="*/ 0 h 72"/>
              <a:gd name="T8" fmla="*/ 21 w 41"/>
              <a:gd name="T9" fmla="*/ 21 h 72"/>
            </a:gdLst>
            <a:ahLst/>
            <a:cxnLst>
              <a:cxn ang="0">
                <a:pos x="T0" y="T1"/>
              </a:cxn>
              <a:cxn ang="0">
                <a:pos x="T2" y="T3"/>
              </a:cxn>
              <a:cxn ang="0">
                <a:pos x="T4" y="T5"/>
              </a:cxn>
              <a:cxn ang="0">
                <a:pos x="T6" y="T7"/>
              </a:cxn>
              <a:cxn ang="0">
                <a:pos x="T8" y="T9"/>
              </a:cxn>
            </a:cxnLst>
            <a:rect l="0" t="0" r="r" b="b"/>
            <a:pathLst>
              <a:path w="41" h="72">
                <a:moveTo>
                  <a:pt x="21" y="21"/>
                </a:moveTo>
                <a:lnTo>
                  <a:pt x="0" y="0"/>
                </a:lnTo>
                <a:lnTo>
                  <a:pt x="21" y="72"/>
                </a:lnTo>
                <a:lnTo>
                  <a:pt x="41" y="0"/>
                </a:lnTo>
                <a:lnTo>
                  <a:pt x="21"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7"/>
          <p:cNvSpPr>
            <a:spLocks/>
          </p:cNvSpPr>
          <p:nvPr/>
        </p:nvSpPr>
        <p:spPr bwMode="auto">
          <a:xfrm>
            <a:off x="5248275" y="3684587"/>
            <a:ext cx="749300" cy="342900"/>
          </a:xfrm>
          <a:custGeom>
            <a:avLst/>
            <a:gdLst>
              <a:gd name="T0" fmla="*/ 222 w 2082"/>
              <a:gd name="T1" fmla="*/ 0 h 950"/>
              <a:gd name="T2" fmla="*/ 1860 w 2082"/>
              <a:gd name="T3" fmla="*/ 0 h 950"/>
              <a:gd name="T4" fmla="*/ 2082 w 2082"/>
              <a:gd name="T5" fmla="*/ 222 h 950"/>
              <a:gd name="T6" fmla="*/ 2082 w 2082"/>
              <a:gd name="T7" fmla="*/ 728 h 950"/>
              <a:gd name="T8" fmla="*/ 1860 w 2082"/>
              <a:gd name="T9" fmla="*/ 950 h 950"/>
              <a:gd name="T10" fmla="*/ 222 w 2082"/>
              <a:gd name="T11" fmla="*/ 950 h 950"/>
              <a:gd name="T12" fmla="*/ 0 w 2082"/>
              <a:gd name="T13" fmla="*/ 728 h 950"/>
              <a:gd name="T14" fmla="*/ 0 w 2082"/>
              <a:gd name="T15" fmla="*/ 222 h 950"/>
              <a:gd name="T16" fmla="*/ 222 w 2082"/>
              <a:gd name="T17"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2" h="950">
                <a:moveTo>
                  <a:pt x="222" y="0"/>
                </a:moveTo>
                <a:lnTo>
                  <a:pt x="1860" y="0"/>
                </a:lnTo>
                <a:cubicBezTo>
                  <a:pt x="1983" y="0"/>
                  <a:pt x="2082" y="99"/>
                  <a:pt x="2082" y="222"/>
                </a:cubicBezTo>
                <a:lnTo>
                  <a:pt x="2082" y="728"/>
                </a:lnTo>
                <a:cubicBezTo>
                  <a:pt x="2082" y="851"/>
                  <a:pt x="1983" y="950"/>
                  <a:pt x="1860" y="950"/>
                </a:cubicBezTo>
                <a:lnTo>
                  <a:pt x="222" y="950"/>
                </a:lnTo>
                <a:cubicBezTo>
                  <a:pt x="99" y="950"/>
                  <a:pt x="0" y="851"/>
                  <a:pt x="0" y="728"/>
                </a:cubicBezTo>
                <a:lnTo>
                  <a:pt x="0" y="222"/>
                </a:lnTo>
                <a:cubicBezTo>
                  <a:pt x="0" y="99"/>
                  <a:pt x="99" y="0"/>
                  <a:pt x="222"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8"/>
          <p:cNvSpPr>
            <a:spLocks noChangeArrowheads="1"/>
          </p:cNvSpPr>
          <p:nvPr/>
        </p:nvSpPr>
        <p:spPr bwMode="auto">
          <a:xfrm>
            <a:off x="5335588" y="3765550"/>
            <a:ext cx="7000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Report</a:t>
            </a:r>
            <a:endParaRPr kumimoji="0" lang="en-US" sz="1800" b="0" i="0" u="none" strike="noStrike" cap="none" normalizeH="0" baseline="0" smtClean="0">
              <a:ln>
                <a:noFill/>
              </a:ln>
              <a:solidFill>
                <a:schemeClr val="tx1"/>
              </a:solidFill>
              <a:effectLst/>
              <a:latin typeface="Arial" pitchFamily="34" charset="0"/>
            </a:endParaRPr>
          </a:p>
        </p:txBody>
      </p:sp>
      <p:sp>
        <p:nvSpPr>
          <p:cNvPr id="84" name="Oval 79"/>
          <p:cNvSpPr>
            <a:spLocks noChangeArrowheads="1"/>
          </p:cNvSpPr>
          <p:nvPr/>
        </p:nvSpPr>
        <p:spPr bwMode="auto">
          <a:xfrm>
            <a:off x="5351463" y="3278187"/>
            <a:ext cx="160338" cy="158750"/>
          </a:xfrm>
          <a:prstGeom prst="ellipse">
            <a:avLst/>
          </a:pr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0"/>
          <p:cNvSpPr>
            <a:spLocks noChangeArrowheads="1"/>
          </p:cNvSpPr>
          <p:nvPr/>
        </p:nvSpPr>
        <p:spPr bwMode="auto">
          <a:xfrm>
            <a:off x="5387975" y="3294062"/>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86" name="Rectangle 81"/>
          <p:cNvSpPr>
            <a:spLocks noChangeArrowheads="1"/>
          </p:cNvSpPr>
          <p:nvPr/>
        </p:nvSpPr>
        <p:spPr bwMode="auto">
          <a:xfrm>
            <a:off x="6416675" y="4086225"/>
            <a:ext cx="1366838" cy="490538"/>
          </a:xfrm>
          <a:prstGeom prst="rect">
            <a:avLst/>
          </a:prstGeom>
          <a:solidFill>
            <a:srgbClr val="A2D0D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2"/>
          <p:cNvSpPr>
            <a:spLocks noChangeArrowheads="1"/>
          </p:cNvSpPr>
          <p:nvPr/>
        </p:nvSpPr>
        <p:spPr bwMode="auto">
          <a:xfrm>
            <a:off x="6597650" y="4144962"/>
            <a:ext cx="10302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Construct C out</a:t>
            </a:r>
            <a:endParaRPr kumimoji="0" lang="en-US" sz="1800" b="0" i="0" u="none" strike="noStrike" cap="none" normalizeH="0" baseline="0" smtClean="0">
              <a:ln>
                <a:noFill/>
              </a:ln>
              <a:solidFill>
                <a:schemeClr val="tx1"/>
              </a:solidFill>
              <a:effectLst/>
              <a:latin typeface="Arial" pitchFamily="34" charset="0"/>
            </a:endParaRPr>
          </a:p>
        </p:txBody>
      </p:sp>
      <p:sp>
        <p:nvSpPr>
          <p:cNvPr id="88" name="Rectangle 83"/>
          <p:cNvSpPr>
            <a:spLocks noChangeArrowheads="1"/>
          </p:cNvSpPr>
          <p:nvPr/>
        </p:nvSpPr>
        <p:spPr bwMode="auto">
          <a:xfrm>
            <a:off x="6597650" y="4322762"/>
            <a:ext cx="9667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of W, E, and S</a:t>
            </a:r>
            <a:endParaRPr kumimoji="0" lang="en-US" sz="1800" b="0" i="0" u="none" strike="noStrike" cap="none" normalizeH="0" baseline="0" smtClean="0">
              <a:ln>
                <a:noFill/>
              </a:ln>
              <a:solidFill>
                <a:schemeClr val="tx1"/>
              </a:solidFill>
              <a:effectLst/>
              <a:latin typeface="Arial" pitchFamily="34" charset="0"/>
            </a:endParaRPr>
          </a:p>
        </p:txBody>
      </p:sp>
      <p:sp>
        <p:nvSpPr>
          <p:cNvPr id="89" name="Line 84"/>
          <p:cNvSpPr>
            <a:spLocks noChangeShapeType="1"/>
          </p:cNvSpPr>
          <p:nvPr/>
        </p:nvSpPr>
        <p:spPr bwMode="auto">
          <a:xfrm>
            <a:off x="7080250" y="4592637"/>
            <a:ext cx="0" cy="239713"/>
          </a:xfrm>
          <a:prstGeom prst="line">
            <a:avLst/>
          </a:prstGeom>
          <a:noFill/>
          <a:ln w="5"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5"/>
          <p:cNvSpPr>
            <a:spLocks/>
          </p:cNvSpPr>
          <p:nvPr/>
        </p:nvSpPr>
        <p:spPr bwMode="auto">
          <a:xfrm>
            <a:off x="7046913" y="4718050"/>
            <a:ext cx="65088" cy="114300"/>
          </a:xfrm>
          <a:custGeom>
            <a:avLst/>
            <a:gdLst>
              <a:gd name="T0" fmla="*/ 21 w 41"/>
              <a:gd name="T1" fmla="*/ 20 h 72"/>
              <a:gd name="T2" fmla="*/ 0 w 41"/>
              <a:gd name="T3" fmla="*/ 0 h 72"/>
              <a:gd name="T4" fmla="*/ 21 w 41"/>
              <a:gd name="T5" fmla="*/ 72 h 72"/>
              <a:gd name="T6" fmla="*/ 41 w 41"/>
              <a:gd name="T7" fmla="*/ 0 h 72"/>
              <a:gd name="T8" fmla="*/ 21 w 41"/>
              <a:gd name="T9" fmla="*/ 20 h 72"/>
            </a:gdLst>
            <a:ahLst/>
            <a:cxnLst>
              <a:cxn ang="0">
                <a:pos x="T0" y="T1"/>
              </a:cxn>
              <a:cxn ang="0">
                <a:pos x="T2" y="T3"/>
              </a:cxn>
              <a:cxn ang="0">
                <a:pos x="T4" y="T5"/>
              </a:cxn>
              <a:cxn ang="0">
                <a:pos x="T6" y="T7"/>
              </a:cxn>
              <a:cxn ang="0">
                <a:pos x="T8" y="T9"/>
              </a:cxn>
            </a:cxnLst>
            <a:rect l="0" t="0" r="r" b="b"/>
            <a:pathLst>
              <a:path w="41" h="72">
                <a:moveTo>
                  <a:pt x="21" y="20"/>
                </a:moveTo>
                <a:lnTo>
                  <a:pt x="0" y="0"/>
                </a:lnTo>
                <a:lnTo>
                  <a:pt x="21" y="72"/>
                </a:lnTo>
                <a:lnTo>
                  <a:pt x="41" y="0"/>
                </a:lnTo>
                <a:lnTo>
                  <a:pt x="21"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86"/>
          <p:cNvSpPr>
            <a:spLocks noChangeArrowheads="1"/>
          </p:cNvSpPr>
          <p:nvPr/>
        </p:nvSpPr>
        <p:spPr bwMode="auto">
          <a:xfrm>
            <a:off x="6751638" y="4814887"/>
            <a:ext cx="623888" cy="511175"/>
          </a:xfrm>
          <a:prstGeom prst="ellipse">
            <a:avLst/>
          </a:prstGeom>
          <a:solidFill>
            <a:srgbClr val="FFE6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7"/>
          <p:cNvSpPr>
            <a:spLocks noChangeArrowheads="1"/>
          </p:cNvSpPr>
          <p:nvPr/>
        </p:nvSpPr>
        <p:spPr bwMode="auto">
          <a:xfrm>
            <a:off x="6938963" y="4846637"/>
            <a:ext cx="306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000000"/>
                </a:solidFill>
                <a:effectLst/>
                <a:latin typeface="Sans"/>
              </a:rPr>
              <a:t>C</a:t>
            </a:r>
            <a:endParaRPr kumimoji="0" lang="en-US" sz="1800" b="0" i="0" u="none" strike="noStrike" cap="none" normalizeH="0" baseline="0" dirty="0" smtClean="0">
              <a:ln>
                <a:noFill/>
              </a:ln>
              <a:solidFill>
                <a:schemeClr val="tx1"/>
              </a:solidFill>
              <a:effectLst/>
              <a:latin typeface="Arial" pitchFamily="34" charset="0"/>
            </a:endParaRPr>
          </a:p>
        </p:txBody>
      </p:sp>
      <p:sp>
        <p:nvSpPr>
          <p:cNvPr id="93" name="Freeform 88"/>
          <p:cNvSpPr>
            <a:spLocks/>
          </p:cNvSpPr>
          <p:nvPr/>
        </p:nvSpPr>
        <p:spPr bwMode="auto">
          <a:xfrm>
            <a:off x="4446588" y="1492250"/>
            <a:ext cx="2327275" cy="431800"/>
          </a:xfrm>
          <a:custGeom>
            <a:avLst/>
            <a:gdLst>
              <a:gd name="T0" fmla="*/ 599 w 6460"/>
              <a:gd name="T1" fmla="*/ 0 h 1198"/>
              <a:gd name="T2" fmla="*/ 5861 w 6460"/>
              <a:gd name="T3" fmla="*/ 0 h 1198"/>
              <a:gd name="T4" fmla="*/ 6460 w 6460"/>
              <a:gd name="T5" fmla="*/ 599 h 1198"/>
              <a:gd name="T6" fmla="*/ 5861 w 6460"/>
              <a:gd name="T7" fmla="*/ 1198 h 1198"/>
              <a:gd name="T8" fmla="*/ 599 w 6460"/>
              <a:gd name="T9" fmla="*/ 1198 h 1198"/>
              <a:gd name="T10" fmla="*/ 0 w 6460"/>
              <a:gd name="T11" fmla="*/ 599 h 1198"/>
              <a:gd name="T12" fmla="*/ 599 w 6460"/>
              <a:gd name="T13" fmla="*/ 0 h 1198"/>
            </a:gdLst>
            <a:ahLst/>
            <a:cxnLst>
              <a:cxn ang="0">
                <a:pos x="T0" y="T1"/>
              </a:cxn>
              <a:cxn ang="0">
                <a:pos x="T2" y="T3"/>
              </a:cxn>
              <a:cxn ang="0">
                <a:pos x="T4" y="T5"/>
              </a:cxn>
              <a:cxn ang="0">
                <a:pos x="T6" y="T7"/>
              </a:cxn>
              <a:cxn ang="0">
                <a:pos x="T8" y="T9"/>
              </a:cxn>
              <a:cxn ang="0">
                <a:pos x="T10" y="T11"/>
              </a:cxn>
              <a:cxn ang="0">
                <a:pos x="T12" y="T13"/>
              </a:cxn>
            </a:cxnLst>
            <a:rect l="0" t="0" r="r" b="b"/>
            <a:pathLst>
              <a:path w="6460" h="1198">
                <a:moveTo>
                  <a:pt x="599" y="0"/>
                </a:moveTo>
                <a:lnTo>
                  <a:pt x="5861" y="0"/>
                </a:lnTo>
                <a:cubicBezTo>
                  <a:pt x="6193" y="0"/>
                  <a:pt x="6460" y="267"/>
                  <a:pt x="6460" y="599"/>
                </a:cubicBezTo>
                <a:cubicBezTo>
                  <a:pt x="6460" y="931"/>
                  <a:pt x="6193" y="1198"/>
                  <a:pt x="5861" y="1198"/>
                </a:cubicBezTo>
                <a:lnTo>
                  <a:pt x="599" y="1198"/>
                </a:lnTo>
                <a:cubicBezTo>
                  <a:pt x="267" y="1198"/>
                  <a:pt x="0" y="931"/>
                  <a:pt x="0" y="599"/>
                </a:cubicBezTo>
                <a:cubicBezTo>
                  <a:pt x="0" y="267"/>
                  <a:pt x="267" y="0"/>
                  <a:pt x="599" y="0"/>
                </a:cubicBezTo>
                <a:close/>
              </a:path>
            </a:pathLst>
          </a:custGeom>
          <a:solidFill>
            <a:srgbClr val="AFC6E9"/>
          </a:solidFill>
          <a:ln w="8" cap="flat">
            <a:solidFill>
              <a:srgbClr val="050C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9"/>
          <p:cNvSpPr>
            <a:spLocks noChangeArrowheads="1"/>
          </p:cNvSpPr>
          <p:nvPr/>
        </p:nvSpPr>
        <p:spPr bwMode="auto">
          <a:xfrm>
            <a:off x="4662488" y="1530350"/>
            <a:ext cx="157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Sans"/>
              </a:rPr>
              <a:t>C = A * B</a:t>
            </a:r>
            <a:endParaRPr kumimoji="0" lang="en-US" sz="1800" b="0" i="0" u="none" strike="noStrike" cap="none" normalizeH="0" baseline="0" dirty="0" smtClean="0">
              <a:ln>
                <a:noFill/>
              </a:ln>
              <a:solidFill>
                <a:schemeClr val="tx1"/>
              </a:solidFill>
              <a:effectLst/>
              <a:latin typeface="Arial" pitchFamily="34" charset="0"/>
            </a:endParaRPr>
          </a:p>
        </p:txBody>
      </p:sp>
      <p:sp>
        <p:nvSpPr>
          <p:cNvPr id="95" name="Freeform 90"/>
          <p:cNvSpPr>
            <a:spLocks/>
          </p:cNvSpPr>
          <p:nvPr/>
        </p:nvSpPr>
        <p:spPr bwMode="auto">
          <a:xfrm>
            <a:off x="5391150" y="3527425"/>
            <a:ext cx="349250" cy="153988"/>
          </a:xfrm>
          <a:custGeom>
            <a:avLst/>
            <a:gdLst>
              <a:gd name="T0" fmla="*/ 0 w 967"/>
              <a:gd name="T1" fmla="*/ 0 h 427"/>
              <a:gd name="T2" fmla="*/ 947 w 967"/>
              <a:gd name="T3" fmla="*/ 20 h 427"/>
              <a:gd name="T4" fmla="*/ 967 w 967"/>
              <a:gd name="T5" fmla="*/ 427 h 427"/>
            </a:gdLst>
            <a:ahLst/>
            <a:cxnLst>
              <a:cxn ang="0">
                <a:pos x="T0" y="T1"/>
              </a:cxn>
              <a:cxn ang="0">
                <a:pos x="T2" y="T3"/>
              </a:cxn>
              <a:cxn ang="0">
                <a:pos x="T4" y="T5"/>
              </a:cxn>
            </a:cxnLst>
            <a:rect l="0" t="0" r="r" b="b"/>
            <a:pathLst>
              <a:path w="967" h="427">
                <a:moveTo>
                  <a:pt x="0" y="0"/>
                </a:moveTo>
                <a:cubicBezTo>
                  <a:pt x="947" y="0"/>
                  <a:pt x="947" y="20"/>
                  <a:pt x="947" y="20"/>
                </a:cubicBezTo>
                <a:lnTo>
                  <a:pt x="967" y="427"/>
                </a:lnTo>
              </a:path>
            </a:pathLst>
          </a:custGeom>
          <a:noFill/>
          <a:ln w="6"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5716588" y="3619500"/>
            <a:ext cx="41275" cy="73025"/>
          </a:xfrm>
          <a:custGeom>
            <a:avLst/>
            <a:gdLst>
              <a:gd name="T0" fmla="*/ 13 w 26"/>
              <a:gd name="T1" fmla="*/ 13 h 46"/>
              <a:gd name="T2" fmla="*/ 0 w 26"/>
              <a:gd name="T3" fmla="*/ 1 h 46"/>
              <a:gd name="T4" fmla="*/ 15 w 26"/>
              <a:gd name="T5" fmla="*/ 46 h 46"/>
              <a:gd name="T6" fmla="*/ 26 w 26"/>
              <a:gd name="T7" fmla="*/ 0 h 46"/>
              <a:gd name="T8" fmla="*/ 13 w 26"/>
              <a:gd name="T9" fmla="*/ 13 h 46"/>
            </a:gdLst>
            <a:ahLst/>
            <a:cxnLst>
              <a:cxn ang="0">
                <a:pos x="T0" y="T1"/>
              </a:cxn>
              <a:cxn ang="0">
                <a:pos x="T2" y="T3"/>
              </a:cxn>
              <a:cxn ang="0">
                <a:pos x="T4" y="T5"/>
              </a:cxn>
              <a:cxn ang="0">
                <a:pos x="T6" y="T7"/>
              </a:cxn>
              <a:cxn ang="0">
                <a:pos x="T8" y="T9"/>
              </a:cxn>
            </a:cxnLst>
            <a:rect l="0" t="0" r="r" b="b"/>
            <a:pathLst>
              <a:path w="26" h="46">
                <a:moveTo>
                  <a:pt x="13" y="13"/>
                </a:moveTo>
                <a:lnTo>
                  <a:pt x="0" y="1"/>
                </a:lnTo>
                <a:lnTo>
                  <a:pt x="15" y="46"/>
                </a:lnTo>
                <a:lnTo>
                  <a:pt x="26" y="0"/>
                </a:lnTo>
                <a:lnTo>
                  <a:pt x="13"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2"/>
          <p:cNvSpPr>
            <a:spLocks noChangeArrowheads="1"/>
          </p:cNvSpPr>
          <p:nvPr/>
        </p:nvSpPr>
        <p:spPr bwMode="auto">
          <a:xfrm>
            <a:off x="1524001" y="3641725"/>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a:t>
            </a:r>
            <a:endParaRPr kumimoji="0" lang="en-US" sz="1800" b="0" i="0" u="none" strike="noStrike" cap="none" normalizeH="0" baseline="0" smtClean="0">
              <a:ln>
                <a:noFill/>
              </a:ln>
              <a:solidFill>
                <a:schemeClr val="tx1"/>
              </a:solidFill>
              <a:effectLst/>
              <a:latin typeface="Arial" pitchFamily="34" charset="0"/>
            </a:endParaRPr>
          </a:p>
        </p:txBody>
      </p:sp>
      <p:sp>
        <p:nvSpPr>
          <p:cNvPr id="98" name="Line 93"/>
          <p:cNvSpPr>
            <a:spLocks noChangeShapeType="1"/>
          </p:cNvSpPr>
          <p:nvPr/>
        </p:nvSpPr>
        <p:spPr bwMode="auto">
          <a:xfrm flipH="1">
            <a:off x="1695451" y="3690938"/>
            <a:ext cx="21590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4"/>
          <p:cNvSpPr>
            <a:spLocks/>
          </p:cNvSpPr>
          <p:nvPr/>
        </p:nvSpPr>
        <p:spPr bwMode="auto">
          <a:xfrm>
            <a:off x="1685926" y="3670300"/>
            <a:ext cx="71438" cy="39688"/>
          </a:xfrm>
          <a:custGeom>
            <a:avLst/>
            <a:gdLst>
              <a:gd name="T0" fmla="*/ 32 w 45"/>
              <a:gd name="T1" fmla="*/ 13 h 25"/>
              <a:gd name="T2" fmla="*/ 45 w 45"/>
              <a:gd name="T3" fmla="*/ 0 h 25"/>
              <a:gd name="T4" fmla="*/ 0 w 45"/>
              <a:gd name="T5" fmla="*/ 13 h 25"/>
              <a:gd name="T6" fmla="*/ 45 w 45"/>
              <a:gd name="T7" fmla="*/ 25 h 25"/>
              <a:gd name="T8" fmla="*/ 32 w 45"/>
              <a:gd name="T9" fmla="*/ 13 h 25"/>
            </a:gdLst>
            <a:ahLst/>
            <a:cxnLst>
              <a:cxn ang="0">
                <a:pos x="T0" y="T1"/>
              </a:cxn>
              <a:cxn ang="0">
                <a:pos x="T2" y="T3"/>
              </a:cxn>
              <a:cxn ang="0">
                <a:pos x="T4" y="T5"/>
              </a:cxn>
              <a:cxn ang="0">
                <a:pos x="T6" y="T7"/>
              </a:cxn>
              <a:cxn ang="0">
                <a:pos x="T8" y="T9"/>
              </a:cxn>
            </a:cxnLst>
            <a:rect l="0" t="0" r="r" b="b"/>
            <a:pathLst>
              <a:path w="45" h="25">
                <a:moveTo>
                  <a:pt x="32" y="13"/>
                </a:moveTo>
                <a:lnTo>
                  <a:pt x="45" y="0"/>
                </a:lnTo>
                <a:lnTo>
                  <a:pt x="0" y="13"/>
                </a:lnTo>
                <a:lnTo>
                  <a:pt x="45" y="25"/>
                </a:lnTo>
                <a:lnTo>
                  <a:pt x="32"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Oval 95"/>
          <p:cNvSpPr>
            <a:spLocks noChangeArrowheads="1"/>
          </p:cNvSpPr>
          <p:nvPr/>
        </p:nvSpPr>
        <p:spPr bwMode="auto">
          <a:xfrm>
            <a:off x="2452688" y="3609975"/>
            <a:ext cx="192088" cy="161925"/>
          </a:xfrm>
          <a:prstGeom prst="ellipse">
            <a:avLst/>
          </a:prstGeom>
          <a:noFill/>
          <a:ln w="5"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96"/>
          <p:cNvSpPr>
            <a:spLocks noChangeShapeType="1"/>
          </p:cNvSpPr>
          <p:nvPr/>
        </p:nvSpPr>
        <p:spPr bwMode="auto">
          <a:xfrm>
            <a:off x="2552701" y="3609975"/>
            <a:ext cx="0" cy="16827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7"/>
          <p:cNvSpPr>
            <a:spLocks noChangeShapeType="1"/>
          </p:cNvSpPr>
          <p:nvPr/>
        </p:nvSpPr>
        <p:spPr bwMode="auto">
          <a:xfrm flipH="1">
            <a:off x="2460626" y="3700463"/>
            <a:ext cx="20478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8"/>
          <p:cNvSpPr>
            <a:spLocks noChangeArrowheads="1"/>
          </p:cNvSpPr>
          <p:nvPr/>
        </p:nvSpPr>
        <p:spPr bwMode="auto">
          <a:xfrm>
            <a:off x="2452688" y="3957638"/>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B</a:t>
            </a:r>
            <a:endParaRPr kumimoji="0" lang="en-US" sz="1800" b="0" i="0" u="none" strike="noStrike" cap="none" normalizeH="0" baseline="0" dirty="0" smtClean="0">
              <a:ln>
                <a:noFill/>
              </a:ln>
              <a:solidFill>
                <a:schemeClr val="tx1"/>
              </a:solidFill>
              <a:effectLst/>
              <a:latin typeface="Arial" pitchFamily="34" charset="0"/>
            </a:endParaRPr>
          </a:p>
        </p:txBody>
      </p:sp>
      <p:sp>
        <p:nvSpPr>
          <p:cNvPr id="104" name="Freeform 99"/>
          <p:cNvSpPr>
            <a:spLocks/>
          </p:cNvSpPr>
          <p:nvPr/>
        </p:nvSpPr>
        <p:spPr bwMode="auto">
          <a:xfrm>
            <a:off x="1392238" y="4598987"/>
            <a:ext cx="760413" cy="657225"/>
          </a:xfrm>
          <a:custGeom>
            <a:avLst/>
            <a:gdLst>
              <a:gd name="T0" fmla="*/ 2109 w 2109"/>
              <a:gd name="T1" fmla="*/ 0 h 1822"/>
              <a:gd name="T2" fmla="*/ 0 w 2109"/>
              <a:gd name="T3" fmla="*/ 987 h 1822"/>
              <a:gd name="T4" fmla="*/ 2055 w 2109"/>
              <a:gd name="T5" fmla="*/ 1822 h 1822"/>
            </a:gdLst>
            <a:ahLst/>
            <a:cxnLst>
              <a:cxn ang="0">
                <a:pos x="T0" y="T1"/>
              </a:cxn>
              <a:cxn ang="0">
                <a:pos x="T2" y="T3"/>
              </a:cxn>
              <a:cxn ang="0">
                <a:pos x="T4" y="T5"/>
              </a:cxn>
            </a:cxnLst>
            <a:rect l="0" t="0" r="r" b="b"/>
            <a:pathLst>
              <a:path w="2109" h="1822">
                <a:moveTo>
                  <a:pt x="2109" y="0"/>
                </a:moveTo>
                <a:lnTo>
                  <a:pt x="0" y="987"/>
                </a:lnTo>
                <a:lnTo>
                  <a:pt x="2055" y="1822"/>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00"/>
          <p:cNvSpPr>
            <a:spLocks/>
          </p:cNvSpPr>
          <p:nvPr/>
        </p:nvSpPr>
        <p:spPr bwMode="auto">
          <a:xfrm>
            <a:off x="2124075" y="4602162"/>
            <a:ext cx="777875" cy="650875"/>
          </a:xfrm>
          <a:custGeom>
            <a:avLst/>
            <a:gdLst>
              <a:gd name="T0" fmla="*/ 54 w 2163"/>
              <a:gd name="T1" fmla="*/ 0 h 1805"/>
              <a:gd name="T2" fmla="*/ 2163 w 2163"/>
              <a:gd name="T3" fmla="*/ 988 h 1805"/>
              <a:gd name="T4" fmla="*/ 0 w 2163"/>
              <a:gd name="T5" fmla="*/ 1805 h 1805"/>
            </a:gdLst>
            <a:ahLst/>
            <a:cxnLst>
              <a:cxn ang="0">
                <a:pos x="T0" y="T1"/>
              </a:cxn>
              <a:cxn ang="0">
                <a:pos x="T2" y="T3"/>
              </a:cxn>
              <a:cxn ang="0">
                <a:pos x="T4" y="T5"/>
              </a:cxn>
            </a:cxnLst>
            <a:rect l="0" t="0" r="r" b="b"/>
            <a:pathLst>
              <a:path w="2163" h="1805">
                <a:moveTo>
                  <a:pt x="54" y="0"/>
                </a:moveTo>
                <a:lnTo>
                  <a:pt x="2163" y="988"/>
                </a:lnTo>
                <a:lnTo>
                  <a:pt x="0" y="1805"/>
                </a:lnTo>
              </a:path>
            </a:pathLst>
          </a:custGeom>
          <a:solidFill>
            <a:srgbClr val="D5F6F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1"/>
          <p:cNvSpPr>
            <a:spLocks noChangeArrowheads="1"/>
          </p:cNvSpPr>
          <p:nvPr/>
        </p:nvSpPr>
        <p:spPr bwMode="auto">
          <a:xfrm>
            <a:off x="1741488" y="4768850"/>
            <a:ext cx="8112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Overflow or </a:t>
            </a:r>
            <a:endParaRPr kumimoji="0" lang="en-US" sz="1800" b="0" i="0" u="none" strike="noStrike" cap="none" normalizeH="0" baseline="0" smtClean="0">
              <a:ln>
                <a:noFill/>
              </a:ln>
              <a:solidFill>
                <a:schemeClr val="tx1"/>
              </a:solidFill>
              <a:effectLst/>
              <a:latin typeface="Arial" pitchFamily="34" charset="0"/>
            </a:endParaRPr>
          </a:p>
        </p:txBody>
      </p:sp>
      <p:sp>
        <p:nvSpPr>
          <p:cNvPr id="107" name="Rectangle 102"/>
          <p:cNvSpPr>
            <a:spLocks noChangeArrowheads="1"/>
          </p:cNvSpPr>
          <p:nvPr/>
        </p:nvSpPr>
        <p:spPr bwMode="auto">
          <a:xfrm>
            <a:off x="1741488" y="4946650"/>
            <a:ext cx="784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underflow? </a:t>
            </a:r>
            <a:endParaRPr kumimoji="0" lang="en-US" sz="1800" b="0" i="0" u="none" strike="noStrike" cap="none" normalizeH="0" baseline="0" smtClean="0">
              <a:ln>
                <a:noFill/>
              </a:ln>
              <a:solidFill>
                <a:schemeClr val="tx1"/>
              </a:solidFill>
              <a:effectLst/>
              <a:latin typeface="Arial" pitchFamily="34" charset="0"/>
            </a:endParaRPr>
          </a:p>
        </p:txBody>
      </p:sp>
      <p:sp>
        <p:nvSpPr>
          <p:cNvPr id="108" name="Freeform 103"/>
          <p:cNvSpPr>
            <a:spLocks/>
          </p:cNvSpPr>
          <p:nvPr/>
        </p:nvSpPr>
        <p:spPr bwMode="auto">
          <a:xfrm>
            <a:off x="2767013" y="5118100"/>
            <a:ext cx="749300" cy="338138"/>
          </a:xfrm>
          <a:custGeom>
            <a:avLst/>
            <a:gdLst>
              <a:gd name="T0" fmla="*/ 220 w 2082"/>
              <a:gd name="T1" fmla="*/ 0 h 941"/>
              <a:gd name="T2" fmla="*/ 1862 w 2082"/>
              <a:gd name="T3" fmla="*/ 0 h 941"/>
              <a:gd name="T4" fmla="*/ 2082 w 2082"/>
              <a:gd name="T5" fmla="*/ 220 h 941"/>
              <a:gd name="T6" fmla="*/ 2082 w 2082"/>
              <a:gd name="T7" fmla="*/ 721 h 941"/>
              <a:gd name="T8" fmla="*/ 1862 w 2082"/>
              <a:gd name="T9" fmla="*/ 941 h 941"/>
              <a:gd name="T10" fmla="*/ 220 w 2082"/>
              <a:gd name="T11" fmla="*/ 941 h 941"/>
              <a:gd name="T12" fmla="*/ 0 w 2082"/>
              <a:gd name="T13" fmla="*/ 721 h 941"/>
              <a:gd name="T14" fmla="*/ 0 w 2082"/>
              <a:gd name="T15" fmla="*/ 220 h 941"/>
              <a:gd name="T16" fmla="*/ 220 w 2082"/>
              <a:gd name="T17" fmla="*/ 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2" h="941">
                <a:moveTo>
                  <a:pt x="220" y="0"/>
                </a:moveTo>
                <a:lnTo>
                  <a:pt x="1862" y="0"/>
                </a:lnTo>
                <a:cubicBezTo>
                  <a:pt x="1984" y="0"/>
                  <a:pt x="2082" y="98"/>
                  <a:pt x="2082" y="220"/>
                </a:cubicBezTo>
                <a:lnTo>
                  <a:pt x="2082" y="721"/>
                </a:lnTo>
                <a:cubicBezTo>
                  <a:pt x="2082" y="843"/>
                  <a:pt x="1984" y="941"/>
                  <a:pt x="1862" y="941"/>
                </a:cubicBezTo>
                <a:lnTo>
                  <a:pt x="220" y="941"/>
                </a:lnTo>
                <a:cubicBezTo>
                  <a:pt x="98" y="941"/>
                  <a:pt x="0" y="843"/>
                  <a:pt x="0" y="721"/>
                </a:cubicBezTo>
                <a:lnTo>
                  <a:pt x="0" y="220"/>
                </a:lnTo>
                <a:cubicBezTo>
                  <a:pt x="0" y="98"/>
                  <a:pt x="98" y="0"/>
                  <a:pt x="220"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104"/>
          <p:cNvSpPr>
            <a:spLocks noChangeArrowheads="1"/>
          </p:cNvSpPr>
          <p:nvPr/>
        </p:nvSpPr>
        <p:spPr bwMode="auto">
          <a:xfrm>
            <a:off x="2855913" y="5200650"/>
            <a:ext cx="7000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Report</a:t>
            </a:r>
            <a:endParaRPr kumimoji="0" lang="en-US" sz="1800" b="0" i="0" u="none" strike="noStrike" cap="none" normalizeH="0" baseline="0" smtClean="0">
              <a:ln>
                <a:noFill/>
              </a:ln>
              <a:solidFill>
                <a:schemeClr val="tx1"/>
              </a:solidFill>
              <a:effectLst/>
              <a:latin typeface="Arial" pitchFamily="34" charset="0"/>
            </a:endParaRPr>
          </a:p>
        </p:txBody>
      </p:sp>
      <p:sp>
        <p:nvSpPr>
          <p:cNvPr id="110" name="Freeform 105"/>
          <p:cNvSpPr>
            <a:spLocks/>
          </p:cNvSpPr>
          <p:nvPr/>
        </p:nvSpPr>
        <p:spPr bwMode="auto">
          <a:xfrm>
            <a:off x="2871788" y="4714875"/>
            <a:ext cx="158750" cy="157163"/>
          </a:xfrm>
          <a:custGeom>
            <a:avLst/>
            <a:gdLst>
              <a:gd name="T0" fmla="*/ 219 w 443"/>
              <a:gd name="T1" fmla="*/ 0 h 439"/>
              <a:gd name="T2" fmla="*/ 224 w 443"/>
              <a:gd name="T3" fmla="*/ 0 h 439"/>
              <a:gd name="T4" fmla="*/ 443 w 443"/>
              <a:gd name="T5" fmla="*/ 220 h 439"/>
              <a:gd name="T6" fmla="*/ 224 w 443"/>
              <a:gd name="T7" fmla="*/ 439 h 439"/>
              <a:gd name="T8" fmla="*/ 219 w 443"/>
              <a:gd name="T9" fmla="*/ 439 h 439"/>
              <a:gd name="T10" fmla="*/ 0 w 443"/>
              <a:gd name="T11" fmla="*/ 220 h 439"/>
              <a:gd name="T12" fmla="*/ 219 w 443"/>
              <a:gd name="T13" fmla="*/ 0 h 439"/>
            </a:gdLst>
            <a:ahLst/>
            <a:cxnLst>
              <a:cxn ang="0">
                <a:pos x="T0" y="T1"/>
              </a:cxn>
              <a:cxn ang="0">
                <a:pos x="T2" y="T3"/>
              </a:cxn>
              <a:cxn ang="0">
                <a:pos x="T4" y="T5"/>
              </a:cxn>
              <a:cxn ang="0">
                <a:pos x="T6" y="T7"/>
              </a:cxn>
              <a:cxn ang="0">
                <a:pos x="T8" y="T9"/>
              </a:cxn>
              <a:cxn ang="0">
                <a:pos x="T10" y="T11"/>
              </a:cxn>
              <a:cxn ang="0">
                <a:pos x="T12" y="T13"/>
              </a:cxn>
            </a:cxnLst>
            <a:rect l="0" t="0" r="r" b="b"/>
            <a:pathLst>
              <a:path w="443" h="439">
                <a:moveTo>
                  <a:pt x="219" y="0"/>
                </a:moveTo>
                <a:lnTo>
                  <a:pt x="224" y="0"/>
                </a:lnTo>
                <a:cubicBezTo>
                  <a:pt x="345" y="0"/>
                  <a:pt x="443" y="98"/>
                  <a:pt x="443" y="220"/>
                </a:cubicBezTo>
                <a:cubicBezTo>
                  <a:pt x="443" y="341"/>
                  <a:pt x="345" y="439"/>
                  <a:pt x="224" y="439"/>
                </a:cubicBezTo>
                <a:lnTo>
                  <a:pt x="219" y="439"/>
                </a:lnTo>
                <a:cubicBezTo>
                  <a:pt x="98" y="439"/>
                  <a:pt x="0" y="341"/>
                  <a:pt x="0" y="220"/>
                </a:cubicBezTo>
                <a:cubicBezTo>
                  <a:pt x="0" y="98"/>
                  <a:pt x="98" y="0"/>
                  <a:pt x="219" y="0"/>
                </a:cubicBezTo>
                <a:close/>
              </a:path>
            </a:pathLst>
          </a:cu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Rectangle 106"/>
          <p:cNvSpPr>
            <a:spLocks noChangeArrowheads="1"/>
          </p:cNvSpPr>
          <p:nvPr/>
        </p:nvSpPr>
        <p:spPr bwMode="auto">
          <a:xfrm>
            <a:off x="2906713" y="4730750"/>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112" name="Freeform 107"/>
          <p:cNvSpPr>
            <a:spLocks/>
          </p:cNvSpPr>
          <p:nvPr/>
        </p:nvSpPr>
        <p:spPr bwMode="auto">
          <a:xfrm>
            <a:off x="2911475" y="4962525"/>
            <a:ext cx="347663" cy="152400"/>
          </a:xfrm>
          <a:custGeom>
            <a:avLst/>
            <a:gdLst>
              <a:gd name="T0" fmla="*/ 0 w 967"/>
              <a:gd name="T1" fmla="*/ 0 h 424"/>
              <a:gd name="T2" fmla="*/ 947 w 967"/>
              <a:gd name="T3" fmla="*/ 21 h 424"/>
              <a:gd name="T4" fmla="*/ 967 w 967"/>
              <a:gd name="T5" fmla="*/ 424 h 424"/>
            </a:gdLst>
            <a:ahLst/>
            <a:cxnLst>
              <a:cxn ang="0">
                <a:pos x="T0" y="T1"/>
              </a:cxn>
              <a:cxn ang="0">
                <a:pos x="T2" y="T3"/>
              </a:cxn>
              <a:cxn ang="0">
                <a:pos x="T4" y="T5"/>
              </a:cxn>
            </a:cxnLst>
            <a:rect l="0" t="0" r="r" b="b"/>
            <a:pathLst>
              <a:path w="967" h="424">
                <a:moveTo>
                  <a:pt x="0" y="0"/>
                </a:moveTo>
                <a:cubicBezTo>
                  <a:pt x="947" y="0"/>
                  <a:pt x="947" y="21"/>
                  <a:pt x="947" y="21"/>
                </a:cubicBezTo>
                <a:lnTo>
                  <a:pt x="967" y="424"/>
                </a:lnTo>
              </a:path>
            </a:pathLst>
          </a:custGeom>
          <a:noFill/>
          <a:ln w="6"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8"/>
          <p:cNvSpPr>
            <a:spLocks/>
          </p:cNvSpPr>
          <p:nvPr/>
        </p:nvSpPr>
        <p:spPr bwMode="auto">
          <a:xfrm>
            <a:off x="3236913" y="5053012"/>
            <a:ext cx="39688" cy="71438"/>
          </a:xfrm>
          <a:custGeom>
            <a:avLst/>
            <a:gdLst>
              <a:gd name="T0" fmla="*/ 13 w 25"/>
              <a:gd name="T1" fmla="*/ 13 h 45"/>
              <a:gd name="T2" fmla="*/ 0 w 25"/>
              <a:gd name="T3" fmla="*/ 1 h 45"/>
              <a:gd name="T4" fmla="*/ 14 w 25"/>
              <a:gd name="T5" fmla="*/ 45 h 45"/>
              <a:gd name="T6" fmla="*/ 25 w 25"/>
              <a:gd name="T7" fmla="*/ 0 h 45"/>
              <a:gd name="T8" fmla="*/ 13 w 25"/>
              <a:gd name="T9" fmla="*/ 13 h 45"/>
            </a:gdLst>
            <a:ahLst/>
            <a:cxnLst>
              <a:cxn ang="0">
                <a:pos x="T0" y="T1"/>
              </a:cxn>
              <a:cxn ang="0">
                <a:pos x="T2" y="T3"/>
              </a:cxn>
              <a:cxn ang="0">
                <a:pos x="T4" y="T5"/>
              </a:cxn>
              <a:cxn ang="0">
                <a:pos x="T6" y="T7"/>
              </a:cxn>
              <a:cxn ang="0">
                <a:pos x="T8" y="T9"/>
              </a:cxn>
            </a:cxnLst>
            <a:rect l="0" t="0" r="r" b="b"/>
            <a:pathLst>
              <a:path w="25" h="45">
                <a:moveTo>
                  <a:pt x="13" y="13"/>
                </a:moveTo>
                <a:lnTo>
                  <a:pt x="0" y="1"/>
                </a:lnTo>
                <a:lnTo>
                  <a:pt x="14" y="45"/>
                </a:lnTo>
                <a:lnTo>
                  <a:pt x="25" y="0"/>
                </a:lnTo>
                <a:lnTo>
                  <a:pt x="13"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09"/>
          <p:cNvSpPr>
            <a:spLocks noChangeArrowheads="1"/>
          </p:cNvSpPr>
          <p:nvPr/>
        </p:nvSpPr>
        <p:spPr bwMode="auto">
          <a:xfrm>
            <a:off x="1371600" y="5562600"/>
            <a:ext cx="1349375" cy="363538"/>
          </a:xfrm>
          <a:prstGeom prst="rect">
            <a:avLst/>
          </a:prstGeom>
          <a:solidFill>
            <a:srgbClr val="A2D0D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Rectangle 110"/>
          <p:cNvSpPr>
            <a:spLocks noChangeArrowheads="1"/>
          </p:cNvSpPr>
          <p:nvPr/>
        </p:nvSpPr>
        <p:spPr bwMode="auto">
          <a:xfrm>
            <a:off x="1922463" y="5656262"/>
            <a:ext cx="2317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  </a:t>
            </a:r>
            <a:endParaRPr kumimoji="0" lang="en-US" sz="1800" b="0" i="0" u="none" strike="noStrike" cap="none" normalizeH="0" baseline="0" smtClean="0">
              <a:ln>
                <a:noFill/>
              </a:ln>
              <a:solidFill>
                <a:schemeClr val="tx1"/>
              </a:solidFill>
              <a:effectLst/>
              <a:latin typeface="Arial" pitchFamily="34" charset="0"/>
            </a:endParaRPr>
          </a:p>
        </p:txBody>
      </p:sp>
      <p:sp>
        <p:nvSpPr>
          <p:cNvPr id="116" name="Rectangle 111"/>
          <p:cNvSpPr>
            <a:spLocks noChangeArrowheads="1"/>
          </p:cNvSpPr>
          <p:nvPr/>
        </p:nvSpPr>
        <p:spPr bwMode="auto">
          <a:xfrm>
            <a:off x="1995488" y="5738812"/>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17" name="Line 112"/>
          <p:cNvSpPr>
            <a:spLocks noChangeShapeType="1"/>
          </p:cNvSpPr>
          <p:nvPr/>
        </p:nvSpPr>
        <p:spPr bwMode="auto">
          <a:xfrm flipH="1">
            <a:off x="1644650" y="5748337"/>
            <a:ext cx="2143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3"/>
          <p:cNvSpPr>
            <a:spLocks/>
          </p:cNvSpPr>
          <p:nvPr/>
        </p:nvSpPr>
        <p:spPr bwMode="auto">
          <a:xfrm>
            <a:off x="1633538" y="5727700"/>
            <a:ext cx="71438" cy="41275"/>
          </a:xfrm>
          <a:custGeom>
            <a:avLst/>
            <a:gdLst>
              <a:gd name="T0" fmla="*/ 32 w 45"/>
              <a:gd name="T1" fmla="*/ 13 h 26"/>
              <a:gd name="T2" fmla="*/ 45 w 45"/>
              <a:gd name="T3" fmla="*/ 0 h 26"/>
              <a:gd name="T4" fmla="*/ 0 w 45"/>
              <a:gd name="T5" fmla="*/ 13 h 26"/>
              <a:gd name="T6" fmla="*/ 45 w 45"/>
              <a:gd name="T7" fmla="*/ 26 h 26"/>
              <a:gd name="T8" fmla="*/ 32 w 45"/>
              <a:gd name="T9" fmla="*/ 13 h 26"/>
            </a:gdLst>
            <a:ahLst/>
            <a:cxnLst>
              <a:cxn ang="0">
                <a:pos x="T0" y="T1"/>
              </a:cxn>
              <a:cxn ang="0">
                <a:pos x="T2" y="T3"/>
              </a:cxn>
              <a:cxn ang="0">
                <a:pos x="T4" y="T5"/>
              </a:cxn>
              <a:cxn ang="0">
                <a:pos x="T6" y="T7"/>
              </a:cxn>
              <a:cxn ang="0">
                <a:pos x="T8" y="T9"/>
              </a:cxn>
            </a:cxnLst>
            <a:rect l="0" t="0" r="r" b="b"/>
            <a:pathLst>
              <a:path w="45" h="26">
                <a:moveTo>
                  <a:pt x="32" y="13"/>
                </a:moveTo>
                <a:lnTo>
                  <a:pt x="45" y="0"/>
                </a:lnTo>
                <a:lnTo>
                  <a:pt x="0" y="13"/>
                </a:lnTo>
                <a:lnTo>
                  <a:pt x="45" y="26"/>
                </a:lnTo>
                <a:lnTo>
                  <a:pt x="32"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Rectangle 114"/>
          <p:cNvSpPr>
            <a:spLocks noChangeArrowheads="1"/>
          </p:cNvSpPr>
          <p:nvPr/>
        </p:nvSpPr>
        <p:spPr bwMode="auto">
          <a:xfrm>
            <a:off x="1446213" y="5664200"/>
            <a:ext cx="200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W</a:t>
            </a:r>
            <a:endParaRPr kumimoji="0" lang="en-US" sz="1800" b="0" i="0" u="none" strike="noStrike" cap="none" normalizeH="0" baseline="0" smtClean="0">
              <a:ln>
                <a:noFill/>
              </a:ln>
              <a:solidFill>
                <a:schemeClr val="tx1"/>
              </a:solidFill>
              <a:effectLst/>
              <a:latin typeface="Arial" pitchFamily="34" charset="0"/>
            </a:endParaRPr>
          </a:p>
        </p:txBody>
      </p:sp>
      <p:sp>
        <p:nvSpPr>
          <p:cNvPr id="120" name="Rectangle 115"/>
          <p:cNvSpPr>
            <a:spLocks noChangeArrowheads="1"/>
          </p:cNvSpPr>
          <p:nvPr/>
        </p:nvSpPr>
        <p:spPr bwMode="auto">
          <a:xfrm>
            <a:off x="2339975" y="5657850"/>
            <a:ext cx="2317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  </a:t>
            </a:r>
            <a:endParaRPr kumimoji="0" lang="en-US" sz="1800" b="0" i="0" u="none" strike="noStrike" cap="none" normalizeH="0" baseline="0" smtClean="0">
              <a:ln>
                <a:noFill/>
              </a:ln>
              <a:solidFill>
                <a:schemeClr val="tx1"/>
              </a:solidFill>
              <a:effectLst/>
              <a:latin typeface="Arial" pitchFamily="34" charset="0"/>
            </a:endParaRPr>
          </a:p>
        </p:txBody>
      </p:sp>
      <p:sp>
        <p:nvSpPr>
          <p:cNvPr id="121" name="Rectangle 116"/>
          <p:cNvSpPr>
            <a:spLocks noChangeArrowheads="1"/>
          </p:cNvSpPr>
          <p:nvPr/>
        </p:nvSpPr>
        <p:spPr bwMode="auto">
          <a:xfrm>
            <a:off x="2411413" y="5741987"/>
            <a:ext cx="1555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22" name="Rectangle 117"/>
          <p:cNvSpPr>
            <a:spLocks noChangeArrowheads="1"/>
          </p:cNvSpPr>
          <p:nvPr/>
        </p:nvSpPr>
        <p:spPr bwMode="auto">
          <a:xfrm>
            <a:off x="2170113" y="5676900"/>
            <a:ext cx="1158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t>
            </a:r>
            <a:endParaRPr kumimoji="0" lang="en-US" sz="1800" b="0" i="0" u="none" strike="noStrike" cap="none" normalizeH="0" baseline="0" smtClean="0">
              <a:ln>
                <a:noFill/>
              </a:ln>
              <a:solidFill>
                <a:schemeClr val="tx1"/>
              </a:solidFill>
              <a:effectLst/>
              <a:latin typeface="Arial" pitchFamily="34" charset="0"/>
            </a:endParaRPr>
          </a:p>
        </p:txBody>
      </p:sp>
      <p:sp>
        <p:nvSpPr>
          <p:cNvPr id="123" name="Line 118"/>
          <p:cNvSpPr>
            <a:spLocks noChangeShapeType="1"/>
          </p:cNvSpPr>
          <p:nvPr/>
        </p:nvSpPr>
        <p:spPr bwMode="auto">
          <a:xfrm>
            <a:off x="2125663" y="5249862"/>
            <a:ext cx="0" cy="30003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9"/>
          <p:cNvSpPr>
            <a:spLocks/>
          </p:cNvSpPr>
          <p:nvPr/>
        </p:nvSpPr>
        <p:spPr bwMode="auto">
          <a:xfrm>
            <a:off x="2097088" y="5449887"/>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Line 120"/>
          <p:cNvSpPr>
            <a:spLocks noChangeShapeType="1"/>
          </p:cNvSpPr>
          <p:nvPr/>
        </p:nvSpPr>
        <p:spPr bwMode="auto">
          <a:xfrm>
            <a:off x="4589463" y="4949825"/>
            <a:ext cx="0" cy="242888"/>
          </a:xfrm>
          <a:prstGeom prst="line">
            <a:avLst/>
          </a:prstGeom>
          <a:noFill/>
          <a:ln w="4" cap="flat">
            <a:solidFill>
              <a:srgbClr val="0F17E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1"/>
          <p:cNvSpPr>
            <a:spLocks/>
          </p:cNvSpPr>
          <p:nvPr/>
        </p:nvSpPr>
        <p:spPr bwMode="auto">
          <a:xfrm>
            <a:off x="4560888" y="5091112"/>
            <a:ext cx="57150" cy="101600"/>
          </a:xfrm>
          <a:custGeom>
            <a:avLst/>
            <a:gdLst>
              <a:gd name="T0" fmla="*/ 18 w 36"/>
              <a:gd name="T1" fmla="*/ 19 h 64"/>
              <a:gd name="T2" fmla="*/ 0 w 36"/>
              <a:gd name="T3" fmla="*/ 0 h 64"/>
              <a:gd name="T4" fmla="*/ 18 w 36"/>
              <a:gd name="T5" fmla="*/ 64 h 64"/>
              <a:gd name="T6" fmla="*/ 36 w 36"/>
              <a:gd name="T7" fmla="*/ 0 h 64"/>
              <a:gd name="T8" fmla="*/ 18 w 36"/>
              <a:gd name="T9" fmla="*/ 19 h 64"/>
            </a:gdLst>
            <a:ahLst/>
            <a:cxnLst>
              <a:cxn ang="0">
                <a:pos x="T0" y="T1"/>
              </a:cxn>
              <a:cxn ang="0">
                <a:pos x="T2" y="T3"/>
              </a:cxn>
              <a:cxn ang="0">
                <a:pos x="T4" y="T5"/>
              </a:cxn>
              <a:cxn ang="0">
                <a:pos x="T6" y="T7"/>
              </a:cxn>
              <a:cxn ang="0">
                <a:pos x="T8" y="T9"/>
              </a:cxn>
            </a:cxnLst>
            <a:rect l="0" t="0" r="r" b="b"/>
            <a:pathLst>
              <a:path w="36" h="64">
                <a:moveTo>
                  <a:pt x="18" y="19"/>
                </a:moveTo>
                <a:lnTo>
                  <a:pt x="0" y="0"/>
                </a:lnTo>
                <a:lnTo>
                  <a:pt x="18" y="64"/>
                </a:lnTo>
                <a:lnTo>
                  <a:pt x="36" y="0"/>
                </a:lnTo>
                <a:lnTo>
                  <a:pt x="18" y="19"/>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Oval 122"/>
          <p:cNvSpPr>
            <a:spLocks noChangeArrowheads="1"/>
          </p:cNvSpPr>
          <p:nvPr/>
        </p:nvSpPr>
        <p:spPr bwMode="auto">
          <a:xfrm>
            <a:off x="4684713" y="4970462"/>
            <a:ext cx="158750" cy="160338"/>
          </a:xfrm>
          <a:prstGeom prst="ellipse">
            <a:avLst/>
          </a:pr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23"/>
          <p:cNvSpPr>
            <a:spLocks noChangeArrowheads="1"/>
          </p:cNvSpPr>
          <p:nvPr/>
        </p:nvSpPr>
        <p:spPr bwMode="auto">
          <a:xfrm>
            <a:off x="4711700" y="4978400"/>
            <a:ext cx="1635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N</a:t>
            </a:r>
            <a:endParaRPr kumimoji="0" lang="en-US" sz="1800" b="0" i="0" u="none" strike="noStrike" cap="none" normalizeH="0" baseline="0" dirty="0" smtClean="0">
              <a:ln>
                <a:noFill/>
              </a:ln>
              <a:solidFill>
                <a:schemeClr val="tx1"/>
              </a:solidFill>
              <a:effectLst/>
              <a:latin typeface="Arial" pitchFamily="34" charset="0"/>
            </a:endParaRPr>
          </a:p>
        </p:txBody>
      </p:sp>
      <p:sp>
        <p:nvSpPr>
          <p:cNvPr id="129" name="Freeform 124"/>
          <p:cNvSpPr>
            <a:spLocks/>
          </p:cNvSpPr>
          <p:nvPr/>
        </p:nvSpPr>
        <p:spPr bwMode="auto">
          <a:xfrm>
            <a:off x="5205413" y="5699125"/>
            <a:ext cx="749300" cy="342900"/>
          </a:xfrm>
          <a:custGeom>
            <a:avLst/>
            <a:gdLst>
              <a:gd name="T0" fmla="*/ 221 w 2081"/>
              <a:gd name="T1" fmla="*/ 0 h 950"/>
              <a:gd name="T2" fmla="*/ 1859 w 2081"/>
              <a:gd name="T3" fmla="*/ 0 h 950"/>
              <a:gd name="T4" fmla="*/ 2081 w 2081"/>
              <a:gd name="T5" fmla="*/ 222 h 950"/>
              <a:gd name="T6" fmla="*/ 2081 w 2081"/>
              <a:gd name="T7" fmla="*/ 728 h 950"/>
              <a:gd name="T8" fmla="*/ 1859 w 2081"/>
              <a:gd name="T9" fmla="*/ 950 h 950"/>
              <a:gd name="T10" fmla="*/ 221 w 2081"/>
              <a:gd name="T11" fmla="*/ 950 h 950"/>
              <a:gd name="T12" fmla="*/ 0 w 2081"/>
              <a:gd name="T13" fmla="*/ 728 h 950"/>
              <a:gd name="T14" fmla="*/ 0 w 2081"/>
              <a:gd name="T15" fmla="*/ 222 h 950"/>
              <a:gd name="T16" fmla="*/ 221 w 2081"/>
              <a:gd name="T17"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1" h="950">
                <a:moveTo>
                  <a:pt x="221" y="0"/>
                </a:moveTo>
                <a:lnTo>
                  <a:pt x="1859" y="0"/>
                </a:lnTo>
                <a:cubicBezTo>
                  <a:pt x="1982" y="0"/>
                  <a:pt x="2081" y="99"/>
                  <a:pt x="2081" y="222"/>
                </a:cubicBezTo>
                <a:lnTo>
                  <a:pt x="2081" y="728"/>
                </a:lnTo>
                <a:cubicBezTo>
                  <a:pt x="2081" y="851"/>
                  <a:pt x="1982" y="950"/>
                  <a:pt x="1859" y="950"/>
                </a:cubicBezTo>
                <a:lnTo>
                  <a:pt x="221" y="950"/>
                </a:lnTo>
                <a:cubicBezTo>
                  <a:pt x="99" y="950"/>
                  <a:pt x="0" y="851"/>
                  <a:pt x="0" y="728"/>
                </a:cubicBezTo>
                <a:lnTo>
                  <a:pt x="0" y="222"/>
                </a:lnTo>
                <a:cubicBezTo>
                  <a:pt x="0" y="99"/>
                  <a:pt x="99" y="0"/>
                  <a:pt x="221" y="0"/>
                </a:cubicBezTo>
                <a:close/>
              </a:path>
            </a:pathLst>
          </a:custGeom>
          <a:solidFill>
            <a:srgbClr val="FFAAAA"/>
          </a:solidFill>
          <a:ln w="5" cap="flat">
            <a:solidFill>
              <a:srgbClr val="0303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5"/>
          <p:cNvSpPr>
            <a:spLocks noChangeArrowheads="1"/>
          </p:cNvSpPr>
          <p:nvPr/>
        </p:nvSpPr>
        <p:spPr bwMode="auto">
          <a:xfrm>
            <a:off x="5292725" y="5780087"/>
            <a:ext cx="7000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Report</a:t>
            </a:r>
            <a:endParaRPr kumimoji="0" lang="en-US" sz="1800" b="0" i="0" u="none" strike="noStrike" cap="none" normalizeH="0" baseline="0" smtClean="0">
              <a:ln>
                <a:noFill/>
              </a:ln>
              <a:solidFill>
                <a:schemeClr val="tx1"/>
              </a:solidFill>
              <a:effectLst/>
              <a:latin typeface="Arial" pitchFamily="34" charset="0"/>
            </a:endParaRPr>
          </a:p>
        </p:txBody>
      </p:sp>
      <p:sp>
        <p:nvSpPr>
          <p:cNvPr id="131" name="Oval 126"/>
          <p:cNvSpPr>
            <a:spLocks noChangeArrowheads="1"/>
          </p:cNvSpPr>
          <p:nvPr/>
        </p:nvSpPr>
        <p:spPr bwMode="auto">
          <a:xfrm>
            <a:off x="5308600" y="5291137"/>
            <a:ext cx="158750" cy="160338"/>
          </a:xfrm>
          <a:prstGeom prst="ellipse">
            <a:avLst/>
          </a:prstGeom>
          <a:solidFill>
            <a:srgbClr val="F4D7E3"/>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Rectangle 127"/>
          <p:cNvSpPr>
            <a:spLocks noChangeArrowheads="1"/>
          </p:cNvSpPr>
          <p:nvPr/>
        </p:nvSpPr>
        <p:spPr bwMode="auto">
          <a:xfrm>
            <a:off x="5343525" y="5308600"/>
            <a:ext cx="1539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Y</a:t>
            </a:r>
            <a:endParaRPr kumimoji="0" lang="en-US" sz="1800" b="0" i="0" u="none" strike="noStrike" cap="none" normalizeH="0" baseline="0" smtClean="0">
              <a:ln>
                <a:noFill/>
              </a:ln>
              <a:solidFill>
                <a:schemeClr val="tx1"/>
              </a:solidFill>
              <a:effectLst/>
              <a:latin typeface="Arial" pitchFamily="34" charset="0"/>
            </a:endParaRPr>
          </a:p>
        </p:txBody>
      </p:sp>
      <p:sp>
        <p:nvSpPr>
          <p:cNvPr id="133" name="Freeform 128"/>
          <p:cNvSpPr>
            <a:spLocks/>
          </p:cNvSpPr>
          <p:nvPr/>
        </p:nvSpPr>
        <p:spPr bwMode="auto">
          <a:xfrm>
            <a:off x="5348288" y="5541962"/>
            <a:ext cx="347663" cy="153988"/>
          </a:xfrm>
          <a:custGeom>
            <a:avLst/>
            <a:gdLst>
              <a:gd name="T0" fmla="*/ 0 w 968"/>
              <a:gd name="T1" fmla="*/ 0 h 428"/>
              <a:gd name="T2" fmla="*/ 947 w 968"/>
              <a:gd name="T3" fmla="*/ 20 h 428"/>
              <a:gd name="T4" fmla="*/ 968 w 968"/>
              <a:gd name="T5" fmla="*/ 428 h 428"/>
            </a:gdLst>
            <a:ahLst/>
            <a:cxnLst>
              <a:cxn ang="0">
                <a:pos x="T0" y="T1"/>
              </a:cxn>
              <a:cxn ang="0">
                <a:pos x="T2" y="T3"/>
              </a:cxn>
              <a:cxn ang="0">
                <a:pos x="T4" y="T5"/>
              </a:cxn>
            </a:cxnLst>
            <a:rect l="0" t="0" r="r" b="b"/>
            <a:pathLst>
              <a:path w="968" h="428">
                <a:moveTo>
                  <a:pt x="0" y="0"/>
                </a:moveTo>
                <a:cubicBezTo>
                  <a:pt x="947" y="0"/>
                  <a:pt x="947" y="20"/>
                  <a:pt x="947" y="20"/>
                </a:cubicBezTo>
                <a:lnTo>
                  <a:pt x="968" y="428"/>
                </a:lnTo>
              </a:path>
            </a:pathLst>
          </a:custGeom>
          <a:noFill/>
          <a:ln w="6" cap="flat">
            <a:solidFill>
              <a:srgbClr val="050E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9"/>
          <p:cNvSpPr>
            <a:spLocks/>
          </p:cNvSpPr>
          <p:nvPr/>
        </p:nvSpPr>
        <p:spPr bwMode="auto">
          <a:xfrm>
            <a:off x="5673725" y="5634037"/>
            <a:ext cx="39688" cy="71438"/>
          </a:xfrm>
          <a:custGeom>
            <a:avLst/>
            <a:gdLst>
              <a:gd name="T0" fmla="*/ 13 w 25"/>
              <a:gd name="T1" fmla="*/ 13 h 45"/>
              <a:gd name="T2" fmla="*/ 0 w 25"/>
              <a:gd name="T3" fmla="*/ 1 h 45"/>
              <a:gd name="T4" fmla="*/ 15 w 25"/>
              <a:gd name="T5" fmla="*/ 45 h 45"/>
              <a:gd name="T6" fmla="*/ 25 w 25"/>
              <a:gd name="T7" fmla="*/ 0 h 45"/>
              <a:gd name="T8" fmla="*/ 13 w 25"/>
              <a:gd name="T9" fmla="*/ 13 h 45"/>
            </a:gdLst>
            <a:ahLst/>
            <a:cxnLst>
              <a:cxn ang="0">
                <a:pos x="T0" y="T1"/>
              </a:cxn>
              <a:cxn ang="0">
                <a:pos x="T2" y="T3"/>
              </a:cxn>
              <a:cxn ang="0">
                <a:pos x="T4" y="T5"/>
              </a:cxn>
              <a:cxn ang="0">
                <a:pos x="T6" y="T7"/>
              </a:cxn>
              <a:cxn ang="0">
                <a:pos x="T8" y="T9"/>
              </a:cxn>
            </a:cxnLst>
            <a:rect l="0" t="0" r="r" b="b"/>
            <a:pathLst>
              <a:path w="25" h="45">
                <a:moveTo>
                  <a:pt x="13" y="13"/>
                </a:moveTo>
                <a:lnTo>
                  <a:pt x="0" y="1"/>
                </a:lnTo>
                <a:lnTo>
                  <a:pt x="15" y="45"/>
                </a:lnTo>
                <a:lnTo>
                  <a:pt x="25" y="0"/>
                </a:lnTo>
                <a:lnTo>
                  <a:pt x="13" y="1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60438" y="1666875"/>
            <a:ext cx="7345362" cy="374332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76275" lvl="0" indent="-444500">
              <a:buSzPct val="100000"/>
              <a:buFont typeface="Symbol" panose="05050102010706020507" pitchFamily="18" charset="2"/>
              <a:buChar char="*"/>
            </a:pPr>
            <a:r>
              <a:rPr lang="en-US" dirty="0">
                <a:latin typeface="Calibri" panose="020F0502020204030204" pitchFamily="34" charset="0"/>
              </a:rPr>
              <a:t>Addition</a:t>
            </a:r>
          </a:p>
          <a:p>
            <a:pPr marL="676275" lvl="0" indent="-444500">
              <a:buSzPct val="100000"/>
              <a:buFont typeface="Symbol" panose="05050102010706020507" pitchFamily="18" charset="2"/>
              <a:buChar char="*"/>
            </a:pPr>
            <a:r>
              <a:rPr lang="en-US" dirty="0">
                <a:latin typeface="Calibri" panose="020F0502020204030204" pitchFamily="34" charset="0"/>
              </a:rPr>
              <a:t>Multiplication</a:t>
            </a:r>
          </a:p>
          <a:p>
            <a:pPr marL="676275" lvl="0" indent="-444500">
              <a:buSzPct val="100000"/>
              <a:buFont typeface="Symbol" panose="05050102010706020507" pitchFamily="18" charset="2"/>
              <a:buChar char="*"/>
            </a:pPr>
            <a:r>
              <a:rPr lang="en-US" dirty="0">
                <a:latin typeface="Calibri" panose="020F0502020204030204" pitchFamily="34" charset="0"/>
              </a:rPr>
              <a:t>Division</a:t>
            </a:r>
          </a:p>
          <a:p>
            <a:pPr marL="676275" lvl="0" indent="-444500">
              <a:buSzPct val="100000"/>
              <a:buFont typeface="Symbol" panose="05050102010706020507" pitchFamily="18" charset="2"/>
              <a:buChar char="*"/>
            </a:pPr>
            <a:r>
              <a:rPr lang="en-US" dirty="0">
                <a:latin typeface="Calibri" panose="020F0502020204030204" pitchFamily="34" charset="0"/>
              </a:rPr>
              <a:t>Floating Point Addition</a:t>
            </a:r>
          </a:p>
          <a:p>
            <a:pPr marL="676275" lvl="0" indent="-444500">
              <a:buSzPct val="100000"/>
              <a:buFont typeface="Symbol" panose="05050102010706020507" pitchFamily="18" charset="2"/>
              <a:buChar char="*"/>
            </a:pPr>
            <a:r>
              <a:rPr lang="en-US" dirty="0">
                <a:latin typeface="Calibri" panose="020F0502020204030204" pitchFamily="34" charset="0"/>
              </a:rPr>
              <a:t>Floating Point Multiplication</a:t>
            </a:r>
          </a:p>
          <a:p>
            <a:pPr marL="676275" lvl="0" indent="-444500">
              <a:buSzPct val="100000"/>
              <a:buFont typeface="Symbol" panose="05050102010706020507" pitchFamily="18" charset="2"/>
              <a:buChar char="*"/>
            </a:pPr>
            <a:r>
              <a:rPr lang="en-US" dirty="0">
                <a:latin typeface="Calibri" panose="020F0502020204030204" pitchFamily="34" charset="0"/>
              </a:rPr>
              <a:t>Floating Point Division</a:t>
            </a:r>
          </a:p>
        </p:txBody>
      </p:sp>
      <p:pic>
        <p:nvPicPr>
          <p:cNvPr id="4" name="Picture 3"/>
          <p:cNvPicPr>
            <a:picLocks noChangeAspect="1"/>
          </p:cNvPicPr>
          <p:nvPr/>
        </p:nvPicPr>
        <p:blipFill>
          <a:blip r:embed="rId3">
            <a:lum/>
            <a:alphaModFix/>
          </a:blip>
          <a:srcRect/>
          <a:stretch>
            <a:fillRect/>
          </a:stretch>
        </p:blipFill>
        <p:spPr>
          <a:xfrm rot="10800000">
            <a:off x="7162800" y="449580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Simple Division </a:t>
            </a:r>
            <a:r>
              <a:rPr lang="fr-FR" dirty="0" err="1">
                <a:solidFill>
                  <a:schemeClr val="tx1"/>
                </a:solidFill>
              </a:rPr>
              <a:t>Algorithm</a:t>
            </a:r>
            <a:endParaRPr lang="fr-FR" dirty="0">
              <a:solidFill>
                <a:schemeClr val="tx1"/>
              </a:solidFill>
            </a:endParaRPr>
          </a:p>
        </p:txBody>
      </p:sp>
      <p:sp>
        <p:nvSpPr>
          <p:cNvPr id="3" name="Text Placeholder 2"/>
          <p:cNvSpPr txBox="1">
            <a:spLocks noGrp="1"/>
          </p:cNvSpPr>
          <p:nvPr>
            <p:ph type="body" idx="4294967295"/>
          </p:nvPr>
        </p:nvSpPr>
        <p:spPr>
          <a:xfrm>
            <a:off x="1066800" y="1371600"/>
            <a:ext cx="7924800" cy="4800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0000FF"/>
                </a:solidFill>
                <a:latin typeface="Calibri" panose="020F0502020204030204" pitchFamily="34" charset="0"/>
              </a:rPr>
              <a:t>Divide</a:t>
            </a:r>
            <a:r>
              <a:rPr lang="en-US" sz="3600" dirty="0">
                <a:latin typeface="Calibri" panose="020F0502020204030204" pitchFamily="34" charset="0"/>
              </a:rPr>
              <a:t> A/B to produce C</a:t>
            </a:r>
          </a:p>
          <a:p>
            <a:pPr lvl="1">
              <a:buSzPct val="100000"/>
              <a:buFont typeface="Symbol" panose="05050102010706020507" pitchFamily="18" charset="2"/>
              <a:buChar char="*"/>
            </a:pPr>
            <a:r>
              <a:rPr lang="en-US" sz="2800" dirty="0">
                <a:latin typeface="Calibri" panose="020F0502020204030204" pitchFamily="34" charset="0"/>
              </a:rPr>
              <a:t>There is no </a:t>
            </a:r>
            <a:r>
              <a:rPr lang="en-US" sz="2800" dirty="0">
                <a:solidFill>
                  <a:srgbClr val="6B0094"/>
                </a:solidFill>
                <a:latin typeface="Calibri" panose="020F0502020204030204" pitchFamily="34" charset="0"/>
              </a:rPr>
              <a:t>notion</a:t>
            </a:r>
            <a:r>
              <a:rPr lang="en-US" sz="2800" dirty="0">
                <a:latin typeface="Calibri" panose="020F0502020204030204" pitchFamily="34" charset="0"/>
              </a:rPr>
              <a:t> of a </a:t>
            </a:r>
            <a:r>
              <a:rPr lang="en-US" sz="2800" dirty="0">
                <a:solidFill>
                  <a:srgbClr val="DC2300"/>
                </a:solidFill>
                <a:latin typeface="Calibri" panose="020F0502020204030204" pitchFamily="34" charset="0"/>
              </a:rPr>
              <a:t>remainder</a:t>
            </a:r>
            <a:r>
              <a:rPr lang="en-US" sz="2800" dirty="0">
                <a:latin typeface="Calibri" panose="020F0502020204030204" pitchFamily="34" charset="0"/>
              </a:rPr>
              <a:t> in FP division</a:t>
            </a:r>
          </a:p>
          <a:p>
            <a:pPr lvl="0">
              <a:buSzPct val="100000"/>
              <a:buFont typeface="Symbol" panose="05050102010706020507" pitchFamily="18" charset="2"/>
              <a:buChar char="*"/>
            </a:pPr>
            <a:r>
              <a:rPr lang="en-US" sz="3600" dirty="0">
                <a:solidFill>
                  <a:srgbClr val="FF0000"/>
                </a:solidFill>
                <a:latin typeface="Calibri" panose="020F0502020204030204" pitchFamily="34" charset="0"/>
              </a:rPr>
              <a:t>Algorithm</a:t>
            </a:r>
          </a:p>
          <a:p>
            <a:pPr lvl="1">
              <a:buSzPct val="100000"/>
              <a:buFont typeface="Symbol" panose="05050102010706020507" pitchFamily="18" charset="2"/>
              <a:buChar char="*"/>
            </a:pPr>
            <a:r>
              <a:rPr lang="en-US" sz="2800" dirty="0" smtClean="0">
                <a:latin typeface="Calibri" panose="020F0502020204030204" pitchFamily="34" charset="0"/>
              </a:rPr>
              <a:t>E </a:t>
            </a:r>
            <a:r>
              <a:rPr lang="en-US" sz="2800" dirty="0">
                <a:latin typeface="Calibri" panose="020F0502020204030204" pitchFamily="34" charset="0"/>
              </a:rPr>
              <a:t>← E</a:t>
            </a:r>
            <a:r>
              <a:rPr lang="en-US" sz="2800" baseline="-33000" dirty="0">
                <a:latin typeface="Calibri" panose="020F0502020204030204" pitchFamily="34" charset="0"/>
              </a:rPr>
              <a:t>A</a:t>
            </a:r>
            <a:r>
              <a:rPr lang="en-US" sz="2800" dirty="0">
                <a:latin typeface="Calibri" panose="020F0502020204030204" pitchFamily="34" charset="0"/>
              </a:rPr>
              <a:t> – E</a:t>
            </a:r>
            <a:r>
              <a:rPr lang="en-US" sz="2800" baseline="-33000" dirty="0">
                <a:latin typeface="Calibri" panose="020F0502020204030204" pitchFamily="34" charset="0"/>
              </a:rPr>
              <a:t>B</a:t>
            </a:r>
            <a:r>
              <a:rPr lang="en-US" sz="2800" dirty="0">
                <a:latin typeface="Calibri" panose="020F0502020204030204" pitchFamily="34" charset="0"/>
              </a:rPr>
              <a:t> + bias</a:t>
            </a:r>
          </a:p>
          <a:p>
            <a:pPr lvl="1">
              <a:buSzPct val="100000"/>
              <a:buFont typeface="Symbol" panose="05050102010706020507" pitchFamily="18" charset="2"/>
              <a:buChar char="*"/>
            </a:pPr>
            <a:r>
              <a:rPr lang="en-US" sz="2800" dirty="0">
                <a:latin typeface="Calibri" panose="020F0502020204030204" pitchFamily="34" charset="0"/>
              </a:rPr>
              <a:t>W ← P</a:t>
            </a:r>
            <a:r>
              <a:rPr lang="en-US" sz="2800" baseline="-33000" dirty="0">
                <a:latin typeface="Calibri" panose="020F0502020204030204" pitchFamily="34" charset="0"/>
              </a:rPr>
              <a:t>A</a:t>
            </a:r>
            <a:r>
              <a:rPr lang="en-US" sz="2800" dirty="0">
                <a:latin typeface="Calibri" panose="020F0502020204030204" pitchFamily="34" charset="0"/>
              </a:rPr>
              <a:t> / P</a:t>
            </a:r>
            <a:r>
              <a:rPr lang="en-US" sz="2800" baseline="-33000" dirty="0">
                <a:latin typeface="Calibri" panose="020F0502020204030204" pitchFamily="34" charset="0"/>
              </a:rPr>
              <a:t>B</a:t>
            </a:r>
          </a:p>
          <a:p>
            <a:pPr lvl="1">
              <a:buSzPct val="100000"/>
              <a:buFont typeface="Symbol" panose="05050102010706020507" pitchFamily="18" charset="2"/>
              <a:buChar char="*"/>
            </a:pPr>
            <a:r>
              <a:rPr lang="en-US" sz="2800" dirty="0" err="1">
                <a:latin typeface="Calibri" panose="020F0502020204030204" pitchFamily="34" charset="0"/>
              </a:rPr>
              <a:t>normalise</a:t>
            </a:r>
            <a:r>
              <a:rPr lang="en-US" sz="2800" dirty="0">
                <a:latin typeface="Calibri" panose="020F0502020204030204" pitchFamily="34" charset="0"/>
              </a:rPr>
              <a:t>, round, </a:t>
            </a:r>
            <a:r>
              <a:rPr lang="en-US" sz="2800" dirty="0" err="1">
                <a:latin typeface="Calibri" panose="020F0502020204030204" pitchFamily="34" charset="0"/>
              </a:rPr>
              <a:t>renormalise</a:t>
            </a:r>
            <a:endParaRPr lang="en-US" sz="2800" dirty="0">
              <a:latin typeface="Calibri" panose="020F0502020204030204" pitchFamily="34" charset="0"/>
            </a:endParaRPr>
          </a:p>
          <a:p>
            <a:pPr lvl="0">
              <a:buSzPct val="100000"/>
              <a:buFont typeface="Symbol" panose="05050102010706020507" pitchFamily="18" charset="2"/>
              <a:buChar char="*"/>
            </a:pPr>
            <a:r>
              <a:rPr lang="en-US" sz="3600" dirty="0">
                <a:latin typeface="Calibri" panose="020F0502020204030204" pitchFamily="34" charset="0"/>
              </a:rPr>
              <a:t>Complexity : O(n log(n))</a:t>
            </a:r>
          </a:p>
          <a:p>
            <a:pPr lvl="1">
              <a:buSzPct val="100000"/>
              <a:buFont typeface="Symbol" panose="05050102010706020507" pitchFamily="18" charset="2"/>
              <a:buChar char="*"/>
            </a:pPr>
            <a:endParaRPr 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Goldschmidt Division</a:t>
            </a:r>
          </a:p>
        </p:txBody>
      </p:sp>
      <p:sp>
        <p:nvSpPr>
          <p:cNvPr id="3" name="Text Placeholder 2"/>
          <p:cNvSpPr txBox="1">
            <a:spLocks noGrp="1"/>
          </p:cNvSpPr>
          <p:nvPr>
            <p:ph type="body" idx="4294967295"/>
          </p:nvPr>
        </p:nvSpPr>
        <p:spPr>
          <a:xfrm>
            <a:off x="762000" y="1371600"/>
            <a:ext cx="8274050" cy="5410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Let us compute the </a:t>
            </a:r>
            <a:r>
              <a:rPr lang="en-US" sz="3600" dirty="0">
                <a:solidFill>
                  <a:srgbClr val="2300DC"/>
                </a:solidFill>
                <a:latin typeface="Calibri" panose="020F0502020204030204" pitchFamily="34" charset="0"/>
              </a:rPr>
              <a:t>reciprocal</a:t>
            </a:r>
            <a:r>
              <a:rPr lang="en-US" sz="3600" dirty="0">
                <a:latin typeface="Calibri" panose="020F0502020204030204" pitchFamily="34" charset="0"/>
              </a:rPr>
              <a:t> of B (1/B)</a:t>
            </a:r>
          </a:p>
          <a:p>
            <a:pPr lvl="1">
              <a:buSzPct val="100000"/>
              <a:buFont typeface="Symbol" panose="05050102010706020507" pitchFamily="18" charset="2"/>
              <a:buChar char="*"/>
            </a:pPr>
            <a:r>
              <a:rPr lang="en-US" sz="2800" dirty="0">
                <a:latin typeface="Calibri" panose="020F0502020204030204" pitchFamily="34" charset="0"/>
              </a:rPr>
              <a:t>Then, we can use the </a:t>
            </a:r>
            <a:r>
              <a:rPr lang="en-US" sz="2800" dirty="0">
                <a:solidFill>
                  <a:srgbClr val="314004"/>
                </a:solidFill>
                <a:latin typeface="Calibri" panose="020F0502020204030204" pitchFamily="34" charset="0"/>
              </a:rPr>
              <a:t>standard floating point multiplication</a:t>
            </a:r>
            <a:r>
              <a:rPr lang="en-US" sz="2800" dirty="0">
                <a:latin typeface="Calibri" panose="020F0502020204030204" pitchFamily="34" charset="0"/>
              </a:rPr>
              <a:t> algorithm</a:t>
            </a:r>
          </a:p>
          <a:p>
            <a:pPr lvl="0">
              <a:buSzPct val="100000"/>
              <a:buFont typeface="Symbol" panose="05050102010706020507" pitchFamily="18" charset="2"/>
              <a:buChar char="*"/>
            </a:pPr>
            <a:r>
              <a:rPr lang="en-US" sz="3600" dirty="0">
                <a:latin typeface="Calibri" panose="020F0502020204030204" pitchFamily="34" charset="0"/>
              </a:rPr>
              <a:t>Ignoring the </a:t>
            </a:r>
            <a:r>
              <a:rPr lang="en-US" sz="3600" dirty="0">
                <a:solidFill>
                  <a:srgbClr val="DC2300"/>
                </a:solidFill>
                <a:latin typeface="Calibri" panose="020F0502020204030204" pitchFamily="34" charset="0"/>
              </a:rPr>
              <a:t>exponent </a:t>
            </a:r>
          </a:p>
          <a:p>
            <a:pPr lvl="1">
              <a:buSzPct val="100000"/>
              <a:buFont typeface="Symbol" panose="05050102010706020507" pitchFamily="18" charset="2"/>
              <a:buChar char="*"/>
            </a:pPr>
            <a:r>
              <a:rPr lang="en-US" sz="2800" dirty="0">
                <a:latin typeface="Calibri" panose="020F0502020204030204" pitchFamily="34" charset="0"/>
              </a:rPr>
              <a:t>Let us </a:t>
            </a:r>
            <a:r>
              <a:rPr lang="en-US" sz="2800" dirty="0">
                <a:solidFill>
                  <a:srgbClr val="0000FF"/>
                </a:solidFill>
                <a:latin typeface="Calibri" panose="020F0502020204030204" pitchFamily="34" charset="0"/>
              </a:rPr>
              <a:t>compute</a:t>
            </a:r>
            <a:r>
              <a:rPr lang="en-US" sz="2800" dirty="0">
                <a:latin typeface="Calibri" panose="020F0502020204030204" pitchFamily="34" charset="0"/>
              </a:rPr>
              <a:t> (1/P</a:t>
            </a:r>
            <a:r>
              <a:rPr lang="en-US" sz="2800" baseline="-33000" dirty="0">
                <a:latin typeface="Calibri" panose="020F0502020204030204" pitchFamily="34" charset="0"/>
              </a:rPr>
              <a:t>B</a:t>
            </a:r>
            <a:r>
              <a:rPr lang="en-US" sz="2800" dirty="0">
                <a:latin typeface="Calibri" panose="020F0502020204030204" pitchFamily="34" charset="0"/>
              </a:rPr>
              <a:t>)</a:t>
            </a:r>
          </a:p>
          <a:p>
            <a:pPr lvl="0">
              <a:buSzPct val="100000"/>
              <a:buFont typeface="Symbol" panose="05050102010706020507" pitchFamily="18" charset="2"/>
              <a:buChar char="*"/>
            </a:pPr>
            <a:r>
              <a:rPr lang="en-US" sz="3600" dirty="0">
                <a:latin typeface="Calibri" panose="020F0502020204030204" pitchFamily="34" charset="0"/>
              </a:rPr>
              <a:t>If B is a </a:t>
            </a:r>
            <a:r>
              <a:rPr lang="en-US" sz="3600" dirty="0">
                <a:solidFill>
                  <a:srgbClr val="0000FF"/>
                </a:solidFill>
                <a:latin typeface="Calibri" panose="020F0502020204030204" pitchFamily="34" charset="0"/>
              </a:rPr>
              <a:t>normal </a:t>
            </a:r>
            <a:r>
              <a:rPr lang="en-US" sz="3600" dirty="0">
                <a:latin typeface="Calibri" panose="020F0502020204030204" pitchFamily="34" charset="0"/>
              </a:rPr>
              <a:t>floating point number</a:t>
            </a:r>
          </a:p>
          <a:p>
            <a:pPr lvl="1">
              <a:buSzPct val="100000"/>
              <a:buFont typeface="Symbol" panose="05050102010706020507" pitchFamily="18" charset="2"/>
              <a:buChar char="*"/>
            </a:pPr>
            <a:r>
              <a:rPr lang="en-US" sz="2800" dirty="0">
                <a:latin typeface="Calibri" panose="020F0502020204030204" pitchFamily="34" charset="0"/>
              </a:rPr>
              <a:t>1 &lt;= P</a:t>
            </a:r>
            <a:r>
              <a:rPr lang="en-US" sz="2800" baseline="-33000" dirty="0">
                <a:latin typeface="Calibri" panose="020F0502020204030204" pitchFamily="34" charset="0"/>
              </a:rPr>
              <a:t>B</a:t>
            </a:r>
            <a:r>
              <a:rPr lang="en-US" sz="2800" dirty="0">
                <a:latin typeface="Calibri" panose="020F0502020204030204" pitchFamily="34" charset="0"/>
              </a:rPr>
              <a:t> &lt; 2</a:t>
            </a:r>
          </a:p>
          <a:p>
            <a:pPr lvl="1">
              <a:buSzPct val="100000"/>
              <a:buFont typeface="Symbol" panose="05050102010706020507" pitchFamily="18" charset="2"/>
              <a:buChar char="*"/>
            </a:pPr>
            <a:r>
              <a:rPr lang="en-US" sz="2800" dirty="0">
                <a:latin typeface="Calibri" panose="020F0502020204030204" pitchFamily="34" charset="0"/>
              </a:rPr>
              <a:t>P</a:t>
            </a:r>
            <a:r>
              <a:rPr lang="en-US" sz="2800" baseline="-33000" dirty="0">
                <a:latin typeface="Calibri" panose="020F0502020204030204" pitchFamily="34" charset="0"/>
              </a:rPr>
              <a:t>B</a:t>
            </a:r>
            <a:r>
              <a:rPr lang="en-US" sz="2800" dirty="0">
                <a:latin typeface="Calibri" panose="020F0502020204030204" pitchFamily="34" charset="0"/>
              </a:rPr>
              <a:t> = 1 + X (X &lt;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Goldschmidt Division - II</a:t>
            </a:r>
          </a:p>
        </p:txBody>
      </p:sp>
      <mc:AlternateContent xmlns:mc="http://schemas.openxmlformats.org/markup-compatibility/2006" xmlns:a14="http://schemas.microsoft.com/office/drawing/2010/main">
        <mc:Choice Requires="a14">
          <p:sp>
            <p:nvSpPr>
              <p:cNvPr id="4" name="TextBox 3"/>
              <p:cNvSpPr txBox="1"/>
              <p:nvPr/>
            </p:nvSpPr>
            <p:spPr>
              <a:xfrm>
                <a:off x="1676400" y="1752600"/>
                <a:ext cx="5212196" cy="42188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𝐵</m:t>
                              </m:r>
                            </m:sub>
                          </m:sSub>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𝑋</m:t>
                          </m:r>
                        </m:den>
                      </m:f>
                      <m:r>
                        <a:rPr lang="en-US" sz="2400" b="0" i="0"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=1+</m:t>
                          </m:r>
                          <m:r>
                            <a:rPr lang="en-US" sz="2400" b="0" i="1" smtClean="0">
                              <a:latin typeface="Cambria Math" panose="02040503050406030204" pitchFamily="18" charset="0"/>
                            </a:rPr>
                            <m:t>𝑋</m:t>
                          </m:r>
                          <m:r>
                            <a:rPr lang="en-US" sz="2400" b="0" i="1" smtClean="0">
                              <a:latin typeface="Cambria Math" panose="02040503050406030204" pitchFamily="18" charset="0"/>
                            </a:rPr>
                            <m:t>, 0&lt;</m:t>
                          </m:r>
                          <m:r>
                            <a:rPr lang="en-US" sz="2400" b="0" i="1" smtClean="0">
                              <a:latin typeface="Cambria Math" panose="02040503050406030204" pitchFamily="18" charset="0"/>
                            </a:rPr>
                            <m:t>𝑋</m:t>
                          </m:r>
                          <m:r>
                            <a:rPr lang="en-US" sz="2400" b="0" i="1" smtClean="0">
                              <a:latin typeface="Cambria Math" panose="02040503050406030204" pitchFamily="18" charset="0"/>
                            </a:rPr>
                            <m:t>&lt;1</m:t>
                          </m:r>
                        </m:e>
                      </m:d>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1+1 −</m:t>
                          </m:r>
                          <m:r>
                            <a:rPr lang="en-US" sz="2400" b="0" i="1" smtClean="0">
                              <a:latin typeface="Cambria Math" panose="02040503050406030204" pitchFamily="18" charset="0"/>
                            </a:rPr>
                            <m:t>𝑋</m:t>
                          </m:r>
                          <m:r>
                            <a:rPr lang="en-US" sz="2400" b="0" i="1" smtClean="0">
                              <a:latin typeface="Cambria Math" panose="02040503050406030204" pitchFamily="18" charset="0"/>
                            </a:rPr>
                            <m:t>′</m:t>
                          </m:r>
                        </m:den>
                      </m:f>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=1 −</m:t>
                          </m:r>
                          <m:r>
                            <a:rPr lang="en-US" sz="2400" b="0" i="1" smtClean="0">
                              <a:latin typeface="Cambria Math" panose="02040503050406030204" pitchFamily="18" charset="0"/>
                            </a:rPr>
                            <m:t>𝑋</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&lt;1</m:t>
                          </m:r>
                        </m:e>
                      </m:d>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𝑋</m:t>
                          </m:r>
                          <m:r>
                            <a:rPr lang="en-US" sz="2400" b="0" i="1" smtClean="0">
                              <a:latin typeface="Cambria Math" panose="02040503050406030204" pitchFamily="18" charset="0"/>
                            </a:rPr>
                            <m:t>′</m:t>
                          </m:r>
                        </m:den>
                      </m:f>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num>
                            <m:den>
                              <m:r>
                                <a:rPr lang="en-US" sz="2400" b="0" i="1" smtClean="0">
                                  <a:latin typeface="Cambria Math" panose="02040503050406030204" pitchFamily="18" charset="0"/>
                                </a:rPr>
                                <m:t>2</m:t>
                              </m:r>
                            </m:den>
                          </m:f>
                        </m:den>
                      </m:f>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r>
                            <a:rPr lang="en-US" sz="2400" b="0" i="1" smtClean="0">
                              <a:latin typeface="Cambria Math" panose="02040503050406030204" pitchFamily="18" charset="0"/>
                            </a:rPr>
                            <m:t>𝑌</m:t>
                          </m:r>
                        </m:den>
                      </m:f>
                      <m:r>
                        <a:rPr lang="en-US" sz="2400" b="0" i="1" smtClean="0">
                          <a:latin typeface="Cambria Math" panose="02040503050406030204" pitchFamily="18" charset="0"/>
                        </a:rPr>
                        <m:t> ( </m:t>
                      </m:r>
                      <m:r>
                        <a:rPr lang="en-US" sz="2400" b="0" i="1" smtClean="0">
                          <a:latin typeface="Cambria Math" panose="02040503050406030204" pitchFamily="18" charset="0"/>
                        </a:rPr>
                        <m:t>𝑌</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m:t>
                              </m:r>
                            </m:sup>
                          </m:sSup>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&lt;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oMath>
                  </m:oMathPara>
                </a14:m>
                <a:r>
                  <a:rPr lang="en-US" sz="2400" b="0" dirty="0" smtClean="0"/>
                  <a:t/>
                </a:r>
                <a:br>
                  <a:rPr lang="en-US" sz="2400" b="0" dirty="0" smtClean="0"/>
                </a:br>
                <a14:m>
                  <m:oMath xmlns:m="http://schemas.openxmlformats.org/officeDocument/2006/math">
                    <m:r>
                      <a:rPr lang="en-US" sz="2400" b="0" i="1" smtClean="0">
                        <a:latin typeface="Cambria Math" panose="02040503050406030204" pitchFamily="18" charset="0"/>
                      </a:rPr>
                      <m:t>     </m:t>
                    </m:r>
                  </m:oMath>
                </a14:m>
                <a:r>
                  <a:rPr lang="en-US" sz="2400" dirty="0" smtClean="0"/>
                  <a:t> </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676400" y="1752600"/>
                <a:ext cx="5212196" cy="4218847"/>
              </a:xfrm>
              <a:prstGeom prst="rect">
                <a:avLst/>
              </a:prstGeom>
              <a:blipFill rotWithShape="0">
                <a:blip r:embed="rId3"/>
                <a:stretch>
                  <a:fillRect l="-117"/>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143000" y="4747513"/>
            <a:ext cx="7416800" cy="1601787"/>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No </a:t>
            </a:r>
            <a:r>
              <a:rPr lang="en-US" sz="3600" dirty="0">
                <a:solidFill>
                  <a:srgbClr val="0000FF"/>
                </a:solidFill>
                <a:latin typeface="Calibri" panose="020F0502020204030204" pitchFamily="34" charset="0"/>
              </a:rPr>
              <a:t>point</a:t>
            </a:r>
            <a:r>
              <a:rPr lang="en-US" sz="3600" dirty="0">
                <a:latin typeface="Calibri" panose="020F0502020204030204" pitchFamily="34" charset="0"/>
              </a:rPr>
              <a:t> considering Y</a:t>
            </a:r>
            <a:r>
              <a:rPr lang="en-US" sz="3600" baseline="33000" dirty="0">
                <a:latin typeface="Calibri" panose="020F0502020204030204" pitchFamily="34" charset="0"/>
              </a:rPr>
              <a:t>32</a:t>
            </a:r>
          </a:p>
          <a:p>
            <a:pPr lvl="0">
              <a:buSzPct val="100000"/>
              <a:buFont typeface="Symbol" panose="05050102010706020507" pitchFamily="18" charset="2"/>
              <a:buChar char="*"/>
            </a:pPr>
            <a:r>
              <a:rPr lang="en-US" sz="3600" dirty="0">
                <a:solidFill>
                  <a:srgbClr val="DC2300"/>
                </a:solidFill>
                <a:latin typeface="Calibri" panose="020F0502020204030204" pitchFamily="34" charset="0"/>
              </a:rPr>
              <a:t>Cannot </a:t>
            </a:r>
            <a:r>
              <a:rPr lang="en-US" sz="3600" dirty="0">
                <a:latin typeface="Calibri" panose="020F0502020204030204" pitchFamily="34" charset="0"/>
              </a:rPr>
              <a:t>be represented in our </a:t>
            </a:r>
            <a:r>
              <a:rPr lang="en-US" sz="3600" dirty="0">
                <a:solidFill>
                  <a:srgbClr val="7E0021"/>
                </a:solidFill>
                <a:latin typeface="Calibri" panose="020F0502020204030204" pitchFamily="34" charset="0"/>
              </a:rPr>
              <a:t>format</a:t>
            </a:r>
          </a:p>
        </p:txBody>
      </p:sp>
      <mc:AlternateContent xmlns:mc="http://schemas.openxmlformats.org/markup-compatibility/2006" xmlns:a14="http://schemas.microsoft.com/office/drawing/2010/main">
        <mc:Choice Requires="a14">
          <p:sp>
            <p:nvSpPr>
              <p:cNvPr id="2" name="TextBox 1"/>
              <p:cNvSpPr txBox="1"/>
              <p:nvPr/>
            </p:nvSpPr>
            <p:spPr>
              <a:xfrm>
                <a:off x="1981200" y="1295400"/>
                <a:ext cx="5301964" cy="3277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1 −</m:t>
                          </m:r>
                          <m:r>
                            <a:rPr lang="en-US" sz="2400" b="0" i="1" smtClean="0">
                              <a:latin typeface="Cambria Math" panose="02040503050406030204" pitchFamily="18" charset="0"/>
                            </a:rPr>
                            <m:t>𝑌</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𝑌</m:t>
                          </m:r>
                        </m:num>
                        <m:den>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den>
                      </m:f>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m:t>
                              </m:r>
                            </m:e>
                          </m:d>
                          <m:r>
                            <a:rPr lang="en-US" sz="2400" b="0" i="1" smtClean="0">
                              <a:latin typeface="Cambria Math" panose="02040503050406030204" pitchFamily="18" charset="0"/>
                            </a:rPr>
                            <m:t> (1+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um>
                        <m:den>
                          <m:r>
                            <a:rPr lang="en-US" sz="2400" b="0" i="1" smtClean="0">
                              <a:latin typeface="Cambria Math" panose="02040503050406030204" pitchFamily="18" charset="0"/>
                            </a:rPr>
                            <m:t>1 −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4</m:t>
                              </m:r>
                            </m:sup>
                          </m:sSup>
                        </m:den>
                      </m:f>
                    </m:oMath>
                    <m:oMath xmlns:m="http://schemas.openxmlformats.org/officeDocument/2006/math">
                      <m:r>
                        <a:rPr lang="en-US" sz="2400" b="0" i="1" smtClean="0">
                          <a:latin typeface="Cambria Math" panose="02040503050406030204" pitchFamily="18" charset="0"/>
                        </a:rPr>
                        <m:t>             =  …</m:t>
                      </m:r>
                    </m:oMath>
                    <m:oMath xmlns:m="http://schemas.openxmlformats.org/officeDocument/2006/math">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𝑌</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2</m:t>
                                  </m:r>
                                </m:sup>
                              </m:sSup>
                            </m:e>
                          </m:d>
                          <m:r>
                            <a:rPr lang="en-US" sz="2400" b="0" i="1" smtClean="0">
                              <a:latin typeface="Cambria Math" panose="02040503050406030204" pitchFamily="18" charset="0"/>
                            </a:rPr>
                            <m:t> …  (1+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b="0" i="1" smtClean="0">
                                  <a:latin typeface="Cambria Math" panose="02040503050406030204" pitchFamily="18" charset="0"/>
                                </a:rPr>
                                <m:t>16</m:t>
                              </m:r>
                            </m:sup>
                          </m:sSup>
                          <m:r>
                            <a:rPr lang="en-US" sz="2400" b="0" i="1" smtClean="0">
                              <a:latin typeface="Cambria Math" panose="02040503050406030204" pitchFamily="18" charset="0"/>
                            </a:rPr>
                            <m:t>)</m:t>
                          </m:r>
                        </m:num>
                        <m:den>
                          <m:r>
                            <a:rPr lang="en-US" sz="2400" b="0" i="1" smtClean="0">
                              <a:latin typeface="Cambria Math" panose="02040503050406030204" pitchFamily="18" charset="0"/>
                            </a:rPr>
                            <m:t>1 −</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b="0" i="1" smtClean="0">
                                  <a:latin typeface="Cambria Math" panose="02040503050406030204" pitchFamily="18" charset="0"/>
                                </a:rPr>
                                <m:t>3</m:t>
                              </m:r>
                              <m:r>
                                <a:rPr lang="en-US" sz="2400" i="1">
                                  <a:latin typeface="Cambria Math" panose="02040503050406030204" pitchFamily="18" charset="0"/>
                                </a:rPr>
                                <m:t>2</m:t>
                              </m:r>
                            </m:sup>
                          </m:sSup>
                        </m:den>
                      </m:f>
                    </m:oMath>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𝑌</m:t>
                          </m:r>
                        </m:e>
                      </m:d>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2</m:t>
                              </m:r>
                            </m:sup>
                          </m:sSup>
                        </m:e>
                      </m:d>
                      <m:r>
                        <a:rPr lang="en-US" sz="2400" i="1">
                          <a:latin typeface="Cambria Math" panose="02040503050406030204" pitchFamily="18" charset="0"/>
                        </a:rPr>
                        <m:t> …  (1+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16</m:t>
                          </m:r>
                        </m:sup>
                      </m:sSup>
                      <m:r>
                        <a:rPr lang="en-US" sz="2400" i="1">
                          <a:latin typeface="Cambria Math" panose="02040503050406030204" pitchFamily="18" charset="0"/>
                        </a:rPr>
                        <m:t>)</m:t>
                      </m:r>
                    </m:oMath>
                  </m:oMathPara>
                </a14:m>
                <a:endParaRPr lang="en-US" sz="2400" b="0" dirty="0" smtClean="0"/>
              </a:p>
              <a:p>
                <a:r>
                  <a:rPr lang="en-US" sz="2400" dirty="0" smtClean="0"/>
                  <a:t>                       </a:t>
                </a: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981200" y="1295400"/>
                <a:ext cx="5301964" cy="3277307"/>
              </a:xfrm>
              <a:prstGeom prst="rect">
                <a:avLst/>
              </a:prstGeom>
              <a:blipFill rotWithShape="0">
                <a:blip r:embed="rId3"/>
                <a:stretch>
                  <a:fillRect r="-230"/>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Generating</a:t>
            </a:r>
            <a:r>
              <a:rPr lang="fr-FR" dirty="0">
                <a:solidFill>
                  <a:schemeClr val="tx1"/>
                </a:solidFill>
              </a:rPr>
              <a:t> the 1/(1-Y)</a:t>
            </a:r>
          </a:p>
        </p:txBody>
      </p:sp>
      <p:sp>
        <p:nvSpPr>
          <p:cNvPr id="3" name="Text Placeholder 2"/>
          <p:cNvSpPr txBox="1">
            <a:spLocks noGrp="1"/>
          </p:cNvSpPr>
          <p:nvPr>
            <p:ph type="body" idx="4294967295"/>
          </p:nvPr>
        </p:nvSpPr>
        <p:spPr>
          <a:xfrm>
            <a:off x="990600" y="2286000"/>
            <a:ext cx="8153400" cy="3962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We can </a:t>
            </a:r>
            <a:r>
              <a:rPr lang="en-US" sz="3600" dirty="0">
                <a:solidFill>
                  <a:srgbClr val="2300DC"/>
                </a:solidFill>
                <a:latin typeface="Calibri" panose="020F0502020204030204" pitchFamily="34" charset="0"/>
              </a:rPr>
              <a:t>compute</a:t>
            </a:r>
            <a:r>
              <a:rPr lang="en-US" sz="3600" dirty="0">
                <a:latin typeface="Calibri" panose="020F0502020204030204" pitchFamily="34" charset="0"/>
              </a:rPr>
              <a:t> Y</a:t>
            </a:r>
            <a:r>
              <a:rPr lang="en-US" sz="3600" baseline="33000" dirty="0">
                <a:latin typeface="Calibri" panose="020F0502020204030204" pitchFamily="34" charset="0"/>
              </a:rPr>
              <a:t>2</a:t>
            </a:r>
            <a:r>
              <a:rPr lang="en-US" sz="3600" dirty="0">
                <a:latin typeface="Calibri" panose="020F0502020204030204" pitchFamily="34" charset="0"/>
              </a:rPr>
              <a:t> using a FP multiplier.</a:t>
            </a:r>
          </a:p>
          <a:p>
            <a:pPr lvl="1">
              <a:buSzPct val="100000"/>
              <a:buFont typeface="Symbol" panose="05050102010706020507" pitchFamily="18" charset="2"/>
              <a:buChar char="*"/>
            </a:pPr>
            <a:r>
              <a:rPr lang="en-US" sz="2800" dirty="0">
                <a:latin typeface="Calibri" panose="020F0502020204030204" pitchFamily="34" charset="0"/>
              </a:rPr>
              <a:t>Again </a:t>
            </a:r>
            <a:r>
              <a:rPr lang="en-US" sz="2800" dirty="0">
                <a:solidFill>
                  <a:srgbClr val="FF3333"/>
                </a:solidFill>
                <a:latin typeface="Calibri" panose="020F0502020204030204" pitchFamily="34" charset="0"/>
              </a:rPr>
              <a:t>square</a:t>
            </a:r>
            <a:r>
              <a:rPr lang="en-US" sz="2800" dirty="0">
                <a:latin typeface="Calibri" panose="020F0502020204030204" pitchFamily="34" charset="0"/>
              </a:rPr>
              <a:t> it to obtain Y</a:t>
            </a:r>
            <a:r>
              <a:rPr lang="en-US" sz="2800" baseline="33000" dirty="0">
                <a:latin typeface="Calibri" panose="020F0502020204030204" pitchFamily="34" charset="0"/>
              </a:rPr>
              <a:t>4</a:t>
            </a:r>
            <a:r>
              <a:rPr lang="en-US" sz="2800" dirty="0">
                <a:latin typeface="Calibri" panose="020F0502020204030204" pitchFamily="34" charset="0"/>
              </a:rPr>
              <a:t>, Y</a:t>
            </a:r>
            <a:r>
              <a:rPr lang="en-US" sz="2800" baseline="33000" dirty="0">
                <a:latin typeface="Calibri" panose="020F0502020204030204" pitchFamily="34" charset="0"/>
              </a:rPr>
              <a:t>8</a:t>
            </a:r>
            <a:r>
              <a:rPr lang="en-US" sz="2800" dirty="0">
                <a:latin typeface="Calibri" panose="020F0502020204030204" pitchFamily="34" charset="0"/>
              </a:rPr>
              <a:t>, and Y</a:t>
            </a:r>
            <a:r>
              <a:rPr lang="en-US" sz="2800" baseline="33000" dirty="0">
                <a:latin typeface="Calibri" panose="020F0502020204030204" pitchFamily="34" charset="0"/>
              </a:rPr>
              <a:t>16</a:t>
            </a:r>
          </a:p>
          <a:p>
            <a:pPr lvl="1">
              <a:buSzPct val="100000"/>
              <a:buFont typeface="Symbol" panose="05050102010706020507" pitchFamily="18" charset="2"/>
              <a:buChar char="*"/>
            </a:pPr>
            <a:r>
              <a:rPr lang="en-US" sz="2800" dirty="0">
                <a:latin typeface="Calibri" panose="020F0502020204030204" pitchFamily="34" charset="0"/>
              </a:rPr>
              <a:t>Takes 4 multiplications, and 5 additions, to generate all the terms</a:t>
            </a:r>
          </a:p>
          <a:p>
            <a:pPr lvl="1">
              <a:buSzPct val="100000"/>
              <a:buFont typeface="Symbol" panose="05050102010706020507" pitchFamily="18" charset="2"/>
              <a:buChar char="*"/>
            </a:pPr>
            <a:r>
              <a:rPr lang="en-US" sz="2800" dirty="0">
                <a:latin typeface="Calibri" panose="020F0502020204030204" pitchFamily="34" charset="0"/>
              </a:rPr>
              <a:t>Need 4 more multiplications to generate the final result (1/1-Y)</a:t>
            </a:r>
          </a:p>
          <a:p>
            <a:pPr lvl="0">
              <a:buSzPct val="100000"/>
              <a:buFont typeface="Symbol" panose="05050102010706020507" pitchFamily="18" charset="2"/>
              <a:buChar char="*"/>
            </a:pPr>
            <a:r>
              <a:rPr lang="en-US" sz="3600" dirty="0">
                <a:latin typeface="Calibri" panose="020F0502020204030204" pitchFamily="34" charset="0"/>
              </a:rPr>
              <a:t>Compute 1/P</a:t>
            </a:r>
            <a:r>
              <a:rPr lang="en-US" sz="3600" baseline="-33000" dirty="0">
                <a:latin typeface="Calibri" panose="020F0502020204030204" pitchFamily="34" charset="0"/>
              </a:rPr>
              <a:t>B</a:t>
            </a:r>
            <a:r>
              <a:rPr lang="en-US" sz="3600" dirty="0">
                <a:latin typeface="Calibri" panose="020F0502020204030204" pitchFamily="34" charset="0"/>
              </a:rPr>
              <a:t> by a single right shift</a:t>
            </a:r>
          </a:p>
        </p:txBody>
      </p:sp>
      <mc:AlternateContent xmlns:mc="http://schemas.openxmlformats.org/markup-compatibility/2006" xmlns:a14="http://schemas.microsoft.com/office/drawing/2010/main">
        <mc:Choice Requires="a14">
          <p:sp>
            <p:nvSpPr>
              <p:cNvPr id="5" name="Rectangle 4"/>
              <p:cNvSpPr/>
              <p:nvPr/>
            </p:nvSpPr>
            <p:spPr>
              <a:xfrm>
                <a:off x="3124200" y="1752600"/>
                <a:ext cx="41620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𝑌</m:t>
                          </m:r>
                        </m:e>
                      </m:d>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2</m:t>
                              </m:r>
                            </m:sup>
                          </m:sSup>
                        </m:e>
                      </m:d>
                      <m:r>
                        <a:rPr lang="en-US" sz="2400" i="1">
                          <a:latin typeface="Cambria Math" panose="02040503050406030204" pitchFamily="18" charset="0"/>
                        </a:rPr>
                        <m:t> …  (1+</m:t>
                      </m:r>
                      <m:sSup>
                        <m:sSupPr>
                          <m:ctrlPr>
                            <a:rPr lang="en-US" sz="2400" i="1">
                              <a:latin typeface="Cambria Math" panose="02040503050406030204" pitchFamily="18" charset="0"/>
                            </a:rPr>
                          </m:ctrlPr>
                        </m:sSupPr>
                        <m:e>
                          <m:r>
                            <a:rPr lang="en-US" sz="2400" i="1">
                              <a:latin typeface="Cambria Math" panose="02040503050406030204" pitchFamily="18" charset="0"/>
                            </a:rPr>
                            <m:t>𝑌</m:t>
                          </m:r>
                        </m:e>
                        <m:sup>
                          <m:r>
                            <a:rPr lang="en-US" sz="2400" i="1">
                              <a:latin typeface="Cambria Math" panose="02040503050406030204" pitchFamily="18" charset="0"/>
                            </a:rPr>
                            <m:t>16</m:t>
                          </m:r>
                        </m:sup>
                      </m:sSup>
                      <m:r>
                        <a:rPr lang="en-US" sz="2400" i="1">
                          <a:latin typeface="Cambria Math" panose="02040503050406030204" pitchFamily="18" charset="0"/>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124200" y="1752600"/>
                <a:ext cx="4162037" cy="461665"/>
              </a:xfrm>
              <a:prstGeom prst="rect">
                <a:avLst/>
              </a:prstGeom>
              <a:blipFill rotWithShape="0">
                <a:blip r:embed="rId3"/>
                <a:stretch>
                  <a:fillRect b="-17333"/>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GoldSchmidt</a:t>
            </a:r>
            <a:r>
              <a:rPr lang="fr-FR" dirty="0">
                <a:solidFill>
                  <a:schemeClr val="tx1"/>
                </a:solidFill>
              </a:rPr>
              <a:t> Division </a:t>
            </a:r>
            <a:r>
              <a:rPr lang="fr-FR" dirty="0" err="1">
                <a:solidFill>
                  <a:schemeClr val="tx1"/>
                </a:solidFill>
              </a:rPr>
              <a:t>Summary</a:t>
            </a:r>
            <a:endParaRPr lang="fr-FR" dirty="0">
              <a:solidFill>
                <a:schemeClr val="tx1"/>
              </a:solidFill>
            </a:endParaRPr>
          </a:p>
        </p:txBody>
      </p:sp>
      <p:sp>
        <p:nvSpPr>
          <p:cNvPr id="3" name="Text Placeholder 2"/>
          <p:cNvSpPr txBox="1">
            <a:spLocks noGrp="1"/>
          </p:cNvSpPr>
          <p:nvPr>
            <p:ph type="body" idx="4294967295"/>
          </p:nvPr>
        </p:nvSpPr>
        <p:spPr>
          <a:xfrm>
            <a:off x="914400" y="1600200"/>
            <a:ext cx="8001000" cy="4267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DC2300"/>
                </a:solidFill>
                <a:latin typeface="Calibri" panose="020F0502020204030204" pitchFamily="34" charset="0"/>
              </a:rPr>
              <a:t>Time complexity</a:t>
            </a:r>
            <a:r>
              <a:rPr lang="en-US" sz="3600" dirty="0">
                <a:latin typeface="Calibri" panose="020F0502020204030204" pitchFamily="34" charset="0"/>
              </a:rPr>
              <a:t> of finding the </a:t>
            </a:r>
            <a:r>
              <a:rPr lang="en-US" sz="3600" dirty="0">
                <a:solidFill>
                  <a:srgbClr val="280099"/>
                </a:solidFill>
                <a:latin typeface="Calibri" panose="020F0502020204030204" pitchFamily="34" charset="0"/>
              </a:rPr>
              <a:t>reciprocal</a:t>
            </a:r>
          </a:p>
          <a:p>
            <a:pPr lvl="1">
              <a:buSzPct val="100000"/>
              <a:buFont typeface="Symbol" panose="05050102010706020507" pitchFamily="18" charset="2"/>
              <a:buChar char="*"/>
            </a:pPr>
            <a:r>
              <a:rPr lang="en-US" sz="2800" dirty="0" smtClean="0">
                <a:latin typeface="Calibri" panose="020F0502020204030204" pitchFamily="34" charset="0"/>
              </a:rPr>
              <a:t>(log(n))</a:t>
            </a:r>
            <a:r>
              <a:rPr lang="en-US" sz="2800" baseline="30000" dirty="0" smtClean="0">
                <a:latin typeface="Calibri" panose="020F0502020204030204" pitchFamily="34" charset="0"/>
              </a:rPr>
              <a:t>2</a:t>
            </a:r>
            <a:endParaRPr lang="en-US" sz="2800" baseline="30000" dirty="0">
              <a:latin typeface="Calibri" panose="020F0502020204030204" pitchFamily="34" charset="0"/>
            </a:endParaRPr>
          </a:p>
          <a:p>
            <a:pPr lvl="0">
              <a:buSzPct val="100000"/>
              <a:buFont typeface="Symbol" panose="05050102010706020507" pitchFamily="18" charset="2"/>
              <a:buChar char="*"/>
            </a:pPr>
            <a:r>
              <a:rPr lang="en-US" sz="3600" dirty="0">
                <a:solidFill>
                  <a:srgbClr val="DC2300"/>
                </a:solidFill>
                <a:latin typeface="Calibri" panose="020F0502020204030204" pitchFamily="34" charset="0"/>
              </a:rPr>
              <a:t>Time required</a:t>
            </a:r>
            <a:r>
              <a:rPr lang="en-US" sz="3600" dirty="0">
                <a:latin typeface="Calibri" panose="020F0502020204030204" pitchFamily="34" charset="0"/>
              </a:rPr>
              <a:t> for all the </a:t>
            </a:r>
            <a:r>
              <a:rPr lang="en-US" sz="3600" dirty="0">
                <a:solidFill>
                  <a:srgbClr val="579D1C"/>
                </a:solidFill>
                <a:latin typeface="Calibri" panose="020F0502020204030204" pitchFamily="34" charset="0"/>
              </a:rPr>
              <a:t>multiplications and additions</a:t>
            </a:r>
          </a:p>
          <a:p>
            <a:pPr lvl="1">
              <a:buSzPct val="100000"/>
              <a:buFont typeface="Symbol" panose="05050102010706020507" pitchFamily="18" charset="2"/>
              <a:buChar char="*"/>
            </a:pPr>
            <a:r>
              <a:rPr lang="en-US" sz="2800" dirty="0" smtClean="0">
                <a:latin typeface="Calibri" panose="020F0502020204030204" pitchFamily="34" charset="0"/>
              </a:rPr>
              <a:t>(log(n))</a:t>
            </a:r>
            <a:r>
              <a:rPr lang="en-US" sz="2800" baseline="30000" dirty="0" smtClean="0">
                <a:latin typeface="Calibri" panose="020F0502020204030204" pitchFamily="34" charset="0"/>
              </a:rPr>
              <a:t>2</a:t>
            </a:r>
            <a:endParaRPr lang="en-US" sz="2800" baseline="30000" dirty="0">
              <a:latin typeface="Calibri" panose="020F0502020204030204" pitchFamily="34" charset="0"/>
            </a:endParaRPr>
          </a:p>
          <a:p>
            <a:pPr lvl="0">
              <a:buSzPct val="100000"/>
              <a:buFont typeface="Symbol" panose="05050102010706020507" pitchFamily="18" charset="2"/>
              <a:buChar char="*"/>
            </a:pPr>
            <a:r>
              <a:rPr lang="en-US" sz="3600" dirty="0">
                <a:latin typeface="Calibri" panose="020F0502020204030204" pitchFamily="34" charset="0"/>
              </a:rPr>
              <a:t>Total Time : log(n)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4765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Division </a:t>
            </a:r>
            <a:r>
              <a:rPr lang="fr-FR" dirty="0" err="1">
                <a:solidFill>
                  <a:schemeClr val="tx1"/>
                </a:solidFill>
              </a:rPr>
              <a:t>using</a:t>
            </a:r>
            <a:r>
              <a:rPr lang="fr-FR" dirty="0">
                <a:solidFill>
                  <a:schemeClr val="tx1"/>
                </a:solidFill>
              </a:rPr>
              <a:t> the Newton </a:t>
            </a:r>
            <a:r>
              <a:rPr lang="fr-FR" dirty="0" err="1">
                <a:solidFill>
                  <a:schemeClr val="tx1"/>
                </a:solidFill>
              </a:rPr>
              <a:t>Raphson</a:t>
            </a:r>
            <a:r>
              <a:rPr lang="fr-FR" dirty="0">
                <a:solidFill>
                  <a:schemeClr val="tx1"/>
                </a:solidFill>
              </a:rPr>
              <a:t> Method</a:t>
            </a:r>
          </a:p>
        </p:txBody>
      </p:sp>
      <p:sp>
        <p:nvSpPr>
          <p:cNvPr id="3" name="Text Placeholder 2"/>
          <p:cNvSpPr txBox="1">
            <a:spLocks noGrp="1"/>
          </p:cNvSpPr>
          <p:nvPr>
            <p:ph type="body" idx="4294967295"/>
          </p:nvPr>
        </p:nvSpPr>
        <p:spPr>
          <a:xfrm>
            <a:off x="889000" y="1585913"/>
            <a:ext cx="7416800" cy="489108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focus on just finding the </a:t>
            </a:r>
            <a:r>
              <a:rPr lang="en-US" dirty="0">
                <a:solidFill>
                  <a:srgbClr val="2300DC"/>
                </a:solidFill>
                <a:latin typeface="Calibri" panose="020F0502020204030204" pitchFamily="34" charset="0"/>
              </a:rPr>
              <a:t>reciprocal</a:t>
            </a:r>
            <a:r>
              <a:rPr lang="en-US" dirty="0">
                <a:latin typeface="Calibri" panose="020F0502020204030204" pitchFamily="34" charset="0"/>
              </a:rPr>
              <a:t> of a number</a:t>
            </a:r>
          </a:p>
          <a:p>
            <a:pPr lvl="0">
              <a:buSzPct val="100000"/>
              <a:buFont typeface="Symbol" panose="05050102010706020507" pitchFamily="18" charset="2"/>
              <a:buChar char="*"/>
            </a:pPr>
            <a:r>
              <a:rPr lang="en-US" dirty="0">
                <a:latin typeface="Calibri" panose="020F0502020204030204" pitchFamily="34" charset="0"/>
              </a:rPr>
              <a:t>Let us designate </a:t>
            </a:r>
            <a:r>
              <a:rPr lang="en-US" dirty="0">
                <a:solidFill>
                  <a:srgbClr val="B80047"/>
                </a:solidFill>
                <a:latin typeface="Calibri" panose="020F0502020204030204" pitchFamily="34" charset="0"/>
              </a:rPr>
              <a:t>P</a:t>
            </a:r>
            <a:r>
              <a:rPr lang="en-US" baseline="-33000" dirty="0">
                <a:solidFill>
                  <a:srgbClr val="B80047"/>
                </a:solidFill>
                <a:latin typeface="Calibri" panose="020F0502020204030204" pitchFamily="34" charset="0"/>
              </a:rPr>
              <a:t>B</a:t>
            </a:r>
            <a:r>
              <a:rPr lang="en-US" dirty="0">
                <a:latin typeface="Calibri" panose="020F0502020204030204" pitchFamily="34" charset="0"/>
              </a:rPr>
              <a:t> as </a:t>
            </a:r>
            <a:r>
              <a:rPr lang="en-US" dirty="0">
                <a:solidFill>
                  <a:srgbClr val="000080"/>
                </a:solidFill>
                <a:latin typeface="Calibri" panose="020F0502020204030204" pitchFamily="34" charset="0"/>
              </a:rPr>
              <a:t>b</a:t>
            </a:r>
            <a:r>
              <a:rPr lang="en-US" dirty="0">
                <a:latin typeface="Calibri" panose="020F0502020204030204" pitchFamily="34" charset="0"/>
              </a:rPr>
              <a:t> (1 &lt;= b &lt; 2)</a:t>
            </a:r>
          </a:p>
          <a:p>
            <a:pPr lvl="1">
              <a:buSzPct val="100000"/>
              <a:buFont typeface="Symbol" panose="05050102010706020507" pitchFamily="18" charset="2"/>
              <a:buChar char="*"/>
            </a:pPr>
            <a:r>
              <a:rPr lang="en-US" dirty="0">
                <a:latin typeface="Calibri" panose="020F0502020204030204" pitchFamily="34" charset="0"/>
              </a:rPr>
              <a:t>Aim is to </a:t>
            </a:r>
            <a:r>
              <a:rPr lang="en-US" dirty="0">
                <a:solidFill>
                  <a:srgbClr val="000080"/>
                </a:solidFill>
                <a:latin typeface="Calibri" panose="020F0502020204030204" pitchFamily="34" charset="0"/>
              </a:rPr>
              <a:t>compute</a:t>
            </a:r>
            <a:r>
              <a:rPr lang="en-US" dirty="0">
                <a:latin typeface="Calibri" panose="020F0502020204030204" pitchFamily="34" charset="0"/>
              </a:rPr>
              <a:t> 1/b</a:t>
            </a:r>
          </a:p>
          <a:p>
            <a:pPr lvl="0">
              <a:buSzPct val="100000"/>
              <a:buFont typeface="Symbol" panose="05050102010706020507" pitchFamily="18" charset="2"/>
              <a:buChar char="*"/>
            </a:pPr>
            <a:r>
              <a:rPr lang="en-US" dirty="0">
                <a:latin typeface="Calibri" panose="020F0502020204030204" pitchFamily="34" charset="0"/>
              </a:rPr>
              <a:t>Let us create a </a:t>
            </a:r>
            <a:r>
              <a:rPr lang="en-US" dirty="0">
                <a:solidFill>
                  <a:srgbClr val="004A4A"/>
                </a:solidFill>
                <a:latin typeface="Calibri" panose="020F0502020204030204" pitchFamily="34" charset="0"/>
              </a:rPr>
              <a:t>function </a:t>
            </a:r>
            <a:r>
              <a:rPr lang="en-US" dirty="0">
                <a:latin typeface="Calibri" panose="020F0502020204030204" pitchFamily="34" charset="0"/>
              </a:rPr>
              <a:t>f(x) = 1/x – b</a:t>
            </a:r>
          </a:p>
          <a:p>
            <a:pPr lvl="1">
              <a:buSzPct val="100000"/>
              <a:buFont typeface="Symbol" panose="05050102010706020507" pitchFamily="18" charset="2"/>
              <a:buChar char="*"/>
            </a:pPr>
            <a:r>
              <a:rPr lang="en-US" dirty="0">
                <a:latin typeface="Calibri" panose="020F0502020204030204" pitchFamily="34" charset="0"/>
              </a:rPr>
              <a:t>f(x) = 0, 	when x = 1/b	</a:t>
            </a:r>
          </a:p>
          <a:p>
            <a:pPr lvl="0">
              <a:buSzPct val="100000"/>
              <a:buFont typeface="Symbol" panose="05050102010706020507" pitchFamily="18" charset="2"/>
              <a:buChar char="*"/>
            </a:pPr>
            <a:r>
              <a:rPr lang="en-US" dirty="0">
                <a:latin typeface="Calibri" panose="020F0502020204030204" pitchFamily="34" charset="0"/>
              </a:rPr>
              <a:t>Problem of computing the reciprocal</a:t>
            </a:r>
          </a:p>
          <a:p>
            <a:pPr lvl="1">
              <a:buSzPct val="100000"/>
              <a:buFont typeface="Symbol" panose="05050102010706020507" pitchFamily="18" charset="2"/>
              <a:buChar char="*"/>
            </a:pPr>
            <a:r>
              <a:rPr lang="en-US" dirty="0">
                <a:solidFill>
                  <a:srgbClr val="FF3333"/>
                </a:solidFill>
                <a:latin typeface="Calibri" panose="020F0502020204030204" pitchFamily="34" charset="0"/>
              </a:rPr>
              <a:t>same as computing the root of f(x)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Idea</a:t>
            </a:r>
            <a:r>
              <a:rPr lang="fr-FR" dirty="0">
                <a:solidFill>
                  <a:schemeClr val="tx1"/>
                </a:solidFill>
              </a:rPr>
              <a:t> of the Method</a:t>
            </a:r>
          </a:p>
        </p:txBody>
      </p:sp>
      <p:sp>
        <p:nvSpPr>
          <p:cNvPr id="3" name="Text Placeholder 2"/>
          <p:cNvSpPr txBox="1">
            <a:spLocks noGrp="1"/>
          </p:cNvSpPr>
          <p:nvPr>
            <p:ph type="body" idx="4294967295"/>
          </p:nvPr>
        </p:nvSpPr>
        <p:spPr>
          <a:xfrm>
            <a:off x="965200" y="1600200"/>
            <a:ext cx="7416800" cy="4114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Start with an </a:t>
            </a:r>
            <a:r>
              <a:rPr lang="en-US" sz="3600" dirty="0">
                <a:solidFill>
                  <a:srgbClr val="2323DC"/>
                </a:solidFill>
                <a:latin typeface="Calibri" panose="020F0502020204030204" pitchFamily="34" charset="0"/>
              </a:rPr>
              <a:t>arbitrary</a:t>
            </a:r>
            <a:r>
              <a:rPr lang="en-US" sz="3600" dirty="0">
                <a:latin typeface="Calibri" panose="020F0502020204030204" pitchFamily="34" charset="0"/>
              </a:rPr>
              <a:t> value of x → x</a:t>
            </a:r>
            <a:r>
              <a:rPr lang="en-US" sz="3600" baseline="-33000" dirty="0">
                <a:latin typeface="Calibri" panose="020F0502020204030204" pitchFamily="34" charset="0"/>
              </a:rPr>
              <a:t>0</a:t>
            </a:r>
          </a:p>
          <a:p>
            <a:pPr lvl="1">
              <a:buSzPct val="100000"/>
              <a:buFont typeface="Symbol" panose="05050102010706020507" pitchFamily="18" charset="2"/>
              <a:buChar char="*"/>
            </a:pPr>
            <a:r>
              <a:rPr lang="en-US" sz="2800" dirty="0">
                <a:solidFill>
                  <a:srgbClr val="DC2300"/>
                </a:solidFill>
                <a:latin typeface="Calibri" panose="020F0502020204030204" pitchFamily="34" charset="0"/>
              </a:rPr>
              <a:t>Locate</a:t>
            </a:r>
            <a:r>
              <a:rPr lang="en-US" sz="2800" dirty="0">
                <a:latin typeface="Calibri" panose="020F0502020204030204" pitchFamily="34" charset="0"/>
              </a:rPr>
              <a:t> x</a:t>
            </a:r>
            <a:r>
              <a:rPr lang="en-US" sz="2800" baseline="-33000" dirty="0">
                <a:latin typeface="Calibri" panose="020F0502020204030204" pitchFamily="34" charset="0"/>
              </a:rPr>
              <a:t>0</a:t>
            </a:r>
            <a:r>
              <a:rPr lang="en-US" sz="2800" dirty="0">
                <a:latin typeface="Calibri" panose="020F0502020204030204" pitchFamily="34" charset="0"/>
              </a:rPr>
              <a:t> on the graph of f(x)</a:t>
            </a:r>
          </a:p>
          <a:p>
            <a:pPr lvl="1">
              <a:buSzPct val="100000"/>
              <a:buFont typeface="Symbol" panose="05050102010706020507" pitchFamily="18" charset="2"/>
              <a:buChar char="*"/>
            </a:pPr>
            <a:r>
              <a:rPr lang="en-US" sz="2800" dirty="0">
                <a:solidFill>
                  <a:srgbClr val="0000FF"/>
                </a:solidFill>
                <a:latin typeface="Calibri" panose="020F0502020204030204" pitchFamily="34" charset="0"/>
              </a:rPr>
              <a:t>Draw a tangent</a:t>
            </a:r>
            <a:r>
              <a:rPr lang="en-US" sz="2800" dirty="0">
                <a:latin typeface="Calibri" panose="020F0502020204030204" pitchFamily="34" charset="0"/>
              </a:rPr>
              <a:t> to f(x) at (x</a:t>
            </a:r>
            <a:r>
              <a:rPr lang="en-US" sz="2800" baseline="-33000" dirty="0">
                <a:latin typeface="Calibri" panose="020F0502020204030204" pitchFamily="34" charset="0"/>
              </a:rPr>
              <a:t>0 </a:t>
            </a:r>
            <a:r>
              <a:rPr lang="en-US" sz="2800" dirty="0">
                <a:latin typeface="Calibri" panose="020F0502020204030204" pitchFamily="34" charset="0"/>
              </a:rPr>
              <a:t>, f(x</a:t>
            </a:r>
            <a:r>
              <a:rPr lang="en-US" sz="2800" baseline="-33000" dirty="0">
                <a:latin typeface="Calibri" panose="020F0502020204030204" pitchFamily="34" charset="0"/>
              </a:rPr>
              <a:t>0</a:t>
            </a:r>
            <a:r>
              <a:rPr lang="en-US" sz="28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Let the tangent </a:t>
            </a:r>
            <a:r>
              <a:rPr lang="en-US" sz="2800" dirty="0">
                <a:solidFill>
                  <a:srgbClr val="2300DC"/>
                </a:solidFill>
                <a:latin typeface="Calibri" panose="020F0502020204030204" pitchFamily="34" charset="0"/>
              </a:rPr>
              <a:t>intersect</a:t>
            </a:r>
            <a:r>
              <a:rPr lang="en-US" sz="2800" dirty="0">
                <a:latin typeface="Calibri" panose="020F0502020204030204" pitchFamily="34" charset="0"/>
              </a:rPr>
              <a:t> the x axis at x</a:t>
            </a:r>
            <a:r>
              <a:rPr lang="en-US" sz="2800" baseline="-33000" dirty="0">
                <a:latin typeface="Calibri" panose="020F0502020204030204" pitchFamily="34" charset="0"/>
              </a:rPr>
              <a:t>1</a:t>
            </a:r>
          </a:p>
          <a:p>
            <a:pPr lvl="1">
              <a:buSzPct val="100000"/>
              <a:buFont typeface="Symbol" panose="05050102010706020507" pitchFamily="18" charset="2"/>
              <a:buChar char="*"/>
            </a:pPr>
            <a:r>
              <a:rPr lang="en-US" sz="2800" dirty="0">
                <a:latin typeface="Calibri" panose="020F0502020204030204" pitchFamily="34" charset="0"/>
              </a:rPr>
              <a:t>Draw </a:t>
            </a:r>
            <a:r>
              <a:rPr lang="en-US" sz="2800" dirty="0">
                <a:solidFill>
                  <a:srgbClr val="4C1900"/>
                </a:solidFill>
                <a:latin typeface="Calibri" panose="020F0502020204030204" pitchFamily="34" charset="0"/>
              </a:rPr>
              <a:t>another tangent</a:t>
            </a:r>
            <a:r>
              <a:rPr lang="en-US" sz="2800" dirty="0">
                <a:latin typeface="Calibri" panose="020F0502020204030204" pitchFamily="34" charset="0"/>
              </a:rPr>
              <a:t> at (x</a:t>
            </a:r>
            <a:r>
              <a:rPr lang="en-US" sz="2800" baseline="-33000" dirty="0">
                <a:latin typeface="Calibri" panose="020F0502020204030204" pitchFamily="34" charset="0"/>
              </a:rPr>
              <a:t>2</a:t>
            </a:r>
            <a:r>
              <a:rPr lang="en-US" sz="2800" dirty="0">
                <a:latin typeface="Calibri" panose="020F0502020204030204" pitchFamily="34" charset="0"/>
              </a:rPr>
              <a:t>, f(x</a:t>
            </a:r>
            <a:r>
              <a:rPr lang="en-US" sz="2800" baseline="-33000" dirty="0">
                <a:latin typeface="Calibri" panose="020F0502020204030204" pitchFamily="34" charset="0"/>
              </a:rPr>
              <a:t>2</a:t>
            </a:r>
            <a:r>
              <a:rPr lang="en-US" sz="2800" dirty="0">
                <a:latin typeface="Calibri" panose="020F0502020204030204" pitchFamily="34" charset="0"/>
              </a:rPr>
              <a:t>))</a:t>
            </a:r>
          </a:p>
          <a:p>
            <a:pPr lvl="0">
              <a:buSzPct val="100000"/>
              <a:buFont typeface="Symbol" panose="05050102010706020507" pitchFamily="18" charset="2"/>
              <a:buChar char="*"/>
            </a:pPr>
            <a:r>
              <a:rPr lang="en-US" sz="3600" dirty="0">
                <a:latin typeface="Calibri" panose="020F0502020204030204" pitchFamily="34" charset="0"/>
              </a:rPr>
              <a:t>Keep </a:t>
            </a:r>
            <a:r>
              <a:rPr lang="en-US" sz="3600" dirty="0">
                <a:solidFill>
                  <a:srgbClr val="004A4A"/>
                </a:solidFill>
                <a:latin typeface="Calibri" panose="020F0502020204030204" pitchFamily="34" charset="0"/>
              </a:rPr>
              <a:t>repeating</a:t>
            </a:r>
          </a:p>
          <a:p>
            <a:pPr lvl="1">
              <a:buSzPct val="100000"/>
              <a:buFont typeface="Symbol" panose="05050102010706020507" pitchFamily="18" charset="2"/>
              <a:buChar char="*"/>
            </a:pPr>
            <a:r>
              <a:rPr lang="en-US" sz="2800" dirty="0">
                <a:latin typeface="Calibri" panose="020F0502020204030204" pitchFamily="34" charset="0"/>
              </a:rPr>
              <a:t>Ultimately, we will </a:t>
            </a:r>
            <a:r>
              <a:rPr lang="en-US" sz="2800" dirty="0">
                <a:solidFill>
                  <a:srgbClr val="280099"/>
                </a:solidFill>
                <a:latin typeface="Calibri" panose="020F0502020204030204" pitchFamily="34" charset="0"/>
              </a:rPr>
              <a:t>converge </a:t>
            </a:r>
            <a:r>
              <a:rPr lang="en-US" sz="2800" dirty="0">
                <a:latin typeface="Calibri" panose="020F0502020204030204" pitchFamily="34" charset="0"/>
              </a:rPr>
              <a:t>to the root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Reduction</a:t>
            </a:r>
            <a:r>
              <a:rPr lang="fr-FR" dirty="0">
                <a:solidFill>
                  <a:schemeClr val="tx1"/>
                </a:solidFill>
              </a:rPr>
              <a:t> of the </a:t>
            </a:r>
            <a:r>
              <a:rPr lang="fr-FR" dirty="0" err="1">
                <a:solidFill>
                  <a:schemeClr val="tx1"/>
                </a:solidFill>
              </a:rPr>
              <a:t>Divison</a:t>
            </a:r>
            <a:r>
              <a:rPr lang="fr-FR" dirty="0">
                <a:solidFill>
                  <a:schemeClr val="tx1"/>
                </a:solidFill>
              </a:rPr>
              <a:t> </a:t>
            </a:r>
            <a:r>
              <a:rPr lang="fr-FR" dirty="0" err="1">
                <a:solidFill>
                  <a:schemeClr val="tx1"/>
                </a:solidFill>
              </a:rPr>
              <a:t>Problem</a:t>
            </a:r>
            <a:endParaRPr lang="fr-FR" dirty="0">
              <a:solidFill>
                <a:schemeClr val="tx1"/>
              </a:solidFill>
            </a:endParaRPr>
          </a:p>
        </p:txBody>
      </p:sp>
      <p:sp>
        <p:nvSpPr>
          <p:cNvPr id="4" name="Freeform 3"/>
          <p:cNvSpPr/>
          <p:nvPr/>
        </p:nvSpPr>
        <p:spPr>
          <a:xfrm>
            <a:off x="682200" y="4912200"/>
            <a:ext cx="7776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dirty="0">
                <a:ln>
                  <a:noFill/>
                </a:ln>
                <a:latin typeface="Calibri" panose="020F0502020204030204" pitchFamily="34" charset="0"/>
                <a:ea typeface="Microsoft YaHei" pitchFamily="2"/>
                <a:cs typeface="Mangal" pitchFamily="2"/>
              </a:rPr>
              <a:t>We have reduced the original problem to a smaller problem</a:t>
            </a:r>
          </a:p>
        </p:txBody>
      </p:sp>
      <mc:AlternateContent xmlns:mc="http://schemas.openxmlformats.org/markup-compatibility/2006" xmlns:a14="http://schemas.microsoft.com/office/drawing/2010/main">
        <mc:Choice Requires="a14">
          <p:sp>
            <p:nvSpPr>
              <p:cNvPr id="5" name="TextBox 4"/>
              <p:cNvSpPr txBox="1"/>
              <p:nvPr/>
            </p:nvSpPr>
            <p:spPr>
              <a:xfrm>
                <a:off x="2961611" y="1953762"/>
                <a:ext cx="4149276"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 =</m:t>
                      </m:r>
                      <m:r>
                        <a:rPr lang="en-US" sz="2400" b="0" i="1" smtClean="0">
                          <a:latin typeface="Cambria Math" panose="02040503050406030204" pitchFamily="18" charset="0"/>
                        </a:rPr>
                        <m:t>𝐷𝑄</m:t>
                      </m:r>
                      <m:r>
                        <a:rPr lang="en-US" sz="2400" b="0" i="1" smtClean="0">
                          <a:latin typeface="Cambria Math" panose="02040503050406030204" pitchFamily="18" charset="0"/>
                        </a:rPr>
                        <m:t>+</m:t>
                      </m:r>
                      <m:r>
                        <a:rPr lang="en-US" sz="2400" b="0" i="1" smtClean="0">
                          <a:latin typeface="Cambria Math" panose="02040503050406030204" pitchFamily="18" charset="0"/>
                        </a:rPr>
                        <m:t>𝑅</m:t>
                      </m:r>
                    </m:oMath>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𝐷</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1 …</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𝐷</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𝑛</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𝑅</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961611" y="1953762"/>
                <a:ext cx="4149276" cy="738664"/>
              </a:xfrm>
              <a:prstGeom prst="rect">
                <a:avLst/>
              </a:prstGeom>
              <a:blipFill rotWithShape="0">
                <a:blip r:embed="rId3"/>
                <a:stretch>
                  <a:fillRect l="-1324" r="-1176"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970078" y="3200400"/>
                <a:ext cx="4200574" cy="1077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limLow>
                        <m:limLowPr>
                          <m:ctrlPr>
                            <a:rPr lang="en-US" sz="2400" i="1" smtClean="0">
                              <a:latin typeface="Cambria Math" panose="02040503050406030204" pitchFamily="18" charset="0"/>
                            </a:rPr>
                          </m:ctrlPr>
                        </m:limLowPr>
                        <m:e>
                          <m:groupChr>
                            <m:groupChrPr>
                              <m:chr m:val="⏟"/>
                              <m:ctrlPr>
                                <a:rPr lang="en-US" sz="2400" i="1" smtClean="0">
                                  <a:latin typeface="Cambria Math" panose="02040503050406030204" pitchFamily="18" charset="0"/>
                                </a:rPr>
                              </m:ctrlPr>
                            </m:groupChrPr>
                            <m:e>
                              <m:r>
                                <a:rPr lang="en-US" sz="2400" b="0" i="1" smtClean="0">
                                  <a:latin typeface="Cambria Math" panose="02040503050406030204" pitchFamily="18" charset="0"/>
                                </a:rPr>
                                <m:t>𝑁</m:t>
                              </m:r>
                              <m:r>
                                <a:rPr lang="en-US" sz="2400" b="0" i="1" smtClean="0">
                                  <a:latin typeface="Cambria Math" panose="02040503050406030204" pitchFamily="18" charset="0"/>
                                </a:rPr>
                                <m:t> −</m:t>
                              </m:r>
                              <m:r>
                                <a:rPr lang="en-US" sz="2400" b="0" i="1" smtClean="0">
                                  <a:latin typeface="Cambria Math" panose="02040503050406030204" pitchFamily="18" charset="0"/>
                                </a:rPr>
                                <m:t>𝐷</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𝑛</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r>
                                    <a:rPr lang="en-US" sz="2400" b="0" i="1" smtClean="0">
                                      <a:latin typeface="Cambria Math" panose="02040503050406030204" pitchFamily="18" charset="0"/>
                                    </a:rPr>
                                    <m:t>−1</m:t>
                                  </m:r>
                                </m:sup>
                              </m:sSup>
                            </m:e>
                          </m:groupChr>
                        </m:e>
                        <m:lim>
                          <m:r>
                            <a:rPr lang="en-US" sz="2400" b="0" i="1" smtClean="0">
                              <a:latin typeface="Cambria Math" panose="02040503050406030204" pitchFamily="18" charset="0"/>
                            </a:rPr>
                            <m:t>𝑁</m:t>
                          </m:r>
                          <m:r>
                            <a:rPr lang="en-US" sz="2400" b="0" i="1" smtClean="0">
                              <a:latin typeface="Cambria Math" panose="02040503050406030204" pitchFamily="18" charset="0"/>
                            </a:rPr>
                            <m:t>′</m:t>
                          </m:r>
                        </m:lim>
                      </m:limLow>
                      <m:r>
                        <a:rPr lang="en-US" sz="2400" b="0" i="1" smtClean="0">
                          <a:latin typeface="Cambria Math" panose="02040503050406030204" pitchFamily="18" charset="0"/>
                        </a:rPr>
                        <m:t>=</m:t>
                      </m:r>
                      <m:r>
                        <a:rPr lang="en-US" sz="2400" b="0" i="1" smtClean="0">
                          <a:latin typeface="Cambria Math" panose="02040503050406030204" pitchFamily="18" charset="0"/>
                        </a:rPr>
                        <m:t>𝐷</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groupChr>
                        </m:e>
                        <m:lim>
                          <m:r>
                            <a:rPr lang="en-US" sz="2400" b="0" i="1" smtClean="0">
                              <a:latin typeface="Cambria Math" panose="02040503050406030204" pitchFamily="18" charset="0"/>
                            </a:rPr>
                            <m:t>𝑄</m:t>
                          </m:r>
                          <m:r>
                            <a:rPr lang="en-US" sz="2400" b="0" i="1" smtClean="0">
                              <a:latin typeface="Cambria Math" panose="02040503050406030204" pitchFamily="18" charset="0"/>
                            </a:rPr>
                            <m:t>′</m:t>
                          </m:r>
                        </m:lim>
                      </m:limLow>
                      <m:r>
                        <a:rPr lang="en-US" sz="2400" b="0" i="1" smtClean="0">
                          <a:latin typeface="Cambria Math" panose="02040503050406030204" pitchFamily="18" charset="0"/>
                        </a:rPr>
                        <m:t> +</m:t>
                      </m:r>
                      <m:r>
                        <a:rPr lang="en-US" sz="2400" b="0" i="1" smtClean="0">
                          <a:latin typeface="Cambria Math" panose="02040503050406030204" pitchFamily="18" charset="0"/>
                        </a:rPr>
                        <m:t>𝑅</m:t>
                      </m:r>
                    </m:oMath>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𝑅</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970078" y="3200400"/>
                <a:ext cx="4200574" cy="1077218"/>
              </a:xfrm>
              <a:prstGeom prst="rect">
                <a:avLst/>
              </a:prstGeom>
              <a:blipFill rotWithShape="0">
                <a:blip r:embed="rId4"/>
                <a:stretch>
                  <a:fillRect l="-1161" r="-1161" b="-9040"/>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Newton </a:t>
            </a:r>
            <a:r>
              <a:rPr lang="fr-FR" dirty="0" err="1">
                <a:solidFill>
                  <a:schemeClr val="tx1"/>
                </a:solidFill>
              </a:rPr>
              <a:t>Raphson</a:t>
            </a:r>
            <a:r>
              <a:rPr lang="fr-FR" dirty="0">
                <a:solidFill>
                  <a:schemeClr val="tx1"/>
                </a:solidFill>
              </a:rPr>
              <a:t> Method</a:t>
            </a:r>
          </a:p>
        </p:txBody>
      </p:sp>
      <p:grpSp>
        <p:nvGrpSpPr>
          <p:cNvPr id="8" name="Group 123"/>
          <p:cNvGrpSpPr>
            <a:grpSpLocks noChangeAspect="1"/>
          </p:cNvGrpSpPr>
          <p:nvPr/>
        </p:nvGrpSpPr>
        <p:grpSpPr bwMode="auto">
          <a:xfrm>
            <a:off x="2608125" y="1969174"/>
            <a:ext cx="4250616" cy="3171657"/>
            <a:chOff x="2301" y="1314"/>
            <a:chExt cx="1824" cy="1361"/>
          </a:xfrm>
        </p:grpSpPr>
        <p:sp>
          <p:nvSpPr>
            <p:cNvPr id="10" name="Rectangle 124"/>
            <p:cNvSpPr>
              <a:spLocks noChangeArrowheads="1"/>
            </p:cNvSpPr>
            <p:nvPr/>
          </p:nvSpPr>
          <p:spPr bwMode="auto">
            <a:xfrm>
              <a:off x="3129" y="2538"/>
              <a:ext cx="366" cy="120"/>
            </a:xfrm>
            <a:prstGeom prst="rect">
              <a:avLst/>
            </a:prstGeom>
            <a:solidFill>
              <a:srgbClr val="82C1CE"/>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25"/>
            <p:cNvSpPr>
              <a:spLocks/>
            </p:cNvSpPr>
            <p:nvPr/>
          </p:nvSpPr>
          <p:spPr bwMode="auto">
            <a:xfrm>
              <a:off x="3321" y="1632"/>
              <a:ext cx="342" cy="138"/>
            </a:xfrm>
            <a:custGeom>
              <a:avLst/>
              <a:gdLst>
                <a:gd name="T0" fmla="*/ 11 w 57"/>
                <a:gd name="T1" fmla="*/ 0 h 23"/>
                <a:gd name="T2" fmla="*/ 45 w 57"/>
                <a:gd name="T3" fmla="*/ 0 h 23"/>
                <a:gd name="T4" fmla="*/ 57 w 57"/>
                <a:gd name="T5" fmla="*/ 11 h 23"/>
                <a:gd name="T6" fmla="*/ 45 w 57"/>
                <a:gd name="T7" fmla="*/ 23 h 23"/>
                <a:gd name="T8" fmla="*/ 11 w 57"/>
                <a:gd name="T9" fmla="*/ 23 h 23"/>
                <a:gd name="T10" fmla="*/ 0 w 57"/>
                <a:gd name="T11" fmla="*/ 11 h 23"/>
                <a:gd name="T12" fmla="*/ 11 w 5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7" h="23">
                  <a:moveTo>
                    <a:pt x="11" y="0"/>
                  </a:moveTo>
                  <a:lnTo>
                    <a:pt x="45" y="0"/>
                  </a:lnTo>
                  <a:cubicBezTo>
                    <a:pt x="52" y="0"/>
                    <a:pt x="57" y="5"/>
                    <a:pt x="57" y="11"/>
                  </a:cubicBezTo>
                  <a:cubicBezTo>
                    <a:pt x="57" y="17"/>
                    <a:pt x="52" y="23"/>
                    <a:pt x="45" y="23"/>
                  </a:cubicBezTo>
                  <a:lnTo>
                    <a:pt x="11" y="23"/>
                  </a:lnTo>
                  <a:cubicBezTo>
                    <a:pt x="5" y="23"/>
                    <a:pt x="0" y="17"/>
                    <a:pt x="0" y="11"/>
                  </a:cubicBezTo>
                  <a:cubicBezTo>
                    <a:pt x="0" y="5"/>
                    <a:pt x="5" y="0"/>
                    <a:pt x="11"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126"/>
            <p:cNvSpPr>
              <a:spLocks noChangeShapeType="1"/>
            </p:cNvSpPr>
            <p:nvPr/>
          </p:nvSpPr>
          <p:spPr bwMode="auto">
            <a:xfrm>
              <a:off x="2487" y="2400"/>
              <a:ext cx="1638"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27"/>
            <p:cNvSpPr>
              <a:spLocks/>
            </p:cNvSpPr>
            <p:nvPr/>
          </p:nvSpPr>
          <p:spPr bwMode="auto">
            <a:xfrm>
              <a:off x="4041" y="2376"/>
              <a:ext cx="84" cy="48"/>
            </a:xfrm>
            <a:custGeom>
              <a:avLst/>
              <a:gdLst>
                <a:gd name="T0" fmla="*/ 4 w 14"/>
                <a:gd name="T1" fmla="*/ 4 h 8"/>
                <a:gd name="T2" fmla="*/ 0 w 14"/>
                <a:gd name="T3" fmla="*/ 8 h 8"/>
                <a:gd name="T4" fmla="*/ 14 w 14"/>
                <a:gd name="T5" fmla="*/ 4 h 8"/>
                <a:gd name="T6" fmla="*/ 0 w 14"/>
                <a:gd name="T7" fmla="*/ 0 h 8"/>
                <a:gd name="T8" fmla="*/ 4 w 14"/>
                <a:gd name="T9" fmla="*/ 4 h 8"/>
              </a:gdLst>
              <a:ahLst/>
              <a:cxnLst>
                <a:cxn ang="0">
                  <a:pos x="T0" y="T1"/>
                </a:cxn>
                <a:cxn ang="0">
                  <a:pos x="T2" y="T3"/>
                </a:cxn>
                <a:cxn ang="0">
                  <a:pos x="T4" y="T5"/>
                </a:cxn>
                <a:cxn ang="0">
                  <a:pos x="T6" y="T7"/>
                </a:cxn>
                <a:cxn ang="0">
                  <a:pos x="T8" y="T9"/>
                </a:cxn>
              </a:cxnLst>
              <a:rect l="0" t="0" r="r" b="b"/>
              <a:pathLst>
                <a:path w="14" h="8">
                  <a:moveTo>
                    <a:pt x="4" y="4"/>
                  </a:moveTo>
                  <a:lnTo>
                    <a:pt x="0" y="8"/>
                  </a:lnTo>
                  <a:lnTo>
                    <a:pt x="14" y="4"/>
                  </a:lnTo>
                  <a:lnTo>
                    <a:pt x="0" y="0"/>
                  </a:lnTo>
                  <a:lnTo>
                    <a:pt x="4" y="4"/>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128"/>
            <p:cNvSpPr>
              <a:spLocks noChangeShapeType="1"/>
            </p:cNvSpPr>
            <p:nvPr/>
          </p:nvSpPr>
          <p:spPr bwMode="auto">
            <a:xfrm flipV="1">
              <a:off x="2565" y="1314"/>
              <a:ext cx="0" cy="1176"/>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9"/>
            <p:cNvSpPr>
              <a:spLocks/>
            </p:cNvSpPr>
            <p:nvPr/>
          </p:nvSpPr>
          <p:spPr bwMode="auto">
            <a:xfrm>
              <a:off x="2541" y="1314"/>
              <a:ext cx="48" cy="84"/>
            </a:xfrm>
            <a:custGeom>
              <a:avLst/>
              <a:gdLst>
                <a:gd name="T0" fmla="*/ 4 w 8"/>
                <a:gd name="T1" fmla="*/ 10 h 14"/>
                <a:gd name="T2" fmla="*/ 8 w 8"/>
                <a:gd name="T3" fmla="*/ 14 h 14"/>
                <a:gd name="T4" fmla="*/ 4 w 8"/>
                <a:gd name="T5" fmla="*/ 0 h 14"/>
                <a:gd name="T6" fmla="*/ 0 w 8"/>
                <a:gd name="T7" fmla="*/ 14 h 14"/>
                <a:gd name="T8" fmla="*/ 4 w 8"/>
                <a:gd name="T9" fmla="*/ 10 h 14"/>
              </a:gdLst>
              <a:ahLst/>
              <a:cxnLst>
                <a:cxn ang="0">
                  <a:pos x="T0" y="T1"/>
                </a:cxn>
                <a:cxn ang="0">
                  <a:pos x="T2" y="T3"/>
                </a:cxn>
                <a:cxn ang="0">
                  <a:pos x="T4" y="T5"/>
                </a:cxn>
                <a:cxn ang="0">
                  <a:pos x="T6" y="T7"/>
                </a:cxn>
                <a:cxn ang="0">
                  <a:pos x="T8" y="T9"/>
                </a:cxn>
              </a:cxnLst>
              <a:rect l="0" t="0" r="r" b="b"/>
              <a:pathLst>
                <a:path w="8" h="14">
                  <a:moveTo>
                    <a:pt x="4" y="10"/>
                  </a:moveTo>
                  <a:lnTo>
                    <a:pt x="8" y="14"/>
                  </a:lnTo>
                  <a:lnTo>
                    <a:pt x="4" y="0"/>
                  </a:lnTo>
                  <a:lnTo>
                    <a:pt x="0" y="14"/>
                  </a:lnTo>
                  <a:lnTo>
                    <a:pt x="4" y="10"/>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0"/>
            <p:cNvSpPr>
              <a:spLocks/>
            </p:cNvSpPr>
            <p:nvPr/>
          </p:nvSpPr>
          <p:spPr bwMode="auto">
            <a:xfrm>
              <a:off x="2631" y="1506"/>
              <a:ext cx="1158" cy="1008"/>
            </a:xfrm>
            <a:custGeom>
              <a:avLst/>
              <a:gdLst>
                <a:gd name="T0" fmla="*/ 193 w 193"/>
                <a:gd name="T1" fmla="*/ 0 h 168"/>
                <a:gd name="T2" fmla="*/ 0 w 193"/>
                <a:gd name="T3" fmla="*/ 168 h 168"/>
              </a:gdLst>
              <a:ahLst/>
              <a:cxnLst>
                <a:cxn ang="0">
                  <a:pos x="T0" y="T1"/>
                </a:cxn>
                <a:cxn ang="0">
                  <a:pos x="T2" y="T3"/>
                </a:cxn>
              </a:cxnLst>
              <a:rect l="0" t="0" r="r" b="b"/>
              <a:pathLst>
                <a:path w="193" h="168">
                  <a:moveTo>
                    <a:pt x="193" y="0"/>
                  </a:moveTo>
                  <a:cubicBezTo>
                    <a:pt x="172" y="93"/>
                    <a:pt x="0" y="168"/>
                    <a:pt x="0" y="168"/>
                  </a:cubicBezTo>
                </a:path>
              </a:pathLst>
            </a:custGeom>
            <a:noFill/>
            <a:ln w="6"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1"/>
            <p:cNvSpPr>
              <a:spLocks noChangeShapeType="1"/>
            </p:cNvSpPr>
            <p:nvPr/>
          </p:nvSpPr>
          <p:spPr bwMode="auto">
            <a:xfrm flipH="1">
              <a:off x="3255" y="1518"/>
              <a:ext cx="576" cy="888"/>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2"/>
            <p:cNvSpPr>
              <a:spLocks noChangeShapeType="1"/>
            </p:cNvSpPr>
            <p:nvPr/>
          </p:nvSpPr>
          <p:spPr bwMode="auto">
            <a:xfrm>
              <a:off x="3693" y="1722"/>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33"/>
            <p:cNvSpPr>
              <a:spLocks noChangeShapeType="1"/>
            </p:cNvSpPr>
            <p:nvPr/>
          </p:nvSpPr>
          <p:spPr bwMode="auto">
            <a:xfrm>
              <a:off x="3693" y="176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34"/>
            <p:cNvSpPr>
              <a:spLocks noChangeShapeType="1"/>
            </p:cNvSpPr>
            <p:nvPr/>
          </p:nvSpPr>
          <p:spPr bwMode="auto">
            <a:xfrm>
              <a:off x="3693" y="1812"/>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35"/>
            <p:cNvSpPr>
              <a:spLocks noChangeShapeType="1"/>
            </p:cNvSpPr>
            <p:nvPr/>
          </p:nvSpPr>
          <p:spPr bwMode="auto">
            <a:xfrm>
              <a:off x="3693" y="1854"/>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36"/>
            <p:cNvSpPr>
              <a:spLocks noChangeShapeType="1"/>
            </p:cNvSpPr>
            <p:nvPr/>
          </p:nvSpPr>
          <p:spPr bwMode="auto">
            <a:xfrm>
              <a:off x="3693" y="1896"/>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37"/>
            <p:cNvSpPr>
              <a:spLocks noChangeShapeType="1"/>
            </p:cNvSpPr>
            <p:nvPr/>
          </p:nvSpPr>
          <p:spPr bwMode="auto">
            <a:xfrm>
              <a:off x="3693" y="1938"/>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38"/>
            <p:cNvSpPr>
              <a:spLocks noChangeShapeType="1"/>
            </p:cNvSpPr>
            <p:nvPr/>
          </p:nvSpPr>
          <p:spPr bwMode="auto">
            <a:xfrm>
              <a:off x="3693" y="1986"/>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39"/>
            <p:cNvSpPr>
              <a:spLocks noChangeShapeType="1"/>
            </p:cNvSpPr>
            <p:nvPr/>
          </p:nvSpPr>
          <p:spPr bwMode="auto">
            <a:xfrm>
              <a:off x="3693" y="2028"/>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40"/>
            <p:cNvSpPr>
              <a:spLocks noChangeShapeType="1"/>
            </p:cNvSpPr>
            <p:nvPr/>
          </p:nvSpPr>
          <p:spPr bwMode="auto">
            <a:xfrm>
              <a:off x="3693" y="2070"/>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41"/>
            <p:cNvSpPr>
              <a:spLocks noChangeShapeType="1"/>
            </p:cNvSpPr>
            <p:nvPr/>
          </p:nvSpPr>
          <p:spPr bwMode="auto">
            <a:xfrm>
              <a:off x="3693" y="2112"/>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42"/>
            <p:cNvSpPr>
              <a:spLocks noChangeShapeType="1"/>
            </p:cNvSpPr>
            <p:nvPr/>
          </p:nvSpPr>
          <p:spPr bwMode="auto">
            <a:xfrm>
              <a:off x="3693" y="2160"/>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43"/>
            <p:cNvSpPr>
              <a:spLocks noChangeShapeType="1"/>
            </p:cNvSpPr>
            <p:nvPr/>
          </p:nvSpPr>
          <p:spPr bwMode="auto">
            <a:xfrm>
              <a:off x="3693" y="2202"/>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44"/>
            <p:cNvSpPr>
              <a:spLocks noChangeShapeType="1"/>
            </p:cNvSpPr>
            <p:nvPr/>
          </p:nvSpPr>
          <p:spPr bwMode="auto">
            <a:xfrm>
              <a:off x="3693" y="224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45"/>
            <p:cNvSpPr>
              <a:spLocks noChangeShapeType="1"/>
            </p:cNvSpPr>
            <p:nvPr/>
          </p:nvSpPr>
          <p:spPr bwMode="auto">
            <a:xfrm>
              <a:off x="3693" y="2286"/>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0" name="Line 146"/>
            <p:cNvSpPr>
              <a:spLocks noChangeShapeType="1"/>
            </p:cNvSpPr>
            <p:nvPr/>
          </p:nvSpPr>
          <p:spPr bwMode="auto">
            <a:xfrm>
              <a:off x="3693" y="2334"/>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1" name="Line 147"/>
            <p:cNvSpPr>
              <a:spLocks noChangeShapeType="1"/>
            </p:cNvSpPr>
            <p:nvPr/>
          </p:nvSpPr>
          <p:spPr bwMode="auto">
            <a:xfrm>
              <a:off x="3693" y="2376"/>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2" name="Oval 148"/>
            <p:cNvSpPr>
              <a:spLocks noChangeArrowheads="1"/>
            </p:cNvSpPr>
            <p:nvPr/>
          </p:nvSpPr>
          <p:spPr bwMode="auto">
            <a:xfrm>
              <a:off x="3669" y="1722"/>
              <a:ext cx="42" cy="30"/>
            </a:xfrm>
            <a:prstGeom prst="ellipse">
              <a:avLst/>
            </a:prstGeom>
            <a:noFill/>
            <a:ln w="6" cap="flat">
              <a:solidFill>
                <a:srgbClr val="2D313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3" name="Rectangle 149"/>
            <p:cNvSpPr>
              <a:spLocks noChangeArrowheads="1"/>
            </p:cNvSpPr>
            <p:nvPr/>
          </p:nvSpPr>
          <p:spPr bwMode="auto">
            <a:xfrm>
              <a:off x="3669" y="2394"/>
              <a:ext cx="8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Times New Roman" pitchFamily="18" charset="0"/>
                </a:rPr>
                <a:t>x</a:t>
              </a:r>
              <a:r>
                <a:rPr kumimoji="0" lang="en-US" b="0" i="0" u="none" strike="noStrike" cap="none" normalizeH="0" baseline="-25000" dirty="0" smtClean="0">
                  <a:ln>
                    <a:noFill/>
                  </a:ln>
                  <a:solidFill>
                    <a:srgbClr val="24282B"/>
                  </a:solidFill>
                  <a:effectLst/>
                  <a:latin typeface="Times New Roman" pitchFamily="18" charset="0"/>
                </a:rPr>
                <a:t>0</a:t>
              </a:r>
              <a:endParaRPr kumimoji="0" lang="en-US" b="0" i="0" u="none" strike="noStrike" cap="none" normalizeH="0" baseline="-25000" dirty="0" smtClean="0">
                <a:ln>
                  <a:noFill/>
                </a:ln>
                <a:solidFill>
                  <a:schemeClr val="tx1"/>
                </a:solidFill>
                <a:effectLst/>
                <a:latin typeface="Arial" pitchFamily="34" charset="0"/>
              </a:endParaRPr>
            </a:p>
          </p:txBody>
        </p:sp>
        <p:sp>
          <p:nvSpPr>
            <p:cNvPr id="9285" name="Rectangle 151"/>
            <p:cNvSpPr>
              <a:spLocks noChangeArrowheads="1"/>
            </p:cNvSpPr>
            <p:nvPr/>
          </p:nvSpPr>
          <p:spPr bwMode="auto">
            <a:xfrm>
              <a:off x="3361" y="1638"/>
              <a:ext cx="26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smtClean="0"/>
                <a:t>x</a:t>
              </a:r>
              <a:r>
                <a:rPr lang="en-US" baseline="-25000" dirty="0" smtClean="0"/>
                <a:t>0</a:t>
              </a:r>
              <a:r>
                <a:rPr lang="en-US" dirty="0" smtClean="0"/>
                <a:t>,f(x</a:t>
              </a:r>
              <a:r>
                <a:rPr lang="en-US" baseline="-25000" dirty="0" smtClean="0"/>
                <a:t>0</a:t>
              </a:r>
              <a:r>
                <a:rPr lang="en-US" dirty="0" smtClean="0"/>
                <a:t>)</a:t>
              </a:r>
              <a:endParaRPr lang="en-US" dirty="0"/>
            </a:p>
          </p:txBody>
        </p:sp>
        <p:sp>
          <p:nvSpPr>
            <p:cNvPr id="9289" name="Rectangle 155"/>
            <p:cNvSpPr>
              <a:spLocks noChangeArrowheads="1"/>
            </p:cNvSpPr>
            <p:nvPr/>
          </p:nvSpPr>
          <p:spPr bwMode="auto">
            <a:xfrm>
              <a:off x="3423" y="1656"/>
              <a:ext cx="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9290" name="Rectangle 156"/>
            <p:cNvSpPr>
              <a:spLocks noChangeArrowheads="1"/>
            </p:cNvSpPr>
            <p:nvPr/>
          </p:nvSpPr>
          <p:spPr bwMode="auto">
            <a:xfrm>
              <a:off x="3242" y="2398"/>
              <a:ext cx="8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Times New Roman" pitchFamily="18" charset="0"/>
                </a:rPr>
                <a:t>x</a:t>
              </a:r>
              <a:r>
                <a:rPr kumimoji="0" lang="en-US" b="0" i="0" u="none" strike="noStrike" cap="none" normalizeH="0" baseline="-25000" dirty="0" smtClean="0">
                  <a:ln>
                    <a:noFill/>
                  </a:ln>
                  <a:solidFill>
                    <a:srgbClr val="24282B"/>
                  </a:solidFill>
                  <a:effectLst/>
                  <a:latin typeface="Times New Roman" pitchFamily="18" charset="0"/>
                </a:rPr>
                <a:t>1</a:t>
              </a:r>
              <a:endParaRPr kumimoji="0" lang="en-US" b="0" i="0" u="none" strike="noStrike" cap="none" normalizeH="0" baseline="-25000" dirty="0" smtClean="0">
                <a:ln>
                  <a:noFill/>
                </a:ln>
                <a:solidFill>
                  <a:schemeClr val="tx1"/>
                </a:solidFill>
                <a:effectLst/>
                <a:latin typeface="Arial" pitchFamily="34" charset="0"/>
              </a:endParaRPr>
            </a:p>
          </p:txBody>
        </p:sp>
        <p:sp>
          <p:nvSpPr>
            <p:cNvPr id="9292" name="Line 158"/>
            <p:cNvSpPr>
              <a:spLocks noChangeShapeType="1"/>
            </p:cNvSpPr>
            <p:nvPr/>
          </p:nvSpPr>
          <p:spPr bwMode="auto">
            <a:xfrm>
              <a:off x="3255" y="2160"/>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3" name="Line 159"/>
            <p:cNvSpPr>
              <a:spLocks noChangeShapeType="1"/>
            </p:cNvSpPr>
            <p:nvPr/>
          </p:nvSpPr>
          <p:spPr bwMode="auto">
            <a:xfrm>
              <a:off x="3255" y="2202"/>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4" name="Line 160"/>
            <p:cNvSpPr>
              <a:spLocks noChangeShapeType="1"/>
            </p:cNvSpPr>
            <p:nvPr/>
          </p:nvSpPr>
          <p:spPr bwMode="auto">
            <a:xfrm>
              <a:off x="3255" y="224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5" name="Line 161"/>
            <p:cNvSpPr>
              <a:spLocks noChangeShapeType="1"/>
            </p:cNvSpPr>
            <p:nvPr/>
          </p:nvSpPr>
          <p:spPr bwMode="auto">
            <a:xfrm>
              <a:off x="3255" y="2292"/>
              <a:ext cx="0" cy="18"/>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7" name="Line 162"/>
            <p:cNvSpPr>
              <a:spLocks noChangeShapeType="1"/>
            </p:cNvSpPr>
            <p:nvPr/>
          </p:nvSpPr>
          <p:spPr bwMode="auto">
            <a:xfrm>
              <a:off x="3255" y="233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8" name="Line 163"/>
            <p:cNvSpPr>
              <a:spLocks noChangeShapeType="1"/>
            </p:cNvSpPr>
            <p:nvPr/>
          </p:nvSpPr>
          <p:spPr bwMode="auto">
            <a:xfrm>
              <a:off x="3255" y="2376"/>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9" name="Freeform 164"/>
            <p:cNvSpPr>
              <a:spLocks/>
            </p:cNvSpPr>
            <p:nvPr/>
          </p:nvSpPr>
          <p:spPr bwMode="auto">
            <a:xfrm>
              <a:off x="2895" y="2004"/>
              <a:ext cx="342" cy="138"/>
            </a:xfrm>
            <a:custGeom>
              <a:avLst/>
              <a:gdLst>
                <a:gd name="T0" fmla="*/ 12 w 57"/>
                <a:gd name="T1" fmla="*/ 0 h 23"/>
                <a:gd name="T2" fmla="*/ 46 w 57"/>
                <a:gd name="T3" fmla="*/ 0 h 23"/>
                <a:gd name="T4" fmla="*/ 57 w 57"/>
                <a:gd name="T5" fmla="*/ 11 h 23"/>
                <a:gd name="T6" fmla="*/ 46 w 57"/>
                <a:gd name="T7" fmla="*/ 23 h 23"/>
                <a:gd name="T8" fmla="*/ 12 w 57"/>
                <a:gd name="T9" fmla="*/ 23 h 23"/>
                <a:gd name="T10" fmla="*/ 0 w 57"/>
                <a:gd name="T11" fmla="*/ 11 h 23"/>
                <a:gd name="T12" fmla="*/ 12 w 5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7" h="23">
                  <a:moveTo>
                    <a:pt x="12" y="0"/>
                  </a:moveTo>
                  <a:lnTo>
                    <a:pt x="46" y="0"/>
                  </a:lnTo>
                  <a:cubicBezTo>
                    <a:pt x="52" y="0"/>
                    <a:pt x="57" y="5"/>
                    <a:pt x="57" y="11"/>
                  </a:cubicBezTo>
                  <a:cubicBezTo>
                    <a:pt x="57" y="18"/>
                    <a:pt x="52" y="23"/>
                    <a:pt x="46" y="23"/>
                  </a:cubicBezTo>
                  <a:lnTo>
                    <a:pt x="12" y="23"/>
                  </a:lnTo>
                  <a:cubicBezTo>
                    <a:pt x="5" y="23"/>
                    <a:pt x="0" y="18"/>
                    <a:pt x="0" y="11"/>
                  </a:cubicBezTo>
                  <a:cubicBezTo>
                    <a:pt x="0" y="5"/>
                    <a:pt x="5" y="0"/>
                    <a:pt x="12"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05" name="Oval 170"/>
            <p:cNvSpPr>
              <a:spLocks noChangeArrowheads="1"/>
            </p:cNvSpPr>
            <p:nvPr/>
          </p:nvSpPr>
          <p:spPr bwMode="auto">
            <a:xfrm>
              <a:off x="3231" y="2142"/>
              <a:ext cx="36" cy="30"/>
            </a:xfrm>
            <a:prstGeom prst="ellipse">
              <a:avLst/>
            </a:prstGeom>
            <a:noFill/>
            <a:ln w="6" cap="flat">
              <a:solidFill>
                <a:srgbClr val="2D313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06" name="Line 171"/>
            <p:cNvSpPr>
              <a:spLocks noChangeShapeType="1"/>
            </p:cNvSpPr>
            <p:nvPr/>
          </p:nvSpPr>
          <p:spPr bwMode="auto">
            <a:xfrm flipH="1">
              <a:off x="2919" y="2064"/>
              <a:ext cx="468" cy="336"/>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07" name="Rectangle 172"/>
            <p:cNvSpPr>
              <a:spLocks noChangeArrowheads="1"/>
            </p:cNvSpPr>
            <p:nvPr/>
          </p:nvSpPr>
          <p:spPr bwMode="auto">
            <a:xfrm>
              <a:off x="2907" y="2394"/>
              <a:ext cx="8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Times New Roman" pitchFamily="18" charset="0"/>
                </a:rPr>
                <a:t>x</a:t>
              </a:r>
              <a:r>
                <a:rPr kumimoji="0" lang="en-US" b="0" i="0" u="none" strike="noStrike" cap="none" normalizeH="0" baseline="-25000" dirty="0" smtClean="0">
                  <a:ln>
                    <a:noFill/>
                  </a:ln>
                  <a:solidFill>
                    <a:srgbClr val="24282B"/>
                  </a:solidFill>
                  <a:effectLst/>
                  <a:latin typeface="Times New Roman" pitchFamily="18" charset="0"/>
                </a:rPr>
                <a:t>2</a:t>
              </a:r>
              <a:endParaRPr kumimoji="0" lang="en-US" b="0" i="0" u="none" strike="noStrike" cap="none" normalizeH="0" baseline="-25000" dirty="0" smtClean="0">
                <a:ln>
                  <a:noFill/>
                </a:ln>
                <a:solidFill>
                  <a:schemeClr val="tx1"/>
                </a:solidFill>
                <a:effectLst/>
                <a:latin typeface="Arial" pitchFamily="34" charset="0"/>
              </a:endParaRPr>
            </a:p>
          </p:txBody>
        </p:sp>
        <p:sp>
          <p:nvSpPr>
            <p:cNvPr id="9309" name="Line 174"/>
            <p:cNvSpPr>
              <a:spLocks noChangeShapeType="1"/>
            </p:cNvSpPr>
            <p:nvPr/>
          </p:nvSpPr>
          <p:spPr bwMode="auto">
            <a:xfrm>
              <a:off x="2919" y="2364"/>
              <a:ext cx="0" cy="24"/>
            </a:xfrm>
            <a:prstGeom prst="line">
              <a:avLst/>
            </a:prstGeom>
            <a:noFill/>
            <a:ln w="0">
              <a:solidFill>
                <a:srgbClr val="1745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0" name="Oval 175"/>
            <p:cNvSpPr>
              <a:spLocks noChangeArrowheads="1"/>
            </p:cNvSpPr>
            <p:nvPr/>
          </p:nvSpPr>
          <p:spPr bwMode="auto">
            <a:xfrm>
              <a:off x="2835" y="2388"/>
              <a:ext cx="36" cy="36"/>
            </a:xfrm>
            <a:prstGeom prst="ellipse">
              <a:avLst/>
            </a:prstGeom>
            <a:solidFill>
              <a:srgbClr val="5A3433"/>
            </a:solidFill>
            <a:ln w="6" cap="flat">
              <a:solidFill>
                <a:srgbClr val="2D313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11" name="Freeform 176"/>
            <p:cNvSpPr>
              <a:spLocks/>
            </p:cNvSpPr>
            <p:nvPr/>
          </p:nvSpPr>
          <p:spPr bwMode="auto">
            <a:xfrm>
              <a:off x="2589" y="2214"/>
              <a:ext cx="264" cy="114"/>
            </a:xfrm>
            <a:custGeom>
              <a:avLst/>
              <a:gdLst>
                <a:gd name="T0" fmla="*/ 9 w 44"/>
                <a:gd name="T1" fmla="*/ 0 h 19"/>
                <a:gd name="T2" fmla="*/ 35 w 44"/>
                <a:gd name="T3" fmla="*/ 0 h 19"/>
                <a:gd name="T4" fmla="*/ 44 w 44"/>
                <a:gd name="T5" fmla="*/ 9 h 19"/>
                <a:gd name="T6" fmla="*/ 35 w 44"/>
                <a:gd name="T7" fmla="*/ 19 h 19"/>
                <a:gd name="T8" fmla="*/ 9 w 44"/>
                <a:gd name="T9" fmla="*/ 19 h 19"/>
                <a:gd name="T10" fmla="*/ 0 w 44"/>
                <a:gd name="T11" fmla="*/ 9 h 19"/>
                <a:gd name="T12" fmla="*/ 9 w 4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4" h="19">
                  <a:moveTo>
                    <a:pt x="9" y="0"/>
                  </a:moveTo>
                  <a:lnTo>
                    <a:pt x="35" y="0"/>
                  </a:lnTo>
                  <a:cubicBezTo>
                    <a:pt x="40" y="0"/>
                    <a:pt x="44" y="4"/>
                    <a:pt x="44" y="9"/>
                  </a:cubicBezTo>
                  <a:cubicBezTo>
                    <a:pt x="44" y="14"/>
                    <a:pt x="40" y="19"/>
                    <a:pt x="35" y="19"/>
                  </a:cubicBezTo>
                  <a:lnTo>
                    <a:pt x="9" y="19"/>
                  </a:lnTo>
                  <a:cubicBezTo>
                    <a:pt x="4" y="19"/>
                    <a:pt x="0" y="14"/>
                    <a:pt x="0" y="9"/>
                  </a:cubicBezTo>
                  <a:cubicBezTo>
                    <a:pt x="0" y="4"/>
                    <a:pt x="4" y="0"/>
                    <a:pt x="9" y="0"/>
                  </a:cubicBezTo>
                  <a:close/>
                </a:path>
              </a:pathLst>
            </a:custGeom>
            <a:solidFill>
              <a:srgbClr val="9FC9D6"/>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12" name="Rectangle 177"/>
            <p:cNvSpPr>
              <a:spLocks noChangeArrowheads="1"/>
            </p:cNvSpPr>
            <p:nvPr/>
          </p:nvSpPr>
          <p:spPr bwMode="auto">
            <a:xfrm>
              <a:off x="2631" y="2213"/>
              <a:ext cx="16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Times New Roman" pitchFamily="18" charset="0"/>
                </a:rPr>
                <a:t>root</a:t>
              </a:r>
              <a:endParaRPr kumimoji="0" lang="en-US" b="0" i="0" u="none" strike="noStrike" cap="none" normalizeH="0" baseline="0" dirty="0" smtClean="0">
                <a:ln>
                  <a:noFill/>
                </a:ln>
                <a:solidFill>
                  <a:schemeClr val="tx1"/>
                </a:solidFill>
                <a:effectLst/>
                <a:latin typeface="Arial" pitchFamily="34" charset="0"/>
              </a:endParaRPr>
            </a:p>
          </p:txBody>
        </p:sp>
        <p:sp>
          <p:nvSpPr>
            <p:cNvPr id="9313" name="Line 178"/>
            <p:cNvSpPr>
              <a:spLocks noChangeShapeType="1"/>
            </p:cNvSpPr>
            <p:nvPr/>
          </p:nvSpPr>
          <p:spPr bwMode="auto">
            <a:xfrm>
              <a:off x="2793" y="2340"/>
              <a:ext cx="54" cy="54"/>
            </a:xfrm>
            <a:prstGeom prst="line">
              <a:avLst/>
            </a:prstGeom>
            <a:noFill/>
            <a:ln w="0">
              <a:solidFill>
                <a:srgbClr val="24282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4" name="Freeform 179"/>
            <p:cNvSpPr>
              <a:spLocks/>
            </p:cNvSpPr>
            <p:nvPr/>
          </p:nvSpPr>
          <p:spPr bwMode="auto">
            <a:xfrm>
              <a:off x="2811" y="2352"/>
              <a:ext cx="36" cy="42"/>
            </a:xfrm>
            <a:custGeom>
              <a:avLst/>
              <a:gdLst>
                <a:gd name="T0" fmla="*/ 2 w 6"/>
                <a:gd name="T1" fmla="*/ 3 h 7"/>
                <a:gd name="T2" fmla="*/ 0 w 6"/>
                <a:gd name="T3" fmla="*/ 3 h 7"/>
                <a:gd name="T4" fmla="*/ 6 w 6"/>
                <a:gd name="T5" fmla="*/ 7 h 7"/>
                <a:gd name="T6" fmla="*/ 2 w 6"/>
                <a:gd name="T7" fmla="*/ 0 h 7"/>
                <a:gd name="T8" fmla="*/ 2 w 6"/>
                <a:gd name="T9" fmla="*/ 3 h 7"/>
              </a:gdLst>
              <a:ahLst/>
              <a:cxnLst>
                <a:cxn ang="0">
                  <a:pos x="T0" y="T1"/>
                </a:cxn>
                <a:cxn ang="0">
                  <a:pos x="T2" y="T3"/>
                </a:cxn>
                <a:cxn ang="0">
                  <a:pos x="T4" y="T5"/>
                </a:cxn>
                <a:cxn ang="0">
                  <a:pos x="T6" y="T7"/>
                </a:cxn>
                <a:cxn ang="0">
                  <a:pos x="T8" y="T9"/>
                </a:cxn>
              </a:cxnLst>
              <a:rect l="0" t="0" r="r" b="b"/>
              <a:pathLst>
                <a:path w="6" h="7">
                  <a:moveTo>
                    <a:pt x="2" y="3"/>
                  </a:moveTo>
                  <a:lnTo>
                    <a:pt x="0" y="3"/>
                  </a:lnTo>
                  <a:lnTo>
                    <a:pt x="6" y="7"/>
                  </a:lnTo>
                  <a:lnTo>
                    <a:pt x="2"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15" name="Rectangle 180"/>
            <p:cNvSpPr>
              <a:spLocks noChangeArrowheads="1"/>
            </p:cNvSpPr>
            <p:nvPr/>
          </p:nvSpPr>
          <p:spPr bwMode="auto">
            <a:xfrm>
              <a:off x="3255" y="2490"/>
              <a:ext cx="74"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4282B"/>
                  </a:solidFill>
                  <a:effectLst/>
                  <a:latin typeface="Times New Roman" pitchFamily="18" charset="0"/>
                </a:rPr>
                <a:t>x</a:t>
              </a:r>
              <a:endParaRPr kumimoji="0" lang="en-US" sz="2800" b="0" i="0" u="none" strike="noStrike" cap="none" normalizeH="0" baseline="0" dirty="0" smtClean="0">
                <a:ln>
                  <a:noFill/>
                </a:ln>
                <a:solidFill>
                  <a:schemeClr val="tx1"/>
                </a:solidFill>
                <a:effectLst/>
                <a:latin typeface="Arial" pitchFamily="34" charset="0"/>
              </a:endParaRPr>
            </a:p>
          </p:txBody>
        </p:sp>
        <p:sp>
          <p:nvSpPr>
            <p:cNvPr id="9316" name="Rectangle 181"/>
            <p:cNvSpPr>
              <a:spLocks noChangeArrowheads="1"/>
            </p:cNvSpPr>
            <p:nvPr/>
          </p:nvSpPr>
          <p:spPr bwMode="auto">
            <a:xfrm>
              <a:off x="2301" y="1758"/>
              <a:ext cx="246" cy="162"/>
            </a:xfrm>
            <a:prstGeom prst="rect">
              <a:avLst/>
            </a:prstGeom>
            <a:solidFill>
              <a:srgbClr val="82C1CE"/>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17" name="Rectangle 182"/>
            <p:cNvSpPr>
              <a:spLocks noChangeArrowheads="1"/>
            </p:cNvSpPr>
            <p:nvPr/>
          </p:nvSpPr>
          <p:spPr bwMode="auto">
            <a:xfrm>
              <a:off x="2325" y="1763"/>
              <a:ext cx="19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4282B"/>
                  </a:solidFill>
                  <a:effectLst/>
                  <a:latin typeface="Times New Roman" pitchFamily="18" charset="0"/>
                </a:rPr>
                <a:t>f(x)</a:t>
              </a:r>
              <a:endParaRPr kumimoji="0" lang="en-US" sz="2400" b="0" i="0" u="none" strike="noStrike" cap="none" normalizeH="0" baseline="0" dirty="0" smtClean="0">
                <a:ln>
                  <a:noFill/>
                </a:ln>
                <a:solidFill>
                  <a:schemeClr val="tx1"/>
                </a:solidFill>
                <a:effectLst/>
                <a:latin typeface="Arial" pitchFamily="34" charset="0"/>
              </a:endParaRPr>
            </a:p>
          </p:txBody>
        </p:sp>
        <p:sp>
          <p:nvSpPr>
            <p:cNvPr id="71" name="Rectangle 151"/>
            <p:cNvSpPr>
              <a:spLocks noChangeArrowheads="1"/>
            </p:cNvSpPr>
            <p:nvPr/>
          </p:nvSpPr>
          <p:spPr bwMode="auto">
            <a:xfrm>
              <a:off x="2937" y="2013"/>
              <a:ext cx="26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smtClean="0"/>
                <a:t>x</a:t>
              </a:r>
              <a:r>
                <a:rPr lang="en-US" baseline="-25000" dirty="0" smtClean="0"/>
                <a:t>1</a:t>
              </a:r>
              <a:r>
                <a:rPr lang="en-US" dirty="0" smtClean="0"/>
                <a:t>,f(x</a:t>
              </a:r>
              <a:r>
                <a:rPr lang="en-US" baseline="-25000" dirty="0" smtClean="0"/>
                <a:t>1</a:t>
              </a:r>
              <a:r>
                <a:rPr lang="en-US" dirty="0" smtClean="0"/>
                <a:t>)</a:t>
              </a:r>
              <a:endParaRPr lang="en-US" dirty="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Analysis</a:t>
            </a:r>
            <a:endParaRPr lang="fr-FR" dirty="0">
              <a:solidFill>
                <a:schemeClr val="tx1"/>
              </a:solidFill>
            </a:endParaRPr>
          </a:p>
        </p:txBody>
      </p:sp>
      <p:sp>
        <p:nvSpPr>
          <p:cNvPr id="3" name="Text Placeholder 2"/>
          <p:cNvSpPr txBox="1">
            <a:spLocks noGrp="1"/>
          </p:cNvSpPr>
          <p:nvPr>
            <p:ph type="body" idx="4294967295"/>
          </p:nvPr>
        </p:nvSpPr>
        <p:spPr>
          <a:xfrm>
            <a:off x="914400" y="1676400"/>
            <a:ext cx="74168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f(x) </a:t>
            </a:r>
            <a:r>
              <a:rPr lang="en-US" dirty="0" smtClean="0">
                <a:latin typeface="Calibri" panose="020F0502020204030204" pitchFamily="34" charset="0"/>
              </a:rPr>
              <a:t> </a:t>
            </a:r>
            <a:r>
              <a:rPr lang="en-US" dirty="0">
                <a:latin typeface="Calibri" panose="020F0502020204030204" pitchFamily="34" charset="0"/>
              </a:rPr>
              <a:t>= 1/x – b</a:t>
            </a:r>
          </a:p>
          <a:p>
            <a:pPr lvl="1">
              <a:buSzPct val="100000"/>
              <a:buFont typeface="Symbol" panose="05050102010706020507" pitchFamily="18" charset="2"/>
              <a:buChar char="*"/>
            </a:pPr>
            <a:r>
              <a:rPr lang="en-US" dirty="0" smtClean="0">
                <a:latin typeface="Calibri" panose="020F0502020204030204" pitchFamily="34" charset="0"/>
              </a:rPr>
              <a:t>f’(x)= d </a:t>
            </a:r>
            <a:r>
              <a:rPr lang="en-US" dirty="0">
                <a:latin typeface="Calibri" panose="020F0502020204030204" pitchFamily="34" charset="0"/>
              </a:rPr>
              <a:t>f(x) / d(x) = </a:t>
            </a:r>
            <a:r>
              <a:rPr lang="en-US" dirty="0" smtClean="0">
                <a:latin typeface="Calibri" panose="020F0502020204030204" pitchFamily="34" charset="0"/>
              </a:rPr>
              <a:t>-1 </a:t>
            </a:r>
            <a:r>
              <a:rPr lang="en-US" dirty="0">
                <a:latin typeface="Calibri" panose="020F0502020204030204" pitchFamily="34" charset="0"/>
              </a:rPr>
              <a:t>/ x</a:t>
            </a:r>
            <a:r>
              <a:rPr lang="en-US" baseline="33000" dirty="0">
                <a:latin typeface="Calibri" panose="020F0502020204030204" pitchFamily="34" charset="0"/>
              </a:rPr>
              <a:t>2</a:t>
            </a:r>
          </a:p>
          <a:p>
            <a:pPr lvl="1">
              <a:buSzPct val="100000"/>
              <a:buFont typeface="Symbol" panose="05050102010706020507" pitchFamily="18" charset="2"/>
              <a:buChar char="*"/>
            </a:pPr>
            <a:r>
              <a:rPr lang="en-US" dirty="0">
                <a:latin typeface="Calibri" panose="020F0502020204030204" pitchFamily="34" charset="0"/>
              </a:rPr>
              <a:t>f'(x</a:t>
            </a:r>
            <a:r>
              <a:rPr lang="en-US" baseline="-33000" dirty="0">
                <a:latin typeface="Calibri" panose="020F0502020204030204" pitchFamily="34" charset="0"/>
              </a:rPr>
              <a:t>0</a:t>
            </a:r>
            <a:r>
              <a:rPr lang="en-US" dirty="0">
                <a:latin typeface="Calibri" panose="020F0502020204030204" pitchFamily="34" charset="0"/>
              </a:rPr>
              <a:t>) = -1/x</a:t>
            </a:r>
            <a:r>
              <a:rPr lang="en-US" baseline="-33000" dirty="0">
                <a:latin typeface="Calibri" panose="020F0502020204030204" pitchFamily="34" charset="0"/>
              </a:rPr>
              <a:t>0</a:t>
            </a:r>
            <a:r>
              <a:rPr lang="en-US" baseline="33000" dirty="0">
                <a:latin typeface="Calibri" panose="020F0502020204030204" pitchFamily="34" charset="0"/>
              </a:rPr>
              <a:t>2</a:t>
            </a:r>
          </a:p>
          <a:p>
            <a:pPr lvl="0">
              <a:buSzPct val="100000"/>
              <a:buFont typeface="Symbol" panose="05050102010706020507" pitchFamily="18" charset="2"/>
              <a:buChar char="*"/>
            </a:pPr>
            <a:r>
              <a:rPr lang="en-US" dirty="0">
                <a:solidFill>
                  <a:srgbClr val="280099"/>
                </a:solidFill>
                <a:latin typeface="Calibri" panose="020F0502020204030204" pitchFamily="34" charset="0"/>
              </a:rPr>
              <a:t>Equation</a:t>
            </a:r>
            <a:r>
              <a:rPr lang="en-US" dirty="0">
                <a:latin typeface="Calibri" panose="020F0502020204030204" pitchFamily="34" charset="0"/>
              </a:rPr>
              <a:t> of the </a:t>
            </a:r>
            <a:r>
              <a:rPr lang="en-US" dirty="0">
                <a:solidFill>
                  <a:srgbClr val="FF3333"/>
                </a:solidFill>
                <a:latin typeface="Calibri" panose="020F0502020204030204" pitchFamily="34" charset="0"/>
              </a:rPr>
              <a:t>tangent</a:t>
            </a:r>
            <a:r>
              <a:rPr lang="en-US" dirty="0">
                <a:latin typeface="Calibri" panose="020F0502020204030204" pitchFamily="34" charset="0"/>
              </a:rPr>
              <a:t> : y = mx + c</a:t>
            </a:r>
          </a:p>
          <a:p>
            <a:pPr lvl="1">
              <a:buSzPct val="100000"/>
              <a:buFont typeface="Symbol" panose="05050102010706020507" pitchFamily="18" charset="2"/>
              <a:buChar char="*"/>
            </a:pPr>
            <a:r>
              <a:rPr lang="en-US" dirty="0">
                <a:latin typeface="Calibri" panose="020F0502020204030204" pitchFamily="34" charset="0"/>
              </a:rPr>
              <a:t>m = -1/x</a:t>
            </a:r>
            <a:r>
              <a:rPr lang="en-US" baseline="-33000" dirty="0">
                <a:latin typeface="Calibri" panose="020F0502020204030204" pitchFamily="34" charset="0"/>
              </a:rPr>
              <a:t>0</a:t>
            </a:r>
            <a:r>
              <a:rPr lang="en-US" baseline="33000" dirty="0">
                <a:latin typeface="Calibri" panose="020F0502020204030204" pitchFamily="34" charset="0"/>
              </a:rPr>
              <a:t>2</a:t>
            </a:r>
          </a:p>
          <a:p>
            <a:pPr lvl="1">
              <a:buSzPct val="100000"/>
              <a:buFont typeface="Symbol" panose="05050102010706020507" pitchFamily="18" charset="2"/>
              <a:buChar char="*"/>
            </a:pPr>
            <a:r>
              <a:rPr lang="en-US" dirty="0">
                <a:latin typeface="Calibri" panose="020F0502020204030204" pitchFamily="34" charset="0"/>
              </a:rPr>
              <a:t>y = -x/x</a:t>
            </a:r>
            <a:r>
              <a:rPr lang="en-US" baseline="-33000" dirty="0">
                <a:latin typeface="Calibri" panose="020F0502020204030204" pitchFamily="34" charset="0"/>
              </a:rPr>
              <a:t>0</a:t>
            </a:r>
            <a:r>
              <a:rPr lang="en-US" baseline="33000" dirty="0">
                <a:latin typeface="Calibri" panose="020F0502020204030204" pitchFamily="34" charset="0"/>
              </a:rPr>
              <a:t>2</a:t>
            </a:r>
            <a:r>
              <a:rPr lang="en-US" dirty="0">
                <a:latin typeface="Calibri" panose="020F0502020204030204" pitchFamily="34" charset="0"/>
              </a:rPr>
              <a:t> + c</a:t>
            </a:r>
          </a:p>
          <a:p>
            <a:pPr lvl="0">
              <a:buSzPct val="100000"/>
              <a:buFont typeface="Symbol" panose="05050102010706020507" pitchFamily="18" charset="2"/>
              <a:buChar char="*"/>
            </a:pPr>
            <a:r>
              <a:rPr lang="en-US" dirty="0">
                <a:latin typeface="Calibri" panose="020F0502020204030204" pitchFamily="34" charset="0"/>
              </a:rPr>
              <a:t>At x</a:t>
            </a:r>
            <a:r>
              <a:rPr lang="en-US" baseline="-33000" dirty="0">
                <a:latin typeface="Calibri" panose="020F0502020204030204" pitchFamily="34" charset="0"/>
              </a:rPr>
              <a:t>0</a:t>
            </a:r>
            <a:r>
              <a:rPr lang="en-US" dirty="0">
                <a:latin typeface="Calibri" panose="020F0502020204030204" pitchFamily="34" charset="0"/>
              </a:rPr>
              <a:t>, y = 1/x</a:t>
            </a:r>
            <a:r>
              <a:rPr lang="en-US" baseline="-33000" dirty="0">
                <a:latin typeface="Calibri" panose="020F0502020204030204" pitchFamily="34" charset="0"/>
              </a:rPr>
              <a:t>0</a:t>
            </a:r>
            <a:r>
              <a:rPr lang="en-US" dirty="0">
                <a:latin typeface="Calibri" panose="020F0502020204030204" pitchFamily="34" charset="0"/>
              </a:rPr>
              <a:t> - 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96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Algebra</a:t>
            </a:r>
            <a:endParaRPr lang="fr-FR" dirty="0">
              <a:solidFill>
                <a:schemeClr val="tx1"/>
              </a:solidFill>
            </a:endParaRPr>
          </a:p>
        </p:txBody>
      </p:sp>
      <p:sp>
        <p:nvSpPr>
          <p:cNvPr id="3" name="Text Placeholder 2"/>
          <p:cNvSpPr txBox="1">
            <a:spLocks noGrp="1"/>
          </p:cNvSpPr>
          <p:nvPr>
            <p:ph type="body" idx="4294967295"/>
          </p:nvPr>
        </p:nvSpPr>
        <p:spPr>
          <a:xfrm>
            <a:off x="914400" y="4041775"/>
            <a:ext cx="7416800" cy="20542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equation of the tangent is :</a:t>
            </a:r>
          </a:p>
          <a:p>
            <a:pPr lvl="1">
              <a:buSzPct val="100000"/>
              <a:buFont typeface="Symbol" panose="05050102010706020507" pitchFamily="18" charset="2"/>
              <a:buChar char="*"/>
            </a:pPr>
            <a:r>
              <a:rPr lang="en-US" dirty="0">
                <a:latin typeface="Calibri" panose="020F0502020204030204" pitchFamily="34" charset="0"/>
              </a:rPr>
              <a:t>y = -x/x</a:t>
            </a:r>
            <a:r>
              <a:rPr lang="en-US" baseline="-33000" dirty="0">
                <a:latin typeface="Calibri" panose="020F0502020204030204" pitchFamily="34" charset="0"/>
              </a:rPr>
              <a:t>0</a:t>
            </a:r>
            <a:r>
              <a:rPr lang="en-US" baseline="33000" dirty="0">
                <a:latin typeface="Calibri" panose="020F0502020204030204" pitchFamily="34" charset="0"/>
              </a:rPr>
              <a:t>2</a:t>
            </a:r>
            <a:r>
              <a:rPr lang="en-US" dirty="0">
                <a:latin typeface="Calibri" panose="020F0502020204030204" pitchFamily="34" charset="0"/>
              </a:rPr>
              <a:t> + 2/x</a:t>
            </a:r>
            <a:r>
              <a:rPr lang="en-US" baseline="-33000" dirty="0">
                <a:latin typeface="Calibri" panose="020F0502020204030204" pitchFamily="34" charset="0"/>
              </a:rPr>
              <a:t>0</a:t>
            </a:r>
            <a:r>
              <a:rPr lang="en-US" dirty="0">
                <a:latin typeface="Calibri" panose="020F0502020204030204" pitchFamily="34" charset="0"/>
              </a:rPr>
              <a:t> – b</a:t>
            </a:r>
          </a:p>
          <a:p>
            <a:pPr lvl="1">
              <a:buSzPct val="100000"/>
              <a:buFont typeface="Symbol" panose="05050102010706020507" pitchFamily="18" charset="2"/>
              <a:buChar char="*"/>
            </a:pPr>
            <a:r>
              <a:rPr lang="en-US" dirty="0">
                <a:latin typeface="Calibri" panose="020F0502020204030204" pitchFamily="34" charset="0"/>
              </a:rPr>
              <a:t>Let this intersect the x axis at x</a:t>
            </a:r>
            <a:r>
              <a:rPr lang="en-US" baseline="-33000" dirty="0">
                <a:latin typeface="Calibri" panose="020F0502020204030204" pitchFamily="34" charset="0"/>
              </a:rPr>
              <a:t>1</a:t>
            </a:r>
          </a:p>
        </p:txBody>
      </p:sp>
      <mc:AlternateContent xmlns:mc="http://schemas.openxmlformats.org/markup-compatibility/2006" xmlns:a14="http://schemas.microsoft.com/office/drawing/2010/main">
        <mc:Choice Requires="a14">
          <p:sp>
            <p:nvSpPr>
              <p:cNvPr id="5" name="TextBox 4"/>
              <p:cNvSpPr txBox="1"/>
              <p:nvPr/>
            </p:nvSpPr>
            <p:spPr>
              <a:xfrm>
                <a:off x="1219200" y="1371600"/>
                <a:ext cx="5257800" cy="21116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den>
                      </m:f>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den>
                      </m:f>
                      <m:r>
                        <a:rPr lang="en-US" sz="2400" b="0" i="1" smtClean="0">
                          <a:latin typeface="Cambria Math" panose="02040503050406030204" pitchFamily="18" charset="0"/>
                        </a:rPr>
                        <m:t>+</m:t>
                      </m:r>
                      <m:r>
                        <a:rPr lang="en-US" sz="2400" b="0" i="1" smtClean="0">
                          <a:latin typeface="Cambria Math" panose="02040503050406030204" pitchFamily="18" charset="0"/>
                        </a:rPr>
                        <m:t>𝑐</m:t>
                      </m:r>
                    </m:oMath>
                    <m:oMath xmlns:m="http://schemas.openxmlformats.org/officeDocument/2006/math">
                      <m:r>
                        <a:rPr lang="en-US" sz="2400" b="0" i="1" smtClean="0">
                          <a:latin typeface="Cambria Math" panose="02040503050406030204" pitchFamily="18" charset="0"/>
                          <a:ea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den>
                      </m:f>
                      <m:r>
                        <a:rPr lang="en-US" sz="2400" i="1">
                          <a:latin typeface="Cambria Math" panose="02040503050406030204" pitchFamily="18" charset="0"/>
                        </a:rPr>
                        <m:t> −</m:t>
                      </m:r>
                      <m:r>
                        <a:rPr lang="en-US" sz="2400" i="1">
                          <a:latin typeface="Cambria Math" panose="02040503050406030204" pitchFamily="18" charset="0"/>
                        </a:rPr>
                        <m:t>𝑏</m:t>
                      </m:r>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den>
                      </m:f>
                      <m:r>
                        <a:rPr lang="en-US" sz="2400" b="0" i="1" smtClean="0">
                          <a:latin typeface="Cambria Math" panose="02040503050406030204" pitchFamily="18" charset="0"/>
                        </a:rPr>
                        <m:t>+</m:t>
                      </m:r>
                      <m:r>
                        <a:rPr lang="en-US" sz="2400" b="0" i="1" smtClean="0">
                          <a:latin typeface="Cambria Math" panose="02040503050406030204" pitchFamily="18" charset="0"/>
                        </a:rPr>
                        <m:t>𝑐</m:t>
                      </m:r>
                    </m:oMath>
                  </m:oMathPara>
                </a14:m>
                <a:r>
                  <a:rPr lang="en-US" sz="2400" b="0" dirty="0" smtClean="0"/>
                  <a:t/>
                </a:r>
                <a:br>
                  <a:rPr lang="en-US" sz="2400" b="0" dirty="0" smtClean="0"/>
                </a:b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a14:m>
                <a:r>
                  <a:rPr lang="en-US" sz="2400" dirty="0" smtClean="0"/>
                  <a:t> </a:t>
                </a: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219200" y="1371600"/>
                <a:ext cx="5257800" cy="2111668"/>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Intersection </a:t>
            </a:r>
            <a:r>
              <a:rPr lang="fr-FR" dirty="0" err="1">
                <a:solidFill>
                  <a:schemeClr val="tx1"/>
                </a:solidFill>
              </a:rPr>
              <a:t>with</a:t>
            </a:r>
            <a:r>
              <a:rPr lang="fr-FR" dirty="0">
                <a:solidFill>
                  <a:schemeClr val="tx1"/>
                </a:solidFill>
              </a:rPr>
              <a:t> the x-axis</a:t>
            </a:r>
          </a:p>
        </p:txBody>
      </p:sp>
      <p:sp>
        <p:nvSpPr>
          <p:cNvPr id="3" name="Text Placeholder 2"/>
          <p:cNvSpPr txBox="1">
            <a:spLocks noGrp="1"/>
          </p:cNvSpPr>
          <p:nvPr>
            <p:ph type="body" idx="4294967295"/>
          </p:nvPr>
        </p:nvSpPr>
        <p:spPr>
          <a:xfrm>
            <a:off x="889000" y="3684588"/>
            <a:ext cx="7416800" cy="1649412"/>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Let us define : E(x) = </a:t>
            </a:r>
            <a:r>
              <a:rPr lang="en-US" sz="3600" dirty="0" err="1">
                <a:latin typeface="Calibri" panose="020F0502020204030204" pitchFamily="34" charset="0"/>
              </a:rPr>
              <a:t>bx</a:t>
            </a:r>
            <a:r>
              <a:rPr lang="en-US" sz="3600" dirty="0">
                <a:latin typeface="Calibri" panose="020F0502020204030204" pitchFamily="34" charset="0"/>
              </a:rPr>
              <a:t> – 1</a:t>
            </a:r>
          </a:p>
          <a:p>
            <a:pPr lvl="1">
              <a:buSzPct val="100000"/>
              <a:buFont typeface="Symbol" panose="05050102010706020507" pitchFamily="18" charset="2"/>
              <a:buChar char="*"/>
            </a:pPr>
            <a:r>
              <a:rPr lang="en-US" sz="2800" dirty="0">
                <a:latin typeface="Calibri" panose="020F0502020204030204" pitchFamily="34" charset="0"/>
              </a:rPr>
              <a:t>E(x) = 0, when x = 1/b</a:t>
            </a:r>
          </a:p>
          <a:p>
            <a:pPr lvl="1">
              <a:buSzPct val="100000"/>
              <a:buFont typeface="Symbol" panose="05050102010706020507" pitchFamily="18" charset="2"/>
              <a:buChar char="*"/>
            </a:pPr>
            <a:endParaRPr lang="en-US" sz="28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971800" y="1905000"/>
                <a:ext cx="2681311" cy="116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den>
                      </m:f>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=0</m:t>
                      </m:r>
                    </m:oMath>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=2</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oMath>
                  </m:oMathPara>
                </a14:m>
                <a:endParaRPr lang="en-US" sz="2400" b="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2971800" y="1905000"/>
                <a:ext cx="2681311" cy="1161536"/>
              </a:xfrm>
              <a:prstGeom prst="rect">
                <a:avLst/>
              </a:prstGeom>
              <a:blipFill rotWithShape="0">
                <a:blip r:embed="rId3"/>
                <a:stretch>
                  <a:fillRect l="-1595" r="-683" b="-4211"/>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Evolution of the </a:t>
            </a:r>
            <a:r>
              <a:rPr lang="fr-FR" dirty="0" err="1">
                <a:solidFill>
                  <a:schemeClr val="tx1"/>
                </a:solidFill>
              </a:rPr>
              <a:t>Error</a:t>
            </a:r>
            <a:endParaRPr lang="fr-FR" dirty="0">
              <a:solidFill>
                <a:schemeClr val="tx1"/>
              </a:solidFill>
            </a:endParaRPr>
          </a:p>
        </p:txBody>
      </p:sp>
      <mc:AlternateContent xmlns:mc="http://schemas.openxmlformats.org/markup-compatibility/2006" xmlns:a14="http://schemas.microsoft.com/office/drawing/2010/main">
        <mc:Choice Requires="a14">
          <p:sp>
            <p:nvSpPr>
              <p:cNvPr id="4" name="TextBox 3"/>
              <p:cNvSpPr txBox="1"/>
              <p:nvPr/>
            </p:nvSpPr>
            <p:spPr>
              <a:xfrm>
                <a:off x="3429000" y="1905000"/>
                <a:ext cx="23224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−1</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429000" y="1905000"/>
                <a:ext cx="2322431" cy="369332"/>
              </a:xfrm>
              <a:prstGeom prst="rect">
                <a:avLst/>
              </a:prstGeom>
              <a:blipFill rotWithShape="0">
                <a:blip r:embed="rId3"/>
                <a:stretch>
                  <a:fillRect l="-1579" r="-2895"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29000" y="2590800"/>
                <a:ext cx="3624903" cy="2969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𝜀</m:t>
                      </m:r>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−1</m:t>
                      </m:r>
                    </m:oMath>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e>
                      </m:d>
                      <m:r>
                        <a:rPr lang="en-US" sz="2400" b="0" i="1" smtClean="0">
                          <a:latin typeface="Cambria Math" panose="02040503050406030204" pitchFamily="18" charset="0"/>
                          <a:ea typeface="Cambria Math" panose="02040503050406030204" pitchFamily="18" charset="0"/>
                        </a:rPr>
                        <m:t> −1</m:t>
                      </m:r>
                    </m:oMath>
                    <m:oMath xmlns:m="http://schemas.openxmlformats.org/officeDocument/2006/math">
                      <m:r>
                        <a:rPr lang="en-US" sz="2400" b="0" i="1" smtClean="0">
                          <a:latin typeface="Cambria Math" panose="02040503050406030204" pitchFamily="18" charset="0"/>
                          <a:ea typeface="Cambria Math" panose="02040503050406030204" pitchFamily="18" charset="0"/>
                        </a:rPr>
                        <m:t>            =2</m:t>
                      </m:r>
                      <m:r>
                        <a:rPr lang="en-US" sz="2400" b="0" i="1" smtClean="0">
                          <a:latin typeface="Cambria Math" panose="02040503050406030204" pitchFamily="18" charset="0"/>
                          <a:ea typeface="Cambria Math" panose="02040503050406030204" pitchFamily="18" charset="0"/>
                        </a:rPr>
                        <m:t>𝑏</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𝑏</m:t>
                          </m:r>
                        </m:e>
                        <m:sup>
                          <m:r>
                            <a:rPr lang="en-US" sz="2400" b="0" i="1" smtClean="0">
                              <a:latin typeface="Cambria Math" panose="02040503050406030204" pitchFamily="18" charset="0"/>
                              <a:ea typeface="Cambria Math" panose="02040503050406030204" pitchFamily="18" charset="0"/>
                            </a:rPr>
                            <m:t>2</m:t>
                          </m:r>
                        </m:sup>
                      </m:sSup>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 −1</m:t>
                      </m:r>
                    </m:oMath>
                    <m:oMath xmlns:m="http://schemas.openxmlformats.org/officeDocument/2006/math">
                      <m:r>
                        <a:rPr lang="en-US" sz="2400" b="0" i="1" smtClean="0">
                          <a:latin typeface="Cambria Math" panose="02040503050406030204" pitchFamily="18" charset="0"/>
                          <a:ea typeface="Cambria Math" panose="02040503050406030204" pitchFamily="18" charset="0"/>
                        </a:rPr>
                        <m:t>            =− </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𝑏</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 −1</m:t>
                              </m:r>
                            </m:e>
                          </m:d>
                        </m:e>
                        <m:sup>
                          <m:r>
                            <a:rPr lang="en-US" sz="2400" b="0" i="1" smtClean="0">
                              <a:latin typeface="Cambria Math" panose="02040503050406030204" pitchFamily="18" charset="0"/>
                              <a:ea typeface="Cambria Math" panose="02040503050406030204" pitchFamily="18" charset="0"/>
                            </a:rPr>
                            <m:t>2</m:t>
                          </m:r>
                        </m:sup>
                      </m:sSup>
                    </m:oMath>
                    <m:oMath xmlns:m="http://schemas.openxmlformats.org/officeDocument/2006/math">
                      <m:r>
                        <a:rPr lang="en-US" sz="2400" b="0" i="1" smtClean="0">
                          <a:latin typeface="Cambria Math" panose="02040503050406030204" pitchFamily="18" charset="0"/>
                          <a:ea typeface="Cambria Math" panose="02040503050406030204" pitchFamily="18" charset="0"/>
                        </a:rPr>
                        <m:t>            =− </m:t>
                      </m:r>
                      <m:sSup>
                        <m:sSupPr>
                          <m:ctrlPr>
                            <a:rPr lang="en-US" sz="2400" b="0" i="1" smtClean="0">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0</m:t>
                                  </m:r>
                                </m:sub>
                              </m:sSub>
                            </m:e>
                          </m:d>
                        </m:e>
                        <m:sup>
                          <m:r>
                            <a:rPr lang="en-US" sz="2400" b="0" i="1" smtClean="0">
                              <a:latin typeface="Cambria Math" panose="02040503050406030204" pitchFamily="18" charset="0"/>
                              <a:ea typeface="Cambria Math" panose="02040503050406030204" pitchFamily="18" charset="0"/>
                            </a:rPr>
                            <m:t>2</m:t>
                          </m:r>
                        </m:sup>
                      </m:sSup>
                    </m:oMath>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e>
                          </m:d>
                        </m:e>
                      </m:d>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0</m:t>
                                      </m:r>
                                    </m:sub>
                                  </m:sSub>
                                </m:e>
                              </m:d>
                            </m:e>
                          </m:d>
                        </m:e>
                        <m:sup>
                          <m:r>
                            <a:rPr lang="en-US" sz="2400" b="0" i="1" smtClean="0">
                              <a:latin typeface="Cambria Math" panose="02040503050406030204" pitchFamily="18" charset="0"/>
                              <a:ea typeface="Cambria Math" panose="02040503050406030204" pitchFamily="18" charset="0"/>
                            </a:rPr>
                            <m:t>2</m:t>
                          </m:r>
                        </m:sup>
                      </m:sSup>
                    </m:oMath>
                  </m:oMathPara>
                </a14:m>
                <a:r>
                  <a:rPr lang="en-US" sz="2400" b="0" i="1" dirty="0" smtClean="0">
                    <a:latin typeface="Cambria Math" panose="02040503050406030204" pitchFamily="18" charset="0"/>
                    <a:ea typeface="Cambria Math" panose="02040503050406030204" pitchFamily="18" charset="0"/>
                  </a:rPr>
                  <a:t/>
                </a:r>
                <a:br>
                  <a:rPr lang="en-US" sz="2400" b="0" i="1" dirty="0" smtClean="0">
                    <a:latin typeface="Cambria Math" panose="02040503050406030204" pitchFamily="18" charset="0"/>
                    <a:ea typeface="Cambria Math" panose="02040503050406030204" pitchFamily="18" charset="0"/>
                  </a:rPr>
                </a:br>
                <a:r>
                  <a:rPr lang="en-US" sz="2400" b="0" i="1" dirty="0" smtClean="0">
                    <a:latin typeface="Cambria Math" panose="02040503050406030204" pitchFamily="18" charset="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oMath>
                </a14:m>
                <a:r>
                  <a:rPr lang="en-US" sz="2400" b="0" i="1" dirty="0" smtClean="0">
                    <a:latin typeface="Cambria Math" panose="02040503050406030204" pitchFamily="18" charset="0"/>
                    <a:ea typeface="Cambria Math" panose="02040503050406030204" pitchFamily="18" charset="0"/>
                  </a:rPr>
                  <a:t/>
                </a:r>
                <a:br>
                  <a:rPr lang="en-US" sz="2400" b="0" i="1" dirty="0" smtClean="0">
                    <a:latin typeface="Cambria Math" panose="02040503050406030204" pitchFamily="18" charset="0"/>
                    <a:ea typeface="Cambria Math" panose="02040503050406030204" pitchFamily="18" charset="0"/>
                  </a:rPr>
                </a:br>
                <a:r>
                  <a:rPr lang="en-US" sz="2400" b="0" i="1" dirty="0" smtClean="0">
                    <a:latin typeface="Cambria Math" panose="02040503050406030204" pitchFamily="18" charset="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429000" y="2590800"/>
                <a:ext cx="3624903" cy="2969274"/>
              </a:xfrm>
              <a:prstGeom prst="rect">
                <a:avLst/>
              </a:prstGeom>
              <a:blipFill rotWithShape="0">
                <a:blip r:embed="rId4"/>
                <a:stretch>
                  <a:fillRect l="-842" r="-1684"/>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Bounding</a:t>
            </a:r>
            <a:r>
              <a:rPr lang="fr-FR" dirty="0">
                <a:solidFill>
                  <a:schemeClr val="tx1"/>
                </a:solidFill>
              </a:rPr>
              <a:t> the </a:t>
            </a:r>
            <a:r>
              <a:rPr lang="fr-FR" dirty="0" err="1">
                <a:solidFill>
                  <a:schemeClr val="tx1"/>
                </a:solidFill>
              </a:rPr>
              <a:t>Error</a:t>
            </a:r>
            <a:endParaRPr lang="fr-FR" dirty="0">
              <a:solidFill>
                <a:schemeClr val="tx1"/>
              </a:solidFill>
            </a:endParaRPr>
          </a:p>
        </p:txBody>
      </p:sp>
      <p:sp>
        <p:nvSpPr>
          <p:cNvPr id="3" name="Text Placeholder 2"/>
          <p:cNvSpPr txBox="1">
            <a:spLocks noGrp="1"/>
          </p:cNvSpPr>
          <p:nvPr>
            <p:ph type="body" idx="4294967295"/>
          </p:nvPr>
        </p:nvSpPr>
        <p:spPr>
          <a:xfrm>
            <a:off x="889000" y="1752600"/>
            <a:ext cx="7416800" cy="3810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1 &lt;= b &lt; 2 (</a:t>
            </a:r>
            <a:r>
              <a:rPr lang="en-US" sz="3600" dirty="0" err="1" smtClean="0">
                <a:latin typeface="Calibri" panose="020F0502020204030204" pitchFamily="34" charset="0"/>
              </a:rPr>
              <a:t>significand</a:t>
            </a:r>
            <a:r>
              <a:rPr lang="en-US" sz="3600" dirty="0" smtClean="0">
                <a:latin typeface="Calibri" panose="020F0502020204030204" pitchFamily="34" charset="0"/>
              </a:rPr>
              <a:t> </a:t>
            </a:r>
            <a:r>
              <a:rPr lang="en-US" sz="3600" dirty="0">
                <a:latin typeface="Calibri" panose="020F0502020204030204" pitchFamily="34" charset="0"/>
              </a:rPr>
              <a:t>of a normal floating point number)</a:t>
            </a:r>
          </a:p>
          <a:p>
            <a:pPr lvl="1">
              <a:buSzPct val="100000"/>
              <a:buFont typeface="Symbol" panose="05050102010706020507" pitchFamily="18" charset="2"/>
              <a:buChar char="*"/>
            </a:pPr>
            <a:r>
              <a:rPr lang="en-US" sz="2800" dirty="0">
                <a:latin typeface="Calibri" panose="020F0502020204030204" pitchFamily="34" charset="0"/>
              </a:rPr>
              <a:t>Let x</a:t>
            </a:r>
            <a:r>
              <a:rPr lang="en-US" sz="2800" baseline="-33000" dirty="0">
                <a:latin typeface="Calibri" panose="020F0502020204030204" pitchFamily="34" charset="0"/>
              </a:rPr>
              <a:t>0</a:t>
            </a:r>
            <a:r>
              <a:rPr lang="en-US" sz="2800" dirty="0">
                <a:latin typeface="Calibri" panose="020F0502020204030204" pitchFamily="34" charset="0"/>
              </a:rPr>
              <a:t> = ½</a:t>
            </a:r>
          </a:p>
          <a:p>
            <a:pPr lvl="1">
              <a:buSzPct val="100000"/>
              <a:buFont typeface="Symbol" panose="05050102010706020507" pitchFamily="18" charset="2"/>
              <a:buChar char="*"/>
            </a:pPr>
            <a:r>
              <a:rPr lang="en-US" sz="2800" dirty="0">
                <a:latin typeface="Calibri" panose="020F0502020204030204" pitchFamily="34" charset="0"/>
              </a:rPr>
              <a:t>The range of (bx</a:t>
            </a:r>
            <a:r>
              <a:rPr lang="en-US" sz="2800" baseline="-33000" dirty="0">
                <a:latin typeface="Calibri" panose="020F0502020204030204" pitchFamily="34" charset="0"/>
              </a:rPr>
              <a:t>0</a:t>
            </a:r>
            <a:r>
              <a:rPr lang="en-US" sz="2800" dirty="0">
                <a:latin typeface="Calibri" panose="020F0502020204030204" pitchFamily="34" charset="0"/>
              </a:rPr>
              <a:t> – 1) is  [-1/2, 0]</a:t>
            </a:r>
          </a:p>
          <a:p>
            <a:pPr lvl="1">
              <a:buSzPct val="100000"/>
              <a:buFont typeface="Symbol" panose="05050102010706020507" pitchFamily="18" charset="2"/>
              <a:buChar char="*"/>
            </a:pPr>
            <a:r>
              <a:rPr lang="en-US" sz="2800" dirty="0">
                <a:latin typeface="Calibri" panose="020F0502020204030204" pitchFamily="34" charset="0"/>
              </a:rPr>
              <a:t>Hence, |E(x</a:t>
            </a:r>
            <a:r>
              <a:rPr lang="en-US" sz="2800" baseline="-33000" dirty="0">
                <a:latin typeface="Calibri" panose="020F0502020204030204" pitchFamily="34" charset="0"/>
              </a:rPr>
              <a:t>0</a:t>
            </a:r>
            <a:r>
              <a:rPr lang="en-US" sz="2800" dirty="0">
                <a:latin typeface="Calibri" panose="020F0502020204030204" pitchFamily="34" charset="0"/>
              </a:rPr>
              <a:t>)| &lt;= ½</a:t>
            </a:r>
          </a:p>
          <a:p>
            <a:pPr lvl="1">
              <a:buSzPct val="100000"/>
              <a:buFont typeface="Symbol" panose="05050102010706020507" pitchFamily="18" charset="2"/>
              <a:buChar char="*"/>
            </a:pPr>
            <a:r>
              <a:rPr lang="en-US" sz="2800" dirty="0">
                <a:latin typeface="Calibri" panose="020F0502020204030204" pitchFamily="34" charset="0"/>
              </a:rPr>
              <a:t>The error thus reduces by a power of 2 every iteration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Evolution of the </a:t>
            </a:r>
            <a:r>
              <a:rPr lang="fr-FR" dirty="0" err="1">
                <a:solidFill>
                  <a:schemeClr val="tx1"/>
                </a:solidFill>
              </a:rPr>
              <a:t>Error</a:t>
            </a:r>
            <a:r>
              <a:rPr lang="fr-FR" dirty="0">
                <a:solidFill>
                  <a:schemeClr val="tx1"/>
                </a:solidFill>
              </a:rPr>
              <a:t> - II</a:t>
            </a:r>
          </a:p>
        </p:txBody>
      </p:sp>
      <p:sp>
        <p:nvSpPr>
          <p:cNvPr id="3" name="Text Placeholder 2"/>
          <p:cNvSpPr txBox="1">
            <a:spLocks noGrp="1"/>
          </p:cNvSpPr>
          <p:nvPr>
            <p:ph type="body" idx="4294967295"/>
          </p:nvPr>
        </p:nvSpPr>
        <p:spPr>
          <a:xfrm>
            <a:off x="1066800" y="4343400"/>
            <a:ext cx="7924800" cy="1828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smtClean="0">
                <a:latin typeface="Calibri" panose="020F0502020204030204" pitchFamily="34" charset="0"/>
              </a:rPr>
              <a:t>E(x) = </a:t>
            </a:r>
            <a:r>
              <a:rPr lang="en-US" sz="2800" dirty="0" err="1" smtClean="0">
                <a:latin typeface="Calibri" panose="020F0502020204030204" pitchFamily="34" charset="0"/>
              </a:rPr>
              <a:t>bx</a:t>
            </a:r>
            <a:r>
              <a:rPr lang="en-US" sz="2800" dirty="0" smtClean="0">
                <a:latin typeface="Calibri" panose="020F0502020204030204" pitchFamily="34" charset="0"/>
              </a:rPr>
              <a:t> – 1 = b (x – 1/b) </a:t>
            </a:r>
          </a:p>
          <a:p>
            <a:pPr lvl="1">
              <a:buSzPct val="100000"/>
              <a:buFont typeface="Symbol" panose="05050102010706020507" pitchFamily="18" charset="2"/>
              <a:buChar char="*"/>
            </a:pPr>
            <a:r>
              <a:rPr lang="en-US" sz="2000" dirty="0" smtClean="0">
                <a:latin typeface="Calibri" panose="020F0502020204030204" pitchFamily="34" charset="0"/>
              </a:rPr>
              <a:t>x – 1/b is the difference between the ideal value and the actual estimate (x). This is near 2</a:t>
            </a:r>
            <a:r>
              <a:rPr lang="en-US" sz="2000" baseline="30000" dirty="0" smtClean="0">
                <a:latin typeface="Calibri" panose="020F0502020204030204" pitchFamily="34" charset="0"/>
              </a:rPr>
              <a:t>-32</a:t>
            </a:r>
            <a:r>
              <a:rPr lang="en-US" sz="2000" dirty="0" smtClean="0">
                <a:latin typeface="Calibri" panose="020F0502020204030204" pitchFamily="34" charset="0"/>
              </a:rPr>
              <a:t>, which is too </a:t>
            </a:r>
            <a:r>
              <a:rPr lang="en-US" sz="2000" dirty="0" smtClean="0">
                <a:solidFill>
                  <a:srgbClr val="FF0000"/>
                </a:solidFill>
                <a:latin typeface="Calibri" panose="020F0502020204030204" pitchFamily="34" charset="0"/>
              </a:rPr>
              <a:t>small</a:t>
            </a:r>
            <a:r>
              <a:rPr lang="en-US" sz="2000" dirty="0" smtClean="0">
                <a:latin typeface="Calibri" panose="020F0502020204030204" pitchFamily="34" charset="0"/>
              </a:rPr>
              <a:t> to be considered.</a:t>
            </a:r>
          </a:p>
          <a:p>
            <a:pPr lvl="0">
              <a:buSzPct val="100000"/>
              <a:buFont typeface="Symbol" panose="05050102010706020507" pitchFamily="18" charset="2"/>
              <a:buChar char="*"/>
            </a:pPr>
            <a:r>
              <a:rPr lang="en-US" sz="2800" dirty="0" smtClean="0">
                <a:latin typeface="Calibri" panose="020F0502020204030204" pitchFamily="34" charset="0"/>
              </a:rPr>
              <a:t>No </a:t>
            </a:r>
            <a:r>
              <a:rPr lang="en-US" sz="2800" dirty="0">
                <a:solidFill>
                  <a:srgbClr val="2300DC"/>
                </a:solidFill>
                <a:latin typeface="Calibri" panose="020F0502020204030204" pitchFamily="34" charset="0"/>
              </a:rPr>
              <a:t>point</a:t>
            </a:r>
            <a:r>
              <a:rPr lang="en-US" sz="2800" dirty="0">
                <a:latin typeface="Calibri" panose="020F0502020204030204" pitchFamily="34" charset="0"/>
              </a:rPr>
              <a:t> considering beyond 5 iterations</a:t>
            </a:r>
          </a:p>
          <a:p>
            <a:pPr lvl="0">
              <a:buSzPct val="100000"/>
              <a:buFont typeface="Symbol" panose="05050102010706020507" pitchFamily="18" charset="2"/>
              <a:buChar char="*"/>
            </a:pPr>
            <a:r>
              <a:rPr lang="en-US" sz="2800" dirty="0" smtClean="0">
                <a:latin typeface="Calibri" panose="020F0502020204030204" pitchFamily="34" charset="0"/>
              </a:rPr>
              <a:t>Since, we </a:t>
            </a:r>
            <a:r>
              <a:rPr lang="en-US" sz="2800" dirty="0">
                <a:latin typeface="Calibri" panose="020F0502020204030204" pitchFamily="34" charset="0"/>
              </a:rPr>
              <a:t>are limited to 23 bit mantissas</a:t>
            </a:r>
          </a:p>
        </p:txBody>
      </p:sp>
      <p:grpSp>
        <p:nvGrpSpPr>
          <p:cNvPr id="7" name="Group 5"/>
          <p:cNvGrpSpPr>
            <a:grpSpLocks noChangeAspect="1"/>
          </p:cNvGrpSpPr>
          <p:nvPr/>
        </p:nvGrpSpPr>
        <p:grpSpPr bwMode="auto">
          <a:xfrm>
            <a:off x="2514600" y="1397000"/>
            <a:ext cx="3330575" cy="2717800"/>
            <a:chOff x="1406" y="1056"/>
            <a:chExt cx="2098" cy="1712"/>
          </a:xfrm>
        </p:grpSpPr>
        <p:sp>
          <p:nvSpPr>
            <p:cNvPr id="8" name="AutoShape 4"/>
            <p:cNvSpPr>
              <a:spLocks noChangeAspect="1" noChangeArrowheads="1" noTextEdit="1"/>
            </p:cNvSpPr>
            <p:nvPr/>
          </p:nvSpPr>
          <p:spPr bwMode="auto">
            <a:xfrm>
              <a:off x="1406" y="1056"/>
              <a:ext cx="2098" cy="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430" y="1080"/>
              <a:ext cx="2044" cy="265"/>
            </a:xfrm>
            <a:custGeom>
              <a:avLst/>
              <a:gdLst>
                <a:gd name="T0" fmla="*/ 0 w 170"/>
                <a:gd name="T1" fmla="*/ 0 h 22"/>
                <a:gd name="T2" fmla="*/ 170 w 170"/>
                <a:gd name="T3" fmla="*/ 0 h 22"/>
                <a:gd name="T4" fmla="*/ 0 w 170"/>
                <a:gd name="T5" fmla="*/ 4 h 22"/>
                <a:gd name="T6" fmla="*/ 170 w 170"/>
                <a:gd name="T7" fmla="*/ 4 h 22"/>
                <a:gd name="T8" fmla="*/ 0 w 170"/>
                <a:gd name="T9" fmla="*/ 22 h 22"/>
                <a:gd name="T10" fmla="*/ 0 w 170"/>
                <a:gd name="T11" fmla="*/ 4 h 22"/>
                <a:gd name="T12" fmla="*/ 4 w 170"/>
                <a:gd name="T13" fmla="*/ 22 h 22"/>
                <a:gd name="T14" fmla="*/ 4 w 17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2">
                  <a:moveTo>
                    <a:pt x="0" y="0"/>
                  </a:moveTo>
                  <a:lnTo>
                    <a:pt x="170" y="0"/>
                  </a:lnTo>
                  <a:moveTo>
                    <a:pt x="0" y="4"/>
                  </a:moveTo>
                  <a:lnTo>
                    <a:pt x="170" y="4"/>
                  </a:lnTo>
                  <a:moveTo>
                    <a:pt x="0" y="22"/>
                  </a:moveTo>
                  <a:lnTo>
                    <a:pt x="0" y="4"/>
                  </a:lnTo>
                  <a:moveTo>
                    <a:pt x="4" y="22"/>
                  </a:moveTo>
                  <a:lnTo>
                    <a:pt x="4" y="4"/>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586" y="1116"/>
              <a:ext cx="6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1A1B1C"/>
                  </a:solidFill>
                  <a:effectLst/>
                  <a:latin typeface="Times New Roman" pitchFamily="18" charset="0"/>
                </a:rPr>
                <a:t>Iteration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2380" y="1128"/>
              <a:ext cx="0" cy="21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488" y="1116"/>
              <a:ext cx="7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400" dirty="0" smtClean="0">
                  <a:latin typeface="Times New Roman" pitchFamily="18" charset="0"/>
                  <a:cs typeface="Times New Roman" pitchFamily="18" charset="0"/>
                </a:rPr>
                <a:t>max(</a:t>
              </a:r>
              <a:r>
                <a:rPr lang="en-US" sz="2400" i="1" dirty="0" smtClean="0">
                  <a:latin typeface="Symbol" pitchFamily="18" charset="2"/>
                  <a:cs typeface="Times New Roman" pitchFamily="18" charset="0"/>
                </a:rPr>
                <a:t>e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a:latin typeface="Times New Roman" pitchFamily="18" charset="0"/>
                  <a:cs typeface="Times New Roman" pitchFamily="18" charset="0"/>
                </a:rPr>
                <a:t>)</a:t>
              </a:r>
            </a:p>
          </p:txBody>
        </p:sp>
        <p:sp>
          <p:nvSpPr>
            <p:cNvPr id="14" name="Freeform 11"/>
            <p:cNvSpPr>
              <a:spLocks noEditPoints="1"/>
            </p:cNvSpPr>
            <p:nvPr/>
          </p:nvSpPr>
          <p:spPr bwMode="auto">
            <a:xfrm>
              <a:off x="1430" y="1128"/>
              <a:ext cx="2044" cy="445"/>
            </a:xfrm>
            <a:custGeom>
              <a:avLst/>
              <a:gdLst>
                <a:gd name="T0" fmla="*/ 166 w 170"/>
                <a:gd name="T1" fmla="*/ 18 h 37"/>
                <a:gd name="T2" fmla="*/ 166 w 170"/>
                <a:gd name="T3" fmla="*/ 0 h 37"/>
                <a:gd name="T4" fmla="*/ 170 w 170"/>
                <a:gd name="T5" fmla="*/ 18 h 37"/>
                <a:gd name="T6" fmla="*/ 170 w 170"/>
                <a:gd name="T7" fmla="*/ 0 h 37"/>
                <a:gd name="T8" fmla="*/ 0 w 170"/>
                <a:gd name="T9" fmla="*/ 18 h 37"/>
                <a:gd name="T10" fmla="*/ 170 w 170"/>
                <a:gd name="T11" fmla="*/ 18 h 37"/>
                <a:gd name="T12" fmla="*/ 0 w 170"/>
                <a:gd name="T13" fmla="*/ 37 h 37"/>
                <a:gd name="T14" fmla="*/ 0 w 170"/>
                <a:gd name="T15" fmla="*/ 18 h 37"/>
                <a:gd name="T16" fmla="*/ 4 w 170"/>
                <a:gd name="T17" fmla="*/ 37 h 37"/>
                <a:gd name="T18" fmla="*/ 4 w 170"/>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8"/>
                  </a:moveTo>
                  <a:lnTo>
                    <a:pt x="166" y="0"/>
                  </a:lnTo>
                  <a:moveTo>
                    <a:pt x="170" y="18"/>
                  </a:moveTo>
                  <a:lnTo>
                    <a:pt x="170" y="0"/>
                  </a:lnTo>
                  <a:moveTo>
                    <a:pt x="0" y="18"/>
                  </a:moveTo>
                  <a:lnTo>
                    <a:pt x="170" y="18"/>
                  </a:lnTo>
                  <a:moveTo>
                    <a:pt x="0" y="37"/>
                  </a:moveTo>
                  <a:lnTo>
                    <a:pt x="0" y="18"/>
                  </a:lnTo>
                  <a:moveTo>
                    <a:pt x="4" y="37"/>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887" y="1345"/>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1A1B1C"/>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3"/>
            <p:cNvSpPr>
              <a:spLocks noChangeShapeType="1"/>
            </p:cNvSpPr>
            <p:nvPr/>
          </p:nvSpPr>
          <p:spPr bwMode="auto">
            <a:xfrm flipV="1">
              <a:off x="2380" y="1345"/>
              <a:ext cx="0" cy="22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2873" y="1321"/>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1</a:t>
              </a:r>
              <a:endParaRPr kumimoji="0" lang="en-US" sz="1400" b="0" i="0" u="none" strike="noStrike" cap="none" normalizeH="0" baseline="0" dirty="0" smtClean="0">
                <a:ln>
                  <a:noFill/>
                </a:ln>
                <a:solidFill>
                  <a:schemeClr val="tx1"/>
                </a:solidFill>
                <a:effectLst/>
                <a:latin typeface="Arial" pitchFamily="34" charset="0"/>
              </a:endParaRPr>
            </a:p>
          </p:txBody>
        </p:sp>
        <p:sp>
          <p:nvSpPr>
            <p:cNvPr id="18" name="Line 15"/>
            <p:cNvSpPr>
              <a:spLocks noChangeShapeType="1"/>
            </p:cNvSpPr>
            <p:nvPr/>
          </p:nvSpPr>
          <p:spPr bwMode="auto">
            <a:xfrm>
              <a:off x="2873" y="1453"/>
              <a:ext cx="72"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873" y="1453"/>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2</a:t>
              </a:r>
              <a:endParaRPr kumimoji="0" lang="en-US" sz="1400" b="0" i="0" u="none" strike="noStrike" cap="none" normalizeH="0" baseline="0" dirty="0" smtClean="0">
                <a:ln>
                  <a:noFill/>
                </a:ln>
                <a:solidFill>
                  <a:schemeClr val="tx1"/>
                </a:solidFill>
                <a:effectLst/>
                <a:latin typeface="Arial" pitchFamily="34" charset="0"/>
              </a:endParaRPr>
            </a:p>
          </p:txBody>
        </p:sp>
        <p:sp>
          <p:nvSpPr>
            <p:cNvPr id="20" name="Freeform 17"/>
            <p:cNvSpPr>
              <a:spLocks noEditPoints="1"/>
            </p:cNvSpPr>
            <p:nvPr/>
          </p:nvSpPr>
          <p:spPr bwMode="auto">
            <a:xfrm>
              <a:off x="1430" y="1345"/>
              <a:ext cx="2044" cy="444"/>
            </a:xfrm>
            <a:custGeom>
              <a:avLst/>
              <a:gdLst>
                <a:gd name="T0" fmla="*/ 166 w 170"/>
                <a:gd name="T1" fmla="*/ 19 h 37"/>
                <a:gd name="T2" fmla="*/ 166 w 170"/>
                <a:gd name="T3" fmla="*/ 0 h 37"/>
                <a:gd name="T4" fmla="*/ 170 w 170"/>
                <a:gd name="T5" fmla="*/ 19 h 37"/>
                <a:gd name="T6" fmla="*/ 170 w 170"/>
                <a:gd name="T7" fmla="*/ 0 h 37"/>
                <a:gd name="T8" fmla="*/ 0 w 170"/>
                <a:gd name="T9" fmla="*/ 19 h 37"/>
                <a:gd name="T10" fmla="*/ 170 w 170"/>
                <a:gd name="T11" fmla="*/ 19 h 37"/>
                <a:gd name="T12" fmla="*/ 0 w 170"/>
                <a:gd name="T13" fmla="*/ 37 h 37"/>
                <a:gd name="T14" fmla="*/ 0 w 170"/>
                <a:gd name="T15" fmla="*/ 19 h 37"/>
                <a:gd name="T16" fmla="*/ 4 w 170"/>
                <a:gd name="T17" fmla="*/ 37 h 37"/>
                <a:gd name="T18" fmla="*/ 4 w 1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9"/>
                  </a:moveTo>
                  <a:lnTo>
                    <a:pt x="166" y="0"/>
                  </a:lnTo>
                  <a:moveTo>
                    <a:pt x="170" y="19"/>
                  </a:moveTo>
                  <a:lnTo>
                    <a:pt x="170" y="0"/>
                  </a:lnTo>
                  <a:moveTo>
                    <a:pt x="0" y="19"/>
                  </a:moveTo>
                  <a:lnTo>
                    <a:pt x="170"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1887" y="1573"/>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19"/>
            <p:cNvSpPr>
              <a:spLocks noChangeShapeType="1"/>
            </p:cNvSpPr>
            <p:nvPr/>
          </p:nvSpPr>
          <p:spPr bwMode="auto">
            <a:xfrm flipV="1">
              <a:off x="2380" y="1573"/>
              <a:ext cx="0" cy="216"/>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2873" y="1549"/>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1</a:t>
              </a:r>
              <a:endParaRPr kumimoji="0" lang="en-US" sz="1400" b="0" i="0" u="none" strike="noStrike" cap="none" normalizeH="0" baseline="0" dirty="0" smtClean="0">
                <a:ln>
                  <a:noFill/>
                </a:ln>
                <a:solidFill>
                  <a:schemeClr val="tx1"/>
                </a:solidFill>
                <a:effectLst/>
                <a:latin typeface="Arial" pitchFamily="34" charset="0"/>
              </a:endParaRPr>
            </a:p>
          </p:txBody>
        </p:sp>
        <p:sp>
          <p:nvSpPr>
            <p:cNvPr id="24" name="Line 21"/>
            <p:cNvSpPr>
              <a:spLocks noChangeShapeType="1"/>
            </p:cNvSpPr>
            <p:nvPr/>
          </p:nvSpPr>
          <p:spPr bwMode="auto">
            <a:xfrm>
              <a:off x="2837" y="1681"/>
              <a:ext cx="14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2837" y="1681"/>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2</a:t>
              </a:r>
              <a:endParaRPr kumimoji="0" lang="en-US" sz="1400" b="0" i="0" u="none" strike="noStrike" cap="none" normalizeH="0" baseline="0" dirty="0" smtClean="0">
                <a:ln>
                  <a:noFill/>
                </a:ln>
                <a:solidFill>
                  <a:schemeClr val="tx1"/>
                </a:solidFill>
                <a:effectLst/>
                <a:latin typeface="Arial" pitchFamily="34" charset="0"/>
              </a:endParaRPr>
            </a:p>
          </p:txBody>
        </p:sp>
        <p:sp>
          <p:nvSpPr>
            <p:cNvPr id="26" name="Rectangle 23"/>
            <p:cNvSpPr>
              <a:spLocks noChangeArrowheads="1"/>
            </p:cNvSpPr>
            <p:nvPr/>
          </p:nvSpPr>
          <p:spPr bwMode="auto">
            <a:xfrm>
              <a:off x="2897" y="1669"/>
              <a:ext cx="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1A1B1C"/>
                  </a:solidFill>
                  <a:effectLst/>
                  <a:latin typeface="Times New Roman" pitchFamily="18" charset="0"/>
                </a:rPr>
                <a:t>2</a:t>
              </a:r>
              <a:endParaRPr kumimoji="0" lang="en-US" sz="1100" b="0" i="0" u="none" strike="noStrike" cap="none" normalizeH="0" baseline="0" dirty="0" smtClean="0">
                <a:ln>
                  <a:noFill/>
                </a:ln>
                <a:solidFill>
                  <a:schemeClr val="tx1"/>
                </a:solidFill>
                <a:effectLst/>
                <a:latin typeface="Arial" pitchFamily="34" charset="0"/>
              </a:endParaRPr>
            </a:p>
          </p:txBody>
        </p:sp>
        <p:sp>
          <p:nvSpPr>
            <p:cNvPr id="27" name="Freeform 24"/>
            <p:cNvSpPr>
              <a:spLocks noEditPoints="1"/>
            </p:cNvSpPr>
            <p:nvPr/>
          </p:nvSpPr>
          <p:spPr bwMode="auto">
            <a:xfrm>
              <a:off x="1430" y="1573"/>
              <a:ext cx="2044" cy="445"/>
            </a:xfrm>
            <a:custGeom>
              <a:avLst/>
              <a:gdLst>
                <a:gd name="T0" fmla="*/ 166 w 170"/>
                <a:gd name="T1" fmla="*/ 18 h 37"/>
                <a:gd name="T2" fmla="*/ 166 w 170"/>
                <a:gd name="T3" fmla="*/ 0 h 37"/>
                <a:gd name="T4" fmla="*/ 170 w 170"/>
                <a:gd name="T5" fmla="*/ 18 h 37"/>
                <a:gd name="T6" fmla="*/ 170 w 170"/>
                <a:gd name="T7" fmla="*/ 0 h 37"/>
                <a:gd name="T8" fmla="*/ 0 w 170"/>
                <a:gd name="T9" fmla="*/ 19 h 37"/>
                <a:gd name="T10" fmla="*/ 170 w 170"/>
                <a:gd name="T11" fmla="*/ 19 h 37"/>
                <a:gd name="T12" fmla="*/ 0 w 170"/>
                <a:gd name="T13" fmla="*/ 37 h 37"/>
                <a:gd name="T14" fmla="*/ 0 w 170"/>
                <a:gd name="T15" fmla="*/ 19 h 37"/>
                <a:gd name="T16" fmla="*/ 4 w 170"/>
                <a:gd name="T17" fmla="*/ 37 h 37"/>
                <a:gd name="T18" fmla="*/ 4 w 1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8"/>
                  </a:moveTo>
                  <a:lnTo>
                    <a:pt x="166" y="0"/>
                  </a:lnTo>
                  <a:moveTo>
                    <a:pt x="170" y="18"/>
                  </a:moveTo>
                  <a:lnTo>
                    <a:pt x="170" y="0"/>
                  </a:lnTo>
                  <a:moveTo>
                    <a:pt x="0" y="19"/>
                  </a:moveTo>
                  <a:lnTo>
                    <a:pt x="170"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887" y="1802"/>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9" name="Line 26"/>
            <p:cNvSpPr>
              <a:spLocks noChangeShapeType="1"/>
            </p:cNvSpPr>
            <p:nvPr/>
          </p:nvSpPr>
          <p:spPr bwMode="auto">
            <a:xfrm flipV="1">
              <a:off x="2380" y="1801"/>
              <a:ext cx="0" cy="21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873" y="1778"/>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1</a:t>
              </a:r>
              <a:endParaRPr kumimoji="0" lang="en-US" sz="1400" b="0" i="0" u="none" strike="noStrike" cap="none" normalizeH="0" baseline="0" dirty="0" smtClean="0">
                <a:ln>
                  <a:noFill/>
                </a:ln>
                <a:solidFill>
                  <a:schemeClr val="tx1"/>
                </a:solidFill>
                <a:effectLst/>
                <a:latin typeface="Arial" pitchFamily="34" charset="0"/>
              </a:endParaRPr>
            </a:p>
          </p:txBody>
        </p:sp>
        <p:sp>
          <p:nvSpPr>
            <p:cNvPr id="31" name="Line 28"/>
            <p:cNvSpPr>
              <a:spLocks noChangeShapeType="1"/>
            </p:cNvSpPr>
            <p:nvPr/>
          </p:nvSpPr>
          <p:spPr bwMode="auto">
            <a:xfrm>
              <a:off x="2844" y="1894"/>
              <a:ext cx="14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0" name="Rectangle 29"/>
            <p:cNvSpPr>
              <a:spLocks noChangeArrowheads="1"/>
            </p:cNvSpPr>
            <p:nvPr/>
          </p:nvSpPr>
          <p:spPr bwMode="auto">
            <a:xfrm>
              <a:off x="2837" y="1896"/>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2</a:t>
              </a:r>
              <a:endParaRPr kumimoji="0" lang="en-US" sz="1400" b="0" i="0" u="none" strike="noStrike" cap="none" normalizeH="0" baseline="0" dirty="0" smtClean="0">
                <a:ln>
                  <a:noFill/>
                </a:ln>
                <a:solidFill>
                  <a:schemeClr val="tx1"/>
                </a:solidFill>
                <a:effectLst/>
                <a:latin typeface="Arial" pitchFamily="34" charset="0"/>
              </a:endParaRPr>
            </a:p>
          </p:txBody>
        </p:sp>
        <p:sp>
          <p:nvSpPr>
            <p:cNvPr id="10241" name="Rectangle 30"/>
            <p:cNvSpPr>
              <a:spLocks noChangeArrowheads="1"/>
            </p:cNvSpPr>
            <p:nvPr/>
          </p:nvSpPr>
          <p:spPr bwMode="auto">
            <a:xfrm>
              <a:off x="2897" y="1872"/>
              <a:ext cx="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1A1B1C"/>
                  </a:solidFill>
                  <a:effectLst/>
                  <a:latin typeface="Times New Roman" pitchFamily="18" charset="0"/>
                </a:rPr>
                <a:t>4</a:t>
              </a:r>
              <a:endParaRPr kumimoji="0" lang="en-US" sz="1100" b="0" i="0" u="none" strike="noStrike" cap="none" normalizeH="0" baseline="0" dirty="0" smtClean="0">
                <a:ln>
                  <a:noFill/>
                </a:ln>
                <a:solidFill>
                  <a:schemeClr val="tx1"/>
                </a:solidFill>
                <a:effectLst/>
                <a:latin typeface="Arial" pitchFamily="34" charset="0"/>
              </a:endParaRPr>
            </a:p>
          </p:txBody>
        </p:sp>
        <p:sp>
          <p:nvSpPr>
            <p:cNvPr id="10243" name="Freeform 31"/>
            <p:cNvSpPr>
              <a:spLocks noEditPoints="1"/>
            </p:cNvSpPr>
            <p:nvPr/>
          </p:nvSpPr>
          <p:spPr bwMode="auto">
            <a:xfrm>
              <a:off x="1430" y="1801"/>
              <a:ext cx="2044" cy="445"/>
            </a:xfrm>
            <a:custGeom>
              <a:avLst/>
              <a:gdLst>
                <a:gd name="T0" fmla="*/ 166 w 170"/>
                <a:gd name="T1" fmla="*/ 18 h 37"/>
                <a:gd name="T2" fmla="*/ 166 w 170"/>
                <a:gd name="T3" fmla="*/ 0 h 37"/>
                <a:gd name="T4" fmla="*/ 170 w 170"/>
                <a:gd name="T5" fmla="*/ 18 h 37"/>
                <a:gd name="T6" fmla="*/ 170 w 170"/>
                <a:gd name="T7" fmla="*/ 0 h 37"/>
                <a:gd name="T8" fmla="*/ 0 w 170"/>
                <a:gd name="T9" fmla="*/ 18 h 37"/>
                <a:gd name="T10" fmla="*/ 170 w 170"/>
                <a:gd name="T11" fmla="*/ 18 h 37"/>
                <a:gd name="T12" fmla="*/ 0 w 170"/>
                <a:gd name="T13" fmla="*/ 37 h 37"/>
                <a:gd name="T14" fmla="*/ 0 w 170"/>
                <a:gd name="T15" fmla="*/ 19 h 37"/>
                <a:gd name="T16" fmla="*/ 4 w 170"/>
                <a:gd name="T17" fmla="*/ 37 h 37"/>
                <a:gd name="T18" fmla="*/ 4 w 1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8"/>
                  </a:moveTo>
                  <a:lnTo>
                    <a:pt x="166" y="0"/>
                  </a:lnTo>
                  <a:moveTo>
                    <a:pt x="170" y="18"/>
                  </a:moveTo>
                  <a:lnTo>
                    <a:pt x="170" y="0"/>
                  </a:lnTo>
                  <a:moveTo>
                    <a:pt x="0" y="18"/>
                  </a:moveTo>
                  <a:lnTo>
                    <a:pt x="170" y="18"/>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4" name="Rectangle 32"/>
            <p:cNvSpPr>
              <a:spLocks noChangeArrowheads="1"/>
            </p:cNvSpPr>
            <p:nvPr/>
          </p:nvSpPr>
          <p:spPr bwMode="auto">
            <a:xfrm>
              <a:off x="1887" y="2018"/>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1A1B1C"/>
                  </a:solidFill>
                  <a:effectLst/>
                  <a:latin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245" name="Line 33"/>
            <p:cNvSpPr>
              <a:spLocks noChangeShapeType="1"/>
            </p:cNvSpPr>
            <p:nvPr/>
          </p:nvSpPr>
          <p:spPr bwMode="auto">
            <a:xfrm flipV="1">
              <a:off x="2380" y="2030"/>
              <a:ext cx="0" cy="216"/>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6" name="Rectangle 34"/>
            <p:cNvSpPr>
              <a:spLocks noChangeArrowheads="1"/>
            </p:cNvSpPr>
            <p:nvPr/>
          </p:nvSpPr>
          <p:spPr bwMode="auto">
            <a:xfrm>
              <a:off x="2873" y="1994"/>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1</a:t>
              </a:r>
              <a:endParaRPr kumimoji="0" lang="en-US" sz="1400" b="0" i="0" u="none" strike="noStrike" cap="none" normalizeH="0" baseline="0" dirty="0" smtClean="0">
                <a:ln>
                  <a:noFill/>
                </a:ln>
                <a:solidFill>
                  <a:schemeClr val="tx1"/>
                </a:solidFill>
                <a:effectLst/>
                <a:latin typeface="Arial" pitchFamily="34" charset="0"/>
              </a:endParaRPr>
            </a:p>
          </p:txBody>
        </p:sp>
        <p:sp>
          <p:nvSpPr>
            <p:cNvPr id="10247" name="Line 35"/>
            <p:cNvSpPr>
              <a:spLocks noChangeShapeType="1"/>
            </p:cNvSpPr>
            <p:nvPr/>
          </p:nvSpPr>
          <p:spPr bwMode="auto">
            <a:xfrm>
              <a:off x="2837" y="2112"/>
              <a:ext cx="14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8" name="Rectangle 36"/>
            <p:cNvSpPr>
              <a:spLocks noChangeArrowheads="1"/>
            </p:cNvSpPr>
            <p:nvPr/>
          </p:nvSpPr>
          <p:spPr bwMode="auto">
            <a:xfrm>
              <a:off x="2837" y="2131"/>
              <a:ext cx="5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2</a:t>
              </a:r>
              <a:endParaRPr kumimoji="0" lang="en-US" sz="1400" b="0" i="0" u="none" strike="noStrike" cap="none" normalizeH="0" baseline="0" dirty="0" smtClean="0">
                <a:ln>
                  <a:noFill/>
                </a:ln>
                <a:solidFill>
                  <a:schemeClr val="tx1"/>
                </a:solidFill>
                <a:effectLst/>
                <a:latin typeface="Arial" pitchFamily="34" charset="0"/>
              </a:endParaRPr>
            </a:p>
          </p:txBody>
        </p:sp>
        <p:sp>
          <p:nvSpPr>
            <p:cNvPr id="10249" name="Rectangle 37"/>
            <p:cNvSpPr>
              <a:spLocks noChangeArrowheads="1"/>
            </p:cNvSpPr>
            <p:nvPr/>
          </p:nvSpPr>
          <p:spPr bwMode="auto">
            <a:xfrm>
              <a:off x="2897" y="2100"/>
              <a:ext cx="4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1A1B1C"/>
                  </a:solidFill>
                  <a:effectLst/>
                  <a:latin typeface="Times New Roman" pitchFamily="18" charset="0"/>
                </a:rPr>
                <a:t>8</a:t>
              </a:r>
              <a:endParaRPr kumimoji="0" lang="en-US" sz="1100" b="0" i="0" u="none" strike="noStrike" cap="none" normalizeH="0" baseline="0" dirty="0" smtClean="0">
                <a:ln>
                  <a:noFill/>
                </a:ln>
                <a:solidFill>
                  <a:schemeClr val="tx1"/>
                </a:solidFill>
                <a:effectLst/>
                <a:latin typeface="Arial" pitchFamily="34" charset="0"/>
              </a:endParaRPr>
            </a:p>
          </p:txBody>
        </p:sp>
        <p:sp>
          <p:nvSpPr>
            <p:cNvPr id="10250" name="Freeform 38"/>
            <p:cNvSpPr>
              <a:spLocks noEditPoints="1"/>
            </p:cNvSpPr>
            <p:nvPr/>
          </p:nvSpPr>
          <p:spPr bwMode="auto">
            <a:xfrm>
              <a:off x="1430" y="2030"/>
              <a:ext cx="2044" cy="433"/>
            </a:xfrm>
            <a:custGeom>
              <a:avLst/>
              <a:gdLst>
                <a:gd name="T0" fmla="*/ 166 w 170"/>
                <a:gd name="T1" fmla="*/ 18 h 36"/>
                <a:gd name="T2" fmla="*/ 166 w 170"/>
                <a:gd name="T3" fmla="*/ 0 h 36"/>
                <a:gd name="T4" fmla="*/ 170 w 170"/>
                <a:gd name="T5" fmla="*/ 18 h 36"/>
                <a:gd name="T6" fmla="*/ 170 w 170"/>
                <a:gd name="T7" fmla="*/ 0 h 36"/>
                <a:gd name="T8" fmla="*/ 0 w 170"/>
                <a:gd name="T9" fmla="*/ 18 h 36"/>
                <a:gd name="T10" fmla="*/ 170 w 170"/>
                <a:gd name="T11" fmla="*/ 18 h 36"/>
                <a:gd name="T12" fmla="*/ 0 w 170"/>
                <a:gd name="T13" fmla="*/ 36 h 36"/>
                <a:gd name="T14" fmla="*/ 0 w 170"/>
                <a:gd name="T15" fmla="*/ 18 h 36"/>
                <a:gd name="T16" fmla="*/ 4 w 170"/>
                <a:gd name="T17" fmla="*/ 36 h 36"/>
                <a:gd name="T18" fmla="*/ 4 w 1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6">
                  <a:moveTo>
                    <a:pt x="166" y="18"/>
                  </a:moveTo>
                  <a:lnTo>
                    <a:pt x="166" y="0"/>
                  </a:lnTo>
                  <a:moveTo>
                    <a:pt x="170" y="18"/>
                  </a:moveTo>
                  <a:lnTo>
                    <a:pt x="170" y="0"/>
                  </a:lnTo>
                  <a:moveTo>
                    <a:pt x="0" y="18"/>
                  </a:moveTo>
                  <a:lnTo>
                    <a:pt x="170" y="18"/>
                  </a:lnTo>
                  <a:moveTo>
                    <a:pt x="0" y="36"/>
                  </a:moveTo>
                  <a:lnTo>
                    <a:pt x="0" y="18"/>
                  </a:lnTo>
                  <a:moveTo>
                    <a:pt x="4" y="36"/>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1" name="Rectangle 39"/>
            <p:cNvSpPr>
              <a:spLocks noChangeArrowheads="1"/>
            </p:cNvSpPr>
            <p:nvPr/>
          </p:nvSpPr>
          <p:spPr bwMode="auto">
            <a:xfrm>
              <a:off x="1887" y="2246"/>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1A1B1C"/>
                  </a:solidFill>
                  <a:effectLst/>
                  <a:latin typeface="Times New Roman" pitchFamily="18" charset="0"/>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52" name="Line 40"/>
            <p:cNvSpPr>
              <a:spLocks noChangeShapeType="1"/>
            </p:cNvSpPr>
            <p:nvPr/>
          </p:nvSpPr>
          <p:spPr bwMode="auto">
            <a:xfrm flipV="1">
              <a:off x="2380" y="2246"/>
              <a:ext cx="0" cy="21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3" name="Rectangle 41"/>
            <p:cNvSpPr>
              <a:spLocks noChangeArrowheads="1"/>
            </p:cNvSpPr>
            <p:nvPr/>
          </p:nvSpPr>
          <p:spPr bwMode="auto">
            <a:xfrm>
              <a:off x="2873" y="2222"/>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1</a:t>
              </a:r>
              <a:endParaRPr kumimoji="0" lang="en-US" sz="1400" b="0" i="0" u="none" strike="noStrike" cap="none" normalizeH="0" baseline="0" dirty="0" smtClean="0">
                <a:ln>
                  <a:noFill/>
                </a:ln>
                <a:solidFill>
                  <a:schemeClr val="tx1"/>
                </a:solidFill>
                <a:effectLst/>
                <a:latin typeface="Arial" pitchFamily="34" charset="0"/>
              </a:endParaRPr>
            </a:p>
          </p:txBody>
        </p:sp>
        <p:sp>
          <p:nvSpPr>
            <p:cNvPr id="10254" name="Line 42"/>
            <p:cNvSpPr>
              <a:spLocks noChangeShapeType="1"/>
            </p:cNvSpPr>
            <p:nvPr/>
          </p:nvSpPr>
          <p:spPr bwMode="auto">
            <a:xfrm>
              <a:off x="2801" y="2354"/>
              <a:ext cx="20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5" name="Rectangle 43"/>
            <p:cNvSpPr>
              <a:spLocks noChangeArrowheads="1"/>
            </p:cNvSpPr>
            <p:nvPr/>
          </p:nvSpPr>
          <p:spPr bwMode="auto">
            <a:xfrm>
              <a:off x="2823" y="2355"/>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2</a:t>
              </a:r>
              <a:endParaRPr kumimoji="0" lang="en-US" sz="1400" b="0" i="0" u="none" strike="noStrike" cap="none" normalizeH="0" baseline="0" dirty="0" smtClean="0">
                <a:ln>
                  <a:noFill/>
                </a:ln>
                <a:solidFill>
                  <a:schemeClr val="tx1"/>
                </a:solidFill>
                <a:effectLst/>
                <a:latin typeface="Arial" pitchFamily="34" charset="0"/>
              </a:endParaRPr>
            </a:p>
          </p:txBody>
        </p:sp>
        <p:sp>
          <p:nvSpPr>
            <p:cNvPr id="10256" name="Rectangle 44"/>
            <p:cNvSpPr>
              <a:spLocks noChangeArrowheads="1"/>
            </p:cNvSpPr>
            <p:nvPr/>
          </p:nvSpPr>
          <p:spPr bwMode="auto">
            <a:xfrm>
              <a:off x="2873" y="2343"/>
              <a:ext cx="8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1A1B1C"/>
                  </a:solidFill>
                  <a:effectLst/>
                  <a:latin typeface="Times New Roman" pitchFamily="18" charset="0"/>
                </a:rPr>
                <a:t>16</a:t>
              </a:r>
              <a:endParaRPr kumimoji="0" lang="en-US" sz="1100" b="0" i="0" u="none" strike="noStrike" cap="none" normalizeH="0" baseline="0" dirty="0" smtClean="0">
                <a:ln>
                  <a:noFill/>
                </a:ln>
                <a:solidFill>
                  <a:schemeClr val="tx1"/>
                </a:solidFill>
                <a:effectLst/>
                <a:latin typeface="Arial" pitchFamily="34" charset="0"/>
              </a:endParaRPr>
            </a:p>
          </p:txBody>
        </p:sp>
        <p:sp>
          <p:nvSpPr>
            <p:cNvPr id="10257" name="Freeform 45"/>
            <p:cNvSpPr>
              <a:spLocks noEditPoints="1"/>
            </p:cNvSpPr>
            <p:nvPr/>
          </p:nvSpPr>
          <p:spPr bwMode="auto">
            <a:xfrm>
              <a:off x="1430" y="2246"/>
              <a:ext cx="2044" cy="445"/>
            </a:xfrm>
            <a:custGeom>
              <a:avLst/>
              <a:gdLst>
                <a:gd name="T0" fmla="*/ 166 w 170"/>
                <a:gd name="T1" fmla="*/ 18 h 37"/>
                <a:gd name="T2" fmla="*/ 166 w 170"/>
                <a:gd name="T3" fmla="*/ 0 h 37"/>
                <a:gd name="T4" fmla="*/ 170 w 170"/>
                <a:gd name="T5" fmla="*/ 18 h 37"/>
                <a:gd name="T6" fmla="*/ 170 w 170"/>
                <a:gd name="T7" fmla="*/ 0 h 37"/>
                <a:gd name="T8" fmla="*/ 0 w 170"/>
                <a:gd name="T9" fmla="*/ 19 h 37"/>
                <a:gd name="T10" fmla="*/ 170 w 170"/>
                <a:gd name="T11" fmla="*/ 19 h 37"/>
                <a:gd name="T12" fmla="*/ 0 w 170"/>
                <a:gd name="T13" fmla="*/ 37 h 37"/>
                <a:gd name="T14" fmla="*/ 0 w 170"/>
                <a:gd name="T15" fmla="*/ 19 h 37"/>
                <a:gd name="T16" fmla="*/ 4 w 170"/>
                <a:gd name="T17" fmla="*/ 37 h 37"/>
                <a:gd name="T18" fmla="*/ 4 w 1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37">
                  <a:moveTo>
                    <a:pt x="166" y="18"/>
                  </a:moveTo>
                  <a:lnTo>
                    <a:pt x="166" y="0"/>
                  </a:lnTo>
                  <a:moveTo>
                    <a:pt x="170" y="18"/>
                  </a:moveTo>
                  <a:lnTo>
                    <a:pt x="170" y="0"/>
                  </a:lnTo>
                  <a:moveTo>
                    <a:pt x="0" y="19"/>
                  </a:moveTo>
                  <a:lnTo>
                    <a:pt x="170"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8" name="Rectangle 46"/>
            <p:cNvSpPr>
              <a:spLocks noChangeArrowheads="1"/>
            </p:cNvSpPr>
            <p:nvPr/>
          </p:nvSpPr>
          <p:spPr bwMode="auto">
            <a:xfrm>
              <a:off x="1887" y="2475"/>
              <a:ext cx="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1A1B1C"/>
                  </a:solidFill>
                  <a:effectLst/>
                  <a:latin typeface="Times New Roman" pitchFamily="18"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0259" name="Line 47"/>
            <p:cNvSpPr>
              <a:spLocks noChangeShapeType="1"/>
            </p:cNvSpPr>
            <p:nvPr/>
          </p:nvSpPr>
          <p:spPr bwMode="auto">
            <a:xfrm flipV="1">
              <a:off x="2380" y="2475"/>
              <a:ext cx="0" cy="216"/>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0" name="Rectangle 48"/>
            <p:cNvSpPr>
              <a:spLocks noChangeArrowheads="1"/>
            </p:cNvSpPr>
            <p:nvPr/>
          </p:nvSpPr>
          <p:spPr bwMode="auto">
            <a:xfrm>
              <a:off x="2873" y="2451"/>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1</a:t>
              </a:r>
              <a:endParaRPr kumimoji="0" lang="en-US" sz="1400" b="0" i="0" u="none" strike="noStrike" cap="none" normalizeH="0" baseline="0" dirty="0" smtClean="0">
                <a:ln>
                  <a:noFill/>
                </a:ln>
                <a:solidFill>
                  <a:schemeClr val="tx1"/>
                </a:solidFill>
                <a:effectLst/>
                <a:latin typeface="Arial" pitchFamily="34" charset="0"/>
              </a:endParaRPr>
            </a:p>
          </p:txBody>
        </p:sp>
        <p:sp>
          <p:nvSpPr>
            <p:cNvPr id="10261" name="Line 49"/>
            <p:cNvSpPr>
              <a:spLocks noChangeShapeType="1"/>
            </p:cNvSpPr>
            <p:nvPr/>
          </p:nvSpPr>
          <p:spPr bwMode="auto">
            <a:xfrm>
              <a:off x="2800" y="2569"/>
              <a:ext cx="204"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2" name="Rectangle 50"/>
            <p:cNvSpPr>
              <a:spLocks noChangeArrowheads="1"/>
            </p:cNvSpPr>
            <p:nvPr/>
          </p:nvSpPr>
          <p:spPr bwMode="auto">
            <a:xfrm>
              <a:off x="2816" y="2559"/>
              <a:ext cx="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Times New Roman" pitchFamily="18" charset="0"/>
                </a:rPr>
                <a:t>2</a:t>
              </a:r>
              <a:endParaRPr kumimoji="0" lang="en-US" sz="1400" b="0" i="0" u="none" strike="noStrike" cap="none" normalizeH="0" baseline="0" dirty="0" smtClean="0">
                <a:ln>
                  <a:noFill/>
                </a:ln>
                <a:solidFill>
                  <a:schemeClr val="tx1"/>
                </a:solidFill>
                <a:effectLst/>
                <a:latin typeface="Arial" pitchFamily="34" charset="0"/>
              </a:endParaRPr>
            </a:p>
          </p:txBody>
        </p:sp>
        <p:sp>
          <p:nvSpPr>
            <p:cNvPr id="10263" name="Rectangle 51"/>
            <p:cNvSpPr>
              <a:spLocks noChangeArrowheads="1"/>
            </p:cNvSpPr>
            <p:nvPr/>
          </p:nvSpPr>
          <p:spPr bwMode="auto">
            <a:xfrm>
              <a:off x="2873" y="2547"/>
              <a:ext cx="8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1A1B1C"/>
                  </a:solidFill>
                  <a:effectLst/>
                  <a:latin typeface="Times New Roman" pitchFamily="18" charset="0"/>
                </a:rPr>
                <a:t>32</a:t>
              </a:r>
              <a:endParaRPr kumimoji="0" lang="en-US" sz="1100" b="0" i="0" u="none" strike="noStrike" cap="none" normalizeH="0" baseline="0" dirty="0" smtClean="0">
                <a:ln>
                  <a:noFill/>
                </a:ln>
                <a:solidFill>
                  <a:schemeClr val="tx1"/>
                </a:solidFill>
                <a:effectLst/>
                <a:latin typeface="Arial" pitchFamily="34" charset="0"/>
              </a:endParaRPr>
            </a:p>
          </p:txBody>
        </p:sp>
        <p:sp>
          <p:nvSpPr>
            <p:cNvPr id="10264" name="Freeform 52"/>
            <p:cNvSpPr>
              <a:spLocks noEditPoints="1"/>
            </p:cNvSpPr>
            <p:nvPr/>
          </p:nvSpPr>
          <p:spPr bwMode="auto">
            <a:xfrm>
              <a:off x="1430" y="2475"/>
              <a:ext cx="2044" cy="264"/>
            </a:xfrm>
            <a:custGeom>
              <a:avLst/>
              <a:gdLst>
                <a:gd name="T0" fmla="*/ 166 w 170"/>
                <a:gd name="T1" fmla="*/ 18 h 22"/>
                <a:gd name="T2" fmla="*/ 166 w 170"/>
                <a:gd name="T3" fmla="*/ 0 h 22"/>
                <a:gd name="T4" fmla="*/ 170 w 170"/>
                <a:gd name="T5" fmla="*/ 18 h 22"/>
                <a:gd name="T6" fmla="*/ 170 w 170"/>
                <a:gd name="T7" fmla="*/ 0 h 22"/>
                <a:gd name="T8" fmla="*/ 0 w 170"/>
                <a:gd name="T9" fmla="*/ 18 h 22"/>
                <a:gd name="T10" fmla="*/ 170 w 170"/>
                <a:gd name="T11" fmla="*/ 18 h 22"/>
                <a:gd name="T12" fmla="*/ 0 w 170"/>
                <a:gd name="T13" fmla="*/ 22 h 22"/>
                <a:gd name="T14" fmla="*/ 170 w 17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2">
                  <a:moveTo>
                    <a:pt x="166" y="18"/>
                  </a:moveTo>
                  <a:lnTo>
                    <a:pt x="166" y="0"/>
                  </a:lnTo>
                  <a:moveTo>
                    <a:pt x="170" y="18"/>
                  </a:moveTo>
                  <a:lnTo>
                    <a:pt x="170" y="0"/>
                  </a:lnTo>
                  <a:moveTo>
                    <a:pt x="0" y="18"/>
                  </a:moveTo>
                  <a:lnTo>
                    <a:pt x="170" y="18"/>
                  </a:lnTo>
                  <a:moveTo>
                    <a:pt x="0" y="22"/>
                  </a:moveTo>
                  <a:lnTo>
                    <a:pt x="170" y="22"/>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Time </a:t>
            </a:r>
            <a:r>
              <a:rPr lang="fr-FR" dirty="0" err="1">
                <a:solidFill>
                  <a:schemeClr val="tx1"/>
                </a:solidFill>
              </a:rPr>
              <a:t>Complexity</a:t>
            </a:r>
            <a:endParaRPr lang="fr-FR" dirty="0">
              <a:solidFill>
                <a:schemeClr val="tx1"/>
              </a:solidFill>
            </a:endParaRPr>
          </a:p>
        </p:txBody>
      </p:sp>
      <p:sp>
        <p:nvSpPr>
          <p:cNvPr id="3" name="Text Placeholder 2"/>
          <p:cNvSpPr txBox="1">
            <a:spLocks noGrp="1"/>
          </p:cNvSpPr>
          <p:nvPr>
            <p:ph type="body" idx="4294967295"/>
          </p:nvPr>
        </p:nvSpPr>
        <p:spPr>
          <a:xfrm>
            <a:off x="685800" y="1600200"/>
            <a:ext cx="7950200" cy="3429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In every </a:t>
            </a:r>
            <a:r>
              <a:rPr lang="en-US" sz="3600" dirty="0">
                <a:solidFill>
                  <a:srgbClr val="2300DC"/>
                </a:solidFill>
                <a:latin typeface="Calibri" panose="020F0502020204030204" pitchFamily="34" charset="0"/>
              </a:rPr>
              <a:t>step</a:t>
            </a:r>
            <a:r>
              <a:rPr lang="en-US" sz="3600" dirty="0">
                <a:latin typeface="Calibri" panose="020F0502020204030204" pitchFamily="34" charset="0"/>
              </a:rPr>
              <a:t>, the </a:t>
            </a:r>
            <a:r>
              <a:rPr lang="en-US" sz="3600" dirty="0">
                <a:solidFill>
                  <a:srgbClr val="355E00"/>
                </a:solidFill>
                <a:latin typeface="Calibri" panose="020F0502020204030204" pitchFamily="34" charset="0"/>
              </a:rPr>
              <a:t>operation</a:t>
            </a:r>
            <a:r>
              <a:rPr lang="en-US" sz="3600" dirty="0">
                <a:latin typeface="Calibri" panose="020F0502020204030204" pitchFamily="34" charset="0"/>
              </a:rPr>
              <a:t> that we need to perform is :</a:t>
            </a:r>
          </a:p>
          <a:p>
            <a:pPr lvl="1">
              <a:buSzPct val="100000"/>
              <a:buFont typeface="Symbol" panose="05050102010706020507" pitchFamily="18" charset="2"/>
              <a:buChar char="*"/>
            </a:pPr>
            <a:r>
              <a:rPr lang="en-US" sz="2800" dirty="0" err="1">
                <a:latin typeface="Calibri" panose="020F0502020204030204" pitchFamily="34" charset="0"/>
              </a:rPr>
              <a:t>x</a:t>
            </a:r>
            <a:r>
              <a:rPr lang="en-US" sz="2800" baseline="-33000" dirty="0" err="1">
                <a:latin typeface="Calibri" panose="020F0502020204030204" pitchFamily="34" charset="0"/>
              </a:rPr>
              <a:t>n</a:t>
            </a:r>
            <a:r>
              <a:rPr lang="en-US" sz="2800" dirty="0">
                <a:latin typeface="Calibri" panose="020F0502020204030204" pitchFamily="34" charset="0"/>
              </a:rPr>
              <a:t> = 2x</a:t>
            </a:r>
            <a:r>
              <a:rPr lang="en-US" sz="2800" baseline="-33000" dirty="0">
                <a:latin typeface="Calibri" panose="020F0502020204030204" pitchFamily="34" charset="0"/>
              </a:rPr>
              <a:t>n-1</a:t>
            </a:r>
            <a:r>
              <a:rPr lang="en-US" sz="2800" dirty="0">
                <a:latin typeface="Calibri" panose="020F0502020204030204" pitchFamily="34" charset="0"/>
              </a:rPr>
              <a:t> – bx</a:t>
            </a:r>
            <a:r>
              <a:rPr lang="en-US" sz="2800" baseline="-33000" dirty="0">
                <a:latin typeface="Calibri" panose="020F0502020204030204" pitchFamily="34" charset="0"/>
              </a:rPr>
              <a:t>n-1</a:t>
            </a:r>
            <a:r>
              <a:rPr lang="en-US" sz="2800" baseline="33000" dirty="0">
                <a:latin typeface="Calibri" panose="020F0502020204030204" pitchFamily="34" charset="0"/>
              </a:rPr>
              <a:t>2</a:t>
            </a:r>
          </a:p>
          <a:p>
            <a:pPr lvl="1">
              <a:buSzPct val="100000"/>
              <a:buFont typeface="Symbol" panose="05050102010706020507" pitchFamily="18" charset="2"/>
              <a:buChar char="*"/>
            </a:pPr>
            <a:r>
              <a:rPr lang="en-US" sz="2800" dirty="0">
                <a:latin typeface="Calibri" panose="020F0502020204030204" pitchFamily="34" charset="0"/>
              </a:rPr>
              <a:t>Requires a </a:t>
            </a:r>
            <a:r>
              <a:rPr lang="en-US" sz="2800" dirty="0">
                <a:solidFill>
                  <a:srgbClr val="DC2300"/>
                </a:solidFill>
                <a:latin typeface="Calibri" panose="020F0502020204030204" pitchFamily="34" charset="0"/>
              </a:rPr>
              <a:t>shift</a:t>
            </a:r>
            <a:r>
              <a:rPr lang="en-US" sz="2800" dirty="0">
                <a:latin typeface="Calibri" panose="020F0502020204030204" pitchFamily="34" charset="0"/>
              </a:rPr>
              <a:t>, </a:t>
            </a:r>
            <a:r>
              <a:rPr lang="en-US" sz="2800" dirty="0">
                <a:solidFill>
                  <a:srgbClr val="00AE00"/>
                </a:solidFill>
                <a:latin typeface="Calibri" panose="020F0502020204030204" pitchFamily="34" charset="0"/>
              </a:rPr>
              <a:t>multiply</a:t>
            </a:r>
            <a:r>
              <a:rPr lang="en-US" sz="2800" dirty="0">
                <a:latin typeface="Calibri" panose="020F0502020204030204" pitchFamily="34" charset="0"/>
              </a:rPr>
              <a:t>, and </a:t>
            </a:r>
            <a:r>
              <a:rPr lang="en-US" sz="2800" dirty="0">
                <a:solidFill>
                  <a:srgbClr val="2300DC"/>
                </a:solidFill>
                <a:latin typeface="Calibri" panose="020F0502020204030204" pitchFamily="34" charset="0"/>
              </a:rPr>
              <a:t>subtract</a:t>
            </a:r>
            <a:r>
              <a:rPr lang="en-US" sz="2800" dirty="0">
                <a:latin typeface="Calibri" panose="020F0502020204030204" pitchFamily="34" charset="0"/>
              </a:rPr>
              <a:t> operation</a:t>
            </a:r>
          </a:p>
          <a:p>
            <a:pPr lvl="1">
              <a:buSzPct val="100000"/>
              <a:buFont typeface="Symbol" panose="05050102010706020507" pitchFamily="18" charset="2"/>
              <a:buChar char="*"/>
            </a:pPr>
            <a:r>
              <a:rPr lang="en-US" sz="2800" dirty="0">
                <a:latin typeface="Calibri" panose="020F0502020204030204" pitchFamily="34" charset="0"/>
              </a:rPr>
              <a:t>O(log(n)) time</a:t>
            </a:r>
          </a:p>
          <a:p>
            <a:pPr lvl="0">
              <a:buSzPct val="100000"/>
              <a:buFont typeface="Symbol" panose="05050102010706020507" pitchFamily="18" charset="2"/>
              <a:buChar char="*"/>
            </a:pPr>
            <a:r>
              <a:rPr lang="en-US" sz="3600" dirty="0" smtClean="0">
                <a:latin typeface="Calibri" panose="020F0502020204030204" pitchFamily="34" charset="0"/>
              </a:rPr>
              <a:t>Number of steps: O(log(n))</a:t>
            </a:r>
          </a:p>
          <a:p>
            <a:pPr lvl="0">
              <a:buSzPct val="100000"/>
              <a:buFont typeface="Symbol" panose="05050102010706020507" pitchFamily="18" charset="2"/>
              <a:buChar char="*"/>
            </a:pPr>
            <a:r>
              <a:rPr lang="en-US" sz="3600" dirty="0" smtClean="0">
                <a:latin typeface="Calibri" panose="020F0502020204030204" pitchFamily="34" charset="0"/>
              </a:rPr>
              <a:t>Total </a:t>
            </a:r>
            <a:r>
              <a:rPr lang="en-US" sz="3600" dirty="0">
                <a:latin typeface="Calibri" panose="020F0502020204030204" pitchFamily="34" charset="0"/>
              </a:rPr>
              <a:t>time  : O</a:t>
            </a:r>
            <a:r>
              <a:rPr lang="en-US" sz="3600" dirty="0" smtClean="0">
                <a:latin typeface="Calibri" panose="020F0502020204030204" pitchFamily="34" charset="0"/>
              </a:rPr>
              <a:t>( log </a:t>
            </a:r>
            <a:r>
              <a:rPr lang="en-US" sz="3600" dirty="0">
                <a:latin typeface="Calibri" panose="020F0502020204030204" pitchFamily="34" charset="0"/>
              </a:rPr>
              <a:t>(</a:t>
            </a:r>
            <a:r>
              <a:rPr lang="en-US" sz="3600" dirty="0" smtClean="0">
                <a:latin typeface="Calibri" panose="020F0502020204030204" pitchFamily="34" charset="0"/>
              </a:rPr>
              <a:t>n)</a:t>
            </a:r>
            <a:r>
              <a:rPr lang="en-US" sz="3600" baseline="30000" dirty="0" smtClean="0">
                <a:latin typeface="Calibri" panose="020F0502020204030204" pitchFamily="34" charset="0"/>
              </a:rPr>
              <a:t>2</a:t>
            </a:r>
            <a:r>
              <a:rPr lang="en-US" sz="3600" dirty="0" smtClean="0">
                <a:latin typeface="Calibri" panose="020F0502020204030204" pitchFamily="34" charset="0"/>
              </a:rPr>
              <a:t> )</a:t>
            </a:r>
            <a:endParaRPr lang="en-US" sz="36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5"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How to </a:t>
            </a:r>
            <a:r>
              <a:rPr lang="fr-FR" dirty="0" err="1">
                <a:solidFill>
                  <a:schemeClr val="tx1"/>
                </a:solidFill>
              </a:rPr>
              <a:t>Reduce</a:t>
            </a:r>
            <a:r>
              <a:rPr lang="fr-FR" dirty="0">
                <a:solidFill>
                  <a:schemeClr val="tx1"/>
                </a:solidFill>
              </a:rPr>
              <a:t> the </a:t>
            </a:r>
            <a:r>
              <a:rPr lang="fr-FR" dirty="0" err="1">
                <a:solidFill>
                  <a:schemeClr val="tx1"/>
                </a:solidFill>
              </a:rPr>
              <a:t>Problem</a:t>
            </a:r>
            <a:endParaRPr lang="fr-FR" dirty="0">
              <a:solidFill>
                <a:schemeClr val="tx1"/>
              </a:solidFill>
            </a:endParaRPr>
          </a:p>
        </p:txBody>
      </p:sp>
      <p:sp>
        <p:nvSpPr>
          <p:cNvPr id="3" name="Text Placeholder 2"/>
          <p:cNvSpPr txBox="1">
            <a:spLocks noGrp="1"/>
          </p:cNvSpPr>
          <p:nvPr>
            <p:ph type="body" idx="4294967295"/>
          </p:nvPr>
        </p:nvSpPr>
        <p:spPr>
          <a:xfrm>
            <a:off x="965200" y="1570037"/>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need to find </a:t>
            </a:r>
            <a:r>
              <a:rPr lang="en-US" dirty="0" err="1">
                <a:latin typeface="Calibri" panose="020F0502020204030204" pitchFamily="34" charset="0"/>
              </a:rPr>
              <a:t>Q</a:t>
            </a:r>
            <a:r>
              <a:rPr lang="en-US" baseline="-33000" dirty="0" err="1">
                <a:latin typeface="Calibri" panose="020F0502020204030204" pitchFamily="34" charset="0"/>
              </a:rPr>
              <a:t>n</a:t>
            </a:r>
            <a:r>
              <a:rPr lang="en-US" dirty="0">
                <a:latin typeface="Calibri" panose="020F0502020204030204" pitchFamily="34" charset="0"/>
              </a:rPr>
              <a:t> </a:t>
            </a:r>
          </a:p>
          <a:p>
            <a:pPr lvl="0">
              <a:buSzPct val="100000"/>
              <a:buFont typeface="Symbol" panose="05050102010706020507" pitchFamily="18" charset="2"/>
              <a:buChar char="*"/>
            </a:pPr>
            <a:r>
              <a:rPr lang="en-US" dirty="0">
                <a:latin typeface="Calibri" panose="020F0502020204030204" pitchFamily="34" charset="0"/>
              </a:rPr>
              <a:t>We can try both values – 0 and 1</a:t>
            </a:r>
          </a:p>
          <a:p>
            <a:pPr lvl="1">
              <a:buSzPct val="100000"/>
              <a:buFont typeface="Symbol" panose="05050102010706020507" pitchFamily="18" charset="2"/>
              <a:buChar char="*"/>
            </a:pPr>
            <a:r>
              <a:rPr lang="en-US" sz="2800" dirty="0">
                <a:latin typeface="Calibri" panose="020F0502020204030204" pitchFamily="34" charset="0"/>
              </a:rPr>
              <a:t>First try 1</a:t>
            </a:r>
          </a:p>
          <a:p>
            <a:pPr lvl="1">
              <a:buSzPct val="100000"/>
              <a:buFont typeface="Symbol" panose="05050102010706020507" pitchFamily="18" charset="2"/>
              <a:buChar char="*"/>
            </a:pPr>
            <a:r>
              <a:rPr lang="en-US" sz="2800" dirty="0">
                <a:latin typeface="Calibri" panose="020F0502020204030204" pitchFamily="34" charset="0"/>
              </a:rPr>
              <a:t>If : N – D2</a:t>
            </a:r>
            <a:r>
              <a:rPr lang="en-US" sz="2800" baseline="33000" dirty="0">
                <a:latin typeface="Calibri" panose="020F0502020204030204" pitchFamily="34" charset="0"/>
              </a:rPr>
              <a:t>n-1 </a:t>
            </a:r>
            <a:r>
              <a:rPr lang="en-US" sz="2800" dirty="0">
                <a:latin typeface="Calibri" panose="020F0502020204030204" pitchFamily="34" charset="0"/>
              </a:rPr>
              <a:t> &gt;= 0, </a:t>
            </a:r>
            <a:r>
              <a:rPr lang="en-US" sz="2800" dirty="0" err="1">
                <a:latin typeface="Calibri" panose="020F0502020204030204" pitchFamily="34" charset="0"/>
              </a:rPr>
              <a:t>Q</a:t>
            </a:r>
            <a:r>
              <a:rPr lang="en-US" sz="2800" baseline="-33000" dirty="0" err="1">
                <a:latin typeface="Calibri" panose="020F0502020204030204" pitchFamily="34" charset="0"/>
              </a:rPr>
              <a:t>n</a:t>
            </a:r>
            <a:r>
              <a:rPr lang="en-US" sz="2800" dirty="0">
                <a:latin typeface="Calibri" panose="020F0502020204030204" pitchFamily="34" charset="0"/>
              </a:rPr>
              <a:t> = 1 (maximize the quotient)</a:t>
            </a:r>
          </a:p>
          <a:p>
            <a:pPr lvl="2">
              <a:buSzPct val="100000"/>
              <a:buFont typeface="Symbol" panose="05050102010706020507" pitchFamily="18" charset="2"/>
              <a:buChar char="*"/>
            </a:pPr>
            <a:r>
              <a:rPr lang="en-US" sz="2400" dirty="0">
                <a:latin typeface="Calibri" panose="020F0502020204030204" pitchFamily="34" charset="0"/>
              </a:rPr>
              <a:t>Otherwise it is 0</a:t>
            </a:r>
          </a:p>
          <a:p>
            <a:pPr lvl="0">
              <a:buSzPct val="100000"/>
              <a:buFont typeface="Symbol" panose="05050102010706020507" pitchFamily="18" charset="2"/>
              <a:buChar char="*"/>
            </a:pPr>
            <a:r>
              <a:rPr lang="en-US" sz="2800" dirty="0">
                <a:latin typeface="Calibri" panose="020F0502020204030204" pitchFamily="34" charset="0"/>
              </a:rPr>
              <a:t>Once we have reduced the problem</a:t>
            </a:r>
          </a:p>
          <a:p>
            <a:pPr lvl="1">
              <a:buSzPct val="100000"/>
              <a:buFont typeface="Symbol" panose="05050102010706020507" pitchFamily="18" charset="2"/>
              <a:buChar char="*"/>
            </a:pPr>
            <a:r>
              <a:rPr lang="en-US" dirty="0">
                <a:latin typeface="Calibri" panose="020F0502020204030204" pitchFamily="34" charset="0"/>
              </a:rPr>
              <a:t>We can </a:t>
            </a:r>
            <a:r>
              <a:rPr lang="en-US" b="1" dirty="0">
                <a:solidFill>
                  <a:srgbClr val="FF3333"/>
                </a:solidFill>
                <a:latin typeface="Calibri" panose="020F0502020204030204" pitchFamily="34" charset="0"/>
              </a:rPr>
              <a:t>proceed recursively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Iterative</a:t>
            </a:r>
            <a:r>
              <a:rPr lang="fr-FR" dirty="0">
                <a:solidFill>
                  <a:schemeClr val="tx1"/>
                </a:solidFill>
              </a:rPr>
              <a:t> </a:t>
            </a:r>
            <a:r>
              <a:rPr lang="fr-FR" dirty="0" err="1">
                <a:solidFill>
                  <a:schemeClr val="tx1"/>
                </a:solidFill>
              </a:rPr>
              <a:t>Divider</a:t>
            </a:r>
            <a:endParaRPr lang="fr-FR" dirty="0">
              <a:solidFill>
                <a:schemeClr val="tx1"/>
              </a:solidFill>
            </a:endParaRPr>
          </a:p>
        </p:txBody>
      </p:sp>
      <p:sp>
        <p:nvSpPr>
          <p:cNvPr id="4" name="Freeform 3"/>
          <p:cNvSpPr/>
          <p:nvPr/>
        </p:nvSpPr>
        <p:spPr>
          <a:xfrm>
            <a:off x="1300801" y="4572000"/>
            <a:ext cx="6623999" cy="115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3200" b="0" i="0" u="none" strike="noStrike" kern="1200" dirty="0" smtClean="0">
                <a:ln>
                  <a:noFill/>
                </a:ln>
                <a:latin typeface="Calibri" panose="020F0502020204030204" pitchFamily="34" charset="0"/>
                <a:ea typeface="Microsoft YaHei" pitchFamily="2"/>
                <a:cs typeface="Mangal" pitchFamily="2"/>
              </a:rPr>
              <a:t>Initial: V holds the dividend (N), U = 0</a:t>
            </a:r>
            <a:endParaRPr lang="en-IN" sz="3200" b="0" i="0" u="none" strike="noStrike" kern="1200" dirty="0">
              <a:ln>
                <a:noFill/>
              </a:ln>
              <a:latin typeface="Calibri" panose="020F0502020204030204" pitchFamily="34" charset="0"/>
              <a:ea typeface="Microsoft YaHei" pitchFamily="2"/>
              <a:cs typeface="Mangal" pitchFamily="2"/>
            </a:endParaRPr>
          </a:p>
        </p:txBody>
      </p:sp>
      <p:grpSp>
        <p:nvGrpSpPr>
          <p:cNvPr id="8" name="Group 4"/>
          <p:cNvGrpSpPr>
            <a:grpSpLocks noChangeAspect="1"/>
          </p:cNvGrpSpPr>
          <p:nvPr/>
        </p:nvGrpSpPr>
        <p:grpSpPr bwMode="auto">
          <a:xfrm>
            <a:off x="2018400" y="1524000"/>
            <a:ext cx="5092700" cy="2590800"/>
            <a:chOff x="1824" y="1104"/>
            <a:chExt cx="3208" cy="1632"/>
          </a:xfrm>
        </p:grpSpPr>
        <p:sp>
          <p:nvSpPr>
            <p:cNvPr id="9" name="AutoShape 3"/>
            <p:cNvSpPr>
              <a:spLocks noChangeAspect="1" noChangeArrowheads="1" noTextEdit="1"/>
            </p:cNvSpPr>
            <p:nvPr/>
          </p:nvSpPr>
          <p:spPr bwMode="auto">
            <a:xfrm>
              <a:off x="1824" y="1104"/>
              <a:ext cx="3208"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286" y="1140"/>
              <a:ext cx="1494" cy="289"/>
            </a:xfrm>
            <a:custGeom>
              <a:avLst/>
              <a:gdLst>
                <a:gd name="T0" fmla="*/ 249 w 2574"/>
                <a:gd name="T1" fmla="*/ 0 h 498"/>
                <a:gd name="T2" fmla="*/ 2325 w 2574"/>
                <a:gd name="T3" fmla="*/ 0 h 498"/>
                <a:gd name="T4" fmla="*/ 2574 w 2574"/>
                <a:gd name="T5" fmla="*/ 249 h 498"/>
                <a:gd name="T6" fmla="*/ 2325 w 2574"/>
                <a:gd name="T7" fmla="*/ 498 h 498"/>
                <a:gd name="T8" fmla="*/ 249 w 2574"/>
                <a:gd name="T9" fmla="*/ 498 h 498"/>
                <a:gd name="T10" fmla="*/ 0 w 2574"/>
                <a:gd name="T11" fmla="*/ 249 h 498"/>
                <a:gd name="T12" fmla="*/ 249 w 2574"/>
                <a:gd name="T13" fmla="*/ 0 h 498"/>
              </a:gdLst>
              <a:ahLst/>
              <a:cxnLst>
                <a:cxn ang="0">
                  <a:pos x="T0" y="T1"/>
                </a:cxn>
                <a:cxn ang="0">
                  <a:pos x="T2" y="T3"/>
                </a:cxn>
                <a:cxn ang="0">
                  <a:pos x="T4" y="T5"/>
                </a:cxn>
                <a:cxn ang="0">
                  <a:pos x="T6" y="T7"/>
                </a:cxn>
                <a:cxn ang="0">
                  <a:pos x="T8" y="T9"/>
                </a:cxn>
                <a:cxn ang="0">
                  <a:pos x="T10" y="T11"/>
                </a:cxn>
                <a:cxn ang="0">
                  <a:pos x="T12" y="T13"/>
                </a:cxn>
              </a:cxnLst>
              <a:rect l="0" t="0" r="r" b="b"/>
              <a:pathLst>
                <a:path w="2574" h="498">
                  <a:moveTo>
                    <a:pt x="249" y="0"/>
                  </a:moveTo>
                  <a:lnTo>
                    <a:pt x="2325" y="0"/>
                  </a:lnTo>
                  <a:cubicBezTo>
                    <a:pt x="2463" y="0"/>
                    <a:pt x="2574" y="111"/>
                    <a:pt x="2574" y="249"/>
                  </a:cubicBezTo>
                  <a:cubicBezTo>
                    <a:pt x="2574" y="387"/>
                    <a:pt x="2463" y="498"/>
                    <a:pt x="2325" y="498"/>
                  </a:cubicBezTo>
                  <a:lnTo>
                    <a:pt x="249" y="498"/>
                  </a:lnTo>
                  <a:cubicBezTo>
                    <a:pt x="111" y="498"/>
                    <a:pt x="0" y="387"/>
                    <a:pt x="0" y="249"/>
                  </a:cubicBezTo>
                  <a:cubicBezTo>
                    <a:pt x="0" y="111"/>
                    <a:pt x="111" y="0"/>
                    <a:pt x="249" y="0"/>
                  </a:cubicBezTo>
                  <a:close/>
                </a:path>
              </a:pathLst>
            </a:custGeom>
            <a:solidFill>
              <a:srgbClr val="A2D0D9"/>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244" y="2095"/>
              <a:ext cx="1354" cy="224"/>
            </a:xfrm>
            <a:prstGeom prst="rect">
              <a:avLst/>
            </a:prstGeom>
            <a:solidFill>
              <a:srgbClr val="D5F6FF"/>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598" y="2095"/>
              <a:ext cx="1354" cy="224"/>
            </a:xfrm>
            <a:prstGeom prst="rect">
              <a:avLst/>
            </a:prstGeom>
            <a:solidFill>
              <a:srgbClr val="D5F6FF"/>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2815" y="2086"/>
              <a:ext cx="30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000000"/>
                  </a:solidFill>
                  <a:effectLst/>
                  <a:latin typeface="Sans"/>
                </a:rPr>
                <a:t>U</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4176" y="2081"/>
              <a:ext cx="29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rgbClr val="000000"/>
                  </a:solidFill>
                  <a:effectLst/>
                  <a:latin typeface="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2"/>
            <p:cNvSpPr>
              <a:spLocks noChangeArrowheads="1"/>
            </p:cNvSpPr>
            <p:nvPr/>
          </p:nvSpPr>
          <p:spPr bwMode="auto">
            <a:xfrm>
              <a:off x="2540" y="1170"/>
              <a:ext cx="10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Divisor(D)</a:t>
              </a:r>
              <a:endParaRPr kumimoji="0" lang="en-US" sz="1800" b="0" i="0" u="none" strike="noStrike" cap="none" normalizeH="0" baseline="0" smtClean="0">
                <a:ln>
                  <a:noFill/>
                </a:ln>
                <a:solidFill>
                  <a:schemeClr val="tx1"/>
                </a:solidFill>
                <a:effectLst/>
                <a:latin typeface="Arial" pitchFamily="34" charset="0"/>
              </a:endParaRPr>
            </a:p>
          </p:txBody>
        </p:sp>
        <p:sp>
          <p:nvSpPr>
            <p:cNvPr id="18" name="Line 13"/>
            <p:cNvSpPr>
              <a:spLocks noChangeShapeType="1"/>
            </p:cNvSpPr>
            <p:nvPr/>
          </p:nvSpPr>
          <p:spPr bwMode="auto">
            <a:xfrm>
              <a:off x="2924" y="1442"/>
              <a:ext cx="0" cy="187"/>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891" y="1514"/>
              <a:ext cx="65" cy="115"/>
            </a:xfrm>
            <a:custGeom>
              <a:avLst/>
              <a:gdLst>
                <a:gd name="T0" fmla="*/ 33 w 65"/>
                <a:gd name="T1" fmla="*/ 33 h 115"/>
                <a:gd name="T2" fmla="*/ 0 w 65"/>
                <a:gd name="T3" fmla="*/ 0 h 115"/>
                <a:gd name="T4" fmla="*/ 33 w 65"/>
                <a:gd name="T5" fmla="*/ 115 h 115"/>
                <a:gd name="T6" fmla="*/ 65 w 65"/>
                <a:gd name="T7" fmla="*/ 0 h 115"/>
                <a:gd name="T8" fmla="*/ 33 w 65"/>
                <a:gd name="T9" fmla="*/ 33 h 115"/>
              </a:gdLst>
              <a:ahLst/>
              <a:cxnLst>
                <a:cxn ang="0">
                  <a:pos x="T0" y="T1"/>
                </a:cxn>
                <a:cxn ang="0">
                  <a:pos x="T2" y="T3"/>
                </a:cxn>
                <a:cxn ang="0">
                  <a:pos x="T4" y="T5"/>
                </a:cxn>
                <a:cxn ang="0">
                  <a:pos x="T6" y="T7"/>
                </a:cxn>
                <a:cxn ang="0">
                  <a:pos x="T8" y="T9"/>
                </a:cxn>
              </a:cxnLst>
              <a:rect l="0" t="0" r="r" b="b"/>
              <a:pathLst>
                <a:path w="65" h="115">
                  <a:moveTo>
                    <a:pt x="33" y="33"/>
                  </a:moveTo>
                  <a:lnTo>
                    <a:pt x="0" y="0"/>
                  </a:lnTo>
                  <a:lnTo>
                    <a:pt x="33" y="115"/>
                  </a:lnTo>
                  <a:lnTo>
                    <a:pt x="65" y="0"/>
                  </a:lnTo>
                  <a:lnTo>
                    <a:pt x="33"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5"/>
            <p:cNvSpPr>
              <a:spLocks noChangeArrowheads="1"/>
            </p:cNvSpPr>
            <p:nvPr/>
          </p:nvSpPr>
          <p:spPr bwMode="auto">
            <a:xfrm>
              <a:off x="2772" y="1618"/>
              <a:ext cx="259" cy="264"/>
            </a:xfrm>
            <a:prstGeom prst="ellipse">
              <a:avLst/>
            </a:prstGeom>
            <a:solidFill>
              <a:srgbClr val="F9F9F9"/>
            </a:solidFill>
            <a:ln w="8" cap="flat">
              <a:solidFill>
                <a:srgbClr val="351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a:off x="2807" y="1757"/>
              <a:ext cx="199"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2916" y="1898"/>
              <a:ext cx="0" cy="186"/>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883" y="1898"/>
              <a:ext cx="65" cy="114"/>
            </a:xfrm>
            <a:custGeom>
              <a:avLst/>
              <a:gdLst>
                <a:gd name="T0" fmla="*/ 33 w 65"/>
                <a:gd name="T1" fmla="*/ 81 h 114"/>
                <a:gd name="T2" fmla="*/ 65 w 65"/>
                <a:gd name="T3" fmla="*/ 114 h 114"/>
                <a:gd name="T4" fmla="*/ 33 w 65"/>
                <a:gd name="T5" fmla="*/ 0 h 114"/>
                <a:gd name="T6" fmla="*/ 0 w 65"/>
                <a:gd name="T7" fmla="*/ 114 h 114"/>
                <a:gd name="T8" fmla="*/ 33 w 65"/>
                <a:gd name="T9" fmla="*/ 81 h 114"/>
              </a:gdLst>
              <a:ahLst/>
              <a:cxnLst>
                <a:cxn ang="0">
                  <a:pos x="T0" y="T1"/>
                </a:cxn>
                <a:cxn ang="0">
                  <a:pos x="T2" y="T3"/>
                </a:cxn>
                <a:cxn ang="0">
                  <a:pos x="T4" y="T5"/>
                </a:cxn>
                <a:cxn ang="0">
                  <a:pos x="T6" y="T7"/>
                </a:cxn>
                <a:cxn ang="0">
                  <a:pos x="T8" y="T9"/>
                </a:cxn>
              </a:cxnLst>
              <a:rect l="0" t="0" r="r" b="b"/>
              <a:pathLst>
                <a:path w="65" h="114">
                  <a:moveTo>
                    <a:pt x="33" y="81"/>
                  </a:moveTo>
                  <a:lnTo>
                    <a:pt x="65" y="114"/>
                  </a:lnTo>
                  <a:lnTo>
                    <a:pt x="33" y="0"/>
                  </a:lnTo>
                  <a:lnTo>
                    <a:pt x="0" y="114"/>
                  </a:lnTo>
                  <a:lnTo>
                    <a:pt x="33" y="8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1853" y="1752"/>
              <a:ext cx="1048" cy="934"/>
            </a:xfrm>
            <a:custGeom>
              <a:avLst/>
              <a:gdLst>
                <a:gd name="T0" fmla="*/ 1563 w 1805"/>
                <a:gd name="T1" fmla="*/ 0 h 1612"/>
                <a:gd name="T2" fmla="*/ 0 w 1805"/>
                <a:gd name="T3" fmla="*/ 0 h 1612"/>
                <a:gd name="T4" fmla="*/ 0 w 1805"/>
                <a:gd name="T5" fmla="*/ 1612 h 1612"/>
                <a:gd name="T6" fmla="*/ 1805 w 1805"/>
                <a:gd name="T7" fmla="*/ 1612 h 1612"/>
                <a:gd name="T8" fmla="*/ 1805 w 1805"/>
                <a:gd name="T9" fmla="*/ 967 h 1612"/>
              </a:gdLst>
              <a:ahLst/>
              <a:cxnLst>
                <a:cxn ang="0">
                  <a:pos x="T0" y="T1"/>
                </a:cxn>
                <a:cxn ang="0">
                  <a:pos x="T2" y="T3"/>
                </a:cxn>
                <a:cxn ang="0">
                  <a:pos x="T4" y="T5"/>
                </a:cxn>
                <a:cxn ang="0">
                  <a:pos x="T6" y="T7"/>
                </a:cxn>
                <a:cxn ang="0">
                  <a:pos x="T8" y="T9"/>
                </a:cxn>
              </a:cxnLst>
              <a:rect l="0" t="0" r="r" b="b"/>
              <a:pathLst>
                <a:path w="1805" h="1612">
                  <a:moveTo>
                    <a:pt x="1563" y="0"/>
                  </a:moveTo>
                  <a:lnTo>
                    <a:pt x="0" y="0"/>
                  </a:lnTo>
                  <a:lnTo>
                    <a:pt x="0" y="1612"/>
                  </a:lnTo>
                  <a:lnTo>
                    <a:pt x="1805" y="1612"/>
                  </a:lnTo>
                  <a:lnTo>
                    <a:pt x="1805" y="967"/>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2868" y="2312"/>
              <a:ext cx="65" cy="115"/>
            </a:xfrm>
            <a:custGeom>
              <a:avLst/>
              <a:gdLst>
                <a:gd name="T0" fmla="*/ 33 w 65"/>
                <a:gd name="T1" fmla="*/ 82 h 115"/>
                <a:gd name="T2" fmla="*/ 65 w 65"/>
                <a:gd name="T3" fmla="*/ 115 h 115"/>
                <a:gd name="T4" fmla="*/ 33 w 65"/>
                <a:gd name="T5" fmla="*/ 0 h 115"/>
                <a:gd name="T6" fmla="*/ 0 w 65"/>
                <a:gd name="T7" fmla="*/ 115 h 115"/>
                <a:gd name="T8" fmla="*/ 33 w 65"/>
                <a:gd name="T9" fmla="*/ 82 h 115"/>
              </a:gdLst>
              <a:ahLst/>
              <a:cxnLst>
                <a:cxn ang="0">
                  <a:pos x="T0" y="T1"/>
                </a:cxn>
                <a:cxn ang="0">
                  <a:pos x="T2" y="T3"/>
                </a:cxn>
                <a:cxn ang="0">
                  <a:pos x="T4" y="T5"/>
                </a:cxn>
                <a:cxn ang="0">
                  <a:pos x="T6" y="T7"/>
                </a:cxn>
                <a:cxn ang="0">
                  <a:pos x="T8" y="T9"/>
                </a:cxn>
              </a:cxnLst>
              <a:rect l="0" t="0" r="r" b="b"/>
              <a:pathLst>
                <a:path w="65" h="115">
                  <a:moveTo>
                    <a:pt x="33" y="82"/>
                  </a:moveTo>
                  <a:lnTo>
                    <a:pt x="65" y="115"/>
                  </a:lnTo>
                  <a:lnTo>
                    <a:pt x="33" y="0"/>
                  </a:lnTo>
                  <a:lnTo>
                    <a:pt x="0" y="115"/>
                  </a:lnTo>
                  <a:lnTo>
                    <a:pt x="33" y="82"/>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070" y="1639"/>
              <a:ext cx="5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(U-D)</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Restoring</a:t>
            </a:r>
            <a:r>
              <a:rPr lang="fr-FR" dirty="0">
                <a:solidFill>
                  <a:schemeClr val="tx1"/>
                </a:solidFill>
              </a:rPr>
              <a:t> Division</a:t>
            </a:r>
          </a:p>
        </p:txBody>
      </p:sp>
      <p:sp>
        <p:nvSpPr>
          <p:cNvPr id="8" name="Rectangle 7"/>
          <p:cNvSpPr/>
          <p:nvPr/>
        </p:nvSpPr>
        <p:spPr>
          <a:xfrm>
            <a:off x="1371600" y="1539282"/>
            <a:ext cx="7239000" cy="5016758"/>
          </a:xfrm>
          <a:prstGeom prst="rect">
            <a:avLst/>
          </a:prstGeom>
        </p:spPr>
        <p:txBody>
          <a:bodyPr wrap="square">
            <a:spAutoFit/>
          </a:bodyPr>
          <a:lstStyle/>
          <a:p>
            <a:r>
              <a:rPr lang="en-US" sz="1600" b="1" dirty="0">
                <a:latin typeface="Times New Roman" pitchFamily="18" charset="0"/>
                <a:cs typeface="Times New Roman" pitchFamily="18" charset="0"/>
              </a:rPr>
              <a:t>Algorithm </a:t>
            </a:r>
            <a:r>
              <a:rPr lang="en-US" sz="1600" b="1" dirty="0" smtClean="0">
                <a:latin typeface="Times New Roman" pitchFamily="18" charset="0"/>
                <a:cs typeface="Times New Roman" pitchFamily="18" charset="0"/>
              </a:rPr>
              <a:t>3: </a:t>
            </a:r>
            <a:r>
              <a:rPr lang="en-US" sz="1600" dirty="0">
                <a:latin typeface="Times New Roman" pitchFamily="18" charset="0"/>
                <a:cs typeface="Times New Roman" pitchFamily="18" charset="0"/>
              </a:rPr>
              <a:t>Restoring algorithm to divide two 32 bit </a:t>
            </a:r>
            <a:r>
              <a:rPr lang="en-US" sz="1600" dirty="0" smtClean="0">
                <a:latin typeface="Times New Roman" pitchFamily="18" charset="0"/>
                <a:cs typeface="Times New Roman" pitchFamily="18" charset="0"/>
              </a:rPr>
              <a:t>numbers</a:t>
            </a:r>
          </a:p>
          <a:p>
            <a:r>
              <a:rPr lang="it-IT" sz="1600" b="1" dirty="0" smtClean="0">
                <a:latin typeface="Times New Roman" pitchFamily="18" charset="0"/>
                <a:cs typeface="Times New Roman" pitchFamily="18" charset="0"/>
              </a:rPr>
              <a:t>Data</a:t>
            </a:r>
            <a:r>
              <a:rPr lang="it-IT" sz="1600" dirty="0">
                <a:latin typeface="Times New Roman" pitchFamily="18" charset="0"/>
                <a:cs typeface="Times New Roman" pitchFamily="18" charset="0"/>
              </a:rPr>
              <a:t>: Divisor in </a:t>
            </a:r>
            <a:r>
              <a:rPr lang="it-IT" sz="1600" i="1" dirty="0">
                <a:latin typeface="Times New Roman" pitchFamily="18" charset="0"/>
                <a:cs typeface="Times New Roman" pitchFamily="18" charset="0"/>
              </a:rPr>
              <a:t>D</a:t>
            </a:r>
            <a:r>
              <a:rPr lang="it-IT" sz="1600" dirty="0">
                <a:latin typeface="Times New Roman" pitchFamily="18" charset="0"/>
                <a:cs typeface="Times New Roman" pitchFamily="18" charset="0"/>
              </a:rPr>
              <a:t>, Dividend in </a:t>
            </a:r>
            <a:r>
              <a:rPr lang="it-IT" sz="1600" i="1" dirty="0" smtClean="0">
                <a:latin typeface="Times New Roman" pitchFamily="18" charset="0"/>
                <a:cs typeface="Times New Roman" pitchFamily="18" charset="0"/>
              </a:rPr>
              <a:t>V</a:t>
            </a:r>
            <a:r>
              <a:rPr lang="it-IT" sz="1600" dirty="0" smtClean="0">
                <a:latin typeface="Times New Roman" pitchFamily="18" charset="0"/>
                <a:cs typeface="Times New Roman" pitchFamily="18" charset="0"/>
              </a:rPr>
              <a:t>, </a:t>
            </a:r>
            <a:r>
              <a:rPr lang="it-IT" sz="1600" i="1" dirty="0">
                <a:latin typeface="Times New Roman" pitchFamily="18" charset="0"/>
                <a:cs typeface="Times New Roman" pitchFamily="18" charset="0"/>
              </a:rPr>
              <a:t>U</a:t>
            </a:r>
            <a:r>
              <a:rPr lang="it-IT" sz="1600" dirty="0">
                <a:latin typeface="Times New Roman" pitchFamily="18" charset="0"/>
                <a:cs typeface="Times New Roman" pitchFamily="18" charset="0"/>
              </a:rPr>
              <a:t> = 0</a:t>
            </a:r>
            <a:endParaRPr lang="it-IT" sz="1600" i="1" dirty="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Result</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U</a:t>
            </a:r>
            <a:r>
              <a:rPr lang="en-US" sz="1600" dirty="0">
                <a:latin typeface="Times New Roman" pitchFamily="18" charset="0"/>
                <a:cs typeface="Times New Roman" pitchFamily="18" charset="0"/>
              </a:rPr>
              <a:t> contains the remainder (lower 32 bits), and </a:t>
            </a:r>
            <a:r>
              <a:rPr lang="en-US" sz="1600" i="1" dirty="0">
                <a:latin typeface="Times New Roman" pitchFamily="18" charset="0"/>
                <a:cs typeface="Times New Roman" pitchFamily="18" charset="0"/>
              </a:rPr>
              <a:t>V</a:t>
            </a:r>
            <a:r>
              <a:rPr lang="en-US" sz="1600" dirty="0">
                <a:latin typeface="Times New Roman" pitchFamily="18" charset="0"/>
                <a:cs typeface="Times New Roman" pitchFamily="18" charset="0"/>
              </a:rPr>
              <a:t> contains </a:t>
            </a:r>
            <a:r>
              <a:rPr lang="en-US" sz="1600" dirty="0" smtClean="0">
                <a:latin typeface="Times New Roman" pitchFamily="18" charset="0"/>
                <a:cs typeface="Times New Roman" pitchFamily="18" charset="0"/>
              </a:rPr>
              <a:t>the quotient</a:t>
            </a:r>
          </a:p>
          <a:p>
            <a:pPr>
              <a:tabLst>
                <a:tab pos="457200" algn="l"/>
                <a:tab pos="914400" algn="l"/>
                <a:tab pos="1371600" algn="l"/>
              </a:tabLst>
            </a:pPr>
            <a:r>
              <a:rPr lang="en-US" sz="1600" i="1" dirty="0" smtClean="0">
                <a:latin typeface="Courier New" pitchFamily="49" charset="0"/>
                <a:cs typeface="Courier New" pitchFamily="49" charset="0"/>
              </a:rPr>
              <a:t>i</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0</a:t>
            </a:r>
          </a:p>
          <a:p>
            <a:pPr>
              <a:tabLst>
                <a:tab pos="457200" algn="l"/>
                <a:tab pos="914400" algn="l"/>
                <a:tab pos="1371600" algn="l"/>
                <a:tab pos="6629400" algn="l"/>
              </a:tabLst>
            </a:pPr>
            <a:r>
              <a:rPr lang="en-US" sz="1600" dirty="0">
                <a:latin typeface="Courier New" pitchFamily="49" charset="0"/>
                <a:cs typeface="Courier New" pitchFamily="49" charset="0"/>
              </a:rPr>
              <a:t>for </a:t>
            </a:r>
            <a:r>
              <a:rPr lang="en-US" sz="1600" i="1" dirty="0">
                <a:latin typeface="Courier New" pitchFamily="49" charset="0"/>
                <a:cs typeface="Courier New" pitchFamily="49" charset="0"/>
              </a:rPr>
              <a:t>i</a:t>
            </a:r>
            <a:r>
              <a:rPr lang="en-US" sz="1600" dirty="0">
                <a:latin typeface="Courier New" pitchFamily="49" charset="0"/>
                <a:cs typeface="Courier New" pitchFamily="49" charset="0"/>
              </a:rPr>
              <a:t> &lt; 32 do</a:t>
            </a:r>
          </a:p>
          <a:p>
            <a:pPr>
              <a:tabLst>
                <a:tab pos="457200" algn="l"/>
                <a:tab pos="914400" algn="l"/>
                <a:tab pos="1371600" algn="l"/>
                <a:tab pos="6629400" algn="l"/>
              </a:tabLst>
            </a:pPr>
            <a:r>
              <a:rPr lang="en-US" sz="1600" i="1" dirty="0" smtClean="0">
                <a:latin typeface="Courier New" pitchFamily="49" charset="0"/>
                <a:cs typeface="Courier New" pitchFamily="49" charset="0"/>
              </a:rPr>
              <a:t>	i</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i + 1</a:t>
            </a:r>
          </a:p>
          <a:p>
            <a:pPr>
              <a:tabLst>
                <a:tab pos="457200" algn="l"/>
                <a:tab pos="914400" algn="l"/>
                <a:tab pos="1371600" algn="l"/>
                <a:tab pos="66294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Left shift </a:t>
            </a:r>
            <a:r>
              <a:rPr lang="en-US" sz="1600" i="1" dirty="0">
                <a:latin typeface="Courier New" pitchFamily="49" charset="0"/>
                <a:cs typeface="Courier New" pitchFamily="49" charset="0"/>
              </a:rPr>
              <a:t>UV</a:t>
            </a:r>
            <a:r>
              <a:rPr lang="en-US" sz="1600" dirty="0">
                <a:latin typeface="Courier New" pitchFamily="49" charset="0"/>
                <a:cs typeface="Courier New" pitchFamily="49" charset="0"/>
              </a:rPr>
              <a:t> by 1 </a:t>
            </a:r>
            <a:r>
              <a:rPr lang="en-US" sz="1600" dirty="0" smtClean="0">
                <a:latin typeface="Courier New" pitchFamily="49" charset="0"/>
                <a:cs typeface="Courier New" pitchFamily="49" charset="0"/>
              </a:rPr>
              <a:t>position	*/</a:t>
            </a:r>
            <a:endParaRPr lang="en-US" sz="1600" dirty="0">
              <a:latin typeface="Courier New" pitchFamily="49" charset="0"/>
              <a:cs typeface="Courier New" pitchFamily="49" charset="0"/>
            </a:endParaRPr>
          </a:p>
          <a:p>
            <a:pPr>
              <a:tabLst>
                <a:tab pos="457200" algn="l"/>
                <a:tab pos="914400" algn="l"/>
                <a:tab pos="1371600" algn="l"/>
                <a:tab pos="6629400" algn="l"/>
              </a:tabLst>
            </a:pPr>
            <a:r>
              <a:rPr lang="en-US" sz="1600" dirty="0" smtClean="0">
                <a:latin typeface="Courier New" pitchFamily="49" charset="0"/>
                <a:cs typeface="Courier New" pitchFamily="49" charset="0"/>
              </a:rPr>
              <a:t>	</a:t>
            </a:r>
            <a:r>
              <a:rPr lang="en-US" sz="1600" i="1" dirty="0" smtClean="0">
                <a:latin typeface="Courier New" pitchFamily="49" charset="0"/>
                <a:cs typeface="Courier New" pitchFamily="49" charset="0"/>
              </a:rPr>
              <a:t>UV</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UV</a:t>
            </a:r>
            <a:r>
              <a:rPr lang="en-US" sz="1600" dirty="0">
                <a:latin typeface="Courier New" pitchFamily="49" charset="0"/>
                <a:cs typeface="Courier New" pitchFamily="49" charset="0"/>
              </a:rPr>
              <a:t> &lt;&lt; 1</a:t>
            </a:r>
          </a:p>
          <a:p>
            <a:pPr>
              <a:tabLst>
                <a:tab pos="457200" algn="l"/>
                <a:tab pos="914400" algn="l"/>
                <a:tab pos="1371600" algn="l"/>
                <a:tab pos="6629400" algn="l"/>
              </a:tabLst>
            </a:pPr>
            <a:r>
              <a:rPr lang="en-US" sz="1600" dirty="0" smtClean="0">
                <a:latin typeface="Courier New" pitchFamily="49" charset="0"/>
                <a:cs typeface="Courier New" pitchFamily="49" charset="0"/>
              </a:rPr>
              <a:t>	</a:t>
            </a:r>
            <a:r>
              <a:rPr lang="en-US" sz="1600" i="1" dirty="0" smtClean="0">
                <a:latin typeface="Courier New" pitchFamily="49" charset="0"/>
                <a:cs typeface="Courier New" pitchFamily="49" charset="0"/>
              </a:rPr>
              <a:t>U</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a:t>
            </a:r>
            <a:r>
              <a:rPr lang="en-US" sz="1600" dirty="0">
                <a:latin typeface="Courier New" pitchFamily="49" charset="0"/>
                <a:cs typeface="Courier New" pitchFamily="49" charset="0"/>
              </a:rPr>
              <a:t> - </a:t>
            </a:r>
            <a:r>
              <a:rPr lang="en-US" sz="1600" i="1" dirty="0">
                <a:latin typeface="Courier New" pitchFamily="49" charset="0"/>
                <a:cs typeface="Courier New" pitchFamily="49" charset="0"/>
              </a:rPr>
              <a:t>D</a:t>
            </a:r>
          </a:p>
          <a:p>
            <a:pPr>
              <a:tabLst>
                <a:tab pos="457200" algn="l"/>
                <a:tab pos="914400" algn="l"/>
                <a:tab pos="1371600" algn="l"/>
                <a:tab pos="6629400" algn="l"/>
              </a:tabLst>
            </a:pPr>
            <a:r>
              <a:rPr lang="en-US" sz="1600" dirty="0" smtClean="0">
                <a:latin typeface="Courier New" pitchFamily="49" charset="0"/>
                <a:cs typeface="Courier New" pitchFamily="49" charset="0"/>
              </a:rPr>
              <a:t>	if </a:t>
            </a:r>
            <a:r>
              <a:rPr lang="en-US" sz="1600" i="1" dirty="0">
                <a:latin typeface="Courier New" pitchFamily="49" charset="0"/>
                <a:cs typeface="Courier New" pitchFamily="49" charset="0"/>
              </a:rPr>
              <a:t>U</a:t>
            </a:r>
            <a:r>
              <a:rPr lang="en-US" sz="1600" dirty="0">
                <a:latin typeface="Courier New" pitchFamily="49" charset="0"/>
                <a:cs typeface="Courier New" pitchFamily="49" charset="0"/>
              </a:rPr>
              <a:t> ≥ </a:t>
            </a:r>
            <a:r>
              <a:rPr lang="en-US" sz="1600" i="1" dirty="0">
                <a:latin typeface="Courier New" pitchFamily="49" charset="0"/>
                <a:cs typeface="Courier New" pitchFamily="49" charset="0"/>
              </a:rPr>
              <a:t>0</a:t>
            </a:r>
            <a:r>
              <a:rPr lang="en-US" sz="1600" dirty="0">
                <a:latin typeface="Courier New" pitchFamily="49" charset="0"/>
                <a:cs typeface="Courier New" pitchFamily="49" charset="0"/>
              </a:rPr>
              <a:t> then</a:t>
            </a:r>
          </a:p>
          <a:p>
            <a:pPr>
              <a:tabLst>
                <a:tab pos="457200" algn="l"/>
                <a:tab pos="914400" algn="l"/>
                <a:tab pos="1371600" algn="l"/>
                <a:tab pos="6629400" algn="l"/>
              </a:tabLst>
            </a:pPr>
            <a:r>
              <a:rPr lang="en-US" sz="1600" dirty="0" smtClean="0">
                <a:latin typeface="Courier New" pitchFamily="49" charset="0"/>
                <a:cs typeface="Courier New" pitchFamily="49" charset="0"/>
              </a:rPr>
              <a:t>		</a:t>
            </a:r>
            <a:r>
              <a:rPr lang="en-US" sz="1600" i="1" dirty="0" smtClean="0">
                <a:latin typeface="Courier New" pitchFamily="49" charset="0"/>
                <a:cs typeface="Courier New" pitchFamily="49" charset="0"/>
              </a:rPr>
              <a:t>q</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1</a:t>
            </a:r>
          </a:p>
          <a:p>
            <a:pPr>
              <a:tabLst>
                <a:tab pos="457200" algn="l"/>
                <a:tab pos="914400" algn="l"/>
                <a:tab pos="1371600" algn="l"/>
                <a:tab pos="6629400" algn="l"/>
              </a:tabLst>
            </a:pPr>
            <a:r>
              <a:rPr lang="en-US" sz="1600" dirty="0" smtClean="0">
                <a:latin typeface="Courier New" pitchFamily="49" charset="0"/>
                <a:cs typeface="Courier New" pitchFamily="49" charset="0"/>
              </a:rPr>
              <a:t>	end</a:t>
            </a:r>
            <a:endParaRPr lang="en-US" sz="1600" dirty="0">
              <a:latin typeface="Courier New" pitchFamily="49" charset="0"/>
              <a:cs typeface="Courier New" pitchFamily="49" charset="0"/>
            </a:endParaRPr>
          </a:p>
          <a:p>
            <a:pPr>
              <a:tabLst>
                <a:tab pos="457200" algn="l"/>
                <a:tab pos="914400" algn="l"/>
                <a:tab pos="1371600" algn="l"/>
                <a:tab pos="6629400" algn="l"/>
              </a:tabLst>
            </a:pPr>
            <a:r>
              <a:rPr lang="en-US" sz="1600" dirty="0" smtClean="0">
                <a:latin typeface="Courier New" pitchFamily="49" charset="0"/>
                <a:cs typeface="Courier New" pitchFamily="49" charset="0"/>
              </a:rPr>
              <a:t>	else</a:t>
            </a:r>
            <a:endParaRPr lang="en-US" sz="1600" dirty="0">
              <a:latin typeface="Courier New" pitchFamily="49" charset="0"/>
              <a:cs typeface="Courier New" pitchFamily="49" charset="0"/>
            </a:endParaRPr>
          </a:p>
          <a:p>
            <a:pPr>
              <a:tabLst>
                <a:tab pos="457200" algn="l"/>
                <a:tab pos="914400" algn="l"/>
                <a:tab pos="1371600" algn="l"/>
                <a:tab pos="6629400" algn="l"/>
              </a:tabLst>
            </a:pPr>
            <a:r>
              <a:rPr lang="en-US" sz="1600" dirty="0" smtClean="0">
                <a:latin typeface="Courier New" pitchFamily="49" charset="0"/>
                <a:cs typeface="Courier New" pitchFamily="49" charset="0"/>
              </a:rPr>
              <a:t>		</a:t>
            </a:r>
            <a:r>
              <a:rPr lang="en-US" sz="1600" i="1" dirty="0" smtClean="0">
                <a:latin typeface="Courier New" pitchFamily="49" charset="0"/>
                <a:cs typeface="Courier New" pitchFamily="49" charset="0"/>
              </a:rPr>
              <a:t>U</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U</a:t>
            </a:r>
            <a:r>
              <a:rPr lang="en-US" sz="1600" dirty="0">
                <a:latin typeface="Courier New" pitchFamily="49" charset="0"/>
                <a:cs typeface="Courier New" pitchFamily="49" charset="0"/>
              </a:rPr>
              <a:t> + D</a:t>
            </a:r>
          </a:p>
          <a:p>
            <a:pPr>
              <a:tabLst>
                <a:tab pos="457200" algn="l"/>
                <a:tab pos="914400" algn="l"/>
                <a:tab pos="1371600" algn="l"/>
                <a:tab pos="6629400" algn="l"/>
              </a:tabLst>
            </a:pPr>
            <a:r>
              <a:rPr lang="en-US" sz="1600" dirty="0" smtClean="0">
                <a:latin typeface="Courier New" pitchFamily="49" charset="0"/>
                <a:cs typeface="Courier New" pitchFamily="49" charset="0"/>
              </a:rPr>
              <a:t>		</a:t>
            </a:r>
            <a:r>
              <a:rPr lang="en-US" sz="1600" i="1" dirty="0" smtClean="0">
                <a:latin typeface="Courier New" pitchFamily="49" charset="0"/>
                <a:cs typeface="Courier New" pitchFamily="49" charset="0"/>
              </a:rPr>
              <a:t>q</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0</a:t>
            </a:r>
          </a:p>
          <a:p>
            <a:pPr>
              <a:tabLst>
                <a:tab pos="457200" algn="l"/>
                <a:tab pos="914400" algn="l"/>
                <a:tab pos="1371600" algn="l"/>
                <a:tab pos="6629400" algn="l"/>
              </a:tabLst>
            </a:pPr>
            <a:r>
              <a:rPr lang="en-US" sz="1600" dirty="0" smtClean="0">
                <a:latin typeface="Courier New" pitchFamily="49" charset="0"/>
                <a:cs typeface="Courier New" pitchFamily="49" charset="0"/>
              </a:rPr>
              <a:t>	end</a:t>
            </a:r>
            <a:endParaRPr lang="en-US" sz="1600" dirty="0">
              <a:latin typeface="Courier New" pitchFamily="49" charset="0"/>
              <a:cs typeface="Courier New" pitchFamily="49" charset="0"/>
            </a:endParaRPr>
          </a:p>
          <a:p>
            <a:pPr>
              <a:tabLst>
                <a:tab pos="457200" algn="l"/>
                <a:tab pos="914400" algn="l"/>
                <a:tab pos="1371600" algn="l"/>
                <a:tab pos="66294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Set the quotient </a:t>
            </a:r>
            <a:r>
              <a:rPr lang="en-US" sz="1600" dirty="0" smtClean="0">
                <a:latin typeface="Courier New" pitchFamily="49" charset="0"/>
                <a:cs typeface="Courier New" pitchFamily="49" charset="0"/>
              </a:rPr>
              <a:t>bit	*/</a:t>
            </a:r>
            <a:endParaRPr lang="en-US" sz="1600" dirty="0">
              <a:latin typeface="Courier New" pitchFamily="49" charset="0"/>
              <a:cs typeface="Courier New" pitchFamily="49" charset="0"/>
            </a:endParaRPr>
          </a:p>
          <a:p>
            <a:pPr>
              <a:tabLst>
                <a:tab pos="457200" algn="l"/>
                <a:tab pos="914400" algn="l"/>
                <a:tab pos="1371600" algn="l"/>
                <a:tab pos="6629400" algn="l"/>
              </a:tabLst>
            </a:pPr>
            <a:r>
              <a:rPr lang="en-US" sz="1600" dirty="0" smtClean="0">
                <a:latin typeface="Courier New" pitchFamily="49" charset="0"/>
                <a:cs typeface="Courier New" pitchFamily="49" charset="0"/>
              </a:rPr>
              <a:t>	LSB </a:t>
            </a:r>
            <a:r>
              <a:rPr lang="en-US" sz="1600" dirty="0">
                <a:latin typeface="Courier New" pitchFamily="49" charset="0"/>
                <a:cs typeface="Courier New" pitchFamily="49" charset="0"/>
              </a:rPr>
              <a:t>of </a:t>
            </a:r>
            <a:r>
              <a:rPr lang="en-US" sz="1600" i="1" dirty="0">
                <a:latin typeface="Courier New" pitchFamily="49" charset="0"/>
                <a:cs typeface="Courier New" pitchFamily="49" charset="0"/>
              </a:rPr>
              <a:t>V</a:t>
            </a:r>
            <a:r>
              <a:rPr lang="en-US" sz="1600" dirty="0">
                <a:latin typeface="Courier New" pitchFamily="49" charset="0"/>
                <a:cs typeface="Courier New" pitchFamily="49" charset="0"/>
              </a:rPr>
              <a:t> ← </a:t>
            </a:r>
            <a:r>
              <a:rPr lang="en-US" sz="1600" i="1" dirty="0">
                <a:latin typeface="Courier New" pitchFamily="49" charset="0"/>
                <a:cs typeface="Courier New" pitchFamily="49" charset="0"/>
              </a:rPr>
              <a:t>q</a:t>
            </a:r>
          </a:p>
          <a:p>
            <a:pPr>
              <a:tabLst>
                <a:tab pos="457200" algn="l"/>
                <a:tab pos="914400" algn="l"/>
                <a:tab pos="1371600" algn="l"/>
                <a:tab pos="6629400" algn="l"/>
              </a:tabLst>
            </a:pPr>
            <a:r>
              <a:rPr lang="en-US" sz="1600" dirty="0" smtClean="0">
                <a:latin typeface="Courier New" pitchFamily="49" charset="0"/>
                <a:cs typeface="Courier New" pitchFamily="49" charset="0"/>
              </a:rPr>
              <a:t>end</a:t>
            </a:r>
            <a:endParaRPr lang="en-US" sz="1600" dirty="0">
              <a:latin typeface="Courier New" pitchFamily="49" charset="0"/>
              <a:cs typeface="Courier New" pitchFamily="49" charset="0"/>
            </a:endParaRPr>
          </a:p>
          <a:p>
            <a:pPr>
              <a:tabLst>
                <a:tab pos="465138" algn="l"/>
                <a:tab pos="914400" algn="l"/>
                <a:tab pos="1371600" algn="l"/>
              </a:tabLst>
            </a:pPr>
            <a:endParaRPr lang="en-US" sz="1600" b="1" dirty="0">
              <a:latin typeface="Courier New" pitchFamily="49" charset="0"/>
              <a:cs typeface="Courier New" pitchFamily="49" charset="0"/>
            </a:endParaRPr>
          </a:p>
        </p:txBody>
      </p:sp>
      <p:grpSp>
        <p:nvGrpSpPr>
          <p:cNvPr id="3" name="Group 2"/>
          <p:cNvGrpSpPr/>
          <p:nvPr/>
        </p:nvGrpSpPr>
        <p:grpSpPr>
          <a:xfrm>
            <a:off x="1295400" y="1588791"/>
            <a:ext cx="7391400" cy="4659609"/>
            <a:chOff x="1295400" y="1588791"/>
            <a:chExt cx="7391400" cy="4659609"/>
          </a:xfrm>
        </p:grpSpPr>
        <p:sp>
          <p:nvSpPr>
            <p:cNvPr id="7" name="Rectangle 6"/>
            <p:cNvSpPr/>
            <p:nvPr/>
          </p:nvSpPr>
          <p:spPr>
            <a:xfrm>
              <a:off x="1295400" y="1588791"/>
              <a:ext cx="7391400" cy="465960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295400" y="1828800"/>
              <a:ext cx="739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8" name="AutoShape 3"/>
          <p:cNvSpPr>
            <a:spLocks noChangeAspect="1" noChangeArrowheads="1" noTextEdit="1"/>
          </p:cNvSpPr>
          <p:nvPr/>
        </p:nvSpPr>
        <p:spPr bwMode="auto">
          <a:xfrm>
            <a:off x="3200400" y="1403350"/>
            <a:ext cx="25146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9" name="Group 98"/>
          <p:cNvGrpSpPr/>
          <p:nvPr/>
        </p:nvGrpSpPr>
        <p:grpSpPr>
          <a:xfrm>
            <a:off x="3270250" y="1504950"/>
            <a:ext cx="2379663" cy="4845050"/>
            <a:chOff x="3270250" y="1504950"/>
            <a:chExt cx="2379663" cy="4845050"/>
          </a:xfrm>
        </p:grpSpPr>
        <p:sp>
          <p:nvSpPr>
            <p:cNvPr id="9" name="Freeform 5"/>
            <p:cNvSpPr>
              <a:spLocks/>
            </p:cNvSpPr>
            <p:nvPr/>
          </p:nvSpPr>
          <p:spPr bwMode="auto">
            <a:xfrm>
              <a:off x="4375150" y="2330450"/>
              <a:ext cx="525463" cy="138113"/>
            </a:xfrm>
            <a:custGeom>
              <a:avLst/>
              <a:gdLst>
                <a:gd name="T0" fmla="*/ 173 w 1317"/>
                <a:gd name="T1" fmla="*/ 0 h 346"/>
                <a:gd name="T2" fmla="*/ 1144 w 1317"/>
                <a:gd name="T3" fmla="*/ 0 h 346"/>
                <a:gd name="T4" fmla="*/ 1317 w 1317"/>
                <a:gd name="T5" fmla="*/ 173 h 346"/>
                <a:gd name="T6" fmla="*/ 1144 w 1317"/>
                <a:gd name="T7" fmla="*/ 346 h 346"/>
                <a:gd name="T8" fmla="*/ 173 w 1317"/>
                <a:gd name="T9" fmla="*/ 346 h 346"/>
                <a:gd name="T10" fmla="*/ 0 w 1317"/>
                <a:gd name="T11" fmla="*/ 173 h 346"/>
                <a:gd name="T12" fmla="*/ 173 w 1317"/>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317" h="346">
                  <a:moveTo>
                    <a:pt x="173" y="0"/>
                  </a:moveTo>
                  <a:lnTo>
                    <a:pt x="1144" y="0"/>
                  </a:lnTo>
                  <a:cubicBezTo>
                    <a:pt x="1239" y="0"/>
                    <a:pt x="1317" y="77"/>
                    <a:pt x="1317" y="173"/>
                  </a:cubicBezTo>
                  <a:cubicBezTo>
                    <a:pt x="1317" y="269"/>
                    <a:pt x="1239" y="346"/>
                    <a:pt x="1144" y="346"/>
                  </a:cubicBezTo>
                  <a:lnTo>
                    <a:pt x="173" y="346"/>
                  </a:lnTo>
                  <a:cubicBezTo>
                    <a:pt x="77" y="346"/>
                    <a:pt x="0" y="269"/>
                    <a:pt x="0" y="173"/>
                  </a:cubicBezTo>
                  <a:cubicBezTo>
                    <a:pt x="0" y="77"/>
                    <a:pt x="77" y="0"/>
                    <a:pt x="173" y="0"/>
                  </a:cubicBezTo>
                  <a:close/>
                </a:path>
              </a:pathLst>
            </a:custGeom>
            <a:solidFill>
              <a:srgbClr val="D5F6FF"/>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297238" y="2849563"/>
              <a:ext cx="2335213" cy="62388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5086350" y="2878138"/>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4438650" y="2874963"/>
              <a:ext cx="608013"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4437063" y="288448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0"/>
            <p:cNvSpPr>
              <a:spLocks noChangeArrowheads="1"/>
            </p:cNvSpPr>
            <p:nvPr/>
          </p:nvSpPr>
          <p:spPr bwMode="auto">
            <a:xfrm>
              <a:off x="5105400" y="2889250"/>
              <a:ext cx="492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111X</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1"/>
            <p:cNvSpPr>
              <a:spLocks noChangeArrowheads="1"/>
            </p:cNvSpPr>
            <p:nvPr/>
          </p:nvSpPr>
          <p:spPr bwMode="auto">
            <a:xfrm>
              <a:off x="3624263" y="2897188"/>
              <a:ext cx="6746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3651250" y="3159125"/>
              <a:ext cx="4889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end of </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3"/>
            <p:cNvSpPr>
              <a:spLocks noChangeArrowheads="1"/>
            </p:cNvSpPr>
            <p:nvPr/>
          </p:nvSpPr>
          <p:spPr bwMode="auto">
            <a:xfrm>
              <a:off x="3651250" y="3330575"/>
              <a:ext cx="596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iteration:</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4"/>
            <p:cNvSpPr>
              <a:spLocks noChangeArrowheads="1"/>
            </p:cNvSpPr>
            <p:nvPr/>
          </p:nvSpPr>
          <p:spPr bwMode="auto">
            <a:xfrm>
              <a:off x="5087938" y="31686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4445000" y="3163888"/>
              <a:ext cx="604838"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4443413" y="3168650"/>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7"/>
            <p:cNvSpPr>
              <a:spLocks noChangeArrowheads="1"/>
            </p:cNvSpPr>
            <p:nvPr/>
          </p:nvSpPr>
          <p:spPr bwMode="auto">
            <a:xfrm>
              <a:off x="5106988" y="317817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1110</a:t>
              </a:r>
              <a:endParaRPr kumimoji="0" lang="en-US" sz="1800" b="0" i="0" u="none" strike="noStrike" cap="none" normalizeH="0" baseline="0" smtClean="0">
                <a:ln>
                  <a:noFill/>
                </a:ln>
                <a:solidFill>
                  <a:schemeClr val="tx1"/>
                </a:solidFill>
                <a:effectLst/>
                <a:latin typeface="Arial" pitchFamily="34" charset="0"/>
              </a:endParaRPr>
            </a:p>
          </p:txBody>
        </p:sp>
        <p:sp>
          <p:nvSpPr>
            <p:cNvPr id="22" name="Freeform 18"/>
            <p:cNvSpPr>
              <a:spLocks/>
            </p:cNvSpPr>
            <p:nvPr/>
          </p:nvSpPr>
          <p:spPr bwMode="auto">
            <a:xfrm>
              <a:off x="3573463" y="3106738"/>
              <a:ext cx="2055813" cy="3175"/>
            </a:xfrm>
            <a:custGeom>
              <a:avLst/>
              <a:gdLst>
                <a:gd name="T0" fmla="*/ 0 w 5164"/>
                <a:gd name="T1" fmla="*/ 0 h 10"/>
                <a:gd name="T2" fmla="*/ 5164 w 5164"/>
                <a:gd name="T3" fmla="*/ 0 h 10"/>
              </a:gdLst>
              <a:ahLst/>
              <a:cxnLst>
                <a:cxn ang="0">
                  <a:pos x="T0" y="T1"/>
                </a:cxn>
                <a:cxn ang="0">
                  <a:pos x="T2" y="T3"/>
                </a:cxn>
              </a:cxnLst>
              <a:rect l="0" t="0" r="r" b="b"/>
              <a:pathLst>
                <a:path w="5164" h="10">
                  <a:moveTo>
                    <a:pt x="0" y="0"/>
                  </a:moveTo>
                  <a:cubicBezTo>
                    <a:pt x="41" y="10"/>
                    <a:pt x="5164" y="0"/>
                    <a:pt x="5164"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3576638" y="2852738"/>
              <a:ext cx="0" cy="62230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0"/>
            <p:cNvSpPr>
              <a:spLocks noChangeArrowheads="1"/>
            </p:cNvSpPr>
            <p:nvPr/>
          </p:nvSpPr>
          <p:spPr bwMode="auto">
            <a:xfrm>
              <a:off x="3340100" y="3044825"/>
              <a:ext cx="198438" cy="204788"/>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3382963" y="3040063"/>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Rectangle 22"/>
            <p:cNvSpPr>
              <a:spLocks noChangeArrowheads="1"/>
            </p:cNvSpPr>
            <p:nvPr/>
          </p:nvSpPr>
          <p:spPr bwMode="auto">
            <a:xfrm>
              <a:off x="3279775" y="2308225"/>
              <a:ext cx="2292350" cy="415925"/>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5000625" y="25082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4344988" y="2503488"/>
              <a:ext cx="615950"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4351338" y="251618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6"/>
            <p:cNvSpPr>
              <a:spLocks noChangeArrowheads="1"/>
            </p:cNvSpPr>
            <p:nvPr/>
          </p:nvSpPr>
          <p:spPr bwMode="auto">
            <a:xfrm>
              <a:off x="5019675" y="251777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0111</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7"/>
            <p:cNvSpPr>
              <a:spLocks noChangeArrowheads="1"/>
            </p:cNvSpPr>
            <p:nvPr/>
          </p:nvSpPr>
          <p:spPr bwMode="auto">
            <a:xfrm>
              <a:off x="3343275" y="2525713"/>
              <a:ext cx="7080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beginning:</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8"/>
            <p:cNvSpPr>
              <a:spLocks noChangeArrowheads="1"/>
            </p:cNvSpPr>
            <p:nvPr/>
          </p:nvSpPr>
          <p:spPr bwMode="auto">
            <a:xfrm>
              <a:off x="4575175" y="2322513"/>
              <a:ext cx="1920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U</a:t>
              </a:r>
              <a:endParaRPr kumimoji="0" lang="en-US" sz="1800" b="0" i="0" u="none" strike="noStrike" cap="none" normalizeH="0" baseline="0" smtClean="0">
                <a:ln>
                  <a:noFill/>
                </a:ln>
                <a:solidFill>
                  <a:schemeClr val="tx1"/>
                </a:solidFill>
                <a:effectLst/>
                <a:latin typeface="Arial" pitchFamily="34" charset="0"/>
              </a:endParaRPr>
            </a:p>
          </p:txBody>
        </p:sp>
        <p:sp>
          <p:nvSpPr>
            <p:cNvPr id="33" name="Freeform 29"/>
            <p:cNvSpPr>
              <a:spLocks/>
            </p:cNvSpPr>
            <p:nvPr/>
          </p:nvSpPr>
          <p:spPr bwMode="auto">
            <a:xfrm>
              <a:off x="5008563" y="2330450"/>
              <a:ext cx="523875" cy="138113"/>
            </a:xfrm>
            <a:custGeom>
              <a:avLst/>
              <a:gdLst>
                <a:gd name="T0" fmla="*/ 173 w 1317"/>
                <a:gd name="T1" fmla="*/ 0 h 347"/>
                <a:gd name="T2" fmla="*/ 1144 w 1317"/>
                <a:gd name="T3" fmla="*/ 0 h 347"/>
                <a:gd name="T4" fmla="*/ 1317 w 1317"/>
                <a:gd name="T5" fmla="*/ 173 h 347"/>
                <a:gd name="T6" fmla="*/ 1144 w 1317"/>
                <a:gd name="T7" fmla="*/ 347 h 347"/>
                <a:gd name="T8" fmla="*/ 173 w 1317"/>
                <a:gd name="T9" fmla="*/ 347 h 347"/>
                <a:gd name="T10" fmla="*/ 0 w 1317"/>
                <a:gd name="T11" fmla="*/ 173 h 347"/>
                <a:gd name="T12" fmla="*/ 173 w 1317"/>
                <a:gd name="T13" fmla="*/ 0 h 347"/>
              </a:gdLst>
              <a:ahLst/>
              <a:cxnLst>
                <a:cxn ang="0">
                  <a:pos x="T0" y="T1"/>
                </a:cxn>
                <a:cxn ang="0">
                  <a:pos x="T2" y="T3"/>
                </a:cxn>
                <a:cxn ang="0">
                  <a:pos x="T4" y="T5"/>
                </a:cxn>
                <a:cxn ang="0">
                  <a:pos x="T6" y="T7"/>
                </a:cxn>
                <a:cxn ang="0">
                  <a:pos x="T8" y="T9"/>
                </a:cxn>
                <a:cxn ang="0">
                  <a:pos x="T10" y="T11"/>
                </a:cxn>
                <a:cxn ang="0">
                  <a:pos x="T12" y="T13"/>
                </a:cxn>
              </a:cxnLst>
              <a:rect l="0" t="0" r="r" b="b"/>
              <a:pathLst>
                <a:path w="1317" h="347">
                  <a:moveTo>
                    <a:pt x="173" y="0"/>
                  </a:moveTo>
                  <a:lnTo>
                    <a:pt x="1144" y="0"/>
                  </a:lnTo>
                  <a:cubicBezTo>
                    <a:pt x="1240" y="0"/>
                    <a:pt x="1317" y="77"/>
                    <a:pt x="1317" y="173"/>
                  </a:cubicBezTo>
                  <a:cubicBezTo>
                    <a:pt x="1317" y="269"/>
                    <a:pt x="1240" y="347"/>
                    <a:pt x="1144" y="347"/>
                  </a:cubicBezTo>
                  <a:lnTo>
                    <a:pt x="173" y="347"/>
                  </a:lnTo>
                  <a:cubicBezTo>
                    <a:pt x="77" y="347"/>
                    <a:pt x="0" y="269"/>
                    <a:pt x="0" y="173"/>
                  </a:cubicBezTo>
                  <a:cubicBezTo>
                    <a:pt x="0" y="77"/>
                    <a:pt x="77" y="0"/>
                    <a:pt x="173" y="0"/>
                  </a:cubicBezTo>
                  <a:close/>
                </a:path>
              </a:pathLst>
            </a:cu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5207000" y="2322513"/>
              <a:ext cx="18256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V</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1"/>
            <p:cNvSpPr>
              <a:spLocks noChangeArrowheads="1"/>
            </p:cNvSpPr>
            <p:nvPr/>
          </p:nvSpPr>
          <p:spPr bwMode="auto">
            <a:xfrm>
              <a:off x="3300413" y="3535363"/>
              <a:ext cx="2292350" cy="62388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5087938" y="3563938"/>
              <a:ext cx="503238" cy="185738"/>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3"/>
            <p:cNvSpPr>
              <a:spLocks noChangeArrowheads="1"/>
            </p:cNvSpPr>
            <p:nvPr/>
          </p:nvSpPr>
          <p:spPr bwMode="auto">
            <a:xfrm>
              <a:off x="4445000" y="3560763"/>
              <a:ext cx="603250"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4"/>
            <p:cNvSpPr>
              <a:spLocks noChangeArrowheads="1"/>
            </p:cNvSpPr>
            <p:nvPr/>
          </p:nvSpPr>
          <p:spPr bwMode="auto">
            <a:xfrm>
              <a:off x="4457700" y="3568700"/>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5"/>
            <p:cNvSpPr>
              <a:spLocks noChangeArrowheads="1"/>
            </p:cNvSpPr>
            <p:nvPr/>
          </p:nvSpPr>
          <p:spPr bwMode="auto">
            <a:xfrm>
              <a:off x="5106988" y="3575050"/>
              <a:ext cx="492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110X</a:t>
              </a:r>
              <a:endParaRPr kumimoji="0" lang="en-US" sz="1800" b="0" i="0" u="none" strike="noStrike" cap="none" normalizeH="0" baseline="0" smtClean="0">
                <a:ln>
                  <a:noFill/>
                </a:ln>
                <a:solidFill>
                  <a:schemeClr val="tx1"/>
                </a:solidFill>
                <a:effectLst/>
                <a:latin typeface="Arial" pitchFamily="34" charset="0"/>
              </a:endParaRPr>
            </a:p>
          </p:txBody>
        </p:sp>
        <p:sp>
          <p:nvSpPr>
            <p:cNvPr id="40" name="Rectangle 36"/>
            <p:cNvSpPr>
              <a:spLocks noChangeArrowheads="1"/>
            </p:cNvSpPr>
            <p:nvPr/>
          </p:nvSpPr>
          <p:spPr bwMode="auto">
            <a:xfrm>
              <a:off x="3625850" y="3582988"/>
              <a:ext cx="6746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41" name="Rectangle 37"/>
            <p:cNvSpPr>
              <a:spLocks noChangeArrowheads="1"/>
            </p:cNvSpPr>
            <p:nvPr/>
          </p:nvSpPr>
          <p:spPr bwMode="auto">
            <a:xfrm>
              <a:off x="3652838" y="3844925"/>
              <a:ext cx="4889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end of </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38"/>
            <p:cNvSpPr>
              <a:spLocks noChangeArrowheads="1"/>
            </p:cNvSpPr>
            <p:nvPr/>
          </p:nvSpPr>
          <p:spPr bwMode="auto">
            <a:xfrm>
              <a:off x="3652838" y="4016375"/>
              <a:ext cx="596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iteration:</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39"/>
            <p:cNvSpPr>
              <a:spLocks noChangeArrowheads="1"/>
            </p:cNvSpPr>
            <p:nvPr/>
          </p:nvSpPr>
          <p:spPr bwMode="auto">
            <a:xfrm>
              <a:off x="5089525" y="38544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0"/>
            <p:cNvSpPr>
              <a:spLocks noChangeArrowheads="1"/>
            </p:cNvSpPr>
            <p:nvPr/>
          </p:nvSpPr>
          <p:spPr bwMode="auto">
            <a:xfrm>
              <a:off x="4440238" y="3849688"/>
              <a:ext cx="611188"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4460875" y="385603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2"/>
            <p:cNvSpPr>
              <a:spLocks noChangeArrowheads="1"/>
            </p:cNvSpPr>
            <p:nvPr/>
          </p:nvSpPr>
          <p:spPr bwMode="auto">
            <a:xfrm>
              <a:off x="5108575" y="3863975"/>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1100</a:t>
              </a:r>
              <a:endParaRPr kumimoji="0" lang="en-US" sz="1800" b="0" i="0" u="none" strike="noStrike" cap="none" normalizeH="0" baseline="0" smtClean="0">
                <a:ln>
                  <a:noFill/>
                </a:ln>
                <a:solidFill>
                  <a:schemeClr val="tx1"/>
                </a:solidFill>
                <a:effectLst/>
                <a:latin typeface="Arial" pitchFamily="34" charset="0"/>
              </a:endParaRPr>
            </a:p>
          </p:txBody>
        </p:sp>
        <p:sp>
          <p:nvSpPr>
            <p:cNvPr id="47" name="Freeform 43"/>
            <p:cNvSpPr>
              <a:spLocks/>
            </p:cNvSpPr>
            <p:nvPr/>
          </p:nvSpPr>
          <p:spPr bwMode="auto">
            <a:xfrm>
              <a:off x="3575050" y="3792538"/>
              <a:ext cx="2017713" cy="3175"/>
            </a:xfrm>
            <a:custGeom>
              <a:avLst/>
              <a:gdLst>
                <a:gd name="T0" fmla="*/ 0 w 5070"/>
                <a:gd name="T1" fmla="*/ 0 h 10"/>
                <a:gd name="T2" fmla="*/ 5070 w 5070"/>
                <a:gd name="T3" fmla="*/ 0 h 10"/>
              </a:gdLst>
              <a:ahLst/>
              <a:cxnLst>
                <a:cxn ang="0">
                  <a:pos x="T0" y="T1"/>
                </a:cxn>
                <a:cxn ang="0">
                  <a:pos x="T2" y="T3"/>
                </a:cxn>
              </a:cxnLst>
              <a:rect l="0" t="0" r="r" b="b"/>
              <a:pathLst>
                <a:path w="5070" h="10">
                  <a:moveTo>
                    <a:pt x="0" y="0"/>
                  </a:moveTo>
                  <a:cubicBezTo>
                    <a:pt x="40" y="10"/>
                    <a:pt x="5070" y="0"/>
                    <a:pt x="5070"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4"/>
            <p:cNvSpPr>
              <a:spLocks noChangeShapeType="1"/>
            </p:cNvSpPr>
            <p:nvPr/>
          </p:nvSpPr>
          <p:spPr bwMode="auto">
            <a:xfrm>
              <a:off x="3578225" y="3538538"/>
              <a:ext cx="0" cy="62230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5"/>
            <p:cNvSpPr>
              <a:spLocks noChangeArrowheads="1"/>
            </p:cNvSpPr>
            <p:nvPr/>
          </p:nvSpPr>
          <p:spPr bwMode="auto">
            <a:xfrm>
              <a:off x="3341688" y="3732213"/>
              <a:ext cx="198438" cy="203200"/>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6"/>
            <p:cNvSpPr>
              <a:spLocks noChangeArrowheads="1"/>
            </p:cNvSpPr>
            <p:nvPr/>
          </p:nvSpPr>
          <p:spPr bwMode="auto">
            <a:xfrm>
              <a:off x="3384550" y="3733800"/>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51" name="Rectangle 47"/>
            <p:cNvSpPr>
              <a:spLocks noChangeArrowheads="1"/>
            </p:cNvSpPr>
            <p:nvPr/>
          </p:nvSpPr>
          <p:spPr bwMode="auto">
            <a:xfrm>
              <a:off x="3295650" y="4194175"/>
              <a:ext cx="2292350" cy="62388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8"/>
            <p:cNvSpPr>
              <a:spLocks noChangeArrowheads="1"/>
            </p:cNvSpPr>
            <p:nvPr/>
          </p:nvSpPr>
          <p:spPr bwMode="auto">
            <a:xfrm>
              <a:off x="5083175" y="42227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4430713" y="4217988"/>
              <a:ext cx="612775"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0"/>
            <p:cNvSpPr>
              <a:spLocks noChangeArrowheads="1"/>
            </p:cNvSpPr>
            <p:nvPr/>
          </p:nvSpPr>
          <p:spPr bwMode="auto">
            <a:xfrm>
              <a:off x="4452938" y="4224338"/>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00011</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1"/>
            <p:cNvSpPr>
              <a:spLocks noChangeArrowheads="1"/>
            </p:cNvSpPr>
            <p:nvPr/>
          </p:nvSpPr>
          <p:spPr bwMode="auto">
            <a:xfrm>
              <a:off x="5102225" y="4232275"/>
              <a:ext cx="492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100X</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2"/>
            <p:cNvSpPr>
              <a:spLocks noChangeArrowheads="1"/>
            </p:cNvSpPr>
            <p:nvPr/>
          </p:nvSpPr>
          <p:spPr bwMode="auto">
            <a:xfrm>
              <a:off x="3621088" y="4241800"/>
              <a:ext cx="6746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3"/>
            <p:cNvSpPr>
              <a:spLocks noChangeArrowheads="1"/>
            </p:cNvSpPr>
            <p:nvPr/>
          </p:nvSpPr>
          <p:spPr bwMode="auto">
            <a:xfrm>
              <a:off x="3648075" y="4503738"/>
              <a:ext cx="4889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end of </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4"/>
            <p:cNvSpPr>
              <a:spLocks noChangeArrowheads="1"/>
            </p:cNvSpPr>
            <p:nvPr/>
          </p:nvSpPr>
          <p:spPr bwMode="auto">
            <a:xfrm>
              <a:off x="3648075" y="4675188"/>
              <a:ext cx="596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iteration:</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5"/>
            <p:cNvSpPr>
              <a:spLocks noChangeArrowheads="1"/>
            </p:cNvSpPr>
            <p:nvPr/>
          </p:nvSpPr>
          <p:spPr bwMode="auto">
            <a:xfrm>
              <a:off x="5084763" y="4511675"/>
              <a:ext cx="503238" cy="185738"/>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6"/>
            <p:cNvSpPr>
              <a:spLocks noChangeArrowheads="1"/>
            </p:cNvSpPr>
            <p:nvPr/>
          </p:nvSpPr>
          <p:spPr bwMode="auto">
            <a:xfrm>
              <a:off x="4418013" y="4508500"/>
              <a:ext cx="628650"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7"/>
            <p:cNvSpPr>
              <a:spLocks noChangeArrowheads="1"/>
            </p:cNvSpPr>
            <p:nvPr/>
          </p:nvSpPr>
          <p:spPr bwMode="auto">
            <a:xfrm>
              <a:off x="4445000" y="4518025"/>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00000</a:t>
              </a:r>
              <a:endParaRPr kumimoji="0" lang="en-US" sz="1800" b="0" i="0" u="none" strike="noStrike" cap="none" normalizeH="0" baseline="0" smtClean="0">
                <a:ln>
                  <a:noFill/>
                </a:ln>
                <a:solidFill>
                  <a:schemeClr val="tx1"/>
                </a:solidFill>
                <a:effectLst/>
                <a:latin typeface="Arial" pitchFamily="34" charset="0"/>
              </a:endParaRPr>
            </a:p>
          </p:txBody>
        </p:sp>
        <p:sp>
          <p:nvSpPr>
            <p:cNvPr id="62" name="Rectangle 58"/>
            <p:cNvSpPr>
              <a:spLocks noChangeArrowheads="1"/>
            </p:cNvSpPr>
            <p:nvPr/>
          </p:nvSpPr>
          <p:spPr bwMode="auto">
            <a:xfrm>
              <a:off x="5103813" y="4522788"/>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1001</a:t>
              </a:r>
              <a:endParaRPr kumimoji="0" lang="en-US" sz="1800" b="0" i="0" u="none" strike="noStrike" cap="none" normalizeH="0" baseline="0" smtClean="0">
                <a:ln>
                  <a:noFill/>
                </a:ln>
                <a:solidFill>
                  <a:schemeClr val="tx1"/>
                </a:solidFill>
                <a:effectLst/>
                <a:latin typeface="Arial" pitchFamily="34" charset="0"/>
              </a:endParaRPr>
            </a:p>
          </p:txBody>
        </p:sp>
        <p:sp>
          <p:nvSpPr>
            <p:cNvPr id="63" name="Freeform 59"/>
            <p:cNvSpPr>
              <a:spLocks/>
            </p:cNvSpPr>
            <p:nvPr/>
          </p:nvSpPr>
          <p:spPr bwMode="auto">
            <a:xfrm>
              <a:off x="3570288" y="4449763"/>
              <a:ext cx="2017713" cy="4763"/>
            </a:xfrm>
            <a:custGeom>
              <a:avLst/>
              <a:gdLst>
                <a:gd name="T0" fmla="*/ 0 w 5070"/>
                <a:gd name="T1" fmla="*/ 0 h 10"/>
                <a:gd name="T2" fmla="*/ 5070 w 5070"/>
                <a:gd name="T3" fmla="*/ 0 h 10"/>
              </a:gdLst>
              <a:ahLst/>
              <a:cxnLst>
                <a:cxn ang="0">
                  <a:pos x="T0" y="T1"/>
                </a:cxn>
                <a:cxn ang="0">
                  <a:pos x="T2" y="T3"/>
                </a:cxn>
              </a:cxnLst>
              <a:rect l="0" t="0" r="r" b="b"/>
              <a:pathLst>
                <a:path w="5070" h="10">
                  <a:moveTo>
                    <a:pt x="0" y="0"/>
                  </a:moveTo>
                  <a:cubicBezTo>
                    <a:pt x="40" y="10"/>
                    <a:pt x="5070" y="0"/>
                    <a:pt x="5070"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3573463" y="4197350"/>
              <a:ext cx="0" cy="62230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61"/>
            <p:cNvSpPr>
              <a:spLocks noChangeArrowheads="1"/>
            </p:cNvSpPr>
            <p:nvPr/>
          </p:nvSpPr>
          <p:spPr bwMode="auto">
            <a:xfrm>
              <a:off x="3336925" y="4389438"/>
              <a:ext cx="198438" cy="203200"/>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2"/>
            <p:cNvSpPr>
              <a:spLocks noChangeArrowheads="1"/>
            </p:cNvSpPr>
            <p:nvPr/>
          </p:nvSpPr>
          <p:spPr bwMode="auto">
            <a:xfrm>
              <a:off x="3389313" y="4381499"/>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67" name="Rectangle 63"/>
            <p:cNvSpPr>
              <a:spLocks noChangeArrowheads="1"/>
            </p:cNvSpPr>
            <p:nvPr/>
          </p:nvSpPr>
          <p:spPr bwMode="auto">
            <a:xfrm>
              <a:off x="3297238" y="4879975"/>
              <a:ext cx="2292350" cy="623888"/>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Rectangle 64"/>
            <p:cNvSpPr>
              <a:spLocks noChangeArrowheads="1"/>
            </p:cNvSpPr>
            <p:nvPr/>
          </p:nvSpPr>
          <p:spPr bwMode="auto">
            <a:xfrm>
              <a:off x="5084763" y="4908550"/>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4424363" y="4905375"/>
              <a:ext cx="620713" cy="185738"/>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6"/>
            <p:cNvSpPr>
              <a:spLocks noChangeArrowheads="1"/>
            </p:cNvSpPr>
            <p:nvPr/>
          </p:nvSpPr>
          <p:spPr bwMode="auto">
            <a:xfrm>
              <a:off x="4441825" y="4913313"/>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67"/>
            <p:cNvSpPr>
              <a:spLocks noChangeArrowheads="1"/>
            </p:cNvSpPr>
            <p:nvPr/>
          </p:nvSpPr>
          <p:spPr bwMode="auto">
            <a:xfrm>
              <a:off x="5094288" y="4905375"/>
              <a:ext cx="4921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ans"/>
                </a:rPr>
                <a:t>001X</a:t>
              </a:r>
              <a:endParaRPr kumimoji="0" lang="en-US" sz="1800" b="0" i="0" u="none" strike="noStrike" cap="none" normalizeH="0" baseline="0" dirty="0" smtClean="0">
                <a:ln>
                  <a:noFill/>
                </a:ln>
                <a:solidFill>
                  <a:schemeClr val="tx1"/>
                </a:solidFill>
                <a:effectLst/>
                <a:latin typeface="Arial" pitchFamily="34" charset="0"/>
              </a:endParaRPr>
            </a:p>
          </p:txBody>
        </p:sp>
        <p:sp>
          <p:nvSpPr>
            <p:cNvPr id="72" name="Rectangle 68"/>
            <p:cNvSpPr>
              <a:spLocks noChangeArrowheads="1"/>
            </p:cNvSpPr>
            <p:nvPr/>
          </p:nvSpPr>
          <p:spPr bwMode="auto">
            <a:xfrm>
              <a:off x="3622675" y="4927600"/>
              <a:ext cx="674688"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after shift:</a:t>
              </a:r>
              <a:endParaRPr kumimoji="0" lang="en-US" sz="1800" b="0" i="0" u="none" strike="noStrike" cap="none" normalizeH="0" baseline="0" smtClean="0">
                <a:ln>
                  <a:noFill/>
                </a:ln>
                <a:solidFill>
                  <a:schemeClr val="tx1"/>
                </a:solidFill>
                <a:effectLst/>
                <a:latin typeface="Arial" pitchFamily="34" charset="0"/>
              </a:endParaRPr>
            </a:p>
          </p:txBody>
        </p:sp>
        <p:sp>
          <p:nvSpPr>
            <p:cNvPr id="73" name="Rectangle 69"/>
            <p:cNvSpPr>
              <a:spLocks noChangeArrowheads="1"/>
            </p:cNvSpPr>
            <p:nvPr/>
          </p:nvSpPr>
          <p:spPr bwMode="auto">
            <a:xfrm>
              <a:off x="3649663" y="5189538"/>
              <a:ext cx="48895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end of </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70"/>
            <p:cNvSpPr>
              <a:spLocks noChangeArrowheads="1"/>
            </p:cNvSpPr>
            <p:nvPr/>
          </p:nvSpPr>
          <p:spPr bwMode="auto">
            <a:xfrm>
              <a:off x="3649663" y="5360988"/>
              <a:ext cx="596900"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iteration:</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71"/>
            <p:cNvSpPr>
              <a:spLocks noChangeArrowheads="1"/>
            </p:cNvSpPr>
            <p:nvPr/>
          </p:nvSpPr>
          <p:spPr bwMode="auto">
            <a:xfrm>
              <a:off x="5086350" y="5199063"/>
              <a:ext cx="503238" cy="1841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2"/>
            <p:cNvSpPr>
              <a:spLocks noChangeArrowheads="1"/>
            </p:cNvSpPr>
            <p:nvPr/>
          </p:nvSpPr>
          <p:spPr bwMode="auto">
            <a:xfrm>
              <a:off x="4424363" y="5194300"/>
              <a:ext cx="623888" cy="1873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3"/>
            <p:cNvSpPr>
              <a:spLocks noChangeArrowheads="1"/>
            </p:cNvSpPr>
            <p:nvPr/>
          </p:nvSpPr>
          <p:spPr bwMode="auto">
            <a:xfrm>
              <a:off x="4454525" y="5205413"/>
              <a:ext cx="5699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00001</a:t>
              </a:r>
              <a:endParaRPr kumimoji="0" lang="en-US" sz="1800" b="0" i="0" u="none" strike="noStrike" cap="none" normalizeH="0" baseline="0" smtClean="0">
                <a:ln>
                  <a:noFill/>
                </a:ln>
                <a:solidFill>
                  <a:schemeClr val="tx1"/>
                </a:solidFill>
                <a:effectLst/>
                <a:latin typeface="Arial" pitchFamily="34" charset="0"/>
              </a:endParaRPr>
            </a:p>
          </p:txBody>
        </p:sp>
        <p:sp>
          <p:nvSpPr>
            <p:cNvPr id="78" name="Rectangle 74"/>
            <p:cNvSpPr>
              <a:spLocks noChangeArrowheads="1"/>
            </p:cNvSpPr>
            <p:nvPr/>
          </p:nvSpPr>
          <p:spPr bwMode="auto">
            <a:xfrm>
              <a:off x="5105400" y="5208588"/>
              <a:ext cx="4714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0010</a:t>
              </a:r>
              <a:endParaRPr kumimoji="0" lang="en-US" sz="1800" b="0" i="0" u="none" strike="noStrike" cap="none" normalizeH="0" baseline="0" smtClean="0">
                <a:ln>
                  <a:noFill/>
                </a:ln>
                <a:solidFill>
                  <a:schemeClr val="tx1"/>
                </a:solidFill>
                <a:effectLst/>
                <a:latin typeface="Arial" pitchFamily="34" charset="0"/>
              </a:endParaRPr>
            </a:p>
          </p:txBody>
        </p:sp>
        <p:sp>
          <p:nvSpPr>
            <p:cNvPr id="79" name="Freeform 75"/>
            <p:cNvSpPr>
              <a:spLocks/>
            </p:cNvSpPr>
            <p:nvPr/>
          </p:nvSpPr>
          <p:spPr bwMode="auto">
            <a:xfrm>
              <a:off x="3571875" y="5135563"/>
              <a:ext cx="2017713" cy="4763"/>
            </a:xfrm>
            <a:custGeom>
              <a:avLst/>
              <a:gdLst>
                <a:gd name="T0" fmla="*/ 0 w 5070"/>
                <a:gd name="T1" fmla="*/ 0 h 10"/>
                <a:gd name="T2" fmla="*/ 5070 w 5070"/>
                <a:gd name="T3" fmla="*/ 0 h 10"/>
              </a:gdLst>
              <a:ahLst/>
              <a:cxnLst>
                <a:cxn ang="0">
                  <a:pos x="T0" y="T1"/>
                </a:cxn>
                <a:cxn ang="0">
                  <a:pos x="T2" y="T3"/>
                </a:cxn>
              </a:cxnLst>
              <a:rect l="0" t="0" r="r" b="b"/>
              <a:pathLst>
                <a:path w="5070" h="10">
                  <a:moveTo>
                    <a:pt x="0" y="0"/>
                  </a:moveTo>
                  <a:cubicBezTo>
                    <a:pt x="40" y="10"/>
                    <a:pt x="5070" y="0"/>
                    <a:pt x="5070" y="0"/>
                  </a:cubicBez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6"/>
            <p:cNvSpPr>
              <a:spLocks noChangeShapeType="1"/>
            </p:cNvSpPr>
            <p:nvPr/>
          </p:nvSpPr>
          <p:spPr bwMode="auto">
            <a:xfrm>
              <a:off x="3575050" y="4883150"/>
              <a:ext cx="0" cy="62230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Oval 77"/>
            <p:cNvSpPr>
              <a:spLocks noChangeArrowheads="1"/>
            </p:cNvSpPr>
            <p:nvPr/>
          </p:nvSpPr>
          <p:spPr bwMode="auto">
            <a:xfrm>
              <a:off x="3338513" y="5075238"/>
              <a:ext cx="198438" cy="203200"/>
            </a:xfrm>
            <a:prstGeom prst="ellipse">
              <a:avLst/>
            </a:prstGeom>
            <a:solidFill>
              <a:srgbClr val="67CBCE"/>
            </a:solidFill>
            <a:ln w="3"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8"/>
            <p:cNvSpPr>
              <a:spLocks noChangeArrowheads="1"/>
            </p:cNvSpPr>
            <p:nvPr/>
          </p:nvSpPr>
          <p:spPr bwMode="auto">
            <a:xfrm>
              <a:off x="3381375" y="5038725"/>
              <a:ext cx="15398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83" name="Freeform 79"/>
            <p:cNvSpPr>
              <a:spLocks/>
            </p:cNvSpPr>
            <p:nvPr/>
          </p:nvSpPr>
          <p:spPr bwMode="auto">
            <a:xfrm>
              <a:off x="3397250" y="1930400"/>
              <a:ext cx="1322388" cy="311150"/>
            </a:xfrm>
            <a:custGeom>
              <a:avLst/>
              <a:gdLst>
                <a:gd name="T0" fmla="*/ 94 w 3319"/>
                <a:gd name="T1" fmla="*/ 0 h 784"/>
                <a:gd name="T2" fmla="*/ 3224 w 3319"/>
                <a:gd name="T3" fmla="*/ 0 h 784"/>
                <a:gd name="T4" fmla="*/ 3319 w 3319"/>
                <a:gd name="T5" fmla="*/ 94 h 784"/>
                <a:gd name="T6" fmla="*/ 3319 w 3319"/>
                <a:gd name="T7" fmla="*/ 690 h 784"/>
                <a:gd name="T8" fmla="*/ 3224 w 3319"/>
                <a:gd name="T9" fmla="*/ 784 h 784"/>
                <a:gd name="T10" fmla="*/ 94 w 3319"/>
                <a:gd name="T11" fmla="*/ 784 h 784"/>
                <a:gd name="T12" fmla="*/ 0 w 3319"/>
                <a:gd name="T13" fmla="*/ 690 h 784"/>
                <a:gd name="T14" fmla="*/ 0 w 3319"/>
                <a:gd name="T15" fmla="*/ 94 h 784"/>
                <a:gd name="T16" fmla="*/ 94 w 3319"/>
                <a:gd name="T17"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9" h="784">
                  <a:moveTo>
                    <a:pt x="94" y="0"/>
                  </a:moveTo>
                  <a:lnTo>
                    <a:pt x="3224" y="0"/>
                  </a:lnTo>
                  <a:cubicBezTo>
                    <a:pt x="3277" y="0"/>
                    <a:pt x="3319" y="42"/>
                    <a:pt x="3319" y="94"/>
                  </a:cubicBezTo>
                  <a:lnTo>
                    <a:pt x="3319" y="690"/>
                  </a:lnTo>
                  <a:cubicBezTo>
                    <a:pt x="3319" y="742"/>
                    <a:pt x="3277" y="784"/>
                    <a:pt x="3224" y="784"/>
                  </a:cubicBezTo>
                  <a:lnTo>
                    <a:pt x="94" y="784"/>
                  </a:lnTo>
                  <a:cubicBezTo>
                    <a:pt x="42" y="784"/>
                    <a:pt x="0" y="742"/>
                    <a:pt x="0" y="690"/>
                  </a:cubicBezTo>
                  <a:lnTo>
                    <a:pt x="0" y="94"/>
                  </a:lnTo>
                  <a:cubicBezTo>
                    <a:pt x="0" y="42"/>
                    <a:pt x="42" y="0"/>
                    <a:pt x="94" y="0"/>
                  </a:cubicBezTo>
                  <a:close/>
                </a:path>
              </a:pathLst>
            </a:custGeom>
            <a:solidFill>
              <a:srgbClr val="CCFF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80"/>
            <p:cNvSpPr>
              <a:spLocks noChangeArrowheads="1"/>
            </p:cNvSpPr>
            <p:nvPr/>
          </p:nvSpPr>
          <p:spPr bwMode="auto">
            <a:xfrm>
              <a:off x="3417888" y="1965325"/>
              <a:ext cx="1250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Divisor (D)</a:t>
              </a:r>
              <a:endParaRPr kumimoji="0" lang="en-US" sz="1800" b="0" i="0" u="none" strike="noStrike" cap="none" normalizeH="0" baseline="0" smtClean="0">
                <a:ln>
                  <a:noFill/>
                </a:ln>
                <a:solidFill>
                  <a:schemeClr val="tx1"/>
                </a:solidFill>
                <a:effectLst/>
                <a:latin typeface="Arial" pitchFamily="34" charset="0"/>
              </a:endParaRPr>
            </a:p>
          </p:txBody>
        </p:sp>
        <p:sp>
          <p:nvSpPr>
            <p:cNvPr id="85" name="Freeform 81"/>
            <p:cNvSpPr>
              <a:spLocks/>
            </p:cNvSpPr>
            <p:nvPr/>
          </p:nvSpPr>
          <p:spPr bwMode="auto">
            <a:xfrm>
              <a:off x="4811713" y="1933575"/>
              <a:ext cx="606425" cy="304800"/>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CCFF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2"/>
            <p:cNvSpPr>
              <a:spLocks noChangeArrowheads="1"/>
            </p:cNvSpPr>
            <p:nvPr/>
          </p:nvSpPr>
          <p:spPr bwMode="auto">
            <a:xfrm>
              <a:off x="4872038" y="2011363"/>
              <a:ext cx="5397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0011</a:t>
              </a:r>
              <a:endParaRPr kumimoji="0" lang="en-US" sz="1800" b="0" i="0" u="none" strike="noStrike" cap="none" normalizeH="0" baseline="0" smtClean="0">
                <a:ln>
                  <a:noFill/>
                </a:ln>
                <a:solidFill>
                  <a:schemeClr val="tx1"/>
                </a:solidFill>
                <a:effectLst/>
                <a:latin typeface="Arial" pitchFamily="34" charset="0"/>
              </a:endParaRPr>
            </a:p>
          </p:txBody>
        </p:sp>
        <p:sp>
          <p:nvSpPr>
            <p:cNvPr id="87" name="Freeform 83"/>
            <p:cNvSpPr>
              <a:spLocks/>
            </p:cNvSpPr>
            <p:nvPr/>
          </p:nvSpPr>
          <p:spPr bwMode="auto">
            <a:xfrm>
              <a:off x="3324225" y="1504950"/>
              <a:ext cx="1560513" cy="327025"/>
            </a:xfrm>
            <a:custGeom>
              <a:avLst/>
              <a:gdLst>
                <a:gd name="T0" fmla="*/ 99 w 3916"/>
                <a:gd name="T1" fmla="*/ 0 h 823"/>
                <a:gd name="T2" fmla="*/ 3817 w 3916"/>
                <a:gd name="T3" fmla="*/ 0 h 823"/>
                <a:gd name="T4" fmla="*/ 3916 w 3916"/>
                <a:gd name="T5" fmla="*/ 99 h 823"/>
                <a:gd name="T6" fmla="*/ 3916 w 3916"/>
                <a:gd name="T7" fmla="*/ 724 h 823"/>
                <a:gd name="T8" fmla="*/ 3817 w 3916"/>
                <a:gd name="T9" fmla="*/ 823 h 823"/>
                <a:gd name="T10" fmla="*/ 99 w 3916"/>
                <a:gd name="T11" fmla="*/ 823 h 823"/>
                <a:gd name="T12" fmla="*/ 0 w 3916"/>
                <a:gd name="T13" fmla="*/ 724 h 823"/>
                <a:gd name="T14" fmla="*/ 0 w 3916"/>
                <a:gd name="T15" fmla="*/ 99 h 823"/>
                <a:gd name="T16" fmla="*/ 99 w 3916"/>
                <a:gd name="T17"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6" h="823">
                  <a:moveTo>
                    <a:pt x="99" y="0"/>
                  </a:moveTo>
                  <a:lnTo>
                    <a:pt x="3817" y="0"/>
                  </a:lnTo>
                  <a:cubicBezTo>
                    <a:pt x="3872" y="0"/>
                    <a:pt x="3916" y="44"/>
                    <a:pt x="3916" y="99"/>
                  </a:cubicBezTo>
                  <a:lnTo>
                    <a:pt x="3916" y="724"/>
                  </a:lnTo>
                  <a:cubicBezTo>
                    <a:pt x="3916" y="779"/>
                    <a:pt x="3872" y="823"/>
                    <a:pt x="3817" y="823"/>
                  </a:cubicBezTo>
                  <a:lnTo>
                    <a:pt x="99" y="823"/>
                  </a:lnTo>
                  <a:cubicBezTo>
                    <a:pt x="44" y="823"/>
                    <a:pt x="0" y="779"/>
                    <a:pt x="0" y="724"/>
                  </a:cubicBezTo>
                  <a:lnTo>
                    <a:pt x="0" y="99"/>
                  </a:lnTo>
                  <a:cubicBezTo>
                    <a:pt x="0" y="44"/>
                    <a:pt x="44" y="0"/>
                    <a:pt x="99" y="0"/>
                  </a:cubicBezTo>
                  <a:close/>
                </a:path>
              </a:pathLst>
            </a:custGeom>
            <a:solidFill>
              <a:srgbClr val="FFCC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4"/>
            <p:cNvSpPr>
              <a:spLocks noChangeArrowheads="1"/>
            </p:cNvSpPr>
            <p:nvPr/>
          </p:nvSpPr>
          <p:spPr bwMode="auto">
            <a:xfrm>
              <a:off x="3370263" y="1573213"/>
              <a:ext cx="1454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Dividend (N)</a:t>
              </a:r>
              <a:endParaRPr kumimoji="0" lang="en-US" sz="1800" b="0" i="0" u="none" strike="noStrike" cap="none" normalizeH="0" baseline="0" smtClean="0">
                <a:ln>
                  <a:noFill/>
                </a:ln>
                <a:solidFill>
                  <a:schemeClr val="tx1"/>
                </a:solidFill>
                <a:effectLst/>
                <a:latin typeface="Arial" pitchFamily="34" charset="0"/>
              </a:endParaRPr>
            </a:p>
          </p:txBody>
        </p:sp>
        <p:sp>
          <p:nvSpPr>
            <p:cNvPr id="89" name="Freeform 85"/>
            <p:cNvSpPr>
              <a:spLocks/>
            </p:cNvSpPr>
            <p:nvPr/>
          </p:nvSpPr>
          <p:spPr bwMode="auto">
            <a:xfrm>
              <a:off x="4976813" y="1524000"/>
              <a:ext cx="606425" cy="304800"/>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6"/>
                    <a:pt x="1484" y="767"/>
                    <a:pt x="1433" y="767"/>
                  </a:cubicBezTo>
                  <a:lnTo>
                    <a:pt x="92" y="767"/>
                  </a:lnTo>
                  <a:cubicBezTo>
                    <a:pt x="41" y="767"/>
                    <a:pt x="0" y="726"/>
                    <a:pt x="0" y="674"/>
                  </a:cubicBezTo>
                  <a:lnTo>
                    <a:pt x="0" y="92"/>
                  </a:lnTo>
                  <a:cubicBezTo>
                    <a:pt x="0" y="41"/>
                    <a:pt x="41" y="0"/>
                    <a:pt x="92" y="0"/>
                  </a:cubicBezTo>
                  <a:close/>
                </a:path>
              </a:pathLst>
            </a:custGeom>
            <a:solidFill>
              <a:srgbClr val="FFCC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6"/>
            <p:cNvSpPr>
              <a:spLocks noChangeArrowheads="1"/>
            </p:cNvSpPr>
            <p:nvPr/>
          </p:nvSpPr>
          <p:spPr bwMode="auto">
            <a:xfrm>
              <a:off x="4995863" y="1617663"/>
              <a:ext cx="6540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00111</a:t>
              </a:r>
              <a:endParaRPr kumimoji="0" lang="en-US" sz="1800" b="0" i="0" u="none" strike="noStrike" cap="none" normalizeH="0" baseline="0" smtClean="0">
                <a:ln>
                  <a:noFill/>
                </a:ln>
                <a:solidFill>
                  <a:schemeClr val="tx1"/>
                </a:solidFill>
                <a:effectLst/>
                <a:latin typeface="Arial" pitchFamily="34" charset="0"/>
              </a:endParaRPr>
            </a:p>
          </p:txBody>
        </p:sp>
        <p:sp>
          <p:nvSpPr>
            <p:cNvPr id="91" name="Freeform 87"/>
            <p:cNvSpPr>
              <a:spLocks/>
            </p:cNvSpPr>
            <p:nvPr/>
          </p:nvSpPr>
          <p:spPr bwMode="auto">
            <a:xfrm>
              <a:off x="3270250" y="5992812"/>
              <a:ext cx="1663700" cy="306388"/>
            </a:xfrm>
            <a:custGeom>
              <a:avLst/>
              <a:gdLst>
                <a:gd name="T0" fmla="*/ 92 w 4179"/>
                <a:gd name="T1" fmla="*/ 0 h 769"/>
                <a:gd name="T2" fmla="*/ 4086 w 4179"/>
                <a:gd name="T3" fmla="*/ 0 h 769"/>
                <a:gd name="T4" fmla="*/ 4179 w 4179"/>
                <a:gd name="T5" fmla="*/ 92 h 769"/>
                <a:gd name="T6" fmla="*/ 4179 w 4179"/>
                <a:gd name="T7" fmla="*/ 676 h 769"/>
                <a:gd name="T8" fmla="*/ 4086 w 4179"/>
                <a:gd name="T9" fmla="*/ 769 h 769"/>
                <a:gd name="T10" fmla="*/ 92 w 4179"/>
                <a:gd name="T11" fmla="*/ 769 h 769"/>
                <a:gd name="T12" fmla="*/ 0 w 4179"/>
                <a:gd name="T13" fmla="*/ 676 h 769"/>
                <a:gd name="T14" fmla="*/ 0 w 4179"/>
                <a:gd name="T15" fmla="*/ 92 h 769"/>
                <a:gd name="T16" fmla="*/ 92 w 4179"/>
                <a:gd name="T17"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9" h="769">
                  <a:moveTo>
                    <a:pt x="92" y="0"/>
                  </a:moveTo>
                  <a:lnTo>
                    <a:pt x="4086" y="0"/>
                  </a:lnTo>
                  <a:cubicBezTo>
                    <a:pt x="4137" y="0"/>
                    <a:pt x="4179" y="41"/>
                    <a:pt x="4179" y="92"/>
                  </a:cubicBezTo>
                  <a:lnTo>
                    <a:pt x="4179" y="676"/>
                  </a:lnTo>
                  <a:cubicBezTo>
                    <a:pt x="4179" y="728"/>
                    <a:pt x="4137" y="769"/>
                    <a:pt x="4086" y="769"/>
                  </a:cubicBezTo>
                  <a:lnTo>
                    <a:pt x="92" y="769"/>
                  </a:lnTo>
                  <a:cubicBezTo>
                    <a:pt x="41" y="769"/>
                    <a:pt x="0" y="728"/>
                    <a:pt x="0" y="676"/>
                  </a:cubicBezTo>
                  <a:lnTo>
                    <a:pt x="0" y="92"/>
                  </a:lnTo>
                  <a:cubicBezTo>
                    <a:pt x="0" y="41"/>
                    <a:pt x="41" y="0"/>
                    <a:pt x="92" y="0"/>
                  </a:cubicBezTo>
                  <a:close/>
                </a:path>
              </a:pathLst>
            </a:custGeom>
            <a:solidFill>
              <a:srgbClr val="FFAAAA"/>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8"/>
            <p:cNvSpPr>
              <a:spLocks noChangeArrowheads="1"/>
            </p:cNvSpPr>
            <p:nvPr/>
          </p:nvSpPr>
          <p:spPr bwMode="auto">
            <a:xfrm>
              <a:off x="3290888" y="6029325"/>
              <a:ext cx="16287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Remainder(R)</a:t>
              </a:r>
              <a:endParaRPr kumimoji="0" lang="en-US" sz="1800" b="0" i="0" u="none" strike="noStrike" cap="none" normalizeH="0" baseline="0" smtClean="0">
                <a:ln>
                  <a:noFill/>
                </a:ln>
                <a:solidFill>
                  <a:schemeClr val="tx1"/>
                </a:solidFill>
                <a:effectLst/>
                <a:latin typeface="Arial" pitchFamily="34" charset="0"/>
              </a:endParaRPr>
            </a:p>
          </p:txBody>
        </p:sp>
        <p:sp>
          <p:nvSpPr>
            <p:cNvPr id="93" name="Freeform 89"/>
            <p:cNvSpPr>
              <a:spLocks/>
            </p:cNvSpPr>
            <p:nvPr/>
          </p:nvSpPr>
          <p:spPr bwMode="auto">
            <a:xfrm>
              <a:off x="4970463" y="5984875"/>
              <a:ext cx="606425" cy="306388"/>
            </a:xfrm>
            <a:custGeom>
              <a:avLst/>
              <a:gdLst>
                <a:gd name="T0" fmla="*/ 92 w 1525"/>
                <a:gd name="T1" fmla="*/ 0 h 767"/>
                <a:gd name="T2" fmla="*/ 1433 w 1525"/>
                <a:gd name="T3" fmla="*/ 0 h 767"/>
                <a:gd name="T4" fmla="*/ 1525 w 1525"/>
                <a:gd name="T5" fmla="*/ 92 h 767"/>
                <a:gd name="T6" fmla="*/ 1525 w 1525"/>
                <a:gd name="T7" fmla="*/ 674 h 767"/>
                <a:gd name="T8" fmla="*/ 1433 w 1525"/>
                <a:gd name="T9" fmla="*/ 767 h 767"/>
                <a:gd name="T10" fmla="*/ 92 w 1525"/>
                <a:gd name="T11" fmla="*/ 767 h 767"/>
                <a:gd name="T12" fmla="*/ 0 w 1525"/>
                <a:gd name="T13" fmla="*/ 674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4"/>
                  </a:lnTo>
                  <a:cubicBezTo>
                    <a:pt x="1525" y="725"/>
                    <a:pt x="1484" y="767"/>
                    <a:pt x="1433" y="767"/>
                  </a:cubicBezTo>
                  <a:lnTo>
                    <a:pt x="92" y="767"/>
                  </a:lnTo>
                  <a:cubicBezTo>
                    <a:pt x="41" y="767"/>
                    <a:pt x="0" y="725"/>
                    <a:pt x="0" y="674"/>
                  </a:cubicBezTo>
                  <a:lnTo>
                    <a:pt x="0" y="92"/>
                  </a:lnTo>
                  <a:cubicBezTo>
                    <a:pt x="0" y="41"/>
                    <a:pt x="41" y="0"/>
                    <a:pt x="92" y="0"/>
                  </a:cubicBezTo>
                  <a:close/>
                </a:path>
              </a:pathLst>
            </a:custGeom>
            <a:solidFill>
              <a:srgbClr val="FFAAAA"/>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90"/>
            <p:cNvSpPr>
              <a:spLocks noChangeArrowheads="1"/>
            </p:cNvSpPr>
            <p:nvPr/>
          </p:nvSpPr>
          <p:spPr bwMode="auto">
            <a:xfrm>
              <a:off x="5030788" y="6064250"/>
              <a:ext cx="5397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0001</a:t>
              </a:r>
              <a:endParaRPr kumimoji="0" lang="en-US" sz="1800" b="0" i="0" u="none" strike="noStrike" cap="none" normalizeH="0" baseline="0" smtClean="0">
                <a:ln>
                  <a:noFill/>
                </a:ln>
                <a:solidFill>
                  <a:schemeClr val="tx1"/>
                </a:solidFill>
                <a:effectLst/>
                <a:latin typeface="Arial" pitchFamily="34" charset="0"/>
              </a:endParaRPr>
            </a:p>
          </p:txBody>
        </p:sp>
        <p:sp>
          <p:nvSpPr>
            <p:cNvPr id="95" name="Freeform 91"/>
            <p:cNvSpPr>
              <a:spLocks/>
            </p:cNvSpPr>
            <p:nvPr/>
          </p:nvSpPr>
          <p:spPr bwMode="auto">
            <a:xfrm>
              <a:off x="3325813" y="5562600"/>
              <a:ext cx="1560513" cy="327025"/>
            </a:xfrm>
            <a:custGeom>
              <a:avLst/>
              <a:gdLst>
                <a:gd name="T0" fmla="*/ 99 w 3916"/>
                <a:gd name="T1" fmla="*/ 0 h 823"/>
                <a:gd name="T2" fmla="*/ 3817 w 3916"/>
                <a:gd name="T3" fmla="*/ 0 h 823"/>
                <a:gd name="T4" fmla="*/ 3916 w 3916"/>
                <a:gd name="T5" fmla="*/ 99 h 823"/>
                <a:gd name="T6" fmla="*/ 3916 w 3916"/>
                <a:gd name="T7" fmla="*/ 724 h 823"/>
                <a:gd name="T8" fmla="*/ 3817 w 3916"/>
                <a:gd name="T9" fmla="*/ 823 h 823"/>
                <a:gd name="T10" fmla="*/ 99 w 3916"/>
                <a:gd name="T11" fmla="*/ 823 h 823"/>
                <a:gd name="T12" fmla="*/ 0 w 3916"/>
                <a:gd name="T13" fmla="*/ 724 h 823"/>
                <a:gd name="T14" fmla="*/ 0 w 3916"/>
                <a:gd name="T15" fmla="*/ 99 h 823"/>
                <a:gd name="T16" fmla="*/ 99 w 3916"/>
                <a:gd name="T17"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6" h="823">
                  <a:moveTo>
                    <a:pt x="99" y="0"/>
                  </a:moveTo>
                  <a:lnTo>
                    <a:pt x="3817" y="0"/>
                  </a:lnTo>
                  <a:cubicBezTo>
                    <a:pt x="3872" y="0"/>
                    <a:pt x="3916" y="44"/>
                    <a:pt x="3916" y="99"/>
                  </a:cubicBezTo>
                  <a:lnTo>
                    <a:pt x="3916" y="724"/>
                  </a:lnTo>
                  <a:cubicBezTo>
                    <a:pt x="3916" y="779"/>
                    <a:pt x="3872" y="823"/>
                    <a:pt x="3817" y="823"/>
                  </a:cubicBezTo>
                  <a:lnTo>
                    <a:pt x="99" y="823"/>
                  </a:lnTo>
                  <a:cubicBezTo>
                    <a:pt x="44" y="823"/>
                    <a:pt x="0" y="779"/>
                    <a:pt x="0" y="724"/>
                  </a:cubicBezTo>
                  <a:lnTo>
                    <a:pt x="0" y="99"/>
                  </a:lnTo>
                  <a:cubicBezTo>
                    <a:pt x="0" y="44"/>
                    <a:pt x="44" y="0"/>
                    <a:pt x="99" y="0"/>
                  </a:cubicBezTo>
                  <a:close/>
                </a:path>
              </a:pathLst>
            </a:custGeom>
            <a:solidFill>
              <a:srgbClr val="AFC6E9"/>
            </a:solidFill>
            <a:ln w="2"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2"/>
            <p:cNvSpPr>
              <a:spLocks noChangeArrowheads="1"/>
            </p:cNvSpPr>
            <p:nvPr/>
          </p:nvSpPr>
          <p:spPr bwMode="auto">
            <a:xfrm>
              <a:off x="3371850" y="5630862"/>
              <a:ext cx="13700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Quotient(Q)</a:t>
              </a:r>
              <a:endParaRPr kumimoji="0" lang="en-US" sz="1800" b="0" i="0" u="none" strike="noStrike" cap="none" normalizeH="0" baseline="0" smtClean="0">
                <a:ln>
                  <a:noFill/>
                </a:ln>
                <a:solidFill>
                  <a:schemeClr val="tx1"/>
                </a:solidFill>
                <a:effectLst/>
                <a:latin typeface="Arial" pitchFamily="34" charset="0"/>
              </a:endParaRPr>
            </a:p>
          </p:txBody>
        </p:sp>
        <p:sp>
          <p:nvSpPr>
            <p:cNvPr id="97" name="Freeform 93"/>
            <p:cNvSpPr>
              <a:spLocks/>
            </p:cNvSpPr>
            <p:nvPr/>
          </p:nvSpPr>
          <p:spPr bwMode="auto">
            <a:xfrm>
              <a:off x="4978400" y="5581650"/>
              <a:ext cx="606425" cy="304800"/>
            </a:xfrm>
            <a:custGeom>
              <a:avLst/>
              <a:gdLst>
                <a:gd name="T0" fmla="*/ 92 w 1525"/>
                <a:gd name="T1" fmla="*/ 0 h 767"/>
                <a:gd name="T2" fmla="*/ 1433 w 1525"/>
                <a:gd name="T3" fmla="*/ 0 h 767"/>
                <a:gd name="T4" fmla="*/ 1525 w 1525"/>
                <a:gd name="T5" fmla="*/ 92 h 767"/>
                <a:gd name="T6" fmla="*/ 1525 w 1525"/>
                <a:gd name="T7" fmla="*/ 675 h 767"/>
                <a:gd name="T8" fmla="*/ 1433 w 1525"/>
                <a:gd name="T9" fmla="*/ 767 h 767"/>
                <a:gd name="T10" fmla="*/ 92 w 1525"/>
                <a:gd name="T11" fmla="*/ 767 h 767"/>
                <a:gd name="T12" fmla="*/ 0 w 1525"/>
                <a:gd name="T13" fmla="*/ 675 h 767"/>
                <a:gd name="T14" fmla="*/ 0 w 1525"/>
                <a:gd name="T15" fmla="*/ 92 h 767"/>
                <a:gd name="T16" fmla="*/ 92 w 1525"/>
                <a:gd name="T17"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5" h="767">
                  <a:moveTo>
                    <a:pt x="92" y="0"/>
                  </a:moveTo>
                  <a:lnTo>
                    <a:pt x="1433" y="0"/>
                  </a:lnTo>
                  <a:cubicBezTo>
                    <a:pt x="1484" y="0"/>
                    <a:pt x="1525" y="41"/>
                    <a:pt x="1525" y="92"/>
                  </a:cubicBezTo>
                  <a:lnTo>
                    <a:pt x="1525" y="675"/>
                  </a:lnTo>
                  <a:cubicBezTo>
                    <a:pt x="1525" y="726"/>
                    <a:pt x="1484" y="767"/>
                    <a:pt x="1433" y="767"/>
                  </a:cubicBezTo>
                  <a:lnTo>
                    <a:pt x="92" y="767"/>
                  </a:lnTo>
                  <a:cubicBezTo>
                    <a:pt x="41" y="767"/>
                    <a:pt x="0" y="726"/>
                    <a:pt x="0" y="675"/>
                  </a:cubicBezTo>
                  <a:lnTo>
                    <a:pt x="0" y="92"/>
                  </a:lnTo>
                  <a:cubicBezTo>
                    <a:pt x="0" y="41"/>
                    <a:pt x="41" y="0"/>
                    <a:pt x="92" y="0"/>
                  </a:cubicBezTo>
                  <a:close/>
                </a:path>
              </a:pathLst>
            </a:custGeom>
            <a:solidFill>
              <a:srgbClr val="AFC6E9"/>
            </a:solidFill>
            <a:ln w="1" cap="flat">
              <a:solidFill>
                <a:srgbClr val="0E0CF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94"/>
            <p:cNvSpPr>
              <a:spLocks noChangeArrowheads="1"/>
            </p:cNvSpPr>
            <p:nvPr/>
          </p:nvSpPr>
          <p:spPr bwMode="auto">
            <a:xfrm>
              <a:off x="5038725" y="5661025"/>
              <a:ext cx="5397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0010</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12690</TotalTime>
  <Words>2355</Words>
  <Application>Microsoft Office PowerPoint</Application>
  <PresentationFormat>On-screen Show (4:3)</PresentationFormat>
  <Paragraphs>649</Paragraphs>
  <Slides>58</Slides>
  <Notes>58</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58</vt:i4>
      </vt:variant>
    </vt:vector>
  </HeadingPairs>
  <TitlesOfParts>
    <vt:vector size="75" baseType="lpstr">
      <vt:lpstr>Arial Unicode MS</vt:lpstr>
      <vt:lpstr>Microsoft YaHei</vt:lpstr>
      <vt:lpstr>Arial</vt:lpstr>
      <vt:lpstr>Calibri</vt:lpstr>
      <vt:lpstr>Cambria Math</vt:lpstr>
      <vt:lpstr>Candara</vt:lpstr>
      <vt:lpstr>Courier New</vt:lpstr>
      <vt:lpstr>Helvetica</vt:lpstr>
      <vt:lpstr>Mangal</vt:lpstr>
      <vt:lpstr>Sans</vt:lpstr>
      <vt:lpstr>StarSymbol</vt:lpstr>
      <vt:lpstr>Symbol</vt:lpstr>
      <vt:lpstr>Tahoma</vt:lpstr>
      <vt:lpstr>Times New Roman</vt:lpstr>
      <vt:lpstr>TimesNewRoman</vt:lpstr>
      <vt:lpstr>TimesNewRoman,Bold</vt:lpstr>
      <vt:lpstr>Waveform</vt:lpstr>
      <vt:lpstr>PowerPoint Presentation</vt:lpstr>
      <vt:lpstr>PowerPoint Presentation</vt:lpstr>
      <vt:lpstr>Outline</vt:lpstr>
      <vt:lpstr>Integer Division</vt:lpstr>
      <vt:lpstr>Reduction of the Divison Problem</vt:lpstr>
      <vt:lpstr>How to Reduce the Problem</vt:lpstr>
      <vt:lpstr>Iterative Divider</vt:lpstr>
      <vt:lpstr>Restoring Division</vt:lpstr>
      <vt:lpstr>Example</vt:lpstr>
      <vt:lpstr>Restoring Division</vt:lpstr>
      <vt:lpstr>Proof</vt:lpstr>
      <vt:lpstr>Proof - II</vt:lpstr>
      <vt:lpstr>Proof - III</vt:lpstr>
      <vt:lpstr>Time Complexity</vt:lpstr>
      <vt:lpstr>Restoring vs Non-Restoring Division</vt:lpstr>
      <vt:lpstr>PowerPoint Presentation</vt:lpstr>
      <vt:lpstr>PowerPoint Presentation</vt:lpstr>
      <vt:lpstr>Idea of the Proof</vt:lpstr>
      <vt:lpstr>Proof - II</vt:lpstr>
      <vt:lpstr>Proof - III</vt:lpstr>
      <vt:lpstr>Outline</vt:lpstr>
      <vt:lpstr>Adding Two Numbers (same sign)</vt:lpstr>
      <vt:lpstr>Addition</vt:lpstr>
      <vt:lpstr>Addition - II</vt:lpstr>
      <vt:lpstr>Renormalisation</vt:lpstr>
      <vt:lpstr>Example</vt:lpstr>
      <vt:lpstr>Example - II</vt:lpstr>
      <vt:lpstr>Rounding</vt:lpstr>
      <vt:lpstr>Rounding - II</vt:lpstr>
      <vt:lpstr>IEEE 754 Rounding Modes</vt:lpstr>
      <vt:lpstr>IEEE 754 Rounding - II</vt:lpstr>
      <vt:lpstr>Rounding Modes – Summary</vt:lpstr>
      <vt:lpstr>Implementing Rounding</vt:lpstr>
      <vt:lpstr>Renormalisation after Rounding</vt:lpstr>
      <vt:lpstr>Addition of Numbers (Opposite Signs)</vt:lpstr>
      <vt:lpstr>Addition of Numbers (Opposite Signs)-II</vt:lpstr>
      <vt:lpstr>PowerPoint Presentation</vt:lpstr>
      <vt:lpstr>Outline</vt:lpstr>
      <vt:lpstr>Multiplication of FP Numbers</vt:lpstr>
      <vt:lpstr>PowerPoint Presentation</vt:lpstr>
      <vt:lpstr>Outline</vt:lpstr>
      <vt:lpstr>Simple Division Algorithm</vt:lpstr>
      <vt:lpstr>Goldschmidt Division</vt:lpstr>
      <vt:lpstr>Goldschmidt Division - II</vt:lpstr>
      <vt:lpstr>PowerPoint Presentation</vt:lpstr>
      <vt:lpstr>Generating the 1/(1-Y)</vt:lpstr>
      <vt:lpstr>GoldSchmidt Division Summary</vt:lpstr>
      <vt:lpstr>Division using the Newton Raphson Method</vt:lpstr>
      <vt:lpstr>Idea of the Method</vt:lpstr>
      <vt:lpstr>Newton Raphson Method</vt:lpstr>
      <vt:lpstr>Analysis</vt:lpstr>
      <vt:lpstr>Algebra</vt:lpstr>
      <vt:lpstr>Intersection with the x-axis</vt:lpstr>
      <vt:lpstr>Evolution of the Error</vt:lpstr>
      <vt:lpstr>Bounding the Error</vt:lpstr>
      <vt:lpstr>Evolution of the Error - II</vt:lpstr>
      <vt:lpstr>Time Complexity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282</cp:revision>
  <dcterms:created xsi:type="dcterms:W3CDTF">2013-07-05T14:39:01Z</dcterms:created>
  <dcterms:modified xsi:type="dcterms:W3CDTF">2016-12-22T07:40:06Z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