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handoutMasterIdLst>
    <p:handoutMasterId r:id="rId74"/>
  </p:handoutMasterIdLst>
  <p:sldIdLst>
    <p:sldId id="256" r:id="rId2"/>
    <p:sldId id="32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2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3" autoAdjust="0"/>
    <p:restoredTop sz="95255" autoAdjust="0"/>
  </p:normalViewPr>
  <p:slideViewPr>
    <p:cSldViewPr snapToGrid="0" showGuides="1">
      <p:cViewPr varScale="1">
        <p:scale>
          <a:sx n="70" d="100"/>
          <a:sy n="70" d="100"/>
        </p:scale>
        <p:origin x="714" y="48"/>
      </p:cViewPr>
      <p:guideLst>
        <p:guide orient="horz" pos="2152"/>
        <p:guide pos="285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E4F47502-5E1D-4EA7-8973-98255B04DA7E}"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758431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BA325D3A-25C7-48B2-BCAC-470B4AC90EB6}" type="slidenum">
              <a:rPr/>
              <a:pPr lvl="0"/>
              <a:t>‹#›</a:t>
            </a:fld>
            <a:endParaRPr lang="en-IN"/>
          </a:p>
        </p:txBody>
      </p:sp>
    </p:spTree>
    <p:extLst>
      <p:ext uri="{BB962C8B-B14F-4D97-AF65-F5344CB8AC3E}">
        <p14:creationId xmlns:p14="http://schemas.microsoft.com/office/powerpoint/2010/main" val="792917185"/>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807530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4682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2586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8746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238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003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7480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0851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771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8024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21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BA325D3A-25C7-48B2-BCAC-470B4AC90EB6}" type="slidenum">
              <a:rPr lang="en-US" smtClean="0"/>
              <a:pPr lvl="0"/>
              <a:t>2</a:t>
            </a:fld>
            <a:endParaRPr lang="en-US"/>
          </a:p>
        </p:txBody>
      </p:sp>
    </p:spTree>
    <p:extLst>
      <p:ext uri="{BB962C8B-B14F-4D97-AF65-F5344CB8AC3E}">
        <p14:creationId xmlns:p14="http://schemas.microsoft.com/office/powerpoint/2010/main" val="3648761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23146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94427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0354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13422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49807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58035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5373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77873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91565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116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199910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94945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242025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0309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77980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6777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8830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93088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351048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26471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9593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969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81205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16076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41388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57955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63091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05460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581497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70324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94131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6735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0557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77580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6934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997196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219924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36143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5167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075292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324854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64719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7448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986195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59982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949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943267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50178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98505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061470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753857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20441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213416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9339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101762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949995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85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2731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0586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22"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9"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1"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7200" y="1054100"/>
            <a:ext cx="7416800" cy="1470025"/>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Processor Design</a:t>
            </a:r>
          </a:p>
        </p:txBody>
      </p:sp>
      <p:sp>
        <p:nvSpPr>
          <p:cNvPr id="4" name="Title 1"/>
          <p:cNvSpPr txBox="1">
            <a:spLocks/>
          </p:cNvSpPr>
          <p:nvPr/>
        </p:nvSpPr>
        <p:spPr>
          <a:xfrm>
            <a:off x="1727200" y="1054100"/>
            <a:ext cx="7416800" cy="1470025"/>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en-US" smtClean="0"/>
              <a:t>The Language of Bits</a:t>
            </a:r>
            <a:endParaRPr lang="en-US"/>
          </a:p>
        </p:txBody>
      </p:sp>
      <p:sp>
        <p:nvSpPr>
          <p:cNvPr id="6" name="TextBox 1"/>
          <p:cNvSpPr txBox="1">
            <a:spLocks noChangeArrowheads="1"/>
          </p:cNvSpPr>
          <p:nvPr/>
        </p:nvSpPr>
        <p:spPr bwMode="auto">
          <a:xfrm>
            <a:off x="2667000" y="3348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7" name="Rectangle 6"/>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8"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a:xfrm>
            <a:off x="304800" y="4343400"/>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8  </a:t>
            </a:r>
            <a:r>
              <a:rPr lang="en-US" dirty="0">
                <a:solidFill>
                  <a:schemeClr val="tx1"/>
                </a:solidFill>
                <a:effectLst/>
                <a:latin typeface="Arial" panose="020B0604020202020204" pitchFamily="34" charset="0"/>
                <a:cs typeface="Arial" panose="020B0604020202020204" pitchFamily="34" charset="0"/>
              </a:rPr>
              <a:t>Processor Design </a:t>
            </a:r>
          </a:p>
        </p:txBody>
      </p:sp>
      <p:grpSp>
        <p:nvGrpSpPr>
          <p:cNvPr id="15" name="Group 14"/>
          <p:cNvGrpSpPr/>
          <p:nvPr/>
        </p:nvGrpSpPr>
        <p:grpSpPr>
          <a:xfrm>
            <a:off x="0" y="5537200"/>
            <a:ext cx="9372600" cy="1457325"/>
            <a:chOff x="0" y="5537200"/>
            <a:chExt cx="9372600" cy="1457325"/>
          </a:xfrm>
        </p:grpSpPr>
        <p:sp>
          <p:nvSpPr>
            <p:cNvPr id="12" name="Rectangle 11"/>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901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899319" y="1724025"/>
            <a:ext cx="7345362" cy="39655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08000">
              <a:buSzPct val="100000"/>
              <a:buFont typeface="Symbol" panose="05050102010706020507" pitchFamily="18" charset="2"/>
              <a:buChar char="*"/>
            </a:pPr>
            <a:r>
              <a:rPr lang="en-US" dirty="0">
                <a:latin typeface="" pitchFamily="18"/>
              </a:rPr>
              <a:t>Outline of a Processor</a:t>
            </a:r>
          </a:p>
          <a:p>
            <a:pPr marL="571500" lvl="0" indent="-508000">
              <a:buSzPct val="100000"/>
              <a:buFont typeface="Symbol" panose="05050102010706020507" pitchFamily="18" charset="2"/>
              <a:buChar char="*"/>
            </a:pPr>
            <a:r>
              <a:rPr lang="en-US" dirty="0">
                <a:latin typeface="" pitchFamily="18"/>
              </a:rPr>
              <a:t>Detailed Design of each Stage</a:t>
            </a:r>
          </a:p>
          <a:p>
            <a:pPr marL="571500" lvl="0" indent="-508000">
              <a:buSzPct val="100000"/>
              <a:buFont typeface="Symbol" panose="05050102010706020507" pitchFamily="18" charset="2"/>
              <a:buChar char="*"/>
            </a:pPr>
            <a:r>
              <a:rPr lang="en-US" dirty="0">
                <a:latin typeface="" pitchFamily="18"/>
              </a:rPr>
              <a:t>The Control Unit</a:t>
            </a:r>
          </a:p>
          <a:p>
            <a:pPr marL="571500" lvl="0" indent="-508000">
              <a:buSzPct val="100000"/>
              <a:buFont typeface="Symbol" panose="05050102010706020507" pitchFamily="18" charset="2"/>
              <a:buChar char="*"/>
            </a:pPr>
            <a:r>
              <a:rPr lang="en-US" dirty="0" err="1">
                <a:latin typeface="Calibri" pitchFamily="34"/>
              </a:rPr>
              <a:t>Microprogrammed</a:t>
            </a:r>
            <a:r>
              <a:rPr lang="en-US" dirty="0">
                <a:latin typeface="Calibri" pitchFamily="34"/>
              </a:rPr>
              <a:t> Processor</a:t>
            </a:r>
          </a:p>
          <a:p>
            <a:pPr marL="571500" lvl="0" indent="-508000">
              <a:buSzPct val="100000"/>
              <a:buFont typeface="Symbol" panose="05050102010706020507" pitchFamily="18" charset="2"/>
              <a:buChar char="*"/>
            </a:pPr>
            <a:r>
              <a:rPr lang="en-US" dirty="0" err="1">
                <a:latin typeface="Calibri" pitchFamily="34"/>
              </a:rPr>
              <a:t>Microassembly</a:t>
            </a:r>
            <a:r>
              <a:rPr lang="en-US" dirty="0">
                <a:latin typeface="Calibri" pitchFamily="34"/>
              </a:rPr>
              <a:t> Language</a:t>
            </a:r>
          </a:p>
          <a:p>
            <a:pPr marL="571500" lvl="0" indent="-508000">
              <a:buSzPct val="100000"/>
              <a:buFont typeface="Symbol" panose="05050102010706020507" pitchFamily="18" charset="2"/>
              <a:buChar char="*"/>
            </a:pPr>
            <a:r>
              <a:rPr lang="en-US" dirty="0">
                <a:latin typeface="Calibri" pitchFamily="34"/>
              </a:rPr>
              <a:t>The </a:t>
            </a:r>
            <a:r>
              <a:rPr lang="en-US" dirty="0" err="1">
                <a:latin typeface="Calibri" pitchFamily="34"/>
              </a:rPr>
              <a:t>Microcontrol</a:t>
            </a:r>
            <a:r>
              <a:rPr lang="en-US" dirty="0">
                <a:latin typeface="Calibri" pitchFamily="34"/>
              </a:rPr>
              <a:t> Unit</a:t>
            </a:r>
          </a:p>
        </p:txBody>
      </p:sp>
      <p:pic>
        <p:nvPicPr>
          <p:cNvPr id="4" name="Picture 3"/>
          <p:cNvPicPr>
            <a:picLocks noChangeAspect="1"/>
          </p:cNvPicPr>
          <p:nvPr/>
        </p:nvPicPr>
        <p:blipFill>
          <a:blip r:embed="rId3">
            <a:lum/>
            <a:alphaModFix/>
          </a:blip>
          <a:srcRect/>
          <a:stretch>
            <a:fillRect/>
          </a:stretch>
        </p:blipFill>
        <p:spPr>
          <a:xfrm rot="10800000">
            <a:off x="7297058" y="2302758"/>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7414"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 </a:t>
            </a:r>
            <a:r>
              <a:rPr lang="fr-FR" dirty="0" err="1">
                <a:solidFill>
                  <a:schemeClr val="tx1"/>
                </a:solidFill>
              </a:rPr>
              <a:t>Fetch</a:t>
            </a:r>
            <a:r>
              <a:rPr lang="fr-FR" dirty="0">
                <a:solidFill>
                  <a:schemeClr val="tx1"/>
                </a:solidFill>
              </a:rPr>
              <a:t> (IF) Stage</a:t>
            </a:r>
          </a:p>
        </p:txBody>
      </p:sp>
      <p:grpSp>
        <p:nvGrpSpPr>
          <p:cNvPr id="3" name="Group 5"/>
          <p:cNvGrpSpPr>
            <a:grpSpLocks noChangeAspect="1"/>
          </p:cNvGrpSpPr>
          <p:nvPr/>
        </p:nvGrpSpPr>
        <p:grpSpPr bwMode="auto">
          <a:xfrm>
            <a:off x="1397000" y="1519238"/>
            <a:ext cx="6324600" cy="4538662"/>
            <a:chOff x="1056" y="981"/>
            <a:chExt cx="3984" cy="2859"/>
          </a:xfrm>
        </p:grpSpPr>
        <p:sp>
          <p:nvSpPr>
            <p:cNvPr id="6" name="AutoShape 4"/>
            <p:cNvSpPr>
              <a:spLocks noChangeAspect="1" noChangeArrowheads="1" noTextEdit="1"/>
            </p:cNvSpPr>
            <p:nvPr/>
          </p:nvSpPr>
          <p:spPr bwMode="auto">
            <a:xfrm>
              <a:off x="1056" y="981"/>
              <a:ext cx="3984"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73" name="Group 206"/>
            <p:cNvGrpSpPr>
              <a:grpSpLocks/>
            </p:cNvGrpSpPr>
            <p:nvPr/>
          </p:nvGrpSpPr>
          <p:grpSpPr bwMode="auto">
            <a:xfrm>
              <a:off x="1071" y="996"/>
              <a:ext cx="3940" cy="2817"/>
              <a:chOff x="1071" y="996"/>
              <a:chExt cx="3940" cy="2817"/>
            </a:xfrm>
          </p:grpSpPr>
          <p:sp>
            <p:nvSpPr>
              <p:cNvPr id="2110" name="Rectangle 6"/>
              <p:cNvSpPr>
                <a:spLocks noChangeArrowheads="1"/>
              </p:cNvSpPr>
              <p:nvPr/>
            </p:nvSpPr>
            <p:spPr bwMode="auto">
              <a:xfrm>
                <a:off x="2259" y="2878"/>
                <a:ext cx="940" cy="516"/>
              </a:xfrm>
              <a:prstGeom prst="rect">
                <a:avLst/>
              </a:prstGeom>
              <a:solidFill>
                <a:srgbClr val="C5E0B6"/>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1" name="Rectangle 7"/>
              <p:cNvSpPr>
                <a:spLocks noChangeArrowheads="1"/>
              </p:cNvSpPr>
              <p:nvPr/>
            </p:nvSpPr>
            <p:spPr bwMode="auto">
              <a:xfrm>
                <a:off x="1395" y="2585"/>
                <a:ext cx="455" cy="200"/>
              </a:xfrm>
              <a:prstGeom prst="rect">
                <a:avLst/>
              </a:prstGeom>
              <a:solidFill>
                <a:srgbClr val="9FC9D6"/>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 name="Rectangle 8"/>
              <p:cNvSpPr>
                <a:spLocks noChangeArrowheads="1"/>
              </p:cNvSpPr>
              <p:nvPr/>
            </p:nvSpPr>
            <p:spPr bwMode="auto">
              <a:xfrm>
                <a:off x="1470" y="2577"/>
                <a:ext cx="33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025" name="Freeform 9"/>
              <p:cNvSpPr>
                <a:spLocks/>
              </p:cNvSpPr>
              <p:nvPr/>
            </p:nvSpPr>
            <p:spPr bwMode="auto">
              <a:xfrm>
                <a:off x="1858" y="2693"/>
                <a:ext cx="393" cy="285"/>
              </a:xfrm>
              <a:custGeom>
                <a:avLst/>
                <a:gdLst>
                  <a:gd name="T0" fmla="*/ 0 w 51"/>
                  <a:gd name="T1" fmla="*/ 0 h 37"/>
                  <a:gd name="T2" fmla="*/ 33 w 51"/>
                  <a:gd name="T3" fmla="*/ 0 h 37"/>
                  <a:gd name="T4" fmla="*/ 33 w 51"/>
                  <a:gd name="T5" fmla="*/ 37 h 37"/>
                  <a:gd name="T6" fmla="*/ 51 w 51"/>
                  <a:gd name="T7" fmla="*/ 37 h 37"/>
                </a:gdLst>
                <a:ahLst/>
                <a:cxnLst>
                  <a:cxn ang="0">
                    <a:pos x="T0" y="T1"/>
                  </a:cxn>
                  <a:cxn ang="0">
                    <a:pos x="T2" y="T3"/>
                  </a:cxn>
                  <a:cxn ang="0">
                    <a:pos x="T4" y="T5"/>
                  </a:cxn>
                  <a:cxn ang="0">
                    <a:pos x="T6" y="T7"/>
                  </a:cxn>
                </a:cxnLst>
                <a:rect l="0" t="0" r="r" b="b"/>
                <a:pathLst>
                  <a:path w="51" h="37">
                    <a:moveTo>
                      <a:pt x="0" y="0"/>
                    </a:moveTo>
                    <a:lnTo>
                      <a:pt x="33" y="0"/>
                    </a:lnTo>
                    <a:lnTo>
                      <a:pt x="33" y="37"/>
                    </a:lnTo>
                    <a:lnTo>
                      <a:pt x="51" y="37"/>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Freeform 10"/>
              <p:cNvSpPr>
                <a:spLocks/>
              </p:cNvSpPr>
              <p:nvPr/>
            </p:nvSpPr>
            <p:spPr bwMode="auto">
              <a:xfrm>
                <a:off x="2189" y="2955"/>
                <a:ext cx="70" cy="38"/>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Rectangle 11"/>
              <p:cNvSpPr>
                <a:spLocks noChangeArrowheads="1"/>
              </p:cNvSpPr>
              <p:nvPr/>
            </p:nvSpPr>
            <p:spPr bwMode="auto">
              <a:xfrm>
                <a:off x="2425" y="3016"/>
                <a:ext cx="59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12"/>
              <p:cNvSpPr>
                <a:spLocks noChangeArrowheads="1"/>
              </p:cNvSpPr>
              <p:nvPr/>
            </p:nvSpPr>
            <p:spPr bwMode="auto">
              <a:xfrm>
                <a:off x="2425" y="3134"/>
                <a:ext cx="54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  memory</a:t>
                </a:r>
                <a:endParaRPr kumimoji="0" lang="en-US" sz="1800" b="0" i="0" u="none" strike="noStrike" cap="none" normalizeH="0" baseline="0" smtClean="0">
                  <a:ln>
                    <a:noFill/>
                  </a:ln>
                  <a:solidFill>
                    <a:schemeClr val="tx1"/>
                  </a:solidFill>
                  <a:effectLst/>
                  <a:latin typeface="Arial" pitchFamily="34" charset="0"/>
                </a:endParaRPr>
              </a:p>
            </p:txBody>
          </p:sp>
          <p:sp>
            <p:nvSpPr>
              <p:cNvPr id="1030" name="Freeform 13"/>
              <p:cNvSpPr>
                <a:spLocks/>
              </p:cNvSpPr>
              <p:nvPr/>
            </p:nvSpPr>
            <p:spPr bwMode="auto">
              <a:xfrm>
                <a:off x="3199" y="2677"/>
                <a:ext cx="1318" cy="316"/>
              </a:xfrm>
              <a:custGeom>
                <a:avLst/>
                <a:gdLst>
                  <a:gd name="T0" fmla="*/ 0 w 171"/>
                  <a:gd name="T1" fmla="*/ 41 h 41"/>
                  <a:gd name="T2" fmla="*/ 13 w 171"/>
                  <a:gd name="T3" fmla="*/ 41 h 41"/>
                  <a:gd name="T4" fmla="*/ 13 w 171"/>
                  <a:gd name="T5" fmla="*/ 0 h 41"/>
                  <a:gd name="T6" fmla="*/ 171 w 171"/>
                  <a:gd name="T7" fmla="*/ 1 h 41"/>
                </a:gdLst>
                <a:ahLst/>
                <a:cxnLst>
                  <a:cxn ang="0">
                    <a:pos x="T0" y="T1"/>
                  </a:cxn>
                  <a:cxn ang="0">
                    <a:pos x="T2" y="T3"/>
                  </a:cxn>
                  <a:cxn ang="0">
                    <a:pos x="T4" y="T5"/>
                  </a:cxn>
                  <a:cxn ang="0">
                    <a:pos x="T6" y="T7"/>
                  </a:cxn>
                </a:cxnLst>
                <a:rect l="0" t="0" r="r" b="b"/>
                <a:pathLst>
                  <a:path w="171" h="41">
                    <a:moveTo>
                      <a:pt x="0" y="41"/>
                    </a:moveTo>
                    <a:lnTo>
                      <a:pt x="13" y="41"/>
                    </a:lnTo>
                    <a:lnTo>
                      <a:pt x="13" y="0"/>
                    </a:lnTo>
                    <a:lnTo>
                      <a:pt x="171" y="1"/>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Freeform 14"/>
              <p:cNvSpPr>
                <a:spLocks/>
              </p:cNvSpPr>
              <p:nvPr/>
            </p:nvSpPr>
            <p:spPr bwMode="auto">
              <a:xfrm>
                <a:off x="4456" y="2662"/>
                <a:ext cx="77" cy="38"/>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Oval 15"/>
              <p:cNvSpPr>
                <a:spLocks noChangeArrowheads="1"/>
              </p:cNvSpPr>
              <p:nvPr/>
            </p:nvSpPr>
            <p:spPr bwMode="auto">
              <a:xfrm>
                <a:off x="2266" y="2330"/>
                <a:ext cx="262" cy="224"/>
              </a:xfrm>
              <a:prstGeom prst="ellipse">
                <a:avLst/>
              </a:prstGeom>
              <a:solidFill>
                <a:srgbClr val="83C639"/>
              </a:solidFill>
              <a:ln w="8" cap="flat">
                <a:solidFill>
                  <a:srgbClr val="32304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Line 16"/>
              <p:cNvSpPr>
                <a:spLocks noChangeShapeType="1"/>
              </p:cNvSpPr>
              <p:nvPr/>
            </p:nvSpPr>
            <p:spPr bwMode="auto">
              <a:xfrm>
                <a:off x="2313" y="2438"/>
                <a:ext cx="177"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Line 17"/>
              <p:cNvSpPr>
                <a:spLocks noChangeShapeType="1"/>
              </p:cNvSpPr>
              <p:nvPr/>
            </p:nvSpPr>
            <p:spPr bwMode="auto">
              <a:xfrm>
                <a:off x="2397" y="2346"/>
                <a:ext cx="0" cy="169"/>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18"/>
              <p:cNvSpPr>
                <a:spLocks/>
              </p:cNvSpPr>
              <p:nvPr/>
            </p:nvSpPr>
            <p:spPr bwMode="auto">
              <a:xfrm>
                <a:off x="2104" y="2484"/>
                <a:ext cx="170" cy="201"/>
              </a:xfrm>
              <a:custGeom>
                <a:avLst/>
                <a:gdLst>
                  <a:gd name="T0" fmla="*/ 0 w 22"/>
                  <a:gd name="T1" fmla="*/ 26 h 26"/>
                  <a:gd name="T2" fmla="*/ 0 w 22"/>
                  <a:gd name="T3" fmla="*/ 0 h 26"/>
                  <a:gd name="T4" fmla="*/ 22 w 22"/>
                  <a:gd name="T5" fmla="*/ 0 h 26"/>
                </a:gdLst>
                <a:ahLst/>
                <a:cxnLst>
                  <a:cxn ang="0">
                    <a:pos x="T0" y="T1"/>
                  </a:cxn>
                  <a:cxn ang="0">
                    <a:pos x="T2" y="T3"/>
                  </a:cxn>
                  <a:cxn ang="0">
                    <a:pos x="T4" y="T5"/>
                  </a:cxn>
                </a:cxnLst>
                <a:rect l="0" t="0" r="r" b="b"/>
                <a:pathLst>
                  <a:path w="22" h="26">
                    <a:moveTo>
                      <a:pt x="0" y="26"/>
                    </a:moveTo>
                    <a:lnTo>
                      <a:pt x="0" y="0"/>
                    </a:lnTo>
                    <a:lnTo>
                      <a:pt x="22"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Freeform 19"/>
              <p:cNvSpPr>
                <a:spLocks/>
              </p:cNvSpPr>
              <p:nvPr/>
            </p:nvSpPr>
            <p:spPr bwMode="auto">
              <a:xfrm>
                <a:off x="2212" y="2461"/>
                <a:ext cx="77" cy="39"/>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20"/>
              <p:cNvSpPr>
                <a:spLocks/>
              </p:cNvSpPr>
              <p:nvPr/>
            </p:nvSpPr>
            <p:spPr bwMode="auto">
              <a:xfrm>
                <a:off x="1218" y="2454"/>
                <a:ext cx="185" cy="200"/>
              </a:xfrm>
              <a:custGeom>
                <a:avLst/>
                <a:gdLst>
                  <a:gd name="T0" fmla="*/ 0 w 24"/>
                  <a:gd name="T1" fmla="*/ 0 h 26"/>
                  <a:gd name="T2" fmla="*/ 0 w 24"/>
                  <a:gd name="T3" fmla="*/ 26 h 26"/>
                  <a:gd name="T4" fmla="*/ 24 w 24"/>
                  <a:gd name="T5" fmla="*/ 26 h 26"/>
                </a:gdLst>
                <a:ahLst/>
                <a:cxnLst>
                  <a:cxn ang="0">
                    <a:pos x="T0" y="T1"/>
                  </a:cxn>
                  <a:cxn ang="0">
                    <a:pos x="T2" y="T3"/>
                  </a:cxn>
                  <a:cxn ang="0">
                    <a:pos x="T4" y="T5"/>
                  </a:cxn>
                </a:cxnLst>
                <a:rect l="0" t="0" r="r" b="b"/>
                <a:pathLst>
                  <a:path w="24" h="26">
                    <a:moveTo>
                      <a:pt x="0" y="0"/>
                    </a:moveTo>
                    <a:lnTo>
                      <a:pt x="0" y="26"/>
                    </a:lnTo>
                    <a:lnTo>
                      <a:pt x="24" y="26"/>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Freeform 21"/>
              <p:cNvSpPr>
                <a:spLocks/>
              </p:cNvSpPr>
              <p:nvPr/>
            </p:nvSpPr>
            <p:spPr bwMode="auto">
              <a:xfrm>
                <a:off x="1334" y="2631"/>
                <a:ext cx="77" cy="46"/>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Rectangle 22"/>
              <p:cNvSpPr>
                <a:spLocks noChangeArrowheads="1"/>
              </p:cNvSpPr>
              <p:nvPr/>
            </p:nvSpPr>
            <p:spPr bwMode="auto">
              <a:xfrm>
                <a:off x="2027" y="2083"/>
                <a:ext cx="154" cy="178"/>
              </a:xfrm>
              <a:prstGeom prst="rect">
                <a:avLst/>
              </a:prstGeom>
              <a:solidFill>
                <a:srgbClr val="F2C5C3"/>
              </a:solidFill>
              <a:ln w="8" cap="flat">
                <a:solidFill>
                  <a:srgbClr val="372B7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23"/>
              <p:cNvSpPr>
                <a:spLocks noChangeArrowheads="1"/>
              </p:cNvSpPr>
              <p:nvPr/>
            </p:nvSpPr>
            <p:spPr bwMode="auto">
              <a:xfrm>
                <a:off x="2046" y="2085"/>
                <a:ext cx="19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24"/>
              <p:cNvSpPr>
                <a:spLocks noChangeArrowheads="1"/>
              </p:cNvSpPr>
              <p:nvPr/>
            </p:nvSpPr>
            <p:spPr bwMode="auto">
              <a:xfrm>
                <a:off x="3304" y="1505"/>
                <a:ext cx="43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branchPC</a:t>
                </a:r>
                <a:endParaRPr kumimoji="0" lang="en-US" sz="1800" b="0" i="0" u="none" strike="noStrike" cap="none" normalizeH="0" baseline="0" smtClean="0">
                  <a:ln>
                    <a:noFill/>
                  </a:ln>
                  <a:solidFill>
                    <a:schemeClr val="tx1"/>
                  </a:solidFill>
                  <a:effectLst/>
                  <a:latin typeface="Arial" pitchFamily="34" charset="0"/>
                </a:endParaRPr>
              </a:p>
            </p:txBody>
          </p:sp>
          <p:sp>
            <p:nvSpPr>
              <p:cNvPr id="1042" name="Rectangle 25"/>
              <p:cNvSpPr>
                <a:spLocks noChangeArrowheads="1"/>
              </p:cNvSpPr>
              <p:nvPr/>
            </p:nvSpPr>
            <p:spPr bwMode="auto">
              <a:xfrm>
                <a:off x="1071" y="2693"/>
                <a:ext cx="293" cy="223"/>
              </a:xfrm>
              <a:prstGeom prst="rect">
                <a:avLst/>
              </a:prstGeom>
              <a:solidFill>
                <a:srgbClr val="E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Line 26"/>
              <p:cNvSpPr>
                <a:spLocks noChangeShapeType="1"/>
              </p:cNvSpPr>
              <p:nvPr/>
            </p:nvSpPr>
            <p:spPr bwMode="auto">
              <a:xfrm>
                <a:off x="1087"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27"/>
              <p:cNvSpPr>
                <a:spLocks noChangeShapeType="1"/>
              </p:cNvSpPr>
              <p:nvPr/>
            </p:nvSpPr>
            <p:spPr bwMode="auto">
              <a:xfrm>
                <a:off x="1156"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Line 28"/>
              <p:cNvSpPr>
                <a:spLocks noChangeShapeType="1"/>
              </p:cNvSpPr>
              <p:nvPr/>
            </p:nvSpPr>
            <p:spPr bwMode="auto">
              <a:xfrm>
                <a:off x="1226"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Line 29"/>
              <p:cNvSpPr>
                <a:spLocks noChangeShapeType="1"/>
              </p:cNvSpPr>
              <p:nvPr/>
            </p:nvSpPr>
            <p:spPr bwMode="auto">
              <a:xfrm>
                <a:off x="1295"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Line 30"/>
              <p:cNvSpPr>
                <a:spLocks noChangeShapeType="1"/>
              </p:cNvSpPr>
              <p:nvPr/>
            </p:nvSpPr>
            <p:spPr bwMode="auto">
              <a:xfrm>
                <a:off x="1364"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Line 31"/>
              <p:cNvSpPr>
                <a:spLocks noChangeShapeType="1"/>
              </p:cNvSpPr>
              <p:nvPr/>
            </p:nvSpPr>
            <p:spPr bwMode="auto">
              <a:xfrm>
                <a:off x="1434"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Line 32"/>
              <p:cNvSpPr>
                <a:spLocks noChangeShapeType="1"/>
              </p:cNvSpPr>
              <p:nvPr/>
            </p:nvSpPr>
            <p:spPr bwMode="auto">
              <a:xfrm>
                <a:off x="1503"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Line 33"/>
              <p:cNvSpPr>
                <a:spLocks noChangeShapeType="1"/>
              </p:cNvSpPr>
              <p:nvPr/>
            </p:nvSpPr>
            <p:spPr bwMode="auto">
              <a:xfrm>
                <a:off x="1572"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Line 34"/>
              <p:cNvSpPr>
                <a:spLocks noChangeShapeType="1"/>
              </p:cNvSpPr>
              <p:nvPr/>
            </p:nvSpPr>
            <p:spPr bwMode="auto">
              <a:xfrm>
                <a:off x="1642"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Line 35"/>
              <p:cNvSpPr>
                <a:spLocks noChangeShapeType="1"/>
              </p:cNvSpPr>
              <p:nvPr/>
            </p:nvSpPr>
            <p:spPr bwMode="auto">
              <a:xfrm>
                <a:off x="1711"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Line 36"/>
              <p:cNvSpPr>
                <a:spLocks noChangeShapeType="1"/>
              </p:cNvSpPr>
              <p:nvPr/>
            </p:nvSpPr>
            <p:spPr bwMode="auto">
              <a:xfrm>
                <a:off x="1781" y="1266"/>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37"/>
              <p:cNvSpPr>
                <a:spLocks noChangeShapeType="1"/>
              </p:cNvSpPr>
              <p:nvPr/>
            </p:nvSpPr>
            <p:spPr bwMode="auto">
              <a:xfrm>
                <a:off x="1850"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38"/>
              <p:cNvSpPr>
                <a:spLocks noChangeShapeType="1"/>
              </p:cNvSpPr>
              <p:nvPr/>
            </p:nvSpPr>
            <p:spPr bwMode="auto">
              <a:xfrm>
                <a:off x="1912"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2" name="Line 39"/>
              <p:cNvSpPr>
                <a:spLocks noChangeShapeType="1"/>
              </p:cNvSpPr>
              <p:nvPr/>
            </p:nvSpPr>
            <p:spPr bwMode="auto">
              <a:xfrm>
                <a:off x="1981"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3" name="Line 40"/>
              <p:cNvSpPr>
                <a:spLocks noChangeShapeType="1"/>
              </p:cNvSpPr>
              <p:nvPr/>
            </p:nvSpPr>
            <p:spPr bwMode="auto">
              <a:xfrm>
                <a:off x="2050"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4" name="Line 41"/>
              <p:cNvSpPr>
                <a:spLocks noChangeShapeType="1"/>
              </p:cNvSpPr>
              <p:nvPr/>
            </p:nvSpPr>
            <p:spPr bwMode="auto">
              <a:xfrm>
                <a:off x="2120"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5" name="Line 42"/>
              <p:cNvSpPr>
                <a:spLocks noChangeShapeType="1"/>
              </p:cNvSpPr>
              <p:nvPr/>
            </p:nvSpPr>
            <p:spPr bwMode="auto">
              <a:xfrm>
                <a:off x="2189"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6" name="Line 43"/>
              <p:cNvSpPr>
                <a:spLocks noChangeShapeType="1"/>
              </p:cNvSpPr>
              <p:nvPr/>
            </p:nvSpPr>
            <p:spPr bwMode="auto">
              <a:xfrm>
                <a:off x="2259"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7" name="Line 44"/>
              <p:cNvSpPr>
                <a:spLocks noChangeShapeType="1"/>
              </p:cNvSpPr>
              <p:nvPr/>
            </p:nvSpPr>
            <p:spPr bwMode="auto">
              <a:xfrm>
                <a:off x="2328"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8" name="Line 45"/>
              <p:cNvSpPr>
                <a:spLocks noChangeShapeType="1"/>
              </p:cNvSpPr>
              <p:nvPr/>
            </p:nvSpPr>
            <p:spPr bwMode="auto">
              <a:xfrm>
                <a:off x="2397"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9" name="Line 46"/>
              <p:cNvSpPr>
                <a:spLocks noChangeShapeType="1"/>
              </p:cNvSpPr>
              <p:nvPr/>
            </p:nvSpPr>
            <p:spPr bwMode="auto">
              <a:xfrm>
                <a:off x="2467"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0" name="Line 47"/>
              <p:cNvSpPr>
                <a:spLocks noChangeShapeType="1"/>
              </p:cNvSpPr>
              <p:nvPr/>
            </p:nvSpPr>
            <p:spPr bwMode="auto">
              <a:xfrm>
                <a:off x="2536"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1" name="Line 48"/>
              <p:cNvSpPr>
                <a:spLocks noChangeShapeType="1"/>
              </p:cNvSpPr>
              <p:nvPr/>
            </p:nvSpPr>
            <p:spPr bwMode="auto">
              <a:xfrm>
                <a:off x="2605"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2" name="Line 49"/>
              <p:cNvSpPr>
                <a:spLocks noChangeShapeType="1"/>
              </p:cNvSpPr>
              <p:nvPr/>
            </p:nvSpPr>
            <p:spPr bwMode="auto">
              <a:xfrm>
                <a:off x="2675"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3" name="Line 50"/>
              <p:cNvSpPr>
                <a:spLocks noChangeShapeType="1"/>
              </p:cNvSpPr>
              <p:nvPr/>
            </p:nvSpPr>
            <p:spPr bwMode="auto">
              <a:xfrm>
                <a:off x="2744"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4" name="Line 51"/>
              <p:cNvSpPr>
                <a:spLocks noChangeShapeType="1"/>
              </p:cNvSpPr>
              <p:nvPr/>
            </p:nvSpPr>
            <p:spPr bwMode="auto">
              <a:xfrm>
                <a:off x="2814" y="1266"/>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5" name="Line 52"/>
              <p:cNvSpPr>
                <a:spLocks noChangeShapeType="1"/>
              </p:cNvSpPr>
              <p:nvPr/>
            </p:nvSpPr>
            <p:spPr bwMode="auto">
              <a:xfrm>
                <a:off x="2875"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6" name="Line 53"/>
              <p:cNvSpPr>
                <a:spLocks noChangeShapeType="1"/>
              </p:cNvSpPr>
              <p:nvPr/>
            </p:nvSpPr>
            <p:spPr bwMode="auto">
              <a:xfrm>
                <a:off x="2945"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7" name="Line 54"/>
              <p:cNvSpPr>
                <a:spLocks noChangeShapeType="1"/>
              </p:cNvSpPr>
              <p:nvPr/>
            </p:nvSpPr>
            <p:spPr bwMode="auto">
              <a:xfrm>
                <a:off x="3014"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8" name="Line 55"/>
              <p:cNvSpPr>
                <a:spLocks noChangeShapeType="1"/>
              </p:cNvSpPr>
              <p:nvPr/>
            </p:nvSpPr>
            <p:spPr bwMode="auto">
              <a:xfrm>
                <a:off x="3083"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9" name="Line 56"/>
              <p:cNvSpPr>
                <a:spLocks noChangeShapeType="1"/>
              </p:cNvSpPr>
              <p:nvPr/>
            </p:nvSpPr>
            <p:spPr bwMode="auto">
              <a:xfrm>
                <a:off x="3153"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0" name="Line 57"/>
              <p:cNvSpPr>
                <a:spLocks noChangeShapeType="1"/>
              </p:cNvSpPr>
              <p:nvPr/>
            </p:nvSpPr>
            <p:spPr bwMode="auto">
              <a:xfrm>
                <a:off x="3222"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1" name="Line 58"/>
              <p:cNvSpPr>
                <a:spLocks noChangeShapeType="1"/>
              </p:cNvSpPr>
              <p:nvPr/>
            </p:nvSpPr>
            <p:spPr bwMode="auto">
              <a:xfrm>
                <a:off x="3292"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2" name="Line 59"/>
              <p:cNvSpPr>
                <a:spLocks noChangeShapeType="1"/>
              </p:cNvSpPr>
              <p:nvPr/>
            </p:nvSpPr>
            <p:spPr bwMode="auto">
              <a:xfrm>
                <a:off x="3361"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3" name="Line 60"/>
              <p:cNvSpPr>
                <a:spLocks noChangeShapeType="1"/>
              </p:cNvSpPr>
              <p:nvPr/>
            </p:nvSpPr>
            <p:spPr bwMode="auto">
              <a:xfrm>
                <a:off x="3430"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4" name="Line 61"/>
              <p:cNvSpPr>
                <a:spLocks noChangeShapeType="1"/>
              </p:cNvSpPr>
              <p:nvPr/>
            </p:nvSpPr>
            <p:spPr bwMode="auto">
              <a:xfrm>
                <a:off x="3500" y="1266"/>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5" name="Line 62"/>
              <p:cNvSpPr>
                <a:spLocks noChangeShapeType="1"/>
              </p:cNvSpPr>
              <p:nvPr/>
            </p:nvSpPr>
            <p:spPr bwMode="auto">
              <a:xfrm>
                <a:off x="3569"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6" name="Line 63"/>
              <p:cNvSpPr>
                <a:spLocks noChangeShapeType="1"/>
              </p:cNvSpPr>
              <p:nvPr/>
            </p:nvSpPr>
            <p:spPr bwMode="auto">
              <a:xfrm>
                <a:off x="3638"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7" name="Line 64"/>
              <p:cNvSpPr>
                <a:spLocks noChangeShapeType="1"/>
              </p:cNvSpPr>
              <p:nvPr/>
            </p:nvSpPr>
            <p:spPr bwMode="auto">
              <a:xfrm>
                <a:off x="3708"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8" name="Line 65"/>
              <p:cNvSpPr>
                <a:spLocks noChangeShapeType="1"/>
              </p:cNvSpPr>
              <p:nvPr/>
            </p:nvSpPr>
            <p:spPr bwMode="auto">
              <a:xfrm>
                <a:off x="3777"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9" name="Line 66"/>
              <p:cNvSpPr>
                <a:spLocks noChangeShapeType="1"/>
              </p:cNvSpPr>
              <p:nvPr/>
            </p:nvSpPr>
            <p:spPr bwMode="auto">
              <a:xfrm>
                <a:off x="3839"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0" name="Freeform 67"/>
              <p:cNvSpPr>
                <a:spLocks/>
              </p:cNvSpPr>
              <p:nvPr/>
            </p:nvSpPr>
            <p:spPr bwMode="auto">
              <a:xfrm>
                <a:off x="3908" y="1266"/>
                <a:ext cx="8" cy="8"/>
              </a:xfrm>
              <a:custGeom>
                <a:avLst/>
                <a:gdLst>
                  <a:gd name="T0" fmla="*/ 0 w 8"/>
                  <a:gd name="T1" fmla="*/ 0 h 8"/>
                  <a:gd name="T2" fmla="*/ 8 w 8"/>
                  <a:gd name="T3" fmla="*/ 0 h 8"/>
                  <a:gd name="T4" fmla="*/ 8 w 8"/>
                  <a:gd name="T5" fmla="*/ 0 h 8"/>
                  <a:gd name="T6" fmla="*/ 8 w 8"/>
                  <a:gd name="T7" fmla="*/ 8 h 8"/>
                </a:gdLst>
                <a:ahLst/>
                <a:cxnLst>
                  <a:cxn ang="0">
                    <a:pos x="T0" y="T1"/>
                  </a:cxn>
                  <a:cxn ang="0">
                    <a:pos x="T2" y="T3"/>
                  </a:cxn>
                  <a:cxn ang="0">
                    <a:pos x="T4" y="T5"/>
                  </a:cxn>
                  <a:cxn ang="0">
                    <a:pos x="T6" y="T7"/>
                  </a:cxn>
                </a:cxnLst>
                <a:rect l="0" t="0" r="r" b="b"/>
                <a:pathLst>
                  <a:path w="8" h="8">
                    <a:moveTo>
                      <a:pt x="0" y="0"/>
                    </a:moveTo>
                    <a:lnTo>
                      <a:pt x="8" y="0"/>
                    </a:lnTo>
                    <a:lnTo>
                      <a:pt x="8" y="0"/>
                    </a:lnTo>
                    <a:lnTo>
                      <a:pt x="8" y="8"/>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1" name="Line 68"/>
              <p:cNvSpPr>
                <a:spLocks noChangeShapeType="1"/>
              </p:cNvSpPr>
              <p:nvPr/>
            </p:nvSpPr>
            <p:spPr bwMode="auto">
              <a:xfrm>
                <a:off x="3916" y="1305"/>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2" name="Line 69"/>
              <p:cNvSpPr>
                <a:spLocks noChangeShapeType="1"/>
              </p:cNvSpPr>
              <p:nvPr/>
            </p:nvSpPr>
            <p:spPr bwMode="auto">
              <a:xfrm>
                <a:off x="3916" y="1374"/>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3" name="Line 70"/>
              <p:cNvSpPr>
                <a:spLocks noChangeShapeType="1"/>
              </p:cNvSpPr>
              <p:nvPr/>
            </p:nvSpPr>
            <p:spPr bwMode="auto">
              <a:xfrm>
                <a:off x="3916" y="1444"/>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4" name="Line 71"/>
              <p:cNvSpPr>
                <a:spLocks noChangeShapeType="1"/>
              </p:cNvSpPr>
              <p:nvPr/>
            </p:nvSpPr>
            <p:spPr bwMode="auto">
              <a:xfrm>
                <a:off x="3916" y="1513"/>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5" name="Line 72"/>
              <p:cNvSpPr>
                <a:spLocks noChangeShapeType="1"/>
              </p:cNvSpPr>
              <p:nvPr/>
            </p:nvSpPr>
            <p:spPr bwMode="auto">
              <a:xfrm>
                <a:off x="3916" y="1582"/>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6" name="Line 73"/>
              <p:cNvSpPr>
                <a:spLocks noChangeShapeType="1"/>
              </p:cNvSpPr>
              <p:nvPr/>
            </p:nvSpPr>
            <p:spPr bwMode="auto">
              <a:xfrm>
                <a:off x="3916" y="1652"/>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7" name="Line 74"/>
              <p:cNvSpPr>
                <a:spLocks noChangeShapeType="1"/>
              </p:cNvSpPr>
              <p:nvPr/>
            </p:nvSpPr>
            <p:spPr bwMode="auto">
              <a:xfrm>
                <a:off x="3916" y="1721"/>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8" name="Line 75"/>
              <p:cNvSpPr>
                <a:spLocks noChangeShapeType="1"/>
              </p:cNvSpPr>
              <p:nvPr/>
            </p:nvSpPr>
            <p:spPr bwMode="auto">
              <a:xfrm>
                <a:off x="3916" y="1791"/>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9" name="Line 76"/>
              <p:cNvSpPr>
                <a:spLocks noChangeShapeType="1"/>
              </p:cNvSpPr>
              <p:nvPr/>
            </p:nvSpPr>
            <p:spPr bwMode="auto">
              <a:xfrm>
                <a:off x="3916" y="1860"/>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0" name="Line 77"/>
              <p:cNvSpPr>
                <a:spLocks noChangeShapeType="1"/>
              </p:cNvSpPr>
              <p:nvPr/>
            </p:nvSpPr>
            <p:spPr bwMode="auto">
              <a:xfrm>
                <a:off x="3916" y="1929"/>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1" name="Line 78"/>
              <p:cNvSpPr>
                <a:spLocks noChangeShapeType="1"/>
              </p:cNvSpPr>
              <p:nvPr/>
            </p:nvSpPr>
            <p:spPr bwMode="auto">
              <a:xfrm>
                <a:off x="3916" y="1999"/>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2" name="Line 79"/>
              <p:cNvSpPr>
                <a:spLocks noChangeShapeType="1"/>
              </p:cNvSpPr>
              <p:nvPr/>
            </p:nvSpPr>
            <p:spPr bwMode="auto">
              <a:xfrm>
                <a:off x="3916" y="2068"/>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3" name="Line 80"/>
              <p:cNvSpPr>
                <a:spLocks noChangeShapeType="1"/>
              </p:cNvSpPr>
              <p:nvPr/>
            </p:nvSpPr>
            <p:spPr bwMode="auto">
              <a:xfrm>
                <a:off x="3916" y="2137"/>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4" name="Line 81"/>
              <p:cNvSpPr>
                <a:spLocks noChangeShapeType="1"/>
              </p:cNvSpPr>
              <p:nvPr/>
            </p:nvSpPr>
            <p:spPr bwMode="auto">
              <a:xfrm>
                <a:off x="3916" y="2207"/>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5" name="Line 82"/>
              <p:cNvSpPr>
                <a:spLocks noChangeShapeType="1"/>
              </p:cNvSpPr>
              <p:nvPr/>
            </p:nvSpPr>
            <p:spPr bwMode="auto">
              <a:xfrm>
                <a:off x="3916" y="2276"/>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6" name="Line 83"/>
              <p:cNvSpPr>
                <a:spLocks noChangeShapeType="1"/>
              </p:cNvSpPr>
              <p:nvPr/>
            </p:nvSpPr>
            <p:spPr bwMode="auto">
              <a:xfrm>
                <a:off x="3916" y="2346"/>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7" name="Line 84"/>
              <p:cNvSpPr>
                <a:spLocks noChangeShapeType="1"/>
              </p:cNvSpPr>
              <p:nvPr/>
            </p:nvSpPr>
            <p:spPr bwMode="auto">
              <a:xfrm>
                <a:off x="3916" y="2415"/>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8" name="Line 85"/>
              <p:cNvSpPr>
                <a:spLocks noChangeShapeType="1"/>
              </p:cNvSpPr>
              <p:nvPr/>
            </p:nvSpPr>
            <p:spPr bwMode="auto">
              <a:xfrm>
                <a:off x="3916" y="2484"/>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9" name="Line 86"/>
              <p:cNvSpPr>
                <a:spLocks noChangeShapeType="1"/>
              </p:cNvSpPr>
              <p:nvPr/>
            </p:nvSpPr>
            <p:spPr bwMode="auto">
              <a:xfrm>
                <a:off x="3916" y="2554"/>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0" name="Line 87"/>
              <p:cNvSpPr>
                <a:spLocks noChangeShapeType="1"/>
              </p:cNvSpPr>
              <p:nvPr/>
            </p:nvSpPr>
            <p:spPr bwMode="auto">
              <a:xfrm>
                <a:off x="3916" y="2623"/>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1" name="Line 88"/>
              <p:cNvSpPr>
                <a:spLocks noChangeShapeType="1"/>
              </p:cNvSpPr>
              <p:nvPr/>
            </p:nvSpPr>
            <p:spPr bwMode="auto">
              <a:xfrm>
                <a:off x="3916" y="2693"/>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2" name="Line 89"/>
              <p:cNvSpPr>
                <a:spLocks noChangeShapeType="1"/>
              </p:cNvSpPr>
              <p:nvPr/>
            </p:nvSpPr>
            <p:spPr bwMode="auto">
              <a:xfrm>
                <a:off x="3916" y="2762"/>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3" name="Freeform 90"/>
              <p:cNvSpPr>
                <a:spLocks/>
              </p:cNvSpPr>
              <p:nvPr/>
            </p:nvSpPr>
            <p:spPr bwMode="auto">
              <a:xfrm>
                <a:off x="3908" y="2831"/>
                <a:ext cx="8" cy="8"/>
              </a:xfrm>
              <a:custGeom>
                <a:avLst/>
                <a:gdLst>
                  <a:gd name="T0" fmla="*/ 8 w 8"/>
                  <a:gd name="T1" fmla="*/ 0 h 8"/>
                  <a:gd name="T2" fmla="*/ 8 w 8"/>
                  <a:gd name="T3" fmla="*/ 8 h 8"/>
                  <a:gd name="T4" fmla="*/ 8 w 8"/>
                  <a:gd name="T5" fmla="*/ 8 h 8"/>
                  <a:gd name="T6" fmla="*/ 0 w 8"/>
                  <a:gd name="T7" fmla="*/ 8 h 8"/>
                </a:gdLst>
                <a:ahLst/>
                <a:cxnLst>
                  <a:cxn ang="0">
                    <a:pos x="T0" y="T1"/>
                  </a:cxn>
                  <a:cxn ang="0">
                    <a:pos x="T2" y="T3"/>
                  </a:cxn>
                  <a:cxn ang="0">
                    <a:pos x="T4" y="T5"/>
                  </a:cxn>
                  <a:cxn ang="0">
                    <a:pos x="T6" y="T7"/>
                  </a:cxn>
                </a:cxnLst>
                <a:rect l="0" t="0" r="r" b="b"/>
                <a:pathLst>
                  <a:path w="8" h="8">
                    <a:moveTo>
                      <a:pt x="8" y="0"/>
                    </a:moveTo>
                    <a:lnTo>
                      <a:pt x="8" y="8"/>
                    </a:lnTo>
                    <a:lnTo>
                      <a:pt x="8" y="8"/>
                    </a:lnTo>
                    <a:lnTo>
                      <a:pt x="0" y="8"/>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4" name="Line 91"/>
              <p:cNvSpPr>
                <a:spLocks noChangeShapeType="1"/>
              </p:cNvSpPr>
              <p:nvPr/>
            </p:nvSpPr>
            <p:spPr bwMode="auto">
              <a:xfrm flipH="1">
                <a:off x="3839"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5" name="Line 92"/>
              <p:cNvSpPr>
                <a:spLocks noChangeShapeType="1"/>
              </p:cNvSpPr>
              <p:nvPr/>
            </p:nvSpPr>
            <p:spPr bwMode="auto">
              <a:xfrm flipH="1">
                <a:off x="3769"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6" name="Line 93"/>
              <p:cNvSpPr>
                <a:spLocks noChangeShapeType="1"/>
              </p:cNvSpPr>
              <p:nvPr/>
            </p:nvSpPr>
            <p:spPr bwMode="auto">
              <a:xfrm flipH="1">
                <a:off x="3700"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7" name="Line 94"/>
              <p:cNvSpPr>
                <a:spLocks noChangeShapeType="1"/>
              </p:cNvSpPr>
              <p:nvPr/>
            </p:nvSpPr>
            <p:spPr bwMode="auto">
              <a:xfrm flipH="1">
                <a:off x="3631"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8" name="Line 95"/>
              <p:cNvSpPr>
                <a:spLocks noChangeShapeType="1"/>
              </p:cNvSpPr>
              <p:nvPr/>
            </p:nvSpPr>
            <p:spPr bwMode="auto">
              <a:xfrm flipH="1">
                <a:off x="3561"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9" name="Line 96"/>
              <p:cNvSpPr>
                <a:spLocks noChangeShapeType="1"/>
              </p:cNvSpPr>
              <p:nvPr/>
            </p:nvSpPr>
            <p:spPr bwMode="auto">
              <a:xfrm flipH="1">
                <a:off x="3492"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0" name="Line 97"/>
              <p:cNvSpPr>
                <a:spLocks noChangeShapeType="1"/>
              </p:cNvSpPr>
              <p:nvPr/>
            </p:nvSpPr>
            <p:spPr bwMode="auto">
              <a:xfrm flipH="1">
                <a:off x="3423"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1" name="Line 98"/>
              <p:cNvSpPr>
                <a:spLocks noChangeShapeType="1"/>
              </p:cNvSpPr>
              <p:nvPr/>
            </p:nvSpPr>
            <p:spPr bwMode="auto">
              <a:xfrm flipH="1">
                <a:off x="3353"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2" name="Line 99"/>
              <p:cNvSpPr>
                <a:spLocks noChangeShapeType="1"/>
              </p:cNvSpPr>
              <p:nvPr/>
            </p:nvSpPr>
            <p:spPr bwMode="auto">
              <a:xfrm flipH="1">
                <a:off x="3284"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3" name="Line 100"/>
              <p:cNvSpPr>
                <a:spLocks noChangeShapeType="1"/>
              </p:cNvSpPr>
              <p:nvPr/>
            </p:nvSpPr>
            <p:spPr bwMode="auto">
              <a:xfrm flipH="1">
                <a:off x="3214"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4" name="Line 101"/>
              <p:cNvSpPr>
                <a:spLocks noChangeShapeType="1"/>
              </p:cNvSpPr>
              <p:nvPr/>
            </p:nvSpPr>
            <p:spPr bwMode="auto">
              <a:xfrm flipH="1">
                <a:off x="3145"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5" name="Line 102"/>
              <p:cNvSpPr>
                <a:spLocks noChangeShapeType="1"/>
              </p:cNvSpPr>
              <p:nvPr/>
            </p:nvSpPr>
            <p:spPr bwMode="auto">
              <a:xfrm flipH="1">
                <a:off x="3083"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6" name="Line 103"/>
              <p:cNvSpPr>
                <a:spLocks noChangeShapeType="1"/>
              </p:cNvSpPr>
              <p:nvPr/>
            </p:nvSpPr>
            <p:spPr bwMode="auto">
              <a:xfrm flipH="1">
                <a:off x="3014"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7" name="Line 104"/>
              <p:cNvSpPr>
                <a:spLocks noChangeShapeType="1"/>
              </p:cNvSpPr>
              <p:nvPr/>
            </p:nvSpPr>
            <p:spPr bwMode="auto">
              <a:xfrm flipH="1">
                <a:off x="2945" y="2839"/>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8" name="Line 105"/>
              <p:cNvSpPr>
                <a:spLocks noChangeShapeType="1"/>
              </p:cNvSpPr>
              <p:nvPr/>
            </p:nvSpPr>
            <p:spPr bwMode="auto">
              <a:xfrm flipH="1">
                <a:off x="2875"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9" name="Line 106"/>
              <p:cNvSpPr>
                <a:spLocks noChangeShapeType="1"/>
              </p:cNvSpPr>
              <p:nvPr/>
            </p:nvSpPr>
            <p:spPr bwMode="auto">
              <a:xfrm flipH="1">
                <a:off x="2806"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0" name="Line 107"/>
              <p:cNvSpPr>
                <a:spLocks noChangeShapeType="1"/>
              </p:cNvSpPr>
              <p:nvPr/>
            </p:nvSpPr>
            <p:spPr bwMode="auto">
              <a:xfrm flipH="1">
                <a:off x="2737" y="2839"/>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1" name="Line 108"/>
              <p:cNvSpPr>
                <a:spLocks noChangeShapeType="1"/>
              </p:cNvSpPr>
              <p:nvPr/>
            </p:nvSpPr>
            <p:spPr bwMode="auto">
              <a:xfrm flipH="1">
                <a:off x="2667"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2" name="Line 109"/>
              <p:cNvSpPr>
                <a:spLocks noChangeShapeType="1"/>
              </p:cNvSpPr>
              <p:nvPr/>
            </p:nvSpPr>
            <p:spPr bwMode="auto">
              <a:xfrm flipH="1">
                <a:off x="2598"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3" name="Line 110"/>
              <p:cNvSpPr>
                <a:spLocks noChangeShapeType="1"/>
              </p:cNvSpPr>
              <p:nvPr/>
            </p:nvSpPr>
            <p:spPr bwMode="auto">
              <a:xfrm flipH="1">
                <a:off x="2528"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4" name="Line 111"/>
              <p:cNvSpPr>
                <a:spLocks noChangeShapeType="1"/>
              </p:cNvSpPr>
              <p:nvPr/>
            </p:nvSpPr>
            <p:spPr bwMode="auto">
              <a:xfrm flipH="1">
                <a:off x="2459"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5" name="Line 112"/>
              <p:cNvSpPr>
                <a:spLocks noChangeShapeType="1"/>
              </p:cNvSpPr>
              <p:nvPr/>
            </p:nvSpPr>
            <p:spPr bwMode="auto">
              <a:xfrm flipH="1">
                <a:off x="2390"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6" name="Line 113"/>
              <p:cNvSpPr>
                <a:spLocks noChangeShapeType="1"/>
              </p:cNvSpPr>
              <p:nvPr/>
            </p:nvSpPr>
            <p:spPr bwMode="auto">
              <a:xfrm flipH="1">
                <a:off x="2320"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7" name="Line 114"/>
              <p:cNvSpPr>
                <a:spLocks noChangeShapeType="1"/>
              </p:cNvSpPr>
              <p:nvPr/>
            </p:nvSpPr>
            <p:spPr bwMode="auto">
              <a:xfrm flipH="1">
                <a:off x="2251"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8" name="Line 115"/>
              <p:cNvSpPr>
                <a:spLocks noChangeShapeType="1"/>
              </p:cNvSpPr>
              <p:nvPr/>
            </p:nvSpPr>
            <p:spPr bwMode="auto">
              <a:xfrm flipH="1">
                <a:off x="2181"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9" name="Line 116"/>
              <p:cNvSpPr>
                <a:spLocks noChangeShapeType="1"/>
              </p:cNvSpPr>
              <p:nvPr/>
            </p:nvSpPr>
            <p:spPr bwMode="auto">
              <a:xfrm flipH="1">
                <a:off x="2120"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0" name="Line 117"/>
              <p:cNvSpPr>
                <a:spLocks noChangeShapeType="1"/>
              </p:cNvSpPr>
              <p:nvPr/>
            </p:nvSpPr>
            <p:spPr bwMode="auto">
              <a:xfrm flipH="1">
                <a:off x="2050"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1" name="Line 118"/>
              <p:cNvSpPr>
                <a:spLocks noChangeShapeType="1"/>
              </p:cNvSpPr>
              <p:nvPr/>
            </p:nvSpPr>
            <p:spPr bwMode="auto">
              <a:xfrm flipH="1">
                <a:off x="1981"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2" name="Line 119"/>
              <p:cNvSpPr>
                <a:spLocks noChangeShapeType="1"/>
              </p:cNvSpPr>
              <p:nvPr/>
            </p:nvSpPr>
            <p:spPr bwMode="auto">
              <a:xfrm flipH="1">
                <a:off x="1912"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3" name="Line 120"/>
              <p:cNvSpPr>
                <a:spLocks noChangeShapeType="1"/>
              </p:cNvSpPr>
              <p:nvPr/>
            </p:nvSpPr>
            <p:spPr bwMode="auto">
              <a:xfrm flipH="1">
                <a:off x="1842"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4" name="Line 121"/>
              <p:cNvSpPr>
                <a:spLocks noChangeShapeType="1"/>
              </p:cNvSpPr>
              <p:nvPr/>
            </p:nvSpPr>
            <p:spPr bwMode="auto">
              <a:xfrm flipH="1">
                <a:off x="1773"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5" name="Line 122"/>
              <p:cNvSpPr>
                <a:spLocks noChangeShapeType="1"/>
              </p:cNvSpPr>
              <p:nvPr/>
            </p:nvSpPr>
            <p:spPr bwMode="auto">
              <a:xfrm flipH="1">
                <a:off x="1704" y="2839"/>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6" name="Line 123"/>
              <p:cNvSpPr>
                <a:spLocks noChangeShapeType="1"/>
              </p:cNvSpPr>
              <p:nvPr/>
            </p:nvSpPr>
            <p:spPr bwMode="auto">
              <a:xfrm flipH="1">
                <a:off x="1634"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7" name="Line 124"/>
              <p:cNvSpPr>
                <a:spLocks noChangeShapeType="1"/>
              </p:cNvSpPr>
              <p:nvPr/>
            </p:nvSpPr>
            <p:spPr bwMode="auto">
              <a:xfrm flipH="1">
                <a:off x="1565"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8" name="Line 125"/>
              <p:cNvSpPr>
                <a:spLocks noChangeShapeType="1"/>
              </p:cNvSpPr>
              <p:nvPr/>
            </p:nvSpPr>
            <p:spPr bwMode="auto">
              <a:xfrm flipH="1">
                <a:off x="1495"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9" name="Line 126"/>
              <p:cNvSpPr>
                <a:spLocks noChangeShapeType="1"/>
              </p:cNvSpPr>
              <p:nvPr/>
            </p:nvSpPr>
            <p:spPr bwMode="auto">
              <a:xfrm flipH="1">
                <a:off x="1426"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0" name="Line 127"/>
              <p:cNvSpPr>
                <a:spLocks noChangeShapeType="1"/>
              </p:cNvSpPr>
              <p:nvPr/>
            </p:nvSpPr>
            <p:spPr bwMode="auto">
              <a:xfrm flipH="1">
                <a:off x="1357"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1" name="Line 128"/>
              <p:cNvSpPr>
                <a:spLocks noChangeShapeType="1"/>
              </p:cNvSpPr>
              <p:nvPr/>
            </p:nvSpPr>
            <p:spPr bwMode="auto">
              <a:xfrm flipH="1">
                <a:off x="1287"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2" name="Line 129"/>
              <p:cNvSpPr>
                <a:spLocks noChangeShapeType="1"/>
              </p:cNvSpPr>
              <p:nvPr/>
            </p:nvSpPr>
            <p:spPr bwMode="auto">
              <a:xfrm flipH="1">
                <a:off x="1218"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3" name="Line 130"/>
              <p:cNvSpPr>
                <a:spLocks noChangeShapeType="1"/>
              </p:cNvSpPr>
              <p:nvPr/>
            </p:nvSpPr>
            <p:spPr bwMode="auto">
              <a:xfrm flipH="1">
                <a:off x="1156"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4" name="Freeform 131"/>
              <p:cNvSpPr>
                <a:spLocks/>
              </p:cNvSpPr>
              <p:nvPr/>
            </p:nvSpPr>
            <p:spPr bwMode="auto">
              <a:xfrm>
                <a:off x="1087" y="2816"/>
                <a:ext cx="31" cy="23"/>
              </a:xfrm>
              <a:custGeom>
                <a:avLst/>
                <a:gdLst>
                  <a:gd name="T0" fmla="*/ 31 w 31"/>
                  <a:gd name="T1" fmla="*/ 23 h 23"/>
                  <a:gd name="T2" fmla="*/ 0 w 31"/>
                  <a:gd name="T3" fmla="*/ 23 h 23"/>
                  <a:gd name="T4" fmla="*/ 0 w 31"/>
                  <a:gd name="T5" fmla="*/ 23 h 23"/>
                  <a:gd name="T6" fmla="*/ 0 w 31"/>
                  <a:gd name="T7" fmla="*/ 0 h 23"/>
                </a:gdLst>
                <a:ahLst/>
                <a:cxnLst>
                  <a:cxn ang="0">
                    <a:pos x="T0" y="T1"/>
                  </a:cxn>
                  <a:cxn ang="0">
                    <a:pos x="T2" y="T3"/>
                  </a:cxn>
                  <a:cxn ang="0">
                    <a:pos x="T4" y="T5"/>
                  </a:cxn>
                  <a:cxn ang="0">
                    <a:pos x="T6" y="T7"/>
                  </a:cxn>
                </a:cxnLst>
                <a:rect l="0" t="0" r="r" b="b"/>
                <a:pathLst>
                  <a:path w="31" h="23">
                    <a:moveTo>
                      <a:pt x="31" y="23"/>
                    </a:moveTo>
                    <a:lnTo>
                      <a:pt x="0" y="23"/>
                    </a:lnTo>
                    <a:lnTo>
                      <a:pt x="0" y="23"/>
                    </a:lnTo>
                    <a:lnTo>
                      <a:pt x="0"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5" name="Line 132"/>
              <p:cNvSpPr>
                <a:spLocks noChangeShapeType="1"/>
              </p:cNvSpPr>
              <p:nvPr/>
            </p:nvSpPr>
            <p:spPr bwMode="auto">
              <a:xfrm flipV="1">
                <a:off x="1087" y="2747"/>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6" name="Line 133"/>
              <p:cNvSpPr>
                <a:spLocks noChangeShapeType="1"/>
              </p:cNvSpPr>
              <p:nvPr/>
            </p:nvSpPr>
            <p:spPr bwMode="auto">
              <a:xfrm flipV="1">
                <a:off x="1087" y="2677"/>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7" name="Line 134"/>
              <p:cNvSpPr>
                <a:spLocks noChangeShapeType="1"/>
              </p:cNvSpPr>
              <p:nvPr/>
            </p:nvSpPr>
            <p:spPr bwMode="auto">
              <a:xfrm flipV="1">
                <a:off x="1087" y="2608"/>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8" name="Line 135"/>
              <p:cNvSpPr>
                <a:spLocks noChangeShapeType="1"/>
              </p:cNvSpPr>
              <p:nvPr/>
            </p:nvSpPr>
            <p:spPr bwMode="auto">
              <a:xfrm flipV="1">
                <a:off x="1087" y="2538"/>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9" name="Line 136"/>
              <p:cNvSpPr>
                <a:spLocks noChangeShapeType="1"/>
              </p:cNvSpPr>
              <p:nvPr/>
            </p:nvSpPr>
            <p:spPr bwMode="auto">
              <a:xfrm flipV="1">
                <a:off x="1087" y="2469"/>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0" name="Line 137"/>
              <p:cNvSpPr>
                <a:spLocks noChangeShapeType="1"/>
              </p:cNvSpPr>
              <p:nvPr/>
            </p:nvSpPr>
            <p:spPr bwMode="auto">
              <a:xfrm flipV="1">
                <a:off x="1087" y="2400"/>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1" name="Line 138"/>
              <p:cNvSpPr>
                <a:spLocks noChangeShapeType="1"/>
              </p:cNvSpPr>
              <p:nvPr/>
            </p:nvSpPr>
            <p:spPr bwMode="auto">
              <a:xfrm flipV="1">
                <a:off x="1087" y="2330"/>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2" name="Line 139"/>
              <p:cNvSpPr>
                <a:spLocks noChangeShapeType="1"/>
              </p:cNvSpPr>
              <p:nvPr/>
            </p:nvSpPr>
            <p:spPr bwMode="auto">
              <a:xfrm flipV="1">
                <a:off x="1087" y="2261"/>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3" name="Line 140"/>
              <p:cNvSpPr>
                <a:spLocks noChangeShapeType="1"/>
              </p:cNvSpPr>
              <p:nvPr/>
            </p:nvSpPr>
            <p:spPr bwMode="auto">
              <a:xfrm flipV="1">
                <a:off x="1087" y="2191"/>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4" name="Line 141"/>
              <p:cNvSpPr>
                <a:spLocks noChangeShapeType="1"/>
              </p:cNvSpPr>
              <p:nvPr/>
            </p:nvSpPr>
            <p:spPr bwMode="auto">
              <a:xfrm flipV="1">
                <a:off x="1087" y="2122"/>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5" name="Line 142"/>
              <p:cNvSpPr>
                <a:spLocks noChangeShapeType="1"/>
              </p:cNvSpPr>
              <p:nvPr/>
            </p:nvSpPr>
            <p:spPr bwMode="auto">
              <a:xfrm flipV="1">
                <a:off x="1087" y="2053"/>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6" name="Line 143"/>
              <p:cNvSpPr>
                <a:spLocks noChangeShapeType="1"/>
              </p:cNvSpPr>
              <p:nvPr/>
            </p:nvSpPr>
            <p:spPr bwMode="auto">
              <a:xfrm flipV="1">
                <a:off x="1087" y="1983"/>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7" name="Line 144"/>
              <p:cNvSpPr>
                <a:spLocks noChangeShapeType="1"/>
              </p:cNvSpPr>
              <p:nvPr/>
            </p:nvSpPr>
            <p:spPr bwMode="auto">
              <a:xfrm flipV="1">
                <a:off x="1087" y="1914"/>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8" name="Line 145"/>
              <p:cNvSpPr>
                <a:spLocks noChangeShapeType="1"/>
              </p:cNvSpPr>
              <p:nvPr/>
            </p:nvSpPr>
            <p:spPr bwMode="auto">
              <a:xfrm flipV="1">
                <a:off x="1087" y="1844"/>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9" name="Line 146"/>
              <p:cNvSpPr>
                <a:spLocks noChangeShapeType="1"/>
              </p:cNvSpPr>
              <p:nvPr/>
            </p:nvSpPr>
            <p:spPr bwMode="auto">
              <a:xfrm flipV="1">
                <a:off x="1087" y="1775"/>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0" name="Line 147"/>
              <p:cNvSpPr>
                <a:spLocks noChangeShapeType="1"/>
              </p:cNvSpPr>
              <p:nvPr/>
            </p:nvSpPr>
            <p:spPr bwMode="auto">
              <a:xfrm flipV="1">
                <a:off x="1087" y="1706"/>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1" name="Line 148"/>
              <p:cNvSpPr>
                <a:spLocks noChangeShapeType="1"/>
              </p:cNvSpPr>
              <p:nvPr/>
            </p:nvSpPr>
            <p:spPr bwMode="auto">
              <a:xfrm flipV="1">
                <a:off x="1087" y="1636"/>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2" name="Line 149"/>
              <p:cNvSpPr>
                <a:spLocks noChangeShapeType="1"/>
              </p:cNvSpPr>
              <p:nvPr/>
            </p:nvSpPr>
            <p:spPr bwMode="auto">
              <a:xfrm flipV="1">
                <a:off x="1087" y="1567"/>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3" name="Line 150"/>
              <p:cNvSpPr>
                <a:spLocks noChangeShapeType="1"/>
              </p:cNvSpPr>
              <p:nvPr/>
            </p:nvSpPr>
            <p:spPr bwMode="auto">
              <a:xfrm flipV="1">
                <a:off x="1087" y="1498"/>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4" name="Line 151"/>
              <p:cNvSpPr>
                <a:spLocks noChangeShapeType="1"/>
              </p:cNvSpPr>
              <p:nvPr/>
            </p:nvSpPr>
            <p:spPr bwMode="auto">
              <a:xfrm flipV="1">
                <a:off x="1087" y="1428"/>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5" name="Line 152"/>
              <p:cNvSpPr>
                <a:spLocks noChangeShapeType="1"/>
              </p:cNvSpPr>
              <p:nvPr/>
            </p:nvSpPr>
            <p:spPr bwMode="auto">
              <a:xfrm flipV="1">
                <a:off x="1087" y="1359"/>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6" name="Line 153"/>
              <p:cNvSpPr>
                <a:spLocks noChangeShapeType="1"/>
              </p:cNvSpPr>
              <p:nvPr/>
            </p:nvSpPr>
            <p:spPr bwMode="auto">
              <a:xfrm flipV="1">
                <a:off x="1087" y="1289"/>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7" name="Rectangle 154"/>
              <p:cNvSpPr>
                <a:spLocks noChangeArrowheads="1"/>
              </p:cNvSpPr>
              <p:nvPr/>
            </p:nvSpPr>
            <p:spPr bwMode="auto">
              <a:xfrm>
                <a:off x="3122" y="996"/>
                <a:ext cx="1164" cy="224"/>
              </a:xfrm>
              <a:prstGeom prst="rect">
                <a:avLst/>
              </a:prstGeom>
              <a:solidFill>
                <a:srgbClr val="EDCDCC"/>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8" name="Rectangle 155"/>
              <p:cNvSpPr>
                <a:spLocks noChangeArrowheads="1"/>
              </p:cNvSpPr>
              <p:nvPr/>
            </p:nvSpPr>
            <p:spPr bwMode="auto">
              <a:xfrm>
                <a:off x="3400" y="1038"/>
                <a:ext cx="68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Fetch unit</a:t>
                </a:r>
                <a:endParaRPr kumimoji="0" lang="en-US" sz="1800" b="0" i="0" u="none" strike="noStrike" cap="none" normalizeH="0" baseline="0" smtClean="0">
                  <a:ln>
                    <a:noFill/>
                  </a:ln>
                  <a:solidFill>
                    <a:schemeClr val="tx1"/>
                  </a:solidFill>
                  <a:effectLst/>
                  <a:latin typeface="Arial" pitchFamily="34" charset="0"/>
                </a:endParaRPr>
              </a:p>
            </p:txBody>
          </p:sp>
          <p:sp>
            <p:nvSpPr>
              <p:cNvPr id="2229" name="Freeform 156"/>
              <p:cNvSpPr>
                <a:spLocks/>
              </p:cNvSpPr>
              <p:nvPr/>
            </p:nvSpPr>
            <p:spPr bwMode="auto">
              <a:xfrm>
                <a:off x="1095" y="2731"/>
                <a:ext cx="246" cy="162"/>
              </a:xfrm>
              <a:custGeom>
                <a:avLst/>
                <a:gdLst>
                  <a:gd name="T0" fmla="*/ 0 w 32"/>
                  <a:gd name="T1" fmla="*/ 0 h 21"/>
                  <a:gd name="T2" fmla="*/ 16 w 32"/>
                  <a:gd name="T3" fmla="*/ 0 h 21"/>
                  <a:gd name="T4" fmla="*/ 16 w 32"/>
                  <a:gd name="T5" fmla="*/ 21 h 21"/>
                  <a:gd name="T6" fmla="*/ 32 w 32"/>
                  <a:gd name="T7" fmla="*/ 21 h 21"/>
                </a:gdLst>
                <a:ahLst/>
                <a:cxnLst>
                  <a:cxn ang="0">
                    <a:pos x="T0" y="T1"/>
                  </a:cxn>
                  <a:cxn ang="0">
                    <a:pos x="T2" y="T3"/>
                  </a:cxn>
                  <a:cxn ang="0">
                    <a:pos x="T4" y="T5"/>
                  </a:cxn>
                  <a:cxn ang="0">
                    <a:pos x="T6" y="T7"/>
                  </a:cxn>
                </a:cxnLst>
                <a:rect l="0" t="0" r="r" b="b"/>
                <a:pathLst>
                  <a:path w="32" h="21">
                    <a:moveTo>
                      <a:pt x="0" y="0"/>
                    </a:moveTo>
                    <a:lnTo>
                      <a:pt x="16" y="0"/>
                    </a:lnTo>
                    <a:lnTo>
                      <a:pt x="16" y="21"/>
                    </a:lnTo>
                    <a:lnTo>
                      <a:pt x="32" y="21"/>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0" name="Freeform 157"/>
              <p:cNvSpPr>
                <a:spLocks/>
              </p:cNvSpPr>
              <p:nvPr/>
            </p:nvSpPr>
            <p:spPr bwMode="auto">
              <a:xfrm>
                <a:off x="1195" y="2854"/>
                <a:ext cx="46" cy="31"/>
              </a:xfrm>
              <a:custGeom>
                <a:avLst/>
                <a:gdLst>
                  <a:gd name="T0" fmla="*/ 0 w 6"/>
                  <a:gd name="T1" fmla="*/ 1 h 4"/>
                  <a:gd name="T2" fmla="*/ 3 w 6"/>
                  <a:gd name="T3" fmla="*/ 4 h 4"/>
                  <a:gd name="T4" fmla="*/ 6 w 6"/>
                  <a:gd name="T5" fmla="*/ 0 h 4"/>
                </a:gdLst>
                <a:ahLst/>
                <a:cxnLst>
                  <a:cxn ang="0">
                    <a:pos x="T0" y="T1"/>
                  </a:cxn>
                  <a:cxn ang="0">
                    <a:pos x="T2" y="T3"/>
                  </a:cxn>
                  <a:cxn ang="0">
                    <a:pos x="T4" y="T5"/>
                  </a:cxn>
                </a:cxnLst>
                <a:rect l="0" t="0" r="r" b="b"/>
                <a:pathLst>
                  <a:path w="6" h="4">
                    <a:moveTo>
                      <a:pt x="0" y="1"/>
                    </a:moveTo>
                    <a:lnTo>
                      <a:pt x="3" y="4"/>
                    </a:lnTo>
                    <a:lnTo>
                      <a:pt x="6"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1" name="Rectangle 158"/>
              <p:cNvSpPr>
                <a:spLocks noChangeArrowheads="1"/>
              </p:cNvSpPr>
              <p:nvPr/>
            </p:nvSpPr>
            <p:spPr bwMode="auto">
              <a:xfrm>
                <a:off x="3446" y="2970"/>
                <a:ext cx="293" cy="216"/>
              </a:xfrm>
              <a:prstGeom prst="rect">
                <a:avLst/>
              </a:prstGeom>
              <a:solidFill>
                <a:srgbClr val="E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159"/>
              <p:cNvSpPr>
                <a:spLocks/>
              </p:cNvSpPr>
              <p:nvPr/>
            </p:nvSpPr>
            <p:spPr bwMode="auto">
              <a:xfrm>
                <a:off x="3469" y="3001"/>
                <a:ext cx="247" cy="162"/>
              </a:xfrm>
              <a:custGeom>
                <a:avLst/>
                <a:gdLst>
                  <a:gd name="T0" fmla="*/ 0 w 32"/>
                  <a:gd name="T1" fmla="*/ 0 h 21"/>
                  <a:gd name="T2" fmla="*/ 16 w 32"/>
                  <a:gd name="T3" fmla="*/ 0 h 21"/>
                  <a:gd name="T4" fmla="*/ 16 w 32"/>
                  <a:gd name="T5" fmla="*/ 21 h 21"/>
                  <a:gd name="T6" fmla="*/ 32 w 32"/>
                  <a:gd name="T7" fmla="*/ 21 h 21"/>
                </a:gdLst>
                <a:ahLst/>
                <a:cxnLst>
                  <a:cxn ang="0">
                    <a:pos x="T0" y="T1"/>
                  </a:cxn>
                  <a:cxn ang="0">
                    <a:pos x="T2" y="T3"/>
                  </a:cxn>
                  <a:cxn ang="0">
                    <a:pos x="T4" y="T5"/>
                  </a:cxn>
                  <a:cxn ang="0">
                    <a:pos x="T6" y="T7"/>
                  </a:cxn>
                </a:cxnLst>
                <a:rect l="0" t="0" r="r" b="b"/>
                <a:pathLst>
                  <a:path w="32" h="21">
                    <a:moveTo>
                      <a:pt x="0" y="0"/>
                    </a:moveTo>
                    <a:lnTo>
                      <a:pt x="16" y="0"/>
                    </a:lnTo>
                    <a:lnTo>
                      <a:pt x="16" y="21"/>
                    </a:lnTo>
                    <a:lnTo>
                      <a:pt x="32" y="21"/>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3" name="Freeform 160"/>
              <p:cNvSpPr>
                <a:spLocks/>
              </p:cNvSpPr>
              <p:nvPr/>
            </p:nvSpPr>
            <p:spPr bwMode="auto">
              <a:xfrm>
                <a:off x="3577" y="3132"/>
                <a:ext cx="38" cy="31"/>
              </a:xfrm>
              <a:custGeom>
                <a:avLst/>
                <a:gdLst>
                  <a:gd name="T0" fmla="*/ 0 w 5"/>
                  <a:gd name="T1" fmla="*/ 0 h 4"/>
                  <a:gd name="T2" fmla="*/ 2 w 5"/>
                  <a:gd name="T3" fmla="*/ 4 h 4"/>
                  <a:gd name="T4" fmla="*/ 5 w 5"/>
                  <a:gd name="T5" fmla="*/ 0 h 4"/>
                </a:gdLst>
                <a:ahLst/>
                <a:cxnLst>
                  <a:cxn ang="0">
                    <a:pos x="T0" y="T1"/>
                  </a:cxn>
                  <a:cxn ang="0">
                    <a:pos x="T2" y="T3"/>
                  </a:cxn>
                  <a:cxn ang="0">
                    <a:pos x="T4" y="T5"/>
                  </a:cxn>
                </a:cxnLst>
                <a:rect l="0" t="0" r="r" b="b"/>
                <a:pathLst>
                  <a:path w="5" h="4">
                    <a:moveTo>
                      <a:pt x="0" y="0"/>
                    </a:moveTo>
                    <a:lnTo>
                      <a:pt x="2" y="4"/>
                    </a:lnTo>
                    <a:lnTo>
                      <a:pt x="5"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4" name="Rectangle 161"/>
              <p:cNvSpPr>
                <a:spLocks noChangeArrowheads="1"/>
              </p:cNvSpPr>
              <p:nvPr/>
            </p:nvSpPr>
            <p:spPr bwMode="auto">
              <a:xfrm>
                <a:off x="3861" y="3689"/>
                <a:ext cx="6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control signal</a:t>
                </a:r>
                <a:endParaRPr kumimoji="0" lang="en-US" sz="1800" b="0" i="0" u="none" strike="noStrike" cap="none" normalizeH="0" baseline="0" smtClean="0">
                  <a:ln>
                    <a:noFill/>
                  </a:ln>
                  <a:solidFill>
                    <a:schemeClr val="tx1"/>
                  </a:solidFill>
                  <a:effectLst/>
                  <a:latin typeface="Arial" pitchFamily="34" charset="0"/>
                </a:endParaRPr>
              </a:p>
            </p:txBody>
          </p:sp>
          <p:sp>
            <p:nvSpPr>
              <p:cNvPr id="2235" name="Rectangle 162"/>
              <p:cNvSpPr>
                <a:spLocks noChangeArrowheads="1"/>
              </p:cNvSpPr>
              <p:nvPr/>
            </p:nvSpPr>
            <p:spPr bwMode="auto">
              <a:xfrm>
                <a:off x="3873" y="3284"/>
                <a:ext cx="4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1 - input 1</a:t>
                </a:r>
                <a:endParaRPr kumimoji="0" lang="en-US" sz="1800" b="0" i="0" u="none" strike="noStrike" cap="none" normalizeH="0" baseline="0" smtClean="0">
                  <a:ln>
                    <a:noFill/>
                  </a:ln>
                  <a:solidFill>
                    <a:schemeClr val="tx1"/>
                  </a:solidFill>
                  <a:effectLst/>
                  <a:latin typeface="Arial" pitchFamily="34" charset="0"/>
                </a:endParaRPr>
              </a:p>
            </p:txBody>
          </p:sp>
          <p:sp>
            <p:nvSpPr>
              <p:cNvPr id="2236" name="Rectangle 163"/>
              <p:cNvSpPr>
                <a:spLocks noChangeArrowheads="1"/>
              </p:cNvSpPr>
              <p:nvPr/>
            </p:nvSpPr>
            <p:spPr bwMode="auto">
              <a:xfrm>
                <a:off x="3873" y="3409"/>
                <a:ext cx="4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0 - input 0</a:t>
                </a:r>
                <a:endParaRPr kumimoji="0" lang="en-US" sz="1800" b="0" i="0" u="none" strike="noStrike" cap="none" normalizeH="0" baseline="0" smtClean="0">
                  <a:ln>
                    <a:noFill/>
                  </a:ln>
                  <a:solidFill>
                    <a:schemeClr val="tx1"/>
                  </a:solidFill>
                  <a:effectLst/>
                  <a:latin typeface="Arial" pitchFamily="34" charset="0"/>
                </a:endParaRPr>
              </a:p>
            </p:txBody>
          </p:sp>
          <p:sp>
            <p:nvSpPr>
              <p:cNvPr id="2237" name="Rectangle 164"/>
              <p:cNvSpPr>
                <a:spLocks noChangeArrowheads="1"/>
              </p:cNvSpPr>
              <p:nvPr/>
            </p:nvSpPr>
            <p:spPr bwMode="auto">
              <a:xfrm>
                <a:off x="3873" y="3534"/>
                <a:ext cx="51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Multiplexer</a:t>
                </a:r>
                <a:endParaRPr kumimoji="0" lang="en-US" sz="1800" b="0" i="0" u="none" strike="noStrike" cap="none" normalizeH="0" baseline="0" smtClean="0">
                  <a:ln>
                    <a:noFill/>
                  </a:ln>
                  <a:solidFill>
                    <a:schemeClr val="tx1"/>
                  </a:solidFill>
                  <a:effectLst/>
                  <a:latin typeface="Arial" pitchFamily="34" charset="0"/>
                </a:endParaRPr>
              </a:p>
            </p:txBody>
          </p:sp>
          <p:sp>
            <p:nvSpPr>
              <p:cNvPr id="2238" name="Freeform 165"/>
              <p:cNvSpPr>
                <a:spLocks/>
              </p:cNvSpPr>
              <p:nvPr/>
            </p:nvSpPr>
            <p:spPr bwMode="auto">
              <a:xfrm>
                <a:off x="3361" y="2893"/>
                <a:ext cx="1650" cy="917"/>
              </a:xfrm>
              <a:custGeom>
                <a:avLst/>
                <a:gdLst>
                  <a:gd name="T0" fmla="*/ 3 w 214"/>
                  <a:gd name="T1" fmla="*/ 0 h 119"/>
                  <a:gd name="T2" fmla="*/ 211 w 214"/>
                  <a:gd name="T3" fmla="*/ 0 h 119"/>
                  <a:gd name="T4" fmla="*/ 214 w 214"/>
                  <a:gd name="T5" fmla="*/ 4 h 119"/>
                  <a:gd name="T6" fmla="*/ 214 w 214"/>
                  <a:gd name="T7" fmla="*/ 116 h 119"/>
                  <a:gd name="T8" fmla="*/ 211 w 214"/>
                  <a:gd name="T9" fmla="*/ 119 h 119"/>
                  <a:gd name="T10" fmla="*/ 3 w 214"/>
                  <a:gd name="T11" fmla="*/ 119 h 119"/>
                  <a:gd name="T12" fmla="*/ 0 w 214"/>
                  <a:gd name="T13" fmla="*/ 116 h 119"/>
                  <a:gd name="T14" fmla="*/ 0 w 214"/>
                  <a:gd name="T15" fmla="*/ 4 h 119"/>
                  <a:gd name="T16" fmla="*/ 3 w 214"/>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19">
                    <a:moveTo>
                      <a:pt x="3" y="0"/>
                    </a:moveTo>
                    <a:lnTo>
                      <a:pt x="211" y="0"/>
                    </a:lnTo>
                    <a:cubicBezTo>
                      <a:pt x="213" y="0"/>
                      <a:pt x="214" y="1"/>
                      <a:pt x="214" y="4"/>
                    </a:cubicBezTo>
                    <a:lnTo>
                      <a:pt x="214" y="116"/>
                    </a:lnTo>
                    <a:cubicBezTo>
                      <a:pt x="214" y="118"/>
                      <a:pt x="213" y="119"/>
                      <a:pt x="211" y="119"/>
                    </a:cubicBezTo>
                    <a:lnTo>
                      <a:pt x="3" y="119"/>
                    </a:lnTo>
                    <a:cubicBezTo>
                      <a:pt x="1" y="119"/>
                      <a:pt x="0" y="118"/>
                      <a:pt x="0" y="116"/>
                    </a:cubicBezTo>
                    <a:lnTo>
                      <a:pt x="0" y="4"/>
                    </a:lnTo>
                    <a:cubicBezTo>
                      <a:pt x="0" y="1"/>
                      <a:pt x="1" y="0"/>
                      <a:pt x="3" y="0"/>
                    </a:cubicBezTo>
                    <a:close/>
                  </a:path>
                </a:pathLst>
              </a:custGeom>
              <a:noFill/>
              <a:ln w="15" cap="flat">
                <a:solidFill>
                  <a:srgbClr val="2F303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9" name="Oval 166"/>
              <p:cNvSpPr>
                <a:spLocks noChangeArrowheads="1"/>
              </p:cNvSpPr>
              <p:nvPr/>
            </p:nvSpPr>
            <p:spPr bwMode="auto">
              <a:xfrm>
                <a:off x="2050" y="2654"/>
                <a:ext cx="101" cy="93"/>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0" name="Oval 167"/>
              <p:cNvSpPr>
                <a:spLocks noChangeArrowheads="1"/>
              </p:cNvSpPr>
              <p:nvPr/>
            </p:nvSpPr>
            <p:spPr bwMode="auto">
              <a:xfrm>
                <a:off x="2050" y="2654"/>
                <a:ext cx="101" cy="93"/>
              </a:xfrm>
              <a:prstGeom prst="ellipse">
                <a:avLst/>
              </a:prstGeom>
              <a:noFill/>
              <a:ln w="0">
                <a:solidFill>
                  <a:srgbClr val="292E3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1" name="Rectangle 168"/>
              <p:cNvSpPr>
                <a:spLocks noChangeArrowheads="1"/>
              </p:cNvSpPr>
              <p:nvPr/>
            </p:nvSpPr>
            <p:spPr bwMode="auto">
              <a:xfrm>
                <a:off x="3070" y="1272"/>
                <a:ext cx="62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2242" name="Freeform 169"/>
              <p:cNvSpPr>
                <a:spLocks/>
              </p:cNvSpPr>
              <p:nvPr/>
            </p:nvSpPr>
            <p:spPr bwMode="auto">
              <a:xfrm>
                <a:off x="3430" y="3764"/>
                <a:ext cx="363" cy="8"/>
              </a:xfrm>
              <a:custGeom>
                <a:avLst/>
                <a:gdLst>
                  <a:gd name="T0" fmla="*/ 47 w 47"/>
                  <a:gd name="T1" fmla="*/ 0 h 1"/>
                  <a:gd name="T2" fmla="*/ 0 w 47"/>
                  <a:gd name="T3" fmla="*/ 1 h 1"/>
                  <a:gd name="T4" fmla="*/ 47 w 47"/>
                  <a:gd name="T5" fmla="*/ 0 h 1"/>
                </a:gdLst>
                <a:ahLst/>
                <a:cxnLst>
                  <a:cxn ang="0">
                    <a:pos x="T0" y="T1"/>
                  </a:cxn>
                  <a:cxn ang="0">
                    <a:pos x="T2" y="T3"/>
                  </a:cxn>
                  <a:cxn ang="0">
                    <a:pos x="T4" y="T5"/>
                  </a:cxn>
                </a:cxnLst>
                <a:rect l="0" t="0" r="r" b="b"/>
                <a:pathLst>
                  <a:path w="47" h="1">
                    <a:moveTo>
                      <a:pt x="47" y="0"/>
                    </a:moveTo>
                    <a:lnTo>
                      <a:pt x="0" y="1"/>
                    </a:lnTo>
                    <a:lnTo>
                      <a:pt x="47"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Line 170"/>
              <p:cNvSpPr>
                <a:spLocks noChangeShapeType="1"/>
              </p:cNvSpPr>
              <p:nvPr/>
            </p:nvSpPr>
            <p:spPr bwMode="auto">
              <a:xfrm flipH="1">
                <a:off x="3685" y="3764"/>
                <a:ext cx="10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4" name="Line 171"/>
              <p:cNvSpPr>
                <a:spLocks noChangeShapeType="1"/>
              </p:cNvSpPr>
              <p:nvPr/>
            </p:nvSpPr>
            <p:spPr bwMode="auto">
              <a:xfrm flipH="1">
                <a:off x="3615" y="3764"/>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5" name="Line 172"/>
              <p:cNvSpPr>
                <a:spLocks noChangeShapeType="1"/>
              </p:cNvSpPr>
              <p:nvPr/>
            </p:nvSpPr>
            <p:spPr bwMode="auto">
              <a:xfrm flipH="1">
                <a:off x="3477" y="3764"/>
                <a:ext cx="107" cy="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6" name="Freeform 173"/>
              <p:cNvSpPr>
                <a:spLocks/>
              </p:cNvSpPr>
              <p:nvPr/>
            </p:nvSpPr>
            <p:spPr bwMode="auto">
              <a:xfrm>
                <a:off x="3430" y="3772"/>
                <a:ext cx="16" cy="0"/>
              </a:xfrm>
              <a:custGeom>
                <a:avLst/>
                <a:gdLst>
                  <a:gd name="T0" fmla="*/ 16 w 16"/>
                  <a:gd name="T1" fmla="*/ 0 w 16"/>
                  <a:gd name="T2" fmla="*/ 0 w 16"/>
                  <a:gd name="T3" fmla="*/ 16 w 16"/>
                </a:gdLst>
                <a:ahLst/>
                <a:cxnLst>
                  <a:cxn ang="0">
                    <a:pos x="T0" y="0"/>
                  </a:cxn>
                  <a:cxn ang="0">
                    <a:pos x="T1" y="0"/>
                  </a:cxn>
                  <a:cxn ang="0">
                    <a:pos x="T2" y="0"/>
                  </a:cxn>
                  <a:cxn ang="0">
                    <a:pos x="T3" y="0"/>
                  </a:cxn>
                </a:cxnLst>
                <a:rect l="0" t="0" r="r" b="b"/>
                <a:pathLst>
                  <a:path w="16">
                    <a:moveTo>
                      <a:pt x="16" y="0"/>
                    </a:moveTo>
                    <a:lnTo>
                      <a:pt x="0" y="0"/>
                    </a:lnTo>
                    <a:lnTo>
                      <a:pt x="0" y="0"/>
                    </a:lnTo>
                    <a:lnTo>
                      <a:pt x="16"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7" name="Line 174"/>
              <p:cNvSpPr>
                <a:spLocks noChangeShapeType="1"/>
              </p:cNvSpPr>
              <p:nvPr/>
            </p:nvSpPr>
            <p:spPr bwMode="auto">
              <a:xfrm flipV="1">
                <a:off x="3477" y="3764"/>
                <a:ext cx="107" cy="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8" name="Line 175"/>
              <p:cNvSpPr>
                <a:spLocks noChangeShapeType="1"/>
              </p:cNvSpPr>
              <p:nvPr/>
            </p:nvSpPr>
            <p:spPr bwMode="auto">
              <a:xfrm>
                <a:off x="3615" y="3764"/>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9" name="Freeform 176"/>
              <p:cNvSpPr>
                <a:spLocks/>
              </p:cNvSpPr>
              <p:nvPr/>
            </p:nvSpPr>
            <p:spPr bwMode="auto">
              <a:xfrm>
                <a:off x="3415" y="3749"/>
                <a:ext cx="85" cy="46"/>
              </a:xfrm>
              <a:custGeom>
                <a:avLst/>
                <a:gdLst>
                  <a:gd name="T0" fmla="*/ 8 w 11"/>
                  <a:gd name="T1" fmla="*/ 3 h 6"/>
                  <a:gd name="T2" fmla="*/ 11 w 11"/>
                  <a:gd name="T3" fmla="*/ 0 h 6"/>
                  <a:gd name="T4" fmla="*/ 0 w 11"/>
                  <a:gd name="T5" fmla="*/ 3 h 6"/>
                  <a:gd name="T6" fmla="*/ 11 w 11"/>
                  <a:gd name="T7" fmla="*/ 6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lnTo>
                      <a:pt x="11" y="0"/>
                    </a:lnTo>
                    <a:lnTo>
                      <a:pt x="0" y="3"/>
                    </a:lnTo>
                    <a:lnTo>
                      <a:pt x="11" y="6"/>
                    </a:lnTo>
                    <a:lnTo>
                      <a:pt x="8"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0" name="Rectangle 177"/>
              <p:cNvSpPr>
                <a:spLocks noChangeArrowheads="1"/>
              </p:cNvSpPr>
              <p:nvPr/>
            </p:nvSpPr>
            <p:spPr bwMode="auto">
              <a:xfrm>
                <a:off x="3790" y="2972"/>
                <a:ext cx="112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triggered by a negative</a:t>
                </a:r>
                <a:endParaRPr kumimoji="0" lang="en-US" sz="1800" b="0" i="0" u="none" strike="noStrike" cap="none" normalizeH="0" baseline="0" smtClean="0">
                  <a:ln>
                    <a:noFill/>
                  </a:ln>
                  <a:solidFill>
                    <a:schemeClr val="tx1"/>
                  </a:solidFill>
                  <a:effectLst/>
                  <a:latin typeface="Arial" pitchFamily="34" charset="0"/>
                </a:endParaRPr>
              </a:p>
            </p:txBody>
          </p:sp>
          <p:sp>
            <p:nvSpPr>
              <p:cNvPr id="2251" name="Rectangle 178"/>
              <p:cNvSpPr>
                <a:spLocks noChangeArrowheads="1"/>
              </p:cNvSpPr>
              <p:nvPr/>
            </p:nvSpPr>
            <p:spPr bwMode="auto">
              <a:xfrm>
                <a:off x="3790" y="3090"/>
                <a:ext cx="56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clock edge</a:t>
                </a:r>
                <a:endParaRPr kumimoji="0" lang="en-US" sz="1800" b="0" i="0" u="none" strike="noStrike" cap="none" normalizeH="0" baseline="0" smtClean="0">
                  <a:ln>
                    <a:noFill/>
                  </a:ln>
                  <a:solidFill>
                    <a:schemeClr val="tx1"/>
                  </a:solidFill>
                  <a:effectLst/>
                  <a:latin typeface="Arial" pitchFamily="34" charset="0"/>
                </a:endParaRPr>
              </a:p>
            </p:txBody>
          </p:sp>
          <p:sp>
            <p:nvSpPr>
              <p:cNvPr id="2252" name="Rectangle 179"/>
              <p:cNvSpPr>
                <a:spLocks noChangeArrowheads="1"/>
              </p:cNvSpPr>
              <p:nvPr/>
            </p:nvSpPr>
            <p:spPr bwMode="auto">
              <a:xfrm>
                <a:off x="1892" y="2538"/>
                <a:ext cx="1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253" name="Freeform 180"/>
              <p:cNvSpPr>
                <a:spLocks/>
              </p:cNvSpPr>
              <p:nvPr/>
            </p:nvSpPr>
            <p:spPr bwMode="auto">
              <a:xfrm>
                <a:off x="1896" y="2646"/>
                <a:ext cx="47" cy="62"/>
              </a:xfrm>
              <a:custGeom>
                <a:avLst/>
                <a:gdLst>
                  <a:gd name="T0" fmla="*/ 6 w 6"/>
                  <a:gd name="T1" fmla="*/ 0 h 8"/>
                  <a:gd name="T2" fmla="*/ 1 w 6"/>
                  <a:gd name="T3" fmla="*/ 8 h 8"/>
                  <a:gd name="T4" fmla="*/ 6 w 6"/>
                  <a:gd name="T5" fmla="*/ 0 h 8"/>
                </a:gdLst>
                <a:ahLst/>
                <a:cxnLst>
                  <a:cxn ang="0">
                    <a:pos x="T0" y="T1"/>
                  </a:cxn>
                  <a:cxn ang="0">
                    <a:pos x="T2" y="T3"/>
                  </a:cxn>
                  <a:cxn ang="0">
                    <a:pos x="T4" y="T5"/>
                  </a:cxn>
                </a:cxnLst>
                <a:rect l="0" t="0" r="r" b="b"/>
                <a:pathLst>
                  <a:path w="6" h="8">
                    <a:moveTo>
                      <a:pt x="6" y="0"/>
                    </a:moveTo>
                    <a:cubicBezTo>
                      <a:pt x="0" y="8"/>
                      <a:pt x="1" y="8"/>
                      <a:pt x="1" y="8"/>
                    </a:cubicBezTo>
                    <a:lnTo>
                      <a:pt x="6"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 name="Freeform 181"/>
              <p:cNvSpPr>
                <a:spLocks/>
              </p:cNvSpPr>
              <p:nvPr/>
            </p:nvSpPr>
            <p:spPr bwMode="auto">
              <a:xfrm>
                <a:off x="1912" y="2654"/>
                <a:ext cx="61" cy="77"/>
              </a:xfrm>
              <a:custGeom>
                <a:avLst/>
                <a:gdLst>
                  <a:gd name="T0" fmla="*/ 8 w 8"/>
                  <a:gd name="T1" fmla="*/ 0 h 10"/>
                  <a:gd name="T2" fmla="*/ 0 w 8"/>
                  <a:gd name="T3" fmla="*/ 10 h 10"/>
                  <a:gd name="T4" fmla="*/ 0 w 8"/>
                  <a:gd name="T5" fmla="*/ 10 h 10"/>
                  <a:gd name="T6" fmla="*/ 8 w 8"/>
                  <a:gd name="T7" fmla="*/ 0 h 10"/>
                </a:gdLst>
                <a:ahLst/>
                <a:cxnLst>
                  <a:cxn ang="0">
                    <a:pos x="T0" y="T1"/>
                  </a:cxn>
                  <a:cxn ang="0">
                    <a:pos x="T2" y="T3"/>
                  </a:cxn>
                  <a:cxn ang="0">
                    <a:pos x="T4" y="T5"/>
                  </a:cxn>
                  <a:cxn ang="0">
                    <a:pos x="T6" y="T7"/>
                  </a:cxn>
                </a:cxnLst>
                <a:rect l="0" t="0" r="r" b="b"/>
                <a:pathLst>
                  <a:path w="8" h="10">
                    <a:moveTo>
                      <a:pt x="8" y="0"/>
                    </a:moveTo>
                    <a:lnTo>
                      <a:pt x="0" y="10"/>
                    </a:lnTo>
                    <a:lnTo>
                      <a:pt x="0" y="10"/>
                    </a:lnTo>
                    <a:lnTo>
                      <a:pt x="8" y="0"/>
                    </a:lnTo>
                    <a:close/>
                  </a:path>
                </a:pathLst>
              </a:custGeom>
              <a:solidFill>
                <a:srgbClr val="B3AEC7"/>
              </a:solidFill>
              <a:ln w="0">
                <a:solidFill>
                  <a:srgbClr val="58373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5" name="Rectangle 182"/>
              <p:cNvSpPr>
                <a:spLocks noChangeArrowheads="1"/>
              </p:cNvSpPr>
              <p:nvPr/>
            </p:nvSpPr>
            <p:spPr bwMode="auto">
              <a:xfrm>
                <a:off x="1694" y="1600"/>
                <a:ext cx="165"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256" name="Freeform 183"/>
              <p:cNvSpPr>
                <a:spLocks/>
              </p:cNvSpPr>
              <p:nvPr/>
            </p:nvSpPr>
            <p:spPr bwMode="auto">
              <a:xfrm>
                <a:off x="1704" y="1713"/>
                <a:ext cx="46" cy="54"/>
              </a:xfrm>
              <a:custGeom>
                <a:avLst/>
                <a:gdLst>
                  <a:gd name="T0" fmla="*/ 6 w 6"/>
                  <a:gd name="T1" fmla="*/ 0 h 7"/>
                  <a:gd name="T2" fmla="*/ 0 w 6"/>
                  <a:gd name="T3" fmla="*/ 7 h 7"/>
                  <a:gd name="T4" fmla="*/ 6 w 6"/>
                  <a:gd name="T5" fmla="*/ 0 h 7"/>
                </a:gdLst>
                <a:ahLst/>
                <a:cxnLst>
                  <a:cxn ang="0">
                    <a:pos x="T0" y="T1"/>
                  </a:cxn>
                  <a:cxn ang="0">
                    <a:pos x="T2" y="T3"/>
                  </a:cxn>
                  <a:cxn ang="0">
                    <a:pos x="T4" y="T5"/>
                  </a:cxn>
                </a:cxnLst>
                <a:rect l="0" t="0" r="r" b="b"/>
                <a:pathLst>
                  <a:path w="6" h="7">
                    <a:moveTo>
                      <a:pt x="6" y="0"/>
                    </a:moveTo>
                    <a:cubicBezTo>
                      <a:pt x="0" y="7"/>
                      <a:pt x="0" y="7"/>
                      <a:pt x="0" y="7"/>
                    </a:cubicBezTo>
                    <a:lnTo>
                      <a:pt x="6"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Freeform 184"/>
              <p:cNvSpPr>
                <a:spLocks/>
              </p:cNvSpPr>
              <p:nvPr/>
            </p:nvSpPr>
            <p:spPr bwMode="auto">
              <a:xfrm>
                <a:off x="1711" y="1721"/>
                <a:ext cx="62" cy="70"/>
              </a:xfrm>
              <a:custGeom>
                <a:avLst/>
                <a:gdLst>
                  <a:gd name="T0" fmla="*/ 8 w 8"/>
                  <a:gd name="T1" fmla="*/ 0 h 9"/>
                  <a:gd name="T2" fmla="*/ 0 w 8"/>
                  <a:gd name="T3" fmla="*/ 9 h 9"/>
                  <a:gd name="T4" fmla="*/ 0 w 8"/>
                  <a:gd name="T5" fmla="*/ 9 h 9"/>
                  <a:gd name="T6" fmla="*/ 8 w 8"/>
                  <a:gd name="T7" fmla="*/ 0 h 9"/>
                </a:gdLst>
                <a:ahLst/>
                <a:cxnLst>
                  <a:cxn ang="0">
                    <a:pos x="T0" y="T1"/>
                  </a:cxn>
                  <a:cxn ang="0">
                    <a:pos x="T2" y="T3"/>
                  </a:cxn>
                  <a:cxn ang="0">
                    <a:pos x="T4" y="T5"/>
                  </a:cxn>
                  <a:cxn ang="0">
                    <a:pos x="T6" y="T7"/>
                  </a:cxn>
                </a:cxnLst>
                <a:rect l="0" t="0" r="r" b="b"/>
                <a:pathLst>
                  <a:path w="8" h="9">
                    <a:moveTo>
                      <a:pt x="8" y="0"/>
                    </a:moveTo>
                    <a:lnTo>
                      <a:pt x="0" y="9"/>
                    </a:lnTo>
                    <a:lnTo>
                      <a:pt x="0" y="9"/>
                    </a:lnTo>
                    <a:lnTo>
                      <a:pt x="8" y="0"/>
                    </a:lnTo>
                    <a:close/>
                  </a:path>
                </a:pathLst>
              </a:custGeom>
              <a:solidFill>
                <a:srgbClr val="B3AEC7"/>
              </a:solidFill>
              <a:ln w="0">
                <a:solidFill>
                  <a:srgbClr val="58373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8" name="Rectangle 185"/>
              <p:cNvSpPr>
                <a:spLocks noChangeArrowheads="1"/>
              </p:cNvSpPr>
              <p:nvPr/>
            </p:nvSpPr>
            <p:spPr bwMode="auto">
              <a:xfrm>
                <a:off x="2767" y="1490"/>
                <a:ext cx="17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259" name="Freeform 186"/>
              <p:cNvSpPr>
                <a:spLocks/>
              </p:cNvSpPr>
              <p:nvPr/>
            </p:nvSpPr>
            <p:spPr bwMode="auto">
              <a:xfrm>
                <a:off x="2775" y="1613"/>
                <a:ext cx="46" cy="62"/>
              </a:xfrm>
              <a:custGeom>
                <a:avLst/>
                <a:gdLst>
                  <a:gd name="T0" fmla="*/ 6 w 6"/>
                  <a:gd name="T1" fmla="*/ 0 h 8"/>
                  <a:gd name="T2" fmla="*/ 0 w 6"/>
                  <a:gd name="T3" fmla="*/ 8 h 8"/>
                  <a:gd name="T4" fmla="*/ 6 w 6"/>
                  <a:gd name="T5" fmla="*/ 0 h 8"/>
                </a:gdLst>
                <a:ahLst/>
                <a:cxnLst>
                  <a:cxn ang="0">
                    <a:pos x="T0" y="T1"/>
                  </a:cxn>
                  <a:cxn ang="0">
                    <a:pos x="T2" y="T3"/>
                  </a:cxn>
                  <a:cxn ang="0">
                    <a:pos x="T4" y="T5"/>
                  </a:cxn>
                </a:cxnLst>
                <a:rect l="0" t="0" r="r" b="b"/>
                <a:pathLst>
                  <a:path w="6" h="8">
                    <a:moveTo>
                      <a:pt x="6" y="0"/>
                    </a:moveTo>
                    <a:cubicBezTo>
                      <a:pt x="0" y="8"/>
                      <a:pt x="0" y="8"/>
                      <a:pt x="0" y="8"/>
                    </a:cubicBezTo>
                    <a:lnTo>
                      <a:pt x="6"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187"/>
              <p:cNvSpPr>
                <a:spLocks/>
              </p:cNvSpPr>
              <p:nvPr/>
            </p:nvSpPr>
            <p:spPr bwMode="auto">
              <a:xfrm>
                <a:off x="2783" y="1621"/>
                <a:ext cx="61" cy="77"/>
              </a:xfrm>
              <a:custGeom>
                <a:avLst/>
                <a:gdLst>
                  <a:gd name="T0" fmla="*/ 8 w 8"/>
                  <a:gd name="T1" fmla="*/ 0 h 10"/>
                  <a:gd name="T2" fmla="*/ 0 w 8"/>
                  <a:gd name="T3" fmla="*/ 10 h 10"/>
                  <a:gd name="T4" fmla="*/ 0 w 8"/>
                  <a:gd name="T5" fmla="*/ 10 h 10"/>
                  <a:gd name="T6" fmla="*/ 8 w 8"/>
                  <a:gd name="T7" fmla="*/ 0 h 10"/>
                </a:gdLst>
                <a:ahLst/>
                <a:cxnLst>
                  <a:cxn ang="0">
                    <a:pos x="T0" y="T1"/>
                  </a:cxn>
                  <a:cxn ang="0">
                    <a:pos x="T2" y="T3"/>
                  </a:cxn>
                  <a:cxn ang="0">
                    <a:pos x="T4" y="T5"/>
                  </a:cxn>
                  <a:cxn ang="0">
                    <a:pos x="T6" y="T7"/>
                  </a:cxn>
                </a:cxnLst>
                <a:rect l="0" t="0" r="r" b="b"/>
                <a:pathLst>
                  <a:path w="8" h="10">
                    <a:moveTo>
                      <a:pt x="8" y="0"/>
                    </a:moveTo>
                    <a:lnTo>
                      <a:pt x="0" y="10"/>
                    </a:lnTo>
                    <a:lnTo>
                      <a:pt x="0" y="10"/>
                    </a:lnTo>
                    <a:lnTo>
                      <a:pt x="8" y="0"/>
                    </a:lnTo>
                    <a:close/>
                  </a:path>
                </a:pathLst>
              </a:custGeom>
              <a:solidFill>
                <a:srgbClr val="B3AEC7"/>
              </a:solidFill>
              <a:ln w="8" cap="flat">
                <a:solidFill>
                  <a:srgbClr val="5837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1" name="Rectangle 188"/>
              <p:cNvSpPr>
                <a:spLocks noChangeArrowheads="1"/>
              </p:cNvSpPr>
              <p:nvPr/>
            </p:nvSpPr>
            <p:spPr bwMode="auto">
              <a:xfrm>
                <a:off x="4027" y="2544"/>
                <a:ext cx="19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2262" name="Freeform 189"/>
              <p:cNvSpPr>
                <a:spLocks/>
              </p:cNvSpPr>
              <p:nvPr/>
            </p:nvSpPr>
            <p:spPr bwMode="auto">
              <a:xfrm>
                <a:off x="2305" y="1544"/>
                <a:ext cx="193" cy="439"/>
              </a:xfrm>
              <a:custGeom>
                <a:avLst/>
                <a:gdLst>
                  <a:gd name="T0" fmla="*/ 25 w 25"/>
                  <a:gd name="T1" fmla="*/ 0 h 57"/>
                  <a:gd name="T2" fmla="*/ 0 w 25"/>
                  <a:gd name="T3" fmla="*/ 12 h 57"/>
                  <a:gd name="T4" fmla="*/ 0 w 25"/>
                  <a:gd name="T5" fmla="*/ 42 h 57"/>
                  <a:gd name="T6" fmla="*/ 25 w 25"/>
                  <a:gd name="T7" fmla="*/ 57 h 57"/>
                  <a:gd name="T8" fmla="*/ 25 w 25"/>
                  <a:gd name="T9" fmla="*/ 0 h 57"/>
                </a:gdLst>
                <a:ahLst/>
                <a:cxnLst>
                  <a:cxn ang="0">
                    <a:pos x="T0" y="T1"/>
                  </a:cxn>
                  <a:cxn ang="0">
                    <a:pos x="T2" y="T3"/>
                  </a:cxn>
                  <a:cxn ang="0">
                    <a:pos x="T4" y="T5"/>
                  </a:cxn>
                  <a:cxn ang="0">
                    <a:pos x="T6" y="T7"/>
                  </a:cxn>
                  <a:cxn ang="0">
                    <a:pos x="T8" y="T9"/>
                  </a:cxn>
                </a:cxnLst>
                <a:rect l="0" t="0" r="r" b="b"/>
                <a:pathLst>
                  <a:path w="25" h="57">
                    <a:moveTo>
                      <a:pt x="25" y="0"/>
                    </a:moveTo>
                    <a:lnTo>
                      <a:pt x="0" y="12"/>
                    </a:lnTo>
                    <a:lnTo>
                      <a:pt x="0" y="42"/>
                    </a:lnTo>
                    <a:lnTo>
                      <a:pt x="25" y="57"/>
                    </a:lnTo>
                    <a:lnTo>
                      <a:pt x="25" y="0"/>
                    </a:lnTo>
                    <a:close/>
                  </a:path>
                </a:pathLst>
              </a:custGeom>
              <a:solidFill>
                <a:srgbClr val="D9BDC9"/>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3" name="Line 190"/>
              <p:cNvSpPr>
                <a:spLocks noChangeShapeType="1"/>
              </p:cNvSpPr>
              <p:nvPr/>
            </p:nvSpPr>
            <p:spPr bwMode="auto">
              <a:xfrm flipH="1">
                <a:off x="1210" y="1744"/>
                <a:ext cx="1095"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4" name="Rectangle 191"/>
              <p:cNvSpPr>
                <a:spLocks noChangeArrowheads="1"/>
              </p:cNvSpPr>
              <p:nvPr/>
            </p:nvSpPr>
            <p:spPr bwMode="auto">
              <a:xfrm>
                <a:off x="2414" y="1607"/>
                <a:ext cx="11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265" name="Rectangle 192"/>
              <p:cNvSpPr>
                <a:spLocks noChangeArrowheads="1"/>
              </p:cNvSpPr>
              <p:nvPr/>
            </p:nvSpPr>
            <p:spPr bwMode="auto">
              <a:xfrm>
                <a:off x="2414" y="1822"/>
                <a:ext cx="11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2266" name="Freeform 193"/>
              <p:cNvSpPr>
                <a:spLocks/>
              </p:cNvSpPr>
              <p:nvPr/>
            </p:nvSpPr>
            <p:spPr bwMode="auto">
              <a:xfrm>
                <a:off x="2490" y="1891"/>
                <a:ext cx="193" cy="539"/>
              </a:xfrm>
              <a:custGeom>
                <a:avLst/>
                <a:gdLst>
                  <a:gd name="T0" fmla="*/ 5 w 25"/>
                  <a:gd name="T1" fmla="*/ 70 h 70"/>
                  <a:gd name="T2" fmla="*/ 25 w 25"/>
                  <a:gd name="T3" fmla="*/ 70 h 70"/>
                  <a:gd name="T4" fmla="*/ 25 w 25"/>
                  <a:gd name="T5" fmla="*/ 0 h 70"/>
                  <a:gd name="T6" fmla="*/ 0 w 25"/>
                  <a:gd name="T7" fmla="*/ 0 h 70"/>
                </a:gdLst>
                <a:ahLst/>
                <a:cxnLst>
                  <a:cxn ang="0">
                    <a:pos x="T0" y="T1"/>
                  </a:cxn>
                  <a:cxn ang="0">
                    <a:pos x="T2" y="T3"/>
                  </a:cxn>
                  <a:cxn ang="0">
                    <a:pos x="T4" y="T5"/>
                  </a:cxn>
                  <a:cxn ang="0">
                    <a:pos x="T6" y="T7"/>
                  </a:cxn>
                </a:cxnLst>
                <a:rect l="0" t="0" r="r" b="b"/>
                <a:pathLst>
                  <a:path w="25" h="70">
                    <a:moveTo>
                      <a:pt x="5" y="70"/>
                    </a:moveTo>
                    <a:lnTo>
                      <a:pt x="25" y="70"/>
                    </a:lnTo>
                    <a:lnTo>
                      <a:pt x="25" y="0"/>
                    </a:lnTo>
                    <a:lnTo>
                      <a:pt x="0"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7" name="Freeform 194"/>
              <p:cNvSpPr>
                <a:spLocks/>
              </p:cNvSpPr>
              <p:nvPr/>
            </p:nvSpPr>
            <p:spPr bwMode="auto">
              <a:xfrm>
                <a:off x="2482" y="1868"/>
                <a:ext cx="69" cy="38"/>
              </a:xfrm>
              <a:custGeom>
                <a:avLst/>
                <a:gdLst>
                  <a:gd name="T0" fmla="*/ 6 w 9"/>
                  <a:gd name="T1" fmla="*/ 3 h 5"/>
                  <a:gd name="T2" fmla="*/ 9 w 9"/>
                  <a:gd name="T3" fmla="*/ 0 h 5"/>
                  <a:gd name="T4" fmla="*/ 0 w 9"/>
                  <a:gd name="T5" fmla="*/ 3 h 5"/>
                  <a:gd name="T6" fmla="*/ 9 w 9"/>
                  <a:gd name="T7" fmla="*/ 5 h 5"/>
                  <a:gd name="T8" fmla="*/ 6 w 9"/>
                  <a:gd name="T9" fmla="*/ 3 h 5"/>
                </a:gdLst>
                <a:ahLst/>
                <a:cxnLst>
                  <a:cxn ang="0">
                    <a:pos x="T0" y="T1"/>
                  </a:cxn>
                  <a:cxn ang="0">
                    <a:pos x="T2" y="T3"/>
                  </a:cxn>
                  <a:cxn ang="0">
                    <a:pos x="T4" y="T5"/>
                  </a:cxn>
                  <a:cxn ang="0">
                    <a:pos x="T6" y="T7"/>
                  </a:cxn>
                  <a:cxn ang="0">
                    <a:pos x="T8" y="T9"/>
                  </a:cxn>
                </a:cxnLst>
                <a:rect l="0" t="0" r="r" b="b"/>
                <a:pathLst>
                  <a:path w="9" h="5">
                    <a:moveTo>
                      <a:pt x="6" y="3"/>
                    </a:moveTo>
                    <a:lnTo>
                      <a:pt x="9" y="0"/>
                    </a:lnTo>
                    <a:lnTo>
                      <a:pt x="0" y="3"/>
                    </a:lnTo>
                    <a:lnTo>
                      <a:pt x="9" y="5"/>
                    </a:lnTo>
                    <a:lnTo>
                      <a:pt x="6"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8" name="Line 195"/>
              <p:cNvSpPr>
                <a:spLocks noChangeShapeType="1"/>
              </p:cNvSpPr>
              <p:nvPr/>
            </p:nvSpPr>
            <p:spPr bwMode="auto">
              <a:xfrm flipH="1">
                <a:off x="2498" y="1652"/>
                <a:ext cx="1834"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9" name="Freeform 196"/>
              <p:cNvSpPr>
                <a:spLocks/>
              </p:cNvSpPr>
              <p:nvPr/>
            </p:nvSpPr>
            <p:spPr bwMode="auto">
              <a:xfrm>
                <a:off x="2490" y="1636"/>
                <a:ext cx="69" cy="39"/>
              </a:xfrm>
              <a:custGeom>
                <a:avLst/>
                <a:gdLst>
                  <a:gd name="T0" fmla="*/ 6 w 9"/>
                  <a:gd name="T1" fmla="*/ 2 h 5"/>
                  <a:gd name="T2" fmla="*/ 9 w 9"/>
                  <a:gd name="T3" fmla="*/ 0 h 5"/>
                  <a:gd name="T4" fmla="*/ 0 w 9"/>
                  <a:gd name="T5" fmla="*/ 2 h 5"/>
                  <a:gd name="T6" fmla="*/ 9 w 9"/>
                  <a:gd name="T7" fmla="*/ 5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lnTo>
                      <a:pt x="9" y="0"/>
                    </a:lnTo>
                    <a:lnTo>
                      <a:pt x="0" y="2"/>
                    </a:lnTo>
                    <a:lnTo>
                      <a:pt x="9" y="5"/>
                    </a:lnTo>
                    <a:lnTo>
                      <a:pt x="6"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0" name="Rectangle 197"/>
              <p:cNvSpPr>
                <a:spLocks noChangeArrowheads="1"/>
              </p:cNvSpPr>
              <p:nvPr/>
            </p:nvSpPr>
            <p:spPr bwMode="auto">
              <a:xfrm>
                <a:off x="4170"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Rectangle 198"/>
              <p:cNvSpPr>
                <a:spLocks noChangeArrowheads="1"/>
              </p:cNvSpPr>
              <p:nvPr/>
            </p:nvSpPr>
            <p:spPr bwMode="auto">
              <a:xfrm>
                <a:off x="4101" y="1390"/>
                <a:ext cx="38"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2" name="Rectangle 199"/>
              <p:cNvSpPr>
                <a:spLocks noChangeArrowheads="1"/>
              </p:cNvSpPr>
              <p:nvPr/>
            </p:nvSpPr>
            <p:spPr bwMode="auto">
              <a:xfrm>
                <a:off x="3931"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3" name="Rectangle 200"/>
              <p:cNvSpPr>
                <a:spLocks noChangeArrowheads="1"/>
              </p:cNvSpPr>
              <p:nvPr/>
            </p:nvSpPr>
            <p:spPr bwMode="auto">
              <a:xfrm>
                <a:off x="3862"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4" name="Rectangle 201"/>
              <p:cNvSpPr>
                <a:spLocks noChangeArrowheads="1"/>
              </p:cNvSpPr>
              <p:nvPr/>
            </p:nvSpPr>
            <p:spPr bwMode="auto">
              <a:xfrm>
                <a:off x="3692"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5" name="Rectangle 202"/>
              <p:cNvSpPr>
                <a:spLocks noChangeArrowheads="1"/>
              </p:cNvSpPr>
              <p:nvPr/>
            </p:nvSpPr>
            <p:spPr bwMode="auto">
              <a:xfrm>
                <a:off x="3623"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6" name="Rectangle 203"/>
              <p:cNvSpPr>
                <a:spLocks noChangeArrowheads="1"/>
              </p:cNvSpPr>
              <p:nvPr/>
            </p:nvSpPr>
            <p:spPr bwMode="auto">
              <a:xfrm>
                <a:off x="3446" y="1390"/>
                <a:ext cx="138"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7" name="Rectangle 204"/>
              <p:cNvSpPr>
                <a:spLocks noChangeArrowheads="1"/>
              </p:cNvSpPr>
              <p:nvPr/>
            </p:nvSpPr>
            <p:spPr bwMode="auto">
              <a:xfrm>
                <a:off x="3384"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8" name="Rectangle 205"/>
              <p:cNvSpPr>
                <a:spLocks noChangeArrowheads="1"/>
              </p:cNvSpPr>
              <p:nvPr/>
            </p:nvSpPr>
            <p:spPr bwMode="auto">
              <a:xfrm>
                <a:off x="3207" y="1390"/>
                <a:ext cx="138"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91" name="Rectangle 207"/>
            <p:cNvSpPr>
              <a:spLocks noChangeArrowheads="1"/>
            </p:cNvSpPr>
            <p:nvPr/>
          </p:nvSpPr>
          <p:spPr bwMode="auto">
            <a:xfrm>
              <a:off x="3137" y="1390"/>
              <a:ext cx="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208"/>
            <p:cNvSpPr>
              <a:spLocks noChangeArrowheads="1"/>
            </p:cNvSpPr>
            <p:nvPr/>
          </p:nvSpPr>
          <p:spPr bwMode="auto">
            <a:xfrm>
              <a:off x="2968"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209"/>
            <p:cNvSpPr>
              <a:spLocks noChangeArrowheads="1"/>
            </p:cNvSpPr>
            <p:nvPr/>
          </p:nvSpPr>
          <p:spPr bwMode="auto">
            <a:xfrm>
              <a:off x="2898"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210"/>
            <p:cNvSpPr>
              <a:spLocks noChangeArrowheads="1"/>
            </p:cNvSpPr>
            <p:nvPr/>
          </p:nvSpPr>
          <p:spPr bwMode="auto">
            <a:xfrm>
              <a:off x="2729"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Rectangle 211"/>
            <p:cNvSpPr>
              <a:spLocks noChangeArrowheads="1"/>
            </p:cNvSpPr>
            <p:nvPr/>
          </p:nvSpPr>
          <p:spPr bwMode="auto">
            <a:xfrm>
              <a:off x="2659"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212"/>
            <p:cNvSpPr>
              <a:spLocks noChangeArrowheads="1"/>
            </p:cNvSpPr>
            <p:nvPr/>
          </p:nvSpPr>
          <p:spPr bwMode="auto">
            <a:xfrm>
              <a:off x="2482"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213"/>
            <p:cNvSpPr>
              <a:spLocks noChangeArrowheads="1"/>
            </p:cNvSpPr>
            <p:nvPr/>
          </p:nvSpPr>
          <p:spPr bwMode="auto">
            <a:xfrm>
              <a:off x="2420"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214"/>
            <p:cNvSpPr>
              <a:spLocks noChangeArrowheads="1"/>
            </p:cNvSpPr>
            <p:nvPr/>
          </p:nvSpPr>
          <p:spPr bwMode="auto">
            <a:xfrm>
              <a:off x="2382" y="1405"/>
              <a:ext cx="15" cy="13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215"/>
            <p:cNvSpPr>
              <a:spLocks noChangeArrowheads="1"/>
            </p:cNvSpPr>
            <p:nvPr/>
          </p:nvSpPr>
          <p:spPr bwMode="auto">
            <a:xfrm>
              <a:off x="2382" y="1575"/>
              <a:ext cx="15" cy="3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Freeform 216"/>
            <p:cNvSpPr>
              <a:spLocks/>
            </p:cNvSpPr>
            <p:nvPr/>
          </p:nvSpPr>
          <p:spPr bwMode="auto">
            <a:xfrm>
              <a:off x="2359" y="1505"/>
              <a:ext cx="61" cy="116"/>
            </a:xfrm>
            <a:custGeom>
              <a:avLst/>
              <a:gdLst>
                <a:gd name="T0" fmla="*/ 4 w 8"/>
                <a:gd name="T1" fmla="*/ 4 h 15"/>
                <a:gd name="T2" fmla="*/ 0 w 8"/>
                <a:gd name="T3" fmla="*/ 0 h 15"/>
                <a:gd name="T4" fmla="*/ 4 w 8"/>
                <a:gd name="T5" fmla="*/ 15 h 15"/>
                <a:gd name="T6" fmla="*/ 8 w 8"/>
                <a:gd name="T7" fmla="*/ 0 h 15"/>
                <a:gd name="T8" fmla="*/ 4 w 8"/>
                <a:gd name="T9" fmla="*/ 4 h 15"/>
              </a:gdLst>
              <a:ahLst/>
              <a:cxnLst>
                <a:cxn ang="0">
                  <a:pos x="T0" y="T1"/>
                </a:cxn>
                <a:cxn ang="0">
                  <a:pos x="T2" y="T3"/>
                </a:cxn>
                <a:cxn ang="0">
                  <a:pos x="T4" y="T5"/>
                </a:cxn>
                <a:cxn ang="0">
                  <a:pos x="T6" y="T7"/>
                </a:cxn>
                <a:cxn ang="0">
                  <a:pos x="T8" y="T9"/>
                </a:cxn>
              </a:cxnLst>
              <a:rect l="0" t="0" r="r" b="b"/>
              <a:pathLst>
                <a:path w="8" h="15">
                  <a:moveTo>
                    <a:pt x="4" y="4"/>
                  </a:moveTo>
                  <a:lnTo>
                    <a:pt x="0" y="0"/>
                  </a:lnTo>
                  <a:lnTo>
                    <a:pt x="4" y="15"/>
                  </a:lnTo>
                  <a:lnTo>
                    <a:pt x="8" y="0"/>
                  </a:lnTo>
                  <a:lnTo>
                    <a:pt x="4"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1" name="Line 217"/>
            <p:cNvSpPr>
              <a:spLocks noChangeShapeType="1"/>
            </p:cNvSpPr>
            <p:nvPr/>
          </p:nvSpPr>
          <p:spPr bwMode="auto">
            <a:xfrm flipH="1" flipV="1">
              <a:off x="1210" y="1737"/>
              <a:ext cx="8" cy="902"/>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2" name="Freeform 218"/>
            <p:cNvSpPr>
              <a:spLocks/>
            </p:cNvSpPr>
            <p:nvPr/>
          </p:nvSpPr>
          <p:spPr bwMode="auto">
            <a:xfrm>
              <a:off x="3484" y="3271"/>
              <a:ext cx="170" cy="370"/>
            </a:xfrm>
            <a:custGeom>
              <a:avLst/>
              <a:gdLst>
                <a:gd name="T0" fmla="*/ 22 w 22"/>
                <a:gd name="T1" fmla="*/ 0 h 48"/>
                <a:gd name="T2" fmla="*/ 0 w 22"/>
                <a:gd name="T3" fmla="*/ 10 h 48"/>
                <a:gd name="T4" fmla="*/ 0 w 22"/>
                <a:gd name="T5" fmla="*/ 36 h 48"/>
                <a:gd name="T6" fmla="*/ 22 w 22"/>
                <a:gd name="T7" fmla="*/ 48 h 48"/>
                <a:gd name="T8" fmla="*/ 22 w 22"/>
                <a:gd name="T9" fmla="*/ 0 h 48"/>
              </a:gdLst>
              <a:ahLst/>
              <a:cxnLst>
                <a:cxn ang="0">
                  <a:pos x="T0" y="T1"/>
                </a:cxn>
                <a:cxn ang="0">
                  <a:pos x="T2" y="T3"/>
                </a:cxn>
                <a:cxn ang="0">
                  <a:pos x="T4" y="T5"/>
                </a:cxn>
                <a:cxn ang="0">
                  <a:pos x="T6" y="T7"/>
                </a:cxn>
                <a:cxn ang="0">
                  <a:pos x="T8" y="T9"/>
                </a:cxn>
              </a:cxnLst>
              <a:rect l="0" t="0" r="r" b="b"/>
              <a:pathLst>
                <a:path w="22" h="48">
                  <a:moveTo>
                    <a:pt x="22" y="0"/>
                  </a:moveTo>
                  <a:lnTo>
                    <a:pt x="0" y="10"/>
                  </a:lnTo>
                  <a:lnTo>
                    <a:pt x="0" y="36"/>
                  </a:lnTo>
                  <a:lnTo>
                    <a:pt x="22" y="48"/>
                  </a:lnTo>
                  <a:lnTo>
                    <a:pt x="22" y="0"/>
                  </a:lnTo>
                  <a:close/>
                </a:path>
              </a:pathLst>
            </a:custGeom>
            <a:solidFill>
              <a:srgbClr val="D9BDC9"/>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3" name="Rectangle 219"/>
            <p:cNvSpPr>
              <a:spLocks noChangeArrowheads="1"/>
            </p:cNvSpPr>
            <p:nvPr/>
          </p:nvSpPr>
          <p:spPr bwMode="auto">
            <a:xfrm>
              <a:off x="3583" y="3331"/>
              <a:ext cx="8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104" name="Rectangle 220"/>
            <p:cNvSpPr>
              <a:spLocks noChangeArrowheads="1"/>
            </p:cNvSpPr>
            <p:nvPr/>
          </p:nvSpPr>
          <p:spPr bwMode="auto">
            <a:xfrm>
              <a:off x="3577" y="3484"/>
              <a:ext cx="8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2105" name="Freeform 221"/>
            <p:cNvSpPr>
              <a:spLocks/>
            </p:cNvSpPr>
            <p:nvPr/>
          </p:nvSpPr>
          <p:spPr bwMode="auto">
            <a:xfrm>
              <a:off x="2089" y="2269"/>
              <a:ext cx="185" cy="123"/>
            </a:xfrm>
            <a:custGeom>
              <a:avLst/>
              <a:gdLst>
                <a:gd name="T0" fmla="*/ 0 w 24"/>
                <a:gd name="T1" fmla="*/ 0 h 16"/>
                <a:gd name="T2" fmla="*/ 0 w 24"/>
                <a:gd name="T3" fmla="*/ 15 h 16"/>
                <a:gd name="T4" fmla="*/ 24 w 24"/>
                <a:gd name="T5" fmla="*/ 16 h 16"/>
              </a:gdLst>
              <a:ahLst/>
              <a:cxnLst>
                <a:cxn ang="0">
                  <a:pos x="T0" y="T1"/>
                </a:cxn>
                <a:cxn ang="0">
                  <a:pos x="T2" y="T3"/>
                </a:cxn>
                <a:cxn ang="0">
                  <a:pos x="T4" y="T5"/>
                </a:cxn>
              </a:cxnLst>
              <a:rect l="0" t="0" r="r" b="b"/>
              <a:pathLst>
                <a:path w="24" h="16">
                  <a:moveTo>
                    <a:pt x="0" y="0"/>
                  </a:moveTo>
                  <a:lnTo>
                    <a:pt x="0" y="15"/>
                  </a:lnTo>
                  <a:lnTo>
                    <a:pt x="24" y="16"/>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6" name="Freeform 222"/>
            <p:cNvSpPr>
              <a:spLocks/>
            </p:cNvSpPr>
            <p:nvPr/>
          </p:nvSpPr>
          <p:spPr bwMode="auto">
            <a:xfrm>
              <a:off x="2205" y="2361"/>
              <a:ext cx="84" cy="46"/>
            </a:xfrm>
            <a:custGeom>
              <a:avLst/>
              <a:gdLst>
                <a:gd name="T0" fmla="*/ 3 w 11"/>
                <a:gd name="T1" fmla="*/ 3 h 6"/>
                <a:gd name="T2" fmla="*/ 0 w 11"/>
                <a:gd name="T3" fmla="*/ 6 h 6"/>
                <a:gd name="T4" fmla="*/ 11 w 11"/>
                <a:gd name="T5" fmla="*/ 4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4"/>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7" name="Rectangle 223"/>
            <p:cNvSpPr>
              <a:spLocks noChangeArrowheads="1"/>
            </p:cNvSpPr>
            <p:nvPr/>
          </p:nvSpPr>
          <p:spPr bwMode="auto">
            <a:xfrm>
              <a:off x="3514" y="2512"/>
              <a:ext cx="13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108" name="Freeform 224"/>
            <p:cNvSpPr>
              <a:spLocks/>
            </p:cNvSpPr>
            <p:nvPr/>
          </p:nvSpPr>
          <p:spPr bwMode="auto">
            <a:xfrm>
              <a:off x="3523" y="2631"/>
              <a:ext cx="31" cy="62"/>
            </a:xfrm>
            <a:custGeom>
              <a:avLst/>
              <a:gdLst>
                <a:gd name="T0" fmla="*/ 4 w 4"/>
                <a:gd name="T1" fmla="*/ 0 h 8"/>
                <a:gd name="T2" fmla="*/ 0 w 4"/>
                <a:gd name="T3" fmla="*/ 8 h 8"/>
                <a:gd name="T4" fmla="*/ 4 w 4"/>
                <a:gd name="T5" fmla="*/ 0 h 8"/>
              </a:gdLst>
              <a:ahLst/>
              <a:cxnLst>
                <a:cxn ang="0">
                  <a:pos x="T0" y="T1"/>
                </a:cxn>
                <a:cxn ang="0">
                  <a:pos x="T2" y="T3"/>
                </a:cxn>
                <a:cxn ang="0">
                  <a:pos x="T4" y="T5"/>
                </a:cxn>
              </a:cxnLst>
              <a:rect l="0" t="0" r="r" b="b"/>
              <a:pathLst>
                <a:path w="4" h="8">
                  <a:moveTo>
                    <a:pt x="4" y="0"/>
                  </a:moveTo>
                  <a:cubicBezTo>
                    <a:pt x="0" y="8"/>
                    <a:pt x="0" y="8"/>
                    <a:pt x="0" y="8"/>
                  </a:cubicBezTo>
                  <a:lnTo>
                    <a:pt x="4"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225"/>
            <p:cNvSpPr>
              <a:spLocks/>
            </p:cNvSpPr>
            <p:nvPr/>
          </p:nvSpPr>
          <p:spPr bwMode="auto">
            <a:xfrm>
              <a:off x="3530" y="2639"/>
              <a:ext cx="47" cy="77"/>
            </a:xfrm>
            <a:custGeom>
              <a:avLst/>
              <a:gdLst>
                <a:gd name="T0" fmla="*/ 6 w 6"/>
                <a:gd name="T1" fmla="*/ 0 h 10"/>
                <a:gd name="T2" fmla="*/ 0 w 6"/>
                <a:gd name="T3" fmla="*/ 10 h 10"/>
                <a:gd name="T4" fmla="*/ 0 w 6"/>
                <a:gd name="T5" fmla="*/ 10 h 10"/>
                <a:gd name="T6" fmla="*/ 6 w 6"/>
                <a:gd name="T7" fmla="*/ 0 h 10"/>
              </a:gdLst>
              <a:ahLst/>
              <a:cxnLst>
                <a:cxn ang="0">
                  <a:pos x="T0" y="T1"/>
                </a:cxn>
                <a:cxn ang="0">
                  <a:pos x="T2" y="T3"/>
                </a:cxn>
                <a:cxn ang="0">
                  <a:pos x="T4" y="T5"/>
                </a:cxn>
                <a:cxn ang="0">
                  <a:pos x="T6" y="T7"/>
                </a:cxn>
              </a:cxnLst>
              <a:rect l="0" t="0" r="r" b="b"/>
              <a:pathLst>
                <a:path w="6" h="10">
                  <a:moveTo>
                    <a:pt x="6" y="0"/>
                  </a:moveTo>
                  <a:lnTo>
                    <a:pt x="0" y="10"/>
                  </a:lnTo>
                  <a:lnTo>
                    <a:pt x="0" y="10"/>
                  </a:lnTo>
                  <a:lnTo>
                    <a:pt x="6" y="0"/>
                  </a:lnTo>
                  <a:close/>
                </a:path>
              </a:pathLst>
            </a:custGeom>
            <a:solidFill>
              <a:srgbClr val="B3AEC7"/>
            </a:solidFill>
            <a:ln w="0">
              <a:solidFill>
                <a:srgbClr val="58373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603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Fetch</a:t>
            </a:r>
            <a:r>
              <a:rPr lang="fr-FR" dirty="0">
                <a:solidFill>
                  <a:schemeClr val="tx1"/>
                </a:solidFill>
              </a:rPr>
              <a:t> unit</a:t>
            </a:r>
          </a:p>
        </p:txBody>
      </p:sp>
      <p:sp>
        <p:nvSpPr>
          <p:cNvPr id="3" name="Text Placeholder 2"/>
          <p:cNvSpPr txBox="1">
            <a:spLocks noGrp="1"/>
          </p:cNvSpPr>
          <p:nvPr>
            <p:ph type="body" idx="4294967295"/>
          </p:nvPr>
        </p:nvSpPr>
        <p:spPr>
          <a:xfrm>
            <a:off x="1035173" y="1369263"/>
            <a:ext cx="8131834" cy="53308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 </a:t>
            </a:r>
            <a:r>
              <a:rPr lang="en-US" sz="3600" dirty="0">
                <a:solidFill>
                  <a:srgbClr val="DC2300"/>
                </a:solidFill>
                <a:latin typeface="Calibri" panose="020F0502020204030204" pitchFamily="34" charset="0"/>
              </a:rPr>
              <a:t>pc</a:t>
            </a:r>
            <a:r>
              <a:rPr lang="en-US" sz="3600" dirty="0">
                <a:latin typeface="Calibri" panose="020F0502020204030204" pitchFamily="34" charset="0"/>
              </a:rPr>
              <a:t> </a:t>
            </a:r>
            <a:r>
              <a:rPr lang="en-US" sz="3600" dirty="0" smtClean="0">
                <a:latin typeface="Calibri" panose="020F0502020204030204" pitchFamily="34" charset="0"/>
              </a:rPr>
              <a:t>register </a:t>
            </a:r>
            <a:r>
              <a:rPr lang="en-US" sz="3600" dirty="0">
                <a:latin typeface="Calibri" panose="020F0502020204030204" pitchFamily="34" charset="0"/>
              </a:rPr>
              <a:t>contains the </a:t>
            </a:r>
            <a:r>
              <a:rPr lang="en-US" sz="3600" dirty="0">
                <a:solidFill>
                  <a:srgbClr val="2300DC"/>
                </a:solidFill>
                <a:latin typeface="Calibri" panose="020F0502020204030204" pitchFamily="34" charset="0"/>
              </a:rPr>
              <a:t>program counter</a:t>
            </a:r>
            <a:r>
              <a:rPr lang="en-US" sz="3600" dirty="0">
                <a:latin typeface="Calibri" panose="020F0502020204030204" pitchFamily="34" charset="0"/>
              </a:rPr>
              <a:t> (</a:t>
            </a:r>
            <a:r>
              <a:rPr lang="en-US" sz="3600" dirty="0">
                <a:solidFill>
                  <a:srgbClr val="33CC66"/>
                </a:solidFill>
                <a:latin typeface="Calibri" panose="020F0502020204030204" pitchFamily="34" charset="0"/>
              </a:rPr>
              <a:t>negative edge</a:t>
            </a:r>
            <a:r>
              <a:rPr lang="en-US" sz="3600" dirty="0">
                <a:latin typeface="Calibri" panose="020F0502020204030204" pitchFamily="34" charset="0"/>
              </a:rPr>
              <a:t> triggered)</a:t>
            </a:r>
          </a:p>
          <a:p>
            <a:pPr lvl="0">
              <a:buSzPct val="100000"/>
              <a:buFont typeface="Symbol" panose="05050102010706020507" pitchFamily="18" charset="2"/>
              <a:buChar char="*"/>
            </a:pPr>
            <a:r>
              <a:rPr lang="en-US" sz="3600" dirty="0">
                <a:latin typeface="Calibri" panose="020F0502020204030204" pitchFamily="34" charset="0"/>
              </a:rPr>
              <a:t>We use the </a:t>
            </a:r>
            <a:r>
              <a:rPr lang="en-US" sz="3600" dirty="0">
                <a:solidFill>
                  <a:srgbClr val="DC2300"/>
                </a:solidFill>
                <a:latin typeface="Calibri" panose="020F0502020204030204" pitchFamily="34" charset="0"/>
              </a:rPr>
              <a:t>pc</a:t>
            </a:r>
            <a:r>
              <a:rPr lang="en-US" sz="3600" dirty="0">
                <a:latin typeface="Calibri" panose="020F0502020204030204" pitchFamily="34" charset="0"/>
              </a:rPr>
              <a:t> to access the instruction memory</a:t>
            </a:r>
          </a:p>
          <a:p>
            <a:pPr lvl="0">
              <a:buSzPct val="100000"/>
              <a:buFont typeface="Symbol" panose="05050102010706020507" pitchFamily="18" charset="2"/>
              <a:buChar char="*"/>
            </a:pPr>
            <a:r>
              <a:rPr lang="en-US" sz="3600" dirty="0">
                <a:latin typeface="Calibri" panose="020F0502020204030204" pitchFamily="34" charset="0"/>
              </a:rPr>
              <a:t>The </a:t>
            </a:r>
            <a:r>
              <a:rPr lang="en-US" sz="3600" dirty="0">
                <a:solidFill>
                  <a:srgbClr val="FF3366"/>
                </a:solidFill>
                <a:latin typeface="Calibri" panose="020F0502020204030204" pitchFamily="34" charset="0"/>
              </a:rPr>
              <a:t>multiplexer</a:t>
            </a:r>
            <a:r>
              <a:rPr lang="en-US" sz="3600" dirty="0">
                <a:latin typeface="Calibri" panose="020F0502020204030204" pitchFamily="34" charset="0"/>
              </a:rPr>
              <a:t> chooses between</a:t>
            </a:r>
          </a:p>
          <a:p>
            <a:pPr lvl="1">
              <a:buSzPct val="100000"/>
              <a:buFont typeface="Symbol" panose="05050102010706020507" pitchFamily="18" charset="2"/>
              <a:buChar char="*"/>
            </a:pPr>
            <a:r>
              <a:rPr lang="en-US" sz="2800" dirty="0">
                <a:latin typeface="Calibri" panose="020F0502020204030204" pitchFamily="34" charset="0"/>
              </a:rPr>
              <a:t>pc + 4</a:t>
            </a:r>
          </a:p>
          <a:p>
            <a:pPr lvl="1">
              <a:buSzPct val="100000"/>
              <a:buFont typeface="Symbol" panose="05050102010706020507" pitchFamily="18" charset="2"/>
              <a:buChar char="*"/>
            </a:pPr>
            <a:r>
              <a:rPr lang="en-US" sz="2800" dirty="0" err="1">
                <a:latin typeface="Calibri" panose="020F0502020204030204" pitchFamily="34" charset="0"/>
              </a:rPr>
              <a:t>branchTarget</a:t>
            </a:r>
            <a:endParaRPr lang="en-US" sz="28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It uses a control signal → </a:t>
            </a:r>
            <a:r>
              <a:rPr lang="en-US" sz="3600" dirty="0" err="1" smtClean="0">
                <a:solidFill>
                  <a:srgbClr val="314004"/>
                </a:solidFill>
                <a:latin typeface="Calibri" panose="020F0502020204030204" pitchFamily="34" charset="0"/>
              </a:rPr>
              <a:t>isBranchTaken</a:t>
            </a:r>
            <a:endParaRPr lang="en-US" sz="3600" dirty="0">
              <a:solidFill>
                <a:srgbClr val="314004"/>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095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isBranchTaken</a:t>
            </a:r>
            <a:endParaRPr lang="fr-FR" dirty="0">
              <a:solidFill>
                <a:schemeClr val="tx1"/>
              </a:solidFill>
            </a:endParaRPr>
          </a:p>
        </p:txBody>
      </p:sp>
      <p:sp>
        <p:nvSpPr>
          <p:cNvPr id="3" name="Text Placeholder 2"/>
          <p:cNvSpPr txBox="1">
            <a:spLocks noGrp="1"/>
          </p:cNvSpPr>
          <p:nvPr>
            <p:ph type="body" idx="4294967295"/>
          </p:nvPr>
        </p:nvSpPr>
        <p:spPr>
          <a:xfrm>
            <a:off x="850899" y="1447800"/>
            <a:ext cx="7930791"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smtClean="0">
                <a:latin typeface="" pitchFamily="18"/>
              </a:rPr>
              <a:t>isBranchTaken</a:t>
            </a:r>
            <a:r>
              <a:rPr lang="en-US" dirty="0" smtClean="0">
                <a:latin typeface="" pitchFamily="18"/>
              </a:rPr>
              <a:t> is </a:t>
            </a:r>
            <a:r>
              <a:rPr lang="en-US" dirty="0">
                <a:latin typeface="" pitchFamily="18"/>
              </a:rPr>
              <a:t>a </a:t>
            </a:r>
            <a:r>
              <a:rPr lang="en-US" dirty="0">
                <a:solidFill>
                  <a:srgbClr val="2300DC"/>
                </a:solidFill>
                <a:latin typeface="" pitchFamily="18"/>
              </a:rPr>
              <a:t>control</a:t>
            </a:r>
            <a:r>
              <a:rPr lang="en-US" dirty="0">
                <a:latin typeface="" pitchFamily="18"/>
              </a:rPr>
              <a:t> signal</a:t>
            </a:r>
          </a:p>
          <a:p>
            <a:pPr lvl="1">
              <a:buSzPct val="100000"/>
              <a:buFont typeface="Symbol" panose="05050102010706020507" pitchFamily="18" charset="2"/>
              <a:buChar char="*"/>
            </a:pPr>
            <a:r>
              <a:rPr lang="en-US" dirty="0">
                <a:latin typeface="" pitchFamily="18"/>
              </a:rPr>
              <a:t>It </a:t>
            </a:r>
            <a:r>
              <a:rPr lang="en-US" dirty="0" smtClean="0">
                <a:latin typeface="" pitchFamily="18"/>
              </a:rPr>
              <a:t>is </a:t>
            </a:r>
            <a:r>
              <a:rPr lang="en-US" dirty="0">
                <a:latin typeface="" pitchFamily="18"/>
              </a:rPr>
              <a:t>generated by the EX unit</a:t>
            </a:r>
          </a:p>
          <a:p>
            <a:pPr lvl="0">
              <a:buSzPct val="100000"/>
              <a:buFont typeface="Symbol" panose="05050102010706020507" pitchFamily="18" charset="2"/>
              <a:buChar char="*"/>
            </a:pPr>
            <a:r>
              <a:rPr lang="en-US" dirty="0">
                <a:latin typeface="" pitchFamily="18"/>
              </a:rPr>
              <a:t>Conditions on </a:t>
            </a:r>
            <a:r>
              <a:rPr lang="en-US" dirty="0" err="1" smtClean="0">
                <a:latin typeface="" pitchFamily="18"/>
              </a:rPr>
              <a:t>isBranchTaken</a:t>
            </a:r>
            <a:r>
              <a:rPr lang="en-US" dirty="0">
                <a:latin typeface="" pitchFamily="18"/>
              </a:rPr>
              <a:t>	</a:t>
            </a:r>
          </a:p>
        </p:txBody>
      </p:sp>
      <p:grpSp>
        <p:nvGrpSpPr>
          <p:cNvPr id="7" name="Group 5"/>
          <p:cNvGrpSpPr>
            <a:grpSpLocks noChangeAspect="1"/>
          </p:cNvGrpSpPr>
          <p:nvPr/>
        </p:nvGrpSpPr>
        <p:grpSpPr bwMode="auto">
          <a:xfrm>
            <a:off x="1333500" y="3352800"/>
            <a:ext cx="5327650" cy="2611438"/>
            <a:chOff x="1392" y="2208"/>
            <a:chExt cx="3356" cy="1645"/>
          </a:xfrm>
        </p:grpSpPr>
        <p:sp>
          <p:nvSpPr>
            <p:cNvPr id="8" name="AutoShape 4"/>
            <p:cNvSpPr>
              <a:spLocks noChangeAspect="1" noChangeArrowheads="1" noTextEdit="1"/>
            </p:cNvSpPr>
            <p:nvPr/>
          </p:nvSpPr>
          <p:spPr bwMode="auto">
            <a:xfrm>
              <a:off x="1392" y="2208"/>
              <a:ext cx="3356"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020" y="2974"/>
              <a:ext cx="415" cy="416"/>
            </a:xfrm>
            <a:custGeom>
              <a:avLst/>
              <a:gdLst>
                <a:gd name="T0" fmla="*/ 37 w 45"/>
                <a:gd name="T1" fmla="*/ 8 h 45"/>
                <a:gd name="T2" fmla="*/ 38 w 45"/>
                <a:gd name="T3" fmla="*/ 37 h 45"/>
                <a:gd name="T4" fmla="*/ 9 w 45"/>
                <a:gd name="T5" fmla="*/ 37 h 45"/>
                <a:gd name="T6" fmla="*/ 8 w 45"/>
                <a:gd name="T7" fmla="*/ 8 h 45"/>
                <a:gd name="T8" fmla="*/ 37 w 45"/>
                <a:gd name="T9" fmla="*/ 8 h 45"/>
                <a:gd name="T10" fmla="*/ 37 w 45"/>
                <a:gd name="T11" fmla="*/ 8 h 45"/>
              </a:gdLst>
              <a:ahLst/>
              <a:cxnLst>
                <a:cxn ang="0">
                  <a:pos x="T0" y="T1"/>
                </a:cxn>
                <a:cxn ang="0">
                  <a:pos x="T2" y="T3"/>
                </a:cxn>
                <a:cxn ang="0">
                  <a:pos x="T4" y="T5"/>
                </a:cxn>
                <a:cxn ang="0">
                  <a:pos x="T6" y="T7"/>
                </a:cxn>
                <a:cxn ang="0">
                  <a:pos x="T8" y="T9"/>
                </a:cxn>
                <a:cxn ang="0">
                  <a:pos x="T10" y="T11"/>
                </a:cxn>
              </a:cxnLst>
              <a:rect l="0" t="0" r="r" b="b"/>
              <a:pathLst>
                <a:path w="45" h="45">
                  <a:moveTo>
                    <a:pt x="37" y="8"/>
                  </a:moveTo>
                  <a:cubicBezTo>
                    <a:pt x="45" y="15"/>
                    <a:pt x="45" y="29"/>
                    <a:pt x="38" y="37"/>
                  </a:cubicBezTo>
                  <a:cubicBezTo>
                    <a:pt x="30" y="45"/>
                    <a:pt x="17" y="45"/>
                    <a:pt x="9" y="37"/>
                  </a:cubicBezTo>
                  <a:cubicBezTo>
                    <a:pt x="0" y="30"/>
                    <a:pt x="0" y="16"/>
                    <a:pt x="8" y="8"/>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1410" y="2226"/>
              <a:ext cx="3315" cy="204"/>
            </a:xfrm>
            <a:custGeom>
              <a:avLst/>
              <a:gdLst>
                <a:gd name="T0" fmla="*/ 0 w 359"/>
                <a:gd name="T1" fmla="*/ 0 h 22"/>
                <a:gd name="T2" fmla="*/ 359 w 359"/>
                <a:gd name="T3" fmla="*/ 0 h 22"/>
                <a:gd name="T4" fmla="*/ 0 w 359"/>
                <a:gd name="T5" fmla="*/ 4 h 22"/>
                <a:gd name="T6" fmla="*/ 359 w 359"/>
                <a:gd name="T7" fmla="*/ 4 h 22"/>
                <a:gd name="T8" fmla="*/ 0 w 359"/>
                <a:gd name="T9" fmla="*/ 22 h 22"/>
                <a:gd name="T10" fmla="*/ 0 w 359"/>
                <a:gd name="T11" fmla="*/ 4 h 22"/>
                <a:gd name="T12" fmla="*/ 4 w 359"/>
                <a:gd name="T13" fmla="*/ 22 h 22"/>
                <a:gd name="T14" fmla="*/ 4 w 359"/>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22">
                  <a:moveTo>
                    <a:pt x="0" y="0"/>
                  </a:moveTo>
                  <a:lnTo>
                    <a:pt x="359" y="0"/>
                  </a:lnTo>
                  <a:moveTo>
                    <a:pt x="0" y="4"/>
                  </a:moveTo>
                  <a:lnTo>
                    <a:pt x="359"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531" y="2263"/>
              <a:ext cx="69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9"/>
            <p:cNvSpPr>
              <a:spLocks noChangeShapeType="1"/>
            </p:cNvSpPr>
            <p:nvPr/>
          </p:nvSpPr>
          <p:spPr bwMode="auto">
            <a:xfrm flipV="1">
              <a:off x="2999" y="2263"/>
              <a:ext cx="0" cy="16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082" y="2263"/>
              <a:ext cx="12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Value </a:t>
              </a:r>
              <a:r>
                <a:rPr lang="en-US" sz="1600">
                  <a:latin typeface="Times New Roman" pitchFamily="18" charset="0"/>
                  <a:cs typeface="Times New Roman" pitchFamily="18" charset="0"/>
                </a:rPr>
                <a:t>of </a:t>
              </a:r>
              <a:r>
                <a:rPr lang="en-US" sz="1600" i="1" smtClean="0">
                  <a:latin typeface="Times New Roman" pitchFamily="18" charset="0"/>
                  <a:cs typeface="Times New Roman" pitchFamily="18" charset="0"/>
                </a:rPr>
                <a:t>isBranchTaken</a:t>
              </a:r>
              <a:endParaRPr lang="en-US" sz="1600" dirty="0">
                <a:latin typeface="Times New Roman" pitchFamily="18" charset="0"/>
                <a:cs typeface="Times New Roman" pitchFamily="18" charset="0"/>
              </a:endParaRPr>
            </a:p>
          </p:txBody>
        </p:sp>
        <p:sp>
          <p:nvSpPr>
            <p:cNvPr id="14" name="Freeform 11"/>
            <p:cNvSpPr>
              <a:spLocks noEditPoints="1"/>
            </p:cNvSpPr>
            <p:nvPr/>
          </p:nvSpPr>
          <p:spPr bwMode="auto">
            <a:xfrm>
              <a:off x="1410" y="2263"/>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8 h 37"/>
                <a:gd name="T10" fmla="*/ 359 w 359"/>
                <a:gd name="T11" fmla="*/ 18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8"/>
                  </a:moveTo>
                  <a:lnTo>
                    <a:pt x="359"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531" y="2430"/>
              <a:ext cx="124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non-branch 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2999" y="2439"/>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082" y="2430"/>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5"/>
            <p:cNvSpPr>
              <a:spLocks noEditPoints="1"/>
            </p:cNvSpPr>
            <p:nvPr/>
          </p:nvSpPr>
          <p:spPr bwMode="auto">
            <a:xfrm>
              <a:off x="1410" y="2439"/>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18 h 36"/>
                <a:gd name="T10" fmla="*/ 359 w 359"/>
                <a:gd name="T11" fmla="*/ 18 h 36"/>
                <a:gd name="T12" fmla="*/ 0 w 359"/>
                <a:gd name="T13" fmla="*/ 36 h 36"/>
                <a:gd name="T14" fmla="*/ 0 w 359"/>
                <a:gd name="T15" fmla="*/ 18 h 36"/>
                <a:gd name="T16" fmla="*/ 4 w 359"/>
                <a:gd name="T17" fmla="*/ 36 h 36"/>
                <a:gd name="T18" fmla="*/ 4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18"/>
                  </a:moveTo>
                  <a:lnTo>
                    <a:pt x="359"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531" y="2605"/>
              <a:ext cx="2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dirty="0" smtClean="0">
                  <a:ln>
                    <a:noFill/>
                  </a:ln>
                  <a:solidFill>
                    <a:srgbClr val="1A1B1C"/>
                  </a:solidFill>
                  <a:effectLst/>
                  <a:latin typeface="Times New Roman" pitchFamily="18" charset="0"/>
                </a:rPr>
                <a:t>call</a:t>
              </a:r>
              <a:endParaRPr kumimoji="0" lang="en-US" sz="1800" b="0" i="1" u="none" strike="noStrike" cap="none" normalizeH="0" baseline="0" dirty="0" smtClean="0">
                <a:ln>
                  <a:noFill/>
                </a:ln>
                <a:solidFill>
                  <a:schemeClr val="tx1"/>
                </a:solidFill>
                <a:effectLst/>
                <a:latin typeface="Arial" pitchFamily="34" charset="0"/>
              </a:endParaRPr>
            </a:p>
          </p:txBody>
        </p:sp>
        <p:sp>
          <p:nvSpPr>
            <p:cNvPr id="20" name="Line 17"/>
            <p:cNvSpPr>
              <a:spLocks noChangeShapeType="1"/>
            </p:cNvSpPr>
            <p:nvPr/>
          </p:nvSpPr>
          <p:spPr bwMode="auto">
            <a:xfrm flipV="1">
              <a:off x="2999" y="2605"/>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082" y="2605"/>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19"/>
            <p:cNvSpPr>
              <a:spLocks noEditPoints="1"/>
            </p:cNvSpPr>
            <p:nvPr/>
          </p:nvSpPr>
          <p:spPr bwMode="auto">
            <a:xfrm>
              <a:off x="1410" y="2605"/>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9 h 37"/>
                <a:gd name="T10" fmla="*/ 359 w 359"/>
                <a:gd name="T11" fmla="*/ 19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9"/>
                  </a:moveTo>
                  <a:lnTo>
                    <a:pt x="359"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1531" y="2780"/>
              <a:ext cx="1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ret</a:t>
              </a:r>
              <a:endParaRPr kumimoji="0" lang="en-US" sz="1800" b="0" i="1" u="none" strike="noStrike" cap="none" normalizeH="0" baseline="0" smtClean="0">
                <a:ln>
                  <a:noFill/>
                </a:ln>
                <a:solidFill>
                  <a:schemeClr val="tx1"/>
                </a:solidFill>
                <a:effectLst/>
                <a:latin typeface="Arial" pitchFamily="34" charset="0"/>
              </a:endParaRPr>
            </a:p>
          </p:txBody>
        </p:sp>
        <p:sp>
          <p:nvSpPr>
            <p:cNvPr id="24" name="Line 21"/>
            <p:cNvSpPr>
              <a:spLocks noChangeShapeType="1"/>
            </p:cNvSpPr>
            <p:nvPr/>
          </p:nvSpPr>
          <p:spPr bwMode="auto">
            <a:xfrm flipV="1">
              <a:off x="2999" y="2780"/>
              <a:ext cx="0" cy="16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082" y="2780"/>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6" name="Freeform 23"/>
            <p:cNvSpPr>
              <a:spLocks noEditPoints="1"/>
            </p:cNvSpPr>
            <p:nvPr/>
          </p:nvSpPr>
          <p:spPr bwMode="auto">
            <a:xfrm>
              <a:off x="1410" y="2780"/>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8 h 37"/>
                <a:gd name="T10" fmla="*/ 359 w 359"/>
                <a:gd name="T11" fmla="*/ 18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8"/>
                  </a:moveTo>
                  <a:lnTo>
                    <a:pt x="359"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1531" y="2947"/>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b</a:t>
              </a:r>
              <a:endParaRPr kumimoji="0" lang="en-US" sz="1800" b="0" i="1" u="none" strike="noStrike" cap="none" normalizeH="0" baseline="0" smtClean="0">
                <a:ln>
                  <a:noFill/>
                </a:ln>
                <a:solidFill>
                  <a:schemeClr val="tx1"/>
                </a:solidFill>
                <a:effectLst/>
                <a:latin typeface="Arial" pitchFamily="34" charset="0"/>
              </a:endParaRPr>
            </a:p>
          </p:txBody>
        </p:sp>
        <p:sp>
          <p:nvSpPr>
            <p:cNvPr id="28" name="Line 25"/>
            <p:cNvSpPr>
              <a:spLocks noChangeShapeType="1"/>
            </p:cNvSpPr>
            <p:nvPr/>
          </p:nvSpPr>
          <p:spPr bwMode="auto">
            <a:xfrm flipV="1">
              <a:off x="2999" y="2956"/>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082" y="2947"/>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0" name="Freeform 27"/>
            <p:cNvSpPr>
              <a:spLocks noEditPoints="1"/>
            </p:cNvSpPr>
            <p:nvPr/>
          </p:nvSpPr>
          <p:spPr bwMode="auto">
            <a:xfrm>
              <a:off x="1410" y="2956"/>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18 h 36"/>
                <a:gd name="T10" fmla="*/ 359 w 359"/>
                <a:gd name="T11" fmla="*/ 18 h 36"/>
                <a:gd name="T12" fmla="*/ 0 w 359"/>
                <a:gd name="T13" fmla="*/ 36 h 36"/>
                <a:gd name="T14" fmla="*/ 0 w 359"/>
                <a:gd name="T15" fmla="*/ 18 h 36"/>
                <a:gd name="T16" fmla="*/ 4 w 359"/>
                <a:gd name="T17" fmla="*/ 36 h 36"/>
                <a:gd name="T18" fmla="*/ 4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18"/>
                  </a:moveTo>
                  <a:lnTo>
                    <a:pt x="359"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531" y="3205"/>
              <a:ext cx="1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beq</a:t>
              </a:r>
              <a:endParaRPr kumimoji="0" lang="en-US" sz="1800" b="0" i="1" u="none" strike="noStrike" cap="none" normalizeH="0" baseline="0" smtClean="0">
                <a:ln>
                  <a:noFill/>
                </a:ln>
                <a:solidFill>
                  <a:schemeClr val="tx1"/>
                </a:solidFill>
                <a:effectLst/>
                <a:latin typeface="Arial" pitchFamily="34" charset="0"/>
              </a:endParaRPr>
            </a:p>
          </p:txBody>
        </p:sp>
        <p:sp>
          <p:nvSpPr>
            <p:cNvPr id="3072" name="Line 29"/>
            <p:cNvSpPr>
              <a:spLocks noChangeShapeType="1"/>
            </p:cNvSpPr>
            <p:nvPr/>
          </p:nvSpPr>
          <p:spPr bwMode="auto">
            <a:xfrm flipV="1">
              <a:off x="2999" y="3122"/>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Rectangle 30"/>
            <p:cNvSpPr>
              <a:spLocks noChangeArrowheads="1"/>
            </p:cNvSpPr>
            <p:nvPr/>
          </p:nvSpPr>
          <p:spPr bwMode="auto">
            <a:xfrm>
              <a:off x="3082" y="3122"/>
              <a:ext cx="91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branch taken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3075" name="Freeform 31"/>
            <p:cNvSpPr>
              <a:spLocks noEditPoints="1"/>
            </p:cNvSpPr>
            <p:nvPr/>
          </p:nvSpPr>
          <p:spPr bwMode="auto">
            <a:xfrm>
              <a:off x="1410" y="3122"/>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36 h 36"/>
                <a:gd name="T10" fmla="*/ 0 w 359"/>
                <a:gd name="T11" fmla="*/ 18 h 36"/>
                <a:gd name="T12" fmla="*/ 4 w 359"/>
                <a:gd name="T13" fmla="*/ 36 h 36"/>
                <a:gd name="T14" fmla="*/ 4 w 359"/>
                <a:gd name="T15" fmla="*/ 18 h 36"/>
                <a:gd name="T16" fmla="*/ 172 w 359"/>
                <a:gd name="T17" fmla="*/ 36 h 36"/>
                <a:gd name="T18" fmla="*/ 172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36"/>
                  </a:moveTo>
                  <a:lnTo>
                    <a:pt x="0" y="18"/>
                  </a:lnTo>
                  <a:moveTo>
                    <a:pt x="4" y="36"/>
                  </a:moveTo>
                  <a:lnTo>
                    <a:pt x="4" y="18"/>
                  </a:lnTo>
                  <a:moveTo>
                    <a:pt x="172" y="36"/>
                  </a:moveTo>
                  <a:lnTo>
                    <a:pt x="172"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Rectangle 32"/>
            <p:cNvSpPr>
              <a:spLocks noChangeArrowheads="1"/>
            </p:cNvSpPr>
            <p:nvPr/>
          </p:nvSpPr>
          <p:spPr bwMode="auto">
            <a:xfrm>
              <a:off x="3082" y="3288"/>
              <a:ext cx="11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branch not taken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3077" name="Freeform 33"/>
            <p:cNvSpPr>
              <a:spLocks noEditPoints="1"/>
            </p:cNvSpPr>
            <p:nvPr/>
          </p:nvSpPr>
          <p:spPr bwMode="auto">
            <a:xfrm>
              <a:off x="1410" y="3288"/>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9 h 37"/>
                <a:gd name="T10" fmla="*/ 359 w 359"/>
                <a:gd name="T11" fmla="*/ 19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9"/>
                  </a:moveTo>
                  <a:lnTo>
                    <a:pt x="359"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Rectangle 34"/>
            <p:cNvSpPr>
              <a:spLocks noChangeArrowheads="1"/>
            </p:cNvSpPr>
            <p:nvPr/>
          </p:nvSpPr>
          <p:spPr bwMode="auto">
            <a:xfrm>
              <a:off x="1531" y="3547"/>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bgt</a:t>
              </a:r>
              <a:endParaRPr kumimoji="0" lang="en-US" sz="1800" b="0" i="1" u="none" strike="noStrike" cap="none" normalizeH="0" baseline="0" smtClean="0">
                <a:ln>
                  <a:noFill/>
                </a:ln>
                <a:solidFill>
                  <a:schemeClr val="tx1"/>
                </a:solidFill>
                <a:effectLst/>
                <a:latin typeface="Arial" pitchFamily="34" charset="0"/>
              </a:endParaRPr>
            </a:p>
          </p:txBody>
        </p:sp>
        <p:sp>
          <p:nvSpPr>
            <p:cNvPr id="3079" name="Line 35"/>
            <p:cNvSpPr>
              <a:spLocks noChangeShapeType="1"/>
            </p:cNvSpPr>
            <p:nvPr/>
          </p:nvSpPr>
          <p:spPr bwMode="auto">
            <a:xfrm flipV="1">
              <a:off x="2999" y="3464"/>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Rectangle 36"/>
            <p:cNvSpPr>
              <a:spLocks noChangeArrowheads="1"/>
            </p:cNvSpPr>
            <p:nvPr/>
          </p:nvSpPr>
          <p:spPr bwMode="auto">
            <a:xfrm>
              <a:off x="3082" y="3464"/>
              <a:ext cx="91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branch taken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3081" name="Freeform 37"/>
            <p:cNvSpPr>
              <a:spLocks noEditPoints="1"/>
            </p:cNvSpPr>
            <p:nvPr/>
          </p:nvSpPr>
          <p:spPr bwMode="auto">
            <a:xfrm>
              <a:off x="1410" y="3464"/>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36 h 36"/>
                <a:gd name="T10" fmla="*/ 0 w 359"/>
                <a:gd name="T11" fmla="*/ 18 h 36"/>
                <a:gd name="T12" fmla="*/ 4 w 359"/>
                <a:gd name="T13" fmla="*/ 36 h 36"/>
                <a:gd name="T14" fmla="*/ 4 w 359"/>
                <a:gd name="T15" fmla="*/ 18 h 36"/>
                <a:gd name="T16" fmla="*/ 172 w 359"/>
                <a:gd name="T17" fmla="*/ 36 h 36"/>
                <a:gd name="T18" fmla="*/ 172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36"/>
                  </a:moveTo>
                  <a:lnTo>
                    <a:pt x="0" y="18"/>
                  </a:lnTo>
                  <a:moveTo>
                    <a:pt x="4" y="36"/>
                  </a:moveTo>
                  <a:lnTo>
                    <a:pt x="4" y="18"/>
                  </a:lnTo>
                  <a:moveTo>
                    <a:pt x="172" y="36"/>
                  </a:moveTo>
                  <a:lnTo>
                    <a:pt x="172"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Rectangle 38"/>
            <p:cNvSpPr>
              <a:spLocks noChangeArrowheads="1"/>
            </p:cNvSpPr>
            <p:nvPr/>
          </p:nvSpPr>
          <p:spPr bwMode="auto">
            <a:xfrm>
              <a:off x="3082" y="3630"/>
              <a:ext cx="11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branch not taken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3083" name="Freeform 39"/>
            <p:cNvSpPr>
              <a:spLocks noEditPoints="1"/>
            </p:cNvSpPr>
            <p:nvPr/>
          </p:nvSpPr>
          <p:spPr bwMode="auto">
            <a:xfrm>
              <a:off x="1410" y="3630"/>
              <a:ext cx="3315" cy="203"/>
            </a:xfrm>
            <a:custGeom>
              <a:avLst/>
              <a:gdLst>
                <a:gd name="T0" fmla="*/ 355 w 359"/>
                <a:gd name="T1" fmla="*/ 18 h 22"/>
                <a:gd name="T2" fmla="*/ 355 w 359"/>
                <a:gd name="T3" fmla="*/ 0 h 22"/>
                <a:gd name="T4" fmla="*/ 359 w 359"/>
                <a:gd name="T5" fmla="*/ 18 h 22"/>
                <a:gd name="T6" fmla="*/ 359 w 359"/>
                <a:gd name="T7" fmla="*/ 0 h 22"/>
                <a:gd name="T8" fmla="*/ 0 w 359"/>
                <a:gd name="T9" fmla="*/ 18 h 22"/>
                <a:gd name="T10" fmla="*/ 359 w 359"/>
                <a:gd name="T11" fmla="*/ 18 h 22"/>
                <a:gd name="T12" fmla="*/ 0 w 359"/>
                <a:gd name="T13" fmla="*/ 22 h 22"/>
                <a:gd name="T14" fmla="*/ 359 w 359"/>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22">
                  <a:moveTo>
                    <a:pt x="355" y="18"/>
                  </a:moveTo>
                  <a:lnTo>
                    <a:pt x="355" y="0"/>
                  </a:lnTo>
                  <a:moveTo>
                    <a:pt x="359" y="18"/>
                  </a:moveTo>
                  <a:lnTo>
                    <a:pt x="359" y="0"/>
                  </a:lnTo>
                  <a:moveTo>
                    <a:pt x="0" y="18"/>
                  </a:moveTo>
                  <a:lnTo>
                    <a:pt x="359" y="18"/>
                  </a:lnTo>
                  <a:moveTo>
                    <a:pt x="0" y="22"/>
                  </a:moveTo>
                  <a:lnTo>
                    <a:pt x="359"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730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Path</a:t>
            </a:r>
            <a:r>
              <a:rPr lang="fr-FR" dirty="0">
                <a:solidFill>
                  <a:schemeClr val="tx1"/>
                </a:solidFill>
              </a:rPr>
              <a:t> and Control </a:t>
            </a:r>
            <a:r>
              <a:rPr lang="fr-FR" dirty="0" err="1">
                <a:solidFill>
                  <a:schemeClr val="tx1"/>
                </a:solidFill>
              </a:rPr>
              <a:t>Path</a:t>
            </a:r>
            <a:endParaRPr lang="fr-FR" dirty="0">
              <a:solidFill>
                <a:schemeClr val="tx1"/>
              </a:solidFill>
            </a:endParaRPr>
          </a:p>
        </p:txBody>
      </p:sp>
      <p:sp>
        <p:nvSpPr>
          <p:cNvPr id="3" name="Text Placeholder 2"/>
          <p:cNvSpPr txBox="1">
            <a:spLocks noGrp="1"/>
          </p:cNvSpPr>
          <p:nvPr>
            <p:ph type="body" idx="4294967295"/>
          </p:nvPr>
        </p:nvSpPr>
        <p:spPr>
          <a:xfrm>
            <a:off x="914400" y="1625601"/>
            <a:ext cx="7416800" cy="38989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spcBef>
                <a:spcPts val="1400"/>
              </a:spcBef>
              <a:buSzPct val="100000"/>
              <a:buFont typeface="Symbol" panose="05050102010706020507" pitchFamily="18" charset="2"/>
              <a:buChar char="*"/>
            </a:pPr>
            <a:r>
              <a:rPr lang="en-US" sz="2800" dirty="0">
                <a:latin typeface="" pitchFamily="18"/>
              </a:rPr>
              <a:t>The </a:t>
            </a:r>
            <a:r>
              <a:rPr lang="en-US" sz="2800" dirty="0">
                <a:solidFill>
                  <a:srgbClr val="B80047"/>
                </a:solidFill>
                <a:latin typeface="" pitchFamily="18"/>
              </a:rPr>
              <a:t>data path</a:t>
            </a:r>
            <a:r>
              <a:rPr lang="en-US" sz="2800" dirty="0">
                <a:latin typeface="" pitchFamily="18"/>
              </a:rPr>
              <a:t> </a:t>
            </a:r>
            <a:r>
              <a:rPr lang="en-US" sz="2800" dirty="0" smtClean="0">
                <a:latin typeface="" pitchFamily="18"/>
              </a:rPr>
              <a:t>consists </a:t>
            </a:r>
            <a:r>
              <a:rPr lang="en-US" sz="2800" dirty="0">
                <a:latin typeface="" pitchFamily="18"/>
              </a:rPr>
              <a:t>of all the elements in a processor that are dedicated to </a:t>
            </a:r>
            <a:r>
              <a:rPr lang="en-US" sz="2800" dirty="0" smtClean="0">
                <a:latin typeface="" pitchFamily="18"/>
              </a:rPr>
              <a:t>storing, retrieving, and </a:t>
            </a:r>
            <a:r>
              <a:rPr lang="en-US" sz="2800" dirty="0">
                <a:latin typeface="" pitchFamily="18"/>
              </a:rPr>
              <a:t>processing data such as </a:t>
            </a:r>
            <a:r>
              <a:rPr lang="en-US" sz="2800" dirty="0" smtClean="0">
                <a:solidFill>
                  <a:srgbClr val="4700B8"/>
                </a:solidFill>
                <a:latin typeface="" pitchFamily="18"/>
              </a:rPr>
              <a:t>register files, memory, and </a:t>
            </a:r>
            <a:r>
              <a:rPr lang="en-US" sz="2800" dirty="0">
                <a:solidFill>
                  <a:srgbClr val="4700B8"/>
                </a:solidFill>
                <a:latin typeface="" pitchFamily="18"/>
              </a:rPr>
              <a:t>the ALU</a:t>
            </a:r>
            <a:r>
              <a:rPr lang="en-US" sz="2800" dirty="0">
                <a:latin typeface="" pitchFamily="18"/>
              </a:rPr>
              <a:t>.</a:t>
            </a:r>
          </a:p>
          <a:p>
            <a:pPr lvl="0" algn="just">
              <a:spcBef>
                <a:spcPts val="1400"/>
              </a:spcBef>
              <a:buSzPct val="100000"/>
              <a:buFont typeface="Symbol" panose="05050102010706020507" pitchFamily="18" charset="2"/>
              <a:buChar char="*"/>
            </a:pPr>
            <a:r>
              <a:rPr lang="en-US" sz="2800" dirty="0">
                <a:latin typeface="" pitchFamily="18"/>
              </a:rPr>
              <a:t>The </a:t>
            </a:r>
            <a:r>
              <a:rPr lang="en-US" sz="2800" dirty="0">
                <a:solidFill>
                  <a:srgbClr val="33CC66"/>
                </a:solidFill>
                <a:latin typeface="" pitchFamily="18"/>
              </a:rPr>
              <a:t>control path</a:t>
            </a:r>
            <a:r>
              <a:rPr lang="en-US" sz="2800" dirty="0">
                <a:latin typeface="" pitchFamily="18"/>
              </a:rPr>
              <a:t> primarily contains the</a:t>
            </a:r>
            <a:r>
              <a:rPr lang="en-US" sz="2800" dirty="0">
                <a:solidFill>
                  <a:srgbClr val="33CC66"/>
                </a:solidFill>
                <a:latin typeface="" pitchFamily="18"/>
              </a:rPr>
              <a:t> control </a:t>
            </a:r>
            <a:r>
              <a:rPr lang="en-US" sz="2800" dirty="0" smtClean="0">
                <a:solidFill>
                  <a:srgbClr val="33CC66"/>
                </a:solidFill>
                <a:latin typeface="" pitchFamily="18"/>
              </a:rPr>
              <a:t>unit</a:t>
            </a:r>
            <a:r>
              <a:rPr lang="en-US" sz="2800" dirty="0" smtClean="0">
                <a:latin typeface="" pitchFamily="18"/>
              </a:rPr>
              <a:t>, whose </a:t>
            </a:r>
            <a:r>
              <a:rPr lang="en-US" sz="2800" dirty="0">
                <a:latin typeface="" pitchFamily="18"/>
              </a:rPr>
              <a:t>role </a:t>
            </a:r>
            <a:r>
              <a:rPr lang="en-US" sz="2800" dirty="0" smtClean="0">
                <a:latin typeface="" pitchFamily="18"/>
              </a:rPr>
              <a:t>is </a:t>
            </a:r>
            <a:r>
              <a:rPr lang="en-US" sz="2800" dirty="0">
                <a:latin typeface="" pitchFamily="18"/>
              </a:rPr>
              <a:t>to generate the appropriate signals to control the</a:t>
            </a:r>
            <a:r>
              <a:rPr lang="en-US" sz="2800" dirty="0">
                <a:solidFill>
                  <a:srgbClr val="198A8A"/>
                </a:solidFill>
                <a:latin typeface="" pitchFamily="18"/>
              </a:rPr>
              <a:t> movement of </a:t>
            </a:r>
            <a:r>
              <a:rPr lang="en-US" sz="2800" dirty="0" smtClean="0">
                <a:solidFill>
                  <a:srgbClr val="198A8A"/>
                </a:solidFill>
                <a:latin typeface="" pitchFamily="18"/>
              </a:rPr>
              <a:t>instructions</a:t>
            </a:r>
            <a:r>
              <a:rPr lang="en-US" sz="2800" dirty="0" smtClean="0">
                <a:latin typeface="" pitchFamily="18"/>
              </a:rPr>
              <a:t>, and </a:t>
            </a:r>
            <a:r>
              <a:rPr lang="en-US" sz="2800" dirty="0">
                <a:solidFill>
                  <a:srgbClr val="008000"/>
                </a:solidFill>
                <a:latin typeface="" pitchFamily="18"/>
              </a:rPr>
              <a:t>data</a:t>
            </a:r>
            <a:r>
              <a:rPr lang="en-US" sz="2800" dirty="0">
                <a:latin typeface="" pitchFamily="18"/>
              </a:rPr>
              <a:t> in the data path.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5981" y="3901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Path</a:t>
            </a:r>
            <a:endParaRPr lang="fr-FR" dirty="0">
              <a:solidFill>
                <a:schemeClr val="tx1"/>
              </a:solidFill>
            </a:endParaRPr>
          </a:p>
        </p:txBody>
      </p:sp>
      <p:sp>
        <p:nvSpPr>
          <p:cNvPr id="4" name="Freeform 3"/>
          <p:cNvSpPr/>
          <p:nvPr/>
        </p:nvSpPr>
        <p:spPr>
          <a:xfrm>
            <a:off x="1380999" y="5400000"/>
            <a:ext cx="6623999" cy="86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200" b="0" i="0" u="none" strike="noStrike" kern="1200">
                <a:ln>
                  <a:noFill/>
                </a:ln>
                <a:latin typeface="Arial" pitchFamily="18"/>
                <a:ea typeface="Microsoft YaHei" pitchFamily="2"/>
                <a:cs typeface="Mangal" pitchFamily="2"/>
              </a:rPr>
              <a:t>We will currently look at the hardwired control path.</a:t>
            </a:r>
          </a:p>
        </p:txBody>
      </p:sp>
      <p:sp>
        <p:nvSpPr>
          <p:cNvPr id="9" name="AutoShape 3"/>
          <p:cNvSpPr>
            <a:spLocks noChangeAspect="1" noChangeArrowheads="1" noTextEdit="1"/>
          </p:cNvSpPr>
          <p:nvPr/>
        </p:nvSpPr>
        <p:spPr bwMode="auto">
          <a:xfrm>
            <a:off x="1381125" y="1458913"/>
            <a:ext cx="638492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1628775" y="3657601"/>
            <a:ext cx="1195388" cy="1171575"/>
          </a:xfrm>
          <a:custGeom>
            <a:avLst/>
            <a:gdLst>
              <a:gd name="T0" fmla="*/ 697 w 3934"/>
              <a:gd name="T1" fmla="*/ 0 h 3849"/>
              <a:gd name="T2" fmla="*/ 3237 w 3934"/>
              <a:gd name="T3" fmla="*/ 0 h 3849"/>
              <a:gd name="T4" fmla="*/ 3934 w 3934"/>
              <a:gd name="T5" fmla="*/ 698 h 3849"/>
              <a:gd name="T6" fmla="*/ 3934 w 3934"/>
              <a:gd name="T7" fmla="*/ 3152 h 3849"/>
              <a:gd name="T8" fmla="*/ 3237 w 3934"/>
              <a:gd name="T9" fmla="*/ 3849 h 3849"/>
              <a:gd name="T10" fmla="*/ 697 w 3934"/>
              <a:gd name="T11" fmla="*/ 3849 h 3849"/>
              <a:gd name="T12" fmla="*/ 0 w 3934"/>
              <a:gd name="T13" fmla="*/ 3152 h 3849"/>
              <a:gd name="T14" fmla="*/ 0 w 3934"/>
              <a:gd name="T15" fmla="*/ 698 h 3849"/>
              <a:gd name="T16" fmla="*/ 697 w 3934"/>
              <a:gd name="T17" fmla="*/ 0 h 3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4" h="3849">
                <a:moveTo>
                  <a:pt x="697" y="0"/>
                </a:moveTo>
                <a:lnTo>
                  <a:pt x="3237" y="0"/>
                </a:lnTo>
                <a:cubicBezTo>
                  <a:pt x="3623" y="0"/>
                  <a:pt x="3934" y="311"/>
                  <a:pt x="3934" y="698"/>
                </a:cubicBezTo>
                <a:lnTo>
                  <a:pt x="3934" y="3152"/>
                </a:lnTo>
                <a:cubicBezTo>
                  <a:pt x="3934" y="3538"/>
                  <a:pt x="3623" y="3849"/>
                  <a:pt x="3237" y="3849"/>
                </a:cubicBezTo>
                <a:lnTo>
                  <a:pt x="697" y="3849"/>
                </a:lnTo>
                <a:cubicBezTo>
                  <a:pt x="311" y="3849"/>
                  <a:pt x="0" y="3538"/>
                  <a:pt x="0" y="3152"/>
                </a:cubicBezTo>
                <a:lnTo>
                  <a:pt x="0" y="698"/>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3205163" y="3654426"/>
            <a:ext cx="1193800" cy="1169988"/>
          </a:xfrm>
          <a:custGeom>
            <a:avLst/>
            <a:gdLst>
              <a:gd name="T0" fmla="*/ 697 w 3935"/>
              <a:gd name="T1" fmla="*/ 0 h 3849"/>
              <a:gd name="T2" fmla="*/ 3237 w 3935"/>
              <a:gd name="T3" fmla="*/ 0 h 3849"/>
              <a:gd name="T4" fmla="*/ 3935 w 3935"/>
              <a:gd name="T5" fmla="*/ 697 h 3849"/>
              <a:gd name="T6" fmla="*/ 3935 w 3935"/>
              <a:gd name="T7" fmla="*/ 3152 h 3849"/>
              <a:gd name="T8" fmla="*/ 3237 w 3935"/>
              <a:gd name="T9" fmla="*/ 3849 h 3849"/>
              <a:gd name="T10" fmla="*/ 697 w 3935"/>
              <a:gd name="T11" fmla="*/ 3849 h 3849"/>
              <a:gd name="T12" fmla="*/ 0 w 3935"/>
              <a:gd name="T13" fmla="*/ 3152 h 3849"/>
              <a:gd name="T14" fmla="*/ 0 w 3935"/>
              <a:gd name="T15" fmla="*/ 697 h 3849"/>
              <a:gd name="T16" fmla="*/ 697 w 3935"/>
              <a:gd name="T17" fmla="*/ 0 h 3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5" h="3849">
                <a:moveTo>
                  <a:pt x="697" y="0"/>
                </a:moveTo>
                <a:lnTo>
                  <a:pt x="3237" y="0"/>
                </a:lnTo>
                <a:cubicBezTo>
                  <a:pt x="3624" y="0"/>
                  <a:pt x="3935" y="311"/>
                  <a:pt x="3935" y="697"/>
                </a:cubicBezTo>
                <a:lnTo>
                  <a:pt x="3935" y="3152"/>
                </a:lnTo>
                <a:cubicBezTo>
                  <a:pt x="3935" y="3538"/>
                  <a:pt x="3624" y="3849"/>
                  <a:pt x="3237" y="3849"/>
                </a:cubicBezTo>
                <a:lnTo>
                  <a:pt x="697" y="3849"/>
                </a:lnTo>
                <a:cubicBezTo>
                  <a:pt x="311" y="3849"/>
                  <a:pt x="0" y="3538"/>
                  <a:pt x="0" y="3152"/>
                </a:cubicBezTo>
                <a:lnTo>
                  <a:pt x="0" y="697"/>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4797425" y="3679826"/>
            <a:ext cx="1195388" cy="1169988"/>
          </a:xfrm>
          <a:custGeom>
            <a:avLst/>
            <a:gdLst>
              <a:gd name="T0" fmla="*/ 697 w 3934"/>
              <a:gd name="T1" fmla="*/ 0 h 3848"/>
              <a:gd name="T2" fmla="*/ 3237 w 3934"/>
              <a:gd name="T3" fmla="*/ 0 h 3848"/>
              <a:gd name="T4" fmla="*/ 3934 w 3934"/>
              <a:gd name="T5" fmla="*/ 697 h 3848"/>
              <a:gd name="T6" fmla="*/ 3934 w 3934"/>
              <a:gd name="T7" fmla="*/ 3151 h 3848"/>
              <a:gd name="T8" fmla="*/ 3237 w 3934"/>
              <a:gd name="T9" fmla="*/ 3848 h 3848"/>
              <a:gd name="T10" fmla="*/ 697 w 3934"/>
              <a:gd name="T11" fmla="*/ 3848 h 3848"/>
              <a:gd name="T12" fmla="*/ 0 w 3934"/>
              <a:gd name="T13" fmla="*/ 3151 h 3848"/>
              <a:gd name="T14" fmla="*/ 0 w 3934"/>
              <a:gd name="T15" fmla="*/ 697 h 3848"/>
              <a:gd name="T16" fmla="*/ 697 w 3934"/>
              <a:gd name="T17" fmla="*/ 0 h 3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4" h="3848">
                <a:moveTo>
                  <a:pt x="697" y="0"/>
                </a:moveTo>
                <a:lnTo>
                  <a:pt x="3237" y="0"/>
                </a:lnTo>
                <a:cubicBezTo>
                  <a:pt x="3623" y="0"/>
                  <a:pt x="3934" y="311"/>
                  <a:pt x="3934" y="697"/>
                </a:cubicBezTo>
                <a:lnTo>
                  <a:pt x="3934" y="3151"/>
                </a:lnTo>
                <a:cubicBezTo>
                  <a:pt x="3934" y="3537"/>
                  <a:pt x="3623" y="3848"/>
                  <a:pt x="3237" y="3848"/>
                </a:cubicBezTo>
                <a:lnTo>
                  <a:pt x="697" y="3848"/>
                </a:lnTo>
                <a:cubicBezTo>
                  <a:pt x="311" y="3848"/>
                  <a:pt x="0" y="3537"/>
                  <a:pt x="0" y="3151"/>
                </a:cubicBezTo>
                <a:lnTo>
                  <a:pt x="0" y="697"/>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442075" y="3662363"/>
            <a:ext cx="1195388" cy="1169988"/>
          </a:xfrm>
          <a:custGeom>
            <a:avLst/>
            <a:gdLst>
              <a:gd name="T0" fmla="*/ 697 w 3934"/>
              <a:gd name="T1" fmla="*/ 0 h 3848"/>
              <a:gd name="T2" fmla="*/ 3237 w 3934"/>
              <a:gd name="T3" fmla="*/ 0 h 3848"/>
              <a:gd name="T4" fmla="*/ 3934 w 3934"/>
              <a:gd name="T5" fmla="*/ 697 h 3848"/>
              <a:gd name="T6" fmla="*/ 3934 w 3934"/>
              <a:gd name="T7" fmla="*/ 3151 h 3848"/>
              <a:gd name="T8" fmla="*/ 3237 w 3934"/>
              <a:gd name="T9" fmla="*/ 3848 h 3848"/>
              <a:gd name="T10" fmla="*/ 697 w 3934"/>
              <a:gd name="T11" fmla="*/ 3848 h 3848"/>
              <a:gd name="T12" fmla="*/ 0 w 3934"/>
              <a:gd name="T13" fmla="*/ 3151 h 3848"/>
              <a:gd name="T14" fmla="*/ 0 w 3934"/>
              <a:gd name="T15" fmla="*/ 697 h 3848"/>
              <a:gd name="T16" fmla="*/ 697 w 3934"/>
              <a:gd name="T17" fmla="*/ 0 h 3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4" h="3848">
                <a:moveTo>
                  <a:pt x="697" y="0"/>
                </a:moveTo>
                <a:lnTo>
                  <a:pt x="3237" y="0"/>
                </a:lnTo>
                <a:cubicBezTo>
                  <a:pt x="3623" y="0"/>
                  <a:pt x="3934" y="311"/>
                  <a:pt x="3934" y="697"/>
                </a:cubicBezTo>
                <a:lnTo>
                  <a:pt x="3934" y="3151"/>
                </a:lnTo>
                <a:cubicBezTo>
                  <a:pt x="3934" y="3537"/>
                  <a:pt x="3623" y="3848"/>
                  <a:pt x="3237" y="3848"/>
                </a:cubicBezTo>
                <a:lnTo>
                  <a:pt x="697" y="3848"/>
                </a:lnTo>
                <a:cubicBezTo>
                  <a:pt x="311" y="3848"/>
                  <a:pt x="0" y="3537"/>
                  <a:pt x="0" y="3151"/>
                </a:cubicBezTo>
                <a:lnTo>
                  <a:pt x="0" y="697"/>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522663" y="4945063"/>
            <a:ext cx="22050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Sans"/>
              </a:rPr>
              <a:t>Data path elements</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Oval 10"/>
          <p:cNvSpPr>
            <a:spLocks noChangeArrowheads="1"/>
          </p:cNvSpPr>
          <p:nvPr/>
        </p:nvSpPr>
        <p:spPr bwMode="auto">
          <a:xfrm>
            <a:off x="2886075" y="1579563"/>
            <a:ext cx="3656013" cy="1285875"/>
          </a:xfrm>
          <a:prstGeom prst="ellipse">
            <a:avLst/>
          </a:prstGeom>
          <a:solidFill>
            <a:srgbClr val="AFE0E9"/>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p:nvSpPr>
        <p:spPr bwMode="auto">
          <a:xfrm>
            <a:off x="2987675" y="2287588"/>
            <a:ext cx="3522663" cy="814388"/>
          </a:xfrm>
          <a:prstGeom prst="ellipse">
            <a:avLst/>
          </a:pr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56000" y="2566988"/>
            <a:ext cx="23209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Interconnection network</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Line 14"/>
          <p:cNvSpPr>
            <a:spLocks noChangeShapeType="1"/>
          </p:cNvSpPr>
          <p:nvPr/>
        </p:nvSpPr>
        <p:spPr bwMode="auto">
          <a:xfrm flipV="1">
            <a:off x="2019300" y="2835276"/>
            <a:ext cx="1116013" cy="788988"/>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2019300" y="3525838"/>
            <a:ext cx="117475" cy="98425"/>
          </a:xfrm>
          <a:custGeom>
            <a:avLst/>
            <a:gdLst>
              <a:gd name="T0" fmla="*/ 44 w 74"/>
              <a:gd name="T1" fmla="*/ 30 h 62"/>
              <a:gd name="T2" fmla="*/ 49 w 74"/>
              <a:gd name="T3" fmla="*/ 0 h 62"/>
              <a:gd name="T4" fmla="*/ 0 w 74"/>
              <a:gd name="T5" fmla="*/ 62 h 62"/>
              <a:gd name="T6" fmla="*/ 74 w 74"/>
              <a:gd name="T7" fmla="*/ 36 h 62"/>
              <a:gd name="T8" fmla="*/ 44 w 74"/>
              <a:gd name="T9" fmla="*/ 30 h 62"/>
            </a:gdLst>
            <a:ahLst/>
            <a:cxnLst>
              <a:cxn ang="0">
                <a:pos x="T0" y="T1"/>
              </a:cxn>
              <a:cxn ang="0">
                <a:pos x="T2" y="T3"/>
              </a:cxn>
              <a:cxn ang="0">
                <a:pos x="T4" y="T5"/>
              </a:cxn>
              <a:cxn ang="0">
                <a:pos x="T6" y="T7"/>
              </a:cxn>
              <a:cxn ang="0">
                <a:pos x="T8" y="T9"/>
              </a:cxn>
            </a:cxnLst>
            <a:rect l="0" t="0" r="r" b="b"/>
            <a:pathLst>
              <a:path w="74" h="62">
                <a:moveTo>
                  <a:pt x="44" y="30"/>
                </a:moveTo>
                <a:lnTo>
                  <a:pt x="49" y="0"/>
                </a:lnTo>
                <a:lnTo>
                  <a:pt x="0" y="62"/>
                </a:lnTo>
                <a:lnTo>
                  <a:pt x="74" y="36"/>
                </a:lnTo>
                <a:lnTo>
                  <a:pt x="44"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017838" y="2835276"/>
            <a:ext cx="117475" cy="96838"/>
          </a:xfrm>
          <a:custGeom>
            <a:avLst/>
            <a:gdLst>
              <a:gd name="T0" fmla="*/ 30 w 74"/>
              <a:gd name="T1" fmla="*/ 31 h 61"/>
              <a:gd name="T2" fmla="*/ 25 w 74"/>
              <a:gd name="T3" fmla="*/ 61 h 61"/>
              <a:gd name="T4" fmla="*/ 74 w 74"/>
              <a:gd name="T5" fmla="*/ 0 h 61"/>
              <a:gd name="T6" fmla="*/ 0 w 74"/>
              <a:gd name="T7" fmla="*/ 26 h 61"/>
              <a:gd name="T8" fmla="*/ 30 w 74"/>
              <a:gd name="T9" fmla="*/ 31 h 61"/>
            </a:gdLst>
            <a:ahLst/>
            <a:cxnLst>
              <a:cxn ang="0">
                <a:pos x="T0" y="T1"/>
              </a:cxn>
              <a:cxn ang="0">
                <a:pos x="T2" y="T3"/>
              </a:cxn>
              <a:cxn ang="0">
                <a:pos x="T4" y="T5"/>
              </a:cxn>
              <a:cxn ang="0">
                <a:pos x="T6" y="T7"/>
              </a:cxn>
              <a:cxn ang="0">
                <a:pos x="T8" y="T9"/>
              </a:cxn>
            </a:cxnLst>
            <a:rect l="0" t="0" r="r" b="b"/>
            <a:pathLst>
              <a:path w="74" h="61">
                <a:moveTo>
                  <a:pt x="30" y="31"/>
                </a:moveTo>
                <a:lnTo>
                  <a:pt x="25" y="61"/>
                </a:lnTo>
                <a:lnTo>
                  <a:pt x="74" y="0"/>
                </a:lnTo>
                <a:lnTo>
                  <a:pt x="0" y="26"/>
                </a:lnTo>
                <a:lnTo>
                  <a:pt x="30"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3892550" y="3063876"/>
            <a:ext cx="373063" cy="59055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3892550" y="3533776"/>
            <a:ext cx="93663" cy="120650"/>
          </a:xfrm>
          <a:custGeom>
            <a:avLst/>
            <a:gdLst>
              <a:gd name="T0" fmla="*/ 29 w 59"/>
              <a:gd name="T1" fmla="*/ 30 h 76"/>
              <a:gd name="T2" fmla="*/ 22 w 59"/>
              <a:gd name="T3" fmla="*/ 0 h 76"/>
              <a:gd name="T4" fmla="*/ 0 w 59"/>
              <a:gd name="T5" fmla="*/ 76 h 76"/>
              <a:gd name="T6" fmla="*/ 59 w 59"/>
              <a:gd name="T7" fmla="*/ 23 h 76"/>
              <a:gd name="T8" fmla="*/ 29 w 59"/>
              <a:gd name="T9" fmla="*/ 30 h 76"/>
            </a:gdLst>
            <a:ahLst/>
            <a:cxnLst>
              <a:cxn ang="0">
                <a:pos x="T0" y="T1"/>
              </a:cxn>
              <a:cxn ang="0">
                <a:pos x="T2" y="T3"/>
              </a:cxn>
              <a:cxn ang="0">
                <a:pos x="T4" y="T5"/>
              </a:cxn>
              <a:cxn ang="0">
                <a:pos x="T6" y="T7"/>
              </a:cxn>
              <a:cxn ang="0">
                <a:pos x="T8" y="T9"/>
              </a:cxn>
            </a:cxnLst>
            <a:rect l="0" t="0" r="r" b="b"/>
            <a:pathLst>
              <a:path w="59" h="76">
                <a:moveTo>
                  <a:pt x="29" y="30"/>
                </a:moveTo>
                <a:lnTo>
                  <a:pt x="22" y="0"/>
                </a:lnTo>
                <a:lnTo>
                  <a:pt x="0" y="76"/>
                </a:lnTo>
                <a:lnTo>
                  <a:pt x="59" y="23"/>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4171950" y="3063876"/>
            <a:ext cx="93663" cy="120650"/>
          </a:xfrm>
          <a:custGeom>
            <a:avLst/>
            <a:gdLst>
              <a:gd name="T0" fmla="*/ 30 w 59"/>
              <a:gd name="T1" fmla="*/ 46 h 76"/>
              <a:gd name="T2" fmla="*/ 37 w 59"/>
              <a:gd name="T3" fmla="*/ 76 h 76"/>
              <a:gd name="T4" fmla="*/ 59 w 59"/>
              <a:gd name="T5" fmla="*/ 0 h 76"/>
              <a:gd name="T6" fmla="*/ 0 w 59"/>
              <a:gd name="T7" fmla="*/ 53 h 76"/>
              <a:gd name="T8" fmla="*/ 30 w 59"/>
              <a:gd name="T9" fmla="*/ 46 h 76"/>
            </a:gdLst>
            <a:ahLst/>
            <a:cxnLst>
              <a:cxn ang="0">
                <a:pos x="T0" y="T1"/>
              </a:cxn>
              <a:cxn ang="0">
                <a:pos x="T2" y="T3"/>
              </a:cxn>
              <a:cxn ang="0">
                <a:pos x="T4" y="T5"/>
              </a:cxn>
              <a:cxn ang="0">
                <a:pos x="T6" y="T7"/>
              </a:cxn>
              <a:cxn ang="0">
                <a:pos x="T8" y="T9"/>
              </a:cxn>
            </a:cxnLst>
            <a:rect l="0" t="0" r="r" b="b"/>
            <a:pathLst>
              <a:path w="59" h="76">
                <a:moveTo>
                  <a:pt x="30" y="46"/>
                </a:moveTo>
                <a:lnTo>
                  <a:pt x="37" y="76"/>
                </a:lnTo>
                <a:lnTo>
                  <a:pt x="59" y="0"/>
                </a:lnTo>
                <a:lnTo>
                  <a:pt x="0" y="53"/>
                </a:lnTo>
                <a:lnTo>
                  <a:pt x="30" y="4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5329238" y="3103563"/>
            <a:ext cx="17463" cy="588963"/>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5299075" y="3571876"/>
            <a:ext cx="68263" cy="120650"/>
          </a:xfrm>
          <a:custGeom>
            <a:avLst/>
            <a:gdLst>
              <a:gd name="T0" fmla="*/ 21 w 43"/>
              <a:gd name="T1" fmla="*/ 22 h 76"/>
              <a:gd name="T2" fmla="*/ 0 w 43"/>
              <a:gd name="T3" fmla="*/ 0 h 76"/>
              <a:gd name="T4" fmla="*/ 19 w 43"/>
              <a:gd name="T5" fmla="*/ 76 h 76"/>
              <a:gd name="T6" fmla="*/ 43 w 43"/>
              <a:gd name="T7" fmla="*/ 1 h 76"/>
              <a:gd name="T8" fmla="*/ 21 w 43"/>
              <a:gd name="T9" fmla="*/ 22 h 76"/>
            </a:gdLst>
            <a:ahLst/>
            <a:cxnLst>
              <a:cxn ang="0">
                <a:pos x="T0" y="T1"/>
              </a:cxn>
              <a:cxn ang="0">
                <a:pos x="T2" y="T3"/>
              </a:cxn>
              <a:cxn ang="0">
                <a:pos x="T4" y="T5"/>
              </a:cxn>
              <a:cxn ang="0">
                <a:pos x="T6" y="T7"/>
              </a:cxn>
              <a:cxn ang="0">
                <a:pos x="T8" y="T9"/>
              </a:cxn>
            </a:cxnLst>
            <a:rect l="0" t="0" r="r" b="b"/>
            <a:pathLst>
              <a:path w="43" h="76">
                <a:moveTo>
                  <a:pt x="21" y="22"/>
                </a:moveTo>
                <a:lnTo>
                  <a:pt x="0" y="0"/>
                </a:lnTo>
                <a:lnTo>
                  <a:pt x="19" y="76"/>
                </a:lnTo>
                <a:lnTo>
                  <a:pt x="43" y="1"/>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5310188" y="3103563"/>
            <a:ext cx="68263" cy="120650"/>
          </a:xfrm>
          <a:custGeom>
            <a:avLst/>
            <a:gdLst>
              <a:gd name="T0" fmla="*/ 22 w 43"/>
              <a:gd name="T1" fmla="*/ 54 h 76"/>
              <a:gd name="T2" fmla="*/ 43 w 43"/>
              <a:gd name="T3" fmla="*/ 76 h 76"/>
              <a:gd name="T4" fmla="*/ 23 w 43"/>
              <a:gd name="T5" fmla="*/ 0 h 76"/>
              <a:gd name="T6" fmla="*/ 0 w 43"/>
              <a:gd name="T7" fmla="*/ 75 h 76"/>
              <a:gd name="T8" fmla="*/ 22 w 43"/>
              <a:gd name="T9" fmla="*/ 54 h 76"/>
            </a:gdLst>
            <a:ahLst/>
            <a:cxnLst>
              <a:cxn ang="0">
                <a:pos x="T0" y="T1"/>
              </a:cxn>
              <a:cxn ang="0">
                <a:pos x="T2" y="T3"/>
              </a:cxn>
              <a:cxn ang="0">
                <a:pos x="T4" y="T5"/>
              </a:cxn>
              <a:cxn ang="0">
                <a:pos x="T6" y="T7"/>
              </a:cxn>
              <a:cxn ang="0">
                <a:pos x="T8" y="T9"/>
              </a:cxn>
            </a:cxnLst>
            <a:rect l="0" t="0" r="r" b="b"/>
            <a:pathLst>
              <a:path w="43" h="76">
                <a:moveTo>
                  <a:pt x="22" y="54"/>
                </a:moveTo>
                <a:lnTo>
                  <a:pt x="43" y="76"/>
                </a:lnTo>
                <a:lnTo>
                  <a:pt x="23" y="0"/>
                </a:lnTo>
                <a:lnTo>
                  <a:pt x="0" y="75"/>
                </a:lnTo>
                <a:lnTo>
                  <a:pt x="22" y="5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6303963" y="2921001"/>
            <a:ext cx="787400" cy="78105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6981825" y="3592513"/>
            <a:ext cx="109538" cy="109538"/>
          </a:xfrm>
          <a:custGeom>
            <a:avLst/>
            <a:gdLst>
              <a:gd name="T0" fmla="*/ 31 w 69"/>
              <a:gd name="T1" fmla="*/ 31 h 69"/>
              <a:gd name="T2" fmla="*/ 0 w 69"/>
              <a:gd name="T3" fmla="*/ 31 h 69"/>
              <a:gd name="T4" fmla="*/ 69 w 69"/>
              <a:gd name="T5" fmla="*/ 69 h 69"/>
              <a:gd name="T6" fmla="*/ 31 w 69"/>
              <a:gd name="T7" fmla="*/ 0 h 69"/>
              <a:gd name="T8" fmla="*/ 31 w 69"/>
              <a:gd name="T9" fmla="*/ 31 h 69"/>
            </a:gdLst>
            <a:ahLst/>
            <a:cxnLst>
              <a:cxn ang="0">
                <a:pos x="T0" y="T1"/>
              </a:cxn>
              <a:cxn ang="0">
                <a:pos x="T2" y="T3"/>
              </a:cxn>
              <a:cxn ang="0">
                <a:pos x="T4" y="T5"/>
              </a:cxn>
              <a:cxn ang="0">
                <a:pos x="T6" y="T7"/>
              </a:cxn>
              <a:cxn ang="0">
                <a:pos x="T8" y="T9"/>
              </a:cxn>
            </a:cxnLst>
            <a:rect l="0" t="0" r="r" b="b"/>
            <a:pathLst>
              <a:path w="69" h="69">
                <a:moveTo>
                  <a:pt x="31" y="31"/>
                </a:moveTo>
                <a:lnTo>
                  <a:pt x="0" y="31"/>
                </a:lnTo>
                <a:lnTo>
                  <a:pt x="69" y="69"/>
                </a:lnTo>
                <a:lnTo>
                  <a:pt x="31" y="0"/>
                </a:lnTo>
                <a:lnTo>
                  <a:pt x="31"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303963" y="2921001"/>
            <a:ext cx="109538" cy="109538"/>
          </a:xfrm>
          <a:custGeom>
            <a:avLst/>
            <a:gdLst>
              <a:gd name="T0" fmla="*/ 38 w 69"/>
              <a:gd name="T1" fmla="*/ 38 h 69"/>
              <a:gd name="T2" fmla="*/ 69 w 69"/>
              <a:gd name="T3" fmla="*/ 38 h 69"/>
              <a:gd name="T4" fmla="*/ 0 w 69"/>
              <a:gd name="T5" fmla="*/ 0 h 69"/>
              <a:gd name="T6" fmla="*/ 39 w 69"/>
              <a:gd name="T7" fmla="*/ 69 h 69"/>
              <a:gd name="T8" fmla="*/ 38 w 69"/>
              <a:gd name="T9" fmla="*/ 38 h 69"/>
            </a:gdLst>
            <a:ahLst/>
            <a:cxnLst>
              <a:cxn ang="0">
                <a:pos x="T0" y="T1"/>
              </a:cxn>
              <a:cxn ang="0">
                <a:pos x="T2" y="T3"/>
              </a:cxn>
              <a:cxn ang="0">
                <a:pos x="T4" y="T5"/>
              </a:cxn>
              <a:cxn ang="0">
                <a:pos x="T6" y="T7"/>
              </a:cxn>
              <a:cxn ang="0">
                <a:pos x="T8" y="T9"/>
              </a:cxn>
            </a:cxnLst>
            <a:rect l="0" t="0" r="r" b="b"/>
            <a:pathLst>
              <a:path w="69" h="69">
                <a:moveTo>
                  <a:pt x="38" y="38"/>
                </a:moveTo>
                <a:lnTo>
                  <a:pt x="69" y="38"/>
                </a:lnTo>
                <a:lnTo>
                  <a:pt x="0" y="0"/>
                </a:lnTo>
                <a:lnTo>
                  <a:pt x="39" y="69"/>
                </a:lnTo>
                <a:lnTo>
                  <a:pt x="38" y="3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4049713" y="1711326"/>
            <a:ext cx="1425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Control path</a:t>
            </a:r>
            <a:endParaRPr kumimoji="0" lang="en-US" sz="1800" b="0" i="0" u="none" strike="noStrike" cap="none" normalizeH="0" baseline="0" smtClean="0">
              <a:ln>
                <a:noFill/>
              </a:ln>
              <a:solidFill>
                <a:schemeClr val="tx1"/>
              </a:solidFill>
              <a:effectLst/>
              <a:latin typeface="Arial" pitchFamily="34" charset="0"/>
            </a:endParaRPr>
          </a:p>
        </p:txBody>
      </p:sp>
      <p:sp>
        <p:nvSpPr>
          <p:cNvPr id="3" name="Right Arrow 2"/>
          <p:cNvSpPr/>
          <p:nvPr/>
        </p:nvSpPr>
        <p:spPr>
          <a:xfrm rot="16200000">
            <a:off x="4274343" y="2142332"/>
            <a:ext cx="598487" cy="290512"/>
          </a:xfrm>
          <a:prstGeom prst="rightArrow">
            <a:avLst/>
          </a:prstGeom>
          <a:solidFill>
            <a:srgbClr val="152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4583906" y="2168526"/>
            <a:ext cx="598487" cy="290512"/>
          </a:xfrm>
          <a:prstGeom prst="rightArrow">
            <a:avLst/>
          </a:prstGeom>
          <a:solidFill>
            <a:srgbClr val="152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4239" y="2095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Operand</a:t>
            </a:r>
            <a:r>
              <a:rPr lang="fr-FR" dirty="0">
                <a:solidFill>
                  <a:schemeClr val="tx1"/>
                </a:solidFill>
              </a:rPr>
              <a:t> </a:t>
            </a:r>
            <a:r>
              <a:rPr lang="fr-FR" dirty="0" err="1">
                <a:solidFill>
                  <a:schemeClr val="tx1"/>
                </a:solidFill>
              </a:rPr>
              <a:t>Fetch</a:t>
            </a:r>
            <a:r>
              <a:rPr lang="fr-FR" dirty="0">
                <a:solidFill>
                  <a:schemeClr val="tx1"/>
                </a:solidFill>
              </a:rPr>
              <a:t> Unit</a:t>
            </a:r>
          </a:p>
        </p:txBody>
      </p:sp>
      <p:grpSp>
        <p:nvGrpSpPr>
          <p:cNvPr id="6" name="Group 5"/>
          <p:cNvGrpSpPr>
            <a:grpSpLocks noChangeAspect="1"/>
          </p:cNvGrpSpPr>
          <p:nvPr/>
        </p:nvGrpSpPr>
        <p:grpSpPr bwMode="auto">
          <a:xfrm>
            <a:off x="736601" y="1922462"/>
            <a:ext cx="7658100" cy="3233738"/>
            <a:chOff x="831" y="1762"/>
            <a:chExt cx="4824" cy="2037"/>
          </a:xfrm>
        </p:grpSpPr>
        <p:sp>
          <p:nvSpPr>
            <p:cNvPr id="7" name="AutoShape 4"/>
            <p:cNvSpPr>
              <a:spLocks noChangeAspect="1" noChangeArrowheads="1" noTextEdit="1"/>
            </p:cNvSpPr>
            <p:nvPr/>
          </p:nvSpPr>
          <p:spPr bwMode="auto">
            <a:xfrm>
              <a:off x="831" y="1762"/>
              <a:ext cx="4824"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V="1">
              <a:off x="883"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848"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848" y="1814"/>
              <a:ext cx="4784"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848" y="1779"/>
              <a:ext cx="4784"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961" y="1806"/>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1"/>
            <p:cNvSpPr>
              <a:spLocks noChangeShapeType="1"/>
            </p:cNvSpPr>
            <p:nvPr/>
          </p:nvSpPr>
          <p:spPr bwMode="auto">
            <a:xfrm flipV="1">
              <a:off x="1298"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376" y="1806"/>
              <a:ext cx="34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3"/>
            <p:cNvSpPr>
              <a:spLocks noChangeShapeType="1"/>
            </p:cNvSpPr>
            <p:nvPr/>
          </p:nvSpPr>
          <p:spPr bwMode="auto">
            <a:xfrm flipV="1">
              <a:off x="1783"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860" y="1806"/>
              <a:ext cx="4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Format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5"/>
            <p:cNvSpPr>
              <a:spLocks noEditPoints="1"/>
            </p:cNvSpPr>
            <p:nvPr/>
          </p:nvSpPr>
          <p:spPr bwMode="auto">
            <a:xfrm>
              <a:off x="3262" y="1814"/>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374" y="1806"/>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7"/>
            <p:cNvSpPr>
              <a:spLocks noChangeShapeType="1"/>
            </p:cNvSpPr>
            <p:nvPr/>
          </p:nvSpPr>
          <p:spPr bwMode="auto">
            <a:xfrm flipV="1">
              <a:off x="3712"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3798" y="1806"/>
              <a:ext cx="34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flipV="1">
              <a:off x="4196"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283" y="1806"/>
              <a:ext cx="4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Format</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21"/>
            <p:cNvSpPr>
              <a:spLocks noEditPoints="1"/>
            </p:cNvSpPr>
            <p:nvPr/>
          </p:nvSpPr>
          <p:spPr bwMode="auto">
            <a:xfrm>
              <a:off x="848" y="1814"/>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961" y="1970"/>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add</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3"/>
            <p:cNvSpPr>
              <a:spLocks noChangeShapeType="1"/>
            </p:cNvSpPr>
            <p:nvPr/>
          </p:nvSpPr>
          <p:spPr bwMode="auto">
            <a:xfrm flipV="1">
              <a:off x="1298"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1376" y="1970"/>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5"/>
            <p:cNvSpPr>
              <a:spLocks noChangeShapeType="1"/>
            </p:cNvSpPr>
            <p:nvPr/>
          </p:nvSpPr>
          <p:spPr bwMode="auto">
            <a:xfrm flipV="1">
              <a:off x="1783"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1860" y="1970"/>
              <a:ext cx="11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add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Freeform 27"/>
            <p:cNvSpPr>
              <a:spLocks noEditPoints="1"/>
            </p:cNvSpPr>
            <p:nvPr/>
          </p:nvSpPr>
          <p:spPr bwMode="auto">
            <a:xfrm>
              <a:off x="3262" y="1978"/>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374" y="1970"/>
              <a:ext cx="18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lsl</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9"/>
            <p:cNvSpPr>
              <a:spLocks noChangeShapeType="1"/>
            </p:cNvSpPr>
            <p:nvPr/>
          </p:nvSpPr>
          <p:spPr bwMode="auto">
            <a:xfrm flipV="1">
              <a:off x="3712"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30"/>
            <p:cNvSpPr>
              <a:spLocks noChangeArrowheads="1"/>
            </p:cNvSpPr>
            <p:nvPr/>
          </p:nvSpPr>
          <p:spPr bwMode="auto">
            <a:xfrm>
              <a:off x="3798" y="1970"/>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01010</a:t>
              </a:r>
              <a:endParaRPr kumimoji="0" lang="en-US" sz="1800" b="0" i="0" u="none" strike="noStrike" cap="none" normalizeH="0" baseline="0" smtClean="0">
                <a:ln>
                  <a:noFill/>
                </a:ln>
                <a:solidFill>
                  <a:schemeClr val="tx1"/>
                </a:solidFill>
                <a:effectLst/>
                <a:latin typeface="Arial" pitchFamily="34" charset="0"/>
              </a:endParaRPr>
            </a:p>
          </p:txBody>
        </p:sp>
        <p:sp>
          <p:nvSpPr>
            <p:cNvPr id="5121" name="Line 31"/>
            <p:cNvSpPr>
              <a:spLocks noChangeShapeType="1"/>
            </p:cNvSpPr>
            <p:nvPr/>
          </p:nvSpPr>
          <p:spPr bwMode="auto">
            <a:xfrm flipV="1">
              <a:off x="4196"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32"/>
            <p:cNvSpPr>
              <a:spLocks noChangeArrowheads="1"/>
            </p:cNvSpPr>
            <p:nvPr/>
          </p:nvSpPr>
          <p:spPr bwMode="auto">
            <a:xfrm>
              <a:off x="4283" y="1970"/>
              <a:ext cx="10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lsl</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24" name="Freeform 33"/>
            <p:cNvSpPr>
              <a:spLocks noEditPoints="1"/>
            </p:cNvSpPr>
            <p:nvPr/>
          </p:nvSpPr>
          <p:spPr bwMode="auto">
            <a:xfrm>
              <a:off x="848" y="1978"/>
              <a:ext cx="4784" cy="312"/>
            </a:xfrm>
            <a:custGeom>
              <a:avLst/>
              <a:gdLst>
                <a:gd name="T0" fmla="*/ 549 w 553"/>
                <a:gd name="T1" fmla="*/ 18 h 36"/>
                <a:gd name="T2" fmla="*/ 549 w 553"/>
                <a:gd name="T3" fmla="*/ 0 h 36"/>
                <a:gd name="T4" fmla="*/ 553 w 553"/>
                <a:gd name="T5" fmla="*/ 18 h 36"/>
                <a:gd name="T6" fmla="*/ 553 w 553"/>
                <a:gd name="T7" fmla="*/ 0 h 36"/>
                <a:gd name="T8" fmla="*/ 0 w 553"/>
                <a:gd name="T9" fmla="*/ 18 h 36"/>
                <a:gd name="T10" fmla="*/ 553 w 553"/>
                <a:gd name="T11" fmla="*/ 18 h 36"/>
                <a:gd name="T12" fmla="*/ 0 w 553"/>
                <a:gd name="T13" fmla="*/ 36 h 36"/>
                <a:gd name="T14" fmla="*/ 0 w 553"/>
                <a:gd name="T15" fmla="*/ 18 h 36"/>
                <a:gd name="T16" fmla="*/ 4 w 553"/>
                <a:gd name="T17" fmla="*/ 36 h 36"/>
                <a:gd name="T18" fmla="*/ 4 w 55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6">
                  <a:moveTo>
                    <a:pt x="549" y="18"/>
                  </a:moveTo>
                  <a:lnTo>
                    <a:pt x="549" y="0"/>
                  </a:lnTo>
                  <a:moveTo>
                    <a:pt x="553" y="18"/>
                  </a:moveTo>
                  <a:lnTo>
                    <a:pt x="553" y="0"/>
                  </a:lnTo>
                  <a:moveTo>
                    <a:pt x="0" y="18"/>
                  </a:moveTo>
                  <a:lnTo>
                    <a:pt x="553"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34"/>
            <p:cNvSpPr>
              <a:spLocks noChangeArrowheads="1"/>
            </p:cNvSpPr>
            <p:nvPr/>
          </p:nvSpPr>
          <p:spPr bwMode="auto">
            <a:xfrm>
              <a:off x="961" y="2134"/>
              <a:ext cx="24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sub</a:t>
              </a:r>
              <a:endParaRPr kumimoji="0" lang="en-US" sz="1800" b="0" i="0" u="none" strike="noStrike" cap="none" normalizeH="0" baseline="0" smtClean="0">
                <a:ln>
                  <a:noFill/>
                </a:ln>
                <a:solidFill>
                  <a:schemeClr val="tx1"/>
                </a:solidFill>
                <a:effectLst/>
                <a:latin typeface="Arial" pitchFamily="34" charset="0"/>
              </a:endParaRPr>
            </a:p>
          </p:txBody>
        </p:sp>
        <p:sp>
          <p:nvSpPr>
            <p:cNvPr id="5126" name="Line 35"/>
            <p:cNvSpPr>
              <a:spLocks noChangeShapeType="1"/>
            </p:cNvSpPr>
            <p:nvPr/>
          </p:nvSpPr>
          <p:spPr bwMode="auto">
            <a:xfrm flipV="1">
              <a:off x="1298"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36"/>
            <p:cNvSpPr>
              <a:spLocks noChangeArrowheads="1"/>
            </p:cNvSpPr>
            <p:nvPr/>
          </p:nvSpPr>
          <p:spPr bwMode="auto">
            <a:xfrm>
              <a:off x="1376" y="2134"/>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5128" name="Line 37"/>
            <p:cNvSpPr>
              <a:spLocks noChangeShapeType="1"/>
            </p:cNvSpPr>
            <p:nvPr/>
          </p:nvSpPr>
          <p:spPr bwMode="auto">
            <a:xfrm flipV="1">
              <a:off x="1783"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38"/>
            <p:cNvSpPr>
              <a:spLocks noChangeArrowheads="1"/>
            </p:cNvSpPr>
            <p:nvPr/>
          </p:nvSpPr>
          <p:spPr bwMode="auto">
            <a:xfrm>
              <a:off x="1860" y="2134"/>
              <a:ext cx="11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sub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30" name="Freeform 39"/>
            <p:cNvSpPr>
              <a:spLocks noEditPoints="1"/>
            </p:cNvSpPr>
            <p:nvPr/>
          </p:nvSpPr>
          <p:spPr bwMode="auto">
            <a:xfrm>
              <a:off x="3262" y="2134"/>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40"/>
            <p:cNvSpPr>
              <a:spLocks noChangeArrowheads="1"/>
            </p:cNvSpPr>
            <p:nvPr/>
          </p:nvSpPr>
          <p:spPr bwMode="auto">
            <a:xfrm>
              <a:off x="3374" y="2134"/>
              <a:ext cx="19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lsr</a:t>
              </a:r>
              <a:endParaRPr kumimoji="0" lang="en-US" sz="1800" b="0" i="0" u="none" strike="noStrike" cap="none" normalizeH="0" baseline="0" smtClean="0">
                <a:ln>
                  <a:noFill/>
                </a:ln>
                <a:solidFill>
                  <a:schemeClr val="tx1"/>
                </a:solidFill>
                <a:effectLst/>
                <a:latin typeface="Arial" pitchFamily="34" charset="0"/>
              </a:endParaRPr>
            </a:p>
          </p:txBody>
        </p:sp>
        <p:sp>
          <p:nvSpPr>
            <p:cNvPr id="5132" name="Line 41"/>
            <p:cNvSpPr>
              <a:spLocks noChangeShapeType="1"/>
            </p:cNvSpPr>
            <p:nvPr/>
          </p:nvSpPr>
          <p:spPr bwMode="auto">
            <a:xfrm flipV="1">
              <a:off x="3712"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42"/>
            <p:cNvSpPr>
              <a:spLocks noChangeArrowheads="1"/>
            </p:cNvSpPr>
            <p:nvPr/>
          </p:nvSpPr>
          <p:spPr bwMode="auto">
            <a:xfrm>
              <a:off x="3798" y="2134"/>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01011</a:t>
              </a:r>
              <a:endParaRPr kumimoji="0" lang="en-US" sz="1800" b="0" i="0" u="none" strike="noStrike" cap="none" normalizeH="0" baseline="0" smtClean="0">
                <a:ln>
                  <a:noFill/>
                </a:ln>
                <a:solidFill>
                  <a:schemeClr val="tx1"/>
                </a:solidFill>
                <a:effectLst/>
                <a:latin typeface="Arial" pitchFamily="34" charset="0"/>
              </a:endParaRPr>
            </a:p>
          </p:txBody>
        </p:sp>
        <p:sp>
          <p:nvSpPr>
            <p:cNvPr id="5134" name="Line 43"/>
            <p:cNvSpPr>
              <a:spLocks noChangeShapeType="1"/>
            </p:cNvSpPr>
            <p:nvPr/>
          </p:nvSpPr>
          <p:spPr bwMode="auto">
            <a:xfrm flipV="1">
              <a:off x="4196"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44"/>
            <p:cNvSpPr>
              <a:spLocks noChangeArrowheads="1"/>
            </p:cNvSpPr>
            <p:nvPr/>
          </p:nvSpPr>
          <p:spPr bwMode="auto">
            <a:xfrm>
              <a:off x="4283" y="2134"/>
              <a:ext cx="10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lsr</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36" name="Freeform 45"/>
            <p:cNvSpPr>
              <a:spLocks noEditPoints="1"/>
            </p:cNvSpPr>
            <p:nvPr/>
          </p:nvSpPr>
          <p:spPr bwMode="auto">
            <a:xfrm>
              <a:off x="848" y="2134"/>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46"/>
            <p:cNvSpPr>
              <a:spLocks noChangeArrowheads="1"/>
            </p:cNvSpPr>
            <p:nvPr/>
          </p:nvSpPr>
          <p:spPr bwMode="auto">
            <a:xfrm>
              <a:off x="961" y="2290"/>
              <a:ext cx="26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mul</a:t>
              </a:r>
              <a:endParaRPr kumimoji="0" lang="en-US" sz="1800" b="0" i="0" u="none" strike="noStrike" cap="none" normalizeH="0" baseline="0" smtClean="0">
                <a:ln>
                  <a:noFill/>
                </a:ln>
                <a:solidFill>
                  <a:schemeClr val="tx1"/>
                </a:solidFill>
                <a:effectLst/>
                <a:latin typeface="Arial" pitchFamily="34" charset="0"/>
              </a:endParaRPr>
            </a:p>
          </p:txBody>
        </p:sp>
        <p:sp>
          <p:nvSpPr>
            <p:cNvPr id="5138" name="Line 47"/>
            <p:cNvSpPr>
              <a:spLocks noChangeShapeType="1"/>
            </p:cNvSpPr>
            <p:nvPr/>
          </p:nvSpPr>
          <p:spPr bwMode="auto">
            <a:xfrm flipV="1">
              <a:off x="1298"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48"/>
            <p:cNvSpPr>
              <a:spLocks noChangeArrowheads="1"/>
            </p:cNvSpPr>
            <p:nvPr/>
          </p:nvSpPr>
          <p:spPr bwMode="auto">
            <a:xfrm>
              <a:off x="1376" y="2290"/>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00010</a:t>
              </a:r>
              <a:endParaRPr kumimoji="0" lang="en-US" sz="1800" b="0" i="0" u="none" strike="noStrike" cap="none" normalizeH="0" baseline="0" smtClean="0">
                <a:ln>
                  <a:noFill/>
                </a:ln>
                <a:solidFill>
                  <a:schemeClr val="tx1"/>
                </a:solidFill>
                <a:effectLst/>
                <a:latin typeface="Arial" pitchFamily="34" charset="0"/>
              </a:endParaRPr>
            </a:p>
          </p:txBody>
        </p:sp>
        <p:sp>
          <p:nvSpPr>
            <p:cNvPr id="5140" name="Line 49"/>
            <p:cNvSpPr>
              <a:spLocks noChangeShapeType="1"/>
            </p:cNvSpPr>
            <p:nvPr/>
          </p:nvSpPr>
          <p:spPr bwMode="auto">
            <a:xfrm flipV="1">
              <a:off x="1783"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Rectangle 50"/>
            <p:cNvSpPr>
              <a:spLocks noChangeArrowheads="1"/>
            </p:cNvSpPr>
            <p:nvPr/>
          </p:nvSpPr>
          <p:spPr bwMode="auto">
            <a:xfrm>
              <a:off x="1860" y="2290"/>
              <a:ext cx="11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mul</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2" name="Freeform 51"/>
            <p:cNvSpPr>
              <a:spLocks noEditPoints="1"/>
            </p:cNvSpPr>
            <p:nvPr/>
          </p:nvSpPr>
          <p:spPr bwMode="auto">
            <a:xfrm>
              <a:off x="3262" y="2298"/>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Rectangle 52"/>
            <p:cNvSpPr>
              <a:spLocks noChangeArrowheads="1"/>
            </p:cNvSpPr>
            <p:nvPr/>
          </p:nvSpPr>
          <p:spPr bwMode="auto">
            <a:xfrm>
              <a:off x="3374" y="2290"/>
              <a:ext cx="21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asr</a:t>
              </a:r>
              <a:endParaRPr kumimoji="0" lang="en-US" sz="1800" b="0" i="0" u="none" strike="noStrike" cap="none" normalizeH="0" baseline="0" smtClean="0">
                <a:ln>
                  <a:noFill/>
                </a:ln>
                <a:solidFill>
                  <a:schemeClr val="tx1"/>
                </a:solidFill>
                <a:effectLst/>
                <a:latin typeface="Arial" pitchFamily="34" charset="0"/>
              </a:endParaRPr>
            </a:p>
          </p:txBody>
        </p:sp>
        <p:sp>
          <p:nvSpPr>
            <p:cNvPr id="5144" name="Line 53"/>
            <p:cNvSpPr>
              <a:spLocks noChangeShapeType="1"/>
            </p:cNvSpPr>
            <p:nvPr/>
          </p:nvSpPr>
          <p:spPr bwMode="auto">
            <a:xfrm flipV="1">
              <a:off x="3712"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Rectangle 54"/>
            <p:cNvSpPr>
              <a:spLocks noChangeArrowheads="1"/>
            </p:cNvSpPr>
            <p:nvPr/>
          </p:nvSpPr>
          <p:spPr bwMode="auto">
            <a:xfrm>
              <a:off x="3798" y="2290"/>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01100</a:t>
              </a:r>
              <a:endParaRPr kumimoji="0" lang="en-US" sz="1800" b="0" i="0" u="none" strike="noStrike" cap="none" normalizeH="0" baseline="0" smtClean="0">
                <a:ln>
                  <a:noFill/>
                </a:ln>
                <a:solidFill>
                  <a:schemeClr val="tx1"/>
                </a:solidFill>
                <a:effectLst/>
                <a:latin typeface="Arial" pitchFamily="34" charset="0"/>
              </a:endParaRPr>
            </a:p>
          </p:txBody>
        </p:sp>
        <p:sp>
          <p:nvSpPr>
            <p:cNvPr id="5146" name="Line 55"/>
            <p:cNvSpPr>
              <a:spLocks noChangeShapeType="1"/>
            </p:cNvSpPr>
            <p:nvPr/>
          </p:nvSpPr>
          <p:spPr bwMode="auto">
            <a:xfrm flipV="1">
              <a:off x="4196"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Rectangle 56"/>
            <p:cNvSpPr>
              <a:spLocks noChangeArrowheads="1"/>
            </p:cNvSpPr>
            <p:nvPr/>
          </p:nvSpPr>
          <p:spPr bwMode="auto">
            <a:xfrm>
              <a:off x="4283" y="2290"/>
              <a:ext cx="11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asr</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8" name="Freeform 57"/>
            <p:cNvSpPr>
              <a:spLocks noEditPoints="1"/>
            </p:cNvSpPr>
            <p:nvPr/>
          </p:nvSpPr>
          <p:spPr bwMode="auto">
            <a:xfrm>
              <a:off x="848" y="2298"/>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8 h 37"/>
                <a:gd name="T16" fmla="*/ 4 w 553"/>
                <a:gd name="T17" fmla="*/ 37 h 37"/>
                <a:gd name="T18" fmla="*/ 4 w 55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Rectangle 58"/>
            <p:cNvSpPr>
              <a:spLocks noChangeArrowheads="1"/>
            </p:cNvSpPr>
            <p:nvPr/>
          </p:nvSpPr>
          <p:spPr bwMode="auto">
            <a:xfrm>
              <a:off x="961" y="2455"/>
              <a:ext cx="22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div</a:t>
              </a:r>
              <a:endParaRPr kumimoji="0" lang="en-US" sz="1800" b="0" i="0" u="none" strike="noStrike" cap="none" normalizeH="0" baseline="0" smtClean="0">
                <a:ln>
                  <a:noFill/>
                </a:ln>
                <a:solidFill>
                  <a:schemeClr val="tx1"/>
                </a:solidFill>
                <a:effectLst/>
                <a:latin typeface="Arial" pitchFamily="34" charset="0"/>
              </a:endParaRPr>
            </a:p>
          </p:txBody>
        </p:sp>
        <p:sp>
          <p:nvSpPr>
            <p:cNvPr id="5150" name="Line 59"/>
            <p:cNvSpPr>
              <a:spLocks noChangeShapeType="1"/>
            </p:cNvSpPr>
            <p:nvPr/>
          </p:nvSpPr>
          <p:spPr bwMode="auto">
            <a:xfrm flipV="1">
              <a:off x="1298"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Rectangle 60"/>
            <p:cNvSpPr>
              <a:spLocks noChangeArrowheads="1"/>
            </p:cNvSpPr>
            <p:nvPr/>
          </p:nvSpPr>
          <p:spPr bwMode="auto">
            <a:xfrm>
              <a:off x="1376" y="2455"/>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5152" name="Line 61"/>
            <p:cNvSpPr>
              <a:spLocks noChangeShapeType="1"/>
            </p:cNvSpPr>
            <p:nvPr/>
          </p:nvSpPr>
          <p:spPr bwMode="auto">
            <a:xfrm flipV="1">
              <a:off x="1783"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62"/>
            <p:cNvSpPr>
              <a:spLocks noChangeArrowheads="1"/>
            </p:cNvSpPr>
            <p:nvPr/>
          </p:nvSpPr>
          <p:spPr bwMode="auto">
            <a:xfrm>
              <a:off x="1860" y="2455"/>
              <a:ext cx="11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div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54" name="Freeform 63"/>
            <p:cNvSpPr>
              <a:spLocks noEditPoints="1"/>
            </p:cNvSpPr>
            <p:nvPr/>
          </p:nvSpPr>
          <p:spPr bwMode="auto">
            <a:xfrm>
              <a:off x="3262" y="2454"/>
              <a:ext cx="35" cy="164"/>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Rectangle 64"/>
            <p:cNvSpPr>
              <a:spLocks noChangeArrowheads="1"/>
            </p:cNvSpPr>
            <p:nvPr/>
          </p:nvSpPr>
          <p:spPr bwMode="auto">
            <a:xfrm>
              <a:off x="3374" y="2455"/>
              <a:ext cx="26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nop</a:t>
              </a:r>
              <a:endParaRPr kumimoji="0" lang="en-US" sz="1800" b="0" i="0" u="none" strike="noStrike" cap="none" normalizeH="0" baseline="0" smtClean="0">
                <a:ln>
                  <a:noFill/>
                </a:ln>
                <a:solidFill>
                  <a:schemeClr val="tx1"/>
                </a:solidFill>
                <a:effectLst/>
                <a:latin typeface="Arial" pitchFamily="34" charset="0"/>
              </a:endParaRPr>
            </a:p>
          </p:txBody>
        </p:sp>
        <p:sp>
          <p:nvSpPr>
            <p:cNvPr id="5156" name="Line 65"/>
            <p:cNvSpPr>
              <a:spLocks noChangeShapeType="1"/>
            </p:cNvSpPr>
            <p:nvPr/>
          </p:nvSpPr>
          <p:spPr bwMode="auto">
            <a:xfrm flipV="1">
              <a:off x="3712"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7" name="Rectangle 66"/>
            <p:cNvSpPr>
              <a:spLocks noChangeArrowheads="1"/>
            </p:cNvSpPr>
            <p:nvPr/>
          </p:nvSpPr>
          <p:spPr bwMode="auto">
            <a:xfrm>
              <a:off x="3798" y="2455"/>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01101</a:t>
              </a:r>
              <a:endParaRPr kumimoji="0" lang="en-US" sz="1800" b="0" i="0" u="none" strike="noStrike" cap="none" normalizeH="0" baseline="0" smtClean="0">
                <a:ln>
                  <a:noFill/>
                </a:ln>
                <a:solidFill>
                  <a:schemeClr val="tx1"/>
                </a:solidFill>
                <a:effectLst/>
                <a:latin typeface="Arial" pitchFamily="34" charset="0"/>
              </a:endParaRPr>
            </a:p>
          </p:txBody>
        </p:sp>
        <p:sp>
          <p:nvSpPr>
            <p:cNvPr id="5158" name="Line 67"/>
            <p:cNvSpPr>
              <a:spLocks noChangeShapeType="1"/>
            </p:cNvSpPr>
            <p:nvPr/>
          </p:nvSpPr>
          <p:spPr bwMode="auto">
            <a:xfrm flipV="1">
              <a:off x="4196"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Rectangle 68"/>
            <p:cNvSpPr>
              <a:spLocks noChangeArrowheads="1"/>
            </p:cNvSpPr>
            <p:nvPr/>
          </p:nvSpPr>
          <p:spPr bwMode="auto">
            <a:xfrm>
              <a:off x="4283" y="2455"/>
              <a:ext cx="26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nop</a:t>
              </a:r>
              <a:endParaRPr kumimoji="0" lang="en-US" sz="1800" b="0" i="0" u="none" strike="noStrike" cap="none" normalizeH="0" baseline="0" smtClean="0">
                <a:ln>
                  <a:noFill/>
                </a:ln>
                <a:solidFill>
                  <a:schemeClr val="tx1"/>
                </a:solidFill>
                <a:effectLst/>
                <a:latin typeface="Arial" pitchFamily="34" charset="0"/>
              </a:endParaRPr>
            </a:p>
          </p:txBody>
        </p:sp>
        <p:sp>
          <p:nvSpPr>
            <p:cNvPr id="5160" name="Freeform 69"/>
            <p:cNvSpPr>
              <a:spLocks noEditPoints="1"/>
            </p:cNvSpPr>
            <p:nvPr/>
          </p:nvSpPr>
          <p:spPr bwMode="auto">
            <a:xfrm>
              <a:off x="848" y="2454"/>
              <a:ext cx="4784" cy="320"/>
            </a:xfrm>
            <a:custGeom>
              <a:avLst/>
              <a:gdLst>
                <a:gd name="T0" fmla="*/ 549 w 553"/>
                <a:gd name="T1" fmla="*/ 19 h 37"/>
                <a:gd name="T2" fmla="*/ 549 w 553"/>
                <a:gd name="T3" fmla="*/ 0 h 37"/>
                <a:gd name="T4" fmla="*/ 553 w 553"/>
                <a:gd name="T5" fmla="*/ 19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9"/>
                  </a:moveTo>
                  <a:lnTo>
                    <a:pt x="549" y="0"/>
                  </a:lnTo>
                  <a:moveTo>
                    <a:pt x="553" y="19"/>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1" name="Rectangle 70"/>
            <p:cNvSpPr>
              <a:spLocks noChangeArrowheads="1"/>
            </p:cNvSpPr>
            <p:nvPr/>
          </p:nvSpPr>
          <p:spPr bwMode="auto">
            <a:xfrm>
              <a:off x="961" y="2619"/>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mod</a:t>
              </a:r>
              <a:endParaRPr kumimoji="0" lang="en-US" sz="1800" b="0" i="0" u="none" strike="noStrike" cap="none" normalizeH="0" baseline="0" smtClean="0">
                <a:ln>
                  <a:noFill/>
                </a:ln>
                <a:solidFill>
                  <a:schemeClr val="tx1"/>
                </a:solidFill>
                <a:effectLst/>
                <a:latin typeface="Arial" pitchFamily="34" charset="0"/>
              </a:endParaRPr>
            </a:p>
          </p:txBody>
        </p:sp>
        <p:sp>
          <p:nvSpPr>
            <p:cNvPr id="5162" name="Line 71"/>
            <p:cNvSpPr>
              <a:spLocks noChangeShapeType="1"/>
            </p:cNvSpPr>
            <p:nvPr/>
          </p:nvSpPr>
          <p:spPr bwMode="auto">
            <a:xfrm flipV="1">
              <a:off x="1298"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3" name="Rectangle 72"/>
            <p:cNvSpPr>
              <a:spLocks noChangeArrowheads="1"/>
            </p:cNvSpPr>
            <p:nvPr/>
          </p:nvSpPr>
          <p:spPr bwMode="auto">
            <a:xfrm>
              <a:off x="1376" y="2619"/>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00100</a:t>
              </a:r>
              <a:endParaRPr kumimoji="0" lang="en-US" sz="1800" b="0" i="0" u="none" strike="noStrike" cap="none" normalizeH="0" baseline="0" smtClean="0">
                <a:ln>
                  <a:noFill/>
                </a:ln>
                <a:solidFill>
                  <a:schemeClr val="tx1"/>
                </a:solidFill>
                <a:effectLst/>
                <a:latin typeface="Arial" pitchFamily="34" charset="0"/>
              </a:endParaRPr>
            </a:p>
          </p:txBody>
        </p:sp>
        <p:sp>
          <p:nvSpPr>
            <p:cNvPr id="5164" name="Line 73"/>
            <p:cNvSpPr>
              <a:spLocks noChangeShapeType="1"/>
            </p:cNvSpPr>
            <p:nvPr/>
          </p:nvSpPr>
          <p:spPr bwMode="auto">
            <a:xfrm flipV="1">
              <a:off x="1783"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5" name="Rectangle 74"/>
            <p:cNvSpPr>
              <a:spLocks noChangeArrowheads="1"/>
            </p:cNvSpPr>
            <p:nvPr/>
          </p:nvSpPr>
          <p:spPr bwMode="auto">
            <a:xfrm>
              <a:off x="1860" y="2619"/>
              <a:ext cx="11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mod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66" name="Freeform 75"/>
            <p:cNvSpPr>
              <a:spLocks noEditPoints="1"/>
            </p:cNvSpPr>
            <p:nvPr/>
          </p:nvSpPr>
          <p:spPr bwMode="auto">
            <a:xfrm>
              <a:off x="3262" y="2618"/>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7" name="Rectangle 76"/>
            <p:cNvSpPr>
              <a:spLocks noChangeArrowheads="1"/>
            </p:cNvSpPr>
            <p:nvPr/>
          </p:nvSpPr>
          <p:spPr bwMode="auto">
            <a:xfrm>
              <a:off x="3374" y="2619"/>
              <a:ext cx="1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ld</a:t>
              </a:r>
              <a:endParaRPr kumimoji="0" lang="en-US" sz="1800" b="0" i="0" u="none" strike="noStrike" cap="none" normalizeH="0" baseline="0" smtClean="0">
                <a:ln>
                  <a:noFill/>
                </a:ln>
                <a:solidFill>
                  <a:schemeClr val="tx1"/>
                </a:solidFill>
                <a:effectLst/>
                <a:latin typeface="Arial" pitchFamily="34" charset="0"/>
              </a:endParaRPr>
            </a:p>
          </p:txBody>
        </p:sp>
        <p:sp>
          <p:nvSpPr>
            <p:cNvPr id="5168" name="Line 77"/>
            <p:cNvSpPr>
              <a:spLocks noChangeShapeType="1"/>
            </p:cNvSpPr>
            <p:nvPr/>
          </p:nvSpPr>
          <p:spPr bwMode="auto">
            <a:xfrm flipV="1">
              <a:off x="3712"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9" name="Rectangle 78"/>
            <p:cNvSpPr>
              <a:spLocks noChangeArrowheads="1"/>
            </p:cNvSpPr>
            <p:nvPr/>
          </p:nvSpPr>
          <p:spPr bwMode="auto">
            <a:xfrm>
              <a:off x="3798" y="2619"/>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01110</a:t>
              </a:r>
              <a:endParaRPr kumimoji="0" lang="en-US" sz="1800" b="0" i="0" u="none" strike="noStrike" cap="none" normalizeH="0" baseline="0" smtClean="0">
                <a:ln>
                  <a:noFill/>
                </a:ln>
                <a:solidFill>
                  <a:schemeClr val="tx1"/>
                </a:solidFill>
                <a:effectLst/>
                <a:latin typeface="Arial" pitchFamily="34" charset="0"/>
              </a:endParaRPr>
            </a:p>
          </p:txBody>
        </p:sp>
        <p:sp>
          <p:nvSpPr>
            <p:cNvPr id="5170" name="Line 79"/>
            <p:cNvSpPr>
              <a:spLocks noChangeShapeType="1"/>
            </p:cNvSpPr>
            <p:nvPr/>
          </p:nvSpPr>
          <p:spPr bwMode="auto">
            <a:xfrm flipV="1">
              <a:off x="4196"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1" name="Rectangle 80"/>
            <p:cNvSpPr>
              <a:spLocks noChangeArrowheads="1"/>
            </p:cNvSpPr>
            <p:nvPr/>
          </p:nvSpPr>
          <p:spPr bwMode="auto">
            <a:xfrm>
              <a:off x="4283" y="2619"/>
              <a:ext cx="7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ld</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[rs1]</a:t>
              </a:r>
              <a:endParaRPr kumimoji="0" lang="en-US" sz="1800" b="0" i="0" u="none" strike="noStrike" cap="none" normalizeH="0" baseline="0" dirty="0" smtClean="0">
                <a:ln>
                  <a:noFill/>
                </a:ln>
                <a:solidFill>
                  <a:schemeClr val="tx1"/>
                </a:solidFill>
                <a:effectLst/>
                <a:latin typeface="Arial" pitchFamily="34" charset="0"/>
              </a:endParaRPr>
            </a:p>
          </p:txBody>
        </p:sp>
        <p:sp>
          <p:nvSpPr>
            <p:cNvPr id="5172" name="Freeform 81"/>
            <p:cNvSpPr>
              <a:spLocks noEditPoints="1"/>
            </p:cNvSpPr>
            <p:nvPr/>
          </p:nvSpPr>
          <p:spPr bwMode="auto">
            <a:xfrm>
              <a:off x="848" y="2618"/>
              <a:ext cx="4784" cy="321"/>
            </a:xfrm>
            <a:custGeom>
              <a:avLst/>
              <a:gdLst>
                <a:gd name="T0" fmla="*/ 549 w 553"/>
                <a:gd name="T1" fmla="*/ 18 h 37"/>
                <a:gd name="T2" fmla="*/ 549 w 553"/>
                <a:gd name="T3" fmla="*/ 0 h 37"/>
                <a:gd name="T4" fmla="*/ 553 w 553"/>
                <a:gd name="T5" fmla="*/ 18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3" name="Rectangle 82"/>
            <p:cNvSpPr>
              <a:spLocks noChangeArrowheads="1"/>
            </p:cNvSpPr>
            <p:nvPr/>
          </p:nvSpPr>
          <p:spPr bwMode="auto">
            <a:xfrm>
              <a:off x="961" y="2775"/>
              <a:ext cx="2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cmp</a:t>
              </a:r>
              <a:endParaRPr kumimoji="0" lang="en-US" sz="1800" b="0" i="0" u="none" strike="noStrike" cap="none" normalizeH="0" baseline="0" smtClean="0">
                <a:ln>
                  <a:noFill/>
                </a:ln>
                <a:solidFill>
                  <a:schemeClr val="tx1"/>
                </a:solidFill>
                <a:effectLst/>
                <a:latin typeface="Arial" pitchFamily="34" charset="0"/>
              </a:endParaRPr>
            </a:p>
          </p:txBody>
        </p:sp>
        <p:sp>
          <p:nvSpPr>
            <p:cNvPr id="5174" name="Line 83"/>
            <p:cNvSpPr>
              <a:spLocks noChangeShapeType="1"/>
            </p:cNvSpPr>
            <p:nvPr/>
          </p:nvSpPr>
          <p:spPr bwMode="auto">
            <a:xfrm flipV="1">
              <a:off x="1298"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5" name="Rectangle 84"/>
            <p:cNvSpPr>
              <a:spLocks noChangeArrowheads="1"/>
            </p:cNvSpPr>
            <p:nvPr/>
          </p:nvSpPr>
          <p:spPr bwMode="auto">
            <a:xfrm>
              <a:off x="1376" y="2775"/>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00101</a:t>
              </a:r>
              <a:endParaRPr kumimoji="0" lang="en-US" sz="1800" b="0" i="0" u="none" strike="noStrike" cap="none" normalizeH="0" baseline="0" smtClean="0">
                <a:ln>
                  <a:noFill/>
                </a:ln>
                <a:solidFill>
                  <a:schemeClr val="tx1"/>
                </a:solidFill>
                <a:effectLst/>
                <a:latin typeface="Arial" pitchFamily="34" charset="0"/>
              </a:endParaRPr>
            </a:p>
          </p:txBody>
        </p:sp>
        <p:sp>
          <p:nvSpPr>
            <p:cNvPr id="5176" name="Line 85"/>
            <p:cNvSpPr>
              <a:spLocks noChangeShapeType="1"/>
            </p:cNvSpPr>
            <p:nvPr/>
          </p:nvSpPr>
          <p:spPr bwMode="auto">
            <a:xfrm flipV="1">
              <a:off x="1783"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7" name="Rectangle 86"/>
            <p:cNvSpPr>
              <a:spLocks noChangeArrowheads="1"/>
            </p:cNvSpPr>
            <p:nvPr/>
          </p:nvSpPr>
          <p:spPr bwMode="auto">
            <a:xfrm>
              <a:off x="1860" y="2775"/>
              <a:ext cx="9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cmprs1,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78" name="Freeform 87"/>
            <p:cNvSpPr>
              <a:spLocks noEditPoints="1"/>
            </p:cNvSpPr>
            <p:nvPr/>
          </p:nvSpPr>
          <p:spPr bwMode="auto">
            <a:xfrm>
              <a:off x="3262" y="2783"/>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9" name="Rectangle 88"/>
            <p:cNvSpPr>
              <a:spLocks noChangeArrowheads="1"/>
            </p:cNvSpPr>
            <p:nvPr/>
          </p:nvSpPr>
          <p:spPr bwMode="auto">
            <a:xfrm>
              <a:off x="3374" y="2775"/>
              <a:ext cx="14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st</a:t>
              </a:r>
              <a:endParaRPr kumimoji="0" lang="en-US" sz="1800" b="0" i="0" u="none" strike="noStrike" cap="none" normalizeH="0" baseline="0" smtClean="0">
                <a:ln>
                  <a:noFill/>
                </a:ln>
                <a:solidFill>
                  <a:schemeClr val="tx1"/>
                </a:solidFill>
                <a:effectLst/>
                <a:latin typeface="Arial" pitchFamily="34" charset="0"/>
              </a:endParaRPr>
            </a:p>
          </p:txBody>
        </p:sp>
        <p:sp>
          <p:nvSpPr>
            <p:cNvPr id="5180" name="Line 89"/>
            <p:cNvSpPr>
              <a:spLocks noChangeShapeType="1"/>
            </p:cNvSpPr>
            <p:nvPr/>
          </p:nvSpPr>
          <p:spPr bwMode="auto">
            <a:xfrm flipV="1">
              <a:off x="3712"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1" name="Rectangle 90"/>
            <p:cNvSpPr>
              <a:spLocks noChangeArrowheads="1"/>
            </p:cNvSpPr>
            <p:nvPr/>
          </p:nvSpPr>
          <p:spPr bwMode="auto">
            <a:xfrm>
              <a:off x="3798" y="2775"/>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01111</a:t>
              </a:r>
              <a:endParaRPr kumimoji="0" lang="en-US" sz="1800" b="0" i="0" u="none" strike="noStrike" cap="none" normalizeH="0" baseline="0" smtClean="0">
                <a:ln>
                  <a:noFill/>
                </a:ln>
                <a:solidFill>
                  <a:schemeClr val="tx1"/>
                </a:solidFill>
                <a:effectLst/>
                <a:latin typeface="Arial" pitchFamily="34" charset="0"/>
              </a:endParaRPr>
            </a:p>
          </p:txBody>
        </p:sp>
        <p:sp>
          <p:nvSpPr>
            <p:cNvPr id="5182" name="Line 91"/>
            <p:cNvSpPr>
              <a:spLocks noChangeShapeType="1"/>
            </p:cNvSpPr>
            <p:nvPr/>
          </p:nvSpPr>
          <p:spPr bwMode="auto">
            <a:xfrm flipV="1">
              <a:off x="4196"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Rectangle 92"/>
            <p:cNvSpPr>
              <a:spLocks noChangeArrowheads="1"/>
            </p:cNvSpPr>
            <p:nvPr/>
          </p:nvSpPr>
          <p:spPr bwMode="auto">
            <a:xfrm>
              <a:off x="4283" y="2775"/>
              <a:ext cx="7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st</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[rs1]</a:t>
              </a:r>
              <a:endParaRPr kumimoji="0" lang="en-US" sz="1800" b="0" i="0" u="none" strike="noStrike" cap="none" normalizeH="0" baseline="0" dirty="0" smtClean="0">
                <a:ln>
                  <a:noFill/>
                </a:ln>
                <a:solidFill>
                  <a:schemeClr val="tx1"/>
                </a:solidFill>
                <a:effectLst/>
                <a:latin typeface="Arial" pitchFamily="34" charset="0"/>
              </a:endParaRPr>
            </a:p>
          </p:txBody>
        </p:sp>
        <p:sp>
          <p:nvSpPr>
            <p:cNvPr id="5184" name="Freeform 93"/>
            <p:cNvSpPr>
              <a:spLocks noEditPoints="1"/>
            </p:cNvSpPr>
            <p:nvPr/>
          </p:nvSpPr>
          <p:spPr bwMode="auto">
            <a:xfrm>
              <a:off x="848" y="2783"/>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8 h 37"/>
                <a:gd name="T16" fmla="*/ 4 w 553"/>
                <a:gd name="T17" fmla="*/ 37 h 37"/>
                <a:gd name="T18" fmla="*/ 4 w 55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5" name="Rectangle 94"/>
            <p:cNvSpPr>
              <a:spLocks noChangeArrowheads="1"/>
            </p:cNvSpPr>
            <p:nvPr/>
          </p:nvSpPr>
          <p:spPr bwMode="auto">
            <a:xfrm>
              <a:off x="961" y="2939"/>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and</a:t>
              </a:r>
              <a:endParaRPr kumimoji="0" lang="en-US" sz="1800" b="0" i="0" u="none" strike="noStrike" cap="none" normalizeH="0" baseline="0" smtClean="0">
                <a:ln>
                  <a:noFill/>
                </a:ln>
                <a:solidFill>
                  <a:schemeClr val="tx1"/>
                </a:solidFill>
                <a:effectLst/>
                <a:latin typeface="Arial" pitchFamily="34" charset="0"/>
              </a:endParaRPr>
            </a:p>
          </p:txBody>
        </p:sp>
        <p:sp>
          <p:nvSpPr>
            <p:cNvPr id="5186" name="Line 95"/>
            <p:cNvSpPr>
              <a:spLocks noChangeShapeType="1"/>
            </p:cNvSpPr>
            <p:nvPr/>
          </p:nvSpPr>
          <p:spPr bwMode="auto">
            <a:xfrm flipV="1">
              <a:off x="1298"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7" name="Rectangle 96"/>
            <p:cNvSpPr>
              <a:spLocks noChangeArrowheads="1"/>
            </p:cNvSpPr>
            <p:nvPr/>
          </p:nvSpPr>
          <p:spPr bwMode="auto">
            <a:xfrm>
              <a:off x="1376" y="2939"/>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00110</a:t>
              </a:r>
              <a:endParaRPr kumimoji="0" lang="en-US" sz="1800" b="0" i="0" u="none" strike="noStrike" cap="none" normalizeH="0" baseline="0" smtClean="0">
                <a:ln>
                  <a:noFill/>
                </a:ln>
                <a:solidFill>
                  <a:schemeClr val="tx1"/>
                </a:solidFill>
                <a:effectLst/>
                <a:latin typeface="Arial" pitchFamily="34" charset="0"/>
              </a:endParaRPr>
            </a:p>
          </p:txBody>
        </p:sp>
        <p:sp>
          <p:nvSpPr>
            <p:cNvPr id="5188" name="Line 97"/>
            <p:cNvSpPr>
              <a:spLocks noChangeShapeType="1"/>
            </p:cNvSpPr>
            <p:nvPr/>
          </p:nvSpPr>
          <p:spPr bwMode="auto">
            <a:xfrm flipV="1">
              <a:off x="1783"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9" name="Rectangle 98"/>
            <p:cNvSpPr>
              <a:spLocks noChangeArrowheads="1"/>
            </p:cNvSpPr>
            <p:nvPr/>
          </p:nvSpPr>
          <p:spPr bwMode="auto">
            <a:xfrm>
              <a:off x="1860" y="2939"/>
              <a:ext cx="11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and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90" name="Freeform 99"/>
            <p:cNvSpPr>
              <a:spLocks noEditPoints="1"/>
            </p:cNvSpPr>
            <p:nvPr/>
          </p:nvSpPr>
          <p:spPr bwMode="auto">
            <a:xfrm>
              <a:off x="3262" y="2939"/>
              <a:ext cx="35" cy="164"/>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1" name="Rectangle 100"/>
            <p:cNvSpPr>
              <a:spLocks noChangeArrowheads="1"/>
            </p:cNvSpPr>
            <p:nvPr/>
          </p:nvSpPr>
          <p:spPr bwMode="auto">
            <a:xfrm>
              <a:off x="3374" y="2939"/>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beq</a:t>
              </a:r>
              <a:endParaRPr kumimoji="0" lang="en-US" sz="1800" b="0" i="0" u="none" strike="noStrike" cap="none" normalizeH="0" baseline="0" smtClean="0">
                <a:ln>
                  <a:noFill/>
                </a:ln>
                <a:solidFill>
                  <a:schemeClr val="tx1"/>
                </a:solidFill>
                <a:effectLst/>
                <a:latin typeface="Arial" pitchFamily="34" charset="0"/>
              </a:endParaRPr>
            </a:p>
          </p:txBody>
        </p:sp>
        <p:sp>
          <p:nvSpPr>
            <p:cNvPr id="5192" name="Line 101"/>
            <p:cNvSpPr>
              <a:spLocks noChangeShapeType="1"/>
            </p:cNvSpPr>
            <p:nvPr/>
          </p:nvSpPr>
          <p:spPr bwMode="auto">
            <a:xfrm flipV="1">
              <a:off x="3712"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3" name="Rectangle 102"/>
            <p:cNvSpPr>
              <a:spLocks noChangeArrowheads="1"/>
            </p:cNvSpPr>
            <p:nvPr/>
          </p:nvSpPr>
          <p:spPr bwMode="auto">
            <a:xfrm>
              <a:off x="3798" y="2939"/>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10000</a:t>
              </a:r>
              <a:endParaRPr kumimoji="0" lang="en-US" sz="1800" b="0" i="0" u="none" strike="noStrike" cap="none" normalizeH="0" baseline="0" smtClean="0">
                <a:ln>
                  <a:noFill/>
                </a:ln>
                <a:solidFill>
                  <a:schemeClr val="tx1"/>
                </a:solidFill>
                <a:effectLst/>
                <a:latin typeface="Arial" pitchFamily="34" charset="0"/>
              </a:endParaRPr>
            </a:p>
          </p:txBody>
        </p:sp>
        <p:sp>
          <p:nvSpPr>
            <p:cNvPr id="5194" name="Line 103"/>
            <p:cNvSpPr>
              <a:spLocks noChangeShapeType="1"/>
            </p:cNvSpPr>
            <p:nvPr/>
          </p:nvSpPr>
          <p:spPr bwMode="auto">
            <a:xfrm flipV="1">
              <a:off x="4196"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Rectangle 104"/>
            <p:cNvSpPr>
              <a:spLocks noChangeArrowheads="1"/>
            </p:cNvSpPr>
            <p:nvPr/>
          </p:nvSpPr>
          <p:spPr bwMode="auto">
            <a:xfrm>
              <a:off x="4283" y="2939"/>
              <a:ext cx="51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beq</a:t>
              </a:r>
              <a:r>
                <a:rPr kumimoji="0" lang="en-US" sz="1600" b="0" i="0" u="none" strike="noStrike" cap="none" normalizeH="0" baseline="0" dirty="0" smtClean="0">
                  <a:ln>
                    <a:noFill/>
                  </a:ln>
                  <a:solidFill>
                    <a:srgbClr val="1A1B1C"/>
                  </a:solidFill>
                  <a:effectLst/>
                  <a:latin typeface="Times New Roman" pitchFamily="18" charset="0"/>
                </a:rPr>
                <a:t> 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97" name="Freeform 106"/>
            <p:cNvSpPr>
              <a:spLocks noEditPoints="1"/>
            </p:cNvSpPr>
            <p:nvPr/>
          </p:nvSpPr>
          <p:spPr bwMode="auto">
            <a:xfrm>
              <a:off x="848" y="2939"/>
              <a:ext cx="4784" cy="320"/>
            </a:xfrm>
            <a:custGeom>
              <a:avLst/>
              <a:gdLst>
                <a:gd name="T0" fmla="*/ 549 w 553"/>
                <a:gd name="T1" fmla="*/ 19 h 37"/>
                <a:gd name="T2" fmla="*/ 549 w 553"/>
                <a:gd name="T3" fmla="*/ 0 h 37"/>
                <a:gd name="T4" fmla="*/ 553 w 553"/>
                <a:gd name="T5" fmla="*/ 19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9"/>
                  </a:moveTo>
                  <a:lnTo>
                    <a:pt x="549" y="0"/>
                  </a:lnTo>
                  <a:moveTo>
                    <a:pt x="553" y="19"/>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8" name="Rectangle 107"/>
            <p:cNvSpPr>
              <a:spLocks noChangeArrowheads="1"/>
            </p:cNvSpPr>
            <p:nvPr/>
          </p:nvSpPr>
          <p:spPr bwMode="auto">
            <a:xfrm>
              <a:off x="961" y="3103"/>
              <a:ext cx="16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or</a:t>
              </a:r>
              <a:endParaRPr kumimoji="0" lang="en-US" sz="1800" b="0" i="0" u="none" strike="noStrike" cap="none" normalizeH="0" baseline="0" smtClean="0">
                <a:ln>
                  <a:noFill/>
                </a:ln>
                <a:solidFill>
                  <a:schemeClr val="tx1"/>
                </a:solidFill>
                <a:effectLst/>
                <a:latin typeface="Arial" pitchFamily="34" charset="0"/>
              </a:endParaRPr>
            </a:p>
          </p:txBody>
        </p:sp>
        <p:sp>
          <p:nvSpPr>
            <p:cNvPr id="5199" name="Line 108"/>
            <p:cNvSpPr>
              <a:spLocks noChangeShapeType="1"/>
            </p:cNvSpPr>
            <p:nvPr/>
          </p:nvSpPr>
          <p:spPr bwMode="auto">
            <a:xfrm flipV="1">
              <a:off x="1298"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0" name="Rectangle 109"/>
            <p:cNvSpPr>
              <a:spLocks noChangeArrowheads="1"/>
            </p:cNvSpPr>
            <p:nvPr/>
          </p:nvSpPr>
          <p:spPr bwMode="auto">
            <a:xfrm>
              <a:off x="1376" y="3103"/>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00111</a:t>
              </a:r>
              <a:endParaRPr kumimoji="0" lang="en-US" sz="1800" b="0" i="0" u="none" strike="noStrike" cap="none" normalizeH="0" baseline="0" smtClean="0">
                <a:ln>
                  <a:noFill/>
                </a:ln>
                <a:solidFill>
                  <a:schemeClr val="tx1"/>
                </a:solidFill>
                <a:effectLst/>
                <a:latin typeface="Arial" pitchFamily="34" charset="0"/>
              </a:endParaRPr>
            </a:p>
          </p:txBody>
        </p:sp>
        <p:sp>
          <p:nvSpPr>
            <p:cNvPr id="5201" name="Line 110"/>
            <p:cNvSpPr>
              <a:spLocks noChangeShapeType="1"/>
            </p:cNvSpPr>
            <p:nvPr/>
          </p:nvSpPr>
          <p:spPr bwMode="auto">
            <a:xfrm flipV="1">
              <a:off x="1783"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2" name="Rectangle 111"/>
            <p:cNvSpPr>
              <a:spLocks noChangeArrowheads="1"/>
            </p:cNvSpPr>
            <p:nvPr/>
          </p:nvSpPr>
          <p:spPr bwMode="auto">
            <a:xfrm>
              <a:off x="1860" y="3103"/>
              <a:ext cx="105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or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rs1,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03" name="Freeform 112"/>
            <p:cNvSpPr>
              <a:spLocks noEditPoints="1"/>
            </p:cNvSpPr>
            <p:nvPr/>
          </p:nvSpPr>
          <p:spPr bwMode="auto">
            <a:xfrm>
              <a:off x="3262" y="3103"/>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4" name="Rectangle 113"/>
            <p:cNvSpPr>
              <a:spLocks noChangeArrowheads="1"/>
            </p:cNvSpPr>
            <p:nvPr/>
          </p:nvSpPr>
          <p:spPr bwMode="auto">
            <a:xfrm>
              <a:off x="3374" y="3103"/>
              <a:ext cx="22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bgt</a:t>
              </a:r>
              <a:endParaRPr kumimoji="0" lang="en-US" sz="1800" b="0" i="0" u="none" strike="noStrike" cap="none" normalizeH="0" baseline="0" smtClean="0">
                <a:ln>
                  <a:noFill/>
                </a:ln>
                <a:solidFill>
                  <a:schemeClr val="tx1"/>
                </a:solidFill>
                <a:effectLst/>
                <a:latin typeface="Arial" pitchFamily="34" charset="0"/>
              </a:endParaRPr>
            </a:p>
          </p:txBody>
        </p:sp>
        <p:sp>
          <p:nvSpPr>
            <p:cNvPr id="5205" name="Line 114"/>
            <p:cNvSpPr>
              <a:spLocks noChangeShapeType="1"/>
            </p:cNvSpPr>
            <p:nvPr/>
          </p:nvSpPr>
          <p:spPr bwMode="auto">
            <a:xfrm flipV="1">
              <a:off x="3712"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6" name="Rectangle 115"/>
            <p:cNvSpPr>
              <a:spLocks noChangeArrowheads="1"/>
            </p:cNvSpPr>
            <p:nvPr/>
          </p:nvSpPr>
          <p:spPr bwMode="auto">
            <a:xfrm>
              <a:off x="3798" y="3103"/>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10001</a:t>
              </a:r>
              <a:endParaRPr kumimoji="0" lang="en-US" sz="1800" b="0" i="0" u="none" strike="noStrike" cap="none" normalizeH="0" baseline="0" smtClean="0">
                <a:ln>
                  <a:noFill/>
                </a:ln>
                <a:solidFill>
                  <a:schemeClr val="tx1"/>
                </a:solidFill>
                <a:effectLst/>
                <a:latin typeface="Arial" pitchFamily="34" charset="0"/>
              </a:endParaRPr>
            </a:p>
          </p:txBody>
        </p:sp>
        <p:sp>
          <p:nvSpPr>
            <p:cNvPr id="5207" name="Line 116"/>
            <p:cNvSpPr>
              <a:spLocks noChangeShapeType="1"/>
            </p:cNvSpPr>
            <p:nvPr/>
          </p:nvSpPr>
          <p:spPr bwMode="auto">
            <a:xfrm flipV="1">
              <a:off x="4196"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Rectangle 117"/>
            <p:cNvSpPr>
              <a:spLocks noChangeArrowheads="1"/>
            </p:cNvSpPr>
            <p:nvPr/>
          </p:nvSpPr>
          <p:spPr bwMode="auto">
            <a:xfrm>
              <a:off x="4283" y="3103"/>
              <a:ext cx="4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bgt</a:t>
              </a:r>
              <a:r>
                <a:rPr kumimoji="0" lang="en-US" sz="1600" b="0" i="0" u="none" strike="noStrike" cap="none" normalizeH="0" baseline="0" dirty="0" smtClean="0">
                  <a:ln>
                    <a:noFill/>
                  </a:ln>
                  <a:solidFill>
                    <a:srgbClr val="1A1B1C"/>
                  </a:solidFill>
                  <a:effectLst/>
                  <a:latin typeface="Times New Roman" pitchFamily="18" charset="0"/>
                </a:rPr>
                <a:t> 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10" name="Freeform 119"/>
            <p:cNvSpPr>
              <a:spLocks noEditPoints="1"/>
            </p:cNvSpPr>
            <p:nvPr/>
          </p:nvSpPr>
          <p:spPr bwMode="auto">
            <a:xfrm>
              <a:off x="848" y="3103"/>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1" name="Rectangle 120"/>
            <p:cNvSpPr>
              <a:spLocks noChangeArrowheads="1"/>
            </p:cNvSpPr>
            <p:nvPr/>
          </p:nvSpPr>
          <p:spPr bwMode="auto">
            <a:xfrm>
              <a:off x="961" y="3259"/>
              <a:ext cx="22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not</a:t>
              </a:r>
              <a:endParaRPr kumimoji="0" lang="en-US" sz="1800" b="0" i="0" u="none" strike="noStrike" cap="none" normalizeH="0" baseline="0" smtClean="0">
                <a:ln>
                  <a:noFill/>
                </a:ln>
                <a:solidFill>
                  <a:schemeClr val="tx1"/>
                </a:solidFill>
                <a:effectLst/>
                <a:latin typeface="Arial" pitchFamily="34" charset="0"/>
              </a:endParaRPr>
            </a:p>
          </p:txBody>
        </p:sp>
        <p:sp>
          <p:nvSpPr>
            <p:cNvPr id="5212" name="Line 121"/>
            <p:cNvSpPr>
              <a:spLocks noChangeShapeType="1"/>
            </p:cNvSpPr>
            <p:nvPr/>
          </p:nvSpPr>
          <p:spPr bwMode="auto">
            <a:xfrm flipV="1">
              <a:off x="1298"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3" name="Rectangle 122"/>
            <p:cNvSpPr>
              <a:spLocks noChangeArrowheads="1"/>
            </p:cNvSpPr>
            <p:nvPr/>
          </p:nvSpPr>
          <p:spPr bwMode="auto">
            <a:xfrm>
              <a:off x="1376" y="3259"/>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01000</a:t>
              </a:r>
              <a:endParaRPr kumimoji="0" lang="en-US" sz="1800" b="0" i="0" u="none" strike="noStrike" cap="none" normalizeH="0" baseline="0" smtClean="0">
                <a:ln>
                  <a:noFill/>
                </a:ln>
                <a:solidFill>
                  <a:schemeClr val="tx1"/>
                </a:solidFill>
                <a:effectLst/>
                <a:latin typeface="Arial" pitchFamily="34" charset="0"/>
              </a:endParaRPr>
            </a:p>
          </p:txBody>
        </p:sp>
        <p:sp>
          <p:nvSpPr>
            <p:cNvPr id="5214" name="Line 123"/>
            <p:cNvSpPr>
              <a:spLocks noChangeShapeType="1"/>
            </p:cNvSpPr>
            <p:nvPr/>
          </p:nvSpPr>
          <p:spPr bwMode="auto">
            <a:xfrm flipV="1">
              <a:off x="1783"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5" name="Rectangle 124"/>
            <p:cNvSpPr>
              <a:spLocks noChangeArrowheads="1"/>
            </p:cNvSpPr>
            <p:nvPr/>
          </p:nvSpPr>
          <p:spPr bwMode="auto">
            <a:xfrm>
              <a:off x="1860" y="3259"/>
              <a:ext cx="8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not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16" name="Freeform 125"/>
            <p:cNvSpPr>
              <a:spLocks noEditPoints="1"/>
            </p:cNvSpPr>
            <p:nvPr/>
          </p:nvSpPr>
          <p:spPr bwMode="auto">
            <a:xfrm>
              <a:off x="3262" y="3267"/>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7" name="Rectangle 126"/>
            <p:cNvSpPr>
              <a:spLocks noChangeArrowheads="1"/>
            </p:cNvSpPr>
            <p:nvPr/>
          </p:nvSpPr>
          <p:spPr bwMode="auto">
            <a:xfrm>
              <a:off x="3374" y="3259"/>
              <a:ext cx="12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5218" name="Line 127"/>
            <p:cNvSpPr>
              <a:spLocks noChangeShapeType="1"/>
            </p:cNvSpPr>
            <p:nvPr/>
          </p:nvSpPr>
          <p:spPr bwMode="auto">
            <a:xfrm flipV="1">
              <a:off x="3712"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9" name="Rectangle 128"/>
            <p:cNvSpPr>
              <a:spLocks noChangeArrowheads="1"/>
            </p:cNvSpPr>
            <p:nvPr/>
          </p:nvSpPr>
          <p:spPr bwMode="auto">
            <a:xfrm>
              <a:off x="3798" y="3259"/>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10010</a:t>
              </a:r>
              <a:endParaRPr kumimoji="0" lang="en-US" sz="1800" b="0" i="0" u="none" strike="noStrike" cap="none" normalizeH="0" baseline="0" smtClean="0">
                <a:ln>
                  <a:noFill/>
                </a:ln>
                <a:solidFill>
                  <a:schemeClr val="tx1"/>
                </a:solidFill>
                <a:effectLst/>
                <a:latin typeface="Arial" pitchFamily="34" charset="0"/>
              </a:endParaRPr>
            </a:p>
          </p:txBody>
        </p:sp>
        <p:sp>
          <p:nvSpPr>
            <p:cNvPr id="5220" name="Line 129"/>
            <p:cNvSpPr>
              <a:spLocks noChangeShapeType="1"/>
            </p:cNvSpPr>
            <p:nvPr/>
          </p:nvSpPr>
          <p:spPr bwMode="auto">
            <a:xfrm flipV="1">
              <a:off x="4196"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1" name="Rectangle 130"/>
            <p:cNvSpPr>
              <a:spLocks noChangeArrowheads="1"/>
            </p:cNvSpPr>
            <p:nvPr/>
          </p:nvSpPr>
          <p:spPr bwMode="auto">
            <a:xfrm>
              <a:off x="4283" y="3259"/>
              <a:ext cx="3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b 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23" name="Freeform 132"/>
            <p:cNvSpPr>
              <a:spLocks noEditPoints="1"/>
            </p:cNvSpPr>
            <p:nvPr/>
          </p:nvSpPr>
          <p:spPr bwMode="auto">
            <a:xfrm>
              <a:off x="848" y="3267"/>
              <a:ext cx="4784" cy="312"/>
            </a:xfrm>
            <a:custGeom>
              <a:avLst/>
              <a:gdLst>
                <a:gd name="T0" fmla="*/ 549 w 553"/>
                <a:gd name="T1" fmla="*/ 18 h 36"/>
                <a:gd name="T2" fmla="*/ 549 w 553"/>
                <a:gd name="T3" fmla="*/ 0 h 36"/>
                <a:gd name="T4" fmla="*/ 553 w 553"/>
                <a:gd name="T5" fmla="*/ 18 h 36"/>
                <a:gd name="T6" fmla="*/ 553 w 553"/>
                <a:gd name="T7" fmla="*/ 0 h 36"/>
                <a:gd name="T8" fmla="*/ 0 w 553"/>
                <a:gd name="T9" fmla="*/ 18 h 36"/>
                <a:gd name="T10" fmla="*/ 553 w 553"/>
                <a:gd name="T11" fmla="*/ 18 h 36"/>
                <a:gd name="T12" fmla="*/ 0 w 553"/>
                <a:gd name="T13" fmla="*/ 36 h 36"/>
                <a:gd name="T14" fmla="*/ 0 w 553"/>
                <a:gd name="T15" fmla="*/ 18 h 36"/>
                <a:gd name="T16" fmla="*/ 4 w 553"/>
                <a:gd name="T17" fmla="*/ 36 h 36"/>
                <a:gd name="T18" fmla="*/ 4 w 55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6">
                  <a:moveTo>
                    <a:pt x="549" y="18"/>
                  </a:moveTo>
                  <a:lnTo>
                    <a:pt x="549" y="0"/>
                  </a:lnTo>
                  <a:moveTo>
                    <a:pt x="553" y="18"/>
                  </a:moveTo>
                  <a:lnTo>
                    <a:pt x="553" y="0"/>
                  </a:lnTo>
                  <a:moveTo>
                    <a:pt x="0" y="18"/>
                  </a:moveTo>
                  <a:lnTo>
                    <a:pt x="553"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4" name="Rectangle 133"/>
            <p:cNvSpPr>
              <a:spLocks noChangeArrowheads="1"/>
            </p:cNvSpPr>
            <p:nvPr/>
          </p:nvSpPr>
          <p:spPr bwMode="auto">
            <a:xfrm>
              <a:off x="961" y="3423"/>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mov</a:t>
              </a:r>
              <a:endParaRPr kumimoji="0" lang="en-US" sz="1800" b="0" i="0" u="none" strike="noStrike" cap="none" normalizeH="0" baseline="0" smtClean="0">
                <a:ln>
                  <a:noFill/>
                </a:ln>
                <a:solidFill>
                  <a:schemeClr val="tx1"/>
                </a:solidFill>
                <a:effectLst/>
                <a:latin typeface="Arial" pitchFamily="34" charset="0"/>
              </a:endParaRPr>
            </a:p>
          </p:txBody>
        </p:sp>
        <p:sp>
          <p:nvSpPr>
            <p:cNvPr id="5225" name="Line 134"/>
            <p:cNvSpPr>
              <a:spLocks noChangeShapeType="1"/>
            </p:cNvSpPr>
            <p:nvPr/>
          </p:nvSpPr>
          <p:spPr bwMode="auto">
            <a:xfrm flipV="1">
              <a:off x="1298"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Rectangle 135"/>
            <p:cNvSpPr>
              <a:spLocks noChangeArrowheads="1"/>
            </p:cNvSpPr>
            <p:nvPr/>
          </p:nvSpPr>
          <p:spPr bwMode="auto">
            <a:xfrm>
              <a:off x="1376" y="3423"/>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01001</a:t>
              </a:r>
              <a:endParaRPr kumimoji="0" lang="en-US" sz="1800" b="0" i="0" u="none" strike="noStrike" cap="none" normalizeH="0" baseline="0" smtClean="0">
                <a:ln>
                  <a:noFill/>
                </a:ln>
                <a:solidFill>
                  <a:schemeClr val="tx1"/>
                </a:solidFill>
                <a:effectLst/>
                <a:latin typeface="Arial" pitchFamily="34" charset="0"/>
              </a:endParaRPr>
            </a:p>
          </p:txBody>
        </p:sp>
        <p:sp>
          <p:nvSpPr>
            <p:cNvPr id="5227" name="Line 136"/>
            <p:cNvSpPr>
              <a:spLocks noChangeShapeType="1"/>
            </p:cNvSpPr>
            <p:nvPr/>
          </p:nvSpPr>
          <p:spPr bwMode="auto">
            <a:xfrm flipV="1">
              <a:off x="1783"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8" name="Rectangle 137"/>
            <p:cNvSpPr>
              <a:spLocks noChangeArrowheads="1"/>
            </p:cNvSpPr>
            <p:nvPr/>
          </p:nvSpPr>
          <p:spPr bwMode="auto">
            <a:xfrm>
              <a:off x="1860" y="3423"/>
              <a:ext cx="9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1A1B1C"/>
                  </a:solidFill>
                  <a:effectLst/>
                  <a:latin typeface="Times New Roman" pitchFamily="18" charset="0"/>
                </a:rPr>
                <a:t>mov</a:t>
              </a:r>
              <a:r>
                <a:rPr kumimoji="0" lang="en-US" sz="1600" b="0" i="0" u="none" strike="noStrike" cap="none" normalizeH="0" baseline="0" dirty="0" smtClean="0">
                  <a:ln>
                    <a:noFill/>
                  </a:ln>
                  <a:solidFill>
                    <a:srgbClr val="1A1B1C"/>
                  </a:solidFill>
                  <a:effectLst/>
                  <a:latin typeface="Times New Roman" pitchFamily="18" charset="0"/>
                </a:rPr>
                <a:t> </a:t>
              </a:r>
              <a:r>
                <a:rPr kumimoji="0" lang="en-US" sz="1600" b="0" i="0" u="none" strike="noStrike" cap="none" normalizeH="0" baseline="0" dirty="0" err="1" smtClean="0">
                  <a:ln>
                    <a:noFill/>
                  </a:ln>
                  <a:solidFill>
                    <a:srgbClr val="1A1B1C"/>
                  </a:solidFill>
                  <a:effectLst/>
                  <a:latin typeface="Times New Roman" pitchFamily="18" charset="0"/>
                </a:rPr>
                <a:t>rd</a:t>
              </a:r>
              <a:r>
                <a:rPr kumimoji="0" lang="en-US" sz="1600" b="0" i="0" u="none" strike="noStrike" cap="none" normalizeH="0" baseline="0" dirty="0" smtClean="0">
                  <a:ln>
                    <a:noFill/>
                  </a:ln>
                  <a:solidFill>
                    <a:srgbClr val="1A1B1C"/>
                  </a:solidFill>
                  <a:effectLst/>
                  <a:latin typeface="Times New Roman" pitchFamily="18" charset="0"/>
                </a:rPr>
                <a:t>, (rs2/</a:t>
              </a:r>
              <a:r>
                <a:rPr kumimoji="0" lang="en-US" sz="1600" b="0" i="0" u="none"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29" name="Freeform 138"/>
            <p:cNvSpPr>
              <a:spLocks noEditPoints="1"/>
            </p:cNvSpPr>
            <p:nvPr/>
          </p:nvSpPr>
          <p:spPr bwMode="auto">
            <a:xfrm>
              <a:off x="3262" y="3423"/>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0" name="Rectangle 139"/>
            <p:cNvSpPr>
              <a:spLocks noChangeArrowheads="1"/>
            </p:cNvSpPr>
            <p:nvPr/>
          </p:nvSpPr>
          <p:spPr bwMode="auto">
            <a:xfrm>
              <a:off x="3374" y="3423"/>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call</a:t>
              </a:r>
              <a:endParaRPr kumimoji="0" lang="en-US" sz="1800" b="0" i="0" u="none" strike="noStrike" cap="none" normalizeH="0" baseline="0" smtClean="0">
                <a:ln>
                  <a:noFill/>
                </a:ln>
                <a:solidFill>
                  <a:schemeClr val="tx1"/>
                </a:solidFill>
                <a:effectLst/>
                <a:latin typeface="Arial" pitchFamily="34" charset="0"/>
              </a:endParaRPr>
            </a:p>
          </p:txBody>
        </p:sp>
        <p:sp>
          <p:nvSpPr>
            <p:cNvPr id="5231" name="Line 140"/>
            <p:cNvSpPr>
              <a:spLocks noChangeShapeType="1"/>
            </p:cNvSpPr>
            <p:nvPr/>
          </p:nvSpPr>
          <p:spPr bwMode="auto">
            <a:xfrm flipV="1">
              <a:off x="3712"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Rectangle 141"/>
            <p:cNvSpPr>
              <a:spLocks noChangeArrowheads="1"/>
            </p:cNvSpPr>
            <p:nvPr/>
          </p:nvSpPr>
          <p:spPr bwMode="auto">
            <a:xfrm>
              <a:off x="3798" y="3423"/>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10011</a:t>
              </a:r>
              <a:endParaRPr kumimoji="0" lang="en-US" sz="1800" b="0" i="0" u="none" strike="noStrike" cap="none" normalizeH="0" baseline="0" smtClean="0">
                <a:ln>
                  <a:noFill/>
                </a:ln>
                <a:solidFill>
                  <a:schemeClr val="tx1"/>
                </a:solidFill>
                <a:effectLst/>
                <a:latin typeface="Arial" pitchFamily="34" charset="0"/>
              </a:endParaRPr>
            </a:p>
          </p:txBody>
        </p:sp>
        <p:sp>
          <p:nvSpPr>
            <p:cNvPr id="5233" name="Line 142"/>
            <p:cNvSpPr>
              <a:spLocks noChangeShapeType="1"/>
            </p:cNvSpPr>
            <p:nvPr/>
          </p:nvSpPr>
          <p:spPr bwMode="auto">
            <a:xfrm flipV="1">
              <a:off x="4196"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4" name="Rectangle 143"/>
            <p:cNvSpPr>
              <a:spLocks noChangeArrowheads="1"/>
            </p:cNvSpPr>
            <p:nvPr/>
          </p:nvSpPr>
          <p:spPr bwMode="auto">
            <a:xfrm>
              <a:off x="4283" y="3423"/>
              <a:ext cx="5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call 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5236" name="Freeform 145"/>
            <p:cNvSpPr>
              <a:spLocks noEditPoints="1"/>
            </p:cNvSpPr>
            <p:nvPr/>
          </p:nvSpPr>
          <p:spPr bwMode="auto">
            <a:xfrm>
              <a:off x="848" y="3423"/>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 name="T20" fmla="*/ 52 w 553"/>
                <a:gd name="T21" fmla="*/ 37 h 37"/>
                <a:gd name="T22" fmla="*/ 52 w 553"/>
                <a:gd name="T23" fmla="*/ 19 h 37"/>
                <a:gd name="T24" fmla="*/ 108 w 553"/>
                <a:gd name="T25" fmla="*/ 37 h 37"/>
                <a:gd name="T26" fmla="*/ 108 w 553"/>
                <a:gd name="T27" fmla="*/ 19 h 37"/>
                <a:gd name="T28" fmla="*/ 279 w 553"/>
                <a:gd name="T29" fmla="*/ 37 h 37"/>
                <a:gd name="T30" fmla="*/ 279 w 553"/>
                <a:gd name="T31" fmla="*/ 19 h 37"/>
                <a:gd name="T32" fmla="*/ 283 w 553"/>
                <a:gd name="T33" fmla="*/ 37 h 37"/>
                <a:gd name="T34" fmla="*/ 283 w 553"/>
                <a:gd name="T35"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3" h="37">
                  <a:moveTo>
                    <a:pt x="549" y="18"/>
                  </a:moveTo>
                  <a:lnTo>
                    <a:pt x="549" y="0"/>
                  </a:lnTo>
                  <a:moveTo>
                    <a:pt x="553" y="18"/>
                  </a:moveTo>
                  <a:lnTo>
                    <a:pt x="553" y="0"/>
                  </a:lnTo>
                  <a:moveTo>
                    <a:pt x="0" y="19"/>
                  </a:moveTo>
                  <a:lnTo>
                    <a:pt x="553" y="19"/>
                  </a:lnTo>
                  <a:moveTo>
                    <a:pt x="0" y="37"/>
                  </a:moveTo>
                  <a:lnTo>
                    <a:pt x="0" y="19"/>
                  </a:lnTo>
                  <a:moveTo>
                    <a:pt x="4" y="37"/>
                  </a:moveTo>
                  <a:lnTo>
                    <a:pt x="4" y="19"/>
                  </a:lnTo>
                  <a:moveTo>
                    <a:pt x="52" y="37"/>
                  </a:moveTo>
                  <a:lnTo>
                    <a:pt x="52" y="19"/>
                  </a:lnTo>
                  <a:moveTo>
                    <a:pt x="108" y="37"/>
                  </a:moveTo>
                  <a:lnTo>
                    <a:pt x="108" y="19"/>
                  </a:lnTo>
                  <a:moveTo>
                    <a:pt x="279" y="37"/>
                  </a:moveTo>
                  <a:lnTo>
                    <a:pt x="279" y="19"/>
                  </a:lnTo>
                  <a:moveTo>
                    <a:pt x="283" y="37"/>
                  </a:moveTo>
                  <a:lnTo>
                    <a:pt x="283"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7" name="Rectangle 146"/>
            <p:cNvSpPr>
              <a:spLocks noChangeArrowheads="1"/>
            </p:cNvSpPr>
            <p:nvPr/>
          </p:nvSpPr>
          <p:spPr bwMode="auto">
            <a:xfrm>
              <a:off x="3374" y="3588"/>
              <a:ext cx="19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ret</a:t>
              </a:r>
              <a:endParaRPr kumimoji="0" lang="en-US" sz="1800" b="0" i="0" u="none" strike="noStrike" cap="none" normalizeH="0" baseline="0" smtClean="0">
                <a:ln>
                  <a:noFill/>
                </a:ln>
                <a:solidFill>
                  <a:schemeClr val="tx1"/>
                </a:solidFill>
                <a:effectLst/>
                <a:latin typeface="Arial" pitchFamily="34" charset="0"/>
              </a:endParaRPr>
            </a:p>
          </p:txBody>
        </p:sp>
        <p:sp>
          <p:nvSpPr>
            <p:cNvPr id="5238" name="Line 147"/>
            <p:cNvSpPr>
              <a:spLocks noChangeShapeType="1"/>
            </p:cNvSpPr>
            <p:nvPr/>
          </p:nvSpPr>
          <p:spPr bwMode="auto">
            <a:xfrm flipV="1">
              <a:off x="3712" y="358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Rectangle 148"/>
            <p:cNvSpPr>
              <a:spLocks noChangeArrowheads="1"/>
            </p:cNvSpPr>
            <p:nvPr/>
          </p:nvSpPr>
          <p:spPr bwMode="auto">
            <a:xfrm>
              <a:off x="3798" y="3588"/>
              <a:ext cx="39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10100</a:t>
              </a:r>
              <a:endParaRPr kumimoji="0" lang="en-US" sz="1800" b="0" i="0" u="none" strike="noStrike" cap="none" normalizeH="0" baseline="0" smtClean="0">
                <a:ln>
                  <a:noFill/>
                </a:ln>
                <a:solidFill>
                  <a:schemeClr val="tx1"/>
                </a:solidFill>
                <a:effectLst/>
                <a:latin typeface="Arial" pitchFamily="34" charset="0"/>
              </a:endParaRPr>
            </a:p>
          </p:txBody>
        </p:sp>
        <p:sp>
          <p:nvSpPr>
            <p:cNvPr id="5240" name="Line 149"/>
            <p:cNvSpPr>
              <a:spLocks noChangeShapeType="1"/>
            </p:cNvSpPr>
            <p:nvPr/>
          </p:nvSpPr>
          <p:spPr bwMode="auto">
            <a:xfrm flipV="1">
              <a:off x="4196" y="358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1" name="Rectangle 150"/>
            <p:cNvSpPr>
              <a:spLocks noChangeArrowheads="1"/>
            </p:cNvSpPr>
            <p:nvPr/>
          </p:nvSpPr>
          <p:spPr bwMode="auto">
            <a:xfrm>
              <a:off x="4283" y="3588"/>
              <a:ext cx="19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ret</a:t>
              </a:r>
              <a:endParaRPr kumimoji="0" lang="en-US" sz="1800" b="0" i="0" u="none" strike="noStrike" cap="none" normalizeH="0" baseline="0" smtClean="0">
                <a:ln>
                  <a:noFill/>
                </a:ln>
                <a:solidFill>
                  <a:schemeClr val="tx1"/>
                </a:solidFill>
                <a:effectLst/>
                <a:latin typeface="Arial" pitchFamily="34" charset="0"/>
              </a:endParaRPr>
            </a:p>
          </p:txBody>
        </p:sp>
        <p:sp>
          <p:nvSpPr>
            <p:cNvPr id="5242" name="Freeform 151"/>
            <p:cNvSpPr>
              <a:spLocks noEditPoints="1"/>
            </p:cNvSpPr>
            <p:nvPr/>
          </p:nvSpPr>
          <p:spPr bwMode="auto">
            <a:xfrm>
              <a:off x="848" y="3587"/>
              <a:ext cx="4784" cy="191"/>
            </a:xfrm>
            <a:custGeom>
              <a:avLst/>
              <a:gdLst>
                <a:gd name="T0" fmla="*/ 549 w 553"/>
                <a:gd name="T1" fmla="*/ 18 h 22"/>
                <a:gd name="T2" fmla="*/ 549 w 553"/>
                <a:gd name="T3" fmla="*/ 0 h 22"/>
                <a:gd name="T4" fmla="*/ 553 w 553"/>
                <a:gd name="T5" fmla="*/ 18 h 22"/>
                <a:gd name="T6" fmla="*/ 553 w 553"/>
                <a:gd name="T7" fmla="*/ 0 h 22"/>
                <a:gd name="T8" fmla="*/ 0 w 553"/>
                <a:gd name="T9" fmla="*/ 18 h 22"/>
                <a:gd name="T10" fmla="*/ 553 w 553"/>
                <a:gd name="T11" fmla="*/ 18 h 22"/>
                <a:gd name="T12" fmla="*/ 0 w 553"/>
                <a:gd name="T13" fmla="*/ 22 h 22"/>
                <a:gd name="T14" fmla="*/ 553 w 55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22">
                  <a:moveTo>
                    <a:pt x="549" y="18"/>
                  </a:moveTo>
                  <a:lnTo>
                    <a:pt x="549" y="0"/>
                  </a:lnTo>
                  <a:moveTo>
                    <a:pt x="553" y="18"/>
                  </a:moveTo>
                  <a:lnTo>
                    <a:pt x="553" y="0"/>
                  </a:lnTo>
                  <a:moveTo>
                    <a:pt x="0" y="18"/>
                  </a:moveTo>
                  <a:lnTo>
                    <a:pt x="553" y="18"/>
                  </a:lnTo>
                  <a:moveTo>
                    <a:pt x="0" y="22"/>
                  </a:moveTo>
                  <a:lnTo>
                    <a:pt x="553"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9150" y="2603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 Formats</a:t>
            </a:r>
          </a:p>
        </p:txBody>
      </p:sp>
      <p:sp>
        <p:nvSpPr>
          <p:cNvPr id="3" name="Text Placeholder 2"/>
          <p:cNvSpPr txBox="1">
            <a:spLocks noGrp="1"/>
          </p:cNvSpPr>
          <p:nvPr>
            <p:ph type="body" idx="4294967295"/>
          </p:nvPr>
        </p:nvSpPr>
        <p:spPr>
          <a:xfrm>
            <a:off x="138112" y="4013201"/>
            <a:ext cx="8821737" cy="647699"/>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Each format needs to be</a:t>
            </a:r>
            <a:r>
              <a:rPr lang="en-US" dirty="0">
                <a:solidFill>
                  <a:srgbClr val="B80047"/>
                </a:solidFill>
                <a:latin typeface="" pitchFamily="18"/>
              </a:rPr>
              <a:t> handled</a:t>
            </a:r>
            <a:r>
              <a:rPr lang="en-US" dirty="0">
                <a:latin typeface="" pitchFamily="18"/>
              </a:rPr>
              <a:t> separately.</a:t>
            </a:r>
          </a:p>
        </p:txBody>
      </p:sp>
      <p:grpSp>
        <p:nvGrpSpPr>
          <p:cNvPr id="7" name="Group 5"/>
          <p:cNvGrpSpPr>
            <a:grpSpLocks noChangeAspect="1"/>
          </p:cNvGrpSpPr>
          <p:nvPr/>
        </p:nvGrpSpPr>
        <p:grpSpPr bwMode="auto">
          <a:xfrm>
            <a:off x="739775" y="1841500"/>
            <a:ext cx="7712075" cy="1665288"/>
            <a:chOff x="802" y="1248"/>
            <a:chExt cx="4858" cy="1049"/>
          </a:xfrm>
        </p:grpSpPr>
        <p:sp>
          <p:nvSpPr>
            <p:cNvPr id="8" name="AutoShape 4"/>
            <p:cNvSpPr>
              <a:spLocks noChangeAspect="1" noChangeArrowheads="1" noTextEdit="1"/>
            </p:cNvSpPr>
            <p:nvPr/>
          </p:nvSpPr>
          <p:spPr bwMode="auto">
            <a:xfrm>
              <a:off x="802" y="1248"/>
              <a:ext cx="4858" cy="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19" y="1265"/>
              <a:ext cx="4822" cy="181"/>
            </a:xfrm>
            <a:custGeom>
              <a:avLst/>
              <a:gdLst>
                <a:gd name="T0" fmla="*/ 0 w 583"/>
                <a:gd name="T1" fmla="*/ 0 h 22"/>
                <a:gd name="T2" fmla="*/ 583 w 583"/>
                <a:gd name="T3" fmla="*/ 0 h 22"/>
                <a:gd name="T4" fmla="*/ 0 w 583"/>
                <a:gd name="T5" fmla="*/ 4 h 22"/>
                <a:gd name="T6" fmla="*/ 583 w 583"/>
                <a:gd name="T7" fmla="*/ 4 h 22"/>
                <a:gd name="T8" fmla="*/ 0 w 583"/>
                <a:gd name="T9" fmla="*/ 22 h 22"/>
                <a:gd name="T10" fmla="*/ 0 w 583"/>
                <a:gd name="T11" fmla="*/ 4 h 22"/>
                <a:gd name="T12" fmla="*/ 4 w 583"/>
                <a:gd name="T13" fmla="*/ 22 h 22"/>
                <a:gd name="T14" fmla="*/ 4 w 58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0" y="0"/>
                  </a:moveTo>
                  <a:lnTo>
                    <a:pt x="583" y="0"/>
                  </a:lnTo>
                  <a:moveTo>
                    <a:pt x="0" y="4"/>
                  </a:moveTo>
                  <a:lnTo>
                    <a:pt x="583"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26" y="1290"/>
              <a:ext cx="4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Format</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1596" y="129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670" y="1290"/>
              <a:ext cx="5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Definition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Freeform 10"/>
            <p:cNvSpPr>
              <a:spLocks noEditPoints="1"/>
            </p:cNvSpPr>
            <p:nvPr/>
          </p:nvSpPr>
          <p:spPr bwMode="auto">
            <a:xfrm>
              <a:off x="819" y="1298"/>
              <a:ext cx="4822" cy="314"/>
            </a:xfrm>
            <a:custGeom>
              <a:avLst/>
              <a:gdLst>
                <a:gd name="T0" fmla="*/ 579 w 583"/>
                <a:gd name="T1" fmla="*/ 18 h 38"/>
                <a:gd name="T2" fmla="*/ 579 w 583"/>
                <a:gd name="T3" fmla="*/ 0 h 38"/>
                <a:gd name="T4" fmla="*/ 583 w 583"/>
                <a:gd name="T5" fmla="*/ 18 h 38"/>
                <a:gd name="T6" fmla="*/ 583 w 583"/>
                <a:gd name="T7" fmla="*/ 0 h 38"/>
                <a:gd name="T8" fmla="*/ 0 w 583"/>
                <a:gd name="T9" fmla="*/ 18 h 38"/>
                <a:gd name="T10" fmla="*/ 583 w 583"/>
                <a:gd name="T11" fmla="*/ 18 h 38"/>
                <a:gd name="T12" fmla="*/ 0 w 583"/>
                <a:gd name="T13" fmla="*/ 38 h 38"/>
                <a:gd name="T14" fmla="*/ 0 w 583"/>
                <a:gd name="T15" fmla="*/ 18 h 38"/>
                <a:gd name="T16" fmla="*/ 4 w 583"/>
                <a:gd name="T17" fmla="*/ 38 h 38"/>
                <a:gd name="T18" fmla="*/ 4 w 583"/>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8">
                  <a:moveTo>
                    <a:pt x="579" y="18"/>
                  </a:moveTo>
                  <a:lnTo>
                    <a:pt x="579" y="0"/>
                  </a:lnTo>
                  <a:moveTo>
                    <a:pt x="583" y="18"/>
                  </a:moveTo>
                  <a:lnTo>
                    <a:pt x="583" y="0"/>
                  </a:lnTo>
                  <a:moveTo>
                    <a:pt x="0" y="18"/>
                  </a:moveTo>
                  <a:lnTo>
                    <a:pt x="583" y="18"/>
                  </a:lnTo>
                  <a:moveTo>
                    <a:pt x="0" y="38"/>
                  </a:moveTo>
                  <a:lnTo>
                    <a:pt x="0" y="18"/>
                  </a:lnTo>
                  <a:moveTo>
                    <a:pt x="4" y="38"/>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926" y="1455"/>
              <a:ext cx="3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1A1B1C"/>
                  </a:solidFill>
                  <a:effectLst/>
                  <a:latin typeface="Times New Roman" pitchFamily="18" charset="0"/>
                </a:rPr>
                <a:t>branch</a:t>
              </a:r>
              <a:endParaRPr kumimoji="0" lang="en-US" sz="1800" b="0" i="1" u="none" strike="noStrike" cap="none" normalizeH="0" baseline="0" dirty="0" smtClean="0">
                <a:ln>
                  <a:noFill/>
                </a:ln>
                <a:solidFill>
                  <a:schemeClr val="tx1"/>
                </a:solidFill>
                <a:effectLst/>
                <a:latin typeface="Arial" pitchFamily="34" charset="0"/>
              </a:endParaRPr>
            </a:p>
          </p:txBody>
        </p:sp>
        <p:sp>
          <p:nvSpPr>
            <p:cNvPr id="15" name="Freeform 12"/>
            <p:cNvSpPr>
              <a:spLocks noEditPoints="1"/>
            </p:cNvSpPr>
            <p:nvPr/>
          </p:nvSpPr>
          <p:spPr bwMode="auto">
            <a:xfrm>
              <a:off x="1596" y="1446"/>
              <a:ext cx="1671" cy="166"/>
            </a:xfrm>
            <a:custGeom>
              <a:avLst/>
              <a:gdLst>
                <a:gd name="T0" fmla="*/ 0 w 202"/>
                <a:gd name="T1" fmla="*/ 20 h 20"/>
                <a:gd name="T2" fmla="*/ 0 w 202"/>
                <a:gd name="T3" fmla="*/ 0 h 20"/>
                <a:gd name="T4" fmla="*/ 9 w 202"/>
                <a:gd name="T5" fmla="*/ 1 h 20"/>
                <a:gd name="T6" fmla="*/ 202 w 202"/>
                <a:gd name="T7" fmla="*/ 1 h 20"/>
                <a:gd name="T8" fmla="*/ 9 w 202"/>
                <a:gd name="T9" fmla="*/ 19 h 20"/>
                <a:gd name="T10" fmla="*/ 9 w 202"/>
                <a:gd name="T11" fmla="*/ 1 h 20"/>
              </a:gdLst>
              <a:ahLst/>
              <a:cxnLst>
                <a:cxn ang="0">
                  <a:pos x="T0" y="T1"/>
                </a:cxn>
                <a:cxn ang="0">
                  <a:pos x="T2" y="T3"/>
                </a:cxn>
                <a:cxn ang="0">
                  <a:pos x="T4" y="T5"/>
                </a:cxn>
                <a:cxn ang="0">
                  <a:pos x="T6" y="T7"/>
                </a:cxn>
                <a:cxn ang="0">
                  <a:pos x="T8" y="T9"/>
                </a:cxn>
                <a:cxn ang="0">
                  <a:pos x="T10" y="T11"/>
                </a:cxn>
              </a:cxnLst>
              <a:rect l="0" t="0" r="r" b="b"/>
              <a:pathLst>
                <a:path w="202" h="20">
                  <a:moveTo>
                    <a:pt x="0" y="20"/>
                  </a:moveTo>
                  <a:lnTo>
                    <a:pt x="0" y="0"/>
                  </a:lnTo>
                  <a:moveTo>
                    <a:pt x="9" y="1"/>
                  </a:moveTo>
                  <a:lnTo>
                    <a:pt x="202" y="1"/>
                  </a:lnTo>
                  <a:moveTo>
                    <a:pt x="9" y="19"/>
                  </a:moveTo>
                  <a:lnTo>
                    <a:pt x="9" y="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753" y="1455"/>
              <a:ext cx="5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op</a:t>
              </a:r>
              <a:r>
                <a:rPr lang="en-US" sz="1600" dirty="0">
                  <a:solidFill>
                    <a:srgbClr val="1A1B1C"/>
                  </a:solidFill>
                  <a:latin typeface="Times New Roman" pitchFamily="18" charset="0"/>
                </a:rPr>
                <a:t> (28-32)</a:t>
              </a:r>
              <a:endParaRPr kumimoji="0" lang="en-US" sz="1800" b="0" u="none" strike="noStrike" cap="none" normalizeH="0" baseline="0" dirty="0" smtClean="0">
                <a:ln>
                  <a:noFill/>
                </a:ln>
                <a:solidFill>
                  <a:schemeClr val="tx1"/>
                </a:solidFill>
                <a:effectLst/>
                <a:latin typeface="Arial" pitchFamily="34" charset="0"/>
              </a:endParaRPr>
            </a:p>
          </p:txBody>
        </p:sp>
        <p:sp>
          <p:nvSpPr>
            <p:cNvPr id="17" name="Line 14"/>
            <p:cNvSpPr>
              <a:spLocks noChangeShapeType="1"/>
            </p:cNvSpPr>
            <p:nvPr/>
          </p:nvSpPr>
          <p:spPr bwMode="auto">
            <a:xfrm flipV="1">
              <a:off x="2382" y="1455"/>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456" y="1455"/>
              <a:ext cx="6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1A1B1C"/>
                  </a:solidFill>
                  <a:effectLst/>
                  <a:latin typeface="Times New Roman" pitchFamily="18" charset="0"/>
                </a:rPr>
                <a:t>offset </a:t>
              </a:r>
              <a:r>
                <a:rPr kumimoji="0" lang="en-US" sz="1600" b="0" u="none" strike="noStrike" cap="none" normalizeH="0" baseline="0" dirty="0" smtClean="0">
                  <a:ln>
                    <a:noFill/>
                  </a:ln>
                  <a:solidFill>
                    <a:srgbClr val="1A1B1C"/>
                  </a:solidFill>
                  <a:effectLst/>
                  <a:latin typeface="Times New Roman" pitchFamily="18" charset="0"/>
                </a:rPr>
                <a:t>(1-27)</a:t>
              </a:r>
              <a:endParaRPr kumimoji="0" lang="en-US" sz="1800" b="0" u="none" strike="noStrike" cap="none" normalizeH="0" baseline="0" dirty="0" smtClean="0">
                <a:ln>
                  <a:noFill/>
                </a:ln>
                <a:solidFill>
                  <a:schemeClr val="tx1"/>
                </a:solidFill>
                <a:effectLst/>
                <a:latin typeface="Arial" pitchFamily="34" charset="0"/>
              </a:endParaRPr>
            </a:p>
          </p:txBody>
        </p:sp>
        <p:sp>
          <p:nvSpPr>
            <p:cNvPr id="19" name="Freeform 16"/>
            <p:cNvSpPr>
              <a:spLocks noEditPoints="1"/>
            </p:cNvSpPr>
            <p:nvPr/>
          </p:nvSpPr>
          <p:spPr bwMode="auto">
            <a:xfrm>
              <a:off x="819" y="1446"/>
              <a:ext cx="4822" cy="323"/>
            </a:xfrm>
            <a:custGeom>
              <a:avLst/>
              <a:gdLst>
                <a:gd name="T0" fmla="*/ 296 w 583"/>
                <a:gd name="T1" fmla="*/ 19 h 39"/>
                <a:gd name="T2" fmla="*/ 296 w 583"/>
                <a:gd name="T3" fmla="*/ 1 h 39"/>
                <a:gd name="T4" fmla="*/ 103 w 583"/>
                <a:gd name="T5" fmla="*/ 19 h 39"/>
                <a:gd name="T6" fmla="*/ 296 w 583"/>
                <a:gd name="T7" fmla="*/ 19 h 39"/>
                <a:gd name="T8" fmla="*/ 579 w 583"/>
                <a:gd name="T9" fmla="*/ 20 h 39"/>
                <a:gd name="T10" fmla="*/ 579 w 583"/>
                <a:gd name="T11" fmla="*/ 0 h 39"/>
                <a:gd name="T12" fmla="*/ 583 w 583"/>
                <a:gd name="T13" fmla="*/ 20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296" y="19"/>
                  </a:moveTo>
                  <a:lnTo>
                    <a:pt x="296" y="1"/>
                  </a:lnTo>
                  <a:moveTo>
                    <a:pt x="103" y="19"/>
                  </a:moveTo>
                  <a:lnTo>
                    <a:pt x="296" y="19"/>
                  </a:lnTo>
                  <a:moveTo>
                    <a:pt x="579" y="20"/>
                  </a:moveTo>
                  <a:lnTo>
                    <a:pt x="579" y="0"/>
                  </a:lnTo>
                  <a:moveTo>
                    <a:pt x="583" y="20"/>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926" y="1612"/>
              <a:ext cx="39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register</a:t>
              </a:r>
              <a:endParaRPr kumimoji="0" lang="en-US" sz="1800" b="0" i="1" u="none" strike="noStrike" cap="none" normalizeH="0" baseline="0" dirty="0" smtClean="0">
                <a:ln>
                  <a:noFill/>
                </a:ln>
                <a:solidFill>
                  <a:schemeClr val="tx1"/>
                </a:solidFill>
                <a:effectLst/>
                <a:latin typeface="Arial" pitchFamily="34" charset="0"/>
              </a:endParaRPr>
            </a:p>
          </p:txBody>
        </p:sp>
        <p:sp>
          <p:nvSpPr>
            <p:cNvPr id="21" name="Freeform 18"/>
            <p:cNvSpPr>
              <a:spLocks noEditPoints="1"/>
            </p:cNvSpPr>
            <p:nvPr/>
          </p:nvSpPr>
          <p:spPr bwMode="auto">
            <a:xfrm>
              <a:off x="1596" y="1612"/>
              <a:ext cx="3490" cy="157"/>
            </a:xfrm>
            <a:custGeom>
              <a:avLst/>
              <a:gdLst>
                <a:gd name="T0" fmla="*/ 0 w 422"/>
                <a:gd name="T1" fmla="*/ 19 h 19"/>
                <a:gd name="T2" fmla="*/ 0 w 422"/>
                <a:gd name="T3" fmla="*/ 0 h 19"/>
                <a:gd name="T4" fmla="*/ 9 w 422"/>
                <a:gd name="T5" fmla="*/ 0 h 19"/>
                <a:gd name="T6" fmla="*/ 422 w 422"/>
                <a:gd name="T7" fmla="*/ 0 h 19"/>
                <a:gd name="T8" fmla="*/ 9 w 422"/>
                <a:gd name="T9" fmla="*/ 19 h 19"/>
                <a:gd name="T10" fmla="*/ 9 w 422"/>
                <a:gd name="T11" fmla="*/ 1 h 19"/>
              </a:gdLst>
              <a:ahLst/>
              <a:cxnLst>
                <a:cxn ang="0">
                  <a:pos x="T0" y="T1"/>
                </a:cxn>
                <a:cxn ang="0">
                  <a:pos x="T2" y="T3"/>
                </a:cxn>
                <a:cxn ang="0">
                  <a:pos x="T4" y="T5"/>
                </a:cxn>
                <a:cxn ang="0">
                  <a:pos x="T6" y="T7"/>
                </a:cxn>
                <a:cxn ang="0">
                  <a:pos x="T8" y="T9"/>
                </a:cxn>
                <a:cxn ang="0">
                  <a:pos x="T10" y="T11"/>
                </a:cxn>
              </a:cxnLst>
              <a:rect l="0" t="0" r="r" b="b"/>
              <a:pathLst>
                <a:path w="422" h="19">
                  <a:moveTo>
                    <a:pt x="0" y="19"/>
                  </a:moveTo>
                  <a:lnTo>
                    <a:pt x="0" y="0"/>
                  </a:lnTo>
                  <a:moveTo>
                    <a:pt x="9" y="0"/>
                  </a:moveTo>
                  <a:lnTo>
                    <a:pt x="422" y="0"/>
                  </a:lnTo>
                  <a:moveTo>
                    <a:pt x="9" y="19"/>
                  </a:moveTo>
                  <a:lnTo>
                    <a:pt x="9" y="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753" y="1612"/>
              <a:ext cx="59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1" u="none" strike="noStrike" cap="none" normalizeH="0" baseline="0" dirty="0" smtClean="0">
                  <a:ln>
                    <a:noFill/>
                  </a:ln>
                  <a:solidFill>
                    <a:srgbClr val="1A1B1C"/>
                  </a:solidFill>
                  <a:effectLst/>
                  <a:latin typeface="Times New Roman" pitchFamily="18" charset="0"/>
                </a:rPr>
                <a:t>op </a:t>
              </a:r>
              <a:r>
                <a:rPr lang="en-US" dirty="0" smtClean="0">
                  <a:solidFill>
                    <a:srgbClr val="1A1B1C"/>
                  </a:solidFill>
                  <a:latin typeface="Times New Roman" pitchFamily="18" charset="0"/>
                </a:rPr>
                <a:t>(</a:t>
              </a:r>
              <a:r>
                <a:rPr lang="en-US" dirty="0">
                  <a:solidFill>
                    <a:srgbClr val="1A1B1C"/>
                  </a:solidFill>
                  <a:latin typeface="Times New Roman" pitchFamily="18" charset="0"/>
                </a:rPr>
                <a:t>28-32)</a:t>
              </a:r>
              <a:endParaRPr lang="en-US" sz="2000"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Arial" pitchFamily="34" charset="0"/>
              </a:endParaRPr>
            </a:p>
          </p:txBody>
        </p:sp>
        <p:sp>
          <p:nvSpPr>
            <p:cNvPr id="23" name="Line 20"/>
            <p:cNvSpPr>
              <a:spLocks noChangeShapeType="1"/>
            </p:cNvSpPr>
            <p:nvPr/>
          </p:nvSpPr>
          <p:spPr bwMode="auto">
            <a:xfrm flipV="1">
              <a:off x="2382"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456" y="1612"/>
              <a:ext cx="2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1A1B1C"/>
                  </a:solidFill>
                  <a:effectLst/>
                  <a:latin typeface="Times New Roman" pitchFamily="18" charset="0"/>
                </a:rPr>
                <a:t>I</a:t>
              </a:r>
              <a:r>
                <a:rPr kumimoji="0" lang="en-US" sz="1600" b="0" i="0" u="none" strike="noStrike" cap="none" normalizeH="0" baseline="0" dirty="0" smtClean="0">
                  <a:ln>
                    <a:noFill/>
                  </a:ln>
                  <a:solidFill>
                    <a:srgbClr val="1A1B1C"/>
                  </a:solidFill>
                  <a:effectLst/>
                  <a:latin typeface="Times New Roman" pitchFamily="18" charset="0"/>
                </a:rPr>
                <a:t> (27)</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2862"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936" y="1612"/>
              <a:ext cx="5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u="sng" dirty="0" err="1">
                  <a:solidFill>
                    <a:srgbClr val="1A1B1C"/>
                  </a:solidFill>
                  <a:latin typeface="Times New Roman" pitchFamily="18" charset="0"/>
                </a:rPr>
                <a:t>rd</a:t>
              </a:r>
              <a:r>
                <a:rPr lang="en-US" sz="1600" dirty="0">
                  <a:solidFill>
                    <a:srgbClr val="1A1B1C"/>
                  </a:solidFill>
                  <a:latin typeface="Times New Roman" pitchFamily="18" charset="0"/>
                </a:rPr>
                <a:t> (23-26)</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Line 24"/>
            <p:cNvSpPr>
              <a:spLocks noChangeShapeType="1"/>
            </p:cNvSpPr>
            <p:nvPr/>
          </p:nvSpPr>
          <p:spPr bwMode="auto">
            <a:xfrm flipV="1">
              <a:off x="3565"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639" y="1612"/>
              <a:ext cx="5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rs1</a:t>
              </a:r>
              <a:r>
                <a:rPr lang="en-US" sz="1600" dirty="0">
                  <a:solidFill>
                    <a:srgbClr val="1A1B1C"/>
                  </a:solidFill>
                  <a:latin typeface="Times New Roman" pitchFamily="18" charset="0"/>
                </a:rPr>
                <a:t> (19-22)</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Line 26"/>
            <p:cNvSpPr>
              <a:spLocks noChangeShapeType="1"/>
            </p:cNvSpPr>
            <p:nvPr/>
          </p:nvSpPr>
          <p:spPr bwMode="auto">
            <a:xfrm flipV="1">
              <a:off x="4326"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4400" y="1612"/>
              <a:ext cx="5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rs2</a:t>
              </a:r>
              <a:r>
                <a:rPr lang="en-US" sz="1600" dirty="0">
                  <a:solidFill>
                    <a:srgbClr val="1A1B1C"/>
                  </a:solidFill>
                  <a:latin typeface="Times New Roman" pitchFamily="18" charset="0"/>
                </a:rPr>
                <a:t> (15-18)</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Freeform 28"/>
            <p:cNvSpPr>
              <a:spLocks noEditPoints="1"/>
            </p:cNvSpPr>
            <p:nvPr/>
          </p:nvSpPr>
          <p:spPr bwMode="auto">
            <a:xfrm>
              <a:off x="819" y="1612"/>
              <a:ext cx="4822" cy="322"/>
            </a:xfrm>
            <a:custGeom>
              <a:avLst/>
              <a:gdLst>
                <a:gd name="T0" fmla="*/ 516 w 583"/>
                <a:gd name="T1" fmla="*/ 19 h 39"/>
                <a:gd name="T2" fmla="*/ 516 w 583"/>
                <a:gd name="T3" fmla="*/ 1 h 39"/>
                <a:gd name="T4" fmla="*/ 103 w 583"/>
                <a:gd name="T5" fmla="*/ 19 h 39"/>
                <a:gd name="T6" fmla="*/ 516 w 583"/>
                <a:gd name="T7" fmla="*/ 19 h 39"/>
                <a:gd name="T8" fmla="*/ 579 w 583"/>
                <a:gd name="T9" fmla="*/ 19 h 39"/>
                <a:gd name="T10" fmla="*/ 579 w 583"/>
                <a:gd name="T11" fmla="*/ 0 h 39"/>
                <a:gd name="T12" fmla="*/ 583 w 583"/>
                <a:gd name="T13" fmla="*/ 19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516" y="19"/>
                  </a:moveTo>
                  <a:lnTo>
                    <a:pt x="516" y="1"/>
                  </a:lnTo>
                  <a:moveTo>
                    <a:pt x="103" y="19"/>
                  </a:moveTo>
                  <a:lnTo>
                    <a:pt x="516" y="19"/>
                  </a:lnTo>
                  <a:moveTo>
                    <a:pt x="579" y="19"/>
                  </a:moveTo>
                  <a:lnTo>
                    <a:pt x="579" y="0"/>
                  </a:lnTo>
                  <a:moveTo>
                    <a:pt x="583" y="19"/>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29"/>
            <p:cNvSpPr>
              <a:spLocks noChangeArrowheads="1"/>
            </p:cNvSpPr>
            <p:nvPr/>
          </p:nvSpPr>
          <p:spPr bwMode="auto">
            <a:xfrm>
              <a:off x="926" y="1777"/>
              <a:ext cx="5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immediate</a:t>
              </a:r>
              <a:endParaRPr kumimoji="0" lang="en-US" sz="1800" b="0" i="1" u="none" strike="noStrike" cap="none" normalizeH="0" baseline="0" smtClean="0">
                <a:ln>
                  <a:noFill/>
                </a:ln>
                <a:solidFill>
                  <a:schemeClr val="tx1"/>
                </a:solidFill>
                <a:effectLst/>
                <a:latin typeface="Arial" pitchFamily="34" charset="0"/>
              </a:endParaRPr>
            </a:p>
          </p:txBody>
        </p:sp>
        <p:sp>
          <p:nvSpPr>
            <p:cNvPr id="6145" name="Freeform 30"/>
            <p:cNvSpPr>
              <a:spLocks noEditPoints="1"/>
            </p:cNvSpPr>
            <p:nvPr/>
          </p:nvSpPr>
          <p:spPr bwMode="auto">
            <a:xfrm>
              <a:off x="1596" y="1777"/>
              <a:ext cx="3507" cy="157"/>
            </a:xfrm>
            <a:custGeom>
              <a:avLst/>
              <a:gdLst>
                <a:gd name="T0" fmla="*/ 0 w 424"/>
                <a:gd name="T1" fmla="*/ 19 h 19"/>
                <a:gd name="T2" fmla="*/ 0 w 424"/>
                <a:gd name="T3" fmla="*/ 0 h 19"/>
                <a:gd name="T4" fmla="*/ 9 w 424"/>
                <a:gd name="T5" fmla="*/ 0 h 19"/>
                <a:gd name="T6" fmla="*/ 424 w 424"/>
                <a:gd name="T7" fmla="*/ 0 h 19"/>
                <a:gd name="T8" fmla="*/ 9 w 424"/>
                <a:gd name="T9" fmla="*/ 18 h 19"/>
                <a:gd name="T10" fmla="*/ 9 w 424"/>
                <a:gd name="T11" fmla="*/ 0 h 19"/>
              </a:gdLst>
              <a:ahLst/>
              <a:cxnLst>
                <a:cxn ang="0">
                  <a:pos x="T0" y="T1"/>
                </a:cxn>
                <a:cxn ang="0">
                  <a:pos x="T2" y="T3"/>
                </a:cxn>
                <a:cxn ang="0">
                  <a:pos x="T4" y="T5"/>
                </a:cxn>
                <a:cxn ang="0">
                  <a:pos x="T6" y="T7"/>
                </a:cxn>
                <a:cxn ang="0">
                  <a:pos x="T8" y="T9"/>
                </a:cxn>
                <a:cxn ang="0">
                  <a:pos x="T10" y="T11"/>
                </a:cxn>
              </a:cxnLst>
              <a:rect l="0" t="0" r="r" b="b"/>
              <a:pathLst>
                <a:path w="424" h="19">
                  <a:moveTo>
                    <a:pt x="0" y="19"/>
                  </a:moveTo>
                  <a:lnTo>
                    <a:pt x="0" y="0"/>
                  </a:lnTo>
                  <a:moveTo>
                    <a:pt x="9" y="0"/>
                  </a:moveTo>
                  <a:lnTo>
                    <a:pt x="424" y="0"/>
                  </a:lnTo>
                  <a:moveTo>
                    <a:pt x="9" y="18"/>
                  </a:moveTo>
                  <a:lnTo>
                    <a:pt x="9" y="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31"/>
            <p:cNvSpPr>
              <a:spLocks noChangeArrowheads="1"/>
            </p:cNvSpPr>
            <p:nvPr/>
          </p:nvSpPr>
          <p:spPr bwMode="auto">
            <a:xfrm>
              <a:off x="1753" y="1777"/>
              <a:ext cx="59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1" u="none" strike="noStrike" cap="none" normalizeH="0" baseline="0" dirty="0" smtClean="0">
                  <a:ln>
                    <a:noFill/>
                  </a:ln>
                  <a:solidFill>
                    <a:srgbClr val="1A1B1C"/>
                  </a:solidFill>
                  <a:effectLst/>
                  <a:latin typeface="Times New Roman" pitchFamily="18" charset="0"/>
                </a:rPr>
                <a:t>op </a:t>
              </a:r>
              <a:r>
                <a:rPr lang="en-US" dirty="0" smtClean="0">
                  <a:solidFill>
                    <a:srgbClr val="1A1B1C"/>
                  </a:solidFill>
                  <a:latin typeface="Times New Roman" pitchFamily="18" charset="0"/>
                </a:rPr>
                <a:t>(</a:t>
              </a:r>
              <a:r>
                <a:rPr lang="en-US" dirty="0">
                  <a:solidFill>
                    <a:srgbClr val="1A1B1C"/>
                  </a:solidFill>
                  <a:latin typeface="Times New Roman" pitchFamily="18" charset="0"/>
                </a:rPr>
                <a:t>28-32)</a:t>
              </a:r>
              <a:endParaRPr lang="en-US" sz="2000"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Arial" pitchFamily="34" charset="0"/>
              </a:endParaRPr>
            </a:p>
          </p:txBody>
        </p:sp>
        <p:sp>
          <p:nvSpPr>
            <p:cNvPr id="6148" name="Line 32"/>
            <p:cNvSpPr>
              <a:spLocks noChangeShapeType="1"/>
            </p:cNvSpPr>
            <p:nvPr/>
          </p:nvSpPr>
          <p:spPr bwMode="auto">
            <a:xfrm flipV="1">
              <a:off x="2382"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Rectangle 33"/>
            <p:cNvSpPr>
              <a:spLocks noChangeArrowheads="1"/>
            </p:cNvSpPr>
            <p:nvPr/>
          </p:nvSpPr>
          <p:spPr bwMode="auto">
            <a:xfrm>
              <a:off x="2456" y="1777"/>
              <a:ext cx="3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1" u="none" strike="noStrike" cap="none" normalizeH="0" baseline="0" dirty="0" smtClean="0">
                  <a:ln>
                    <a:noFill/>
                  </a:ln>
                  <a:solidFill>
                    <a:srgbClr val="1A1B1C"/>
                  </a:solidFill>
                  <a:effectLst/>
                  <a:latin typeface="Times New Roman" pitchFamily="18" charset="0"/>
                </a:rPr>
                <a:t>I </a:t>
              </a:r>
              <a:r>
                <a:rPr lang="en-US" dirty="0">
                  <a:solidFill>
                    <a:srgbClr val="1A1B1C"/>
                  </a:solidFill>
                  <a:latin typeface="Times New Roman" pitchFamily="18" charset="0"/>
                </a:rPr>
                <a:t> (27</a:t>
              </a:r>
              <a:r>
                <a:rPr lang="en-US" dirty="0" smtClean="0">
                  <a:solidFill>
                    <a:srgbClr val="1A1B1C"/>
                  </a:solidFill>
                  <a:latin typeface="Times New Roman" pitchFamily="18" charset="0"/>
                </a:rPr>
                <a:t>)</a:t>
              </a:r>
              <a:endParaRPr lang="en-US" sz="2000" dirty="0">
                <a:latin typeface="Arial" pitchFamily="34" charset="0"/>
              </a:endParaRPr>
            </a:p>
          </p:txBody>
        </p:sp>
        <p:sp>
          <p:nvSpPr>
            <p:cNvPr id="6150" name="Line 34"/>
            <p:cNvSpPr>
              <a:spLocks noChangeShapeType="1"/>
            </p:cNvSpPr>
            <p:nvPr/>
          </p:nvSpPr>
          <p:spPr bwMode="auto">
            <a:xfrm flipV="1">
              <a:off x="2862"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35"/>
            <p:cNvSpPr>
              <a:spLocks noChangeArrowheads="1"/>
            </p:cNvSpPr>
            <p:nvPr/>
          </p:nvSpPr>
          <p:spPr bwMode="auto">
            <a:xfrm>
              <a:off x="2936" y="1777"/>
              <a:ext cx="5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u="sng" dirty="0" err="1">
                  <a:solidFill>
                    <a:srgbClr val="1A1B1C"/>
                  </a:solidFill>
                  <a:latin typeface="Times New Roman" pitchFamily="18" charset="0"/>
                </a:rPr>
                <a:t>rd</a:t>
              </a:r>
              <a:r>
                <a:rPr lang="en-US" sz="1600" dirty="0">
                  <a:solidFill>
                    <a:srgbClr val="1A1B1C"/>
                  </a:solidFill>
                  <a:latin typeface="Times New Roman" pitchFamily="18" charset="0"/>
                </a:rPr>
                <a:t> (23-26)</a:t>
              </a:r>
              <a:endParaRPr lang="en-US" dirty="0">
                <a:latin typeface="Arial" pitchFamily="34" charset="0"/>
              </a:endParaRPr>
            </a:p>
          </p:txBody>
        </p:sp>
        <p:sp>
          <p:nvSpPr>
            <p:cNvPr id="6152" name="Line 36"/>
            <p:cNvSpPr>
              <a:spLocks noChangeShapeType="1"/>
            </p:cNvSpPr>
            <p:nvPr/>
          </p:nvSpPr>
          <p:spPr bwMode="auto">
            <a:xfrm flipV="1">
              <a:off x="3565"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Rectangle 37"/>
            <p:cNvSpPr>
              <a:spLocks noChangeArrowheads="1"/>
            </p:cNvSpPr>
            <p:nvPr/>
          </p:nvSpPr>
          <p:spPr bwMode="auto">
            <a:xfrm>
              <a:off x="3639" y="1777"/>
              <a:ext cx="5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rs1</a:t>
              </a:r>
              <a:r>
                <a:rPr lang="en-US" sz="1600" dirty="0">
                  <a:solidFill>
                    <a:srgbClr val="1A1B1C"/>
                  </a:solidFill>
                  <a:latin typeface="Times New Roman" pitchFamily="18" charset="0"/>
                </a:rPr>
                <a:t> (19-22)</a:t>
              </a:r>
              <a:endParaRPr lang="en-US" dirty="0">
                <a:latin typeface="Arial" pitchFamily="34" charset="0"/>
              </a:endParaRPr>
            </a:p>
          </p:txBody>
        </p:sp>
        <p:sp>
          <p:nvSpPr>
            <p:cNvPr id="6154" name="Line 38"/>
            <p:cNvSpPr>
              <a:spLocks noChangeShapeType="1"/>
            </p:cNvSpPr>
            <p:nvPr/>
          </p:nvSpPr>
          <p:spPr bwMode="auto">
            <a:xfrm flipV="1">
              <a:off x="4326"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Rectangle 39"/>
            <p:cNvSpPr>
              <a:spLocks noChangeArrowheads="1"/>
            </p:cNvSpPr>
            <p:nvPr/>
          </p:nvSpPr>
          <p:spPr bwMode="auto">
            <a:xfrm>
              <a:off x="4400" y="1777"/>
              <a:ext cx="5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strike="noStrike" cap="none" normalizeH="0" baseline="0" dirty="0" err="1" smtClean="0">
                  <a:ln>
                    <a:noFill/>
                  </a:ln>
                  <a:solidFill>
                    <a:srgbClr val="1A1B1C"/>
                  </a:solidFill>
                  <a:effectLst/>
                  <a:latin typeface="Times New Roman" pitchFamily="18" charset="0"/>
                </a:rPr>
                <a:t>imm</a:t>
              </a:r>
              <a:r>
                <a:rPr kumimoji="0" lang="en-US" sz="1600" b="0" i="0" u="none" strike="noStrike" cap="none" normalizeH="0" baseline="0" dirty="0" smtClean="0">
                  <a:ln>
                    <a:noFill/>
                  </a:ln>
                  <a:solidFill>
                    <a:srgbClr val="1A1B1C"/>
                  </a:solidFill>
                  <a:effectLst/>
                  <a:latin typeface="Times New Roman" pitchFamily="18" charset="0"/>
                </a:rPr>
                <a:t> (1-18)</a:t>
              </a:r>
              <a:endParaRPr kumimoji="0" lang="en-US" sz="1800" b="0" i="0" u="none" strike="noStrike" cap="none" normalizeH="0" baseline="0" dirty="0" smtClean="0">
                <a:ln>
                  <a:noFill/>
                </a:ln>
                <a:solidFill>
                  <a:schemeClr val="tx1"/>
                </a:solidFill>
                <a:effectLst/>
                <a:latin typeface="Arial" pitchFamily="34" charset="0"/>
              </a:endParaRPr>
            </a:p>
          </p:txBody>
        </p:sp>
        <p:sp>
          <p:nvSpPr>
            <p:cNvPr id="6156" name="Freeform 40"/>
            <p:cNvSpPr>
              <a:spLocks noEditPoints="1"/>
            </p:cNvSpPr>
            <p:nvPr/>
          </p:nvSpPr>
          <p:spPr bwMode="auto">
            <a:xfrm>
              <a:off x="819" y="1777"/>
              <a:ext cx="4822" cy="314"/>
            </a:xfrm>
            <a:custGeom>
              <a:avLst/>
              <a:gdLst>
                <a:gd name="T0" fmla="*/ 518 w 583"/>
                <a:gd name="T1" fmla="*/ 18 h 38"/>
                <a:gd name="T2" fmla="*/ 518 w 583"/>
                <a:gd name="T3" fmla="*/ 0 h 38"/>
                <a:gd name="T4" fmla="*/ 103 w 583"/>
                <a:gd name="T5" fmla="*/ 19 h 38"/>
                <a:gd name="T6" fmla="*/ 518 w 583"/>
                <a:gd name="T7" fmla="*/ 19 h 38"/>
                <a:gd name="T8" fmla="*/ 579 w 583"/>
                <a:gd name="T9" fmla="*/ 19 h 38"/>
                <a:gd name="T10" fmla="*/ 579 w 583"/>
                <a:gd name="T11" fmla="*/ 0 h 38"/>
                <a:gd name="T12" fmla="*/ 583 w 583"/>
                <a:gd name="T13" fmla="*/ 19 h 38"/>
                <a:gd name="T14" fmla="*/ 583 w 583"/>
                <a:gd name="T15" fmla="*/ 0 h 38"/>
                <a:gd name="T16" fmla="*/ 0 w 583"/>
                <a:gd name="T17" fmla="*/ 19 h 38"/>
                <a:gd name="T18" fmla="*/ 583 w 583"/>
                <a:gd name="T19" fmla="*/ 19 h 38"/>
                <a:gd name="T20" fmla="*/ 0 w 583"/>
                <a:gd name="T21" fmla="*/ 38 h 38"/>
                <a:gd name="T22" fmla="*/ 0 w 583"/>
                <a:gd name="T23" fmla="*/ 20 h 38"/>
                <a:gd name="T24" fmla="*/ 4 w 583"/>
                <a:gd name="T25" fmla="*/ 38 h 38"/>
                <a:gd name="T26" fmla="*/ 4 w 583"/>
                <a:gd name="T2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8">
                  <a:moveTo>
                    <a:pt x="518" y="18"/>
                  </a:moveTo>
                  <a:lnTo>
                    <a:pt x="518" y="0"/>
                  </a:lnTo>
                  <a:moveTo>
                    <a:pt x="103" y="19"/>
                  </a:moveTo>
                  <a:lnTo>
                    <a:pt x="518" y="19"/>
                  </a:lnTo>
                  <a:moveTo>
                    <a:pt x="579" y="19"/>
                  </a:moveTo>
                  <a:lnTo>
                    <a:pt x="579" y="0"/>
                  </a:lnTo>
                  <a:moveTo>
                    <a:pt x="583" y="19"/>
                  </a:moveTo>
                  <a:lnTo>
                    <a:pt x="583" y="0"/>
                  </a:lnTo>
                  <a:moveTo>
                    <a:pt x="0" y="19"/>
                  </a:moveTo>
                  <a:lnTo>
                    <a:pt x="583" y="19"/>
                  </a:lnTo>
                  <a:moveTo>
                    <a:pt x="0" y="38"/>
                  </a:moveTo>
                  <a:lnTo>
                    <a:pt x="0" y="20"/>
                  </a:lnTo>
                  <a:moveTo>
                    <a:pt x="4" y="38"/>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41"/>
            <p:cNvSpPr>
              <a:spLocks noChangeArrowheads="1"/>
            </p:cNvSpPr>
            <p:nvPr/>
          </p:nvSpPr>
          <p:spPr bwMode="auto">
            <a:xfrm>
              <a:off x="926" y="1934"/>
              <a:ext cx="4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i="1" dirty="0">
                  <a:latin typeface="Times New Roman" pitchFamily="18" charset="0"/>
                  <a:cs typeface="Times New Roman" pitchFamily="18" charset="0"/>
                </a:rPr>
                <a:t>op → </a:t>
              </a:r>
              <a:r>
                <a:rPr lang="en-US" sz="1600" dirty="0" err="1">
                  <a:latin typeface="Times New Roman" pitchFamily="18" charset="0"/>
                  <a:cs typeface="Times New Roman" pitchFamily="18" charset="0"/>
                </a:rPr>
                <a:t>opcode</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offset → </a:t>
              </a:r>
              <a:r>
                <a:rPr lang="en-US" sz="1600" dirty="0">
                  <a:latin typeface="Times New Roman" pitchFamily="18" charset="0"/>
                  <a:cs typeface="Times New Roman" pitchFamily="18" charset="0"/>
                </a:rPr>
                <a:t>branch offset, </a:t>
              </a:r>
              <a:r>
                <a:rPr lang="en-US" sz="1600" i="1" dirty="0">
                  <a:latin typeface="Times New Roman" pitchFamily="18" charset="0"/>
                  <a:cs typeface="Times New Roman" pitchFamily="18" charset="0"/>
                </a:rPr>
                <a:t>I → </a:t>
              </a:r>
              <a:r>
                <a:rPr lang="en-US" sz="1600" dirty="0">
                  <a:latin typeface="Times New Roman" pitchFamily="18" charset="0"/>
                  <a:cs typeface="Times New Roman" pitchFamily="18" charset="0"/>
                </a:rPr>
                <a:t>immediate bit, </a:t>
              </a:r>
              <a:r>
                <a:rPr lang="en-US" sz="1600" i="1" dirty="0" err="1">
                  <a:latin typeface="Times New Roman" pitchFamily="18" charset="0"/>
                  <a:cs typeface="Times New Roman" pitchFamily="18" charset="0"/>
                </a:rPr>
                <a:t>rd</a:t>
              </a:r>
              <a:r>
                <a:rPr lang="en-US" sz="1600" i="1" dirty="0">
                  <a:latin typeface="Times New Roman" pitchFamily="18" charset="0"/>
                  <a:cs typeface="Times New Roman" pitchFamily="18" charset="0"/>
                </a:rPr>
                <a:t> → </a:t>
              </a:r>
              <a:r>
                <a:rPr lang="en-US" sz="1600">
                  <a:latin typeface="Times New Roman" pitchFamily="18" charset="0"/>
                  <a:cs typeface="Times New Roman" pitchFamily="18" charset="0"/>
                </a:rPr>
                <a:t>destination </a:t>
              </a:r>
              <a:r>
                <a:rPr lang="en-US" sz="1600" smtClean="0">
                  <a:latin typeface="Times New Roman" pitchFamily="18" charset="0"/>
                  <a:cs typeface="Times New Roman" pitchFamily="18" charset="0"/>
                </a:rPr>
                <a:t>register</a:t>
              </a:r>
              <a:endParaRPr lang="en-US" sz="1600" dirty="0">
                <a:latin typeface="Times New Roman" pitchFamily="18" charset="0"/>
                <a:cs typeface="Times New Roman" pitchFamily="18" charset="0"/>
              </a:endParaRPr>
            </a:p>
            <a:p>
              <a:r>
                <a:rPr lang="en-US" sz="1600" i="1" dirty="0">
                  <a:latin typeface="Times New Roman" pitchFamily="18" charset="0"/>
                  <a:cs typeface="Times New Roman" pitchFamily="18" charset="0"/>
                </a:rPr>
                <a:t>rs</a:t>
              </a:r>
              <a:r>
                <a:rPr lang="en-US" sz="1600" dirty="0">
                  <a:latin typeface="Times New Roman" pitchFamily="18" charset="0"/>
                  <a:cs typeface="Times New Roman" pitchFamily="18" charset="0"/>
                </a:rPr>
                <a:t>1 </a:t>
              </a:r>
              <a:r>
                <a:rPr lang="en-US" sz="1600" i="1" dirty="0">
                  <a:latin typeface="Times New Roman" pitchFamily="18" charset="0"/>
                  <a:cs typeface="Times New Roman" pitchFamily="18" charset="0"/>
                </a:rPr>
                <a:t>→ </a:t>
              </a:r>
              <a:r>
                <a:rPr lang="en-US" sz="1600">
                  <a:latin typeface="Times New Roman" pitchFamily="18" charset="0"/>
                  <a:cs typeface="Times New Roman" pitchFamily="18" charset="0"/>
                </a:rPr>
                <a:t>source </a:t>
              </a:r>
              <a:r>
                <a:rPr lang="en-US" sz="1600" smtClean="0">
                  <a:latin typeface="Times New Roman" pitchFamily="18" charset="0"/>
                  <a:cs typeface="Times New Roman" pitchFamily="18" charset="0"/>
                </a:rPr>
                <a:t>register </a:t>
              </a:r>
              <a:r>
                <a:rPr lang="en-US" sz="1600" dirty="0">
                  <a:latin typeface="Times New Roman" pitchFamily="18" charset="0"/>
                  <a:cs typeface="Times New Roman" pitchFamily="18" charset="0"/>
                </a:rPr>
                <a:t>1, </a:t>
              </a:r>
              <a:r>
                <a:rPr lang="en-US" sz="1600" i="1" dirty="0">
                  <a:latin typeface="Times New Roman" pitchFamily="18" charset="0"/>
                  <a:cs typeface="Times New Roman" pitchFamily="18" charset="0"/>
                </a:rPr>
                <a:t>rs</a:t>
              </a:r>
              <a:r>
                <a:rPr lang="en-US" sz="1600" dirty="0">
                  <a:latin typeface="Times New Roman" pitchFamily="18" charset="0"/>
                  <a:cs typeface="Times New Roman" pitchFamily="18" charset="0"/>
                </a:rPr>
                <a:t>2 </a:t>
              </a:r>
              <a:r>
                <a:rPr lang="en-US" sz="1600" i="1" dirty="0">
                  <a:latin typeface="Times New Roman" pitchFamily="18" charset="0"/>
                  <a:cs typeface="Times New Roman" pitchFamily="18" charset="0"/>
                </a:rPr>
                <a:t>→ </a:t>
              </a:r>
              <a:r>
                <a:rPr lang="en-US" sz="1600">
                  <a:latin typeface="Times New Roman" pitchFamily="18" charset="0"/>
                  <a:cs typeface="Times New Roman" pitchFamily="18" charset="0"/>
                </a:rPr>
                <a:t>source </a:t>
              </a:r>
              <a:r>
                <a:rPr lang="en-US" sz="1600" smtClean="0">
                  <a:latin typeface="Times New Roman" pitchFamily="18" charset="0"/>
                  <a:cs typeface="Times New Roman" pitchFamily="18" charset="0"/>
                </a:rPr>
                <a:t>register </a:t>
              </a:r>
              <a:r>
                <a:rPr lang="en-US" sz="1600" dirty="0">
                  <a:latin typeface="Times New Roman" pitchFamily="18" charset="0"/>
                  <a:cs typeface="Times New Roman" pitchFamily="18" charset="0"/>
                </a:rPr>
                <a:t>2, </a:t>
              </a:r>
              <a:r>
                <a:rPr lang="en-US" sz="1600" i="1" dirty="0" err="1">
                  <a:latin typeface="Times New Roman" pitchFamily="18" charset="0"/>
                  <a:cs typeface="Times New Roman" pitchFamily="18" charset="0"/>
                </a:rPr>
                <a:t>imm</a:t>
              </a:r>
              <a:r>
                <a:rPr lang="en-US" sz="1600" i="1" dirty="0">
                  <a:latin typeface="Times New Roman" pitchFamily="18" charset="0"/>
                  <a:cs typeface="Times New Roman" pitchFamily="18" charset="0"/>
                </a:rPr>
                <a:t> → </a:t>
              </a:r>
              <a:r>
                <a:rPr lang="en-US" sz="1600" dirty="0">
                  <a:latin typeface="Times New Roman" pitchFamily="18" charset="0"/>
                  <a:cs typeface="Times New Roman" pitchFamily="18" charset="0"/>
                </a:rPr>
                <a:t>immediate operand</a:t>
              </a:r>
            </a:p>
          </p:txBody>
        </p:sp>
        <p:sp>
          <p:nvSpPr>
            <p:cNvPr id="6158" name="Freeform 42"/>
            <p:cNvSpPr>
              <a:spLocks noEditPoints="1"/>
            </p:cNvSpPr>
            <p:nvPr/>
          </p:nvSpPr>
          <p:spPr bwMode="auto">
            <a:xfrm>
              <a:off x="819" y="1942"/>
              <a:ext cx="4822" cy="298"/>
            </a:xfrm>
            <a:custGeom>
              <a:avLst/>
              <a:gdLst>
                <a:gd name="T0" fmla="*/ 579 w 583"/>
                <a:gd name="T1" fmla="*/ 18 h 36"/>
                <a:gd name="T2" fmla="*/ 579 w 583"/>
                <a:gd name="T3" fmla="*/ 0 h 36"/>
                <a:gd name="T4" fmla="*/ 583 w 583"/>
                <a:gd name="T5" fmla="*/ 18 h 36"/>
                <a:gd name="T6" fmla="*/ 583 w 583"/>
                <a:gd name="T7" fmla="*/ 0 h 36"/>
                <a:gd name="T8" fmla="*/ 0 w 583"/>
                <a:gd name="T9" fmla="*/ 18 h 36"/>
                <a:gd name="T10" fmla="*/ 583 w 583"/>
                <a:gd name="T11" fmla="*/ 18 h 36"/>
                <a:gd name="T12" fmla="*/ 0 w 583"/>
                <a:gd name="T13" fmla="*/ 36 h 36"/>
                <a:gd name="T14" fmla="*/ 0 w 583"/>
                <a:gd name="T15" fmla="*/ 18 h 36"/>
                <a:gd name="T16" fmla="*/ 4 w 583"/>
                <a:gd name="T17" fmla="*/ 36 h 36"/>
                <a:gd name="T18" fmla="*/ 4 w 58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6">
                  <a:moveTo>
                    <a:pt x="579" y="18"/>
                  </a:moveTo>
                  <a:lnTo>
                    <a:pt x="579" y="0"/>
                  </a:lnTo>
                  <a:moveTo>
                    <a:pt x="583" y="18"/>
                  </a:moveTo>
                  <a:lnTo>
                    <a:pt x="583" y="0"/>
                  </a:lnTo>
                  <a:moveTo>
                    <a:pt x="0" y="18"/>
                  </a:moveTo>
                  <a:lnTo>
                    <a:pt x="583"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0" name="Freeform 44"/>
            <p:cNvSpPr>
              <a:spLocks noEditPoints="1"/>
            </p:cNvSpPr>
            <p:nvPr/>
          </p:nvSpPr>
          <p:spPr bwMode="auto">
            <a:xfrm>
              <a:off x="819" y="2091"/>
              <a:ext cx="4822" cy="182"/>
            </a:xfrm>
            <a:custGeom>
              <a:avLst/>
              <a:gdLst>
                <a:gd name="T0" fmla="*/ 579 w 583"/>
                <a:gd name="T1" fmla="*/ 18 h 22"/>
                <a:gd name="T2" fmla="*/ 579 w 583"/>
                <a:gd name="T3" fmla="*/ 0 h 22"/>
                <a:gd name="T4" fmla="*/ 583 w 583"/>
                <a:gd name="T5" fmla="*/ 18 h 22"/>
                <a:gd name="T6" fmla="*/ 583 w 583"/>
                <a:gd name="T7" fmla="*/ 0 h 22"/>
                <a:gd name="T8" fmla="*/ 0 w 583"/>
                <a:gd name="T9" fmla="*/ 18 h 22"/>
                <a:gd name="T10" fmla="*/ 583 w 583"/>
                <a:gd name="T11" fmla="*/ 18 h 22"/>
                <a:gd name="T12" fmla="*/ 0 w 583"/>
                <a:gd name="T13" fmla="*/ 22 h 22"/>
                <a:gd name="T14" fmla="*/ 583 w 58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579" y="18"/>
                  </a:moveTo>
                  <a:lnTo>
                    <a:pt x="579" y="0"/>
                  </a:lnTo>
                  <a:moveTo>
                    <a:pt x="583" y="18"/>
                  </a:moveTo>
                  <a:lnTo>
                    <a:pt x="583" y="0"/>
                  </a:lnTo>
                  <a:moveTo>
                    <a:pt x="0" y="18"/>
                  </a:moveTo>
                  <a:lnTo>
                    <a:pt x="583" y="18"/>
                  </a:lnTo>
                  <a:moveTo>
                    <a:pt x="0" y="22"/>
                  </a:moveTo>
                  <a:lnTo>
                    <a:pt x="583"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8687" y="184151"/>
            <a:ext cx="7416800" cy="908050"/>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mtClean="0">
                <a:solidFill>
                  <a:schemeClr val="tx1"/>
                </a:solidFill>
              </a:rPr>
              <a:t>Register </a:t>
            </a:r>
            <a:r>
              <a:rPr lang="fr-FR" dirty="0">
                <a:solidFill>
                  <a:schemeClr val="tx1"/>
                </a:solidFill>
              </a:rPr>
              <a:t>File Read</a:t>
            </a:r>
          </a:p>
        </p:txBody>
      </p:sp>
      <p:sp>
        <p:nvSpPr>
          <p:cNvPr id="3" name="Text Placeholder 2"/>
          <p:cNvSpPr txBox="1">
            <a:spLocks noGrp="1"/>
          </p:cNvSpPr>
          <p:nvPr>
            <p:ph type="body" idx="4294967295"/>
          </p:nvPr>
        </p:nvSpPr>
        <p:spPr>
          <a:xfrm>
            <a:off x="1063627" y="4608513"/>
            <a:ext cx="7978774" cy="1817687"/>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0000"/>
                </a:solidFill>
                <a:latin typeface="" pitchFamily="18"/>
              </a:rPr>
              <a:t>First input </a:t>
            </a:r>
            <a:r>
              <a:rPr lang="en-US" dirty="0">
                <a:latin typeface="" pitchFamily="18"/>
              </a:rPr>
              <a:t>→ rs1 or </a:t>
            </a:r>
            <a:r>
              <a:rPr lang="en-US" dirty="0" err="1">
                <a:latin typeface="" pitchFamily="18"/>
              </a:rPr>
              <a:t>ra</a:t>
            </a:r>
            <a:r>
              <a:rPr lang="en-US" dirty="0">
                <a:latin typeface="" pitchFamily="18"/>
              </a:rPr>
              <a:t>(15) (ret instruction)</a:t>
            </a:r>
          </a:p>
          <a:p>
            <a:pPr lvl="0">
              <a:buSzPct val="100000"/>
              <a:buFont typeface="Symbol" panose="05050102010706020507" pitchFamily="18" charset="2"/>
              <a:buChar char="*"/>
            </a:pPr>
            <a:r>
              <a:rPr lang="en-US" dirty="0">
                <a:solidFill>
                  <a:srgbClr val="2323DC"/>
                </a:solidFill>
                <a:latin typeface="" pitchFamily="18"/>
              </a:rPr>
              <a:t>Second input</a:t>
            </a:r>
            <a:r>
              <a:rPr lang="en-US" dirty="0">
                <a:latin typeface="" pitchFamily="18"/>
              </a:rPr>
              <a:t> → rs2 </a:t>
            </a:r>
            <a:r>
              <a:rPr lang="en-US" dirty="0" smtClean="0">
                <a:latin typeface="" pitchFamily="18"/>
              </a:rPr>
              <a:t>or </a:t>
            </a:r>
            <a:r>
              <a:rPr lang="en-US" dirty="0" err="1" smtClean="0">
                <a:latin typeface="" pitchFamily="18"/>
              </a:rPr>
              <a:t>rd</a:t>
            </a:r>
            <a:r>
              <a:rPr lang="en-US" dirty="0" smtClean="0">
                <a:latin typeface="" pitchFamily="18"/>
              </a:rPr>
              <a:t> </a:t>
            </a:r>
            <a:r>
              <a:rPr lang="en-US" dirty="0">
                <a:latin typeface="" pitchFamily="18"/>
              </a:rPr>
              <a:t>(store instruction)</a:t>
            </a:r>
          </a:p>
        </p:txBody>
      </p:sp>
      <p:sp>
        <p:nvSpPr>
          <p:cNvPr id="9" name="AutoShape 59"/>
          <p:cNvSpPr>
            <a:spLocks noChangeAspect="1" noChangeArrowheads="1" noTextEdit="1"/>
          </p:cNvSpPr>
          <p:nvPr/>
        </p:nvSpPr>
        <p:spPr bwMode="auto">
          <a:xfrm>
            <a:off x="1009651" y="1519223"/>
            <a:ext cx="7102478" cy="269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1"/>
          <p:cNvSpPr>
            <a:spLocks noChangeArrowheads="1"/>
          </p:cNvSpPr>
          <p:nvPr/>
        </p:nvSpPr>
        <p:spPr bwMode="auto">
          <a:xfrm>
            <a:off x="1112839" y="1779571"/>
            <a:ext cx="5540377" cy="2198668"/>
          </a:xfrm>
          <a:prstGeom prst="rect">
            <a:avLst/>
          </a:prstGeom>
          <a:solidFill>
            <a:srgbClr val="B3BBCF"/>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2"/>
          <p:cNvSpPr>
            <a:spLocks/>
          </p:cNvSpPr>
          <p:nvPr/>
        </p:nvSpPr>
        <p:spPr bwMode="auto">
          <a:xfrm>
            <a:off x="1598614" y="2973360"/>
            <a:ext cx="1003300" cy="0"/>
          </a:xfrm>
          <a:custGeom>
            <a:avLst/>
            <a:gdLst>
              <a:gd name="T0" fmla="*/ 0 w 58"/>
              <a:gd name="T1" fmla="*/ 58 w 58"/>
            </a:gdLst>
            <a:ahLst/>
            <a:cxnLst>
              <a:cxn ang="0">
                <a:pos x="T0" y="0"/>
              </a:cxn>
              <a:cxn ang="0">
                <a:pos x="T1" y="0"/>
              </a:cxn>
            </a:cxnLst>
            <a:rect l="0" t="0" r="r" b="b"/>
            <a:pathLst>
              <a:path w="58">
                <a:moveTo>
                  <a:pt x="0" y="0"/>
                </a:moveTo>
                <a:cubicBezTo>
                  <a:pt x="2" y="0"/>
                  <a:pt x="58" y="0"/>
                  <a:pt x="58"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3"/>
          <p:cNvSpPr>
            <a:spLocks/>
          </p:cNvSpPr>
          <p:nvPr/>
        </p:nvSpPr>
        <p:spPr bwMode="auto">
          <a:xfrm>
            <a:off x="2516189" y="2938436"/>
            <a:ext cx="85725" cy="52387"/>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4"/>
          <p:cNvSpPr>
            <a:spLocks noChangeArrowheads="1"/>
          </p:cNvSpPr>
          <p:nvPr/>
        </p:nvSpPr>
        <p:spPr bwMode="auto">
          <a:xfrm>
            <a:off x="1909764" y="3319432"/>
            <a:ext cx="311150"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rs2</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65"/>
          <p:cNvSpPr>
            <a:spLocks noChangeArrowheads="1"/>
          </p:cNvSpPr>
          <p:nvPr/>
        </p:nvSpPr>
        <p:spPr bwMode="auto">
          <a:xfrm>
            <a:off x="5735640" y="2090718"/>
            <a:ext cx="3635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66"/>
          <p:cNvSpPr>
            <a:spLocks noChangeArrowheads="1"/>
          </p:cNvSpPr>
          <p:nvPr/>
        </p:nvSpPr>
        <p:spPr bwMode="auto">
          <a:xfrm>
            <a:off x="5753103" y="2990823"/>
            <a:ext cx="3635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67"/>
          <p:cNvSpPr>
            <a:spLocks noChangeArrowheads="1"/>
          </p:cNvSpPr>
          <p:nvPr/>
        </p:nvSpPr>
        <p:spPr bwMode="auto">
          <a:xfrm>
            <a:off x="1719264" y="3544855"/>
            <a:ext cx="606425"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 pitchFamily="34" charset="0"/>
              </a:rPr>
              <a:t>inst[15:18]</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68"/>
          <p:cNvSpPr>
            <a:spLocks noChangeArrowheads="1"/>
          </p:cNvSpPr>
          <p:nvPr/>
        </p:nvSpPr>
        <p:spPr bwMode="auto">
          <a:xfrm>
            <a:off x="1736726" y="3024160"/>
            <a:ext cx="606425"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 pitchFamily="34" charset="0"/>
              </a:rPr>
              <a:t>inst[23:26]</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71"/>
          <p:cNvSpPr>
            <a:spLocks/>
          </p:cNvSpPr>
          <p:nvPr/>
        </p:nvSpPr>
        <p:spPr bwMode="auto">
          <a:xfrm>
            <a:off x="5319715" y="2281216"/>
            <a:ext cx="1800226" cy="0"/>
          </a:xfrm>
          <a:custGeom>
            <a:avLst/>
            <a:gdLst>
              <a:gd name="T0" fmla="*/ 0 w 104"/>
              <a:gd name="T1" fmla="*/ 104 w 104"/>
            </a:gdLst>
            <a:ahLst/>
            <a:cxnLst>
              <a:cxn ang="0">
                <a:pos x="T0" y="0"/>
              </a:cxn>
              <a:cxn ang="0">
                <a:pos x="T1" y="0"/>
              </a:cxn>
            </a:cxnLst>
            <a:rect l="0" t="0" r="r" b="b"/>
            <a:pathLst>
              <a:path w="104">
                <a:moveTo>
                  <a:pt x="0" y="0"/>
                </a:moveTo>
                <a:cubicBezTo>
                  <a:pt x="2" y="0"/>
                  <a:pt x="104" y="0"/>
                  <a:pt x="104"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2"/>
          <p:cNvSpPr>
            <a:spLocks/>
          </p:cNvSpPr>
          <p:nvPr/>
        </p:nvSpPr>
        <p:spPr bwMode="auto">
          <a:xfrm>
            <a:off x="7034216" y="2263754"/>
            <a:ext cx="103188" cy="5238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3"/>
          <p:cNvSpPr>
            <a:spLocks/>
          </p:cNvSpPr>
          <p:nvPr/>
        </p:nvSpPr>
        <p:spPr bwMode="auto">
          <a:xfrm>
            <a:off x="5302253" y="3216246"/>
            <a:ext cx="1801813" cy="0"/>
          </a:xfrm>
          <a:custGeom>
            <a:avLst/>
            <a:gdLst>
              <a:gd name="T0" fmla="*/ 0 w 104"/>
              <a:gd name="T1" fmla="*/ 104 w 104"/>
            </a:gdLst>
            <a:ahLst/>
            <a:cxnLst>
              <a:cxn ang="0">
                <a:pos x="T0" y="0"/>
              </a:cxn>
              <a:cxn ang="0">
                <a:pos x="T1" y="0"/>
              </a:cxn>
            </a:cxnLst>
            <a:rect l="0" t="0" r="r" b="b"/>
            <a:pathLst>
              <a:path w="104">
                <a:moveTo>
                  <a:pt x="0" y="0"/>
                </a:moveTo>
                <a:cubicBezTo>
                  <a:pt x="2" y="0"/>
                  <a:pt x="104" y="0"/>
                  <a:pt x="104"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74"/>
          <p:cNvSpPr>
            <a:spLocks/>
          </p:cNvSpPr>
          <p:nvPr/>
        </p:nvSpPr>
        <p:spPr bwMode="auto">
          <a:xfrm>
            <a:off x="7034216" y="3181321"/>
            <a:ext cx="85725" cy="69849"/>
          </a:xfrm>
          <a:custGeom>
            <a:avLst/>
            <a:gdLst>
              <a:gd name="T0" fmla="*/ 1 w 5"/>
              <a:gd name="T1" fmla="*/ 2 h 4"/>
              <a:gd name="T2" fmla="*/ 0 w 5"/>
              <a:gd name="T3" fmla="*/ 4 h 4"/>
              <a:gd name="T4" fmla="*/ 5 w 5"/>
              <a:gd name="T5" fmla="*/ 2 h 4"/>
              <a:gd name="T6" fmla="*/ 0 w 5"/>
              <a:gd name="T7" fmla="*/ 0 h 4"/>
              <a:gd name="T8" fmla="*/ 1 w 5"/>
              <a:gd name="T9" fmla="*/ 2 h 4"/>
            </a:gdLst>
            <a:ahLst/>
            <a:cxnLst>
              <a:cxn ang="0">
                <a:pos x="T0" y="T1"/>
              </a:cxn>
              <a:cxn ang="0">
                <a:pos x="T2" y="T3"/>
              </a:cxn>
              <a:cxn ang="0">
                <a:pos x="T4" y="T5"/>
              </a:cxn>
              <a:cxn ang="0">
                <a:pos x="T6" y="T7"/>
              </a:cxn>
              <a:cxn ang="0">
                <a:pos x="T8" y="T9"/>
              </a:cxn>
            </a:cxnLst>
            <a:rect l="0" t="0" r="r" b="b"/>
            <a:pathLst>
              <a:path w="5" h="4">
                <a:moveTo>
                  <a:pt x="1" y="2"/>
                </a:moveTo>
                <a:lnTo>
                  <a:pt x="0" y="4"/>
                </a:lnTo>
                <a:lnTo>
                  <a:pt x="5" y="2"/>
                </a:lnTo>
                <a:lnTo>
                  <a:pt x="0" y="0"/>
                </a:lnTo>
                <a:lnTo>
                  <a:pt x="1"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75"/>
          <p:cNvSpPr>
            <a:spLocks noChangeArrowheads="1"/>
          </p:cNvSpPr>
          <p:nvPr/>
        </p:nvSpPr>
        <p:spPr bwMode="auto">
          <a:xfrm>
            <a:off x="3624265" y="1795446"/>
            <a:ext cx="1712913" cy="2355829"/>
          </a:xfrm>
          <a:prstGeom prst="rect">
            <a:avLst/>
          </a:prstGeom>
          <a:solidFill>
            <a:srgbClr val="F2C5C3"/>
          </a:solidFill>
          <a:ln w="11"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6"/>
          <p:cNvSpPr>
            <a:spLocks/>
          </p:cNvSpPr>
          <p:nvPr/>
        </p:nvSpPr>
        <p:spPr bwMode="auto">
          <a:xfrm>
            <a:off x="2757489" y="3648042"/>
            <a:ext cx="87313" cy="139699"/>
          </a:xfrm>
          <a:custGeom>
            <a:avLst/>
            <a:gdLst>
              <a:gd name="T0" fmla="*/ 2 w 5"/>
              <a:gd name="T1" fmla="*/ 6 h 8"/>
              <a:gd name="T2" fmla="*/ 5 w 5"/>
              <a:gd name="T3" fmla="*/ 8 h 8"/>
              <a:gd name="T4" fmla="*/ 2 w 5"/>
              <a:gd name="T5" fmla="*/ 0 h 8"/>
              <a:gd name="T6" fmla="*/ 0 w 5"/>
              <a:gd name="T7" fmla="*/ 8 h 8"/>
              <a:gd name="T8" fmla="*/ 2 w 5"/>
              <a:gd name="T9" fmla="*/ 6 h 8"/>
            </a:gdLst>
            <a:ahLst/>
            <a:cxnLst>
              <a:cxn ang="0">
                <a:pos x="T0" y="T1"/>
              </a:cxn>
              <a:cxn ang="0">
                <a:pos x="T2" y="T3"/>
              </a:cxn>
              <a:cxn ang="0">
                <a:pos x="T4" y="T5"/>
              </a:cxn>
              <a:cxn ang="0">
                <a:pos x="T6" y="T7"/>
              </a:cxn>
              <a:cxn ang="0">
                <a:pos x="T8" y="T9"/>
              </a:cxn>
            </a:cxnLst>
            <a:rect l="0" t="0" r="r" b="b"/>
            <a:pathLst>
              <a:path w="5" h="8">
                <a:moveTo>
                  <a:pt x="2" y="6"/>
                </a:moveTo>
                <a:lnTo>
                  <a:pt x="5" y="8"/>
                </a:lnTo>
                <a:lnTo>
                  <a:pt x="2" y="0"/>
                </a:lnTo>
                <a:lnTo>
                  <a:pt x="0" y="8"/>
                </a:lnTo>
                <a:lnTo>
                  <a:pt x="2" y="6"/>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77"/>
          <p:cNvSpPr>
            <a:spLocks noChangeArrowheads="1"/>
          </p:cNvSpPr>
          <p:nvPr/>
        </p:nvSpPr>
        <p:spPr bwMode="auto">
          <a:xfrm>
            <a:off x="2914652" y="3761547"/>
            <a:ext cx="3635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Arial" pitchFamily="34" charset="0"/>
              </a:rPr>
              <a:t>isSt</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78"/>
          <p:cNvSpPr>
            <a:spLocks noChangeArrowheads="1"/>
          </p:cNvSpPr>
          <p:nvPr/>
        </p:nvSpPr>
        <p:spPr bwMode="auto">
          <a:xfrm>
            <a:off x="3865565" y="3597242"/>
            <a:ext cx="952500" cy="27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4282B"/>
                </a:solidFill>
                <a:effectLst/>
                <a:latin typeface="Arial" pitchFamily="34" charset="0"/>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Rectangle 79"/>
          <p:cNvSpPr>
            <a:spLocks noChangeArrowheads="1"/>
          </p:cNvSpPr>
          <p:nvPr/>
        </p:nvSpPr>
        <p:spPr bwMode="auto">
          <a:xfrm>
            <a:off x="4246565" y="3873465"/>
            <a:ext cx="398463" cy="27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file</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80"/>
          <p:cNvSpPr>
            <a:spLocks noChangeArrowheads="1"/>
          </p:cNvSpPr>
          <p:nvPr/>
        </p:nvSpPr>
        <p:spPr bwMode="auto">
          <a:xfrm>
            <a:off x="3900490" y="2246292"/>
            <a:ext cx="727075" cy="19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 pitchFamily="34" charset="0"/>
              </a:rPr>
              <a:t>read port 1</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81"/>
          <p:cNvSpPr>
            <a:spLocks noChangeArrowheads="1"/>
          </p:cNvSpPr>
          <p:nvPr/>
        </p:nvSpPr>
        <p:spPr bwMode="auto">
          <a:xfrm>
            <a:off x="3848102" y="3146396"/>
            <a:ext cx="727075" cy="19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 pitchFamily="34" charset="0"/>
              </a:rPr>
              <a:t>read port 2</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Freeform 82"/>
          <p:cNvSpPr>
            <a:spLocks noEditPoints="1"/>
          </p:cNvSpPr>
          <p:nvPr/>
        </p:nvSpPr>
        <p:spPr bwMode="auto">
          <a:xfrm>
            <a:off x="3641727" y="2211367"/>
            <a:ext cx="206375" cy="190498"/>
          </a:xfrm>
          <a:custGeom>
            <a:avLst/>
            <a:gdLst>
              <a:gd name="T0" fmla="*/ 12 w 12"/>
              <a:gd name="T1" fmla="*/ 5 h 11"/>
              <a:gd name="T2" fmla="*/ 6 w 12"/>
              <a:gd name="T3" fmla="*/ 11 h 11"/>
              <a:gd name="T4" fmla="*/ 0 w 12"/>
              <a:gd name="T5" fmla="*/ 5 h 11"/>
              <a:gd name="T6" fmla="*/ 6 w 12"/>
              <a:gd name="T7" fmla="*/ 0 h 11"/>
              <a:gd name="T8" fmla="*/ 12 w 12"/>
              <a:gd name="T9" fmla="*/ 5 h 11"/>
              <a:gd name="T10" fmla="*/ 6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12" y="5"/>
                </a:moveTo>
                <a:cubicBezTo>
                  <a:pt x="12" y="8"/>
                  <a:pt x="9" y="11"/>
                  <a:pt x="6" y="11"/>
                </a:cubicBezTo>
                <a:cubicBezTo>
                  <a:pt x="3" y="11"/>
                  <a:pt x="0" y="8"/>
                  <a:pt x="0" y="5"/>
                </a:cubicBezTo>
                <a:cubicBezTo>
                  <a:pt x="0" y="2"/>
                  <a:pt x="3" y="0"/>
                  <a:pt x="6" y="0"/>
                </a:cubicBezTo>
                <a:cubicBezTo>
                  <a:pt x="9" y="0"/>
                  <a:pt x="12" y="2"/>
                  <a:pt x="12" y="5"/>
                </a:cubicBezTo>
                <a:close/>
                <a:moveTo>
                  <a:pt x="6" y="5"/>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0" name="Rectangle 83"/>
          <p:cNvSpPr>
            <a:spLocks noChangeArrowheads="1"/>
          </p:cNvSpPr>
          <p:nvPr/>
        </p:nvSpPr>
        <p:spPr bwMode="auto">
          <a:xfrm>
            <a:off x="3717135" y="2239510"/>
            <a:ext cx="138113"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 pitchFamily="34" charset="0"/>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1" name="Freeform 84"/>
          <p:cNvSpPr>
            <a:spLocks noEditPoints="1"/>
          </p:cNvSpPr>
          <p:nvPr/>
        </p:nvSpPr>
        <p:spPr bwMode="auto">
          <a:xfrm>
            <a:off x="5111753" y="2211367"/>
            <a:ext cx="207963" cy="190498"/>
          </a:xfrm>
          <a:custGeom>
            <a:avLst/>
            <a:gdLst>
              <a:gd name="T0" fmla="*/ 12 w 12"/>
              <a:gd name="T1" fmla="*/ 5 h 11"/>
              <a:gd name="T2" fmla="*/ 6 w 12"/>
              <a:gd name="T3" fmla="*/ 11 h 11"/>
              <a:gd name="T4" fmla="*/ 0 w 12"/>
              <a:gd name="T5" fmla="*/ 5 h 11"/>
              <a:gd name="T6" fmla="*/ 6 w 12"/>
              <a:gd name="T7" fmla="*/ 0 h 11"/>
              <a:gd name="T8" fmla="*/ 12 w 12"/>
              <a:gd name="T9" fmla="*/ 5 h 11"/>
              <a:gd name="T10" fmla="*/ 6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12" y="5"/>
                </a:moveTo>
                <a:cubicBezTo>
                  <a:pt x="12" y="8"/>
                  <a:pt x="9" y="11"/>
                  <a:pt x="6" y="11"/>
                </a:cubicBezTo>
                <a:cubicBezTo>
                  <a:pt x="3" y="11"/>
                  <a:pt x="0" y="8"/>
                  <a:pt x="0" y="5"/>
                </a:cubicBezTo>
                <a:cubicBezTo>
                  <a:pt x="0" y="2"/>
                  <a:pt x="3" y="0"/>
                  <a:pt x="6" y="0"/>
                </a:cubicBezTo>
                <a:cubicBezTo>
                  <a:pt x="9" y="0"/>
                  <a:pt x="12" y="2"/>
                  <a:pt x="12" y="5"/>
                </a:cubicBezTo>
                <a:close/>
                <a:moveTo>
                  <a:pt x="6" y="5"/>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2" name="Rectangle 85"/>
          <p:cNvSpPr>
            <a:spLocks noChangeArrowheads="1"/>
          </p:cNvSpPr>
          <p:nvPr/>
        </p:nvSpPr>
        <p:spPr bwMode="auto">
          <a:xfrm>
            <a:off x="5196686" y="2233569"/>
            <a:ext cx="138113"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 pitchFamily="34" charset="0"/>
              </a:rPr>
              <a:t>D</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3" name="Freeform 86"/>
          <p:cNvSpPr>
            <a:spLocks noEditPoints="1"/>
          </p:cNvSpPr>
          <p:nvPr/>
        </p:nvSpPr>
        <p:spPr bwMode="auto">
          <a:xfrm>
            <a:off x="3606802" y="3128934"/>
            <a:ext cx="190500" cy="190498"/>
          </a:xfrm>
          <a:custGeom>
            <a:avLst/>
            <a:gdLst>
              <a:gd name="T0" fmla="*/ 11 w 11"/>
              <a:gd name="T1" fmla="*/ 5 h 11"/>
              <a:gd name="T2" fmla="*/ 6 w 11"/>
              <a:gd name="T3" fmla="*/ 11 h 11"/>
              <a:gd name="T4" fmla="*/ 0 w 11"/>
              <a:gd name="T5" fmla="*/ 5 h 11"/>
              <a:gd name="T6" fmla="*/ 6 w 11"/>
              <a:gd name="T7" fmla="*/ 0 h 11"/>
              <a:gd name="T8" fmla="*/ 11 w 11"/>
              <a:gd name="T9" fmla="*/ 5 h 11"/>
              <a:gd name="T10" fmla="*/ 6 w 11"/>
              <a:gd name="T11" fmla="*/ 5 h 11"/>
            </a:gdLst>
            <a:ahLst/>
            <a:cxnLst>
              <a:cxn ang="0">
                <a:pos x="T0" y="T1"/>
              </a:cxn>
              <a:cxn ang="0">
                <a:pos x="T2" y="T3"/>
              </a:cxn>
              <a:cxn ang="0">
                <a:pos x="T4" y="T5"/>
              </a:cxn>
              <a:cxn ang="0">
                <a:pos x="T6" y="T7"/>
              </a:cxn>
              <a:cxn ang="0">
                <a:pos x="T8" y="T9"/>
              </a:cxn>
              <a:cxn ang="0">
                <a:pos x="T10" y="T11"/>
              </a:cxn>
            </a:cxnLst>
            <a:rect l="0" t="0" r="r" b="b"/>
            <a:pathLst>
              <a:path w="11" h="11">
                <a:moveTo>
                  <a:pt x="11" y="5"/>
                </a:moveTo>
                <a:cubicBezTo>
                  <a:pt x="11" y="8"/>
                  <a:pt x="9" y="11"/>
                  <a:pt x="6" y="11"/>
                </a:cubicBezTo>
                <a:cubicBezTo>
                  <a:pt x="3" y="11"/>
                  <a:pt x="0" y="8"/>
                  <a:pt x="0" y="5"/>
                </a:cubicBezTo>
                <a:cubicBezTo>
                  <a:pt x="0" y="2"/>
                  <a:pt x="3" y="0"/>
                  <a:pt x="6" y="0"/>
                </a:cubicBezTo>
                <a:cubicBezTo>
                  <a:pt x="9" y="0"/>
                  <a:pt x="11" y="2"/>
                  <a:pt x="11" y="5"/>
                </a:cubicBezTo>
                <a:close/>
                <a:moveTo>
                  <a:pt x="6" y="5"/>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4" name="Rectangle 87"/>
          <p:cNvSpPr>
            <a:spLocks noChangeArrowheads="1"/>
          </p:cNvSpPr>
          <p:nvPr/>
        </p:nvSpPr>
        <p:spPr bwMode="auto">
          <a:xfrm>
            <a:off x="3675857" y="3165446"/>
            <a:ext cx="138113"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 pitchFamily="34" charset="0"/>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5" name="Freeform 88"/>
          <p:cNvSpPr>
            <a:spLocks noEditPoints="1"/>
          </p:cNvSpPr>
          <p:nvPr/>
        </p:nvSpPr>
        <p:spPr bwMode="auto">
          <a:xfrm>
            <a:off x="5078415" y="3111472"/>
            <a:ext cx="207963" cy="190498"/>
          </a:xfrm>
          <a:custGeom>
            <a:avLst/>
            <a:gdLst>
              <a:gd name="T0" fmla="*/ 12 w 12"/>
              <a:gd name="T1" fmla="*/ 6 h 11"/>
              <a:gd name="T2" fmla="*/ 6 w 12"/>
              <a:gd name="T3" fmla="*/ 11 h 11"/>
              <a:gd name="T4" fmla="*/ 0 w 12"/>
              <a:gd name="T5" fmla="*/ 6 h 11"/>
              <a:gd name="T6" fmla="*/ 6 w 12"/>
              <a:gd name="T7" fmla="*/ 0 h 11"/>
              <a:gd name="T8" fmla="*/ 12 w 12"/>
              <a:gd name="T9" fmla="*/ 6 h 11"/>
              <a:gd name="T10" fmla="*/ 6 w 12"/>
              <a:gd name="T11" fmla="*/ 6 h 11"/>
            </a:gdLst>
            <a:ahLst/>
            <a:cxnLst>
              <a:cxn ang="0">
                <a:pos x="T0" y="T1"/>
              </a:cxn>
              <a:cxn ang="0">
                <a:pos x="T2" y="T3"/>
              </a:cxn>
              <a:cxn ang="0">
                <a:pos x="T4" y="T5"/>
              </a:cxn>
              <a:cxn ang="0">
                <a:pos x="T6" y="T7"/>
              </a:cxn>
              <a:cxn ang="0">
                <a:pos x="T8" y="T9"/>
              </a:cxn>
              <a:cxn ang="0">
                <a:pos x="T10" y="T11"/>
              </a:cxn>
            </a:cxnLst>
            <a:rect l="0" t="0" r="r" b="b"/>
            <a:pathLst>
              <a:path w="12" h="11">
                <a:moveTo>
                  <a:pt x="12" y="6"/>
                </a:moveTo>
                <a:cubicBezTo>
                  <a:pt x="12" y="9"/>
                  <a:pt x="9" y="11"/>
                  <a:pt x="6" y="11"/>
                </a:cubicBezTo>
                <a:cubicBezTo>
                  <a:pt x="3" y="11"/>
                  <a:pt x="0" y="9"/>
                  <a:pt x="0" y="6"/>
                </a:cubicBezTo>
                <a:cubicBezTo>
                  <a:pt x="0" y="3"/>
                  <a:pt x="3" y="0"/>
                  <a:pt x="6" y="0"/>
                </a:cubicBezTo>
                <a:cubicBezTo>
                  <a:pt x="9" y="0"/>
                  <a:pt x="12" y="3"/>
                  <a:pt x="12" y="6"/>
                </a:cubicBezTo>
                <a:close/>
                <a:moveTo>
                  <a:pt x="6" y="6"/>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7" name="Rectangle 89"/>
          <p:cNvSpPr>
            <a:spLocks noChangeArrowheads="1"/>
          </p:cNvSpPr>
          <p:nvPr/>
        </p:nvSpPr>
        <p:spPr bwMode="auto">
          <a:xfrm>
            <a:off x="5164140" y="3155127"/>
            <a:ext cx="138113"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 pitchFamily="34" charset="0"/>
              </a:rPr>
              <a:t>D</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8" name="Freeform 90"/>
          <p:cNvSpPr>
            <a:spLocks noEditPoints="1"/>
          </p:cNvSpPr>
          <p:nvPr/>
        </p:nvSpPr>
        <p:spPr bwMode="auto">
          <a:xfrm>
            <a:off x="6826253" y="3562318"/>
            <a:ext cx="190500" cy="190498"/>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5 w 11"/>
              <a:gd name="T11" fmla="*/ 6 h 11"/>
            </a:gdLst>
            <a:ahLst/>
            <a:cxnLst>
              <a:cxn ang="0">
                <a:pos x="T0" y="T1"/>
              </a:cxn>
              <a:cxn ang="0">
                <a:pos x="T2" y="T3"/>
              </a:cxn>
              <a:cxn ang="0">
                <a:pos x="T4" y="T5"/>
              </a:cxn>
              <a:cxn ang="0">
                <a:pos x="T6" y="T7"/>
              </a:cxn>
              <a:cxn ang="0">
                <a:pos x="T8" y="T9"/>
              </a:cxn>
              <a:cxn ang="0">
                <a:pos x="T10" y="T11"/>
              </a:cxn>
            </a:cxnLst>
            <a:rect l="0" t="0" r="r" b="b"/>
            <a:pathLst>
              <a:path w="11" h="11">
                <a:moveTo>
                  <a:pt x="11" y="6"/>
                </a:moveTo>
                <a:cubicBezTo>
                  <a:pt x="11" y="9"/>
                  <a:pt x="8" y="11"/>
                  <a:pt x="5" y="11"/>
                </a:cubicBezTo>
                <a:cubicBezTo>
                  <a:pt x="2" y="11"/>
                  <a:pt x="0" y="9"/>
                  <a:pt x="0" y="6"/>
                </a:cubicBezTo>
                <a:cubicBezTo>
                  <a:pt x="0" y="3"/>
                  <a:pt x="2" y="0"/>
                  <a:pt x="5" y="0"/>
                </a:cubicBezTo>
                <a:cubicBezTo>
                  <a:pt x="8" y="0"/>
                  <a:pt x="11" y="3"/>
                  <a:pt x="11" y="6"/>
                </a:cubicBezTo>
                <a:close/>
                <a:moveTo>
                  <a:pt x="5" y="6"/>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9" name="Rectangle 91"/>
          <p:cNvSpPr>
            <a:spLocks noChangeArrowheads="1"/>
          </p:cNvSpPr>
          <p:nvPr/>
        </p:nvSpPr>
        <p:spPr bwMode="auto">
          <a:xfrm>
            <a:off x="6879758" y="3588511"/>
            <a:ext cx="138113"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 pitchFamily="34" charset="0"/>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7210" name="Freeform 92"/>
          <p:cNvSpPr>
            <a:spLocks noEditPoints="1"/>
          </p:cNvSpPr>
          <p:nvPr/>
        </p:nvSpPr>
        <p:spPr bwMode="auto">
          <a:xfrm>
            <a:off x="6808791" y="3925852"/>
            <a:ext cx="207963" cy="190498"/>
          </a:xfrm>
          <a:custGeom>
            <a:avLst/>
            <a:gdLst>
              <a:gd name="T0" fmla="*/ 12 w 12"/>
              <a:gd name="T1" fmla="*/ 6 h 11"/>
              <a:gd name="T2" fmla="*/ 6 w 12"/>
              <a:gd name="T3" fmla="*/ 11 h 11"/>
              <a:gd name="T4" fmla="*/ 0 w 12"/>
              <a:gd name="T5" fmla="*/ 6 h 11"/>
              <a:gd name="T6" fmla="*/ 6 w 12"/>
              <a:gd name="T7" fmla="*/ 0 h 11"/>
              <a:gd name="T8" fmla="*/ 12 w 12"/>
              <a:gd name="T9" fmla="*/ 6 h 11"/>
              <a:gd name="T10" fmla="*/ 6 w 12"/>
              <a:gd name="T11" fmla="*/ 6 h 11"/>
            </a:gdLst>
            <a:ahLst/>
            <a:cxnLst>
              <a:cxn ang="0">
                <a:pos x="T0" y="T1"/>
              </a:cxn>
              <a:cxn ang="0">
                <a:pos x="T2" y="T3"/>
              </a:cxn>
              <a:cxn ang="0">
                <a:pos x="T4" y="T5"/>
              </a:cxn>
              <a:cxn ang="0">
                <a:pos x="T6" y="T7"/>
              </a:cxn>
              <a:cxn ang="0">
                <a:pos x="T8" y="T9"/>
              </a:cxn>
              <a:cxn ang="0">
                <a:pos x="T10" y="T11"/>
              </a:cxn>
            </a:cxnLst>
            <a:rect l="0" t="0" r="r" b="b"/>
            <a:pathLst>
              <a:path w="12" h="11">
                <a:moveTo>
                  <a:pt x="12" y="6"/>
                </a:moveTo>
                <a:cubicBezTo>
                  <a:pt x="12" y="9"/>
                  <a:pt x="9" y="11"/>
                  <a:pt x="6" y="11"/>
                </a:cubicBezTo>
                <a:cubicBezTo>
                  <a:pt x="3" y="11"/>
                  <a:pt x="0" y="9"/>
                  <a:pt x="0" y="6"/>
                </a:cubicBezTo>
                <a:cubicBezTo>
                  <a:pt x="0" y="3"/>
                  <a:pt x="3" y="0"/>
                  <a:pt x="6" y="0"/>
                </a:cubicBezTo>
                <a:cubicBezTo>
                  <a:pt x="9" y="0"/>
                  <a:pt x="12" y="3"/>
                  <a:pt x="12" y="6"/>
                </a:cubicBezTo>
                <a:close/>
                <a:moveTo>
                  <a:pt x="6" y="6"/>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11" name="Rectangle 93"/>
          <p:cNvSpPr>
            <a:spLocks noChangeArrowheads="1"/>
          </p:cNvSpPr>
          <p:nvPr/>
        </p:nvSpPr>
        <p:spPr bwMode="auto">
          <a:xfrm>
            <a:off x="6878644" y="3976652"/>
            <a:ext cx="138113"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 pitchFamily="34" charset="0"/>
              </a:rPr>
              <a:t>D</a:t>
            </a:r>
            <a:endParaRPr kumimoji="0" lang="en-US" sz="1800" b="0" i="0" u="none" strike="noStrike" cap="none" normalizeH="0" baseline="0" dirty="0" smtClean="0">
              <a:ln>
                <a:noFill/>
              </a:ln>
              <a:solidFill>
                <a:schemeClr val="tx1"/>
              </a:solidFill>
              <a:effectLst/>
              <a:latin typeface="Arial" pitchFamily="34" charset="0"/>
            </a:endParaRPr>
          </a:p>
        </p:txBody>
      </p:sp>
      <p:sp>
        <p:nvSpPr>
          <p:cNvPr id="7212" name="Rectangle 94"/>
          <p:cNvSpPr>
            <a:spLocks noChangeArrowheads="1"/>
          </p:cNvSpPr>
          <p:nvPr/>
        </p:nvSpPr>
        <p:spPr bwMode="auto">
          <a:xfrm>
            <a:off x="7104066" y="3544855"/>
            <a:ext cx="830263" cy="26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7213" name="Rectangle 95"/>
          <p:cNvSpPr>
            <a:spLocks noChangeArrowheads="1"/>
          </p:cNvSpPr>
          <p:nvPr/>
        </p:nvSpPr>
        <p:spPr bwMode="auto">
          <a:xfrm>
            <a:off x="7119941" y="3873465"/>
            <a:ext cx="536575" cy="27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7214" name="Rectangle 96"/>
          <p:cNvSpPr>
            <a:spLocks noChangeArrowheads="1"/>
          </p:cNvSpPr>
          <p:nvPr/>
        </p:nvSpPr>
        <p:spPr bwMode="auto">
          <a:xfrm>
            <a:off x="6723066" y="3492468"/>
            <a:ext cx="1349376" cy="676269"/>
          </a:xfrm>
          <a:prstGeom prst="rect">
            <a:avLst/>
          </a:pr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5" name="Freeform 97"/>
          <p:cNvSpPr>
            <a:spLocks/>
          </p:cNvSpPr>
          <p:nvPr/>
        </p:nvSpPr>
        <p:spPr bwMode="auto">
          <a:xfrm>
            <a:off x="2584452" y="2835249"/>
            <a:ext cx="468313" cy="882642"/>
          </a:xfrm>
          <a:custGeom>
            <a:avLst/>
            <a:gdLst>
              <a:gd name="T0" fmla="*/ 0 w 27"/>
              <a:gd name="T1" fmla="*/ 0 h 51"/>
              <a:gd name="T2" fmla="*/ 27 w 27"/>
              <a:gd name="T3" fmla="*/ 11 h 51"/>
              <a:gd name="T4" fmla="*/ 27 w 27"/>
              <a:gd name="T5" fmla="*/ 38 h 51"/>
              <a:gd name="T6" fmla="*/ 0 w 27"/>
              <a:gd name="T7" fmla="*/ 51 h 51"/>
              <a:gd name="T8" fmla="*/ 0 w 27"/>
              <a:gd name="T9" fmla="*/ 0 h 51"/>
            </a:gdLst>
            <a:ahLst/>
            <a:cxnLst>
              <a:cxn ang="0">
                <a:pos x="T0" y="T1"/>
              </a:cxn>
              <a:cxn ang="0">
                <a:pos x="T2" y="T3"/>
              </a:cxn>
              <a:cxn ang="0">
                <a:pos x="T4" y="T5"/>
              </a:cxn>
              <a:cxn ang="0">
                <a:pos x="T6" y="T7"/>
              </a:cxn>
              <a:cxn ang="0">
                <a:pos x="T8" y="T9"/>
              </a:cxn>
            </a:cxnLst>
            <a:rect l="0" t="0" r="r" b="b"/>
            <a:pathLst>
              <a:path w="27" h="51">
                <a:moveTo>
                  <a:pt x="0" y="0"/>
                </a:moveTo>
                <a:lnTo>
                  <a:pt x="27" y="11"/>
                </a:lnTo>
                <a:lnTo>
                  <a:pt x="27" y="38"/>
                </a:lnTo>
                <a:lnTo>
                  <a:pt x="0" y="51"/>
                </a:lnTo>
                <a:lnTo>
                  <a:pt x="0" y="0"/>
                </a:lnTo>
                <a:close/>
              </a:path>
            </a:pathLst>
          </a:custGeom>
          <a:solidFill>
            <a:srgbClr val="B3AEC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16" name="Rectangle 98"/>
          <p:cNvSpPr>
            <a:spLocks noChangeArrowheads="1"/>
          </p:cNvSpPr>
          <p:nvPr/>
        </p:nvSpPr>
        <p:spPr bwMode="auto">
          <a:xfrm>
            <a:off x="2671764" y="2940023"/>
            <a:ext cx="1730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217" name="Rectangle 99"/>
          <p:cNvSpPr>
            <a:spLocks noChangeArrowheads="1"/>
          </p:cNvSpPr>
          <p:nvPr/>
        </p:nvSpPr>
        <p:spPr bwMode="auto">
          <a:xfrm>
            <a:off x="2741614" y="3441669"/>
            <a:ext cx="1730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219" name="Freeform 101"/>
          <p:cNvSpPr>
            <a:spLocks/>
          </p:cNvSpPr>
          <p:nvPr/>
        </p:nvSpPr>
        <p:spPr bwMode="auto">
          <a:xfrm>
            <a:off x="2498727" y="3441669"/>
            <a:ext cx="85725" cy="50800"/>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0" name="Line 102"/>
          <p:cNvSpPr>
            <a:spLocks noChangeShapeType="1"/>
          </p:cNvSpPr>
          <p:nvPr/>
        </p:nvSpPr>
        <p:spPr bwMode="auto">
          <a:xfrm>
            <a:off x="1616076" y="2524102"/>
            <a:ext cx="0" cy="933442"/>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1" name="Line 103"/>
          <p:cNvSpPr>
            <a:spLocks noChangeShapeType="1"/>
          </p:cNvSpPr>
          <p:nvPr/>
        </p:nvSpPr>
        <p:spPr bwMode="auto">
          <a:xfrm flipH="1">
            <a:off x="1044576" y="2938436"/>
            <a:ext cx="554038"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2" name="Freeform 104"/>
          <p:cNvSpPr>
            <a:spLocks noEditPoints="1"/>
          </p:cNvSpPr>
          <p:nvPr/>
        </p:nvSpPr>
        <p:spPr bwMode="auto">
          <a:xfrm>
            <a:off x="1581151" y="2879698"/>
            <a:ext cx="85725" cy="120649"/>
          </a:xfrm>
          <a:custGeom>
            <a:avLst/>
            <a:gdLst>
              <a:gd name="T0" fmla="*/ 10 w 10"/>
              <a:gd name="T1" fmla="*/ 3 h 7"/>
              <a:gd name="T2" fmla="*/ 5 w 10"/>
              <a:gd name="T3" fmla="*/ 7 h 7"/>
              <a:gd name="T4" fmla="*/ 0 w 10"/>
              <a:gd name="T5" fmla="*/ 3 h 7"/>
              <a:gd name="T6" fmla="*/ 5 w 10"/>
              <a:gd name="T7" fmla="*/ 0 h 7"/>
              <a:gd name="T8" fmla="*/ 10 w 10"/>
              <a:gd name="T9" fmla="*/ 3 h 7"/>
              <a:gd name="T10" fmla="*/ 5 w 10"/>
              <a:gd name="T11" fmla="*/ 3 h 7"/>
            </a:gdLst>
            <a:ahLst/>
            <a:cxnLst>
              <a:cxn ang="0">
                <a:pos x="T0" y="T1"/>
              </a:cxn>
              <a:cxn ang="0">
                <a:pos x="T2" y="T3"/>
              </a:cxn>
              <a:cxn ang="0">
                <a:pos x="T4" y="T5"/>
              </a:cxn>
              <a:cxn ang="0">
                <a:pos x="T6" y="T7"/>
              </a:cxn>
              <a:cxn ang="0">
                <a:pos x="T8" y="T9"/>
              </a:cxn>
              <a:cxn ang="0">
                <a:pos x="T10" y="T11"/>
              </a:cxn>
            </a:cxnLst>
            <a:rect l="0" t="0" r="r" b="b"/>
            <a:pathLst>
              <a:path w="10" h="7">
                <a:moveTo>
                  <a:pt x="10" y="3"/>
                </a:moveTo>
                <a:cubicBezTo>
                  <a:pt x="10" y="6"/>
                  <a:pt x="7" y="7"/>
                  <a:pt x="5" y="7"/>
                </a:cubicBezTo>
                <a:cubicBezTo>
                  <a:pt x="2" y="7"/>
                  <a:pt x="0" y="6"/>
                  <a:pt x="0" y="3"/>
                </a:cubicBezTo>
                <a:cubicBezTo>
                  <a:pt x="0" y="1"/>
                  <a:pt x="2" y="0"/>
                  <a:pt x="5" y="0"/>
                </a:cubicBezTo>
                <a:cubicBezTo>
                  <a:pt x="7" y="0"/>
                  <a:pt x="10" y="1"/>
                  <a:pt x="10" y="3"/>
                </a:cubicBezTo>
                <a:close/>
                <a:moveTo>
                  <a:pt x="5" y="3"/>
                </a:moveTo>
              </a:path>
            </a:pathLst>
          </a:custGeom>
          <a:solidFill>
            <a:srgbClr val="38297B"/>
          </a:solidFill>
          <a:ln w="11"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3" name="Rectangle 105"/>
          <p:cNvSpPr>
            <a:spLocks noChangeArrowheads="1"/>
          </p:cNvSpPr>
          <p:nvPr/>
        </p:nvSpPr>
        <p:spPr bwMode="auto">
          <a:xfrm>
            <a:off x="1165226" y="2765400"/>
            <a:ext cx="346075"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7224" name="Freeform 106"/>
          <p:cNvSpPr>
            <a:spLocks/>
          </p:cNvSpPr>
          <p:nvPr/>
        </p:nvSpPr>
        <p:spPr bwMode="auto">
          <a:xfrm>
            <a:off x="2774952" y="1847833"/>
            <a:ext cx="87313" cy="138111"/>
          </a:xfrm>
          <a:custGeom>
            <a:avLst/>
            <a:gdLst>
              <a:gd name="T0" fmla="*/ 3 w 5"/>
              <a:gd name="T1" fmla="*/ 2 h 8"/>
              <a:gd name="T2" fmla="*/ 0 w 5"/>
              <a:gd name="T3" fmla="*/ 0 h 8"/>
              <a:gd name="T4" fmla="*/ 3 w 5"/>
              <a:gd name="T5" fmla="*/ 8 h 8"/>
              <a:gd name="T6" fmla="*/ 5 w 5"/>
              <a:gd name="T7" fmla="*/ 0 h 8"/>
              <a:gd name="T8" fmla="*/ 3 w 5"/>
              <a:gd name="T9" fmla="*/ 2 h 8"/>
            </a:gdLst>
            <a:ahLst/>
            <a:cxnLst>
              <a:cxn ang="0">
                <a:pos x="T0" y="T1"/>
              </a:cxn>
              <a:cxn ang="0">
                <a:pos x="T2" y="T3"/>
              </a:cxn>
              <a:cxn ang="0">
                <a:pos x="T4" y="T5"/>
              </a:cxn>
              <a:cxn ang="0">
                <a:pos x="T6" y="T7"/>
              </a:cxn>
              <a:cxn ang="0">
                <a:pos x="T8" y="T9"/>
              </a:cxn>
            </a:cxnLst>
            <a:rect l="0" t="0" r="r" b="b"/>
            <a:pathLst>
              <a:path w="5" h="8">
                <a:moveTo>
                  <a:pt x="3" y="2"/>
                </a:moveTo>
                <a:lnTo>
                  <a:pt x="0" y="0"/>
                </a:lnTo>
                <a:lnTo>
                  <a:pt x="3" y="8"/>
                </a:lnTo>
                <a:lnTo>
                  <a:pt x="5" y="0"/>
                </a:lnTo>
                <a:lnTo>
                  <a:pt x="3"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6" name="Rectangle 107"/>
          <p:cNvSpPr>
            <a:spLocks noChangeArrowheads="1"/>
          </p:cNvSpPr>
          <p:nvPr/>
        </p:nvSpPr>
        <p:spPr bwMode="auto">
          <a:xfrm>
            <a:off x="2862265" y="1411258"/>
            <a:ext cx="466725"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Arial" pitchFamily="34" charset="0"/>
              </a:rPr>
              <a:t>isRet</a:t>
            </a:r>
            <a:endParaRPr kumimoji="0" lang="en-US" sz="1800" b="0" i="0" u="none" strike="noStrike" cap="none" normalizeH="0" baseline="0" dirty="0" smtClean="0">
              <a:ln>
                <a:noFill/>
              </a:ln>
              <a:solidFill>
                <a:schemeClr val="tx1"/>
              </a:solidFill>
              <a:effectLst/>
              <a:latin typeface="Arial" pitchFamily="34" charset="0"/>
            </a:endParaRPr>
          </a:p>
        </p:txBody>
      </p:sp>
      <p:sp>
        <p:nvSpPr>
          <p:cNvPr id="7227" name="Freeform 108"/>
          <p:cNvSpPr>
            <a:spLocks/>
          </p:cNvSpPr>
          <p:nvPr/>
        </p:nvSpPr>
        <p:spPr bwMode="auto">
          <a:xfrm>
            <a:off x="2584452" y="1882757"/>
            <a:ext cx="468313" cy="882642"/>
          </a:xfrm>
          <a:custGeom>
            <a:avLst/>
            <a:gdLst>
              <a:gd name="T0" fmla="*/ 0 w 27"/>
              <a:gd name="T1" fmla="*/ 0 h 51"/>
              <a:gd name="T2" fmla="*/ 27 w 27"/>
              <a:gd name="T3" fmla="*/ 11 h 51"/>
              <a:gd name="T4" fmla="*/ 27 w 27"/>
              <a:gd name="T5" fmla="*/ 38 h 51"/>
              <a:gd name="T6" fmla="*/ 0 w 27"/>
              <a:gd name="T7" fmla="*/ 51 h 51"/>
              <a:gd name="T8" fmla="*/ 0 w 27"/>
              <a:gd name="T9" fmla="*/ 0 h 51"/>
            </a:gdLst>
            <a:ahLst/>
            <a:cxnLst>
              <a:cxn ang="0">
                <a:pos x="T0" y="T1"/>
              </a:cxn>
              <a:cxn ang="0">
                <a:pos x="T2" y="T3"/>
              </a:cxn>
              <a:cxn ang="0">
                <a:pos x="T4" y="T5"/>
              </a:cxn>
              <a:cxn ang="0">
                <a:pos x="T6" y="T7"/>
              </a:cxn>
              <a:cxn ang="0">
                <a:pos x="T8" y="T9"/>
              </a:cxn>
            </a:cxnLst>
            <a:rect l="0" t="0" r="r" b="b"/>
            <a:pathLst>
              <a:path w="27" h="51">
                <a:moveTo>
                  <a:pt x="0" y="0"/>
                </a:moveTo>
                <a:lnTo>
                  <a:pt x="27" y="11"/>
                </a:lnTo>
                <a:lnTo>
                  <a:pt x="27" y="38"/>
                </a:lnTo>
                <a:lnTo>
                  <a:pt x="0" y="51"/>
                </a:lnTo>
                <a:lnTo>
                  <a:pt x="0" y="0"/>
                </a:lnTo>
                <a:close/>
              </a:path>
            </a:pathLst>
          </a:custGeom>
          <a:solidFill>
            <a:srgbClr val="B3AEC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8" name="Rectangle 109"/>
          <p:cNvSpPr>
            <a:spLocks noChangeArrowheads="1"/>
          </p:cNvSpPr>
          <p:nvPr/>
        </p:nvSpPr>
        <p:spPr bwMode="auto">
          <a:xfrm>
            <a:off x="2671764" y="1987531"/>
            <a:ext cx="1730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229" name="Rectangle 110"/>
          <p:cNvSpPr>
            <a:spLocks noChangeArrowheads="1"/>
          </p:cNvSpPr>
          <p:nvPr/>
        </p:nvSpPr>
        <p:spPr bwMode="auto">
          <a:xfrm>
            <a:off x="2741614" y="2489177"/>
            <a:ext cx="173038"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230" name="Rectangle 111"/>
          <p:cNvSpPr>
            <a:spLocks noChangeArrowheads="1"/>
          </p:cNvSpPr>
          <p:nvPr/>
        </p:nvSpPr>
        <p:spPr bwMode="auto">
          <a:xfrm>
            <a:off x="1944689" y="2765400"/>
            <a:ext cx="225425"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7231" name="Freeform 112"/>
          <p:cNvSpPr>
            <a:spLocks/>
          </p:cNvSpPr>
          <p:nvPr/>
        </p:nvSpPr>
        <p:spPr bwMode="auto">
          <a:xfrm>
            <a:off x="1598614" y="2524102"/>
            <a:ext cx="1003300" cy="0"/>
          </a:xfrm>
          <a:custGeom>
            <a:avLst/>
            <a:gdLst>
              <a:gd name="T0" fmla="*/ 0 w 58"/>
              <a:gd name="T1" fmla="*/ 58 w 58"/>
            </a:gdLst>
            <a:ahLst/>
            <a:cxnLst>
              <a:cxn ang="0">
                <a:pos x="T0" y="0"/>
              </a:cxn>
              <a:cxn ang="0">
                <a:pos x="T1" y="0"/>
              </a:cxn>
            </a:cxnLst>
            <a:rect l="0" t="0" r="r" b="b"/>
            <a:pathLst>
              <a:path w="58">
                <a:moveTo>
                  <a:pt x="0" y="0"/>
                </a:moveTo>
                <a:cubicBezTo>
                  <a:pt x="2" y="0"/>
                  <a:pt x="58" y="0"/>
                  <a:pt x="58"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2" name="Freeform 113"/>
          <p:cNvSpPr>
            <a:spLocks/>
          </p:cNvSpPr>
          <p:nvPr/>
        </p:nvSpPr>
        <p:spPr bwMode="auto">
          <a:xfrm>
            <a:off x="2516189" y="2506639"/>
            <a:ext cx="103188" cy="50800"/>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3" name="Rectangle 114"/>
          <p:cNvSpPr>
            <a:spLocks noChangeArrowheads="1"/>
          </p:cNvSpPr>
          <p:nvPr/>
        </p:nvSpPr>
        <p:spPr bwMode="auto">
          <a:xfrm>
            <a:off x="1927226" y="2333603"/>
            <a:ext cx="311150"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7234" name="Rectangle 115"/>
          <p:cNvSpPr>
            <a:spLocks noChangeArrowheads="1"/>
          </p:cNvSpPr>
          <p:nvPr/>
        </p:nvSpPr>
        <p:spPr bwMode="auto">
          <a:xfrm>
            <a:off x="1771651" y="2592364"/>
            <a:ext cx="606425" cy="17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 pitchFamily="34" charset="0"/>
              </a:rPr>
              <a:t>inst[19:22]</a:t>
            </a:r>
            <a:endParaRPr kumimoji="0" lang="en-US" sz="1800" b="0" i="0" u="none" strike="noStrike" cap="none" normalizeH="0" baseline="0" smtClean="0">
              <a:ln>
                <a:noFill/>
              </a:ln>
              <a:solidFill>
                <a:schemeClr val="tx1"/>
              </a:solidFill>
              <a:effectLst/>
              <a:latin typeface="Arial" pitchFamily="34" charset="0"/>
            </a:endParaRPr>
          </a:p>
        </p:txBody>
      </p:sp>
      <p:sp>
        <p:nvSpPr>
          <p:cNvPr id="7235" name="Freeform 116"/>
          <p:cNvSpPr>
            <a:spLocks/>
          </p:cNvSpPr>
          <p:nvPr/>
        </p:nvSpPr>
        <p:spPr bwMode="auto">
          <a:xfrm>
            <a:off x="1857376" y="1865295"/>
            <a:ext cx="554038" cy="207961"/>
          </a:xfrm>
          <a:custGeom>
            <a:avLst/>
            <a:gdLst>
              <a:gd name="T0" fmla="*/ 6 w 32"/>
              <a:gd name="T1" fmla="*/ 0 h 12"/>
              <a:gd name="T2" fmla="*/ 26 w 32"/>
              <a:gd name="T3" fmla="*/ 0 h 12"/>
              <a:gd name="T4" fmla="*/ 32 w 32"/>
              <a:gd name="T5" fmla="*/ 6 h 12"/>
              <a:gd name="T6" fmla="*/ 26 w 32"/>
              <a:gd name="T7" fmla="*/ 12 h 12"/>
              <a:gd name="T8" fmla="*/ 6 w 32"/>
              <a:gd name="T9" fmla="*/ 12 h 12"/>
              <a:gd name="T10" fmla="*/ 0 w 32"/>
              <a:gd name="T11" fmla="*/ 6 h 12"/>
              <a:gd name="T12" fmla="*/ 6 w 3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2" h="12">
                <a:moveTo>
                  <a:pt x="6" y="0"/>
                </a:moveTo>
                <a:lnTo>
                  <a:pt x="26" y="0"/>
                </a:lnTo>
                <a:cubicBezTo>
                  <a:pt x="30" y="0"/>
                  <a:pt x="32" y="3"/>
                  <a:pt x="32" y="6"/>
                </a:cubicBezTo>
                <a:cubicBezTo>
                  <a:pt x="32" y="9"/>
                  <a:pt x="30" y="12"/>
                  <a:pt x="26" y="12"/>
                </a:cubicBezTo>
                <a:lnTo>
                  <a:pt x="6" y="12"/>
                </a:lnTo>
                <a:cubicBezTo>
                  <a:pt x="3" y="12"/>
                  <a:pt x="0" y="9"/>
                  <a:pt x="0" y="6"/>
                </a:cubicBezTo>
                <a:cubicBezTo>
                  <a:pt x="0" y="3"/>
                  <a:pt x="3" y="0"/>
                  <a:pt x="6" y="0"/>
                </a:cubicBezTo>
                <a:close/>
              </a:path>
            </a:pathLst>
          </a:custGeom>
          <a:solidFill>
            <a:srgbClr val="00A5CF"/>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6" name="Freeform 117"/>
          <p:cNvSpPr>
            <a:spLocks/>
          </p:cNvSpPr>
          <p:nvPr/>
        </p:nvSpPr>
        <p:spPr bwMode="auto">
          <a:xfrm>
            <a:off x="1581151" y="2090718"/>
            <a:ext cx="985838" cy="0"/>
          </a:xfrm>
          <a:custGeom>
            <a:avLst/>
            <a:gdLst>
              <a:gd name="T0" fmla="*/ 0 w 57"/>
              <a:gd name="T1" fmla="*/ 57 w 57"/>
            </a:gdLst>
            <a:ahLst/>
            <a:cxnLst>
              <a:cxn ang="0">
                <a:pos x="T0" y="0"/>
              </a:cxn>
              <a:cxn ang="0">
                <a:pos x="T1" y="0"/>
              </a:cxn>
            </a:cxnLst>
            <a:rect l="0" t="0" r="r" b="b"/>
            <a:pathLst>
              <a:path w="57">
                <a:moveTo>
                  <a:pt x="0" y="0"/>
                </a:moveTo>
                <a:cubicBezTo>
                  <a:pt x="1" y="0"/>
                  <a:pt x="57" y="0"/>
                  <a:pt x="57"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7" name="Freeform 118"/>
          <p:cNvSpPr>
            <a:spLocks/>
          </p:cNvSpPr>
          <p:nvPr/>
        </p:nvSpPr>
        <p:spPr bwMode="auto">
          <a:xfrm>
            <a:off x="2481264" y="2055793"/>
            <a:ext cx="103188" cy="52387"/>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8" name="Rectangle 119"/>
          <p:cNvSpPr>
            <a:spLocks noChangeArrowheads="1"/>
          </p:cNvSpPr>
          <p:nvPr/>
        </p:nvSpPr>
        <p:spPr bwMode="auto">
          <a:xfrm>
            <a:off x="1927226" y="1882757"/>
            <a:ext cx="536575" cy="22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ra(15)</a:t>
            </a:r>
            <a:endParaRPr kumimoji="0" lang="en-US" sz="1800" b="0" i="0" u="none" strike="noStrike" cap="none" normalizeH="0" baseline="0" smtClean="0">
              <a:ln>
                <a:noFill/>
              </a:ln>
              <a:solidFill>
                <a:schemeClr val="tx1"/>
              </a:solidFill>
              <a:effectLst/>
              <a:latin typeface="Arial" pitchFamily="34" charset="0"/>
            </a:endParaRPr>
          </a:p>
        </p:txBody>
      </p:sp>
      <p:cxnSp>
        <p:nvCxnSpPr>
          <p:cNvPr id="7" name="Straight Connector 6"/>
          <p:cNvCxnSpPr>
            <a:stCxn id="7224" idx="0"/>
          </p:cNvCxnSpPr>
          <p:nvPr/>
        </p:nvCxnSpPr>
        <p:spPr>
          <a:xfrm flipV="1">
            <a:off x="2827340" y="1631934"/>
            <a:ext cx="793" cy="25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41" name="Straight Connector 7240"/>
          <p:cNvCxnSpPr/>
          <p:nvPr/>
        </p:nvCxnSpPr>
        <p:spPr>
          <a:xfrm>
            <a:off x="2830198" y="1644604"/>
            <a:ext cx="447992" cy="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45" name="Straight Connector 7244"/>
          <p:cNvCxnSpPr/>
          <p:nvPr/>
        </p:nvCxnSpPr>
        <p:spPr>
          <a:xfrm>
            <a:off x="2801145" y="3787741"/>
            <a:ext cx="0" cy="2754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Freeform 71"/>
          <p:cNvSpPr>
            <a:spLocks/>
          </p:cNvSpPr>
          <p:nvPr/>
        </p:nvSpPr>
        <p:spPr bwMode="auto">
          <a:xfrm>
            <a:off x="3052765" y="2333603"/>
            <a:ext cx="604837" cy="154756"/>
          </a:xfrm>
          <a:custGeom>
            <a:avLst/>
            <a:gdLst>
              <a:gd name="T0" fmla="*/ 0 w 104"/>
              <a:gd name="T1" fmla="*/ 104 w 104"/>
            </a:gdLst>
            <a:ahLst/>
            <a:cxnLst>
              <a:cxn ang="0">
                <a:pos x="T0" y="0"/>
              </a:cxn>
              <a:cxn ang="0">
                <a:pos x="T1" y="0"/>
              </a:cxn>
            </a:cxnLst>
            <a:rect l="0" t="0" r="r" b="b"/>
            <a:pathLst>
              <a:path w="104">
                <a:moveTo>
                  <a:pt x="0" y="0"/>
                </a:moveTo>
                <a:cubicBezTo>
                  <a:pt x="2" y="0"/>
                  <a:pt x="104" y="0"/>
                  <a:pt x="104"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2"/>
          <p:cNvSpPr>
            <a:spLocks/>
          </p:cNvSpPr>
          <p:nvPr/>
        </p:nvSpPr>
        <p:spPr bwMode="auto">
          <a:xfrm>
            <a:off x="3556799" y="2313760"/>
            <a:ext cx="103188" cy="5238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2"/>
          <p:cNvSpPr>
            <a:spLocks/>
          </p:cNvSpPr>
          <p:nvPr/>
        </p:nvSpPr>
        <p:spPr bwMode="auto">
          <a:xfrm>
            <a:off x="3505205" y="3211482"/>
            <a:ext cx="103188" cy="5238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a:stCxn id="7219" idx="0"/>
          </p:cNvCxnSpPr>
          <p:nvPr/>
        </p:nvCxnSpPr>
        <p:spPr>
          <a:xfrm flipH="1" flipV="1">
            <a:off x="1616076" y="3467069"/>
            <a:ext cx="899796" cy="8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01145" y="4063170"/>
            <a:ext cx="38655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39" name="Straight Connector 7238"/>
          <p:cNvCxnSpPr>
            <a:stCxn id="83" idx="0"/>
          </p:cNvCxnSpPr>
          <p:nvPr/>
        </p:nvCxnSpPr>
        <p:spPr>
          <a:xfrm flipH="1">
            <a:off x="3066899" y="3228944"/>
            <a:ext cx="472702" cy="7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603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Register</a:t>
            </a:r>
            <a:r>
              <a:rPr lang="fr-FR" dirty="0" smtClean="0">
                <a:solidFill>
                  <a:schemeClr val="tx1"/>
                </a:solidFill>
              </a:rPr>
              <a:t> </a:t>
            </a:r>
            <a:r>
              <a:rPr lang="fr-FR" dirty="0">
                <a:solidFill>
                  <a:schemeClr val="tx1"/>
                </a:solidFill>
              </a:rPr>
              <a:t>File Access</a:t>
            </a:r>
          </a:p>
        </p:txBody>
      </p:sp>
      <p:sp>
        <p:nvSpPr>
          <p:cNvPr id="3" name="Text Placeholder 2"/>
          <p:cNvSpPr txBox="1">
            <a:spLocks noGrp="1"/>
          </p:cNvSpPr>
          <p:nvPr>
            <p:ph type="body" idx="4294967295"/>
          </p:nvPr>
        </p:nvSpPr>
        <p:spPr>
          <a:xfrm>
            <a:off x="850900" y="15621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The </a:t>
            </a:r>
            <a:r>
              <a:rPr lang="en-US" dirty="0" smtClean="0">
                <a:solidFill>
                  <a:srgbClr val="FF3366"/>
                </a:solidFill>
                <a:latin typeface="" pitchFamily="18"/>
              </a:rPr>
              <a:t>register </a:t>
            </a:r>
            <a:r>
              <a:rPr lang="en-US" dirty="0">
                <a:solidFill>
                  <a:srgbClr val="FF3366"/>
                </a:solidFill>
                <a:latin typeface="" pitchFamily="18"/>
              </a:rPr>
              <a:t>file </a:t>
            </a:r>
            <a:r>
              <a:rPr lang="en-US" dirty="0">
                <a:latin typeface="" pitchFamily="18"/>
              </a:rPr>
              <a:t>has two </a:t>
            </a:r>
            <a:r>
              <a:rPr lang="en-US" dirty="0">
                <a:solidFill>
                  <a:srgbClr val="2323DC"/>
                </a:solidFill>
                <a:latin typeface="" pitchFamily="18"/>
              </a:rPr>
              <a:t>read ports</a:t>
            </a:r>
          </a:p>
          <a:p>
            <a:pPr lvl="1">
              <a:buSzPct val="100000"/>
              <a:buFont typeface="Symbol" panose="05050102010706020507" pitchFamily="18" charset="2"/>
              <a:buChar char="*"/>
            </a:pPr>
            <a:r>
              <a:rPr lang="en-US" dirty="0">
                <a:latin typeface="" pitchFamily="18"/>
              </a:rPr>
              <a:t>1st Input</a:t>
            </a:r>
          </a:p>
          <a:p>
            <a:pPr lvl="1">
              <a:buSzPct val="100000"/>
              <a:buFont typeface="Symbol" panose="05050102010706020507" pitchFamily="18" charset="2"/>
              <a:buChar char="*"/>
            </a:pPr>
            <a:r>
              <a:rPr lang="en-US" dirty="0">
                <a:latin typeface="" pitchFamily="18"/>
              </a:rPr>
              <a:t>2nd Input</a:t>
            </a:r>
          </a:p>
          <a:p>
            <a:pPr lvl="0">
              <a:buSzPct val="100000"/>
              <a:buFont typeface="Symbol" panose="05050102010706020507" pitchFamily="18" charset="2"/>
              <a:buChar char="*"/>
            </a:pPr>
            <a:r>
              <a:rPr lang="en-US" dirty="0">
                <a:latin typeface="" pitchFamily="18"/>
              </a:rPr>
              <a:t>The two outputs are </a:t>
            </a:r>
            <a:r>
              <a:rPr lang="en-US" dirty="0" smtClean="0">
                <a:latin typeface="" pitchFamily="18"/>
              </a:rPr>
              <a:t>op1, and </a:t>
            </a:r>
            <a:r>
              <a:rPr lang="en-US" dirty="0">
                <a:latin typeface="" pitchFamily="18"/>
              </a:rPr>
              <a:t>op2</a:t>
            </a:r>
          </a:p>
          <a:p>
            <a:pPr lvl="1">
              <a:buSzPct val="100000"/>
              <a:buFont typeface="Symbol" panose="05050102010706020507" pitchFamily="18" charset="2"/>
              <a:buChar char="*"/>
            </a:pPr>
            <a:r>
              <a:rPr lang="en-US" dirty="0">
                <a:solidFill>
                  <a:srgbClr val="2323DC"/>
                </a:solidFill>
                <a:latin typeface="" pitchFamily="18"/>
              </a:rPr>
              <a:t>op1</a:t>
            </a:r>
            <a:r>
              <a:rPr lang="en-US" dirty="0">
                <a:latin typeface="" pitchFamily="18"/>
              </a:rPr>
              <a:t> </a:t>
            </a:r>
            <a:r>
              <a:rPr lang="en-US" dirty="0" smtClean="0">
                <a:latin typeface="" pitchFamily="18"/>
              </a:rPr>
              <a:t>is </a:t>
            </a:r>
            <a:r>
              <a:rPr lang="en-US" dirty="0">
                <a:latin typeface="" pitchFamily="18"/>
              </a:rPr>
              <a:t>the </a:t>
            </a:r>
            <a:r>
              <a:rPr lang="en-US" dirty="0">
                <a:solidFill>
                  <a:srgbClr val="2300DC"/>
                </a:solidFill>
                <a:latin typeface="" pitchFamily="18"/>
              </a:rPr>
              <a:t>branch </a:t>
            </a:r>
            <a:r>
              <a:rPr lang="en-US" dirty="0" smtClean="0">
                <a:solidFill>
                  <a:srgbClr val="2300DC"/>
                </a:solidFill>
                <a:latin typeface="" pitchFamily="18"/>
              </a:rPr>
              <a:t>target (return address)</a:t>
            </a:r>
            <a:r>
              <a:rPr lang="en-US" dirty="0" smtClean="0">
                <a:latin typeface="" pitchFamily="18"/>
              </a:rPr>
              <a:t> </a:t>
            </a:r>
            <a:r>
              <a:rPr lang="en-US" dirty="0">
                <a:latin typeface="" pitchFamily="18"/>
              </a:rPr>
              <a:t>in the case of a </a:t>
            </a:r>
            <a:r>
              <a:rPr lang="en-US" dirty="0">
                <a:solidFill>
                  <a:srgbClr val="2300DC"/>
                </a:solidFill>
                <a:latin typeface="" pitchFamily="18"/>
              </a:rPr>
              <a:t>ret</a:t>
            </a:r>
            <a:r>
              <a:rPr lang="en-US" dirty="0">
                <a:latin typeface="" pitchFamily="18"/>
              </a:rPr>
              <a:t> </a:t>
            </a:r>
            <a:r>
              <a:rPr lang="en-US" dirty="0" smtClean="0">
                <a:latin typeface="" pitchFamily="18"/>
              </a:rPr>
              <a:t>instruction, or </a:t>
            </a:r>
            <a:r>
              <a:rPr lang="en-US" dirty="0">
                <a:solidFill>
                  <a:srgbClr val="2300DC"/>
                </a:solidFill>
                <a:latin typeface="" pitchFamily="18"/>
              </a:rPr>
              <a:t>rs1</a:t>
            </a:r>
          </a:p>
          <a:p>
            <a:pPr lvl="1">
              <a:buSzPct val="100000"/>
              <a:buFont typeface="Symbol" panose="05050102010706020507" pitchFamily="18" charset="2"/>
              <a:buChar char="*"/>
            </a:pPr>
            <a:r>
              <a:rPr lang="en-US" dirty="0">
                <a:solidFill>
                  <a:srgbClr val="33CC66"/>
                </a:solidFill>
                <a:latin typeface="" pitchFamily="18"/>
              </a:rPr>
              <a:t>op2</a:t>
            </a:r>
            <a:r>
              <a:rPr lang="en-US" dirty="0">
                <a:latin typeface="" pitchFamily="18"/>
              </a:rPr>
              <a:t> </a:t>
            </a:r>
            <a:r>
              <a:rPr lang="en-US" dirty="0" smtClean="0">
                <a:latin typeface="" pitchFamily="18"/>
              </a:rPr>
              <a:t>is </a:t>
            </a:r>
            <a:r>
              <a:rPr lang="en-US" dirty="0">
                <a:latin typeface="" pitchFamily="18"/>
              </a:rPr>
              <a:t>the value that needs to be stored in the case of a </a:t>
            </a:r>
            <a:r>
              <a:rPr lang="en-US" dirty="0">
                <a:solidFill>
                  <a:srgbClr val="00AE00"/>
                </a:solidFill>
                <a:latin typeface="" pitchFamily="18"/>
              </a:rPr>
              <a:t>store </a:t>
            </a:r>
            <a:r>
              <a:rPr lang="en-US" dirty="0" smtClean="0">
                <a:latin typeface="" pitchFamily="18"/>
              </a:rPr>
              <a:t>instruction, or </a:t>
            </a:r>
            <a:r>
              <a:rPr lang="en-US" dirty="0">
                <a:solidFill>
                  <a:srgbClr val="00AE00"/>
                </a:solidFill>
                <a:latin typeface="" pitchFamily="18"/>
              </a:rPr>
              <a:t>rs2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1713242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184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Immediate</a:t>
            </a:r>
            <a:r>
              <a:rPr lang="fr-FR" dirty="0">
                <a:solidFill>
                  <a:schemeClr val="tx1"/>
                </a:solidFill>
              </a:rPr>
              <a:t> and </a:t>
            </a:r>
            <a:r>
              <a:rPr lang="fr-FR" dirty="0" err="1">
                <a:solidFill>
                  <a:schemeClr val="tx1"/>
                </a:solidFill>
              </a:rPr>
              <a:t>Branch</a:t>
            </a:r>
            <a:r>
              <a:rPr lang="fr-FR" dirty="0">
                <a:solidFill>
                  <a:schemeClr val="tx1"/>
                </a:solidFill>
              </a:rPr>
              <a:t> Unit</a:t>
            </a:r>
          </a:p>
        </p:txBody>
      </p:sp>
      <p:sp>
        <p:nvSpPr>
          <p:cNvPr id="3" name="Text Placeholder 2"/>
          <p:cNvSpPr txBox="1">
            <a:spLocks noGrp="1"/>
          </p:cNvSpPr>
          <p:nvPr>
            <p:ph type="body" idx="4294967295"/>
          </p:nvPr>
        </p:nvSpPr>
        <p:spPr>
          <a:xfrm>
            <a:off x="889000" y="3944939"/>
            <a:ext cx="8026400" cy="20367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800" dirty="0">
                <a:latin typeface="Calibri" panose="020F0502020204030204" pitchFamily="34" charset="0"/>
              </a:rPr>
              <a:t>Compute </a:t>
            </a:r>
            <a:r>
              <a:rPr lang="en-US" sz="2800" dirty="0" err="1">
                <a:solidFill>
                  <a:srgbClr val="DC2300"/>
                </a:solidFill>
                <a:latin typeface="Calibri" panose="020F0502020204030204" pitchFamily="34" charset="0"/>
              </a:rPr>
              <a:t>immx</a:t>
            </a:r>
            <a:r>
              <a:rPr lang="en-US" sz="2800" dirty="0">
                <a:latin typeface="Calibri" panose="020F0502020204030204" pitchFamily="34" charset="0"/>
              </a:rPr>
              <a:t> (extended immediate</a:t>
            </a:r>
            <a:r>
              <a:rPr lang="en-US" sz="2800" dirty="0" smtClean="0">
                <a:latin typeface="Calibri" panose="020F0502020204030204" pitchFamily="34" charset="0"/>
              </a:rPr>
              <a:t>), </a:t>
            </a:r>
            <a:r>
              <a:rPr lang="en-US" sz="2800" dirty="0" err="1" smtClean="0">
                <a:solidFill>
                  <a:srgbClr val="280099"/>
                </a:solidFill>
                <a:latin typeface="Calibri" panose="020F0502020204030204" pitchFamily="34" charset="0"/>
              </a:rPr>
              <a:t>branchTarget</a:t>
            </a:r>
            <a:r>
              <a:rPr lang="en-US" sz="2800" dirty="0" smtClean="0">
                <a:latin typeface="Calibri" panose="020F0502020204030204" pitchFamily="34" charset="0"/>
              </a:rPr>
              <a:t>, irrespective </a:t>
            </a:r>
            <a:r>
              <a:rPr lang="en-US" sz="2800" dirty="0">
                <a:latin typeface="Calibri" panose="020F0502020204030204" pitchFamily="34" charset="0"/>
              </a:rPr>
              <a:t>of the </a:t>
            </a:r>
            <a:r>
              <a:rPr lang="en-US" sz="2800" dirty="0">
                <a:solidFill>
                  <a:srgbClr val="00AE00"/>
                </a:solidFill>
                <a:latin typeface="Calibri" panose="020F0502020204030204" pitchFamily="34" charset="0"/>
              </a:rPr>
              <a:t>instruction format.</a:t>
            </a:r>
          </a:p>
          <a:p>
            <a:pPr lvl="0" algn="just">
              <a:buSzPct val="100000"/>
              <a:buFont typeface="Symbol" panose="05050102010706020507" pitchFamily="18" charset="2"/>
              <a:buChar char="*"/>
            </a:pPr>
            <a:r>
              <a:rPr lang="en-US" sz="2800" dirty="0">
                <a:latin typeface="Calibri" panose="020F0502020204030204" pitchFamily="34" charset="0"/>
              </a:rPr>
              <a:t>For the </a:t>
            </a:r>
            <a:r>
              <a:rPr lang="en-US" sz="2800" dirty="0" err="1">
                <a:solidFill>
                  <a:srgbClr val="00AE00"/>
                </a:solidFill>
                <a:latin typeface="Calibri" panose="020F0502020204030204" pitchFamily="34" charset="0"/>
              </a:rPr>
              <a:t>branchTarget</a:t>
            </a:r>
            <a:r>
              <a:rPr lang="en-US" sz="2800" dirty="0">
                <a:solidFill>
                  <a:srgbClr val="00AE00"/>
                </a:solidFill>
                <a:latin typeface="Calibri" panose="020F0502020204030204" pitchFamily="34" charset="0"/>
              </a:rPr>
              <a:t> </a:t>
            </a:r>
            <a:r>
              <a:rPr lang="en-US" sz="2800" dirty="0">
                <a:latin typeface="Calibri" panose="020F0502020204030204" pitchFamily="34" charset="0"/>
              </a:rPr>
              <a:t>we need to choose between the </a:t>
            </a:r>
            <a:r>
              <a:rPr lang="en-US" sz="2800" u="sng" dirty="0">
                <a:latin typeface="Calibri" panose="020F0502020204030204" pitchFamily="34" charset="0"/>
              </a:rPr>
              <a:t>embedded target</a:t>
            </a:r>
            <a:r>
              <a:rPr lang="en-US" sz="2800" dirty="0">
                <a:latin typeface="Calibri" panose="020F0502020204030204" pitchFamily="34" charset="0"/>
              </a:rPr>
              <a:t> and </a:t>
            </a:r>
            <a:r>
              <a:rPr lang="en-US" sz="2800" u="sng" dirty="0">
                <a:latin typeface="Calibri" panose="020F0502020204030204" pitchFamily="34" charset="0"/>
              </a:rPr>
              <a:t>op1</a:t>
            </a:r>
            <a:r>
              <a:rPr lang="en-US" sz="2800" dirty="0">
                <a:latin typeface="Calibri" panose="020F0502020204030204" pitchFamily="34" charset="0"/>
              </a:rPr>
              <a:t> (ret)</a:t>
            </a:r>
          </a:p>
        </p:txBody>
      </p:sp>
      <p:grpSp>
        <p:nvGrpSpPr>
          <p:cNvPr id="8" name="Group 4"/>
          <p:cNvGrpSpPr>
            <a:grpSpLocks noChangeAspect="1"/>
          </p:cNvGrpSpPr>
          <p:nvPr/>
        </p:nvGrpSpPr>
        <p:grpSpPr bwMode="auto">
          <a:xfrm>
            <a:off x="398457" y="1625603"/>
            <a:ext cx="8288343" cy="2144716"/>
            <a:chOff x="252" y="960"/>
            <a:chExt cx="5221" cy="1351"/>
          </a:xfrm>
        </p:grpSpPr>
        <p:sp>
          <p:nvSpPr>
            <p:cNvPr id="9" name="AutoShape 3"/>
            <p:cNvSpPr>
              <a:spLocks noChangeAspect="1" noChangeArrowheads="1" noTextEdit="1"/>
            </p:cNvSpPr>
            <p:nvPr/>
          </p:nvSpPr>
          <p:spPr bwMode="auto">
            <a:xfrm>
              <a:off x="252" y="960"/>
              <a:ext cx="5221"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288" y="981"/>
              <a:ext cx="3608" cy="1289"/>
            </a:xfrm>
            <a:prstGeom prst="rect">
              <a:avLst/>
            </a:prstGeom>
            <a:solidFill>
              <a:srgbClr val="D8D9E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329" y="1643"/>
              <a:ext cx="809" cy="247"/>
            </a:xfrm>
            <a:custGeom>
              <a:avLst/>
              <a:gdLst>
                <a:gd name="T0" fmla="*/ 545 w 3563"/>
                <a:gd name="T1" fmla="*/ 0 h 1090"/>
                <a:gd name="T2" fmla="*/ 3018 w 3563"/>
                <a:gd name="T3" fmla="*/ 0 h 1090"/>
                <a:gd name="T4" fmla="*/ 3563 w 3563"/>
                <a:gd name="T5" fmla="*/ 545 h 1090"/>
                <a:gd name="T6" fmla="*/ 3018 w 3563"/>
                <a:gd name="T7" fmla="*/ 1090 h 1090"/>
                <a:gd name="T8" fmla="*/ 545 w 3563"/>
                <a:gd name="T9" fmla="*/ 1090 h 1090"/>
                <a:gd name="T10" fmla="*/ 0 w 3563"/>
                <a:gd name="T11" fmla="*/ 545 h 1090"/>
                <a:gd name="T12" fmla="*/ 545 w 3563"/>
                <a:gd name="T13" fmla="*/ 0 h 1090"/>
              </a:gdLst>
              <a:ahLst/>
              <a:cxnLst>
                <a:cxn ang="0">
                  <a:pos x="T0" y="T1"/>
                </a:cxn>
                <a:cxn ang="0">
                  <a:pos x="T2" y="T3"/>
                </a:cxn>
                <a:cxn ang="0">
                  <a:pos x="T4" y="T5"/>
                </a:cxn>
                <a:cxn ang="0">
                  <a:pos x="T6" y="T7"/>
                </a:cxn>
                <a:cxn ang="0">
                  <a:pos x="T8" y="T9"/>
                </a:cxn>
                <a:cxn ang="0">
                  <a:pos x="T10" y="T11"/>
                </a:cxn>
                <a:cxn ang="0">
                  <a:pos x="T12" y="T13"/>
                </a:cxn>
              </a:cxnLst>
              <a:rect l="0" t="0" r="r" b="b"/>
              <a:pathLst>
                <a:path w="3563" h="1090">
                  <a:moveTo>
                    <a:pt x="545" y="0"/>
                  </a:moveTo>
                  <a:lnTo>
                    <a:pt x="3018" y="0"/>
                  </a:lnTo>
                  <a:cubicBezTo>
                    <a:pt x="3320" y="0"/>
                    <a:pt x="3563" y="243"/>
                    <a:pt x="3563" y="545"/>
                  </a:cubicBezTo>
                  <a:cubicBezTo>
                    <a:pt x="3563" y="847"/>
                    <a:pt x="3320" y="1090"/>
                    <a:pt x="3018" y="1090"/>
                  </a:cubicBezTo>
                  <a:lnTo>
                    <a:pt x="545" y="1090"/>
                  </a:lnTo>
                  <a:cubicBezTo>
                    <a:pt x="243" y="1090"/>
                    <a:pt x="0" y="847"/>
                    <a:pt x="0" y="545"/>
                  </a:cubicBezTo>
                  <a:cubicBezTo>
                    <a:pt x="0" y="243"/>
                    <a:pt x="243" y="0"/>
                    <a:pt x="545" y="0"/>
                  </a:cubicBezTo>
                  <a:close/>
                </a:path>
              </a:pathLst>
            </a:custGeom>
            <a:solidFill>
              <a:srgbClr val="E3F4D7"/>
            </a:solidFill>
            <a:ln w="6"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490" y="1662"/>
              <a:ext cx="60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shift by 2 bits</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2436" y="1790"/>
              <a:ext cx="71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and extend sign</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9"/>
            <p:cNvSpPr>
              <a:spLocks noChangeShapeType="1"/>
            </p:cNvSpPr>
            <p:nvPr/>
          </p:nvSpPr>
          <p:spPr bwMode="auto">
            <a:xfrm>
              <a:off x="1656" y="1791"/>
              <a:ext cx="691"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299" y="1775"/>
              <a:ext cx="57" cy="32"/>
            </a:xfrm>
            <a:custGeom>
              <a:avLst/>
              <a:gdLst>
                <a:gd name="T0" fmla="*/ 16 w 57"/>
                <a:gd name="T1" fmla="*/ 16 h 32"/>
                <a:gd name="T2" fmla="*/ 0 w 57"/>
                <a:gd name="T3" fmla="*/ 32 h 32"/>
                <a:gd name="T4" fmla="*/ 57 w 57"/>
                <a:gd name="T5" fmla="*/ 16 h 32"/>
                <a:gd name="T6" fmla="*/ 0 w 57"/>
                <a:gd name="T7" fmla="*/ 0 h 32"/>
                <a:gd name="T8" fmla="*/ 16 w 57"/>
                <a:gd name="T9" fmla="*/ 16 h 32"/>
              </a:gdLst>
              <a:ahLst/>
              <a:cxnLst>
                <a:cxn ang="0">
                  <a:pos x="T0" y="T1"/>
                </a:cxn>
                <a:cxn ang="0">
                  <a:pos x="T2" y="T3"/>
                </a:cxn>
                <a:cxn ang="0">
                  <a:pos x="T4" y="T5"/>
                </a:cxn>
                <a:cxn ang="0">
                  <a:pos x="T6" y="T7"/>
                </a:cxn>
                <a:cxn ang="0">
                  <a:pos x="T8" y="T9"/>
                </a:cxn>
              </a:cxnLst>
              <a:rect l="0" t="0" r="r" b="b"/>
              <a:pathLst>
                <a:path w="57" h="32">
                  <a:moveTo>
                    <a:pt x="16" y="16"/>
                  </a:moveTo>
                  <a:lnTo>
                    <a:pt x="0" y="32"/>
                  </a:lnTo>
                  <a:lnTo>
                    <a:pt x="57" y="16"/>
                  </a:lnTo>
                  <a:lnTo>
                    <a:pt x="0"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3141" y="1777"/>
              <a:ext cx="44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535" y="1760"/>
              <a:ext cx="60" cy="34"/>
            </a:xfrm>
            <a:custGeom>
              <a:avLst/>
              <a:gdLst>
                <a:gd name="T0" fmla="*/ 17 w 60"/>
                <a:gd name="T1" fmla="*/ 17 h 34"/>
                <a:gd name="T2" fmla="*/ 0 w 60"/>
                <a:gd name="T3" fmla="*/ 34 h 34"/>
                <a:gd name="T4" fmla="*/ 60 w 60"/>
                <a:gd name="T5" fmla="*/ 17 h 34"/>
                <a:gd name="T6" fmla="*/ 0 w 60"/>
                <a:gd name="T7" fmla="*/ 0 h 34"/>
                <a:gd name="T8" fmla="*/ 17 w 60"/>
                <a:gd name="T9" fmla="*/ 17 h 34"/>
              </a:gdLst>
              <a:ahLst/>
              <a:cxnLst>
                <a:cxn ang="0">
                  <a:pos x="T0" y="T1"/>
                </a:cxn>
                <a:cxn ang="0">
                  <a:pos x="T2" y="T3"/>
                </a:cxn>
                <a:cxn ang="0">
                  <a:pos x="T4" y="T5"/>
                </a:cxn>
                <a:cxn ang="0">
                  <a:pos x="T6" y="T7"/>
                </a:cxn>
                <a:cxn ang="0">
                  <a:pos x="T8" y="T9"/>
                </a:cxn>
              </a:cxnLst>
              <a:rect l="0" t="0" r="r" b="b"/>
              <a:pathLst>
                <a:path w="60" h="34">
                  <a:moveTo>
                    <a:pt x="17" y="17"/>
                  </a:moveTo>
                  <a:lnTo>
                    <a:pt x="0" y="34"/>
                  </a:lnTo>
                  <a:lnTo>
                    <a:pt x="60"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3582" y="1658"/>
              <a:ext cx="296" cy="241"/>
            </a:xfrm>
            <a:prstGeom prst="ellipse">
              <a:avLst/>
            </a:prstGeom>
            <a:solidFill>
              <a:srgbClr val="F4E3D7"/>
            </a:solidFill>
            <a:ln w="0"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3645" y="1781"/>
              <a:ext cx="186"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3734" y="1707"/>
              <a:ext cx="0" cy="154"/>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34" y="1503"/>
              <a:ext cx="3404" cy="162"/>
            </a:xfrm>
            <a:custGeom>
              <a:avLst/>
              <a:gdLst>
                <a:gd name="T0" fmla="*/ 0 w 15004"/>
                <a:gd name="T1" fmla="*/ 0 h 712"/>
                <a:gd name="T2" fmla="*/ 15004 w 15004"/>
                <a:gd name="T3" fmla="*/ 0 h 712"/>
                <a:gd name="T4" fmla="*/ 15004 w 15004"/>
                <a:gd name="T5" fmla="*/ 712 h 712"/>
              </a:gdLst>
              <a:ahLst/>
              <a:cxnLst>
                <a:cxn ang="0">
                  <a:pos x="T0" y="T1"/>
                </a:cxn>
                <a:cxn ang="0">
                  <a:pos x="T2" y="T3"/>
                </a:cxn>
                <a:cxn ang="0">
                  <a:pos x="T4" y="T5"/>
                </a:cxn>
              </a:cxnLst>
              <a:rect l="0" t="0" r="r" b="b"/>
              <a:pathLst>
                <a:path w="15004" h="712">
                  <a:moveTo>
                    <a:pt x="0" y="0"/>
                  </a:moveTo>
                  <a:lnTo>
                    <a:pt x="15004" y="0"/>
                  </a:lnTo>
                  <a:lnTo>
                    <a:pt x="15004" y="71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724" y="1622"/>
              <a:ext cx="28" cy="50"/>
            </a:xfrm>
            <a:custGeom>
              <a:avLst/>
              <a:gdLst>
                <a:gd name="T0" fmla="*/ 14 w 28"/>
                <a:gd name="T1" fmla="*/ 14 h 50"/>
                <a:gd name="T2" fmla="*/ 0 w 28"/>
                <a:gd name="T3" fmla="*/ 0 h 50"/>
                <a:gd name="T4" fmla="*/ 14 w 28"/>
                <a:gd name="T5" fmla="*/ 50 h 50"/>
                <a:gd name="T6" fmla="*/ 28 w 28"/>
                <a:gd name="T7" fmla="*/ 0 h 50"/>
                <a:gd name="T8" fmla="*/ 14 w 28"/>
                <a:gd name="T9" fmla="*/ 14 h 50"/>
              </a:gdLst>
              <a:ahLst/>
              <a:cxnLst>
                <a:cxn ang="0">
                  <a:pos x="T0" y="T1"/>
                </a:cxn>
                <a:cxn ang="0">
                  <a:pos x="T2" y="T3"/>
                </a:cxn>
                <a:cxn ang="0">
                  <a:pos x="T4" y="T5"/>
                </a:cxn>
                <a:cxn ang="0">
                  <a:pos x="T6" y="T7"/>
                </a:cxn>
                <a:cxn ang="0">
                  <a:pos x="T8" y="T9"/>
                </a:cxn>
              </a:cxnLst>
              <a:rect l="0" t="0" r="r" b="b"/>
              <a:pathLst>
                <a:path w="28" h="50">
                  <a:moveTo>
                    <a:pt x="14" y="14"/>
                  </a:moveTo>
                  <a:lnTo>
                    <a:pt x="0" y="0"/>
                  </a:lnTo>
                  <a:lnTo>
                    <a:pt x="14" y="50"/>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848" y="1330"/>
              <a:ext cx="2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19"/>
            <p:cNvSpPr>
              <a:spLocks noChangeShapeType="1"/>
            </p:cNvSpPr>
            <p:nvPr/>
          </p:nvSpPr>
          <p:spPr bwMode="auto">
            <a:xfrm>
              <a:off x="3887" y="1776"/>
              <a:ext cx="111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4951" y="1759"/>
              <a:ext cx="60" cy="34"/>
            </a:xfrm>
            <a:custGeom>
              <a:avLst/>
              <a:gdLst>
                <a:gd name="T0" fmla="*/ 17 w 60"/>
                <a:gd name="T1" fmla="*/ 17 h 34"/>
                <a:gd name="T2" fmla="*/ 0 w 60"/>
                <a:gd name="T3" fmla="*/ 34 h 34"/>
                <a:gd name="T4" fmla="*/ 60 w 60"/>
                <a:gd name="T5" fmla="*/ 17 h 34"/>
                <a:gd name="T6" fmla="*/ 0 w 60"/>
                <a:gd name="T7" fmla="*/ 0 h 34"/>
                <a:gd name="T8" fmla="*/ 17 w 60"/>
                <a:gd name="T9" fmla="*/ 17 h 34"/>
              </a:gdLst>
              <a:ahLst/>
              <a:cxnLst>
                <a:cxn ang="0">
                  <a:pos x="T0" y="T1"/>
                </a:cxn>
                <a:cxn ang="0">
                  <a:pos x="T2" y="T3"/>
                </a:cxn>
                <a:cxn ang="0">
                  <a:pos x="T4" y="T5"/>
                </a:cxn>
                <a:cxn ang="0">
                  <a:pos x="T6" y="T7"/>
                </a:cxn>
                <a:cxn ang="0">
                  <a:pos x="T8" y="T9"/>
                </a:cxn>
              </a:cxnLst>
              <a:rect l="0" t="0" r="r" b="b"/>
              <a:pathLst>
                <a:path w="60" h="34">
                  <a:moveTo>
                    <a:pt x="17" y="17"/>
                  </a:moveTo>
                  <a:lnTo>
                    <a:pt x="0" y="34"/>
                  </a:lnTo>
                  <a:lnTo>
                    <a:pt x="60"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52" y="1791"/>
              <a:ext cx="1252" cy="4"/>
            </a:xfrm>
            <a:custGeom>
              <a:avLst/>
              <a:gdLst>
                <a:gd name="T0" fmla="*/ 0 w 5520"/>
                <a:gd name="T1" fmla="*/ 0 h 15"/>
                <a:gd name="T2" fmla="*/ 5520 w 5520"/>
                <a:gd name="T3" fmla="*/ 0 h 15"/>
                <a:gd name="T4" fmla="*/ 5520 w 5520"/>
                <a:gd name="T5" fmla="*/ 15 h 15"/>
                <a:gd name="T6" fmla="*/ 5520 w 5520"/>
                <a:gd name="T7" fmla="*/ 15 h 15"/>
                <a:gd name="T8" fmla="*/ 5520 w 5520"/>
                <a:gd name="T9" fmla="*/ 15 h 15"/>
              </a:gdLst>
              <a:ahLst/>
              <a:cxnLst>
                <a:cxn ang="0">
                  <a:pos x="T0" y="T1"/>
                </a:cxn>
                <a:cxn ang="0">
                  <a:pos x="T2" y="T3"/>
                </a:cxn>
                <a:cxn ang="0">
                  <a:pos x="T4" y="T5"/>
                </a:cxn>
                <a:cxn ang="0">
                  <a:pos x="T6" y="T7"/>
                </a:cxn>
                <a:cxn ang="0">
                  <a:pos x="T8" y="T9"/>
                </a:cxn>
              </a:cxnLst>
              <a:rect l="0" t="0" r="r" b="b"/>
              <a:pathLst>
                <a:path w="5520" h="15">
                  <a:moveTo>
                    <a:pt x="0" y="0"/>
                  </a:moveTo>
                  <a:lnTo>
                    <a:pt x="5520" y="0"/>
                  </a:lnTo>
                  <a:lnTo>
                    <a:pt x="5520" y="15"/>
                  </a:lnTo>
                  <a:lnTo>
                    <a:pt x="5520" y="15"/>
                  </a:lnTo>
                  <a:lnTo>
                    <a:pt x="5520" y="15"/>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1587" y="1209"/>
              <a:ext cx="887" cy="581"/>
            </a:xfrm>
            <a:custGeom>
              <a:avLst/>
              <a:gdLst>
                <a:gd name="T0" fmla="*/ 0 w 3910"/>
                <a:gd name="T1" fmla="*/ 2562 h 2562"/>
                <a:gd name="T2" fmla="*/ 0 w 3910"/>
                <a:gd name="T3" fmla="*/ 0 h 2562"/>
                <a:gd name="T4" fmla="*/ 3910 w 3910"/>
                <a:gd name="T5" fmla="*/ 0 h 2562"/>
              </a:gdLst>
              <a:ahLst/>
              <a:cxnLst>
                <a:cxn ang="0">
                  <a:pos x="T0" y="T1"/>
                </a:cxn>
                <a:cxn ang="0">
                  <a:pos x="T2" y="T3"/>
                </a:cxn>
                <a:cxn ang="0">
                  <a:pos x="T4" y="T5"/>
                </a:cxn>
              </a:cxnLst>
              <a:rect l="0" t="0" r="r" b="b"/>
              <a:pathLst>
                <a:path w="3910" h="2562">
                  <a:moveTo>
                    <a:pt x="0" y="2562"/>
                  </a:moveTo>
                  <a:lnTo>
                    <a:pt x="0" y="0"/>
                  </a:lnTo>
                  <a:lnTo>
                    <a:pt x="3910"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3"/>
            <p:cNvSpPr>
              <a:spLocks noChangeArrowheads="1"/>
            </p:cNvSpPr>
            <p:nvPr/>
          </p:nvSpPr>
          <p:spPr bwMode="auto">
            <a:xfrm>
              <a:off x="1528" y="1730"/>
              <a:ext cx="120" cy="118"/>
            </a:xfrm>
            <a:prstGeom prst="ellipse">
              <a:avLst/>
            </a:prstGeom>
            <a:solidFill>
              <a:srgbClr val="0E17EB"/>
            </a:solidFill>
            <a:ln w="7"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416" y="1105"/>
              <a:ext cx="692" cy="248"/>
            </a:xfrm>
            <a:custGeom>
              <a:avLst/>
              <a:gdLst>
                <a:gd name="T0" fmla="*/ 545 w 3050"/>
                <a:gd name="T1" fmla="*/ 0 h 1090"/>
                <a:gd name="T2" fmla="*/ 2504 w 3050"/>
                <a:gd name="T3" fmla="*/ 0 h 1090"/>
                <a:gd name="T4" fmla="*/ 3050 w 3050"/>
                <a:gd name="T5" fmla="*/ 545 h 1090"/>
                <a:gd name="T6" fmla="*/ 2504 w 3050"/>
                <a:gd name="T7" fmla="*/ 1090 h 1090"/>
                <a:gd name="T8" fmla="*/ 545 w 3050"/>
                <a:gd name="T9" fmla="*/ 1090 h 1090"/>
                <a:gd name="T10" fmla="*/ 0 w 3050"/>
                <a:gd name="T11" fmla="*/ 545 h 1090"/>
                <a:gd name="T12" fmla="*/ 545 w 3050"/>
                <a:gd name="T13" fmla="*/ 0 h 1090"/>
              </a:gdLst>
              <a:ahLst/>
              <a:cxnLst>
                <a:cxn ang="0">
                  <a:pos x="T0" y="T1"/>
                </a:cxn>
                <a:cxn ang="0">
                  <a:pos x="T2" y="T3"/>
                </a:cxn>
                <a:cxn ang="0">
                  <a:pos x="T4" y="T5"/>
                </a:cxn>
                <a:cxn ang="0">
                  <a:pos x="T6" y="T7"/>
                </a:cxn>
                <a:cxn ang="0">
                  <a:pos x="T8" y="T9"/>
                </a:cxn>
                <a:cxn ang="0">
                  <a:pos x="T10" y="T11"/>
                </a:cxn>
                <a:cxn ang="0">
                  <a:pos x="T12" y="T13"/>
                </a:cxn>
              </a:cxnLst>
              <a:rect l="0" t="0" r="r" b="b"/>
              <a:pathLst>
                <a:path w="3050" h="1090">
                  <a:moveTo>
                    <a:pt x="545" y="0"/>
                  </a:moveTo>
                  <a:lnTo>
                    <a:pt x="2504" y="0"/>
                  </a:lnTo>
                  <a:cubicBezTo>
                    <a:pt x="2807" y="0"/>
                    <a:pt x="3050" y="243"/>
                    <a:pt x="3050" y="545"/>
                  </a:cubicBezTo>
                  <a:cubicBezTo>
                    <a:pt x="3050" y="847"/>
                    <a:pt x="2807" y="1090"/>
                    <a:pt x="2504" y="1090"/>
                  </a:cubicBezTo>
                  <a:lnTo>
                    <a:pt x="545" y="1090"/>
                  </a:lnTo>
                  <a:cubicBezTo>
                    <a:pt x="243" y="1090"/>
                    <a:pt x="0" y="847"/>
                    <a:pt x="0" y="545"/>
                  </a:cubicBezTo>
                  <a:cubicBezTo>
                    <a:pt x="0" y="243"/>
                    <a:pt x="243" y="0"/>
                    <a:pt x="545" y="0"/>
                  </a:cubicBezTo>
                  <a:close/>
                </a:path>
              </a:pathLst>
            </a:custGeom>
            <a:solidFill>
              <a:srgbClr val="E3F4D7"/>
            </a:solidFill>
            <a:ln w="5"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609" y="1118"/>
              <a:ext cx="41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calculate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2581" y="1251"/>
              <a:ext cx="48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1895" y="1102"/>
              <a:ext cx="24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imm</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28"/>
            <p:cNvSpPr>
              <a:spLocks noChangeArrowheads="1"/>
            </p:cNvSpPr>
            <p:nvPr/>
          </p:nvSpPr>
          <p:spPr bwMode="auto">
            <a:xfrm>
              <a:off x="1870" y="1235"/>
              <a:ext cx="3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inst[1:18]</a:t>
              </a:r>
              <a:endParaRPr kumimoji="0" lang="en-US" sz="1800" b="0" i="0" u="none" strike="noStrike" cap="none" normalizeH="0" baseline="0" smtClean="0">
                <a:ln>
                  <a:noFill/>
                </a:ln>
                <a:solidFill>
                  <a:schemeClr val="tx1"/>
                </a:solidFill>
                <a:effectLst/>
                <a:latin typeface="Arial" pitchFamily="34" charset="0"/>
              </a:endParaRPr>
            </a:p>
          </p:txBody>
        </p:sp>
        <p:sp>
          <p:nvSpPr>
            <p:cNvPr id="34" name="Freeform 29"/>
            <p:cNvSpPr>
              <a:spLocks/>
            </p:cNvSpPr>
            <p:nvPr/>
          </p:nvSpPr>
          <p:spPr bwMode="auto">
            <a:xfrm>
              <a:off x="3109" y="1224"/>
              <a:ext cx="1877" cy="2"/>
            </a:xfrm>
            <a:custGeom>
              <a:avLst/>
              <a:gdLst>
                <a:gd name="T0" fmla="*/ 0 w 8274"/>
                <a:gd name="T1" fmla="*/ 0 h 7"/>
                <a:gd name="T2" fmla="*/ 3448 w 8274"/>
                <a:gd name="T3" fmla="*/ 0 h 7"/>
                <a:gd name="T4" fmla="*/ 3448 w 8274"/>
                <a:gd name="T5" fmla="*/ 7 h 7"/>
                <a:gd name="T6" fmla="*/ 8274 w 8274"/>
                <a:gd name="T7" fmla="*/ 7 h 7"/>
              </a:gdLst>
              <a:ahLst/>
              <a:cxnLst>
                <a:cxn ang="0">
                  <a:pos x="T0" y="T1"/>
                </a:cxn>
                <a:cxn ang="0">
                  <a:pos x="T2" y="T3"/>
                </a:cxn>
                <a:cxn ang="0">
                  <a:pos x="T4" y="T5"/>
                </a:cxn>
                <a:cxn ang="0">
                  <a:pos x="T6" y="T7"/>
                </a:cxn>
              </a:cxnLst>
              <a:rect l="0" t="0" r="r" b="b"/>
              <a:pathLst>
                <a:path w="8274" h="7">
                  <a:moveTo>
                    <a:pt x="0" y="0"/>
                  </a:moveTo>
                  <a:lnTo>
                    <a:pt x="3448" y="0"/>
                  </a:lnTo>
                  <a:lnTo>
                    <a:pt x="3448" y="7"/>
                  </a:lnTo>
                  <a:lnTo>
                    <a:pt x="8274" y="7"/>
                  </a:lnTo>
                </a:path>
              </a:pathLst>
            </a:custGeom>
            <a:noFill/>
            <a:ln w="9" cap="flat">
              <a:solidFill>
                <a:srgbClr val="08071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933" y="1208"/>
              <a:ext cx="61" cy="35"/>
            </a:xfrm>
            <a:custGeom>
              <a:avLst/>
              <a:gdLst>
                <a:gd name="T0" fmla="*/ 18 w 61"/>
                <a:gd name="T1" fmla="*/ 18 h 35"/>
                <a:gd name="T2" fmla="*/ 0 w 61"/>
                <a:gd name="T3" fmla="*/ 35 h 35"/>
                <a:gd name="T4" fmla="*/ 61 w 61"/>
                <a:gd name="T5" fmla="*/ 18 h 35"/>
                <a:gd name="T6" fmla="*/ 0 w 61"/>
                <a:gd name="T7" fmla="*/ 0 h 35"/>
                <a:gd name="T8" fmla="*/ 18 w 61"/>
                <a:gd name="T9" fmla="*/ 18 h 35"/>
              </a:gdLst>
              <a:ahLst/>
              <a:cxnLst>
                <a:cxn ang="0">
                  <a:pos x="T0" y="T1"/>
                </a:cxn>
                <a:cxn ang="0">
                  <a:pos x="T2" y="T3"/>
                </a:cxn>
                <a:cxn ang="0">
                  <a:pos x="T4" y="T5"/>
                </a:cxn>
                <a:cxn ang="0">
                  <a:pos x="T6" y="T7"/>
                </a:cxn>
                <a:cxn ang="0">
                  <a:pos x="T8" y="T9"/>
                </a:cxn>
              </a:cxnLst>
              <a:rect l="0" t="0" r="r" b="b"/>
              <a:pathLst>
                <a:path w="61" h="35">
                  <a:moveTo>
                    <a:pt x="18" y="18"/>
                  </a:moveTo>
                  <a:lnTo>
                    <a:pt x="0" y="35"/>
                  </a:lnTo>
                  <a:lnTo>
                    <a:pt x="61" y="18"/>
                  </a:lnTo>
                  <a:lnTo>
                    <a:pt x="0"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4208" y="1101"/>
              <a:ext cx="27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immx</a:t>
              </a:r>
              <a:endParaRPr kumimoji="0" lang="en-US" sz="1800" b="0" i="0" u="none" strike="noStrike" cap="none" normalizeH="0" baseline="0" smtClean="0">
                <a:ln>
                  <a:noFill/>
                </a:ln>
                <a:solidFill>
                  <a:schemeClr val="tx1"/>
                </a:solidFill>
                <a:effectLst/>
                <a:latin typeface="Arial" pitchFamily="34" charset="0"/>
              </a:endParaRPr>
            </a:p>
          </p:txBody>
        </p:sp>
        <p:sp>
          <p:nvSpPr>
            <p:cNvPr id="37" name="Oval 32"/>
            <p:cNvSpPr>
              <a:spLocks noChangeArrowheads="1"/>
            </p:cNvSpPr>
            <p:nvPr/>
          </p:nvSpPr>
          <p:spPr bwMode="auto">
            <a:xfrm>
              <a:off x="1534" y="1141"/>
              <a:ext cx="119" cy="118"/>
            </a:xfrm>
            <a:prstGeom prst="ellipse">
              <a:avLst/>
            </a:prstGeom>
            <a:solidFill>
              <a:srgbClr val="0E17EB"/>
            </a:solidFill>
            <a:ln w="7"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1953" y="1690"/>
              <a:ext cx="1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39" name="Freeform 34"/>
            <p:cNvSpPr>
              <a:spLocks/>
            </p:cNvSpPr>
            <p:nvPr/>
          </p:nvSpPr>
          <p:spPr bwMode="auto">
            <a:xfrm>
              <a:off x="1971" y="1774"/>
              <a:ext cx="28" cy="34"/>
            </a:xfrm>
            <a:custGeom>
              <a:avLst/>
              <a:gdLst>
                <a:gd name="T0" fmla="*/ 123 w 123"/>
                <a:gd name="T1" fmla="*/ 0 h 151"/>
                <a:gd name="T2" fmla="*/ 3 w 123"/>
                <a:gd name="T3" fmla="*/ 151 h 151"/>
              </a:gdLst>
              <a:ahLst/>
              <a:cxnLst>
                <a:cxn ang="0">
                  <a:pos x="T0" y="T1"/>
                </a:cxn>
                <a:cxn ang="0">
                  <a:pos x="T2" y="T3"/>
                </a:cxn>
              </a:cxnLst>
              <a:rect l="0" t="0" r="r" b="b"/>
              <a:pathLst>
                <a:path w="123" h="151">
                  <a:moveTo>
                    <a:pt x="123" y="0"/>
                  </a:moveTo>
                  <a:cubicBezTo>
                    <a:pt x="0" y="148"/>
                    <a:pt x="3" y="151"/>
                    <a:pt x="3" y="151"/>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271" y="1677"/>
              <a:ext cx="1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41" name="Freeform 36"/>
            <p:cNvSpPr>
              <a:spLocks/>
            </p:cNvSpPr>
            <p:nvPr/>
          </p:nvSpPr>
          <p:spPr bwMode="auto">
            <a:xfrm>
              <a:off x="3289" y="1761"/>
              <a:ext cx="28" cy="35"/>
            </a:xfrm>
            <a:custGeom>
              <a:avLst/>
              <a:gdLst>
                <a:gd name="T0" fmla="*/ 123 w 123"/>
                <a:gd name="T1" fmla="*/ 0 h 152"/>
                <a:gd name="T2" fmla="*/ 2 w 123"/>
                <a:gd name="T3" fmla="*/ 152 h 152"/>
              </a:gdLst>
              <a:ahLst/>
              <a:cxnLst>
                <a:cxn ang="0">
                  <a:pos x="T0" y="T1"/>
                </a:cxn>
                <a:cxn ang="0">
                  <a:pos x="T2" y="T3"/>
                </a:cxn>
              </a:cxnLst>
              <a:rect l="0" t="0" r="r" b="b"/>
              <a:pathLst>
                <a:path w="123" h="152">
                  <a:moveTo>
                    <a:pt x="123" y="0"/>
                  </a:moveTo>
                  <a:cubicBezTo>
                    <a:pt x="0" y="149"/>
                    <a:pt x="2" y="152"/>
                    <a:pt x="2" y="152"/>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2268" y="1106"/>
              <a:ext cx="1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38"/>
            <p:cNvSpPr>
              <a:spLocks/>
            </p:cNvSpPr>
            <p:nvPr/>
          </p:nvSpPr>
          <p:spPr bwMode="auto">
            <a:xfrm>
              <a:off x="2286" y="1190"/>
              <a:ext cx="28" cy="34"/>
            </a:xfrm>
            <a:custGeom>
              <a:avLst/>
              <a:gdLst>
                <a:gd name="T0" fmla="*/ 123 w 123"/>
                <a:gd name="T1" fmla="*/ 0 h 151"/>
                <a:gd name="T2" fmla="*/ 3 w 123"/>
                <a:gd name="T3" fmla="*/ 151 h 151"/>
              </a:gdLst>
              <a:ahLst/>
              <a:cxnLst>
                <a:cxn ang="0">
                  <a:pos x="T0" y="T1"/>
                </a:cxn>
                <a:cxn ang="0">
                  <a:pos x="T2" y="T3"/>
                </a:cxn>
              </a:cxnLst>
              <a:rect l="0" t="0" r="r" b="b"/>
              <a:pathLst>
                <a:path w="123" h="151">
                  <a:moveTo>
                    <a:pt x="123" y="0"/>
                  </a:moveTo>
                  <a:cubicBezTo>
                    <a:pt x="0" y="148"/>
                    <a:pt x="3" y="151"/>
                    <a:pt x="3" y="151"/>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3471" y="1126"/>
              <a:ext cx="1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0"/>
            <p:cNvSpPr>
              <a:spLocks/>
            </p:cNvSpPr>
            <p:nvPr/>
          </p:nvSpPr>
          <p:spPr bwMode="auto">
            <a:xfrm>
              <a:off x="3489" y="1210"/>
              <a:ext cx="28" cy="34"/>
            </a:xfrm>
            <a:custGeom>
              <a:avLst/>
              <a:gdLst>
                <a:gd name="T0" fmla="*/ 123 w 123"/>
                <a:gd name="T1" fmla="*/ 0 h 151"/>
                <a:gd name="T2" fmla="*/ 2 w 123"/>
                <a:gd name="T3" fmla="*/ 151 h 151"/>
              </a:gdLst>
              <a:ahLst/>
              <a:cxnLst>
                <a:cxn ang="0">
                  <a:pos x="T0" y="T1"/>
                </a:cxn>
                <a:cxn ang="0">
                  <a:pos x="T2" y="T3"/>
                </a:cxn>
              </a:cxnLst>
              <a:rect l="0" t="0" r="r" b="b"/>
              <a:pathLst>
                <a:path w="123" h="151">
                  <a:moveTo>
                    <a:pt x="123" y="0"/>
                  </a:moveTo>
                  <a:cubicBezTo>
                    <a:pt x="0" y="148"/>
                    <a:pt x="2" y="151"/>
                    <a:pt x="2" y="151"/>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745" y="1625"/>
              <a:ext cx="30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2"/>
            <p:cNvSpPr>
              <a:spLocks noChangeArrowheads="1"/>
            </p:cNvSpPr>
            <p:nvPr/>
          </p:nvSpPr>
          <p:spPr bwMode="auto">
            <a:xfrm>
              <a:off x="4207" y="1656"/>
              <a:ext cx="61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branchTarget</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50900" y="2476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OF Unit</a:t>
            </a:r>
          </a:p>
        </p:txBody>
      </p:sp>
      <p:grpSp>
        <p:nvGrpSpPr>
          <p:cNvPr id="3" name="Group 5"/>
          <p:cNvGrpSpPr>
            <a:grpSpLocks noChangeAspect="1"/>
          </p:cNvGrpSpPr>
          <p:nvPr/>
        </p:nvGrpSpPr>
        <p:grpSpPr bwMode="auto">
          <a:xfrm>
            <a:off x="1219200" y="1524000"/>
            <a:ext cx="6694488" cy="4360863"/>
            <a:chOff x="1008" y="1008"/>
            <a:chExt cx="4217" cy="2747"/>
          </a:xfrm>
        </p:grpSpPr>
        <p:sp>
          <p:nvSpPr>
            <p:cNvPr id="6" name="AutoShape 4"/>
            <p:cNvSpPr>
              <a:spLocks noChangeAspect="1" noChangeArrowheads="1" noTextEdit="1"/>
            </p:cNvSpPr>
            <p:nvPr/>
          </p:nvSpPr>
          <p:spPr bwMode="auto">
            <a:xfrm>
              <a:off x="1008" y="1008"/>
              <a:ext cx="4217" cy="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6"/>
            <p:cNvGrpSpPr>
              <a:grpSpLocks/>
            </p:cNvGrpSpPr>
            <p:nvPr/>
          </p:nvGrpSpPr>
          <p:grpSpPr bwMode="auto">
            <a:xfrm>
              <a:off x="1024" y="1010"/>
              <a:ext cx="4194" cy="2723"/>
              <a:chOff x="1024" y="1010"/>
              <a:chExt cx="4194" cy="2723"/>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 y="2464"/>
                <a:ext cx="2733"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7"/>
              <p:cNvSpPr>
                <a:spLocks noChangeArrowheads="1"/>
              </p:cNvSpPr>
              <p:nvPr/>
            </p:nvSpPr>
            <p:spPr bwMode="auto">
              <a:xfrm>
                <a:off x="1777" y="2473"/>
                <a:ext cx="2725" cy="1047"/>
              </a:xfrm>
              <a:prstGeom prst="rect">
                <a:avLst/>
              </a:pr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2031" y="3086"/>
                <a:ext cx="483" cy="8"/>
              </a:xfrm>
              <a:custGeom>
                <a:avLst/>
                <a:gdLst>
                  <a:gd name="T0" fmla="*/ 0 w 59"/>
                  <a:gd name="T1" fmla="*/ 0 h 1"/>
                  <a:gd name="T2" fmla="*/ 59 w 59"/>
                  <a:gd name="T3" fmla="*/ 1 h 1"/>
                </a:gdLst>
                <a:ahLst/>
                <a:cxnLst>
                  <a:cxn ang="0">
                    <a:pos x="T0" y="T1"/>
                  </a:cxn>
                  <a:cxn ang="0">
                    <a:pos x="T2" y="T3"/>
                  </a:cxn>
                </a:cxnLst>
                <a:rect l="0" t="0" r="r" b="b"/>
                <a:pathLst>
                  <a:path w="59" h="1">
                    <a:moveTo>
                      <a:pt x="0" y="0"/>
                    </a:moveTo>
                    <a:cubicBezTo>
                      <a:pt x="1" y="1"/>
                      <a:pt x="59" y="1"/>
                      <a:pt x="59" y="1"/>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473" y="3078"/>
                <a:ext cx="49" cy="25"/>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2188" y="2693"/>
                <a:ext cx="15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1"/>
              <p:cNvSpPr>
                <a:spLocks noChangeArrowheads="1"/>
              </p:cNvSpPr>
              <p:nvPr/>
            </p:nvSpPr>
            <p:spPr bwMode="auto">
              <a:xfrm>
                <a:off x="2183" y="3272"/>
                <a:ext cx="15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rs2</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12"/>
              <p:cNvSpPr>
                <a:spLocks noChangeArrowheads="1"/>
              </p:cNvSpPr>
              <p:nvPr/>
            </p:nvSpPr>
            <p:spPr bwMode="auto">
              <a:xfrm>
                <a:off x="4057" y="2987"/>
                <a:ext cx="17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13"/>
              <p:cNvSpPr>
                <a:spLocks noChangeArrowheads="1"/>
              </p:cNvSpPr>
              <p:nvPr/>
            </p:nvSpPr>
            <p:spPr bwMode="auto">
              <a:xfrm>
                <a:off x="2126" y="284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inst[19:22]</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14"/>
              <p:cNvSpPr>
                <a:spLocks noChangeArrowheads="1"/>
              </p:cNvSpPr>
              <p:nvPr/>
            </p:nvSpPr>
            <p:spPr bwMode="auto">
              <a:xfrm>
                <a:off x="2090" y="3391"/>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inst[15:18]</a:t>
                </a:r>
                <a:endParaRPr kumimoji="0" lang="en-US" sz="1800" b="0" i="0" u="none" strike="noStrike" cap="none" normalizeH="0" baseline="0" smtClean="0">
                  <a:ln>
                    <a:noFill/>
                  </a:ln>
                  <a:solidFill>
                    <a:schemeClr val="tx1"/>
                  </a:solidFill>
                  <a:effectLst/>
                  <a:latin typeface="Arial" pitchFamily="34" charset="0"/>
                </a:endParaRPr>
              </a:p>
            </p:txBody>
          </p:sp>
          <p:pic>
            <p:nvPicPr>
              <p:cNvPr id="206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 y="1605"/>
                <a:ext cx="2725"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6"/>
              <p:cNvSpPr>
                <a:spLocks noChangeArrowheads="1"/>
              </p:cNvSpPr>
              <p:nvPr/>
            </p:nvSpPr>
            <p:spPr bwMode="auto">
              <a:xfrm>
                <a:off x="1794" y="1605"/>
                <a:ext cx="2716" cy="827"/>
              </a:xfrm>
              <a:prstGeom prst="rect">
                <a:avLst/>
              </a:pr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2620" y="2162"/>
                <a:ext cx="647" cy="212"/>
              </a:xfrm>
              <a:custGeom>
                <a:avLst/>
                <a:gdLst>
                  <a:gd name="T0" fmla="*/ 13 w 79"/>
                  <a:gd name="T1" fmla="*/ 0 h 26"/>
                  <a:gd name="T2" fmla="*/ 66 w 79"/>
                  <a:gd name="T3" fmla="*/ 0 h 26"/>
                  <a:gd name="T4" fmla="*/ 79 w 79"/>
                  <a:gd name="T5" fmla="*/ 13 h 26"/>
                  <a:gd name="T6" fmla="*/ 66 w 79"/>
                  <a:gd name="T7" fmla="*/ 26 h 26"/>
                  <a:gd name="T8" fmla="*/ 13 w 79"/>
                  <a:gd name="T9" fmla="*/ 26 h 26"/>
                  <a:gd name="T10" fmla="*/ 0 w 79"/>
                  <a:gd name="T11" fmla="*/ 13 h 26"/>
                  <a:gd name="T12" fmla="*/ 13 w 79"/>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9" h="26">
                    <a:moveTo>
                      <a:pt x="13" y="0"/>
                    </a:moveTo>
                    <a:lnTo>
                      <a:pt x="66" y="0"/>
                    </a:lnTo>
                    <a:cubicBezTo>
                      <a:pt x="73" y="0"/>
                      <a:pt x="79" y="6"/>
                      <a:pt x="79" y="13"/>
                    </a:cubicBezTo>
                    <a:cubicBezTo>
                      <a:pt x="79" y="20"/>
                      <a:pt x="73" y="26"/>
                      <a:pt x="66" y="26"/>
                    </a:cubicBezTo>
                    <a:lnTo>
                      <a:pt x="13" y="26"/>
                    </a:lnTo>
                    <a:cubicBezTo>
                      <a:pt x="5" y="26"/>
                      <a:pt x="0" y="20"/>
                      <a:pt x="0" y="13"/>
                    </a:cubicBezTo>
                    <a:cubicBezTo>
                      <a:pt x="0" y="6"/>
                      <a:pt x="5" y="0"/>
                      <a:pt x="13" y="0"/>
                    </a:cubicBezTo>
                    <a:close/>
                  </a:path>
                </a:pathLst>
              </a:custGeom>
              <a:solidFill>
                <a:srgbClr val="CDE0C2"/>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8"/>
              <p:cNvSpPr>
                <a:spLocks noChangeArrowheads="1"/>
              </p:cNvSpPr>
              <p:nvPr/>
            </p:nvSpPr>
            <p:spPr bwMode="auto">
              <a:xfrm>
                <a:off x="2695" y="2157"/>
                <a:ext cx="4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shift by 2 bits</a:t>
                </a:r>
                <a:endParaRPr kumimoji="0" lang="en-US" sz="1000" b="0" i="0" u="none" strike="noStrike" cap="none" normalizeH="0" baseline="0" dirty="0" smtClean="0">
                  <a:ln>
                    <a:noFill/>
                  </a:ln>
                  <a:solidFill>
                    <a:schemeClr val="tx1"/>
                  </a:solidFill>
                  <a:effectLst/>
                  <a:latin typeface="Arial" pitchFamily="34" charset="0"/>
                </a:endParaRPr>
              </a:p>
            </p:txBody>
          </p:sp>
          <p:sp>
            <p:nvSpPr>
              <p:cNvPr id="31" name="Rectangle 19"/>
              <p:cNvSpPr>
                <a:spLocks noChangeArrowheads="1"/>
              </p:cNvSpPr>
              <p:nvPr/>
            </p:nvSpPr>
            <p:spPr bwMode="auto">
              <a:xfrm>
                <a:off x="2652" y="2265"/>
                <a:ext cx="5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and extend sign</a:t>
                </a:r>
                <a:endParaRPr kumimoji="0" lang="en-US" sz="1000" b="0" i="0" u="none" strike="noStrike" cap="none" normalizeH="0" baseline="0" dirty="0" smtClean="0">
                  <a:ln>
                    <a:noFill/>
                  </a:ln>
                  <a:solidFill>
                    <a:schemeClr val="tx1"/>
                  </a:solidFill>
                  <a:effectLst/>
                  <a:latin typeface="Arial" pitchFamily="34" charset="0"/>
                </a:endParaRPr>
              </a:p>
            </p:txBody>
          </p:sp>
          <p:sp>
            <p:nvSpPr>
              <p:cNvPr id="2048" name="Line 20"/>
              <p:cNvSpPr>
                <a:spLocks noChangeShapeType="1"/>
              </p:cNvSpPr>
              <p:nvPr/>
            </p:nvSpPr>
            <p:spPr bwMode="auto">
              <a:xfrm>
                <a:off x="2088" y="2293"/>
                <a:ext cx="532"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9" name="Freeform 21"/>
              <p:cNvSpPr>
                <a:spLocks/>
              </p:cNvSpPr>
              <p:nvPr/>
            </p:nvSpPr>
            <p:spPr bwMode="auto">
              <a:xfrm>
                <a:off x="2579" y="2276"/>
                <a:ext cx="41" cy="25"/>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1" name="Line 22"/>
              <p:cNvSpPr>
                <a:spLocks noChangeShapeType="1"/>
              </p:cNvSpPr>
              <p:nvPr/>
            </p:nvSpPr>
            <p:spPr bwMode="auto">
              <a:xfrm>
                <a:off x="3267" y="2276"/>
                <a:ext cx="360"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Freeform 23"/>
              <p:cNvSpPr>
                <a:spLocks/>
              </p:cNvSpPr>
              <p:nvPr/>
            </p:nvSpPr>
            <p:spPr bwMode="auto">
              <a:xfrm>
                <a:off x="3578" y="2260"/>
                <a:ext cx="49" cy="33"/>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Oval 24"/>
              <p:cNvSpPr>
                <a:spLocks noChangeArrowheads="1"/>
              </p:cNvSpPr>
              <p:nvPr/>
            </p:nvSpPr>
            <p:spPr bwMode="auto">
              <a:xfrm>
                <a:off x="3618" y="2178"/>
                <a:ext cx="246" cy="213"/>
              </a:xfrm>
              <a:prstGeom prst="ellipse">
                <a:avLst/>
              </a:prstGeom>
              <a:solidFill>
                <a:srgbClr val="ECDCC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5" name="Line 25"/>
              <p:cNvSpPr>
                <a:spLocks noChangeShapeType="1"/>
              </p:cNvSpPr>
              <p:nvPr/>
            </p:nvSpPr>
            <p:spPr bwMode="auto">
              <a:xfrm>
                <a:off x="3668" y="2284"/>
                <a:ext cx="147"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Line 26"/>
              <p:cNvSpPr>
                <a:spLocks noChangeShapeType="1"/>
              </p:cNvSpPr>
              <p:nvPr/>
            </p:nvSpPr>
            <p:spPr bwMode="auto">
              <a:xfrm>
                <a:off x="3741" y="2219"/>
                <a:ext cx="0" cy="131"/>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7" name="Freeform 27"/>
              <p:cNvSpPr>
                <a:spLocks/>
              </p:cNvSpPr>
              <p:nvPr/>
            </p:nvSpPr>
            <p:spPr bwMode="auto">
              <a:xfrm>
                <a:off x="1033" y="2047"/>
                <a:ext cx="2708" cy="139"/>
              </a:xfrm>
              <a:custGeom>
                <a:avLst/>
                <a:gdLst>
                  <a:gd name="T0" fmla="*/ 0 w 331"/>
                  <a:gd name="T1" fmla="*/ 0 h 17"/>
                  <a:gd name="T2" fmla="*/ 331 w 331"/>
                  <a:gd name="T3" fmla="*/ 0 h 17"/>
                  <a:gd name="T4" fmla="*/ 331 w 331"/>
                  <a:gd name="T5" fmla="*/ 17 h 17"/>
                </a:gdLst>
                <a:ahLst/>
                <a:cxnLst>
                  <a:cxn ang="0">
                    <a:pos x="T0" y="T1"/>
                  </a:cxn>
                  <a:cxn ang="0">
                    <a:pos x="T2" y="T3"/>
                  </a:cxn>
                  <a:cxn ang="0">
                    <a:pos x="T4" y="T5"/>
                  </a:cxn>
                </a:cxnLst>
                <a:rect l="0" t="0" r="r" b="b"/>
                <a:pathLst>
                  <a:path w="331" h="17">
                    <a:moveTo>
                      <a:pt x="0" y="0"/>
                    </a:moveTo>
                    <a:lnTo>
                      <a:pt x="331" y="0"/>
                    </a:lnTo>
                    <a:lnTo>
                      <a:pt x="331" y="17"/>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Freeform 28"/>
              <p:cNvSpPr>
                <a:spLocks/>
              </p:cNvSpPr>
              <p:nvPr/>
            </p:nvSpPr>
            <p:spPr bwMode="auto">
              <a:xfrm>
                <a:off x="3733" y="2145"/>
                <a:ext cx="25" cy="41"/>
              </a:xfrm>
              <a:custGeom>
                <a:avLst/>
                <a:gdLst>
                  <a:gd name="T0" fmla="*/ 1 w 3"/>
                  <a:gd name="T1" fmla="*/ 2 h 5"/>
                  <a:gd name="T2" fmla="*/ 0 w 3"/>
                  <a:gd name="T3" fmla="*/ 0 h 5"/>
                  <a:gd name="T4" fmla="*/ 1 w 3"/>
                  <a:gd name="T5" fmla="*/ 5 h 5"/>
                  <a:gd name="T6" fmla="*/ 3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lnTo>
                      <a:pt x="0" y="0"/>
                    </a:lnTo>
                    <a:lnTo>
                      <a:pt x="1" y="5"/>
                    </a:lnTo>
                    <a:lnTo>
                      <a:pt x="3" y="0"/>
                    </a:lnTo>
                    <a:lnTo>
                      <a:pt x="1"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9" name="Rectangle 29"/>
              <p:cNvSpPr>
                <a:spLocks noChangeArrowheads="1"/>
              </p:cNvSpPr>
              <p:nvPr/>
            </p:nvSpPr>
            <p:spPr bwMode="auto">
              <a:xfrm>
                <a:off x="1441" y="1897"/>
                <a:ext cx="24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2060" name="Freeform 30"/>
              <p:cNvSpPr>
                <a:spLocks/>
              </p:cNvSpPr>
              <p:nvPr/>
            </p:nvSpPr>
            <p:spPr bwMode="auto">
              <a:xfrm>
                <a:off x="1049" y="2293"/>
                <a:ext cx="998" cy="0"/>
              </a:xfrm>
              <a:custGeom>
                <a:avLst/>
                <a:gdLst>
                  <a:gd name="T0" fmla="*/ 0 w 122"/>
                  <a:gd name="T1" fmla="*/ 122 w 122"/>
                  <a:gd name="T2" fmla="*/ 122 w 122"/>
                </a:gdLst>
                <a:ahLst/>
                <a:cxnLst>
                  <a:cxn ang="0">
                    <a:pos x="T0" y="0"/>
                  </a:cxn>
                  <a:cxn ang="0">
                    <a:pos x="T1" y="0"/>
                  </a:cxn>
                  <a:cxn ang="0">
                    <a:pos x="T2" y="0"/>
                  </a:cxn>
                </a:cxnLst>
                <a:rect l="0" t="0" r="r" b="b"/>
                <a:pathLst>
                  <a:path w="122">
                    <a:moveTo>
                      <a:pt x="0" y="0"/>
                    </a:moveTo>
                    <a:lnTo>
                      <a:pt x="122" y="0"/>
                    </a:lnTo>
                    <a:lnTo>
                      <a:pt x="122"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Freeform 31"/>
              <p:cNvSpPr>
                <a:spLocks/>
              </p:cNvSpPr>
              <p:nvPr/>
            </p:nvSpPr>
            <p:spPr bwMode="auto">
              <a:xfrm>
                <a:off x="2031" y="2293"/>
                <a:ext cx="74" cy="294"/>
              </a:xfrm>
              <a:custGeom>
                <a:avLst/>
                <a:gdLst>
                  <a:gd name="T0" fmla="*/ 1 w 9"/>
                  <a:gd name="T1" fmla="*/ 36 h 36"/>
                  <a:gd name="T2" fmla="*/ 0 w 9"/>
                  <a:gd name="T3" fmla="*/ 36 h 36"/>
                  <a:gd name="T4" fmla="*/ 0 w 9"/>
                  <a:gd name="T5" fmla="*/ 0 h 36"/>
                  <a:gd name="T6" fmla="*/ 9 w 9"/>
                  <a:gd name="T7" fmla="*/ 0 h 36"/>
                </a:gdLst>
                <a:ahLst/>
                <a:cxnLst>
                  <a:cxn ang="0">
                    <a:pos x="T0" y="T1"/>
                  </a:cxn>
                  <a:cxn ang="0">
                    <a:pos x="T2" y="T3"/>
                  </a:cxn>
                  <a:cxn ang="0">
                    <a:pos x="T4" y="T5"/>
                  </a:cxn>
                  <a:cxn ang="0">
                    <a:pos x="T6" y="T7"/>
                  </a:cxn>
                </a:cxnLst>
                <a:rect l="0" t="0" r="r" b="b"/>
                <a:pathLst>
                  <a:path w="9" h="36">
                    <a:moveTo>
                      <a:pt x="1" y="36"/>
                    </a:moveTo>
                    <a:lnTo>
                      <a:pt x="0" y="36"/>
                    </a:lnTo>
                    <a:lnTo>
                      <a:pt x="0" y="0"/>
                    </a:lnTo>
                    <a:lnTo>
                      <a:pt x="9"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Freeform 32"/>
              <p:cNvSpPr>
                <a:spLocks/>
              </p:cNvSpPr>
              <p:nvPr/>
            </p:nvSpPr>
            <p:spPr bwMode="auto">
              <a:xfrm>
                <a:off x="2031" y="1802"/>
                <a:ext cx="704" cy="491"/>
              </a:xfrm>
              <a:custGeom>
                <a:avLst/>
                <a:gdLst>
                  <a:gd name="T0" fmla="*/ 0 w 86"/>
                  <a:gd name="T1" fmla="*/ 60 h 60"/>
                  <a:gd name="T2" fmla="*/ 0 w 86"/>
                  <a:gd name="T3" fmla="*/ 0 h 60"/>
                  <a:gd name="T4" fmla="*/ 86 w 86"/>
                  <a:gd name="T5" fmla="*/ 0 h 60"/>
                </a:gdLst>
                <a:ahLst/>
                <a:cxnLst>
                  <a:cxn ang="0">
                    <a:pos x="T0" y="T1"/>
                  </a:cxn>
                  <a:cxn ang="0">
                    <a:pos x="T2" y="T3"/>
                  </a:cxn>
                  <a:cxn ang="0">
                    <a:pos x="T4" y="T5"/>
                  </a:cxn>
                </a:cxnLst>
                <a:rect l="0" t="0" r="r" b="b"/>
                <a:pathLst>
                  <a:path w="86" h="60">
                    <a:moveTo>
                      <a:pt x="0" y="60"/>
                    </a:moveTo>
                    <a:lnTo>
                      <a:pt x="0" y="0"/>
                    </a:lnTo>
                    <a:lnTo>
                      <a:pt x="86"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Oval 33"/>
              <p:cNvSpPr>
                <a:spLocks noChangeArrowheads="1"/>
              </p:cNvSpPr>
              <p:nvPr/>
            </p:nvSpPr>
            <p:spPr bwMode="auto">
              <a:xfrm>
                <a:off x="1982" y="2235"/>
                <a:ext cx="106" cy="107"/>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5" name="Oval 34"/>
              <p:cNvSpPr>
                <a:spLocks noChangeArrowheads="1"/>
              </p:cNvSpPr>
              <p:nvPr/>
            </p:nvSpPr>
            <p:spPr bwMode="auto">
              <a:xfrm>
                <a:off x="1982" y="2235"/>
                <a:ext cx="106" cy="107"/>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5"/>
              <p:cNvSpPr>
                <a:spLocks/>
              </p:cNvSpPr>
              <p:nvPr/>
            </p:nvSpPr>
            <p:spPr bwMode="auto">
              <a:xfrm>
                <a:off x="2694" y="1712"/>
                <a:ext cx="548" cy="204"/>
              </a:xfrm>
              <a:custGeom>
                <a:avLst/>
                <a:gdLst>
                  <a:gd name="T0" fmla="*/ 12 w 67"/>
                  <a:gd name="T1" fmla="*/ 0 h 25"/>
                  <a:gd name="T2" fmla="*/ 54 w 67"/>
                  <a:gd name="T3" fmla="*/ 0 h 25"/>
                  <a:gd name="T4" fmla="*/ 67 w 67"/>
                  <a:gd name="T5" fmla="*/ 13 h 25"/>
                  <a:gd name="T6" fmla="*/ 54 w 67"/>
                  <a:gd name="T7" fmla="*/ 25 h 25"/>
                  <a:gd name="T8" fmla="*/ 12 w 67"/>
                  <a:gd name="T9" fmla="*/ 25 h 25"/>
                  <a:gd name="T10" fmla="*/ 0 w 67"/>
                  <a:gd name="T11" fmla="*/ 13 h 25"/>
                  <a:gd name="T12" fmla="*/ 12 w 6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7" h="25">
                    <a:moveTo>
                      <a:pt x="12" y="0"/>
                    </a:moveTo>
                    <a:lnTo>
                      <a:pt x="54" y="0"/>
                    </a:lnTo>
                    <a:cubicBezTo>
                      <a:pt x="61" y="0"/>
                      <a:pt x="67" y="5"/>
                      <a:pt x="67" y="13"/>
                    </a:cubicBezTo>
                    <a:cubicBezTo>
                      <a:pt x="67" y="20"/>
                      <a:pt x="61" y="25"/>
                      <a:pt x="54" y="25"/>
                    </a:cubicBezTo>
                    <a:lnTo>
                      <a:pt x="12" y="25"/>
                    </a:lnTo>
                    <a:cubicBezTo>
                      <a:pt x="5" y="25"/>
                      <a:pt x="0" y="20"/>
                      <a:pt x="0" y="13"/>
                    </a:cubicBezTo>
                    <a:cubicBezTo>
                      <a:pt x="0" y="5"/>
                      <a:pt x="5" y="0"/>
                      <a:pt x="12" y="0"/>
                    </a:cubicBezTo>
                    <a:close/>
                  </a:path>
                </a:pathLst>
              </a:custGeom>
              <a:solidFill>
                <a:srgbClr val="CDE0C2"/>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7" name="Rectangle 36"/>
              <p:cNvSpPr>
                <a:spLocks noChangeArrowheads="1"/>
              </p:cNvSpPr>
              <p:nvPr/>
            </p:nvSpPr>
            <p:spPr bwMode="auto">
              <a:xfrm>
                <a:off x="2826" y="1708"/>
                <a:ext cx="3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calculate</a:t>
                </a:r>
                <a:endParaRPr kumimoji="0" lang="en-US" sz="1800" b="0" i="0" u="none" strike="noStrike" cap="none" normalizeH="0" baseline="0" smtClean="0">
                  <a:ln>
                    <a:noFill/>
                  </a:ln>
                  <a:solidFill>
                    <a:schemeClr val="tx1"/>
                  </a:solidFill>
                  <a:effectLst/>
                  <a:latin typeface="Arial" pitchFamily="34" charset="0"/>
                </a:endParaRPr>
              </a:p>
            </p:txBody>
          </p:sp>
          <p:sp>
            <p:nvSpPr>
              <p:cNvPr id="2068" name="Rectangle 37"/>
              <p:cNvSpPr>
                <a:spLocks noChangeArrowheads="1"/>
              </p:cNvSpPr>
              <p:nvPr/>
            </p:nvSpPr>
            <p:spPr bwMode="auto">
              <a:xfrm>
                <a:off x="2797" y="1818"/>
                <a:ext cx="35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2069" name="Rectangle 38"/>
              <p:cNvSpPr>
                <a:spLocks noChangeArrowheads="1"/>
              </p:cNvSpPr>
              <p:nvPr/>
            </p:nvSpPr>
            <p:spPr bwMode="auto">
              <a:xfrm>
                <a:off x="2276" y="1699"/>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imm</a:t>
                </a:r>
                <a:endParaRPr kumimoji="0" lang="en-US" sz="1800" b="0" i="0" u="none" strike="noStrike" cap="none" normalizeH="0" baseline="0" smtClean="0">
                  <a:ln>
                    <a:noFill/>
                  </a:ln>
                  <a:solidFill>
                    <a:schemeClr val="tx1"/>
                  </a:solidFill>
                  <a:effectLst/>
                  <a:latin typeface="Arial" pitchFamily="34" charset="0"/>
                </a:endParaRPr>
              </a:p>
            </p:txBody>
          </p:sp>
          <p:sp>
            <p:nvSpPr>
              <p:cNvPr id="2070" name="Rectangle 39"/>
              <p:cNvSpPr>
                <a:spLocks noChangeArrowheads="1"/>
              </p:cNvSpPr>
              <p:nvPr/>
            </p:nvSpPr>
            <p:spPr bwMode="auto">
              <a:xfrm>
                <a:off x="2256" y="1809"/>
                <a:ext cx="27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inst[1:18]</a:t>
                </a:r>
                <a:endParaRPr kumimoji="0" lang="en-US" sz="1800" b="0" i="0" u="none" strike="noStrike" cap="none" normalizeH="0" baseline="0" smtClean="0">
                  <a:ln>
                    <a:noFill/>
                  </a:ln>
                  <a:solidFill>
                    <a:schemeClr val="tx1"/>
                  </a:solidFill>
                  <a:effectLst/>
                  <a:latin typeface="Arial" pitchFamily="34" charset="0"/>
                </a:endParaRPr>
              </a:p>
            </p:txBody>
          </p:sp>
          <p:sp>
            <p:nvSpPr>
              <p:cNvPr id="2071" name="Freeform 40"/>
              <p:cNvSpPr>
                <a:spLocks/>
              </p:cNvSpPr>
              <p:nvPr/>
            </p:nvSpPr>
            <p:spPr bwMode="auto">
              <a:xfrm>
                <a:off x="3242" y="1810"/>
                <a:ext cx="1457" cy="0"/>
              </a:xfrm>
              <a:custGeom>
                <a:avLst/>
                <a:gdLst>
                  <a:gd name="T0" fmla="*/ 0 w 178"/>
                  <a:gd name="T1" fmla="*/ 74 w 178"/>
                  <a:gd name="T2" fmla="*/ 74 w 178"/>
                  <a:gd name="T3" fmla="*/ 178 w 178"/>
                </a:gdLst>
                <a:ahLst/>
                <a:cxnLst>
                  <a:cxn ang="0">
                    <a:pos x="T0" y="0"/>
                  </a:cxn>
                  <a:cxn ang="0">
                    <a:pos x="T1" y="0"/>
                  </a:cxn>
                  <a:cxn ang="0">
                    <a:pos x="T2" y="0"/>
                  </a:cxn>
                  <a:cxn ang="0">
                    <a:pos x="T3" y="0"/>
                  </a:cxn>
                </a:cxnLst>
                <a:rect l="0" t="0" r="r" b="b"/>
                <a:pathLst>
                  <a:path w="178">
                    <a:moveTo>
                      <a:pt x="0" y="0"/>
                    </a:moveTo>
                    <a:lnTo>
                      <a:pt x="74" y="0"/>
                    </a:lnTo>
                    <a:lnTo>
                      <a:pt x="74" y="0"/>
                    </a:lnTo>
                    <a:lnTo>
                      <a:pt x="178" y="0"/>
                    </a:lnTo>
                  </a:path>
                </a:pathLst>
              </a:custGeom>
              <a:noFill/>
              <a:ln w="8" cap="flat">
                <a:solidFill>
                  <a:srgbClr val="2F303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Freeform 41"/>
              <p:cNvSpPr>
                <a:spLocks/>
              </p:cNvSpPr>
              <p:nvPr/>
            </p:nvSpPr>
            <p:spPr bwMode="auto">
              <a:xfrm>
                <a:off x="4658" y="1793"/>
                <a:ext cx="49" cy="33"/>
              </a:xfrm>
              <a:custGeom>
                <a:avLst/>
                <a:gdLst>
                  <a:gd name="T0" fmla="*/ 1 w 6"/>
                  <a:gd name="T1" fmla="*/ 2 h 4"/>
                  <a:gd name="T2" fmla="*/ 0 w 6"/>
                  <a:gd name="T3" fmla="*/ 4 h 4"/>
                  <a:gd name="T4" fmla="*/ 6 w 6"/>
                  <a:gd name="T5" fmla="*/ 2 h 4"/>
                  <a:gd name="T6" fmla="*/ 0 w 6"/>
                  <a:gd name="T7" fmla="*/ 0 h 4"/>
                  <a:gd name="T8" fmla="*/ 1 w 6"/>
                  <a:gd name="T9" fmla="*/ 2 h 4"/>
                </a:gdLst>
                <a:ahLst/>
                <a:cxnLst>
                  <a:cxn ang="0">
                    <a:pos x="T0" y="T1"/>
                  </a:cxn>
                  <a:cxn ang="0">
                    <a:pos x="T2" y="T3"/>
                  </a:cxn>
                  <a:cxn ang="0">
                    <a:pos x="T4" y="T5"/>
                  </a:cxn>
                  <a:cxn ang="0">
                    <a:pos x="T6" y="T7"/>
                  </a:cxn>
                  <a:cxn ang="0">
                    <a:pos x="T8" y="T9"/>
                  </a:cxn>
                </a:cxnLst>
                <a:rect l="0" t="0" r="r" b="b"/>
                <a:pathLst>
                  <a:path w="6" h="4">
                    <a:moveTo>
                      <a:pt x="1" y="2"/>
                    </a:moveTo>
                    <a:lnTo>
                      <a:pt x="0" y="4"/>
                    </a:lnTo>
                    <a:lnTo>
                      <a:pt x="6" y="2"/>
                    </a:lnTo>
                    <a:lnTo>
                      <a:pt x="0" y="0"/>
                    </a:lnTo>
                    <a:lnTo>
                      <a:pt x="1"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3" name="Rectangle 42"/>
              <p:cNvSpPr>
                <a:spLocks noChangeArrowheads="1"/>
              </p:cNvSpPr>
              <p:nvPr/>
            </p:nvSpPr>
            <p:spPr bwMode="auto">
              <a:xfrm>
                <a:off x="4119" y="1691"/>
                <a:ext cx="18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immx</a:t>
                </a:r>
                <a:endParaRPr kumimoji="0" lang="en-US" sz="1800" b="0" i="0" u="none" strike="noStrike" cap="none" normalizeH="0" baseline="0" smtClean="0">
                  <a:ln>
                    <a:noFill/>
                  </a:ln>
                  <a:solidFill>
                    <a:schemeClr val="tx1"/>
                  </a:solidFill>
                  <a:effectLst/>
                  <a:latin typeface="Arial" pitchFamily="34" charset="0"/>
                </a:endParaRPr>
              </a:p>
            </p:txBody>
          </p:sp>
          <p:sp>
            <p:nvSpPr>
              <p:cNvPr id="2074" name="Freeform 43"/>
              <p:cNvSpPr>
                <a:spLocks/>
              </p:cNvSpPr>
              <p:nvPr/>
            </p:nvSpPr>
            <p:spPr bwMode="auto">
              <a:xfrm>
                <a:off x="2031" y="1417"/>
                <a:ext cx="1416" cy="417"/>
              </a:xfrm>
              <a:custGeom>
                <a:avLst/>
                <a:gdLst>
                  <a:gd name="T0" fmla="*/ 0 w 173"/>
                  <a:gd name="T1" fmla="*/ 51 h 51"/>
                  <a:gd name="T2" fmla="*/ 0 w 173"/>
                  <a:gd name="T3" fmla="*/ 0 h 51"/>
                  <a:gd name="T4" fmla="*/ 173 w 173"/>
                  <a:gd name="T5" fmla="*/ 0 h 51"/>
                </a:gdLst>
                <a:ahLst/>
                <a:cxnLst>
                  <a:cxn ang="0">
                    <a:pos x="T0" y="T1"/>
                  </a:cxn>
                  <a:cxn ang="0">
                    <a:pos x="T2" y="T3"/>
                  </a:cxn>
                  <a:cxn ang="0">
                    <a:pos x="T4" y="T5"/>
                  </a:cxn>
                </a:cxnLst>
                <a:rect l="0" t="0" r="r" b="b"/>
                <a:pathLst>
                  <a:path w="173" h="51">
                    <a:moveTo>
                      <a:pt x="0" y="51"/>
                    </a:moveTo>
                    <a:lnTo>
                      <a:pt x="0" y="0"/>
                    </a:lnTo>
                    <a:lnTo>
                      <a:pt x="173" y="0"/>
                    </a:lnTo>
                  </a:path>
                </a:pathLst>
              </a:custGeom>
              <a:noFill/>
              <a:ln w="8" cap="flat">
                <a:solidFill>
                  <a:srgbClr val="2F303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Freeform 44"/>
              <p:cNvSpPr>
                <a:spLocks/>
              </p:cNvSpPr>
              <p:nvPr/>
            </p:nvSpPr>
            <p:spPr bwMode="auto">
              <a:xfrm>
                <a:off x="3406" y="1409"/>
                <a:ext cx="49" cy="24"/>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6" name="Rectangle 45"/>
              <p:cNvSpPr>
                <a:spLocks noChangeArrowheads="1"/>
              </p:cNvSpPr>
              <p:nvPr/>
            </p:nvSpPr>
            <p:spPr bwMode="auto">
              <a:xfrm>
                <a:off x="2635" y="1309"/>
                <a:ext cx="4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(opcode, I bit)</a:t>
                </a:r>
                <a:endParaRPr kumimoji="0" lang="en-US" sz="1800" b="0" i="0" u="none" strike="noStrike" cap="none" normalizeH="0" baseline="0" smtClean="0">
                  <a:ln>
                    <a:noFill/>
                  </a:ln>
                  <a:solidFill>
                    <a:schemeClr val="tx1"/>
                  </a:solidFill>
                  <a:effectLst/>
                  <a:latin typeface="Arial" pitchFamily="34" charset="0"/>
                </a:endParaRPr>
              </a:p>
            </p:txBody>
          </p:sp>
          <p:sp>
            <p:nvSpPr>
              <p:cNvPr id="2077" name="Rectangle 46"/>
              <p:cNvSpPr>
                <a:spLocks noChangeArrowheads="1"/>
              </p:cNvSpPr>
              <p:nvPr/>
            </p:nvSpPr>
            <p:spPr bwMode="auto">
              <a:xfrm>
                <a:off x="2745" y="1434"/>
                <a:ext cx="31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inst[27:32]</a:t>
                </a:r>
                <a:endParaRPr kumimoji="0" lang="en-US" sz="1800" b="0" i="0" u="none" strike="noStrike" cap="none" normalizeH="0" baseline="0" smtClean="0">
                  <a:ln>
                    <a:noFill/>
                  </a:ln>
                  <a:solidFill>
                    <a:schemeClr val="tx1"/>
                  </a:solidFill>
                  <a:effectLst/>
                  <a:latin typeface="Arial" pitchFamily="34" charset="0"/>
                </a:endParaRPr>
              </a:p>
            </p:txBody>
          </p:sp>
          <p:sp>
            <p:nvSpPr>
              <p:cNvPr id="2078" name="Oval 47"/>
              <p:cNvSpPr>
                <a:spLocks noChangeArrowheads="1"/>
              </p:cNvSpPr>
              <p:nvPr/>
            </p:nvSpPr>
            <p:spPr bwMode="auto">
              <a:xfrm>
                <a:off x="3430" y="1213"/>
                <a:ext cx="917" cy="376"/>
              </a:xfrm>
              <a:prstGeom prst="ellipse">
                <a:avLst/>
              </a:prstGeom>
              <a:solidFill>
                <a:srgbClr val="9FC9D6"/>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9" name="Rectangle 48"/>
              <p:cNvSpPr>
                <a:spLocks noChangeArrowheads="1"/>
              </p:cNvSpPr>
              <p:nvPr/>
            </p:nvSpPr>
            <p:spPr bwMode="auto">
              <a:xfrm>
                <a:off x="3707" y="1286"/>
                <a:ext cx="5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9784" name="Rectangle 49"/>
              <p:cNvSpPr>
                <a:spLocks noChangeArrowheads="1"/>
              </p:cNvSpPr>
              <p:nvPr/>
            </p:nvSpPr>
            <p:spPr bwMode="auto">
              <a:xfrm>
                <a:off x="3806" y="1421"/>
                <a:ext cx="30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9785" name="Rectangle 50"/>
              <p:cNvSpPr>
                <a:spLocks noChangeArrowheads="1"/>
              </p:cNvSpPr>
              <p:nvPr/>
            </p:nvSpPr>
            <p:spPr bwMode="auto">
              <a:xfrm>
                <a:off x="1024" y="1082"/>
                <a:ext cx="786" cy="171"/>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86" name="Line 51"/>
              <p:cNvSpPr>
                <a:spLocks noChangeShapeType="1"/>
              </p:cNvSpPr>
              <p:nvPr/>
            </p:nvSpPr>
            <p:spPr bwMode="auto">
              <a:xfrm>
                <a:off x="1835" y="1147"/>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7" name="Line 52"/>
              <p:cNvSpPr>
                <a:spLocks noChangeShapeType="1"/>
              </p:cNvSpPr>
              <p:nvPr/>
            </p:nvSpPr>
            <p:spPr bwMode="auto">
              <a:xfrm>
                <a:off x="1835" y="1221"/>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8" name="Line 53"/>
              <p:cNvSpPr>
                <a:spLocks noChangeShapeType="1"/>
              </p:cNvSpPr>
              <p:nvPr/>
            </p:nvSpPr>
            <p:spPr bwMode="auto">
              <a:xfrm>
                <a:off x="1835" y="1286"/>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9" name="Line 54"/>
              <p:cNvSpPr>
                <a:spLocks noChangeShapeType="1"/>
              </p:cNvSpPr>
              <p:nvPr/>
            </p:nvSpPr>
            <p:spPr bwMode="auto">
              <a:xfrm>
                <a:off x="1835" y="136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0" name="Line 55"/>
              <p:cNvSpPr>
                <a:spLocks noChangeShapeType="1"/>
              </p:cNvSpPr>
              <p:nvPr/>
            </p:nvSpPr>
            <p:spPr bwMode="auto">
              <a:xfrm>
                <a:off x="1835" y="1433"/>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1" name="Line 56"/>
              <p:cNvSpPr>
                <a:spLocks noChangeShapeType="1"/>
              </p:cNvSpPr>
              <p:nvPr/>
            </p:nvSpPr>
            <p:spPr bwMode="auto">
              <a:xfrm>
                <a:off x="1835" y="1499"/>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68" name="Line 57"/>
              <p:cNvSpPr>
                <a:spLocks noChangeShapeType="1"/>
              </p:cNvSpPr>
              <p:nvPr/>
            </p:nvSpPr>
            <p:spPr bwMode="auto">
              <a:xfrm>
                <a:off x="1835" y="157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69" name="Line 58"/>
              <p:cNvSpPr>
                <a:spLocks noChangeShapeType="1"/>
              </p:cNvSpPr>
              <p:nvPr/>
            </p:nvSpPr>
            <p:spPr bwMode="auto">
              <a:xfrm>
                <a:off x="1835" y="164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0" name="Line 59"/>
              <p:cNvSpPr>
                <a:spLocks noChangeShapeType="1"/>
              </p:cNvSpPr>
              <p:nvPr/>
            </p:nvSpPr>
            <p:spPr bwMode="auto">
              <a:xfrm>
                <a:off x="1835" y="171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1" name="Line 60"/>
              <p:cNvSpPr>
                <a:spLocks noChangeShapeType="1"/>
              </p:cNvSpPr>
              <p:nvPr/>
            </p:nvSpPr>
            <p:spPr bwMode="auto">
              <a:xfrm>
                <a:off x="1835" y="178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2" name="Line 61"/>
              <p:cNvSpPr>
                <a:spLocks noChangeShapeType="1"/>
              </p:cNvSpPr>
              <p:nvPr/>
            </p:nvSpPr>
            <p:spPr bwMode="auto">
              <a:xfrm>
                <a:off x="1835" y="1851"/>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3" name="Line 62"/>
              <p:cNvSpPr>
                <a:spLocks noChangeShapeType="1"/>
              </p:cNvSpPr>
              <p:nvPr/>
            </p:nvSpPr>
            <p:spPr bwMode="auto">
              <a:xfrm>
                <a:off x="1835" y="192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4" name="Line 63"/>
              <p:cNvSpPr>
                <a:spLocks noChangeShapeType="1"/>
              </p:cNvSpPr>
              <p:nvPr/>
            </p:nvSpPr>
            <p:spPr bwMode="auto">
              <a:xfrm>
                <a:off x="1835" y="199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5" name="Line 64"/>
              <p:cNvSpPr>
                <a:spLocks noChangeShapeType="1"/>
              </p:cNvSpPr>
              <p:nvPr/>
            </p:nvSpPr>
            <p:spPr bwMode="auto">
              <a:xfrm>
                <a:off x="1835" y="206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6" name="Line 65"/>
              <p:cNvSpPr>
                <a:spLocks noChangeShapeType="1"/>
              </p:cNvSpPr>
              <p:nvPr/>
            </p:nvSpPr>
            <p:spPr bwMode="auto">
              <a:xfrm>
                <a:off x="1835" y="213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7" name="Line 66"/>
              <p:cNvSpPr>
                <a:spLocks noChangeShapeType="1"/>
              </p:cNvSpPr>
              <p:nvPr/>
            </p:nvSpPr>
            <p:spPr bwMode="auto">
              <a:xfrm>
                <a:off x="1835" y="220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8" name="Line 67"/>
              <p:cNvSpPr>
                <a:spLocks noChangeShapeType="1"/>
              </p:cNvSpPr>
              <p:nvPr/>
            </p:nvSpPr>
            <p:spPr bwMode="auto">
              <a:xfrm>
                <a:off x="1835" y="227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9" name="Line 68"/>
              <p:cNvSpPr>
                <a:spLocks noChangeShapeType="1"/>
              </p:cNvSpPr>
              <p:nvPr/>
            </p:nvSpPr>
            <p:spPr bwMode="auto">
              <a:xfrm>
                <a:off x="1835" y="235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80" name="Line 69"/>
              <p:cNvSpPr>
                <a:spLocks noChangeShapeType="1"/>
              </p:cNvSpPr>
              <p:nvPr/>
            </p:nvSpPr>
            <p:spPr bwMode="auto">
              <a:xfrm>
                <a:off x="1835" y="2415"/>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2" name="Line 70"/>
              <p:cNvSpPr>
                <a:spLocks noChangeShapeType="1"/>
              </p:cNvSpPr>
              <p:nvPr/>
            </p:nvSpPr>
            <p:spPr bwMode="auto">
              <a:xfrm>
                <a:off x="1835" y="248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3" name="Line 71"/>
              <p:cNvSpPr>
                <a:spLocks noChangeShapeType="1"/>
              </p:cNvSpPr>
              <p:nvPr/>
            </p:nvSpPr>
            <p:spPr bwMode="auto">
              <a:xfrm>
                <a:off x="1835" y="256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4" name="Line 72"/>
              <p:cNvSpPr>
                <a:spLocks noChangeShapeType="1"/>
              </p:cNvSpPr>
              <p:nvPr/>
            </p:nvSpPr>
            <p:spPr bwMode="auto">
              <a:xfrm>
                <a:off x="1835" y="2628"/>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5" name="Line 73"/>
              <p:cNvSpPr>
                <a:spLocks noChangeShapeType="1"/>
              </p:cNvSpPr>
              <p:nvPr/>
            </p:nvSpPr>
            <p:spPr bwMode="auto">
              <a:xfrm>
                <a:off x="1835" y="270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6" name="Line 74"/>
              <p:cNvSpPr>
                <a:spLocks noChangeShapeType="1"/>
              </p:cNvSpPr>
              <p:nvPr/>
            </p:nvSpPr>
            <p:spPr bwMode="auto">
              <a:xfrm>
                <a:off x="1835" y="2767"/>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7" name="Line 75"/>
              <p:cNvSpPr>
                <a:spLocks noChangeShapeType="1"/>
              </p:cNvSpPr>
              <p:nvPr/>
            </p:nvSpPr>
            <p:spPr bwMode="auto">
              <a:xfrm>
                <a:off x="1835" y="2841"/>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8" name="Line 76"/>
              <p:cNvSpPr>
                <a:spLocks noChangeShapeType="1"/>
              </p:cNvSpPr>
              <p:nvPr/>
            </p:nvSpPr>
            <p:spPr bwMode="auto">
              <a:xfrm>
                <a:off x="1835" y="291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9" name="Line 77"/>
              <p:cNvSpPr>
                <a:spLocks noChangeShapeType="1"/>
              </p:cNvSpPr>
              <p:nvPr/>
            </p:nvSpPr>
            <p:spPr bwMode="auto">
              <a:xfrm>
                <a:off x="1835" y="2980"/>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0" name="Line 78"/>
              <p:cNvSpPr>
                <a:spLocks noChangeShapeType="1"/>
              </p:cNvSpPr>
              <p:nvPr/>
            </p:nvSpPr>
            <p:spPr bwMode="auto">
              <a:xfrm>
                <a:off x="1835" y="3054"/>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1" name="Line 79"/>
              <p:cNvSpPr>
                <a:spLocks noChangeShapeType="1"/>
              </p:cNvSpPr>
              <p:nvPr/>
            </p:nvSpPr>
            <p:spPr bwMode="auto">
              <a:xfrm>
                <a:off x="1835" y="312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2" name="Line 80"/>
              <p:cNvSpPr>
                <a:spLocks noChangeShapeType="1"/>
              </p:cNvSpPr>
              <p:nvPr/>
            </p:nvSpPr>
            <p:spPr bwMode="auto">
              <a:xfrm>
                <a:off x="1835" y="319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3" name="Line 81"/>
              <p:cNvSpPr>
                <a:spLocks noChangeShapeType="1"/>
              </p:cNvSpPr>
              <p:nvPr/>
            </p:nvSpPr>
            <p:spPr bwMode="auto">
              <a:xfrm>
                <a:off x="1835" y="326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4" name="Line 82"/>
              <p:cNvSpPr>
                <a:spLocks noChangeShapeType="1"/>
              </p:cNvSpPr>
              <p:nvPr/>
            </p:nvSpPr>
            <p:spPr bwMode="auto">
              <a:xfrm>
                <a:off x="1835" y="3332"/>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5" name="Line 83"/>
              <p:cNvSpPr>
                <a:spLocks noChangeShapeType="1"/>
              </p:cNvSpPr>
              <p:nvPr/>
            </p:nvSpPr>
            <p:spPr bwMode="auto">
              <a:xfrm>
                <a:off x="1835" y="340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6" name="Line 84"/>
              <p:cNvSpPr>
                <a:spLocks noChangeShapeType="1"/>
              </p:cNvSpPr>
              <p:nvPr/>
            </p:nvSpPr>
            <p:spPr bwMode="auto">
              <a:xfrm>
                <a:off x="1835" y="347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7" name="Line 85"/>
              <p:cNvSpPr>
                <a:spLocks noChangeShapeType="1"/>
              </p:cNvSpPr>
              <p:nvPr/>
            </p:nvSpPr>
            <p:spPr bwMode="auto">
              <a:xfrm>
                <a:off x="1835" y="3544"/>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8" name="Line 86"/>
              <p:cNvSpPr>
                <a:spLocks noChangeShapeType="1"/>
              </p:cNvSpPr>
              <p:nvPr/>
            </p:nvSpPr>
            <p:spPr bwMode="auto">
              <a:xfrm>
                <a:off x="1835" y="361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9" name="Line 87"/>
              <p:cNvSpPr>
                <a:spLocks noChangeShapeType="1"/>
              </p:cNvSpPr>
              <p:nvPr/>
            </p:nvSpPr>
            <p:spPr bwMode="auto">
              <a:xfrm>
                <a:off x="1835" y="3684"/>
                <a:ext cx="0" cy="4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0" name="Line 88"/>
              <p:cNvSpPr>
                <a:spLocks noChangeShapeType="1"/>
              </p:cNvSpPr>
              <p:nvPr/>
            </p:nvSpPr>
            <p:spPr bwMode="auto">
              <a:xfrm>
                <a:off x="4486" y="1229"/>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1" name="Line 89"/>
              <p:cNvSpPr>
                <a:spLocks noChangeShapeType="1"/>
              </p:cNvSpPr>
              <p:nvPr/>
            </p:nvSpPr>
            <p:spPr bwMode="auto">
              <a:xfrm>
                <a:off x="4486" y="130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2" name="Line 90"/>
              <p:cNvSpPr>
                <a:spLocks noChangeShapeType="1"/>
              </p:cNvSpPr>
              <p:nvPr/>
            </p:nvSpPr>
            <p:spPr bwMode="auto">
              <a:xfrm>
                <a:off x="4486" y="137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3" name="Line 91"/>
              <p:cNvSpPr>
                <a:spLocks noChangeShapeType="1"/>
              </p:cNvSpPr>
              <p:nvPr/>
            </p:nvSpPr>
            <p:spPr bwMode="auto">
              <a:xfrm>
                <a:off x="4486" y="1442"/>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4" name="Line 92"/>
              <p:cNvSpPr>
                <a:spLocks noChangeShapeType="1"/>
              </p:cNvSpPr>
              <p:nvPr/>
            </p:nvSpPr>
            <p:spPr bwMode="auto">
              <a:xfrm>
                <a:off x="4486" y="151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5" name="Line 93"/>
              <p:cNvSpPr>
                <a:spLocks noChangeShapeType="1"/>
              </p:cNvSpPr>
              <p:nvPr/>
            </p:nvSpPr>
            <p:spPr bwMode="auto">
              <a:xfrm>
                <a:off x="4486" y="158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6" name="Line 94"/>
              <p:cNvSpPr>
                <a:spLocks noChangeShapeType="1"/>
              </p:cNvSpPr>
              <p:nvPr/>
            </p:nvSpPr>
            <p:spPr bwMode="auto">
              <a:xfrm>
                <a:off x="4486" y="165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7" name="Line 95"/>
              <p:cNvSpPr>
                <a:spLocks noChangeShapeType="1"/>
              </p:cNvSpPr>
              <p:nvPr/>
            </p:nvSpPr>
            <p:spPr bwMode="auto">
              <a:xfrm>
                <a:off x="4486" y="172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8" name="Line 96"/>
              <p:cNvSpPr>
                <a:spLocks noChangeShapeType="1"/>
              </p:cNvSpPr>
              <p:nvPr/>
            </p:nvSpPr>
            <p:spPr bwMode="auto">
              <a:xfrm>
                <a:off x="4486" y="179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9" name="Line 97"/>
              <p:cNvSpPr>
                <a:spLocks noChangeShapeType="1"/>
              </p:cNvSpPr>
              <p:nvPr/>
            </p:nvSpPr>
            <p:spPr bwMode="auto">
              <a:xfrm>
                <a:off x="4486" y="186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0" name="Line 98"/>
              <p:cNvSpPr>
                <a:spLocks noChangeShapeType="1"/>
              </p:cNvSpPr>
              <p:nvPr/>
            </p:nvSpPr>
            <p:spPr bwMode="auto">
              <a:xfrm>
                <a:off x="4486" y="1941"/>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1" name="Line 99"/>
              <p:cNvSpPr>
                <a:spLocks noChangeShapeType="1"/>
              </p:cNvSpPr>
              <p:nvPr/>
            </p:nvSpPr>
            <p:spPr bwMode="auto">
              <a:xfrm>
                <a:off x="4486" y="2006"/>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2" name="Line 100"/>
              <p:cNvSpPr>
                <a:spLocks noChangeShapeType="1"/>
              </p:cNvSpPr>
              <p:nvPr/>
            </p:nvSpPr>
            <p:spPr bwMode="auto">
              <a:xfrm>
                <a:off x="4486" y="208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3" name="Line 101"/>
              <p:cNvSpPr>
                <a:spLocks noChangeShapeType="1"/>
              </p:cNvSpPr>
              <p:nvPr/>
            </p:nvSpPr>
            <p:spPr bwMode="auto">
              <a:xfrm>
                <a:off x="4486" y="2145"/>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4" name="Line 102"/>
              <p:cNvSpPr>
                <a:spLocks noChangeShapeType="1"/>
              </p:cNvSpPr>
              <p:nvPr/>
            </p:nvSpPr>
            <p:spPr bwMode="auto">
              <a:xfrm>
                <a:off x="4486" y="221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5" name="Line 103"/>
              <p:cNvSpPr>
                <a:spLocks noChangeShapeType="1"/>
              </p:cNvSpPr>
              <p:nvPr/>
            </p:nvSpPr>
            <p:spPr bwMode="auto">
              <a:xfrm>
                <a:off x="4486" y="229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6" name="Line 104"/>
              <p:cNvSpPr>
                <a:spLocks noChangeShapeType="1"/>
              </p:cNvSpPr>
              <p:nvPr/>
            </p:nvSpPr>
            <p:spPr bwMode="auto">
              <a:xfrm>
                <a:off x="4486" y="2358"/>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7" name="Line 105"/>
              <p:cNvSpPr>
                <a:spLocks noChangeShapeType="1"/>
              </p:cNvSpPr>
              <p:nvPr/>
            </p:nvSpPr>
            <p:spPr bwMode="auto">
              <a:xfrm>
                <a:off x="4486" y="243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8" name="Line 106"/>
              <p:cNvSpPr>
                <a:spLocks noChangeShapeType="1"/>
              </p:cNvSpPr>
              <p:nvPr/>
            </p:nvSpPr>
            <p:spPr bwMode="auto">
              <a:xfrm>
                <a:off x="4486" y="250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9" name="Line 107"/>
              <p:cNvSpPr>
                <a:spLocks noChangeShapeType="1"/>
              </p:cNvSpPr>
              <p:nvPr/>
            </p:nvSpPr>
            <p:spPr bwMode="auto">
              <a:xfrm>
                <a:off x="4486" y="2571"/>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0" name="Line 108"/>
              <p:cNvSpPr>
                <a:spLocks noChangeShapeType="1"/>
              </p:cNvSpPr>
              <p:nvPr/>
            </p:nvSpPr>
            <p:spPr bwMode="auto">
              <a:xfrm>
                <a:off x="4486" y="264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1" name="Line 109"/>
              <p:cNvSpPr>
                <a:spLocks noChangeShapeType="1"/>
              </p:cNvSpPr>
              <p:nvPr/>
            </p:nvSpPr>
            <p:spPr bwMode="auto">
              <a:xfrm>
                <a:off x="4486" y="2710"/>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2" name="Line 110"/>
              <p:cNvSpPr>
                <a:spLocks noChangeShapeType="1"/>
              </p:cNvSpPr>
              <p:nvPr/>
            </p:nvSpPr>
            <p:spPr bwMode="auto">
              <a:xfrm>
                <a:off x="4486" y="2784"/>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3" name="Line 111"/>
              <p:cNvSpPr>
                <a:spLocks noChangeShapeType="1"/>
              </p:cNvSpPr>
              <p:nvPr/>
            </p:nvSpPr>
            <p:spPr bwMode="auto">
              <a:xfrm>
                <a:off x="4486" y="285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4" name="Line 112"/>
              <p:cNvSpPr>
                <a:spLocks noChangeShapeType="1"/>
              </p:cNvSpPr>
              <p:nvPr/>
            </p:nvSpPr>
            <p:spPr bwMode="auto">
              <a:xfrm>
                <a:off x="4486" y="292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5" name="Line 113"/>
              <p:cNvSpPr>
                <a:spLocks noChangeShapeType="1"/>
              </p:cNvSpPr>
              <p:nvPr/>
            </p:nvSpPr>
            <p:spPr bwMode="auto">
              <a:xfrm>
                <a:off x="4486" y="299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6" name="Line 114"/>
              <p:cNvSpPr>
                <a:spLocks noChangeShapeType="1"/>
              </p:cNvSpPr>
              <p:nvPr/>
            </p:nvSpPr>
            <p:spPr bwMode="auto">
              <a:xfrm>
                <a:off x="4486" y="307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7" name="Line 115"/>
              <p:cNvSpPr>
                <a:spLocks noChangeShapeType="1"/>
              </p:cNvSpPr>
              <p:nvPr/>
            </p:nvSpPr>
            <p:spPr bwMode="auto">
              <a:xfrm>
                <a:off x="4486" y="313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8" name="Line 116"/>
              <p:cNvSpPr>
                <a:spLocks noChangeShapeType="1"/>
              </p:cNvSpPr>
              <p:nvPr/>
            </p:nvSpPr>
            <p:spPr bwMode="auto">
              <a:xfrm>
                <a:off x="4486" y="320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9" name="Line 117"/>
              <p:cNvSpPr>
                <a:spLocks noChangeShapeType="1"/>
              </p:cNvSpPr>
              <p:nvPr/>
            </p:nvSpPr>
            <p:spPr bwMode="auto">
              <a:xfrm>
                <a:off x="4486" y="3274"/>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0" name="Line 118"/>
              <p:cNvSpPr>
                <a:spLocks noChangeShapeType="1"/>
              </p:cNvSpPr>
              <p:nvPr/>
            </p:nvSpPr>
            <p:spPr bwMode="auto">
              <a:xfrm>
                <a:off x="4486" y="334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1" name="Line 119"/>
              <p:cNvSpPr>
                <a:spLocks noChangeShapeType="1"/>
              </p:cNvSpPr>
              <p:nvPr/>
            </p:nvSpPr>
            <p:spPr bwMode="auto">
              <a:xfrm>
                <a:off x="4486" y="342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2" name="Line 120"/>
              <p:cNvSpPr>
                <a:spLocks noChangeShapeType="1"/>
              </p:cNvSpPr>
              <p:nvPr/>
            </p:nvSpPr>
            <p:spPr bwMode="auto">
              <a:xfrm>
                <a:off x="4486" y="3487"/>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3" name="Line 121"/>
              <p:cNvSpPr>
                <a:spLocks noChangeShapeType="1"/>
              </p:cNvSpPr>
              <p:nvPr/>
            </p:nvSpPr>
            <p:spPr bwMode="auto">
              <a:xfrm>
                <a:off x="4486" y="3561"/>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4" name="Line 122"/>
              <p:cNvSpPr>
                <a:spLocks noChangeShapeType="1"/>
              </p:cNvSpPr>
              <p:nvPr/>
            </p:nvSpPr>
            <p:spPr bwMode="auto">
              <a:xfrm>
                <a:off x="4486" y="3626"/>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5" name="Line 123"/>
              <p:cNvSpPr>
                <a:spLocks noChangeShapeType="1"/>
              </p:cNvSpPr>
              <p:nvPr/>
            </p:nvSpPr>
            <p:spPr bwMode="auto">
              <a:xfrm>
                <a:off x="4486" y="370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6" name="Rectangle 124"/>
              <p:cNvSpPr>
                <a:spLocks noChangeArrowheads="1"/>
              </p:cNvSpPr>
              <p:nvPr/>
            </p:nvSpPr>
            <p:spPr bwMode="auto">
              <a:xfrm>
                <a:off x="1072" y="1094"/>
                <a:ext cx="71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Fetch unit</a:t>
                </a:r>
                <a:endParaRPr kumimoji="0" lang="en-US" sz="1800" b="0" i="0" u="none" strike="noStrike" cap="none" normalizeH="0" baseline="0" smtClean="0">
                  <a:ln>
                    <a:noFill/>
                  </a:ln>
                  <a:solidFill>
                    <a:schemeClr val="tx1"/>
                  </a:solidFill>
                  <a:effectLst/>
                  <a:latin typeface="Arial" pitchFamily="34" charset="0"/>
                </a:endParaRPr>
              </a:p>
            </p:txBody>
          </p:sp>
          <p:sp>
            <p:nvSpPr>
              <p:cNvPr id="9847" name="Rectangle 125"/>
              <p:cNvSpPr>
                <a:spLocks noChangeArrowheads="1"/>
              </p:cNvSpPr>
              <p:nvPr/>
            </p:nvSpPr>
            <p:spPr bwMode="auto">
              <a:xfrm>
                <a:off x="2031" y="1041"/>
                <a:ext cx="1522" cy="163"/>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48" name="Rectangle 126"/>
              <p:cNvSpPr>
                <a:spLocks noChangeArrowheads="1"/>
              </p:cNvSpPr>
              <p:nvPr/>
            </p:nvSpPr>
            <p:spPr bwMode="auto">
              <a:xfrm>
                <a:off x="2079" y="1031"/>
                <a:ext cx="137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0"/>
                  </a:rPr>
                  <a:t>Operand fetch unit</a:t>
                </a:r>
                <a:endParaRPr kumimoji="0" lang="en-US" sz="1800" b="0" i="0" u="none" strike="noStrike" cap="none" normalizeH="0" baseline="0" smtClean="0">
                  <a:ln>
                    <a:noFill/>
                  </a:ln>
                  <a:solidFill>
                    <a:schemeClr val="tx1"/>
                  </a:solidFill>
                  <a:effectLst/>
                  <a:latin typeface="Arial" pitchFamily="34" charset="0"/>
                </a:endParaRPr>
              </a:p>
            </p:txBody>
          </p:sp>
          <p:sp>
            <p:nvSpPr>
              <p:cNvPr id="9849" name="Rectangle 127"/>
              <p:cNvSpPr>
                <a:spLocks noChangeArrowheads="1"/>
              </p:cNvSpPr>
              <p:nvPr/>
            </p:nvSpPr>
            <p:spPr bwMode="auto">
              <a:xfrm>
                <a:off x="4535" y="1024"/>
                <a:ext cx="671" cy="360"/>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50" name="Rectangle 128"/>
              <p:cNvSpPr>
                <a:spLocks noChangeArrowheads="1"/>
              </p:cNvSpPr>
              <p:nvPr/>
            </p:nvSpPr>
            <p:spPr bwMode="auto">
              <a:xfrm>
                <a:off x="4553" y="1010"/>
                <a:ext cx="66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0"/>
                  </a:rPr>
                  <a:t>Execute</a:t>
                </a:r>
                <a:endParaRPr kumimoji="0" lang="en-US" sz="1800" b="0" i="0" u="none" strike="noStrike" cap="none" normalizeH="0" baseline="0" smtClean="0">
                  <a:ln>
                    <a:noFill/>
                  </a:ln>
                  <a:solidFill>
                    <a:schemeClr val="tx1"/>
                  </a:solidFill>
                  <a:effectLst/>
                  <a:latin typeface="Arial" pitchFamily="34" charset="0"/>
                </a:endParaRPr>
              </a:p>
            </p:txBody>
          </p:sp>
          <p:sp>
            <p:nvSpPr>
              <p:cNvPr id="9851" name="Rectangle 129"/>
              <p:cNvSpPr>
                <a:spLocks noChangeArrowheads="1"/>
              </p:cNvSpPr>
              <p:nvPr/>
            </p:nvSpPr>
            <p:spPr bwMode="auto">
              <a:xfrm>
                <a:off x="4553" y="1205"/>
                <a:ext cx="35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9852" name="Oval 130"/>
              <p:cNvSpPr>
                <a:spLocks noChangeArrowheads="1"/>
              </p:cNvSpPr>
              <p:nvPr/>
            </p:nvSpPr>
            <p:spPr bwMode="auto">
              <a:xfrm>
                <a:off x="1990" y="1744"/>
                <a:ext cx="98" cy="99"/>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3" name="Oval 131"/>
              <p:cNvSpPr>
                <a:spLocks noChangeArrowheads="1"/>
              </p:cNvSpPr>
              <p:nvPr/>
            </p:nvSpPr>
            <p:spPr bwMode="auto">
              <a:xfrm>
                <a:off x="1990" y="1744"/>
                <a:ext cx="98" cy="99"/>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4" name="Oval 132"/>
              <p:cNvSpPr>
                <a:spLocks noChangeArrowheads="1"/>
              </p:cNvSpPr>
              <p:nvPr/>
            </p:nvSpPr>
            <p:spPr bwMode="auto">
              <a:xfrm>
                <a:off x="1982" y="1368"/>
                <a:ext cx="106" cy="10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5" name="Oval 133"/>
              <p:cNvSpPr>
                <a:spLocks noChangeArrowheads="1"/>
              </p:cNvSpPr>
              <p:nvPr/>
            </p:nvSpPr>
            <p:spPr bwMode="auto">
              <a:xfrm>
                <a:off x="1982" y="1368"/>
                <a:ext cx="106" cy="106"/>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6" name="Freeform 134"/>
              <p:cNvSpPr>
                <a:spLocks/>
              </p:cNvSpPr>
              <p:nvPr/>
            </p:nvSpPr>
            <p:spPr bwMode="auto">
              <a:xfrm>
                <a:off x="2031" y="2374"/>
                <a:ext cx="483" cy="851"/>
              </a:xfrm>
              <a:custGeom>
                <a:avLst/>
                <a:gdLst>
                  <a:gd name="T0" fmla="*/ 0 w 59"/>
                  <a:gd name="T1" fmla="*/ 0 h 104"/>
                  <a:gd name="T2" fmla="*/ 0 w 59"/>
                  <a:gd name="T3" fmla="*/ 104 h 104"/>
                  <a:gd name="T4" fmla="*/ 59 w 59"/>
                  <a:gd name="T5" fmla="*/ 104 h 104"/>
                </a:gdLst>
                <a:ahLst/>
                <a:cxnLst>
                  <a:cxn ang="0">
                    <a:pos x="T0" y="T1"/>
                  </a:cxn>
                  <a:cxn ang="0">
                    <a:pos x="T2" y="T3"/>
                  </a:cxn>
                  <a:cxn ang="0">
                    <a:pos x="T4" y="T5"/>
                  </a:cxn>
                </a:cxnLst>
                <a:rect l="0" t="0" r="r" b="b"/>
                <a:pathLst>
                  <a:path w="59" h="104">
                    <a:moveTo>
                      <a:pt x="0" y="0"/>
                    </a:moveTo>
                    <a:lnTo>
                      <a:pt x="0" y="104"/>
                    </a:lnTo>
                    <a:lnTo>
                      <a:pt x="59" y="104"/>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7" name="Freeform 135"/>
              <p:cNvSpPr>
                <a:spLocks/>
              </p:cNvSpPr>
              <p:nvPr/>
            </p:nvSpPr>
            <p:spPr bwMode="auto">
              <a:xfrm>
                <a:off x="2465" y="3209"/>
                <a:ext cx="57" cy="25"/>
              </a:xfrm>
              <a:custGeom>
                <a:avLst/>
                <a:gdLst>
                  <a:gd name="T0" fmla="*/ 2 w 7"/>
                  <a:gd name="T1" fmla="*/ 2 h 3"/>
                  <a:gd name="T2" fmla="*/ 0 w 7"/>
                  <a:gd name="T3" fmla="*/ 3 h 3"/>
                  <a:gd name="T4" fmla="*/ 7 w 7"/>
                  <a:gd name="T5" fmla="*/ 2 h 3"/>
                  <a:gd name="T6" fmla="*/ 0 w 7"/>
                  <a:gd name="T7" fmla="*/ 0 h 3"/>
                  <a:gd name="T8" fmla="*/ 2 w 7"/>
                  <a:gd name="T9" fmla="*/ 2 h 3"/>
                </a:gdLst>
                <a:ahLst/>
                <a:cxnLst>
                  <a:cxn ang="0">
                    <a:pos x="T0" y="T1"/>
                  </a:cxn>
                  <a:cxn ang="0">
                    <a:pos x="T2" y="T3"/>
                  </a:cxn>
                  <a:cxn ang="0">
                    <a:pos x="T4" y="T5"/>
                  </a:cxn>
                  <a:cxn ang="0">
                    <a:pos x="T6" y="T7"/>
                  </a:cxn>
                  <a:cxn ang="0">
                    <a:pos x="T8" y="T9"/>
                  </a:cxn>
                </a:cxnLst>
                <a:rect l="0" t="0" r="r" b="b"/>
                <a:pathLst>
                  <a:path w="7" h="3">
                    <a:moveTo>
                      <a:pt x="2" y="2"/>
                    </a:moveTo>
                    <a:lnTo>
                      <a:pt x="0" y="3"/>
                    </a:lnTo>
                    <a:lnTo>
                      <a:pt x="7"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58" name="Oval 136"/>
              <p:cNvSpPr>
                <a:spLocks noChangeArrowheads="1"/>
              </p:cNvSpPr>
              <p:nvPr/>
            </p:nvSpPr>
            <p:spPr bwMode="auto">
              <a:xfrm>
                <a:off x="1965" y="2669"/>
                <a:ext cx="107" cy="10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9" name="Oval 137"/>
              <p:cNvSpPr>
                <a:spLocks noChangeArrowheads="1"/>
              </p:cNvSpPr>
              <p:nvPr/>
            </p:nvSpPr>
            <p:spPr bwMode="auto">
              <a:xfrm>
                <a:off x="1965" y="2669"/>
                <a:ext cx="107" cy="106"/>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0" name="Rectangle 138"/>
              <p:cNvSpPr>
                <a:spLocks noChangeArrowheads="1"/>
              </p:cNvSpPr>
              <p:nvPr/>
            </p:nvSpPr>
            <p:spPr bwMode="auto">
              <a:xfrm>
                <a:off x="2322" y="2201"/>
                <a:ext cx="1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9861" name="Freeform 139"/>
              <p:cNvSpPr>
                <a:spLocks/>
              </p:cNvSpPr>
              <p:nvPr/>
            </p:nvSpPr>
            <p:spPr bwMode="auto">
              <a:xfrm>
                <a:off x="2334" y="2276"/>
                <a:ext cx="24" cy="25"/>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2" name="Rectangle 140"/>
              <p:cNvSpPr>
                <a:spLocks noChangeArrowheads="1"/>
              </p:cNvSpPr>
              <p:nvPr/>
            </p:nvSpPr>
            <p:spPr bwMode="auto">
              <a:xfrm>
                <a:off x="3372" y="2189"/>
                <a:ext cx="1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9863" name="Freeform 141"/>
              <p:cNvSpPr>
                <a:spLocks/>
              </p:cNvSpPr>
              <p:nvPr/>
            </p:nvSpPr>
            <p:spPr bwMode="auto">
              <a:xfrm>
                <a:off x="3389" y="2268"/>
                <a:ext cx="17" cy="25"/>
              </a:xfrm>
              <a:custGeom>
                <a:avLst/>
                <a:gdLst>
                  <a:gd name="T0" fmla="*/ 2 w 2"/>
                  <a:gd name="T1" fmla="*/ 0 h 3"/>
                  <a:gd name="T2" fmla="*/ 0 w 2"/>
                  <a:gd name="T3" fmla="*/ 3 h 3"/>
                </a:gdLst>
                <a:ahLst/>
                <a:cxnLst>
                  <a:cxn ang="0">
                    <a:pos x="T0" y="T1"/>
                  </a:cxn>
                  <a:cxn ang="0">
                    <a:pos x="T2" y="T3"/>
                  </a:cxn>
                </a:cxnLst>
                <a:rect l="0" t="0" r="r" b="b"/>
                <a:pathLst>
                  <a:path w="2" h="3">
                    <a:moveTo>
                      <a:pt x="2"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4" name="Rectangle 142"/>
              <p:cNvSpPr>
                <a:spLocks noChangeArrowheads="1"/>
              </p:cNvSpPr>
              <p:nvPr/>
            </p:nvSpPr>
            <p:spPr bwMode="auto">
              <a:xfrm>
                <a:off x="2573" y="1706"/>
                <a:ext cx="10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9865" name="Freeform 143"/>
              <p:cNvSpPr>
                <a:spLocks/>
              </p:cNvSpPr>
              <p:nvPr/>
            </p:nvSpPr>
            <p:spPr bwMode="auto">
              <a:xfrm>
                <a:off x="2587" y="1785"/>
                <a:ext cx="25" cy="25"/>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6" name="Rectangle 144"/>
              <p:cNvSpPr>
                <a:spLocks noChangeArrowheads="1"/>
              </p:cNvSpPr>
              <p:nvPr/>
            </p:nvSpPr>
            <p:spPr bwMode="auto">
              <a:xfrm>
                <a:off x="3532" y="1723"/>
                <a:ext cx="10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9867" name="Freeform 145"/>
              <p:cNvSpPr>
                <a:spLocks/>
              </p:cNvSpPr>
              <p:nvPr/>
            </p:nvSpPr>
            <p:spPr bwMode="auto">
              <a:xfrm>
                <a:off x="3545" y="1802"/>
                <a:ext cx="24" cy="24"/>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8" name="Rectangle 146"/>
              <p:cNvSpPr>
                <a:spLocks noChangeArrowheads="1"/>
              </p:cNvSpPr>
              <p:nvPr/>
            </p:nvSpPr>
            <p:spPr bwMode="auto">
              <a:xfrm>
                <a:off x="3302" y="1332"/>
                <a:ext cx="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9869" name="Freeform 147"/>
              <p:cNvSpPr>
                <a:spLocks/>
              </p:cNvSpPr>
              <p:nvPr/>
            </p:nvSpPr>
            <p:spPr bwMode="auto">
              <a:xfrm>
                <a:off x="3291" y="1401"/>
                <a:ext cx="25" cy="32"/>
              </a:xfrm>
              <a:custGeom>
                <a:avLst/>
                <a:gdLst>
                  <a:gd name="T0" fmla="*/ 3 w 3"/>
                  <a:gd name="T1" fmla="*/ 0 h 4"/>
                  <a:gd name="T2" fmla="*/ 0 w 3"/>
                  <a:gd name="T3" fmla="*/ 4 h 4"/>
                </a:gdLst>
                <a:ahLst/>
                <a:cxnLst>
                  <a:cxn ang="0">
                    <a:pos x="T0" y="T1"/>
                  </a:cxn>
                  <a:cxn ang="0">
                    <a:pos x="T2" y="T3"/>
                  </a:cxn>
                </a:cxnLst>
                <a:rect l="0" t="0" r="r" b="b"/>
                <a:pathLst>
                  <a:path w="3" h="4">
                    <a:moveTo>
                      <a:pt x="3" y="0"/>
                    </a:moveTo>
                    <a:cubicBezTo>
                      <a:pt x="0" y="4"/>
                      <a:pt x="0" y="4"/>
                      <a:pt x="0" y="4"/>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0" name="Rectangle 148"/>
              <p:cNvSpPr>
                <a:spLocks noChangeArrowheads="1"/>
              </p:cNvSpPr>
              <p:nvPr/>
            </p:nvSpPr>
            <p:spPr bwMode="auto">
              <a:xfrm>
                <a:off x="2213" y="2988"/>
                <a:ext cx="11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9871" name="Rectangle 149"/>
              <p:cNvSpPr>
                <a:spLocks noChangeArrowheads="1"/>
              </p:cNvSpPr>
              <p:nvPr/>
            </p:nvSpPr>
            <p:spPr bwMode="auto">
              <a:xfrm>
                <a:off x="2095" y="3105"/>
                <a:ext cx="3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inst[23:26]</a:t>
                </a:r>
                <a:endParaRPr kumimoji="0" lang="en-US" sz="1800" b="0" i="0" u="none" strike="noStrike" cap="none" normalizeH="0" baseline="0" smtClean="0">
                  <a:ln>
                    <a:noFill/>
                  </a:ln>
                  <a:solidFill>
                    <a:schemeClr val="tx1"/>
                  </a:solidFill>
                  <a:effectLst/>
                  <a:latin typeface="Arial" pitchFamily="34" charset="0"/>
                </a:endParaRPr>
              </a:p>
            </p:txBody>
          </p:sp>
          <p:sp>
            <p:nvSpPr>
              <p:cNvPr id="9872" name="Freeform 150"/>
              <p:cNvSpPr>
                <a:spLocks/>
              </p:cNvSpPr>
              <p:nvPr/>
            </p:nvSpPr>
            <p:spPr bwMode="auto">
              <a:xfrm>
                <a:off x="2751" y="3225"/>
                <a:ext cx="278" cy="9"/>
              </a:xfrm>
              <a:custGeom>
                <a:avLst/>
                <a:gdLst>
                  <a:gd name="T0" fmla="*/ 0 w 34"/>
                  <a:gd name="T1" fmla="*/ 0 h 1"/>
                  <a:gd name="T2" fmla="*/ 34 w 34"/>
                  <a:gd name="T3" fmla="*/ 0 h 1"/>
                </a:gdLst>
                <a:ahLst/>
                <a:cxnLst>
                  <a:cxn ang="0">
                    <a:pos x="T0" y="T1"/>
                  </a:cxn>
                  <a:cxn ang="0">
                    <a:pos x="T2" y="T3"/>
                  </a:cxn>
                </a:cxnLst>
                <a:rect l="0" t="0" r="r" b="b"/>
                <a:pathLst>
                  <a:path w="34" h="1">
                    <a:moveTo>
                      <a:pt x="0" y="0"/>
                    </a:moveTo>
                    <a:cubicBezTo>
                      <a:pt x="2" y="1"/>
                      <a:pt x="34" y="0"/>
                      <a:pt x="34"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3" name="Freeform 151"/>
              <p:cNvSpPr>
                <a:spLocks/>
              </p:cNvSpPr>
              <p:nvPr/>
            </p:nvSpPr>
            <p:spPr bwMode="auto">
              <a:xfrm>
                <a:off x="2988" y="3217"/>
                <a:ext cx="49" cy="25"/>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4" name="Freeform 152"/>
              <p:cNvSpPr>
                <a:spLocks/>
              </p:cNvSpPr>
              <p:nvPr/>
            </p:nvSpPr>
            <p:spPr bwMode="auto">
              <a:xfrm>
                <a:off x="3831" y="2734"/>
                <a:ext cx="884" cy="9"/>
              </a:xfrm>
              <a:custGeom>
                <a:avLst/>
                <a:gdLst>
                  <a:gd name="T0" fmla="*/ 0 w 108"/>
                  <a:gd name="T1" fmla="*/ 0 h 1"/>
                  <a:gd name="T2" fmla="*/ 108 w 108"/>
                  <a:gd name="T3" fmla="*/ 0 h 1"/>
                </a:gdLst>
                <a:ahLst/>
                <a:cxnLst>
                  <a:cxn ang="0">
                    <a:pos x="T0" y="T1"/>
                  </a:cxn>
                  <a:cxn ang="0">
                    <a:pos x="T2" y="T3"/>
                  </a:cxn>
                </a:cxnLst>
                <a:rect l="0" t="0" r="r" b="b"/>
                <a:pathLst>
                  <a:path w="108" h="1">
                    <a:moveTo>
                      <a:pt x="0" y="0"/>
                    </a:moveTo>
                    <a:cubicBezTo>
                      <a:pt x="2" y="1"/>
                      <a:pt x="108" y="0"/>
                      <a:pt x="108"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5" name="Freeform 153"/>
              <p:cNvSpPr>
                <a:spLocks/>
              </p:cNvSpPr>
              <p:nvPr/>
            </p:nvSpPr>
            <p:spPr bwMode="auto">
              <a:xfrm>
                <a:off x="4674" y="2726"/>
                <a:ext cx="49" cy="25"/>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6" name="Freeform 154"/>
              <p:cNvSpPr>
                <a:spLocks/>
              </p:cNvSpPr>
              <p:nvPr/>
            </p:nvSpPr>
            <p:spPr bwMode="auto">
              <a:xfrm>
                <a:off x="3839" y="3111"/>
                <a:ext cx="884" cy="0"/>
              </a:xfrm>
              <a:custGeom>
                <a:avLst/>
                <a:gdLst>
                  <a:gd name="T0" fmla="*/ 0 w 108"/>
                  <a:gd name="T1" fmla="*/ 108 w 108"/>
                </a:gdLst>
                <a:ahLst/>
                <a:cxnLst>
                  <a:cxn ang="0">
                    <a:pos x="T0" y="0"/>
                  </a:cxn>
                  <a:cxn ang="0">
                    <a:pos x="T1" y="0"/>
                  </a:cxn>
                </a:cxnLst>
                <a:rect l="0" t="0" r="r" b="b"/>
                <a:pathLst>
                  <a:path w="108">
                    <a:moveTo>
                      <a:pt x="0" y="0"/>
                    </a:moveTo>
                    <a:cubicBezTo>
                      <a:pt x="1" y="0"/>
                      <a:pt x="108" y="0"/>
                      <a:pt x="108"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7" name="Freeform 155"/>
              <p:cNvSpPr>
                <a:spLocks/>
              </p:cNvSpPr>
              <p:nvPr/>
            </p:nvSpPr>
            <p:spPr bwMode="auto">
              <a:xfrm>
                <a:off x="4682" y="3094"/>
                <a:ext cx="49" cy="33"/>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8" name="Rectangle 156"/>
              <p:cNvSpPr>
                <a:spLocks noChangeArrowheads="1"/>
              </p:cNvSpPr>
              <p:nvPr/>
            </p:nvSpPr>
            <p:spPr bwMode="auto">
              <a:xfrm>
                <a:off x="3013" y="2571"/>
                <a:ext cx="843" cy="1039"/>
              </a:xfrm>
              <a:prstGeom prst="rect">
                <a:avLst/>
              </a:prstGeom>
              <a:solidFill>
                <a:srgbClr val="F2C5C3"/>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9" name="Line 157"/>
              <p:cNvSpPr>
                <a:spLocks noChangeShapeType="1"/>
              </p:cNvSpPr>
              <p:nvPr/>
            </p:nvSpPr>
            <p:spPr bwMode="auto">
              <a:xfrm flipH="1">
                <a:off x="2784" y="3602"/>
                <a:ext cx="10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0" name="Line 158"/>
              <p:cNvSpPr>
                <a:spLocks noChangeShapeType="1"/>
              </p:cNvSpPr>
              <p:nvPr/>
            </p:nvSpPr>
            <p:spPr bwMode="auto">
              <a:xfrm flipH="1">
                <a:off x="2710" y="3602"/>
                <a:ext cx="4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1" name="Freeform 159"/>
              <p:cNvSpPr>
                <a:spLocks/>
              </p:cNvSpPr>
              <p:nvPr/>
            </p:nvSpPr>
            <p:spPr bwMode="auto">
              <a:xfrm>
                <a:off x="2612" y="3536"/>
                <a:ext cx="65" cy="66"/>
              </a:xfrm>
              <a:custGeom>
                <a:avLst/>
                <a:gdLst>
                  <a:gd name="T0" fmla="*/ 65 w 65"/>
                  <a:gd name="T1" fmla="*/ 66 h 66"/>
                  <a:gd name="T2" fmla="*/ 0 w 65"/>
                  <a:gd name="T3" fmla="*/ 66 h 66"/>
                  <a:gd name="T4" fmla="*/ 0 w 65"/>
                  <a:gd name="T5" fmla="*/ 66 h 66"/>
                  <a:gd name="T6" fmla="*/ 0 w 65"/>
                  <a:gd name="T7" fmla="*/ 0 h 66"/>
                </a:gdLst>
                <a:ahLst/>
                <a:cxnLst>
                  <a:cxn ang="0">
                    <a:pos x="T0" y="T1"/>
                  </a:cxn>
                  <a:cxn ang="0">
                    <a:pos x="T2" y="T3"/>
                  </a:cxn>
                  <a:cxn ang="0">
                    <a:pos x="T4" y="T5"/>
                  </a:cxn>
                  <a:cxn ang="0">
                    <a:pos x="T6" y="T7"/>
                  </a:cxn>
                </a:cxnLst>
                <a:rect l="0" t="0" r="r" b="b"/>
                <a:pathLst>
                  <a:path w="65" h="66">
                    <a:moveTo>
                      <a:pt x="65" y="66"/>
                    </a:moveTo>
                    <a:lnTo>
                      <a:pt x="0" y="66"/>
                    </a:lnTo>
                    <a:lnTo>
                      <a:pt x="0" y="66"/>
                    </a:lnTo>
                    <a:lnTo>
                      <a:pt x="0"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2" name="Line 160"/>
              <p:cNvSpPr>
                <a:spLocks noChangeShapeType="1"/>
              </p:cNvSpPr>
              <p:nvPr/>
            </p:nvSpPr>
            <p:spPr bwMode="auto">
              <a:xfrm flipV="1">
                <a:off x="2612" y="3471"/>
                <a:ext cx="0" cy="3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3" name="Freeform 161"/>
              <p:cNvSpPr>
                <a:spLocks/>
              </p:cNvSpPr>
              <p:nvPr/>
            </p:nvSpPr>
            <p:spPr bwMode="auto">
              <a:xfrm>
                <a:off x="2596" y="3454"/>
                <a:ext cx="40" cy="74"/>
              </a:xfrm>
              <a:custGeom>
                <a:avLst/>
                <a:gdLst>
                  <a:gd name="T0" fmla="*/ 2 w 5"/>
                  <a:gd name="T1" fmla="*/ 6 h 9"/>
                  <a:gd name="T2" fmla="*/ 5 w 5"/>
                  <a:gd name="T3" fmla="*/ 9 h 9"/>
                  <a:gd name="T4" fmla="*/ 2 w 5"/>
                  <a:gd name="T5" fmla="*/ 0 h 9"/>
                  <a:gd name="T6" fmla="*/ 0 w 5"/>
                  <a:gd name="T7" fmla="*/ 9 h 9"/>
                  <a:gd name="T8" fmla="*/ 2 w 5"/>
                  <a:gd name="T9" fmla="*/ 6 h 9"/>
                </a:gdLst>
                <a:ahLst/>
                <a:cxnLst>
                  <a:cxn ang="0">
                    <a:pos x="T0" y="T1"/>
                  </a:cxn>
                  <a:cxn ang="0">
                    <a:pos x="T2" y="T3"/>
                  </a:cxn>
                  <a:cxn ang="0">
                    <a:pos x="T4" y="T5"/>
                  </a:cxn>
                  <a:cxn ang="0">
                    <a:pos x="T6" y="T7"/>
                  </a:cxn>
                  <a:cxn ang="0">
                    <a:pos x="T8" y="T9"/>
                  </a:cxn>
                </a:cxnLst>
                <a:rect l="0" t="0" r="r" b="b"/>
                <a:pathLst>
                  <a:path w="5" h="9">
                    <a:moveTo>
                      <a:pt x="2" y="6"/>
                    </a:moveTo>
                    <a:lnTo>
                      <a:pt x="5" y="9"/>
                    </a:lnTo>
                    <a:lnTo>
                      <a:pt x="2" y="0"/>
                    </a:lnTo>
                    <a:lnTo>
                      <a:pt x="0" y="9"/>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84" name="Rectangle 162"/>
              <p:cNvSpPr>
                <a:spLocks noChangeArrowheads="1"/>
              </p:cNvSpPr>
              <p:nvPr/>
            </p:nvSpPr>
            <p:spPr bwMode="auto">
              <a:xfrm>
                <a:off x="2666" y="3510"/>
                <a:ext cx="22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isSt</a:t>
                </a:r>
                <a:endParaRPr kumimoji="0" lang="en-US" sz="1800" b="0" i="0" u="none" strike="noStrike" cap="none" normalizeH="0" baseline="0" smtClean="0">
                  <a:ln>
                    <a:noFill/>
                  </a:ln>
                  <a:solidFill>
                    <a:schemeClr val="tx1"/>
                  </a:solidFill>
                  <a:effectLst/>
                  <a:latin typeface="Arial" pitchFamily="34" charset="0"/>
                </a:endParaRPr>
              </a:p>
            </p:txBody>
          </p:sp>
          <p:sp>
            <p:nvSpPr>
              <p:cNvPr id="9885" name="Freeform 163"/>
              <p:cNvSpPr>
                <a:spLocks/>
              </p:cNvSpPr>
              <p:nvPr/>
            </p:nvSpPr>
            <p:spPr bwMode="auto">
              <a:xfrm>
                <a:off x="1785" y="2644"/>
                <a:ext cx="115" cy="860"/>
              </a:xfrm>
              <a:custGeom>
                <a:avLst/>
                <a:gdLst>
                  <a:gd name="T0" fmla="*/ 1 w 14"/>
                  <a:gd name="T1" fmla="*/ 98 h 105"/>
                  <a:gd name="T2" fmla="*/ 0 w 14"/>
                  <a:gd name="T3" fmla="*/ 7 h 105"/>
                  <a:gd name="T4" fmla="*/ 7 w 14"/>
                  <a:gd name="T5" fmla="*/ 0 h 105"/>
                  <a:gd name="T6" fmla="*/ 14 w 14"/>
                  <a:gd name="T7" fmla="*/ 7 h 105"/>
                  <a:gd name="T8" fmla="*/ 14 w 14"/>
                  <a:gd name="T9" fmla="*/ 98 h 105"/>
                  <a:gd name="T10" fmla="*/ 8 w 14"/>
                  <a:gd name="T11" fmla="*/ 105 h 105"/>
                  <a:gd name="T12" fmla="*/ 1 w 14"/>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14" h="105">
                    <a:moveTo>
                      <a:pt x="1" y="98"/>
                    </a:moveTo>
                    <a:lnTo>
                      <a:pt x="0" y="7"/>
                    </a:lnTo>
                    <a:cubicBezTo>
                      <a:pt x="0" y="3"/>
                      <a:pt x="3" y="0"/>
                      <a:pt x="7" y="0"/>
                    </a:cubicBezTo>
                    <a:cubicBezTo>
                      <a:pt x="11" y="0"/>
                      <a:pt x="14" y="3"/>
                      <a:pt x="14" y="7"/>
                    </a:cubicBezTo>
                    <a:lnTo>
                      <a:pt x="14" y="98"/>
                    </a:lnTo>
                    <a:cubicBezTo>
                      <a:pt x="14" y="102"/>
                      <a:pt x="11" y="105"/>
                      <a:pt x="8" y="105"/>
                    </a:cubicBezTo>
                    <a:cubicBezTo>
                      <a:pt x="4" y="105"/>
                      <a:pt x="1" y="102"/>
                      <a:pt x="1" y="98"/>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6" name="Rectangle 164"/>
              <p:cNvSpPr>
                <a:spLocks noChangeArrowheads="1"/>
              </p:cNvSpPr>
              <p:nvPr/>
            </p:nvSpPr>
            <p:spPr bwMode="auto">
              <a:xfrm rot="16200000">
                <a:off x="1536" y="3052"/>
                <a:ext cx="5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reg. operands</a:t>
                </a:r>
                <a:endParaRPr kumimoji="0" lang="en-US" sz="1200" b="0" i="0" u="none" strike="noStrike" cap="none" normalizeH="0" baseline="0" dirty="0" smtClean="0">
                  <a:ln>
                    <a:noFill/>
                  </a:ln>
                  <a:solidFill>
                    <a:schemeClr val="tx1"/>
                  </a:solidFill>
                  <a:effectLst/>
                  <a:latin typeface="Arial" pitchFamily="34" charset="0"/>
                </a:endParaRPr>
              </a:p>
            </p:txBody>
          </p:sp>
          <p:sp>
            <p:nvSpPr>
              <p:cNvPr id="9887" name="Freeform 165"/>
              <p:cNvSpPr>
                <a:spLocks/>
              </p:cNvSpPr>
              <p:nvPr/>
            </p:nvSpPr>
            <p:spPr bwMode="auto">
              <a:xfrm>
                <a:off x="1777" y="1605"/>
                <a:ext cx="115" cy="868"/>
              </a:xfrm>
              <a:custGeom>
                <a:avLst/>
                <a:gdLst>
                  <a:gd name="T0" fmla="*/ 1 w 14"/>
                  <a:gd name="T1" fmla="*/ 99 h 106"/>
                  <a:gd name="T2" fmla="*/ 0 w 14"/>
                  <a:gd name="T3" fmla="*/ 7 h 106"/>
                  <a:gd name="T4" fmla="*/ 7 w 14"/>
                  <a:gd name="T5" fmla="*/ 0 h 106"/>
                  <a:gd name="T6" fmla="*/ 14 w 14"/>
                  <a:gd name="T7" fmla="*/ 7 h 106"/>
                  <a:gd name="T8" fmla="*/ 14 w 14"/>
                  <a:gd name="T9" fmla="*/ 99 h 106"/>
                  <a:gd name="T10" fmla="*/ 7 w 14"/>
                  <a:gd name="T11" fmla="*/ 105 h 106"/>
                  <a:gd name="T12" fmla="*/ 1 w 14"/>
                  <a:gd name="T13" fmla="*/ 99 h 106"/>
                </a:gdLst>
                <a:ahLst/>
                <a:cxnLst>
                  <a:cxn ang="0">
                    <a:pos x="T0" y="T1"/>
                  </a:cxn>
                  <a:cxn ang="0">
                    <a:pos x="T2" y="T3"/>
                  </a:cxn>
                  <a:cxn ang="0">
                    <a:pos x="T4" y="T5"/>
                  </a:cxn>
                  <a:cxn ang="0">
                    <a:pos x="T6" y="T7"/>
                  </a:cxn>
                  <a:cxn ang="0">
                    <a:pos x="T8" y="T9"/>
                  </a:cxn>
                  <a:cxn ang="0">
                    <a:pos x="T10" y="T11"/>
                  </a:cxn>
                  <a:cxn ang="0">
                    <a:pos x="T12" y="T13"/>
                  </a:cxn>
                </a:cxnLst>
                <a:rect l="0" t="0" r="r" b="b"/>
                <a:pathLst>
                  <a:path w="14" h="106">
                    <a:moveTo>
                      <a:pt x="1" y="99"/>
                    </a:moveTo>
                    <a:lnTo>
                      <a:pt x="0" y="7"/>
                    </a:lnTo>
                    <a:cubicBezTo>
                      <a:pt x="0" y="3"/>
                      <a:pt x="3" y="0"/>
                      <a:pt x="7" y="0"/>
                    </a:cubicBezTo>
                    <a:cubicBezTo>
                      <a:pt x="11" y="0"/>
                      <a:pt x="14" y="3"/>
                      <a:pt x="14" y="7"/>
                    </a:cubicBezTo>
                    <a:lnTo>
                      <a:pt x="14" y="99"/>
                    </a:lnTo>
                    <a:cubicBezTo>
                      <a:pt x="14" y="102"/>
                      <a:pt x="11" y="105"/>
                      <a:pt x="7" y="105"/>
                    </a:cubicBezTo>
                    <a:cubicBezTo>
                      <a:pt x="4" y="106"/>
                      <a:pt x="1" y="103"/>
                      <a:pt x="1" y="99"/>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8" name="Rectangle 166"/>
              <p:cNvSpPr>
                <a:spLocks noChangeArrowheads="1"/>
              </p:cNvSpPr>
              <p:nvPr/>
            </p:nvSpPr>
            <p:spPr bwMode="auto">
              <a:xfrm rot="16200000">
                <a:off x="1494" y="2001"/>
                <a:ext cx="6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ArialMT" charset="0"/>
                  </a:rPr>
                  <a:t>imm</a:t>
                </a:r>
                <a:r>
                  <a:rPr kumimoji="0" lang="en-US" sz="1200" b="0" i="0" u="none" strike="noStrike" cap="none" normalizeH="0" baseline="0" dirty="0" smtClean="0">
                    <a:ln>
                      <a:noFill/>
                    </a:ln>
                    <a:solidFill>
                      <a:srgbClr val="24282B"/>
                    </a:solidFill>
                    <a:effectLst/>
                    <a:latin typeface="ArialMT" charset="0"/>
                  </a:rPr>
                  <a:t>. operands</a:t>
                </a:r>
                <a:endParaRPr kumimoji="0" lang="en-US" sz="1200" b="0" i="0" u="none" strike="noStrike" cap="none" normalizeH="0" baseline="0" dirty="0" smtClean="0">
                  <a:ln>
                    <a:noFill/>
                  </a:ln>
                  <a:solidFill>
                    <a:schemeClr val="tx1"/>
                  </a:solidFill>
                  <a:effectLst/>
                  <a:latin typeface="Arial" pitchFamily="34" charset="0"/>
                </a:endParaRPr>
              </a:p>
            </p:txBody>
          </p:sp>
          <p:sp>
            <p:nvSpPr>
              <p:cNvPr id="9889" name="Rectangle 167"/>
              <p:cNvSpPr>
                <a:spLocks noChangeArrowheads="1"/>
              </p:cNvSpPr>
              <p:nvPr/>
            </p:nvSpPr>
            <p:spPr bwMode="auto">
              <a:xfrm>
                <a:off x="3106" y="3323"/>
                <a:ext cx="6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9890" name="Rectangle 168"/>
              <p:cNvSpPr>
                <a:spLocks noChangeArrowheads="1"/>
              </p:cNvSpPr>
              <p:nvPr/>
            </p:nvSpPr>
            <p:spPr bwMode="auto">
              <a:xfrm>
                <a:off x="3301" y="3464"/>
                <a:ext cx="1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MT"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9891" name="Rectangle 169"/>
              <p:cNvSpPr>
                <a:spLocks noChangeArrowheads="1"/>
              </p:cNvSpPr>
              <p:nvPr/>
            </p:nvSpPr>
            <p:spPr bwMode="auto">
              <a:xfrm>
                <a:off x="3139" y="2704"/>
                <a:ext cx="31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read port 1</a:t>
                </a:r>
                <a:endParaRPr kumimoji="0" lang="en-US" sz="1800" b="0" i="0" u="none" strike="noStrike" cap="none" normalizeH="0" baseline="0" smtClean="0">
                  <a:ln>
                    <a:noFill/>
                  </a:ln>
                  <a:solidFill>
                    <a:schemeClr val="tx1"/>
                  </a:solidFill>
                  <a:effectLst/>
                  <a:latin typeface="Arial" pitchFamily="34" charset="0"/>
                </a:endParaRPr>
              </a:p>
            </p:txBody>
          </p:sp>
          <p:sp>
            <p:nvSpPr>
              <p:cNvPr id="9892" name="Rectangle 170"/>
              <p:cNvSpPr>
                <a:spLocks noChangeArrowheads="1"/>
              </p:cNvSpPr>
              <p:nvPr/>
            </p:nvSpPr>
            <p:spPr bwMode="auto">
              <a:xfrm>
                <a:off x="3133" y="3169"/>
                <a:ext cx="3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read port 2</a:t>
                </a:r>
                <a:endParaRPr kumimoji="0" lang="en-US" sz="1800" b="0" i="0" u="none" strike="noStrike" cap="none" normalizeH="0" baseline="0" smtClean="0">
                  <a:ln>
                    <a:noFill/>
                  </a:ln>
                  <a:solidFill>
                    <a:schemeClr val="tx1"/>
                  </a:solidFill>
                  <a:effectLst/>
                  <a:latin typeface="Arial" pitchFamily="34" charset="0"/>
                </a:endParaRPr>
              </a:p>
            </p:txBody>
          </p:sp>
          <p:sp>
            <p:nvSpPr>
              <p:cNvPr id="9893" name="Oval 171"/>
              <p:cNvSpPr>
                <a:spLocks noChangeArrowheads="1"/>
              </p:cNvSpPr>
              <p:nvPr/>
            </p:nvSpPr>
            <p:spPr bwMode="auto">
              <a:xfrm>
                <a:off x="3013" y="2702"/>
                <a:ext cx="98" cy="98"/>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4" name="Oval 172"/>
              <p:cNvSpPr>
                <a:spLocks noChangeArrowheads="1"/>
              </p:cNvSpPr>
              <p:nvPr/>
            </p:nvSpPr>
            <p:spPr bwMode="auto">
              <a:xfrm>
                <a:off x="3013" y="2702"/>
                <a:ext cx="98" cy="9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95" name="Rectangle 173"/>
              <p:cNvSpPr>
                <a:spLocks noChangeArrowheads="1"/>
              </p:cNvSpPr>
              <p:nvPr/>
            </p:nvSpPr>
            <p:spPr bwMode="auto">
              <a:xfrm>
                <a:off x="3033" y="2695"/>
                <a:ext cx="11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896" name="Oval 174"/>
              <p:cNvSpPr>
                <a:spLocks noChangeArrowheads="1"/>
              </p:cNvSpPr>
              <p:nvPr/>
            </p:nvSpPr>
            <p:spPr bwMode="auto">
              <a:xfrm>
                <a:off x="3733" y="2694"/>
                <a:ext cx="106" cy="106"/>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7" name="Oval 175"/>
              <p:cNvSpPr>
                <a:spLocks noChangeArrowheads="1"/>
              </p:cNvSpPr>
              <p:nvPr/>
            </p:nvSpPr>
            <p:spPr bwMode="auto">
              <a:xfrm>
                <a:off x="3733" y="2694"/>
                <a:ext cx="106" cy="10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98" name="Rectangle 176"/>
              <p:cNvSpPr>
                <a:spLocks noChangeArrowheads="1"/>
              </p:cNvSpPr>
              <p:nvPr/>
            </p:nvSpPr>
            <p:spPr bwMode="auto">
              <a:xfrm>
                <a:off x="3752" y="2696"/>
                <a:ext cx="1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9899" name="Oval 177"/>
              <p:cNvSpPr>
                <a:spLocks noChangeArrowheads="1"/>
              </p:cNvSpPr>
              <p:nvPr/>
            </p:nvSpPr>
            <p:spPr bwMode="auto">
              <a:xfrm>
                <a:off x="3013" y="3176"/>
                <a:ext cx="98" cy="10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0" name="Oval 178"/>
              <p:cNvSpPr>
                <a:spLocks noChangeArrowheads="1"/>
              </p:cNvSpPr>
              <p:nvPr/>
            </p:nvSpPr>
            <p:spPr bwMode="auto">
              <a:xfrm>
                <a:off x="3013" y="3176"/>
                <a:ext cx="98" cy="10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1" name="Rectangle 179"/>
              <p:cNvSpPr>
                <a:spLocks noChangeArrowheads="1"/>
              </p:cNvSpPr>
              <p:nvPr/>
            </p:nvSpPr>
            <p:spPr bwMode="auto">
              <a:xfrm>
                <a:off x="3033" y="3171"/>
                <a:ext cx="11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902" name="Oval 180"/>
              <p:cNvSpPr>
                <a:spLocks noChangeArrowheads="1"/>
              </p:cNvSpPr>
              <p:nvPr/>
            </p:nvSpPr>
            <p:spPr bwMode="auto">
              <a:xfrm>
                <a:off x="3725" y="3062"/>
                <a:ext cx="106" cy="98"/>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3" name="Oval 181"/>
              <p:cNvSpPr>
                <a:spLocks noChangeArrowheads="1"/>
              </p:cNvSpPr>
              <p:nvPr/>
            </p:nvSpPr>
            <p:spPr bwMode="auto">
              <a:xfrm>
                <a:off x="3725" y="3062"/>
                <a:ext cx="106" cy="9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4" name="Rectangle 182"/>
              <p:cNvSpPr>
                <a:spLocks noChangeArrowheads="1"/>
              </p:cNvSpPr>
              <p:nvPr/>
            </p:nvSpPr>
            <p:spPr bwMode="auto">
              <a:xfrm>
                <a:off x="3749" y="3055"/>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9905" name="Oval 183"/>
              <p:cNvSpPr>
                <a:spLocks noChangeArrowheads="1"/>
              </p:cNvSpPr>
              <p:nvPr/>
            </p:nvSpPr>
            <p:spPr bwMode="auto">
              <a:xfrm>
                <a:off x="4584" y="3299"/>
                <a:ext cx="98" cy="106"/>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6" name="Oval 184"/>
              <p:cNvSpPr>
                <a:spLocks noChangeArrowheads="1"/>
              </p:cNvSpPr>
              <p:nvPr/>
            </p:nvSpPr>
            <p:spPr bwMode="auto">
              <a:xfrm>
                <a:off x="4584" y="3299"/>
                <a:ext cx="98" cy="10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7" name="Rectangle 185"/>
              <p:cNvSpPr>
                <a:spLocks noChangeArrowheads="1"/>
              </p:cNvSpPr>
              <p:nvPr/>
            </p:nvSpPr>
            <p:spPr bwMode="auto">
              <a:xfrm>
                <a:off x="4603" y="3293"/>
                <a:ext cx="11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908" name="Oval 186"/>
              <p:cNvSpPr>
                <a:spLocks noChangeArrowheads="1"/>
              </p:cNvSpPr>
              <p:nvPr/>
            </p:nvSpPr>
            <p:spPr bwMode="auto">
              <a:xfrm>
                <a:off x="4576" y="3495"/>
                <a:ext cx="106" cy="10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9" name="Oval 187"/>
              <p:cNvSpPr>
                <a:spLocks noChangeArrowheads="1"/>
              </p:cNvSpPr>
              <p:nvPr/>
            </p:nvSpPr>
            <p:spPr bwMode="auto">
              <a:xfrm>
                <a:off x="4576" y="3495"/>
                <a:ext cx="106" cy="10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0" name="Rectangle 188"/>
              <p:cNvSpPr>
                <a:spLocks noChangeArrowheads="1"/>
              </p:cNvSpPr>
              <p:nvPr/>
            </p:nvSpPr>
            <p:spPr bwMode="auto">
              <a:xfrm>
                <a:off x="4599" y="3490"/>
                <a:ext cx="1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9911" name="Rectangle 189"/>
              <p:cNvSpPr>
                <a:spLocks noChangeArrowheads="1"/>
              </p:cNvSpPr>
              <p:nvPr/>
            </p:nvSpPr>
            <p:spPr bwMode="auto">
              <a:xfrm>
                <a:off x="4725" y="3275"/>
                <a:ext cx="4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9912" name="Rectangle 190"/>
              <p:cNvSpPr>
                <a:spLocks noChangeArrowheads="1"/>
              </p:cNvSpPr>
              <p:nvPr/>
            </p:nvSpPr>
            <p:spPr bwMode="auto">
              <a:xfrm>
                <a:off x="4734" y="3458"/>
                <a:ext cx="33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9913" name="Rectangle 191"/>
              <p:cNvSpPr>
                <a:spLocks noChangeArrowheads="1"/>
              </p:cNvSpPr>
              <p:nvPr/>
            </p:nvSpPr>
            <p:spPr bwMode="auto">
              <a:xfrm>
                <a:off x="4535" y="3258"/>
                <a:ext cx="663" cy="360"/>
              </a:xfrm>
              <a:prstGeom prst="rect">
                <a:avLst/>
              </a:pr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4" name="Rectangle 192"/>
              <p:cNvSpPr>
                <a:spLocks noChangeArrowheads="1"/>
              </p:cNvSpPr>
              <p:nvPr/>
            </p:nvSpPr>
            <p:spPr bwMode="auto">
              <a:xfrm>
                <a:off x="1359" y="2146"/>
                <a:ext cx="31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inst</a:t>
                </a:r>
                <a:endParaRPr kumimoji="0" lang="en-US" sz="1800" b="0" i="0" u="none" strike="noStrike" cap="none" normalizeH="0" baseline="0" smtClean="0">
                  <a:ln>
                    <a:noFill/>
                  </a:ln>
                  <a:solidFill>
                    <a:schemeClr val="tx1"/>
                  </a:solidFill>
                  <a:effectLst/>
                  <a:latin typeface="Arial" pitchFamily="34" charset="0"/>
                </a:endParaRPr>
              </a:p>
            </p:txBody>
          </p:sp>
          <p:sp>
            <p:nvSpPr>
              <p:cNvPr id="9915" name="Freeform 193"/>
              <p:cNvSpPr>
                <a:spLocks/>
              </p:cNvSpPr>
              <p:nvPr/>
            </p:nvSpPr>
            <p:spPr bwMode="auto">
              <a:xfrm>
                <a:off x="2514" y="3021"/>
                <a:ext cx="229" cy="474"/>
              </a:xfrm>
              <a:custGeom>
                <a:avLst/>
                <a:gdLst>
                  <a:gd name="T0" fmla="*/ 0 w 28"/>
                  <a:gd name="T1" fmla="*/ 0 h 58"/>
                  <a:gd name="T2" fmla="*/ 28 w 28"/>
                  <a:gd name="T3" fmla="*/ 12 h 58"/>
                  <a:gd name="T4" fmla="*/ 28 w 28"/>
                  <a:gd name="T5" fmla="*/ 43 h 58"/>
                  <a:gd name="T6" fmla="*/ 0 w 28"/>
                  <a:gd name="T7" fmla="*/ 58 h 58"/>
                  <a:gd name="T8" fmla="*/ 0 w 28"/>
                  <a:gd name="T9" fmla="*/ 0 h 58"/>
                </a:gdLst>
                <a:ahLst/>
                <a:cxnLst>
                  <a:cxn ang="0">
                    <a:pos x="T0" y="T1"/>
                  </a:cxn>
                  <a:cxn ang="0">
                    <a:pos x="T2" y="T3"/>
                  </a:cxn>
                  <a:cxn ang="0">
                    <a:pos x="T4" y="T5"/>
                  </a:cxn>
                  <a:cxn ang="0">
                    <a:pos x="T6" y="T7"/>
                  </a:cxn>
                  <a:cxn ang="0">
                    <a:pos x="T8" y="T9"/>
                  </a:cxn>
                </a:cxnLst>
                <a:rect l="0" t="0" r="r" b="b"/>
                <a:pathLst>
                  <a:path w="28" h="58">
                    <a:moveTo>
                      <a:pt x="0" y="0"/>
                    </a:moveTo>
                    <a:lnTo>
                      <a:pt x="28" y="12"/>
                    </a:lnTo>
                    <a:lnTo>
                      <a:pt x="28" y="43"/>
                    </a:lnTo>
                    <a:lnTo>
                      <a:pt x="0" y="58"/>
                    </a:lnTo>
                    <a:lnTo>
                      <a:pt x="0"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16" name="Freeform 194"/>
              <p:cNvSpPr>
                <a:spLocks/>
              </p:cNvSpPr>
              <p:nvPr/>
            </p:nvSpPr>
            <p:spPr bwMode="auto">
              <a:xfrm>
                <a:off x="2514" y="3021"/>
                <a:ext cx="229" cy="474"/>
              </a:xfrm>
              <a:custGeom>
                <a:avLst/>
                <a:gdLst>
                  <a:gd name="T0" fmla="*/ 0 w 28"/>
                  <a:gd name="T1" fmla="*/ 0 h 58"/>
                  <a:gd name="T2" fmla="*/ 28 w 28"/>
                  <a:gd name="T3" fmla="*/ 12 h 58"/>
                  <a:gd name="T4" fmla="*/ 28 w 28"/>
                  <a:gd name="T5" fmla="*/ 43 h 58"/>
                  <a:gd name="T6" fmla="*/ 0 w 28"/>
                  <a:gd name="T7" fmla="*/ 58 h 58"/>
                  <a:gd name="T8" fmla="*/ 0 w 28"/>
                  <a:gd name="T9" fmla="*/ 0 h 58"/>
                </a:gdLst>
                <a:ahLst/>
                <a:cxnLst>
                  <a:cxn ang="0">
                    <a:pos x="T0" y="T1"/>
                  </a:cxn>
                  <a:cxn ang="0">
                    <a:pos x="T2" y="T3"/>
                  </a:cxn>
                  <a:cxn ang="0">
                    <a:pos x="T4" y="T5"/>
                  </a:cxn>
                  <a:cxn ang="0">
                    <a:pos x="T6" y="T7"/>
                  </a:cxn>
                  <a:cxn ang="0">
                    <a:pos x="T8" y="T9"/>
                  </a:cxn>
                </a:cxnLst>
                <a:rect l="0" t="0" r="r" b="b"/>
                <a:pathLst>
                  <a:path w="28" h="58">
                    <a:moveTo>
                      <a:pt x="0" y="0"/>
                    </a:moveTo>
                    <a:lnTo>
                      <a:pt x="28" y="12"/>
                    </a:lnTo>
                    <a:lnTo>
                      <a:pt x="28" y="43"/>
                    </a:lnTo>
                    <a:lnTo>
                      <a:pt x="0" y="58"/>
                    </a:lnTo>
                    <a:lnTo>
                      <a:pt x="0" y="0"/>
                    </a:ln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7" name="Rectangle 195"/>
              <p:cNvSpPr>
                <a:spLocks noChangeArrowheads="1"/>
              </p:cNvSpPr>
              <p:nvPr/>
            </p:nvSpPr>
            <p:spPr bwMode="auto">
              <a:xfrm>
                <a:off x="2553" y="3094"/>
                <a:ext cx="9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918" name="Rectangle 196"/>
              <p:cNvSpPr>
                <a:spLocks noChangeArrowheads="1"/>
              </p:cNvSpPr>
              <p:nvPr/>
            </p:nvSpPr>
            <p:spPr bwMode="auto">
              <a:xfrm>
                <a:off x="2585" y="3362"/>
                <a:ext cx="9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919" name="Freeform 197"/>
              <p:cNvSpPr>
                <a:spLocks/>
              </p:cNvSpPr>
              <p:nvPr/>
            </p:nvSpPr>
            <p:spPr bwMode="auto">
              <a:xfrm>
                <a:off x="2514" y="2522"/>
                <a:ext cx="237" cy="474"/>
              </a:xfrm>
              <a:custGeom>
                <a:avLst/>
                <a:gdLst>
                  <a:gd name="T0" fmla="*/ 0 w 29"/>
                  <a:gd name="T1" fmla="*/ 0 h 58"/>
                  <a:gd name="T2" fmla="*/ 29 w 29"/>
                  <a:gd name="T3" fmla="*/ 13 h 58"/>
                  <a:gd name="T4" fmla="*/ 29 w 29"/>
                  <a:gd name="T5" fmla="*/ 43 h 58"/>
                  <a:gd name="T6" fmla="*/ 0 w 29"/>
                  <a:gd name="T7" fmla="*/ 58 h 58"/>
                  <a:gd name="T8" fmla="*/ 0 w 29"/>
                  <a:gd name="T9" fmla="*/ 0 h 58"/>
                </a:gdLst>
                <a:ahLst/>
                <a:cxnLst>
                  <a:cxn ang="0">
                    <a:pos x="T0" y="T1"/>
                  </a:cxn>
                  <a:cxn ang="0">
                    <a:pos x="T2" y="T3"/>
                  </a:cxn>
                  <a:cxn ang="0">
                    <a:pos x="T4" y="T5"/>
                  </a:cxn>
                  <a:cxn ang="0">
                    <a:pos x="T6" y="T7"/>
                  </a:cxn>
                  <a:cxn ang="0">
                    <a:pos x="T8" y="T9"/>
                  </a:cxn>
                </a:cxnLst>
                <a:rect l="0" t="0" r="r" b="b"/>
                <a:pathLst>
                  <a:path w="29" h="58">
                    <a:moveTo>
                      <a:pt x="0" y="0"/>
                    </a:moveTo>
                    <a:lnTo>
                      <a:pt x="29" y="13"/>
                    </a:lnTo>
                    <a:lnTo>
                      <a:pt x="29" y="43"/>
                    </a:lnTo>
                    <a:lnTo>
                      <a:pt x="0" y="58"/>
                    </a:lnTo>
                    <a:lnTo>
                      <a:pt x="0" y="0"/>
                    </a:lnTo>
                    <a:close/>
                  </a:path>
                </a:pathLst>
              </a:custGeom>
              <a:solidFill>
                <a:srgbClr val="B3AEC7"/>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20" name="Rectangle 198"/>
              <p:cNvSpPr>
                <a:spLocks noChangeArrowheads="1"/>
              </p:cNvSpPr>
              <p:nvPr/>
            </p:nvSpPr>
            <p:spPr bwMode="auto">
              <a:xfrm>
                <a:off x="2558" y="2598"/>
                <a:ext cx="9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921" name="Rectangle 199"/>
              <p:cNvSpPr>
                <a:spLocks noChangeArrowheads="1"/>
              </p:cNvSpPr>
              <p:nvPr/>
            </p:nvSpPr>
            <p:spPr bwMode="auto">
              <a:xfrm>
                <a:off x="2597" y="2807"/>
                <a:ext cx="9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922" name="Freeform 200"/>
              <p:cNvSpPr>
                <a:spLocks/>
              </p:cNvSpPr>
              <p:nvPr/>
            </p:nvSpPr>
            <p:spPr bwMode="auto">
              <a:xfrm>
                <a:off x="2743" y="2751"/>
                <a:ext cx="254" cy="8"/>
              </a:xfrm>
              <a:custGeom>
                <a:avLst/>
                <a:gdLst>
                  <a:gd name="T0" fmla="*/ 0 w 31"/>
                  <a:gd name="T1" fmla="*/ 0 h 1"/>
                  <a:gd name="T2" fmla="*/ 31 w 31"/>
                  <a:gd name="T3" fmla="*/ 0 h 1"/>
                </a:gdLst>
                <a:ahLst/>
                <a:cxnLst>
                  <a:cxn ang="0">
                    <a:pos x="T0" y="T1"/>
                  </a:cxn>
                  <a:cxn ang="0">
                    <a:pos x="T2" y="T3"/>
                  </a:cxn>
                </a:cxnLst>
                <a:rect l="0" t="0" r="r" b="b"/>
                <a:pathLst>
                  <a:path w="31" h="1">
                    <a:moveTo>
                      <a:pt x="0" y="0"/>
                    </a:moveTo>
                    <a:cubicBezTo>
                      <a:pt x="2" y="1"/>
                      <a:pt x="31" y="0"/>
                      <a:pt x="31"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3" name="Freeform 201"/>
              <p:cNvSpPr>
                <a:spLocks/>
              </p:cNvSpPr>
              <p:nvPr/>
            </p:nvSpPr>
            <p:spPr bwMode="auto">
              <a:xfrm>
                <a:off x="2947" y="2743"/>
                <a:ext cx="50" cy="24"/>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24" name="Freeform 202"/>
              <p:cNvSpPr>
                <a:spLocks/>
              </p:cNvSpPr>
              <p:nvPr/>
            </p:nvSpPr>
            <p:spPr bwMode="auto">
              <a:xfrm>
                <a:off x="2039" y="2816"/>
                <a:ext cx="467" cy="8"/>
              </a:xfrm>
              <a:custGeom>
                <a:avLst/>
                <a:gdLst>
                  <a:gd name="T0" fmla="*/ 0 w 57"/>
                  <a:gd name="T1" fmla="*/ 0 h 1"/>
                  <a:gd name="T2" fmla="*/ 57 w 57"/>
                  <a:gd name="T3" fmla="*/ 0 h 1"/>
                </a:gdLst>
                <a:ahLst/>
                <a:cxnLst>
                  <a:cxn ang="0">
                    <a:pos x="T0" y="T1"/>
                  </a:cxn>
                  <a:cxn ang="0">
                    <a:pos x="T2" y="T3"/>
                  </a:cxn>
                </a:cxnLst>
                <a:rect l="0" t="0" r="r" b="b"/>
                <a:pathLst>
                  <a:path w="57" h="1">
                    <a:moveTo>
                      <a:pt x="0" y="0"/>
                    </a:moveTo>
                    <a:cubicBezTo>
                      <a:pt x="2" y="1"/>
                      <a:pt x="57" y="0"/>
                      <a:pt x="57"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5" name="Freeform 203"/>
              <p:cNvSpPr>
                <a:spLocks/>
              </p:cNvSpPr>
              <p:nvPr/>
            </p:nvSpPr>
            <p:spPr bwMode="auto">
              <a:xfrm>
                <a:off x="2456" y="2800"/>
                <a:ext cx="58" cy="33"/>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26" name="Freeform 204"/>
              <p:cNvSpPr>
                <a:spLocks/>
              </p:cNvSpPr>
              <p:nvPr/>
            </p:nvSpPr>
            <p:spPr bwMode="auto">
              <a:xfrm>
                <a:off x="2195" y="2612"/>
                <a:ext cx="319" cy="8"/>
              </a:xfrm>
              <a:custGeom>
                <a:avLst/>
                <a:gdLst>
                  <a:gd name="T0" fmla="*/ 0 w 39"/>
                  <a:gd name="T1" fmla="*/ 0 h 1"/>
                  <a:gd name="T2" fmla="*/ 39 w 39"/>
                  <a:gd name="T3" fmla="*/ 1 h 1"/>
                </a:gdLst>
                <a:ahLst/>
                <a:cxnLst>
                  <a:cxn ang="0">
                    <a:pos x="T0" y="T1"/>
                  </a:cxn>
                  <a:cxn ang="0">
                    <a:pos x="T2" y="T3"/>
                  </a:cxn>
                </a:cxnLst>
                <a:rect l="0" t="0" r="r" b="b"/>
                <a:pathLst>
                  <a:path w="39" h="1">
                    <a:moveTo>
                      <a:pt x="0" y="0"/>
                    </a:moveTo>
                    <a:cubicBezTo>
                      <a:pt x="1" y="1"/>
                      <a:pt x="39" y="1"/>
                      <a:pt x="39" y="1"/>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7" name="Freeform 205"/>
              <p:cNvSpPr>
                <a:spLocks/>
              </p:cNvSpPr>
              <p:nvPr/>
            </p:nvSpPr>
            <p:spPr bwMode="auto">
              <a:xfrm>
                <a:off x="2473" y="2604"/>
                <a:ext cx="49" cy="24"/>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Freeform 207"/>
            <p:cNvSpPr>
              <a:spLocks/>
            </p:cNvSpPr>
            <p:nvPr/>
          </p:nvSpPr>
          <p:spPr bwMode="auto">
            <a:xfrm>
              <a:off x="2195" y="2522"/>
              <a:ext cx="286" cy="90"/>
            </a:xfrm>
            <a:custGeom>
              <a:avLst/>
              <a:gdLst>
                <a:gd name="T0" fmla="*/ 5 w 35"/>
                <a:gd name="T1" fmla="*/ 0 h 11"/>
                <a:gd name="T2" fmla="*/ 30 w 35"/>
                <a:gd name="T3" fmla="*/ 0 h 11"/>
                <a:gd name="T4" fmla="*/ 35 w 35"/>
                <a:gd name="T5" fmla="*/ 6 h 11"/>
                <a:gd name="T6" fmla="*/ 30 w 35"/>
                <a:gd name="T7" fmla="*/ 11 h 11"/>
                <a:gd name="T8" fmla="*/ 5 w 35"/>
                <a:gd name="T9" fmla="*/ 11 h 11"/>
                <a:gd name="T10" fmla="*/ 0 w 35"/>
                <a:gd name="T11" fmla="*/ 6 h 11"/>
                <a:gd name="T12" fmla="*/ 5 w 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5" y="0"/>
                  </a:moveTo>
                  <a:lnTo>
                    <a:pt x="30" y="0"/>
                  </a:lnTo>
                  <a:cubicBezTo>
                    <a:pt x="33" y="0"/>
                    <a:pt x="35" y="3"/>
                    <a:pt x="35" y="6"/>
                  </a:cubicBezTo>
                  <a:cubicBezTo>
                    <a:pt x="35" y="8"/>
                    <a:pt x="33" y="11"/>
                    <a:pt x="30" y="11"/>
                  </a:cubicBezTo>
                  <a:lnTo>
                    <a:pt x="5" y="11"/>
                  </a:lnTo>
                  <a:cubicBezTo>
                    <a:pt x="3" y="11"/>
                    <a:pt x="0" y="8"/>
                    <a:pt x="0" y="6"/>
                  </a:cubicBezTo>
                  <a:cubicBezTo>
                    <a:pt x="0" y="3"/>
                    <a:pt x="3" y="0"/>
                    <a:pt x="5" y="0"/>
                  </a:cubicBezTo>
                  <a:close/>
                </a:path>
              </a:pathLst>
            </a:custGeom>
            <a:solidFill>
              <a:srgbClr val="00A5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208"/>
            <p:cNvSpPr>
              <a:spLocks noChangeArrowheads="1"/>
            </p:cNvSpPr>
            <p:nvPr/>
          </p:nvSpPr>
          <p:spPr bwMode="auto">
            <a:xfrm>
              <a:off x="2237" y="2525"/>
              <a:ext cx="23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209"/>
            <p:cNvSpPr>
              <a:spLocks noChangeShapeType="1"/>
            </p:cNvSpPr>
            <p:nvPr/>
          </p:nvSpPr>
          <p:spPr bwMode="auto">
            <a:xfrm flipH="1">
              <a:off x="2866" y="2456"/>
              <a:ext cx="10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10"/>
            <p:cNvSpPr>
              <a:spLocks noChangeShapeType="1"/>
            </p:cNvSpPr>
            <p:nvPr/>
          </p:nvSpPr>
          <p:spPr bwMode="auto">
            <a:xfrm flipH="1">
              <a:off x="2800" y="2456"/>
              <a:ext cx="3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211"/>
            <p:cNvSpPr>
              <a:spLocks/>
            </p:cNvSpPr>
            <p:nvPr/>
          </p:nvSpPr>
          <p:spPr bwMode="auto">
            <a:xfrm>
              <a:off x="2702" y="2456"/>
              <a:ext cx="57" cy="58"/>
            </a:xfrm>
            <a:custGeom>
              <a:avLst/>
              <a:gdLst>
                <a:gd name="T0" fmla="*/ 57 w 57"/>
                <a:gd name="T1" fmla="*/ 0 h 58"/>
                <a:gd name="T2" fmla="*/ 0 w 57"/>
                <a:gd name="T3" fmla="*/ 0 h 58"/>
                <a:gd name="T4" fmla="*/ 0 w 57"/>
                <a:gd name="T5" fmla="*/ 0 h 58"/>
                <a:gd name="T6" fmla="*/ 0 w 57"/>
                <a:gd name="T7" fmla="*/ 58 h 58"/>
              </a:gdLst>
              <a:ahLst/>
              <a:cxnLst>
                <a:cxn ang="0">
                  <a:pos x="T0" y="T1"/>
                </a:cxn>
                <a:cxn ang="0">
                  <a:pos x="T2" y="T3"/>
                </a:cxn>
                <a:cxn ang="0">
                  <a:pos x="T4" y="T5"/>
                </a:cxn>
                <a:cxn ang="0">
                  <a:pos x="T6" y="T7"/>
                </a:cxn>
              </a:cxnLst>
              <a:rect l="0" t="0" r="r" b="b"/>
              <a:pathLst>
                <a:path w="57" h="58">
                  <a:moveTo>
                    <a:pt x="57" y="0"/>
                  </a:moveTo>
                  <a:lnTo>
                    <a:pt x="0" y="0"/>
                  </a:lnTo>
                  <a:lnTo>
                    <a:pt x="0" y="0"/>
                  </a:lnTo>
                  <a:lnTo>
                    <a:pt x="0" y="58"/>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2702" y="2554"/>
              <a:ext cx="0" cy="3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2677" y="2530"/>
              <a:ext cx="41" cy="74"/>
            </a:xfrm>
            <a:custGeom>
              <a:avLst/>
              <a:gdLst>
                <a:gd name="T0" fmla="*/ 3 w 5"/>
                <a:gd name="T1" fmla="*/ 2 h 9"/>
                <a:gd name="T2" fmla="*/ 0 w 5"/>
                <a:gd name="T3" fmla="*/ 0 h 9"/>
                <a:gd name="T4" fmla="*/ 3 w 5"/>
                <a:gd name="T5" fmla="*/ 9 h 9"/>
                <a:gd name="T6" fmla="*/ 5 w 5"/>
                <a:gd name="T7" fmla="*/ 0 h 9"/>
                <a:gd name="T8" fmla="*/ 3 w 5"/>
                <a:gd name="T9" fmla="*/ 2 h 9"/>
              </a:gdLst>
              <a:ahLst/>
              <a:cxnLst>
                <a:cxn ang="0">
                  <a:pos x="T0" y="T1"/>
                </a:cxn>
                <a:cxn ang="0">
                  <a:pos x="T2" y="T3"/>
                </a:cxn>
                <a:cxn ang="0">
                  <a:pos x="T4" y="T5"/>
                </a:cxn>
                <a:cxn ang="0">
                  <a:pos x="T6" y="T7"/>
                </a:cxn>
                <a:cxn ang="0">
                  <a:pos x="T8" y="T9"/>
                </a:cxn>
              </a:cxnLst>
              <a:rect l="0" t="0" r="r" b="b"/>
              <a:pathLst>
                <a:path w="5" h="9">
                  <a:moveTo>
                    <a:pt x="3" y="2"/>
                  </a:moveTo>
                  <a:lnTo>
                    <a:pt x="0" y="0"/>
                  </a:lnTo>
                  <a:lnTo>
                    <a:pt x="3" y="9"/>
                  </a:lnTo>
                  <a:lnTo>
                    <a:pt x="5"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14"/>
            <p:cNvSpPr>
              <a:spLocks noChangeArrowheads="1"/>
            </p:cNvSpPr>
            <p:nvPr/>
          </p:nvSpPr>
          <p:spPr bwMode="auto">
            <a:xfrm>
              <a:off x="2784" y="2466"/>
              <a:ext cx="27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24282B"/>
                  </a:solidFill>
                  <a:effectLst/>
                  <a:latin typeface="ArialMT" charset="0"/>
                </a:rPr>
                <a:t>isRet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215"/>
            <p:cNvSpPr>
              <a:spLocks noChangeShapeType="1"/>
            </p:cNvSpPr>
            <p:nvPr/>
          </p:nvSpPr>
          <p:spPr bwMode="auto">
            <a:xfrm>
              <a:off x="3864" y="2268"/>
              <a:ext cx="835"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216"/>
            <p:cNvSpPr>
              <a:spLocks/>
            </p:cNvSpPr>
            <p:nvPr/>
          </p:nvSpPr>
          <p:spPr bwMode="auto">
            <a:xfrm>
              <a:off x="4658" y="2252"/>
              <a:ext cx="49" cy="32"/>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217"/>
            <p:cNvSpPr>
              <a:spLocks noChangeArrowheads="1"/>
            </p:cNvSpPr>
            <p:nvPr/>
          </p:nvSpPr>
          <p:spPr bwMode="auto">
            <a:xfrm>
              <a:off x="4016" y="2157"/>
              <a:ext cx="47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4282B"/>
                  </a:solidFill>
                  <a:effectLst/>
                  <a:latin typeface="ArialMT" charset="0"/>
                </a:rPr>
                <a:t>branchTarget</a:t>
              </a:r>
              <a:endParaRPr kumimoji="0" lang="en-US" sz="1000" b="0" i="0" u="none" strike="noStrike" cap="none" normalizeH="0" baseline="0" dirty="0" smtClean="0">
                <a:ln>
                  <a:noFill/>
                </a:ln>
                <a:solidFill>
                  <a:schemeClr val="tx1"/>
                </a:solidFill>
                <a:effectLst/>
                <a:latin typeface="Arial" pitchFamily="34" charset="0"/>
              </a:endParaRPr>
            </a:p>
          </p:txBody>
        </p:sp>
        <p:sp>
          <p:nvSpPr>
            <p:cNvPr id="19" name="Rectangle 218"/>
            <p:cNvSpPr>
              <a:spLocks noChangeArrowheads="1"/>
            </p:cNvSpPr>
            <p:nvPr/>
          </p:nvSpPr>
          <p:spPr bwMode="auto">
            <a:xfrm>
              <a:off x="4048" y="262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op1</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04335" y="246691"/>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 </a:t>
            </a:r>
            <a:r>
              <a:rPr lang="fr-FR" smtClean="0">
                <a:solidFill>
                  <a:schemeClr val="tx1"/>
                </a:solidFill>
              </a:rPr>
              <a:t>Stage </a:t>
            </a:r>
            <a:r>
              <a:rPr lang="fr-FR" dirty="0">
                <a:solidFill>
                  <a:schemeClr val="tx1"/>
                </a:solidFill>
              </a:rPr>
              <a:t>– </a:t>
            </a:r>
            <a:r>
              <a:rPr lang="fr-FR" dirty="0" err="1">
                <a:solidFill>
                  <a:schemeClr val="tx1"/>
                </a:solidFill>
              </a:rPr>
              <a:t>Branch</a:t>
            </a:r>
            <a:r>
              <a:rPr lang="fr-FR" dirty="0">
                <a:solidFill>
                  <a:schemeClr val="tx1"/>
                </a:solidFill>
              </a:rPr>
              <a:t> Unit</a:t>
            </a:r>
          </a:p>
        </p:txBody>
      </p:sp>
      <p:sp>
        <p:nvSpPr>
          <p:cNvPr id="3" name="Freeform 2"/>
          <p:cNvSpPr/>
          <p:nvPr/>
        </p:nvSpPr>
        <p:spPr>
          <a:xfrm>
            <a:off x="1678100" y="5791200"/>
            <a:ext cx="5472000" cy="47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800" b="0" i="0" u="none" strike="noStrike" kern="1200" dirty="0">
                <a:ln>
                  <a:noFill/>
                </a:ln>
                <a:latin typeface="Calibri" panose="020F0502020204030204" pitchFamily="34" charset="0"/>
                <a:ea typeface="Microsoft YaHei" pitchFamily="2"/>
                <a:cs typeface="Mangal" pitchFamily="2"/>
              </a:rPr>
              <a:t>Generates the </a:t>
            </a:r>
            <a:r>
              <a:rPr lang="en-IN" sz="2800" b="0" i="0" u="none" strike="noStrike" kern="1200" dirty="0" err="1">
                <a:ln>
                  <a:noFill/>
                </a:ln>
                <a:latin typeface="Calibri" panose="020F0502020204030204" pitchFamily="34" charset="0"/>
                <a:ea typeface="Microsoft YaHei" pitchFamily="2"/>
                <a:cs typeface="Mangal" pitchFamily="2"/>
              </a:rPr>
              <a:t>isBranchTaken</a:t>
            </a:r>
            <a:r>
              <a:rPr lang="en-IN" sz="2800" b="0" i="0" u="none" strike="noStrike" kern="1200" dirty="0">
                <a:ln>
                  <a:noFill/>
                </a:ln>
                <a:latin typeface="Calibri" panose="020F0502020204030204" pitchFamily="34" charset="0"/>
                <a:ea typeface="Microsoft YaHei" pitchFamily="2"/>
                <a:cs typeface="Mangal" pitchFamily="2"/>
              </a:rPr>
              <a:t> Signal</a:t>
            </a:r>
          </a:p>
        </p:txBody>
      </p:sp>
      <p:grpSp>
        <p:nvGrpSpPr>
          <p:cNvPr id="4" name="Group 5"/>
          <p:cNvGrpSpPr>
            <a:grpSpLocks noChangeAspect="1"/>
          </p:cNvGrpSpPr>
          <p:nvPr/>
        </p:nvGrpSpPr>
        <p:grpSpPr bwMode="auto">
          <a:xfrm>
            <a:off x="1516100" y="1524000"/>
            <a:ext cx="6115050" cy="4111625"/>
            <a:chOff x="1440" y="960"/>
            <a:chExt cx="3852" cy="2590"/>
          </a:xfrm>
        </p:grpSpPr>
        <p:sp>
          <p:nvSpPr>
            <p:cNvPr id="7" name="AutoShape 4"/>
            <p:cNvSpPr>
              <a:spLocks noChangeAspect="1" noChangeArrowheads="1" noTextEdit="1"/>
            </p:cNvSpPr>
            <p:nvPr/>
          </p:nvSpPr>
          <p:spPr bwMode="auto">
            <a:xfrm>
              <a:off x="1440" y="960"/>
              <a:ext cx="3852"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 y="969"/>
              <a:ext cx="3828" cy="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7"/>
            <p:cNvSpPr>
              <a:spLocks noChangeArrowheads="1"/>
            </p:cNvSpPr>
            <p:nvPr/>
          </p:nvSpPr>
          <p:spPr bwMode="auto">
            <a:xfrm>
              <a:off x="1454" y="969"/>
              <a:ext cx="3828" cy="2569"/>
            </a:xfrm>
            <a:prstGeom prst="rect">
              <a:avLst/>
            </a:pr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9" name="Freeform 8"/>
            <p:cNvSpPr>
              <a:spLocks/>
            </p:cNvSpPr>
            <p:nvPr/>
          </p:nvSpPr>
          <p:spPr bwMode="auto">
            <a:xfrm>
              <a:off x="2814" y="3163"/>
              <a:ext cx="879" cy="334"/>
            </a:xfrm>
            <a:custGeom>
              <a:avLst/>
              <a:gdLst>
                <a:gd name="T0" fmla="*/ 36 w 192"/>
                <a:gd name="T1" fmla="*/ 0 h 73"/>
                <a:gd name="T2" fmla="*/ 155 w 192"/>
                <a:gd name="T3" fmla="*/ 0 h 73"/>
                <a:gd name="T4" fmla="*/ 192 w 192"/>
                <a:gd name="T5" fmla="*/ 36 h 73"/>
                <a:gd name="T6" fmla="*/ 155 w 192"/>
                <a:gd name="T7" fmla="*/ 73 h 73"/>
                <a:gd name="T8" fmla="*/ 36 w 192"/>
                <a:gd name="T9" fmla="*/ 73 h 73"/>
                <a:gd name="T10" fmla="*/ 0 w 192"/>
                <a:gd name="T11" fmla="*/ 36 h 73"/>
                <a:gd name="T12" fmla="*/ 36 w 1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92" h="73">
                  <a:moveTo>
                    <a:pt x="36" y="0"/>
                  </a:moveTo>
                  <a:lnTo>
                    <a:pt x="155" y="0"/>
                  </a:lnTo>
                  <a:cubicBezTo>
                    <a:pt x="176" y="0"/>
                    <a:pt x="192" y="16"/>
                    <a:pt x="192" y="36"/>
                  </a:cubicBezTo>
                  <a:cubicBezTo>
                    <a:pt x="192" y="56"/>
                    <a:pt x="176" y="73"/>
                    <a:pt x="155" y="73"/>
                  </a:cubicBezTo>
                  <a:lnTo>
                    <a:pt x="36" y="73"/>
                  </a:lnTo>
                  <a:cubicBezTo>
                    <a:pt x="16" y="73"/>
                    <a:pt x="0" y="56"/>
                    <a:pt x="0" y="36"/>
                  </a:cubicBezTo>
                  <a:cubicBezTo>
                    <a:pt x="0" y="16"/>
                    <a:pt x="16" y="0"/>
                    <a:pt x="36" y="0"/>
                  </a:cubicBezTo>
                  <a:close/>
                </a:path>
              </a:pathLst>
            </a:custGeom>
            <a:solidFill>
              <a:srgbClr val="AAD5AE"/>
            </a:solidFill>
            <a:ln w="14"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0" name="Rectangle 9"/>
            <p:cNvSpPr>
              <a:spLocks noChangeArrowheads="1"/>
            </p:cNvSpPr>
            <p:nvPr/>
          </p:nvSpPr>
          <p:spPr bwMode="auto">
            <a:xfrm>
              <a:off x="3075" y="3229"/>
              <a:ext cx="38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0"/>
                </a:rPr>
                <a:t>flags</a:t>
              </a:r>
              <a:endParaRPr kumimoji="0" lang="en-US" sz="1800" b="0" i="0" u="none" strike="noStrike" cap="none" normalizeH="0" baseline="0" smtClean="0">
                <a:ln>
                  <a:noFill/>
                </a:ln>
                <a:solidFill>
                  <a:schemeClr val="tx1"/>
                </a:solidFill>
                <a:effectLst/>
                <a:latin typeface="Arial" pitchFamily="34" charset="0"/>
              </a:endParaRPr>
            </a:p>
          </p:txBody>
        </p:sp>
        <p:sp>
          <p:nvSpPr>
            <p:cNvPr id="10271" name="Freeform 10"/>
            <p:cNvSpPr>
              <a:spLocks/>
            </p:cNvSpPr>
            <p:nvPr/>
          </p:nvSpPr>
          <p:spPr bwMode="auto">
            <a:xfrm>
              <a:off x="3258" y="2714"/>
              <a:ext cx="261" cy="288"/>
            </a:xfrm>
            <a:custGeom>
              <a:avLst/>
              <a:gdLst>
                <a:gd name="T0" fmla="*/ 0 w 57"/>
                <a:gd name="T1" fmla="*/ 1 h 63"/>
                <a:gd name="T2" fmla="*/ 39 w 57"/>
                <a:gd name="T3" fmla="*/ 1 h 63"/>
                <a:gd name="T4" fmla="*/ 50 w 57"/>
                <a:gd name="T5" fmla="*/ 9 h 63"/>
                <a:gd name="T6" fmla="*/ 57 w 57"/>
                <a:gd name="T7" fmla="*/ 36 h 63"/>
                <a:gd name="T8" fmla="*/ 49 w 57"/>
                <a:gd name="T9" fmla="*/ 56 h 63"/>
                <a:gd name="T10" fmla="*/ 39 w 57"/>
                <a:gd name="T11" fmla="*/ 62 h 63"/>
                <a:gd name="T12" fmla="*/ 15 w 57"/>
                <a:gd name="T13" fmla="*/ 63 h 63"/>
                <a:gd name="T14" fmla="*/ 0 w 57"/>
                <a:gd name="T15" fmla="*/ 63 h 63"/>
                <a:gd name="T16" fmla="*/ 0 w 57"/>
                <a:gd name="T17"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63">
                  <a:moveTo>
                    <a:pt x="0" y="1"/>
                  </a:moveTo>
                  <a:cubicBezTo>
                    <a:pt x="13" y="1"/>
                    <a:pt x="26" y="0"/>
                    <a:pt x="39" y="1"/>
                  </a:cubicBezTo>
                  <a:cubicBezTo>
                    <a:pt x="44" y="3"/>
                    <a:pt x="47" y="5"/>
                    <a:pt x="50" y="9"/>
                  </a:cubicBezTo>
                  <a:cubicBezTo>
                    <a:pt x="55" y="16"/>
                    <a:pt x="57" y="26"/>
                    <a:pt x="57" y="36"/>
                  </a:cubicBezTo>
                  <a:cubicBezTo>
                    <a:pt x="56" y="43"/>
                    <a:pt x="54" y="51"/>
                    <a:pt x="49" y="56"/>
                  </a:cubicBezTo>
                  <a:cubicBezTo>
                    <a:pt x="46" y="59"/>
                    <a:pt x="43" y="61"/>
                    <a:pt x="39" y="62"/>
                  </a:cubicBezTo>
                  <a:cubicBezTo>
                    <a:pt x="31" y="63"/>
                    <a:pt x="23" y="63"/>
                    <a:pt x="15" y="63"/>
                  </a:cubicBezTo>
                  <a:cubicBezTo>
                    <a:pt x="10" y="63"/>
                    <a:pt x="5" y="63"/>
                    <a:pt x="0" y="63"/>
                  </a:cubicBezTo>
                  <a:lnTo>
                    <a:pt x="0" y="1"/>
                  </a:lnTo>
                  <a:close/>
                </a:path>
              </a:pathLst>
            </a:custGeom>
            <a:noFill/>
            <a:ln w="9"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11"/>
            <p:cNvSpPr>
              <a:spLocks/>
            </p:cNvSpPr>
            <p:nvPr/>
          </p:nvSpPr>
          <p:spPr bwMode="auto">
            <a:xfrm>
              <a:off x="2960" y="2970"/>
              <a:ext cx="303" cy="193"/>
            </a:xfrm>
            <a:custGeom>
              <a:avLst/>
              <a:gdLst>
                <a:gd name="T0" fmla="*/ 0 w 66"/>
                <a:gd name="T1" fmla="*/ 42 h 42"/>
                <a:gd name="T2" fmla="*/ 0 w 66"/>
                <a:gd name="T3" fmla="*/ 1 h 42"/>
                <a:gd name="T4" fmla="*/ 66 w 66"/>
                <a:gd name="T5" fmla="*/ 0 h 42"/>
              </a:gdLst>
              <a:ahLst/>
              <a:cxnLst>
                <a:cxn ang="0">
                  <a:pos x="T0" y="T1"/>
                </a:cxn>
                <a:cxn ang="0">
                  <a:pos x="T2" y="T3"/>
                </a:cxn>
                <a:cxn ang="0">
                  <a:pos x="T4" y="T5"/>
                </a:cxn>
              </a:cxnLst>
              <a:rect l="0" t="0" r="r" b="b"/>
              <a:pathLst>
                <a:path w="66" h="42">
                  <a:moveTo>
                    <a:pt x="0" y="42"/>
                  </a:moveTo>
                  <a:lnTo>
                    <a:pt x="0" y="1"/>
                  </a:lnTo>
                  <a:lnTo>
                    <a:pt x="66" y="0"/>
                  </a:lnTo>
                </a:path>
              </a:pathLst>
            </a:custGeom>
            <a:noFill/>
            <a:ln w="9" cap="flat">
              <a:solidFill>
                <a:srgbClr val="42306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12"/>
            <p:cNvSpPr>
              <a:spLocks/>
            </p:cNvSpPr>
            <p:nvPr/>
          </p:nvSpPr>
          <p:spPr bwMode="auto">
            <a:xfrm>
              <a:off x="3203" y="2952"/>
              <a:ext cx="69" cy="37"/>
            </a:xfrm>
            <a:custGeom>
              <a:avLst/>
              <a:gdLst>
                <a:gd name="T0" fmla="*/ 4 w 15"/>
                <a:gd name="T1" fmla="*/ 4 h 8"/>
                <a:gd name="T2" fmla="*/ 0 w 15"/>
                <a:gd name="T3" fmla="*/ 8 h 8"/>
                <a:gd name="T4" fmla="*/ 15 w 15"/>
                <a:gd name="T5" fmla="*/ 4 h 8"/>
                <a:gd name="T6" fmla="*/ 0 w 15"/>
                <a:gd name="T7" fmla="*/ 0 h 8"/>
                <a:gd name="T8" fmla="*/ 4 w 15"/>
                <a:gd name="T9" fmla="*/ 4 h 8"/>
              </a:gdLst>
              <a:ahLst/>
              <a:cxnLst>
                <a:cxn ang="0">
                  <a:pos x="T0" y="T1"/>
                </a:cxn>
                <a:cxn ang="0">
                  <a:pos x="T2" y="T3"/>
                </a:cxn>
                <a:cxn ang="0">
                  <a:pos x="T4" y="T5"/>
                </a:cxn>
                <a:cxn ang="0">
                  <a:pos x="T6" y="T7"/>
                </a:cxn>
                <a:cxn ang="0">
                  <a:pos x="T8" y="T9"/>
                </a:cxn>
              </a:cxnLst>
              <a:rect l="0" t="0" r="r" b="b"/>
              <a:pathLst>
                <a:path w="15" h="8">
                  <a:moveTo>
                    <a:pt x="4" y="4"/>
                  </a:moveTo>
                  <a:lnTo>
                    <a:pt x="0" y="8"/>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5" name="Rectangle 13"/>
            <p:cNvSpPr>
              <a:spLocks noChangeArrowheads="1"/>
            </p:cNvSpPr>
            <p:nvPr/>
          </p:nvSpPr>
          <p:spPr bwMode="auto">
            <a:xfrm>
              <a:off x="2864" y="2807"/>
              <a:ext cx="32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flags.E</a:t>
              </a:r>
              <a:endParaRPr kumimoji="0" lang="en-US" sz="1800" b="0" i="0" u="none" strike="noStrike" cap="none" normalizeH="0" baseline="0" smtClean="0">
                <a:ln>
                  <a:noFill/>
                </a:ln>
                <a:solidFill>
                  <a:schemeClr val="tx1"/>
                </a:solidFill>
                <a:effectLst/>
                <a:latin typeface="Arial" pitchFamily="34" charset="0"/>
              </a:endParaRPr>
            </a:p>
          </p:txBody>
        </p:sp>
        <p:sp>
          <p:nvSpPr>
            <p:cNvPr id="3076" name="Rectangle 14"/>
            <p:cNvSpPr>
              <a:spLocks noChangeArrowheads="1"/>
            </p:cNvSpPr>
            <p:nvPr/>
          </p:nvSpPr>
          <p:spPr bwMode="auto">
            <a:xfrm>
              <a:off x="2690" y="2751"/>
              <a:ext cx="101"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7" name="Rectangle 15"/>
            <p:cNvSpPr>
              <a:spLocks noChangeArrowheads="1"/>
            </p:cNvSpPr>
            <p:nvPr/>
          </p:nvSpPr>
          <p:spPr bwMode="auto">
            <a:xfrm>
              <a:off x="2809" y="2751"/>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9" name="Rectangle 16"/>
            <p:cNvSpPr>
              <a:spLocks noChangeArrowheads="1"/>
            </p:cNvSpPr>
            <p:nvPr/>
          </p:nvSpPr>
          <p:spPr bwMode="auto">
            <a:xfrm>
              <a:off x="2841" y="2751"/>
              <a:ext cx="96"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0" name="Rectangle 17"/>
            <p:cNvSpPr>
              <a:spLocks noChangeArrowheads="1"/>
            </p:cNvSpPr>
            <p:nvPr/>
          </p:nvSpPr>
          <p:spPr bwMode="auto">
            <a:xfrm>
              <a:off x="2956" y="2751"/>
              <a:ext cx="18"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1" name="Rectangle 18"/>
            <p:cNvSpPr>
              <a:spLocks noChangeArrowheads="1"/>
            </p:cNvSpPr>
            <p:nvPr/>
          </p:nvSpPr>
          <p:spPr bwMode="auto">
            <a:xfrm>
              <a:off x="2988" y="2751"/>
              <a:ext cx="101"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2" name="Rectangle 19"/>
            <p:cNvSpPr>
              <a:spLocks noChangeArrowheads="1"/>
            </p:cNvSpPr>
            <p:nvPr/>
          </p:nvSpPr>
          <p:spPr bwMode="auto">
            <a:xfrm>
              <a:off x="3107" y="2751"/>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3" name="Rectangle 20"/>
            <p:cNvSpPr>
              <a:spLocks noChangeArrowheads="1"/>
            </p:cNvSpPr>
            <p:nvPr/>
          </p:nvSpPr>
          <p:spPr bwMode="auto">
            <a:xfrm>
              <a:off x="3139" y="2751"/>
              <a:ext cx="101"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4" name="Freeform 21"/>
            <p:cNvSpPr>
              <a:spLocks/>
            </p:cNvSpPr>
            <p:nvPr/>
          </p:nvSpPr>
          <p:spPr bwMode="auto">
            <a:xfrm>
              <a:off x="3180" y="2732"/>
              <a:ext cx="87" cy="46"/>
            </a:xfrm>
            <a:custGeom>
              <a:avLst/>
              <a:gdLst>
                <a:gd name="T0" fmla="*/ 5 w 19"/>
                <a:gd name="T1" fmla="*/ 5 h 10"/>
                <a:gd name="T2" fmla="*/ 0 w 19"/>
                <a:gd name="T3" fmla="*/ 10 h 10"/>
                <a:gd name="T4" fmla="*/ 19 w 19"/>
                <a:gd name="T5" fmla="*/ 5 h 10"/>
                <a:gd name="T6" fmla="*/ 0 w 19"/>
                <a:gd name="T7" fmla="*/ 0 h 10"/>
                <a:gd name="T8" fmla="*/ 5 w 19"/>
                <a:gd name="T9" fmla="*/ 5 h 10"/>
              </a:gdLst>
              <a:ahLst/>
              <a:cxnLst>
                <a:cxn ang="0">
                  <a:pos x="T0" y="T1"/>
                </a:cxn>
                <a:cxn ang="0">
                  <a:pos x="T2" y="T3"/>
                </a:cxn>
                <a:cxn ang="0">
                  <a:pos x="T4" y="T5"/>
                </a:cxn>
                <a:cxn ang="0">
                  <a:pos x="T6" y="T7"/>
                </a:cxn>
                <a:cxn ang="0">
                  <a:pos x="T8" y="T9"/>
                </a:cxn>
              </a:cxnLst>
              <a:rect l="0" t="0" r="r" b="b"/>
              <a:pathLst>
                <a:path w="19" h="10">
                  <a:moveTo>
                    <a:pt x="5" y="5"/>
                  </a:moveTo>
                  <a:lnTo>
                    <a:pt x="0" y="10"/>
                  </a:lnTo>
                  <a:lnTo>
                    <a:pt x="19" y="5"/>
                  </a:lnTo>
                  <a:lnTo>
                    <a:pt x="0"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5" name="Rectangle 22"/>
            <p:cNvSpPr>
              <a:spLocks noChangeArrowheads="1"/>
            </p:cNvSpPr>
            <p:nvPr/>
          </p:nvSpPr>
          <p:spPr bwMode="auto">
            <a:xfrm>
              <a:off x="2830" y="2608"/>
              <a:ext cx="27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isBeq</a:t>
              </a:r>
              <a:endParaRPr kumimoji="0" lang="en-US" sz="1800" b="0" i="0" u="none" strike="noStrike" cap="none" normalizeH="0" baseline="0" smtClean="0">
                <a:ln>
                  <a:noFill/>
                </a:ln>
                <a:solidFill>
                  <a:schemeClr val="tx1"/>
                </a:solidFill>
                <a:effectLst/>
                <a:latin typeface="Arial" pitchFamily="34" charset="0"/>
              </a:endParaRPr>
            </a:p>
          </p:txBody>
        </p:sp>
        <p:sp>
          <p:nvSpPr>
            <p:cNvPr id="3086" name="Freeform 23"/>
            <p:cNvSpPr>
              <a:spLocks/>
            </p:cNvSpPr>
            <p:nvPr/>
          </p:nvSpPr>
          <p:spPr bwMode="auto">
            <a:xfrm>
              <a:off x="4169" y="3030"/>
              <a:ext cx="257" cy="284"/>
            </a:xfrm>
            <a:custGeom>
              <a:avLst/>
              <a:gdLst>
                <a:gd name="T0" fmla="*/ 0 w 56"/>
                <a:gd name="T1" fmla="*/ 0 h 62"/>
                <a:gd name="T2" fmla="*/ 38 w 56"/>
                <a:gd name="T3" fmla="*/ 1 h 62"/>
                <a:gd name="T4" fmla="*/ 49 w 56"/>
                <a:gd name="T5" fmla="*/ 8 h 62"/>
                <a:gd name="T6" fmla="*/ 56 w 56"/>
                <a:gd name="T7" fmla="*/ 35 h 62"/>
                <a:gd name="T8" fmla="*/ 48 w 56"/>
                <a:gd name="T9" fmla="*/ 56 h 62"/>
                <a:gd name="T10" fmla="*/ 38 w 56"/>
                <a:gd name="T11" fmla="*/ 61 h 62"/>
                <a:gd name="T12" fmla="*/ 15 w 56"/>
                <a:gd name="T13" fmla="*/ 62 h 62"/>
                <a:gd name="T14" fmla="*/ 0 w 56"/>
                <a:gd name="T15" fmla="*/ 62 h 62"/>
                <a:gd name="T16" fmla="*/ 0 w 56"/>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62">
                  <a:moveTo>
                    <a:pt x="0" y="0"/>
                  </a:moveTo>
                  <a:cubicBezTo>
                    <a:pt x="12" y="0"/>
                    <a:pt x="25" y="0"/>
                    <a:pt x="38" y="1"/>
                  </a:cubicBezTo>
                  <a:cubicBezTo>
                    <a:pt x="44" y="2"/>
                    <a:pt x="46" y="4"/>
                    <a:pt x="49" y="8"/>
                  </a:cubicBezTo>
                  <a:cubicBezTo>
                    <a:pt x="55" y="15"/>
                    <a:pt x="56" y="26"/>
                    <a:pt x="56" y="35"/>
                  </a:cubicBezTo>
                  <a:cubicBezTo>
                    <a:pt x="55" y="43"/>
                    <a:pt x="53" y="51"/>
                    <a:pt x="48" y="56"/>
                  </a:cubicBezTo>
                  <a:cubicBezTo>
                    <a:pt x="45" y="58"/>
                    <a:pt x="42" y="60"/>
                    <a:pt x="38" y="61"/>
                  </a:cubicBezTo>
                  <a:cubicBezTo>
                    <a:pt x="30" y="62"/>
                    <a:pt x="22" y="62"/>
                    <a:pt x="15" y="62"/>
                  </a:cubicBezTo>
                  <a:cubicBezTo>
                    <a:pt x="10" y="62"/>
                    <a:pt x="5" y="62"/>
                    <a:pt x="0" y="62"/>
                  </a:cubicBezTo>
                  <a:lnTo>
                    <a:pt x="0" y="0"/>
                  </a:lnTo>
                  <a:close/>
                </a:path>
              </a:pathLst>
            </a:custGeom>
            <a:noFill/>
            <a:ln w="9"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24"/>
            <p:cNvSpPr>
              <a:spLocks noChangeShapeType="1"/>
            </p:cNvSpPr>
            <p:nvPr/>
          </p:nvSpPr>
          <p:spPr bwMode="auto">
            <a:xfrm>
              <a:off x="3675" y="3250"/>
              <a:ext cx="485"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25"/>
            <p:cNvSpPr>
              <a:spLocks/>
            </p:cNvSpPr>
            <p:nvPr/>
          </p:nvSpPr>
          <p:spPr bwMode="auto">
            <a:xfrm>
              <a:off x="4105" y="3231"/>
              <a:ext cx="64" cy="37"/>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9" name="Rectangle 26"/>
            <p:cNvSpPr>
              <a:spLocks noChangeArrowheads="1"/>
            </p:cNvSpPr>
            <p:nvPr/>
          </p:nvSpPr>
          <p:spPr bwMode="auto">
            <a:xfrm>
              <a:off x="3708" y="3096"/>
              <a:ext cx="38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flags.GT</a:t>
              </a:r>
              <a:endParaRPr kumimoji="0" lang="en-US" sz="1800" b="0" i="0" u="none" strike="noStrike" cap="none" normalizeH="0" baseline="0" smtClean="0">
                <a:ln>
                  <a:noFill/>
                </a:ln>
                <a:solidFill>
                  <a:schemeClr val="tx1"/>
                </a:solidFill>
                <a:effectLst/>
                <a:latin typeface="Arial" pitchFamily="34" charset="0"/>
              </a:endParaRPr>
            </a:p>
          </p:txBody>
        </p:sp>
        <p:sp>
          <p:nvSpPr>
            <p:cNvPr id="3090" name="Rectangle 27"/>
            <p:cNvSpPr>
              <a:spLocks noChangeArrowheads="1"/>
            </p:cNvSpPr>
            <p:nvPr/>
          </p:nvSpPr>
          <p:spPr bwMode="auto">
            <a:xfrm>
              <a:off x="3597" y="3062"/>
              <a:ext cx="101"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1" name="Rectangle 28"/>
            <p:cNvSpPr>
              <a:spLocks noChangeArrowheads="1"/>
            </p:cNvSpPr>
            <p:nvPr/>
          </p:nvSpPr>
          <p:spPr bwMode="auto">
            <a:xfrm>
              <a:off x="3716" y="3062"/>
              <a:ext cx="14"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2" name="Rectangle 29"/>
            <p:cNvSpPr>
              <a:spLocks noChangeArrowheads="1"/>
            </p:cNvSpPr>
            <p:nvPr/>
          </p:nvSpPr>
          <p:spPr bwMode="auto">
            <a:xfrm>
              <a:off x="3748" y="3062"/>
              <a:ext cx="101"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30"/>
            <p:cNvSpPr>
              <a:spLocks noChangeArrowheads="1"/>
            </p:cNvSpPr>
            <p:nvPr/>
          </p:nvSpPr>
          <p:spPr bwMode="auto">
            <a:xfrm>
              <a:off x="3862" y="3062"/>
              <a:ext cx="19"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4" name="Rectangle 31"/>
            <p:cNvSpPr>
              <a:spLocks noChangeArrowheads="1"/>
            </p:cNvSpPr>
            <p:nvPr/>
          </p:nvSpPr>
          <p:spPr bwMode="auto">
            <a:xfrm>
              <a:off x="3899" y="3062"/>
              <a:ext cx="96"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5" name="Rectangle 32"/>
            <p:cNvSpPr>
              <a:spLocks noChangeArrowheads="1"/>
            </p:cNvSpPr>
            <p:nvPr/>
          </p:nvSpPr>
          <p:spPr bwMode="auto">
            <a:xfrm>
              <a:off x="4013" y="3062"/>
              <a:ext cx="14"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6" name="Rectangle 33"/>
            <p:cNvSpPr>
              <a:spLocks noChangeArrowheads="1"/>
            </p:cNvSpPr>
            <p:nvPr/>
          </p:nvSpPr>
          <p:spPr bwMode="auto">
            <a:xfrm>
              <a:off x="4046" y="3062"/>
              <a:ext cx="100"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7" name="Freeform 34"/>
            <p:cNvSpPr>
              <a:spLocks/>
            </p:cNvSpPr>
            <p:nvPr/>
          </p:nvSpPr>
          <p:spPr bwMode="auto">
            <a:xfrm>
              <a:off x="4087" y="3044"/>
              <a:ext cx="87" cy="50"/>
            </a:xfrm>
            <a:custGeom>
              <a:avLst/>
              <a:gdLst>
                <a:gd name="T0" fmla="*/ 5 w 19"/>
                <a:gd name="T1" fmla="*/ 5 h 11"/>
                <a:gd name="T2" fmla="*/ 0 w 19"/>
                <a:gd name="T3" fmla="*/ 11 h 11"/>
                <a:gd name="T4" fmla="*/ 19 w 19"/>
                <a:gd name="T5" fmla="*/ 5 h 11"/>
                <a:gd name="T6" fmla="*/ 0 w 19"/>
                <a:gd name="T7" fmla="*/ 0 h 11"/>
                <a:gd name="T8" fmla="*/ 5 w 19"/>
                <a:gd name="T9" fmla="*/ 5 h 11"/>
              </a:gdLst>
              <a:ahLst/>
              <a:cxnLst>
                <a:cxn ang="0">
                  <a:pos x="T0" y="T1"/>
                </a:cxn>
                <a:cxn ang="0">
                  <a:pos x="T2" y="T3"/>
                </a:cxn>
                <a:cxn ang="0">
                  <a:pos x="T4" y="T5"/>
                </a:cxn>
                <a:cxn ang="0">
                  <a:pos x="T6" y="T7"/>
                </a:cxn>
                <a:cxn ang="0">
                  <a:pos x="T8" y="T9"/>
                </a:cxn>
              </a:cxnLst>
              <a:rect l="0" t="0" r="r" b="b"/>
              <a:pathLst>
                <a:path w="19" h="11">
                  <a:moveTo>
                    <a:pt x="5" y="5"/>
                  </a:moveTo>
                  <a:lnTo>
                    <a:pt x="0" y="11"/>
                  </a:lnTo>
                  <a:lnTo>
                    <a:pt x="19" y="5"/>
                  </a:lnTo>
                  <a:lnTo>
                    <a:pt x="0"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8" name="Rectangle 35"/>
            <p:cNvSpPr>
              <a:spLocks noChangeArrowheads="1"/>
            </p:cNvSpPr>
            <p:nvPr/>
          </p:nvSpPr>
          <p:spPr bwMode="auto">
            <a:xfrm>
              <a:off x="3757" y="2934"/>
              <a:ext cx="25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isBgt</a:t>
              </a:r>
              <a:endParaRPr kumimoji="0" lang="en-US" sz="1800" b="0" i="0" u="none" strike="noStrike" cap="none" normalizeH="0" baseline="0" smtClean="0">
                <a:ln>
                  <a:noFill/>
                </a:ln>
                <a:solidFill>
                  <a:schemeClr val="tx1"/>
                </a:solidFill>
                <a:effectLst/>
                <a:latin typeface="Arial" pitchFamily="34" charset="0"/>
              </a:endParaRPr>
            </a:p>
          </p:txBody>
        </p:sp>
        <p:sp>
          <p:nvSpPr>
            <p:cNvPr id="3099" name="Rectangle 36"/>
            <p:cNvSpPr>
              <a:spLocks noChangeArrowheads="1"/>
            </p:cNvSpPr>
            <p:nvPr/>
          </p:nvSpPr>
          <p:spPr bwMode="auto">
            <a:xfrm>
              <a:off x="3917" y="2654"/>
              <a:ext cx="101"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0" name="Rectangle 37"/>
            <p:cNvSpPr>
              <a:spLocks noChangeArrowheads="1"/>
            </p:cNvSpPr>
            <p:nvPr/>
          </p:nvSpPr>
          <p:spPr bwMode="auto">
            <a:xfrm>
              <a:off x="4032" y="2654"/>
              <a:ext cx="18"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1" name="Rectangle 38"/>
            <p:cNvSpPr>
              <a:spLocks noChangeArrowheads="1"/>
            </p:cNvSpPr>
            <p:nvPr/>
          </p:nvSpPr>
          <p:spPr bwMode="auto">
            <a:xfrm>
              <a:off x="4068" y="2654"/>
              <a:ext cx="97"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39"/>
            <p:cNvSpPr>
              <a:spLocks noChangeArrowheads="1"/>
            </p:cNvSpPr>
            <p:nvPr/>
          </p:nvSpPr>
          <p:spPr bwMode="auto">
            <a:xfrm>
              <a:off x="4183" y="2654"/>
              <a:ext cx="1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3" name="Rectangle 40"/>
            <p:cNvSpPr>
              <a:spLocks noChangeArrowheads="1"/>
            </p:cNvSpPr>
            <p:nvPr/>
          </p:nvSpPr>
          <p:spPr bwMode="auto">
            <a:xfrm>
              <a:off x="4215" y="2654"/>
              <a:ext cx="101"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2" name="Rectangle 41"/>
            <p:cNvSpPr>
              <a:spLocks noChangeArrowheads="1"/>
            </p:cNvSpPr>
            <p:nvPr/>
          </p:nvSpPr>
          <p:spPr bwMode="auto">
            <a:xfrm>
              <a:off x="4329" y="2654"/>
              <a:ext cx="1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3" name="Rectangle 42"/>
            <p:cNvSpPr>
              <a:spLocks noChangeArrowheads="1"/>
            </p:cNvSpPr>
            <p:nvPr/>
          </p:nvSpPr>
          <p:spPr bwMode="auto">
            <a:xfrm>
              <a:off x="4366" y="2654"/>
              <a:ext cx="96"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4" name="Rectangle 43"/>
            <p:cNvSpPr>
              <a:spLocks noChangeArrowheads="1"/>
            </p:cNvSpPr>
            <p:nvPr/>
          </p:nvSpPr>
          <p:spPr bwMode="auto">
            <a:xfrm>
              <a:off x="4481" y="2654"/>
              <a:ext cx="13"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5" name="Rectangle 44"/>
            <p:cNvSpPr>
              <a:spLocks noChangeArrowheads="1"/>
            </p:cNvSpPr>
            <p:nvPr/>
          </p:nvSpPr>
          <p:spPr bwMode="auto">
            <a:xfrm>
              <a:off x="4513" y="2654"/>
              <a:ext cx="91"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6" name="Freeform 45"/>
            <p:cNvSpPr>
              <a:spLocks/>
            </p:cNvSpPr>
            <p:nvPr/>
          </p:nvSpPr>
          <p:spPr bwMode="auto">
            <a:xfrm>
              <a:off x="4531" y="2636"/>
              <a:ext cx="87" cy="46"/>
            </a:xfrm>
            <a:custGeom>
              <a:avLst/>
              <a:gdLst>
                <a:gd name="T0" fmla="*/ 6 w 19"/>
                <a:gd name="T1" fmla="*/ 5 h 10"/>
                <a:gd name="T2" fmla="*/ 0 w 19"/>
                <a:gd name="T3" fmla="*/ 10 h 10"/>
                <a:gd name="T4" fmla="*/ 19 w 19"/>
                <a:gd name="T5" fmla="*/ 5 h 10"/>
                <a:gd name="T6" fmla="*/ 0 w 19"/>
                <a:gd name="T7" fmla="*/ 0 h 10"/>
                <a:gd name="T8" fmla="*/ 6 w 19"/>
                <a:gd name="T9" fmla="*/ 5 h 10"/>
              </a:gdLst>
              <a:ahLst/>
              <a:cxnLst>
                <a:cxn ang="0">
                  <a:pos x="T0" y="T1"/>
                </a:cxn>
                <a:cxn ang="0">
                  <a:pos x="T2" y="T3"/>
                </a:cxn>
                <a:cxn ang="0">
                  <a:pos x="T4" y="T5"/>
                </a:cxn>
                <a:cxn ang="0">
                  <a:pos x="T6" y="T7"/>
                </a:cxn>
                <a:cxn ang="0">
                  <a:pos x="T8" y="T9"/>
                </a:cxn>
              </a:cxnLst>
              <a:rect l="0" t="0" r="r" b="b"/>
              <a:pathLst>
                <a:path w="19" h="10">
                  <a:moveTo>
                    <a:pt x="6" y="5"/>
                  </a:moveTo>
                  <a:lnTo>
                    <a:pt x="0" y="10"/>
                  </a:lnTo>
                  <a:lnTo>
                    <a:pt x="19" y="5"/>
                  </a:lnTo>
                  <a:lnTo>
                    <a:pt x="0" y="0"/>
                  </a:lnTo>
                  <a:lnTo>
                    <a:pt x="6"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7" name="Rectangle 46"/>
            <p:cNvSpPr>
              <a:spLocks noChangeArrowheads="1"/>
            </p:cNvSpPr>
            <p:nvPr/>
          </p:nvSpPr>
          <p:spPr bwMode="auto">
            <a:xfrm>
              <a:off x="4022" y="2516"/>
              <a:ext cx="45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isUBranch</a:t>
              </a:r>
              <a:endParaRPr kumimoji="0" lang="en-US" sz="1800" b="0" i="0" u="none" strike="noStrike" cap="none" normalizeH="0" baseline="0" smtClean="0">
                <a:ln>
                  <a:noFill/>
                </a:ln>
                <a:solidFill>
                  <a:schemeClr val="tx1"/>
                </a:solidFill>
                <a:effectLst/>
                <a:latin typeface="Arial" pitchFamily="34" charset="0"/>
              </a:endParaRPr>
            </a:p>
          </p:txBody>
        </p:sp>
        <p:sp>
          <p:nvSpPr>
            <p:cNvPr id="10278" name="Line 47"/>
            <p:cNvSpPr>
              <a:spLocks noChangeShapeType="1"/>
            </p:cNvSpPr>
            <p:nvPr/>
          </p:nvSpPr>
          <p:spPr bwMode="auto">
            <a:xfrm>
              <a:off x="3514" y="2842"/>
              <a:ext cx="1109"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9" name="Freeform 48"/>
            <p:cNvSpPr>
              <a:spLocks/>
            </p:cNvSpPr>
            <p:nvPr/>
          </p:nvSpPr>
          <p:spPr bwMode="auto">
            <a:xfrm>
              <a:off x="4568" y="2824"/>
              <a:ext cx="64" cy="36"/>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0" name="Line 49"/>
            <p:cNvSpPr>
              <a:spLocks noChangeShapeType="1"/>
            </p:cNvSpPr>
            <p:nvPr/>
          </p:nvSpPr>
          <p:spPr bwMode="auto">
            <a:xfrm>
              <a:off x="4430" y="3163"/>
              <a:ext cx="179"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1" name="Freeform 50"/>
            <p:cNvSpPr>
              <a:spLocks/>
            </p:cNvSpPr>
            <p:nvPr/>
          </p:nvSpPr>
          <p:spPr bwMode="auto">
            <a:xfrm>
              <a:off x="4540" y="3135"/>
              <a:ext cx="83" cy="51"/>
            </a:xfrm>
            <a:custGeom>
              <a:avLst/>
              <a:gdLst>
                <a:gd name="T0" fmla="*/ 5 w 18"/>
                <a:gd name="T1" fmla="*/ 6 h 11"/>
                <a:gd name="T2" fmla="*/ 0 w 18"/>
                <a:gd name="T3" fmla="*/ 11 h 11"/>
                <a:gd name="T4" fmla="*/ 18 w 18"/>
                <a:gd name="T5" fmla="*/ 6 h 11"/>
                <a:gd name="T6" fmla="*/ 0 w 18"/>
                <a:gd name="T7" fmla="*/ 0 h 11"/>
                <a:gd name="T8" fmla="*/ 5 w 18"/>
                <a:gd name="T9" fmla="*/ 6 h 11"/>
              </a:gdLst>
              <a:ahLst/>
              <a:cxnLst>
                <a:cxn ang="0">
                  <a:pos x="T0" y="T1"/>
                </a:cxn>
                <a:cxn ang="0">
                  <a:pos x="T2" y="T3"/>
                </a:cxn>
                <a:cxn ang="0">
                  <a:pos x="T4" y="T5"/>
                </a:cxn>
                <a:cxn ang="0">
                  <a:pos x="T6" y="T7"/>
                </a:cxn>
                <a:cxn ang="0">
                  <a:pos x="T8" y="T9"/>
                </a:cxn>
              </a:cxnLst>
              <a:rect l="0" t="0" r="r" b="b"/>
              <a:pathLst>
                <a:path w="18" h="11">
                  <a:moveTo>
                    <a:pt x="5" y="6"/>
                  </a:moveTo>
                  <a:lnTo>
                    <a:pt x="0" y="11"/>
                  </a:lnTo>
                  <a:lnTo>
                    <a:pt x="18" y="6"/>
                  </a:lnTo>
                  <a:lnTo>
                    <a:pt x="0" y="0"/>
                  </a:lnTo>
                  <a:lnTo>
                    <a:pt x="5" y="6"/>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2" name="Rectangle 51"/>
            <p:cNvSpPr>
              <a:spLocks noChangeArrowheads="1"/>
            </p:cNvSpPr>
            <p:nvPr/>
          </p:nvSpPr>
          <p:spPr bwMode="auto">
            <a:xfrm>
              <a:off x="4952" y="2925"/>
              <a:ext cx="83"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3" name="Rectangle 52"/>
            <p:cNvSpPr>
              <a:spLocks noChangeArrowheads="1"/>
            </p:cNvSpPr>
            <p:nvPr/>
          </p:nvSpPr>
          <p:spPr bwMode="auto">
            <a:xfrm>
              <a:off x="5053" y="2925"/>
              <a:ext cx="18"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4" name="Rectangle 53"/>
            <p:cNvSpPr>
              <a:spLocks noChangeArrowheads="1"/>
            </p:cNvSpPr>
            <p:nvPr/>
          </p:nvSpPr>
          <p:spPr bwMode="auto">
            <a:xfrm>
              <a:off x="5085" y="2925"/>
              <a:ext cx="82"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5" name="Rectangle 54"/>
            <p:cNvSpPr>
              <a:spLocks noChangeArrowheads="1"/>
            </p:cNvSpPr>
            <p:nvPr/>
          </p:nvSpPr>
          <p:spPr bwMode="auto">
            <a:xfrm>
              <a:off x="5186" y="2925"/>
              <a:ext cx="14"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6" name="Rectangle 55"/>
            <p:cNvSpPr>
              <a:spLocks noChangeArrowheads="1"/>
            </p:cNvSpPr>
            <p:nvPr/>
          </p:nvSpPr>
          <p:spPr bwMode="auto">
            <a:xfrm>
              <a:off x="5204" y="2838"/>
              <a:ext cx="9" cy="82"/>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7" name="Rectangle 56"/>
            <p:cNvSpPr>
              <a:spLocks noChangeArrowheads="1"/>
            </p:cNvSpPr>
            <p:nvPr/>
          </p:nvSpPr>
          <p:spPr bwMode="auto">
            <a:xfrm>
              <a:off x="5204" y="2806"/>
              <a:ext cx="9"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8" name="Rectangle 57"/>
            <p:cNvSpPr>
              <a:spLocks noChangeArrowheads="1"/>
            </p:cNvSpPr>
            <p:nvPr/>
          </p:nvSpPr>
          <p:spPr bwMode="auto">
            <a:xfrm>
              <a:off x="5204" y="2705"/>
              <a:ext cx="9" cy="82"/>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9" name="Rectangle 58"/>
            <p:cNvSpPr>
              <a:spLocks noChangeArrowheads="1"/>
            </p:cNvSpPr>
            <p:nvPr/>
          </p:nvSpPr>
          <p:spPr bwMode="auto">
            <a:xfrm>
              <a:off x="5204" y="2673"/>
              <a:ext cx="9"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0" name="Freeform 59"/>
            <p:cNvSpPr>
              <a:spLocks/>
            </p:cNvSpPr>
            <p:nvPr/>
          </p:nvSpPr>
          <p:spPr bwMode="auto">
            <a:xfrm>
              <a:off x="5204" y="2572"/>
              <a:ext cx="14" cy="82"/>
            </a:xfrm>
            <a:custGeom>
              <a:avLst/>
              <a:gdLst>
                <a:gd name="T0" fmla="*/ 0 w 14"/>
                <a:gd name="T1" fmla="*/ 0 h 82"/>
                <a:gd name="T2" fmla="*/ 14 w 14"/>
                <a:gd name="T3" fmla="*/ 0 h 82"/>
                <a:gd name="T4" fmla="*/ 9 w 14"/>
                <a:gd name="T5" fmla="*/ 82 h 82"/>
                <a:gd name="T6" fmla="*/ 0 w 14"/>
                <a:gd name="T7" fmla="*/ 82 h 82"/>
                <a:gd name="T8" fmla="*/ 0 w 14"/>
                <a:gd name="T9" fmla="*/ 0 h 82"/>
              </a:gdLst>
              <a:ahLst/>
              <a:cxnLst>
                <a:cxn ang="0">
                  <a:pos x="T0" y="T1"/>
                </a:cxn>
                <a:cxn ang="0">
                  <a:pos x="T2" y="T3"/>
                </a:cxn>
                <a:cxn ang="0">
                  <a:pos x="T4" y="T5"/>
                </a:cxn>
                <a:cxn ang="0">
                  <a:pos x="T6" y="T7"/>
                </a:cxn>
                <a:cxn ang="0">
                  <a:pos x="T8" y="T9"/>
                </a:cxn>
              </a:cxnLst>
              <a:rect l="0" t="0" r="r" b="b"/>
              <a:pathLst>
                <a:path w="14" h="82">
                  <a:moveTo>
                    <a:pt x="0" y="0"/>
                  </a:moveTo>
                  <a:lnTo>
                    <a:pt x="14" y="0"/>
                  </a:lnTo>
                  <a:lnTo>
                    <a:pt x="9" y="82"/>
                  </a:lnTo>
                  <a:lnTo>
                    <a:pt x="0" y="82"/>
                  </a:lnTo>
                  <a:lnTo>
                    <a:pt x="0" y="0"/>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1" name="Rectangle 60"/>
            <p:cNvSpPr>
              <a:spLocks noChangeArrowheads="1"/>
            </p:cNvSpPr>
            <p:nvPr/>
          </p:nvSpPr>
          <p:spPr bwMode="auto">
            <a:xfrm>
              <a:off x="5204" y="2540"/>
              <a:ext cx="14" cy="14"/>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2" name="Rectangle 61"/>
            <p:cNvSpPr>
              <a:spLocks noChangeArrowheads="1"/>
            </p:cNvSpPr>
            <p:nvPr/>
          </p:nvSpPr>
          <p:spPr bwMode="auto">
            <a:xfrm>
              <a:off x="5209" y="2439"/>
              <a:ext cx="9" cy="8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3" name="Rectangle 62"/>
            <p:cNvSpPr>
              <a:spLocks noChangeArrowheads="1"/>
            </p:cNvSpPr>
            <p:nvPr/>
          </p:nvSpPr>
          <p:spPr bwMode="auto">
            <a:xfrm>
              <a:off x="5209" y="2407"/>
              <a:ext cx="9" cy="14"/>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4" name="Freeform 63"/>
            <p:cNvSpPr>
              <a:spLocks/>
            </p:cNvSpPr>
            <p:nvPr/>
          </p:nvSpPr>
          <p:spPr bwMode="auto">
            <a:xfrm>
              <a:off x="5209" y="2370"/>
              <a:ext cx="9" cy="19"/>
            </a:xfrm>
            <a:custGeom>
              <a:avLst/>
              <a:gdLst>
                <a:gd name="T0" fmla="*/ 4 w 9"/>
                <a:gd name="T1" fmla="*/ 0 h 19"/>
                <a:gd name="T2" fmla="*/ 0 w 9"/>
                <a:gd name="T3" fmla="*/ 5 h 19"/>
                <a:gd name="T4" fmla="*/ 0 w 9"/>
                <a:gd name="T5" fmla="*/ 19 h 19"/>
                <a:gd name="T6" fmla="*/ 9 w 9"/>
                <a:gd name="T7" fmla="*/ 19 h 19"/>
                <a:gd name="T8" fmla="*/ 9 w 9"/>
                <a:gd name="T9" fmla="*/ 5 h 19"/>
                <a:gd name="T10" fmla="*/ 4 w 9"/>
                <a:gd name="T11" fmla="*/ 0 h 19"/>
              </a:gdLst>
              <a:ahLst/>
              <a:cxnLst>
                <a:cxn ang="0">
                  <a:pos x="T0" y="T1"/>
                </a:cxn>
                <a:cxn ang="0">
                  <a:pos x="T2" y="T3"/>
                </a:cxn>
                <a:cxn ang="0">
                  <a:pos x="T4" y="T5"/>
                </a:cxn>
                <a:cxn ang="0">
                  <a:pos x="T6" y="T7"/>
                </a:cxn>
                <a:cxn ang="0">
                  <a:pos x="T8" y="T9"/>
                </a:cxn>
                <a:cxn ang="0">
                  <a:pos x="T10" y="T11"/>
                </a:cxn>
              </a:cxnLst>
              <a:rect l="0" t="0" r="r" b="b"/>
              <a:pathLst>
                <a:path w="9" h="19">
                  <a:moveTo>
                    <a:pt x="4" y="0"/>
                  </a:moveTo>
                  <a:lnTo>
                    <a:pt x="0" y="5"/>
                  </a:lnTo>
                  <a:lnTo>
                    <a:pt x="0" y="19"/>
                  </a:lnTo>
                  <a:lnTo>
                    <a:pt x="9" y="19"/>
                  </a:lnTo>
                  <a:lnTo>
                    <a:pt x="9" y="5"/>
                  </a:lnTo>
                  <a:lnTo>
                    <a:pt x="4" y="0"/>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5" name="Freeform 64"/>
            <p:cNvSpPr>
              <a:spLocks/>
            </p:cNvSpPr>
            <p:nvPr/>
          </p:nvSpPr>
          <p:spPr bwMode="auto">
            <a:xfrm>
              <a:off x="5213" y="2370"/>
              <a:ext cx="5" cy="5"/>
            </a:xfrm>
            <a:custGeom>
              <a:avLst/>
              <a:gdLst>
                <a:gd name="T0" fmla="*/ 0 w 5"/>
                <a:gd name="T1" fmla="*/ 0 h 5"/>
                <a:gd name="T2" fmla="*/ 5 w 5"/>
                <a:gd name="T3" fmla="*/ 0 h 5"/>
                <a:gd name="T4" fmla="*/ 5 w 5"/>
                <a:gd name="T5" fmla="*/ 5 h 5"/>
                <a:gd name="T6" fmla="*/ 0 w 5"/>
                <a:gd name="T7" fmla="*/ 0 h 5"/>
              </a:gdLst>
              <a:ahLst/>
              <a:cxnLst>
                <a:cxn ang="0">
                  <a:pos x="T0" y="T1"/>
                </a:cxn>
                <a:cxn ang="0">
                  <a:pos x="T2" y="T3"/>
                </a:cxn>
                <a:cxn ang="0">
                  <a:pos x="T4" y="T5"/>
                </a:cxn>
                <a:cxn ang="0">
                  <a:pos x="T6" y="T7"/>
                </a:cxn>
              </a:cxnLst>
              <a:rect l="0" t="0" r="r" b="b"/>
              <a:pathLst>
                <a:path w="5" h="5">
                  <a:moveTo>
                    <a:pt x="0" y="0"/>
                  </a:moveTo>
                  <a:lnTo>
                    <a:pt x="5" y="0"/>
                  </a:lnTo>
                  <a:lnTo>
                    <a:pt x="5" y="5"/>
                  </a:lnTo>
                  <a:lnTo>
                    <a:pt x="0" y="0"/>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6" name="Rectangle 65"/>
            <p:cNvSpPr>
              <a:spLocks noChangeArrowheads="1"/>
            </p:cNvSpPr>
            <p:nvPr/>
          </p:nvSpPr>
          <p:spPr bwMode="auto">
            <a:xfrm>
              <a:off x="5145" y="2370"/>
              <a:ext cx="6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7" name="Rectangle 66"/>
            <p:cNvSpPr>
              <a:spLocks noChangeArrowheads="1"/>
            </p:cNvSpPr>
            <p:nvPr/>
          </p:nvSpPr>
          <p:spPr bwMode="auto">
            <a:xfrm>
              <a:off x="5108"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8" name="Rectangle 67"/>
            <p:cNvSpPr>
              <a:spLocks noChangeArrowheads="1"/>
            </p:cNvSpPr>
            <p:nvPr/>
          </p:nvSpPr>
          <p:spPr bwMode="auto">
            <a:xfrm>
              <a:off x="5012"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9" name="Rectangle 68"/>
            <p:cNvSpPr>
              <a:spLocks noChangeArrowheads="1"/>
            </p:cNvSpPr>
            <p:nvPr/>
          </p:nvSpPr>
          <p:spPr bwMode="auto">
            <a:xfrm>
              <a:off x="4980"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0" name="Rectangle 69"/>
            <p:cNvSpPr>
              <a:spLocks noChangeArrowheads="1"/>
            </p:cNvSpPr>
            <p:nvPr/>
          </p:nvSpPr>
          <p:spPr bwMode="auto">
            <a:xfrm>
              <a:off x="4879"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1" name="Rectangle 70"/>
            <p:cNvSpPr>
              <a:spLocks noChangeArrowheads="1"/>
            </p:cNvSpPr>
            <p:nvPr/>
          </p:nvSpPr>
          <p:spPr bwMode="auto">
            <a:xfrm>
              <a:off x="4847"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2" name="Rectangle 71"/>
            <p:cNvSpPr>
              <a:spLocks noChangeArrowheads="1"/>
            </p:cNvSpPr>
            <p:nvPr/>
          </p:nvSpPr>
          <p:spPr bwMode="auto">
            <a:xfrm>
              <a:off x="4746"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3" name="Rectangle 72"/>
            <p:cNvSpPr>
              <a:spLocks noChangeArrowheads="1"/>
            </p:cNvSpPr>
            <p:nvPr/>
          </p:nvSpPr>
          <p:spPr bwMode="auto">
            <a:xfrm>
              <a:off x="4714"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4" name="Rectangle 73"/>
            <p:cNvSpPr>
              <a:spLocks noChangeArrowheads="1"/>
            </p:cNvSpPr>
            <p:nvPr/>
          </p:nvSpPr>
          <p:spPr bwMode="auto">
            <a:xfrm>
              <a:off x="4613"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5" name="Rectangle 74"/>
            <p:cNvSpPr>
              <a:spLocks noChangeArrowheads="1"/>
            </p:cNvSpPr>
            <p:nvPr/>
          </p:nvSpPr>
          <p:spPr bwMode="auto">
            <a:xfrm>
              <a:off x="4581"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6" name="Rectangle 75"/>
            <p:cNvSpPr>
              <a:spLocks noChangeArrowheads="1"/>
            </p:cNvSpPr>
            <p:nvPr/>
          </p:nvSpPr>
          <p:spPr bwMode="auto">
            <a:xfrm>
              <a:off x="4481"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7" name="Rectangle 76"/>
            <p:cNvSpPr>
              <a:spLocks noChangeArrowheads="1"/>
            </p:cNvSpPr>
            <p:nvPr/>
          </p:nvSpPr>
          <p:spPr bwMode="auto">
            <a:xfrm>
              <a:off x="4449"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8" name="Rectangle 77"/>
            <p:cNvSpPr>
              <a:spLocks noChangeArrowheads="1"/>
            </p:cNvSpPr>
            <p:nvPr/>
          </p:nvSpPr>
          <p:spPr bwMode="auto">
            <a:xfrm>
              <a:off x="4348"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9" name="Rectangle 78"/>
            <p:cNvSpPr>
              <a:spLocks noChangeArrowheads="1"/>
            </p:cNvSpPr>
            <p:nvPr/>
          </p:nvSpPr>
          <p:spPr bwMode="auto">
            <a:xfrm>
              <a:off x="4316"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0" name="Rectangle 79"/>
            <p:cNvSpPr>
              <a:spLocks noChangeArrowheads="1"/>
            </p:cNvSpPr>
            <p:nvPr/>
          </p:nvSpPr>
          <p:spPr bwMode="auto">
            <a:xfrm>
              <a:off x="4215"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1" name="Rectangle 80"/>
            <p:cNvSpPr>
              <a:spLocks noChangeArrowheads="1"/>
            </p:cNvSpPr>
            <p:nvPr/>
          </p:nvSpPr>
          <p:spPr bwMode="auto">
            <a:xfrm>
              <a:off x="4183"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2" name="Rectangle 81"/>
            <p:cNvSpPr>
              <a:spLocks noChangeArrowheads="1"/>
            </p:cNvSpPr>
            <p:nvPr/>
          </p:nvSpPr>
          <p:spPr bwMode="auto">
            <a:xfrm>
              <a:off x="4082" y="2370"/>
              <a:ext cx="87"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3" name="Rectangle 82"/>
            <p:cNvSpPr>
              <a:spLocks noChangeArrowheads="1"/>
            </p:cNvSpPr>
            <p:nvPr/>
          </p:nvSpPr>
          <p:spPr bwMode="auto">
            <a:xfrm>
              <a:off x="4050"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4" name="Rectangle 83"/>
            <p:cNvSpPr>
              <a:spLocks noChangeArrowheads="1"/>
            </p:cNvSpPr>
            <p:nvPr/>
          </p:nvSpPr>
          <p:spPr bwMode="auto">
            <a:xfrm>
              <a:off x="3954"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5" name="Rectangle 84"/>
            <p:cNvSpPr>
              <a:spLocks noChangeArrowheads="1"/>
            </p:cNvSpPr>
            <p:nvPr/>
          </p:nvSpPr>
          <p:spPr bwMode="auto">
            <a:xfrm>
              <a:off x="3917" y="2370"/>
              <a:ext cx="19"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6" name="Rectangle 85"/>
            <p:cNvSpPr>
              <a:spLocks noChangeArrowheads="1"/>
            </p:cNvSpPr>
            <p:nvPr/>
          </p:nvSpPr>
          <p:spPr bwMode="auto">
            <a:xfrm>
              <a:off x="3821"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7" name="Rectangle 86"/>
            <p:cNvSpPr>
              <a:spLocks noChangeArrowheads="1"/>
            </p:cNvSpPr>
            <p:nvPr/>
          </p:nvSpPr>
          <p:spPr bwMode="auto">
            <a:xfrm>
              <a:off x="3785"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8" name="Rectangle 87"/>
            <p:cNvSpPr>
              <a:spLocks noChangeArrowheads="1"/>
            </p:cNvSpPr>
            <p:nvPr/>
          </p:nvSpPr>
          <p:spPr bwMode="auto">
            <a:xfrm>
              <a:off x="3688"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9" name="Rectangle 88"/>
            <p:cNvSpPr>
              <a:spLocks noChangeArrowheads="1"/>
            </p:cNvSpPr>
            <p:nvPr/>
          </p:nvSpPr>
          <p:spPr bwMode="auto">
            <a:xfrm>
              <a:off x="3656"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0" name="Rectangle 89"/>
            <p:cNvSpPr>
              <a:spLocks noChangeArrowheads="1"/>
            </p:cNvSpPr>
            <p:nvPr/>
          </p:nvSpPr>
          <p:spPr bwMode="auto">
            <a:xfrm>
              <a:off x="3556"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1" name="Rectangle 90"/>
            <p:cNvSpPr>
              <a:spLocks noChangeArrowheads="1"/>
            </p:cNvSpPr>
            <p:nvPr/>
          </p:nvSpPr>
          <p:spPr bwMode="auto">
            <a:xfrm>
              <a:off x="3524"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2" name="Rectangle 91"/>
            <p:cNvSpPr>
              <a:spLocks noChangeArrowheads="1"/>
            </p:cNvSpPr>
            <p:nvPr/>
          </p:nvSpPr>
          <p:spPr bwMode="auto">
            <a:xfrm>
              <a:off x="3423"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3" name="Rectangle 92"/>
            <p:cNvSpPr>
              <a:spLocks noChangeArrowheads="1"/>
            </p:cNvSpPr>
            <p:nvPr/>
          </p:nvSpPr>
          <p:spPr bwMode="auto">
            <a:xfrm>
              <a:off x="3391"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4" name="Rectangle 93"/>
            <p:cNvSpPr>
              <a:spLocks noChangeArrowheads="1"/>
            </p:cNvSpPr>
            <p:nvPr/>
          </p:nvSpPr>
          <p:spPr bwMode="auto">
            <a:xfrm>
              <a:off x="3290"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5" name="Rectangle 94"/>
            <p:cNvSpPr>
              <a:spLocks noChangeArrowheads="1"/>
            </p:cNvSpPr>
            <p:nvPr/>
          </p:nvSpPr>
          <p:spPr bwMode="auto">
            <a:xfrm>
              <a:off x="3258"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6" name="Rectangle 95"/>
            <p:cNvSpPr>
              <a:spLocks noChangeArrowheads="1"/>
            </p:cNvSpPr>
            <p:nvPr/>
          </p:nvSpPr>
          <p:spPr bwMode="auto">
            <a:xfrm>
              <a:off x="3157"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7" name="Rectangle 96"/>
            <p:cNvSpPr>
              <a:spLocks noChangeArrowheads="1"/>
            </p:cNvSpPr>
            <p:nvPr/>
          </p:nvSpPr>
          <p:spPr bwMode="auto">
            <a:xfrm>
              <a:off x="3125"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8" name="Rectangle 97"/>
            <p:cNvSpPr>
              <a:spLocks noChangeArrowheads="1"/>
            </p:cNvSpPr>
            <p:nvPr/>
          </p:nvSpPr>
          <p:spPr bwMode="auto">
            <a:xfrm>
              <a:off x="3024"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9" name="Rectangle 98"/>
            <p:cNvSpPr>
              <a:spLocks noChangeArrowheads="1"/>
            </p:cNvSpPr>
            <p:nvPr/>
          </p:nvSpPr>
          <p:spPr bwMode="auto">
            <a:xfrm>
              <a:off x="2992" y="2370"/>
              <a:ext cx="19"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0" name="Rectangle 99"/>
            <p:cNvSpPr>
              <a:spLocks noChangeArrowheads="1"/>
            </p:cNvSpPr>
            <p:nvPr/>
          </p:nvSpPr>
          <p:spPr bwMode="auto">
            <a:xfrm>
              <a:off x="2892"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1" name="Rectangle 100"/>
            <p:cNvSpPr>
              <a:spLocks noChangeArrowheads="1"/>
            </p:cNvSpPr>
            <p:nvPr/>
          </p:nvSpPr>
          <p:spPr bwMode="auto">
            <a:xfrm>
              <a:off x="2860"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2" name="Rectangle 101"/>
            <p:cNvSpPr>
              <a:spLocks noChangeArrowheads="1"/>
            </p:cNvSpPr>
            <p:nvPr/>
          </p:nvSpPr>
          <p:spPr bwMode="auto">
            <a:xfrm>
              <a:off x="2759"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3" name="Rectangle 102"/>
            <p:cNvSpPr>
              <a:spLocks noChangeArrowheads="1"/>
            </p:cNvSpPr>
            <p:nvPr/>
          </p:nvSpPr>
          <p:spPr bwMode="auto">
            <a:xfrm>
              <a:off x="2727"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4" name="Rectangle 103"/>
            <p:cNvSpPr>
              <a:spLocks noChangeArrowheads="1"/>
            </p:cNvSpPr>
            <p:nvPr/>
          </p:nvSpPr>
          <p:spPr bwMode="auto">
            <a:xfrm>
              <a:off x="2631"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5" name="Rectangle 104"/>
            <p:cNvSpPr>
              <a:spLocks noChangeArrowheads="1"/>
            </p:cNvSpPr>
            <p:nvPr/>
          </p:nvSpPr>
          <p:spPr bwMode="auto">
            <a:xfrm>
              <a:off x="2594"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6" name="Rectangle 105"/>
            <p:cNvSpPr>
              <a:spLocks noChangeArrowheads="1"/>
            </p:cNvSpPr>
            <p:nvPr/>
          </p:nvSpPr>
          <p:spPr bwMode="auto">
            <a:xfrm>
              <a:off x="2498"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7" name="Rectangle 106"/>
            <p:cNvSpPr>
              <a:spLocks noChangeArrowheads="1"/>
            </p:cNvSpPr>
            <p:nvPr/>
          </p:nvSpPr>
          <p:spPr bwMode="auto">
            <a:xfrm>
              <a:off x="2461"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8" name="Rectangle 107"/>
            <p:cNvSpPr>
              <a:spLocks noChangeArrowheads="1"/>
            </p:cNvSpPr>
            <p:nvPr/>
          </p:nvSpPr>
          <p:spPr bwMode="auto">
            <a:xfrm>
              <a:off x="2365"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9" name="Rectangle 108"/>
            <p:cNvSpPr>
              <a:spLocks noChangeArrowheads="1"/>
            </p:cNvSpPr>
            <p:nvPr/>
          </p:nvSpPr>
          <p:spPr bwMode="auto">
            <a:xfrm>
              <a:off x="2328" y="2370"/>
              <a:ext cx="19"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0" name="Rectangle 109"/>
            <p:cNvSpPr>
              <a:spLocks noChangeArrowheads="1"/>
            </p:cNvSpPr>
            <p:nvPr/>
          </p:nvSpPr>
          <p:spPr bwMode="auto">
            <a:xfrm>
              <a:off x="2232"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1" name="Rectangle 110"/>
            <p:cNvSpPr>
              <a:spLocks noChangeArrowheads="1"/>
            </p:cNvSpPr>
            <p:nvPr/>
          </p:nvSpPr>
          <p:spPr bwMode="auto">
            <a:xfrm>
              <a:off x="2200"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2" name="Rectangle 111"/>
            <p:cNvSpPr>
              <a:spLocks noChangeArrowheads="1"/>
            </p:cNvSpPr>
            <p:nvPr/>
          </p:nvSpPr>
          <p:spPr bwMode="auto">
            <a:xfrm>
              <a:off x="2099"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3" name="Rectangle 112"/>
            <p:cNvSpPr>
              <a:spLocks noChangeArrowheads="1"/>
            </p:cNvSpPr>
            <p:nvPr/>
          </p:nvSpPr>
          <p:spPr bwMode="auto">
            <a:xfrm>
              <a:off x="2067"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4" name="Rectangle 113"/>
            <p:cNvSpPr>
              <a:spLocks noChangeArrowheads="1"/>
            </p:cNvSpPr>
            <p:nvPr/>
          </p:nvSpPr>
          <p:spPr bwMode="auto">
            <a:xfrm>
              <a:off x="1967"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5" name="Rectangle 114"/>
            <p:cNvSpPr>
              <a:spLocks noChangeArrowheads="1"/>
            </p:cNvSpPr>
            <p:nvPr/>
          </p:nvSpPr>
          <p:spPr bwMode="auto">
            <a:xfrm>
              <a:off x="1935"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6" name="Rectangle 115"/>
            <p:cNvSpPr>
              <a:spLocks noChangeArrowheads="1"/>
            </p:cNvSpPr>
            <p:nvPr/>
          </p:nvSpPr>
          <p:spPr bwMode="auto">
            <a:xfrm>
              <a:off x="1834"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7" name="Rectangle 116"/>
            <p:cNvSpPr>
              <a:spLocks noChangeArrowheads="1"/>
            </p:cNvSpPr>
            <p:nvPr/>
          </p:nvSpPr>
          <p:spPr bwMode="auto">
            <a:xfrm>
              <a:off x="1802"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8" name="Rectangle 117"/>
            <p:cNvSpPr>
              <a:spLocks noChangeArrowheads="1"/>
            </p:cNvSpPr>
            <p:nvPr/>
          </p:nvSpPr>
          <p:spPr bwMode="auto">
            <a:xfrm>
              <a:off x="1701"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9" name="Rectangle 118"/>
            <p:cNvSpPr>
              <a:spLocks noChangeArrowheads="1"/>
            </p:cNvSpPr>
            <p:nvPr/>
          </p:nvSpPr>
          <p:spPr bwMode="auto">
            <a:xfrm>
              <a:off x="1669"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0" name="Rectangle 119"/>
            <p:cNvSpPr>
              <a:spLocks noChangeArrowheads="1"/>
            </p:cNvSpPr>
            <p:nvPr/>
          </p:nvSpPr>
          <p:spPr bwMode="auto">
            <a:xfrm>
              <a:off x="1568"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1" name="Rectangle 120"/>
            <p:cNvSpPr>
              <a:spLocks noChangeArrowheads="1"/>
            </p:cNvSpPr>
            <p:nvPr/>
          </p:nvSpPr>
          <p:spPr bwMode="auto">
            <a:xfrm>
              <a:off x="1536"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2" name="Rectangle 121"/>
            <p:cNvSpPr>
              <a:spLocks noChangeArrowheads="1"/>
            </p:cNvSpPr>
            <p:nvPr/>
          </p:nvSpPr>
          <p:spPr bwMode="auto">
            <a:xfrm>
              <a:off x="1463" y="2370"/>
              <a:ext cx="55"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3" name="Freeform 122"/>
            <p:cNvSpPr>
              <a:spLocks/>
            </p:cNvSpPr>
            <p:nvPr/>
          </p:nvSpPr>
          <p:spPr bwMode="auto">
            <a:xfrm>
              <a:off x="1463" y="2334"/>
              <a:ext cx="137" cy="78"/>
            </a:xfrm>
            <a:custGeom>
              <a:avLst/>
              <a:gdLst>
                <a:gd name="T0" fmla="*/ 22 w 30"/>
                <a:gd name="T1" fmla="*/ 9 h 17"/>
                <a:gd name="T2" fmla="*/ 30 w 30"/>
                <a:gd name="T3" fmla="*/ 0 h 17"/>
                <a:gd name="T4" fmla="*/ 0 w 30"/>
                <a:gd name="T5" fmla="*/ 9 h 17"/>
                <a:gd name="T6" fmla="*/ 30 w 30"/>
                <a:gd name="T7" fmla="*/ 17 h 17"/>
                <a:gd name="T8" fmla="*/ 22 w 30"/>
                <a:gd name="T9" fmla="*/ 9 h 17"/>
              </a:gdLst>
              <a:ahLst/>
              <a:cxnLst>
                <a:cxn ang="0">
                  <a:pos x="T0" y="T1"/>
                </a:cxn>
                <a:cxn ang="0">
                  <a:pos x="T2" y="T3"/>
                </a:cxn>
                <a:cxn ang="0">
                  <a:pos x="T4" y="T5"/>
                </a:cxn>
                <a:cxn ang="0">
                  <a:pos x="T6" y="T7"/>
                </a:cxn>
                <a:cxn ang="0">
                  <a:pos x="T8" y="T9"/>
                </a:cxn>
              </a:cxnLst>
              <a:rect l="0" t="0" r="r" b="b"/>
              <a:pathLst>
                <a:path w="30" h="17">
                  <a:moveTo>
                    <a:pt x="22" y="9"/>
                  </a:moveTo>
                  <a:lnTo>
                    <a:pt x="30" y="0"/>
                  </a:lnTo>
                  <a:lnTo>
                    <a:pt x="0" y="9"/>
                  </a:lnTo>
                  <a:lnTo>
                    <a:pt x="30" y="17"/>
                  </a:lnTo>
                  <a:lnTo>
                    <a:pt x="22" y="9"/>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4" name="Freeform 123"/>
            <p:cNvSpPr>
              <a:spLocks/>
            </p:cNvSpPr>
            <p:nvPr/>
          </p:nvSpPr>
          <p:spPr bwMode="auto">
            <a:xfrm>
              <a:off x="4586" y="2517"/>
              <a:ext cx="362" cy="801"/>
            </a:xfrm>
            <a:custGeom>
              <a:avLst/>
              <a:gdLst>
                <a:gd name="T0" fmla="*/ 0 w 79"/>
                <a:gd name="T1" fmla="*/ 0 h 175"/>
                <a:gd name="T2" fmla="*/ 10 w 79"/>
                <a:gd name="T3" fmla="*/ 88 h 175"/>
                <a:gd name="T4" fmla="*/ 0 w 79"/>
                <a:gd name="T5" fmla="*/ 175 h 175"/>
                <a:gd name="T6" fmla="*/ 79 w 79"/>
                <a:gd name="T7" fmla="*/ 90 h 175"/>
                <a:gd name="T8" fmla="*/ 0 w 79"/>
                <a:gd name="T9" fmla="*/ 0 h 175"/>
              </a:gdLst>
              <a:ahLst/>
              <a:cxnLst>
                <a:cxn ang="0">
                  <a:pos x="T0" y="T1"/>
                </a:cxn>
                <a:cxn ang="0">
                  <a:pos x="T2" y="T3"/>
                </a:cxn>
                <a:cxn ang="0">
                  <a:pos x="T4" y="T5"/>
                </a:cxn>
                <a:cxn ang="0">
                  <a:pos x="T6" y="T7"/>
                </a:cxn>
                <a:cxn ang="0">
                  <a:pos x="T8" y="T9"/>
                </a:cxn>
              </a:cxnLst>
              <a:rect l="0" t="0" r="r" b="b"/>
              <a:pathLst>
                <a:path w="79" h="175">
                  <a:moveTo>
                    <a:pt x="0" y="0"/>
                  </a:moveTo>
                  <a:cubicBezTo>
                    <a:pt x="8" y="34"/>
                    <a:pt x="10" y="60"/>
                    <a:pt x="10" y="88"/>
                  </a:cubicBezTo>
                  <a:cubicBezTo>
                    <a:pt x="10" y="122"/>
                    <a:pt x="7" y="148"/>
                    <a:pt x="0" y="175"/>
                  </a:cubicBezTo>
                  <a:cubicBezTo>
                    <a:pt x="26" y="175"/>
                    <a:pt x="65" y="146"/>
                    <a:pt x="79" y="90"/>
                  </a:cubicBezTo>
                  <a:cubicBezTo>
                    <a:pt x="65" y="37"/>
                    <a:pt x="25" y="0"/>
                    <a:pt x="0" y="0"/>
                  </a:cubicBezTo>
                  <a:close/>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5" name="Rectangle 124"/>
            <p:cNvSpPr>
              <a:spLocks noChangeArrowheads="1"/>
            </p:cNvSpPr>
            <p:nvPr/>
          </p:nvSpPr>
          <p:spPr bwMode="auto">
            <a:xfrm>
              <a:off x="3025" y="2216"/>
              <a:ext cx="63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10356" name="Freeform 125"/>
            <p:cNvSpPr>
              <a:spLocks/>
            </p:cNvSpPr>
            <p:nvPr/>
          </p:nvSpPr>
          <p:spPr bwMode="auto">
            <a:xfrm>
              <a:off x="3565" y="1322"/>
              <a:ext cx="220" cy="613"/>
            </a:xfrm>
            <a:custGeom>
              <a:avLst/>
              <a:gdLst>
                <a:gd name="T0" fmla="*/ 0 w 48"/>
                <a:gd name="T1" fmla="*/ 0 h 134"/>
                <a:gd name="T2" fmla="*/ 48 w 48"/>
                <a:gd name="T3" fmla="*/ 29 h 134"/>
                <a:gd name="T4" fmla="*/ 47 w 48"/>
                <a:gd name="T5" fmla="*/ 110 h 134"/>
                <a:gd name="T6" fmla="*/ 0 w 48"/>
                <a:gd name="T7" fmla="*/ 134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48" y="29"/>
                  </a:lnTo>
                  <a:lnTo>
                    <a:pt x="47" y="110"/>
                  </a:lnTo>
                  <a:lnTo>
                    <a:pt x="0" y="134"/>
                  </a:lnTo>
                  <a:lnTo>
                    <a:pt x="0" y="0"/>
                  </a:lnTo>
                  <a:close/>
                </a:path>
              </a:pathLst>
            </a:custGeom>
            <a:solidFill>
              <a:srgbClr val="EDB3AE"/>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7" name="Line 126"/>
            <p:cNvSpPr>
              <a:spLocks noChangeShapeType="1"/>
            </p:cNvSpPr>
            <p:nvPr/>
          </p:nvSpPr>
          <p:spPr bwMode="auto">
            <a:xfrm>
              <a:off x="2429" y="1821"/>
              <a:ext cx="1108"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8" name="Freeform 127"/>
            <p:cNvSpPr>
              <a:spLocks/>
            </p:cNvSpPr>
            <p:nvPr/>
          </p:nvSpPr>
          <p:spPr bwMode="auto">
            <a:xfrm>
              <a:off x="3482" y="1798"/>
              <a:ext cx="69" cy="41"/>
            </a:xfrm>
            <a:custGeom>
              <a:avLst/>
              <a:gdLst>
                <a:gd name="T0" fmla="*/ 4 w 15"/>
                <a:gd name="T1" fmla="*/ 5 h 9"/>
                <a:gd name="T2" fmla="*/ 0 w 15"/>
                <a:gd name="T3" fmla="*/ 9 h 9"/>
                <a:gd name="T4" fmla="*/ 15 w 15"/>
                <a:gd name="T5" fmla="*/ 5 h 9"/>
                <a:gd name="T6" fmla="*/ 0 w 15"/>
                <a:gd name="T7" fmla="*/ 0 h 9"/>
                <a:gd name="T8" fmla="*/ 4 w 15"/>
                <a:gd name="T9" fmla="*/ 5 h 9"/>
              </a:gdLst>
              <a:ahLst/>
              <a:cxnLst>
                <a:cxn ang="0">
                  <a:pos x="T0" y="T1"/>
                </a:cxn>
                <a:cxn ang="0">
                  <a:pos x="T2" y="T3"/>
                </a:cxn>
                <a:cxn ang="0">
                  <a:pos x="T4" y="T5"/>
                </a:cxn>
                <a:cxn ang="0">
                  <a:pos x="T6" y="T7"/>
                </a:cxn>
                <a:cxn ang="0">
                  <a:pos x="T8" y="T9"/>
                </a:cxn>
              </a:cxnLst>
              <a:rect l="0" t="0" r="r" b="b"/>
              <a:pathLst>
                <a:path w="15" h="9">
                  <a:moveTo>
                    <a:pt x="4" y="5"/>
                  </a:moveTo>
                  <a:lnTo>
                    <a:pt x="0" y="9"/>
                  </a:lnTo>
                  <a:lnTo>
                    <a:pt x="15" y="5"/>
                  </a:lnTo>
                  <a:lnTo>
                    <a:pt x="0" y="0"/>
                  </a:lnTo>
                  <a:lnTo>
                    <a:pt x="4"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9" name="Line 128"/>
            <p:cNvSpPr>
              <a:spLocks noChangeShapeType="1"/>
            </p:cNvSpPr>
            <p:nvPr/>
          </p:nvSpPr>
          <p:spPr bwMode="auto">
            <a:xfrm>
              <a:off x="2434" y="1455"/>
              <a:ext cx="1112"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0" name="Freeform 129"/>
            <p:cNvSpPr>
              <a:spLocks/>
            </p:cNvSpPr>
            <p:nvPr/>
          </p:nvSpPr>
          <p:spPr bwMode="auto">
            <a:xfrm>
              <a:off x="3487" y="1436"/>
              <a:ext cx="69" cy="37"/>
            </a:xfrm>
            <a:custGeom>
              <a:avLst/>
              <a:gdLst>
                <a:gd name="T0" fmla="*/ 4 w 15"/>
                <a:gd name="T1" fmla="*/ 4 h 8"/>
                <a:gd name="T2" fmla="*/ 0 w 15"/>
                <a:gd name="T3" fmla="*/ 8 h 8"/>
                <a:gd name="T4" fmla="*/ 15 w 15"/>
                <a:gd name="T5" fmla="*/ 4 h 8"/>
                <a:gd name="T6" fmla="*/ 0 w 15"/>
                <a:gd name="T7" fmla="*/ 0 h 8"/>
                <a:gd name="T8" fmla="*/ 4 w 15"/>
                <a:gd name="T9" fmla="*/ 4 h 8"/>
              </a:gdLst>
              <a:ahLst/>
              <a:cxnLst>
                <a:cxn ang="0">
                  <a:pos x="T0" y="T1"/>
                </a:cxn>
                <a:cxn ang="0">
                  <a:pos x="T2" y="T3"/>
                </a:cxn>
                <a:cxn ang="0">
                  <a:pos x="T4" y="T5"/>
                </a:cxn>
                <a:cxn ang="0">
                  <a:pos x="T6" y="T7"/>
                </a:cxn>
                <a:cxn ang="0">
                  <a:pos x="T8" y="T9"/>
                </a:cxn>
              </a:cxnLst>
              <a:rect l="0" t="0" r="r" b="b"/>
              <a:pathLst>
                <a:path w="15" h="8">
                  <a:moveTo>
                    <a:pt x="4" y="4"/>
                  </a:moveTo>
                  <a:lnTo>
                    <a:pt x="0" y="8"/>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1" name="Freeform 130"/>
            <p:cNvSpPr>
              <a:spLocks/>
            </p:cNvSpPr>
            <p:nvPr/>
          </p:nvSpPr>
          <p:spPr bwMode="auto">
            <a:xfrm>
              <a:off x="1477" y="1184"/>
              <a:ext cx="2559" cy="458"/>
            </a:xfrm>
            <a:custGeom>
              <a:avLst/>
              <a:gdLst>
                <a:gd name="T0" fmla="*/ 502 w 559"/>
                <a:gd name="T1" fmla="*/ 100 h 100"/>
                <a:gd name="T2" fmla="*/ 558 w 559"/>
                <a:gd name="T3" fmla="*/ 100 h 100"/>
                <a:gd name="T4" fmla="*/ 559 w 559"/>
                <a:gd name="T5" fmla="*/ 1 h 100"/>
                <a:gd name="T6" fmla="*/ 0 w 559"/>
                <a:gd name="T7" fmla="*/ 0 h 100"/>
              </a:gdLst>
              <a:ahLst/>
              <a:cxnLst>
                <a:cxn ang="0">
                  <a:pos x="T0" y="T1"/>
                </a:cxn>
                <a:cxn ang="0">
                  <a:pos x="T2" y="T3"/>
                </a:cxn>
                <a:cxn ang="0">
                  <a:pos x="T4" y="T5"/>
                </a:cxn>
                <a:cxn ang="0">
                  <a:pos x="T6" y="T7"/>
                </a:cxn>
              </a:cxnLst>
              <a:rect l="0" t="0" r="r" b="b"/>
              <a:pathLst>
                <a:path w="559" h="100">
                  <a:moveTo>
                    <a:pt x="502" y="100"/>
                  </a:moveTo>
                  <a:lnTo>
                    <a:pt x="558" y="100"/>
                  </a:lnTo>
                  <a:lnTo>
                    <a:pt x="559" y="1"/>
                  </a:lnTo>
                  <a:lnTo>
                    <a:pt x="0" y="0"/>
                  </a:lnTo>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2" name="Freeform 131"/>
            <p:cNvSpPr>
              <a:spLocks/>
            </p:cNvSpPr>
            <p:nvPr/>
          </p:nvSpPr>
          <p:spPr bwMode="auto">
            <a:xfrm>
              <a:off x="1477" y="1148"/>
              <a:ext cx="132" cy="78"/>
            </a:xfrm>
            <a:custGeom>
              <a:avLst/>
              <a:gdLst>
                <a:gd name="T0" fmla="*/ 21 w 29"/>
                <a:gd name="T1" fmla="*/ 8 h 17"/>
                <a:gd name="T2" fmla="*/ 29 w 29"/>
                <a:gd name="T3" fmla="*/ 0 h 17"/>
                <a:gd name="T4" fmla="*/ 0 w 29"/>
                <a:gd name="T5" fmla="*/ 8 h 17"/>
                <a:gd name="T6" fmla="*/ 29 w 29"/>
                <a:gd name="T7" fmla="*/ 17 h 17"/>
                <a:gd name="T8" fmla="*/ 21 w 29"/>
                <a:gd name="T9" fmla="*/ 8 h 17"/>
              </a:gdLst>
              <a:ahLst/>
              <a:cxnLst>
                <a:cxn ang="0">
                  <a:pos x="T0" y="T1"/>
                </a:cxn>
                <a:cxn ang="0">
                  <a:pos x="T2" y="T3"/>
                </a:cxn>
                <a:cxn ang="0">
                  <a:pos x="T4" y="T5"/>
                </a:cxn>
                <a:cxn ang="0">
                  <a:pos x="T6" y="T7"/>
                </a:cxn>
                <a:cxn ang="0">
                  <a:pos x="T8" y="T9"/>
                </a:cxn>
              </a:cxnLst>
              <a:rect l="0" t="0" r="r" b="b"/>
              <a:pathLst>
                <a:path w="29" h="17">
                  <a:moveTo>
                    <a:pt x="21" y="8"/>
                  </a:moveTo>
                  <a:lnTo>
                    <a:pt x="29" y="0"/>
                  </a:lnTo>
                  <a:lnTo>
                    <a:pt x="0" y="8"/>
                  </a:lnTo>
                  <a:lnTo>
                    <a:pt x="29" y="17"/>
                  </a:lnTo>
                  <a:lnTo>
                    <a:pt x="21" y="8"/>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3" name="Rectangle 132"/>
            <p:cNvSpPr>
              <a:spLocks noChangeArrowheads="1"/>
            </p:cNvSpPr>
            <p:nvPr/>
          </p:nvSpPr>
          <p:spPr bwMode="auto">
            <a:xfrm>
              <a:off x="3027" y="1009"/>
              <a:ext cx="5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branchPC</a:t>
              </a:r>
              <a:endParaRPr kumimoji="0" lang="en-US" sz="1800" b="0" i="0" u="none" strike="noStrike" cap="none" normalizeH="0" baseline="0" smtClean="0">
                <a:ln>
                  <a:noFill/>
                </a:ln>
                <a:solidFill>
                  <a:schemeClr val="tx1"/>
                </a:solidFill>
                <a:effectLst/>
                <a:latin typeface="Arial" pitchFamily="34" charset="0"/>
              </a:endParaRPr>
            </a:p>
          </p:txBody>
        </p:sp>
        <p:sp>
          <p:nvSpPr>
            <p:cNvPr id="10364" name="Rectangle 133"/>
            <p:cNvSpPr>
              <a:spLocks noChangeArrowheads="1"/>
            </p:cNvSpPr>
            <p:nvPr/>
          </p:nvSpPr>
          <p:spPr bwMode="auto">
            <a:xfrm>
              <a:off x="2658" y="1292"/>
              <a:ext cx="7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branchTarget</a:t>
              </a:r>
              <a:endParaRPr kumimoji="0" lang="en-US" sz="1800" b="0" i="0" u="none" strike="noStrike" cap="none" normalizeH="0" baseline="0" smtClean="0">
                <a:ln>
                  <a:noFill/>
                </a:ln>
                <a:solidFill>
                  <a:schemeClr val="tx1"/>
                </a:solidFill>
                <a:effectLst/>
                <a:latin typeface="Arial" pitchFamily="34" charset="0"/>
              </a:endParaRPr>
            </a:p>
          </p:txBody>
        </p:sp>
        <p:sp>
          <p:nvSpPr>
            <p:cNvPr id="10365" name="Rectangle 134"/>
            <p:cNvSpPr>
              <a:spLocks noChangeArrowheads="1"/>
            </p:cNvSpPr>
            <p:nvPr/>
          </p:nvSpPr>
          <p:spPr bwMode="auto">
            <a:xfrm>
              <a:off x="2829" y="1638"/>
              <a:ext cx="27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10366" name="Rectangle 135"/>
            <p:cNvSpPr>
              <a:spLocks noChangeArrowheads="1"/>
            </p:cNvSpPr>
            <p:nvPr/>
          </p:nvSpPr>
          <p:spPr bwMode="auto">
            <a:xfrm>
              <a:off x="3573" y="1725"/>
              <a:ext cx="15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67" name="Rectangle 136"/>
            <p:cNvSpPr>
              <a:spLocks noChangeArrowheads="1"/>
            </p:cNvSpPr>
            <p:nvPr/>
          </p:nvSpPr>
          <p:spPr bwMode="auto">
            <a:xfrm>
              <a:off x="3584" y="1409"/>
              <a:ext cx="15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368" name="Rectangle 137"/>
            <p:cNvSpPr>
              <a:spLocks noChangeArrowheads="1"/>
            </p:cNvSpPr>
            <p:nvPr/>
          </p:nvSpPr>
          <p:spPr bwMode="auto">
            <a:xfrm>
              <a:off x="2960" y="2059"/>
              <a:ext cx="8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9" name="Rectangle 138"/>
            <p:cNvSpPr>
              <a:spLocks noChangeArrowheads="1"/>
            </p:cNvSpPr>
            <p:nvPr/>
          </p:nvSpPr>
          <p:spPr bwMode="auto">
            <a:xfrm>
              <a:off x="3061" y="2059"/>
              <a:ext cx="18"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0" name="Rectangle 139"/>
            <p:cNvSpPr>
              <a:spLocks noChangeArrowheads="1"/>
            </p:cNvSpPr>
            <p:nvPr/>
          </p:nvSpPr>
          <p:spPr bwMode="auto">
            <a:xfrm>
              <a:off x="3093" y="2059"/>
              <a:ext cx="8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1" name="Rectangle 140"/>
            <p:cNvSpPr>
              <a:spLocks noChangeArrowheads="1"/>
            </p:cNvSpPr>
            <p:nvPr/>
          </p:nvSpPr>
          <p:spPr bwMode="auto">
            <a:xfrm>
              <a:off x="3194" y="2059"/>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2" name="Rectangle 141"/>
            <p:cNvSpPr>
              <a:spLocks noChangeArrowheads="1"/>
            </p:cNvSpPr>
            <p:nvPr/>
          </p:nvSpPr>
          <p:spPr bwMode="auto">
            <a:xfrm>
              <a:off x="3226" y="2059"/>
              <a:ext cx="82"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3" name="Rectangle 142"/>
            <p:cNvSpPr>
              <a:spLocks noChangeArrowheads="1"/>
            </p:cNvSpPr>
            <p:nvPr/>
          </p:nvSpPr>
          <p:spPr bwMode="auto">
            <a:xfrm>
              <a:off x="3327" y="2059"/>
              <a:ext cx="1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4" name="Rectangle 143"/>
            <p:cNvSpPr>
              <a:spLocks noChangeArrowheads="1"/>
            </p:cNvSpPr>
            <p:nvPr/>
          </p:nvSpPr>
          <p:spPr bwMode="auto">
            <a:xfrm>
              <a:off x="3359" y="2059"/>
              <a:ext cx="82"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5" name="Rectangle 144"/>
            <p:cNvSpPr>
              <a:spLocks noChangeArrowheads="1"/>
            </p:cNvSpPr>
            <p:nvPr/>
          </p:nvSpPr>
          <p:spPr bwMode="auto">
            <a:xfrm>
              <a:off x="3459" y="2059"/>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6" name="Rectangle 145"/>
            <p:cNvSpPr>
              <a:spLocks noChangeArrowheads="1"/>
            </p:cNvSpPr>
            <p:nvPr/>
          </p:nvSpPr>
          <p:spPr bwMode="auto">
            <a:xfrm>
              <a:off x="3491" y="2059"/>
              <a:ext cx="8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7" name="Rectangle 146"/>
            <p:cNvSpPr>
              <a:spLocks noChangeArrowheads="1"/>
            </p:cNvSpPr>
            <p:nvPr/>
          </p:nvSpPr>
          <p:spPr bwMode="auto">
            <a:xfrm>
              <a:off x="3592" y="2059"/>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8" name="Freeform 147"/>
            <p:cNvSpPr>
              <a:spLocks/>
            </p:cNvSpPr>
            <p:nvPr/>
          </p:nvSpPr>
          <p:spPr bwMode="auto">
            <a:xfrm>
              <a:off x="3624" y="2059"/>
              <a:ext cx="69" cy="9"/>
            </a:xfrm>
            <a:custGeom>
              <a:avLst/>
              <a:gdLst>
                <a:gd name="T0" fmla="*/ 69 w 69"/>
                <a:gd name="T1" fmla="*/ 5 h 9"/>
                <a:gd name="T2" fmla="*/ 64 w 69"/>
                <a:gd name="T3" fmla="*/ 0 h 9"/>
                <a:gd name="T4" fmla="*/ 0 w 69"/>
                <a:gd name="T5" fmla="*/ 0 h 9"/>
                <a:gd name="T6" fmla="*/ 0 w 69"/>
                <a:gd name="T7" fmla="*/ 9 h 9"/>
                <a:gd name="T8" fmla="*/ 64 w 69"/>
                <a:gd name="T9" fmla="*/ 9 h 9"/>
                <a:gd name="T10" fmla="*/ 69 w 69"/>
                <a:gd name="T11" fmla="*/ 5 h 9"/>
              </a:gdLst>
              <a:ahLst/>
              <a:cxnLst>
                <a:cxn ang="0">
                  <a:pos x="T0" y="T1"/>
                </a:cxn>
                <a:cxn ang="0">
                  <a:pos x="T2" y="T3"/>
                </a:cxn>
                <a:cxn ang="0">
                  <a:pos x="T4" y="T5"/>
                </a:cxn>
                <a:cxn ang="0">
                  <a:pos x="T6" y="T7"/>
                </a:cxn>
                <a:cxn ang="0">
                  <a:pos x="T8" y="T9"/>
                </a:cxn>
                <a:cxn ang="0">
                  <a:pos x="T10" y="T11"/>
                </a:cxn>
              </a:cxnLst>
              <a:rect l="0" t="0" r="r" b="b"/>
              <a:pathLst>
                <a:path w="69" h="9">
                  <a:moveTo>
                    <a:pt x="69" y="5"/>
                  </a:moveTo>
                  <a:lnTo>
                    <a:pt x="64" y="0"/>
                  </a:lnTo>
                  <a:lnTo>
                    <a:pt x="0" y="0"/>
                  </a:lnTo>
                  <a:lnTo>
                    <a:pt x="0" y="9"/>
                  </a:lnTo>
                  <a:lnTo>
                    <a:pt x="64" y="9"/>
                  </a:lnTo>
                  <a:lnTo>
                    <a:pt x="69"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9" name="Freeform 148"/>
            <p:cNvSpPr>
              <a:spLocks/>
            </p:cNvSpPr>
            <p:nvPr/>
          </p:nvSpPr>
          <p:spPr bwMode="auto">
            <a:xfrm>
              <a:off x="3688" y="2064"/>
              <a:ext cx="5" cy="4"/>
            </a:xfrm>
            <a:custGeom>
              <a:avLst/>
              <a:gdLst>
                <a:gd name="T0" fmla="*/ 5 w 5"/>
                <a:gd name="T1" fmla="*/ 0 h 4"/>
                <a:gd name="T2" fmla="*/ 5 w 5"/>
                <a:gd name="T3" fmla="*/ 4 h 4"/>
                <a:gd name="T4" fmla="*/ 0 w 5"/>
                <a:gd name="T5" fmla="*/ 4 h 4"/>
                <a:gd name="T6" fmla="*/ 5 w 5"/>
                <a:gd name="T7" fmla="*/ 0 h 4"/>
              </a:gdLst>
              <a:ahLst/>
              <a:cxnLst>
                <a:cxn ang="0">
                  <a:pos x="T0" y="T1"/>
                </a:cxn>
                <a:cxn ang="0">
                  <a:pos x="T2" y="T3"/>
                </a:cxn>
                <a:cxn ang="0">
                  <a:pos x="T4" y="T5"/>
                </a:cxn>
                <a:cxn ang="0">
                  <a:pos x="T6" y="T7"/>
                </a:cxn>
              </a:cxnLst>
              <a:rect l="0" t="0" r="r" b="b"/>
              <a:pathLst>
                <a:path w="5" h="4">
                  <a:moveTo>
                    <a:pt x="5" y="0"/>
                  </a:moveTo>
                  <a:lnTo>
                    <a:pt x="5" y="4"/>
                  </a:lnTo>
                  <a:lnTo>
                    <a:pt x="0" y="4"/>
                  </a:lnTo>
                  <a:lnTo>
                    <a:pt x="5"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0" name="Rectangle 149"/>
            <p:cNvSpPr>
              <a:spLocks noChangeArrowheads="1"/>
            </p:cNvSpPr>
            <p:nvPr/>
          </p:nvSpPr>
          <p:spPr bwMode="auto">
            <a:xfrm>
              <a:off x="3684" y="2045"/>
              <a:ext cx="9" cy="1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1" name="Rectangle 150"/>
            <p:cNvSpPr>
              <a:spLocks noChangeArrowheads="1"/>
            </p:cNvSpPr>
            <p:nvPr/>
          </p:nvSpPr>
          <p:spPr bwMode="auto">
            <a:xfrm>
              <a:off x="3684" y="2013"/>
              <a:ext cx="9"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2" name="Rectangle 151"/>
            <p:cNvSpPr>
              <a:spLocks noChangeArrowheads="1"/>
            </p:cNvSpPr>
            <p:nvPr/>
          </p:nvSpPr>
          <p:spPr bwMode="auto">
            <a:xfrm>
              <a:off x="3684" y="1913"/>
              <a:ext cx="9" cy="8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3" name="Rectangle 152"/>
            <p:cNvSpPr>
              <a:spLocks noChangeArrowheads="1"/>
            </p:cNvSpPr>
            <p:nvPr/>
          </p:nvSpPr>
          <p:spPr bwMode="auto">
            <a:xfrm>
              <a:off x="3684" y="1880"/>
              <a:ext cx="9"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4" name="Freeform 153"/>
            <p:cNvSpPr>
              <a:spLocks/>
            </p:cNvSpPr>
            <p:nvPr/>
          </p:nvSpPr>
          <p:spPr bwMode="auto">
            <a:xfrm>
              <a:off x="3670" y="1862"/>
              <a:ext cx="37" cy="69"/>
            </a:xfrm>
            <a:custGeom>
              <a:avLst/>
              <a:gdLst>
                <a:gd name="T0" fmla="*/ 4 w 8"/>
                <a:gd name="T1" fmla="*/ 10 h 15"/>
                <a:gd name="T2" fmla="*/ 8 w 8"/>
                <a:gd name="T3" fmla="*/ 15 h 15"/>
                <a:gd name="T4" fmla="*/ 4 w 8"/>
                <a:gd name="T5" fmla="*/ 0 h 15"/>
                <a:gd name="T6" fmla="*/ 0 w 8"/>
                <a:gd name="T7" fmla="*/ 15 h 15"/>
                <a:gd name="T8" fmla="*/ 4 w 8"/>
                <a:gd name="T9" fmla="*/ 10 h 15"/>
              </a:gdLst>
              <a:ahLst/>
              <a:cxnLst>
                <a:cxn ang="0">
                  <a:pos x="T0" y="T1"/>
                </a:cxn>
                <a:cxn ang="0">
                  <a:pos x="T2" y="T3"/>
                </a:cxn>
                <a:cxn ang="0">
                  <a:pos x="T4" y="T5"/>
                </a:cxn>
                <a:cxn ang="0">
                  <a:pos x="T6" y="T7"/>
                </a:cxn>
                <a:cxn ang="0">
                  <a:pos x="T8" y="T9"/>
                </a:cxn>
              </a:cxnLst>
              <a:rect l="0" t="0" r="r" b="b"/>
              <a:pathLst>
                <a:path w="8" h="15">
                  <a:moveTo>
                    <a:pt x="4" y="10"/>
                  </a:moveTo>
                  <a:lnTo>
                    <a:pt x="8" y="15"/>
                  </a:lnTo>
                  <a:lnTo>
                    <a:pt x="4" y="0"/>
                  </a:lnTo>
                  <a:lnTo>
                    <a:pt x="0" y="15"/>
                  </a:lnTo>
                  <a:lnTo>
                    <a:pt x="4" y="10"/>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5" name="Rectangle 154"/>
            <p:cNvSpPr>
              <a:spLocks noChangeArrowheads="1"/>
            </p:cNvSpPr>
            <p:nvPr/>
          </p:nvSpPr>
          <p:spPr bwMode="auto">
            <a:xfrm>
              <a:off x="3085" y="1893"/>
              <a:ext cx="25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isRet</a:t>
              </a:r>
              <a:endParaRPr kumimoji="0" lang="en-US" sz="1800" b="0" i="0" u="none" strike="noStrike" cap="none" normalizeH="0" baseline="0" smtClean="0">
                <a:ln>
                  <a:noFill/>
                </a:ln>
                <a:solidFill>
                  <a:schemeClr val="tx1"/>
                </a:solidFill>
                <a:effectLst/>
                <a:latin typeface="Arial" pitchFamily="34" charset="0"/>
              </a:endParaRPr>
            </a:p>
          </p:txBody>
        </p:sp>
        <p:sp>
          <p:nvSpPr>
            <p:cNvPr id="10386" name="Freeform 155"/>
            <p:cNvSpPr>
              <a:spLocks/>
            </p:cNvSpPr>
            <p:nvPr/>
          </p:nvSpPr>
          <p:spPr bwMode="auto">
            <a:xfrm>
              <a:off x="2237" y="1313"/>
              <a:ext cx="165" cy="705"/>
            </a:xfrm>
            <a:custGeom>
              <a:avLst/>
              <a:gdLst>
                <a:gd name="T0" fmla="*/ 8 w 36"/>
                <a:gd name="T1" fmla="*/ 0 h 154"/>
                <a:gd name="T2" fmla="*/ 28 w 36"/>
                <a:gd name="T3" fmla="*/ 0 h 154"/>
                <a:gd name="T4" fmla="*/ 36 w 36"/>
                <a:gd name="T5" fmla="*/ 8 h 154"/>
                <a:gd name="T6" fmla="*/ 36 w 36"/>
                <a:gd name="T7" fmla="*/ 146 h 154"/>
                <a:gd name="T8" fmla="*/ 28 w 36"/>
                <a:gd name="T9" fmla="*/ 154 h 154"/>
                <a:gd name="T10" fmla="*/ 8 w 36"/>
                <a:gd name="T11" fmla="*/ 154 h 154"/>
                <a:gd name="T12" fmla="*/ 0 w 36"/>
                <a:gd name="T13" fmla="*/ 146 h 154"/>
                <a:gd name="T14" fmla="*/ 0 w 36"/>
                <a:gd name="T15" fmla="*/ 8 h 154"/>
                <a:gd name="T16" fmla="*/ 8 w 36"/>
                <a:gd name="T1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8" y="0"/>
                  </a:moveTo>
                  <a:lnTo>
                    <a:pt x="28" y="0"/>
                  </a:lnTo>
                  <a:cubicBezTo>
                    <a:pt x="32" y="0"/>
                    <a:pt x="36" y="3"/>
                    <a:pt x="36" y="8"/>
                  </a:cubicBezTo>
                  <a:lnTo>
                    <a:pt x="36" y="146"/>
                  </a:lnTo>
                  <a:cubicBezTo>
                    <a:pt x="36" y="151"/>
                    <a:pt x="32" y="154"/>
                    <a:pt x="28" y="154"/>
                  </a:cubicBezTo>
                  <a:lnTo>
                    <a:pt x="8" y="154"/>
                  </a:lnTo>
                  <a:cubicBezTo>
                    <a:pt x="3" y="154"/>
                    <a:pt x="0" y="151"/>
                    <a:pt x="0" y="146"/>
                  </a:cubicBezTo>
                  <a:lnTo>
                    <a:pt x="0" y="8"/>
                  </a:lnTo>
                  <a:cubicBezTo>
                    <a:pt x="0" y="3"/>
                    <a:pt x="3" y="0"/>
                    <a:pt x="8" y="0"/>
                  </a:cubicBezTo>
                  <a:close/>
                </a:path>
              </a:pathLst>
            </a:custGeom>
            <a:solidFill>
              <a:srgbClr val="6DBF96"/>
            </a:solidFill>
            <a:ln w="9" cap="flat">
              <a:solidFill>
                <a:srgbClr val="2A2D3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7" name="Rectangle 156"/>
            <p:cNvSpPr>
              <a:spLocks noChangeArrowheads="1"/>
            </p:cNvSpPr>
            <p:nvPr/>
          </p:nvSpPr>
          <p:spPr bwMode="auto">
            <a:xfrm rot="16200000">
              <a:off x="2034" y="1470"/>
              <a:ext cx="63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MT" charset="0"/>
                </a:rPr>
                <a:t>from OF</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 name="Rectangle 2"/>
          <p:cNvSpPr/>
          <p:nvPr/>
        </p:nvSpPr>
        <p:spPr>
          <a:xfrm>
            <a:off x="1307306" y="1989137"/>
            <a:ext cx="6611938" cy="1990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850900" y="3647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ALU</a:t>
            </a:r>
          </a:p>
        </p:txBody>
      </p:sp>
      <p:sp>
        <p:nvSpPr>
          <p:cNvPr id="4" name="Freeform 3"/>
          <p:cNvSpPr/>
          <p:nvPr/>
        </p:nvSpPr>
        <p:spPr>
          <a:xfrm>
            <a:off x="1344419" y="4574400"/>
            <a:ext cx="6552000" cy="86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Choose between </a:t>
            </a:r>
            <a:r>
              <a:rPr lang="en-IN" sz="2000" b="0" i="0" u="none" strike="noStrike" kern="1200" dirty="0" err="1">
                <a:ln>
                  <a:noFill/>
                </a:ln>
                <a:latin typeface="Calibri" panose="020F0502020204030204" pitchFamily="34" charset="0"/>
                <a:ea typeface="Microsoft YaHei" pitchFamily="2"/>
                <a:cs typeface="Mangal" pitchFamily="2"/>
              </a:rPr>
              <a:t>immx</a:t>
            </a:r>
            <a:r>
              <a:rPr lang="en-IN" sz="2000" b="0" i="0" u="none" strike="noStrike" kern="1200" dirty="0">
                <a:ln>
                  <a:noFill/>
                </a:ln>
                <a:latin typeface="Calibri" panose="020F0502020204030204" pitchFamily="34" charset="0"/>
                <a:ea typeface="Microsoft YaHei" pitchFamily="2"/>
                <a:cs typeface="Mangal" pitchFamily="2"/>
              </a:rPr>
              <a:t> and op2 based on the value of the I bit</a:t>
            </a:r>
          </a:p>
        </p:txBody>
      </p:sp>
      <p:sp>
        <p:nvSpPr>
          <p:cNvPr id="11341" name="Rectangle 137"/>
          <p:cNvSpPr>
            <a:spLocks noChangeArrowheads="1"/>
          </p:cNvSpPr>
          <p:nvPr/>
        </p:nvSpPr>
        <p:spPr bwMode="auto">
          <a:xfrm>
            <a:off x="2245519" y="2155825"/>
            <a:ext cx="2952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11342" name="Rectangle 138"/>
          <p:cNvSpPr>
            <a:spLocks noChangeArrowheads="1"/>
          </p:cNvSpPr>
          <p:nvPr/>
        </p:nvSpPr>
        <p:spPr bwMode="auto">
          <a:xfrm>
            <a:off x="1743869" y="3079750"/>
            <a:ext cx="2952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11343" name="Rectangle 139"/>
          <p:cNvSpPr>
            <a:spLocks noChangeArrowheads="1"/>
          </p:cNvSpPr>
          <p:nvPr/>
        </p:nvSpPr>
        <p:spPr bwMode="auto">
          <a:xfrm>
            <a:off x="1693069" y="2708275"/>
            <a:ext cx="4492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immx</a:t>
            </a:r>
            <a:endParaRPr kumimoji="0" lang="en-US" sz="1800" b="0" i="0" u="none" strike="noStrike" cap="none" normalizeH="0" baseline="0" smtClean="0">
              <a:ln>
                <a:noFill/>
              </a:ln>
              <a:solidFill>
                <a:schemeClr val="tx1"/>
              </a:solidFill>
              <a:effectLst/>
              <a:latin typeface="Arial" pitchFamily="34" charset="0"/>
            </a:endParaRPr>
          </a:p>
        </p:txBody>
      </p:sp>
      <p:sp>
        <p:nvSpPr>
          <p:cNvPr id="11344" name="Rectangle 140"/>
          <p:cNvSpPr>
            <a:spLocks noChangeArrowheads="1"/>
          </p:cNvSpPr>
          <p:nvPr/>
        </p:nvSpPr>
        <p:spPr bwMode="auto">
          <a:xfrm>
            <a:off x="3386931" y="2041525"/>
            <a:ext cx="1797050" cy="1257300"/>
          </a:xfrm>
          <a:prstGeom prst="rect">
            <a:avLst/>
          </a:prstGeom>
          <a:solidFill>
            <a:srgbClr val="F2C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5" name="Freeform 141"/>
          <p:cNvSpPr>
            <a:spLocks/>
          </p:cNvSpPr>
          <p:nvPr/>
        </p:nvSpPr>
        <p:spPr bwMode="auto">
          <a:xfrm>
            <a:off x="3374231" y="2041525"/>
            <a:ext cx="1809750" cy="1270000"/>
          </a:xfrm>
          <a:custGeom>
            <a:avLst/>
            <a:gdLst>
              <a:gd name="T0" fmla="*/ 1 w 141"/>
              <a:gd name="T1" fmla="*/ 0 h 99"/>
              <a:gd name="T2" fmla="*/ 1 w 141"/>
              <a:gd name="T3" fmla="*/ 1 h 99"/>
              <a:gd name="T4" fmla="*/ 140 w 141"/>
              <a:gd name="T5" fmla="*/ 1 h 99"/>
              <a:gd name="T6" fmla="*/ 140 w 141"/>
              <a:gd name="T7" fmla="*/ 98 h 99"/>
              <a:gd name="T8" fmla="*/ 1 w 141"/>
              <a:gd name="T9" fmla="*/ 98 h 99"/>
              <a:gd name="T10" fmla="*/ 1 w 141"/>
              <a:gd name="T11" fmla="*/ 0 h 99"/>
              <a:gd name="T12" fmla="*/ 1 w 141"/>
              <a:gd name="T13" fmla="*/ 0 h 99"/>
              <a:gd name="T14" fmla="*/ 1 w 141"/>
              <a:gd name="T15" fmla="*/ 1 h 99"/>
              <a:gd name="T16" fmla="*/ 1 w 141"/>
              <a:gd name="T17" fmla="*/ 0 h 99"/>
              <a:gd name="T18" fmla="*/ 0 w 141"/>
              <a:gd name="T19" fmla="*/ 0 h 99"/>
              <a:gd name="T20" fmla="*/ 0 w 141"/>
              <a:gd name="T21" fmla="*/ 99 h 99"/>
              <a:gd name="T22" fmla="*/ 141 w 141"/>
              <a:gd name="T23" fmla="*/ 99 h 99"/>
              <a:gd name="T24" fmla="*/ 141 w 141"/>
              <a:gd name="T25" fmla="*/ 0 h 99"/>
              <a:gd name="T26" fmla="*/ 0 w 141"/>
              <a:gd name="T27" fmla="*/ 0 h 99"/>
              <a:gd name="T28" fmla="*/ 0 w 141"/>
              <a:gd name="T29" fmla="*/ 0 h 99"/>
              <a:gd name="T30" fmla="*/ 1 w 141"/>
              <a:gd name="T3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99">
                <a:moveTo>
                  <a:pt x="1" y="0"/>
                </a:moveTo>
                <a:lnTo>
                  <a:pt x="1" y="1"/>
                </a:lnTo>
                <a:lnTo>
                  <a:pt x="140" y="1"/>
                </a:lnTo>
                <a:lnTo>
                  <a:pt x="140" y="98"/>
                </a:lnTo>
                <a:lnTo>
                  <a:pt x="1" y="98"/>
                </a:lnTo>
                <a:lnTo>
                  <a:pt x="1" y="0"/>
                </a:lnTo>
                <a:lnTo>
                  <a:pt x="1" y="0"/>
                </a:lnTo>
                <a:lnTo>
                  <a:pt x="1" y="1"/>
                </a:lnTo>
                <a:lnTo>
                  <a:pt x="1" y="0"/>
                </a:lnTo>
                <a:lnTo>
                  <a:pt x="0" y="0"/>
                </a:lnTo>
                <a:lnTo>
                  <a:pt x="0" y="99"/>
                </a:lnTo>
                <a:lnTo>
                  <a:pt x="141" y="99"/>
                </a:lnTo>
                <a:lnTo>
                  <a:pt x="141" y="0"/>
                </a:lnTo>
                <a:lnTo>
                  <a:pt x="0" y="0"/>
                </a:lnTo>
                <a:lnTo>
                  <a:pt x="0" y="0"/>
                </a:lnTo>
                <a:lnTo>
                  <a:pt x="1" y="0"/>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6" name="Rectangle 142"/>
          <p:cNvSpPr>
            <a:spLocks noChangeArrowheads="1"/>
          </p:cNvSpPr>
          <p:nvPr/>
        </p:nvSpPr>
        <p:spPr bwMode="auto">
          <a:xfrm>
            <a:off x="4131469" y="2297112"/>
            <a:ext cx="5397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1347" name="Rectangle 143"/>
          <p:cNvSpPr>
            <a:spLocks noChangeArrowheads="1"/>
          </p:cNvSpPr>
          <p:nvPr/>
        </p:nvSpPr>
        <p:spPr bwMode="auto">
          <a:xfrm>
            <a:off x="3759994" y="2541587"/>
            <a:ext cx="11033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(Arithmetic</a:t>
            </a:r>
            <a:endParaRPr kumimoji="0" lang="en-US" sz="1800" b="0" i="0" u="none" strike="noStrike" cap="none" normalizeH="0" baseline="0" smtClean="0">
              <a:ln>
                <a:noFill/>
              </a:ln>
              <a:solidFill>
                <a:schemeClr val="tx1"/>
              </a:solidFill>
              <a:effectLst/>
              <a:latin typeface="Arial" pitchFamily="34" charset="0"/>
            </a:endParaRPr>
          </a:p>
        </p:txBody>
      </p:sp>
      <p:sp>
        <p:nvSpPr>
          <p:cNvPr id="11348" name="Rectangle 144"/>
          <p:cNvSpPr>
            <a:spLocks noChangeArrowheads="1"/>
          </p:cNvSpPr>
          <p:nvPr/>
        </p:nvSpPr>
        <p:spPr bwMode="auto">
          <a:xfrm>
            <a:off x="3823494" y="2798762"/>
            <a:ext cx="9890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logic 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49" name="Oval 145"/>
          <p:cNvSpPr>
            <a:spLocks noChangeArrowheads="1"/>
          </p:cNvSpPr>
          <p:nvPr/>
        </p:nvSpPr>
        <p:spPr bwMode="auto">
          <a:xfrm>
            <a:off x="2821781" y="2054225"/>
            <a:ext cx="423863" cy="282575"/>
          </a:xfrm>
          <a:prstGeom prst="ellipse">
            <a:avLst/>
          </a:prstGeom>
          <a:solidFill>
            <a:srgbClr val="EAE6E8"/>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350" name="Freeform 146"/>
          <p:cNvSpPr>
            <a:spLocks/>
          </p:cNvSpPr>
          <p:nvPr/>
        </p:nvSpPr>
        <p:spPr bwMode="auto">
          <a:xfrm>
            <a:off x="2809081" y="2041525"/>
            <a:ext cx="436563" cy="295275"/>
          </a:xfrm>
          <a:custGeom>
            <a:avLst/>
            <a:gdLst>
              <a:gd name="T0" fmla="*/ 34 w 34"/>
              <a:gd name="T1" fmla="*/ 12 h 23"/>
              <a:gd name="T2" fmla="*/ 33 w 34"/>
              <a:gd name="T3" fmla="*/ 12 h 23"/>
              <a:gd name="T4" fmla="*/ 29 w 34"/>
              <a:gd name="T5" fmla="*/ 20 h 23"/>
              <a:gd name="T6" fmla="*/ 17 w 34"/>
              <a:gd name="T7" fmla="*/ 23 h 23"/>
              <a:gd name="T8" fmla="*/ 6 w 34"/>
              <a:gd name="T9" fmla="*/ 20 h 23"/>
              <a:gd name="T10" fmla="*/ 1 w 34"/>
              <a:gd name="T11" fmla="*/ 12 h 23"/>
              <a:gd name="T12" fmla="*/ 6 w 34"/>
              <a:gd name="T13" fmla="*/ 4 h 23"/>
              <a:gd name="T14" fmla="*/ 17 w 34"/>
              <a:gd name="T15" fmla="*/ 1 h 23"/>
              <a:gd name="T16" fmla="*/ 29 w 34"/>
              <a:gd name="T17" fmla="*/ 4 h 23"/>
              <a:gd name="T18" fmla="*/ 33 w 34"/>
              <a:gd name="T19" fmla="*/ 12 h 23"/>
              <a:gd name="T20" fmla="*/ 34 w 34"/>
              <a:gd name="T21" fmla="*/ 12 h 23"/>
              <a:gd name="T22" fmla="*/ 29 w 34"/>
              <a:gd name="T23" fmla="*/ 4 h 23"/>
              <a:gd name="T24" fmla="*/ 17 w 34"/>
              <a:gd name="T25" fmla="*/ 0 h 23"/>
              <a:gd name="T26" fmla="*/ 5 w 34"/>
              <a:gd name="T27" fmla="*/ 4 h 23"/>
              <a:gd name="T28" fmla="*/ 0 w 34"/>
              <a:gd name="T29" fmla="*/ 12 h 23"/>
              <a:gd name="T30" fmla="*/ 5 w 34"/>
              <a:gd name="T31" fmla="*/ 20 h 23"/>
              <a:gd name="T32" fmla="*/ 17 w 34"/>
              <a:gd name="T33" fmla="*/ 23 h 23"/>
              <a:gd name="T34" fmla="*/ 29 w 34"/>
              <a:gd name="T35" fmla="*/ 20 h 23"/>
              <a:gd name="T36" fmla="*/ 34 w 34"/>
              <a:gd name="T3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34" y="12"/>
                </a:moveTo>
                <a:lnTo>
                  <a:pt x="33" y="12"/>
                </a:lnTo>
                <a:cubicBezTo>
                  <a:pt x="33" y="15"/>
                  <a:pt x="32" y="18"/>
                  <a:pt x="29" y="20"/>
                </a:cubicBezTo>
                <a:cubicBezTo>
                  <a:pt x="26" y="22"/>
                  <a:pt x="22" y="23"/>
                  <a:pt x="17" y="23"/>
                </a:cubicBezTo>
                <a:cubicBezTo>
                  <a:pt x="13" y="23"/>
                  <a:pt x="9" y="22"/>
                  <a:pt x="6" y="20"/>
                </a:cubicBezTo>
                <a:cubicBezTo>
                  <a:pt x="3" y="18"/>
                  <a:pt x="1" y="15"/>
                  <a:pt x="1" y="12"/>
                </a:cubicBezTo>
                <a:cubicBezTo>
                  <a:pt x="1" y="9"/>
                  <a:pt x="3" y="6"/>
                  <a:pt x="6" y="4"/>
                </a:cubicBezTo>
                <a:cubicBezTo>
                  <a:pt x="9" y="2"/>
                  <a:pt x="13" y="1"/>
                  <a:pt x="17" y="1"/>
                </a:cubicBezTo>
                <a:cubicBezTo>
                  <a:pt x="22" y="1"/>
                  <a:pt x="26" y="2"/>
                  <a:pt x="29" y="4"/>
                </a:cubicBezTo>
                <a:cubicBezTo>
                  <a:pt x="32" y="6"/>
                  <a:pt x="33" y="9"/>
                  <a:pt x="33" y="12"/>
                </a:cubicBezTo>
                <a:lnTo>
                  <a:pt x="34" y="12"/>
                </a:lnTo>
                <a:cubicBezTo>
                  <a:pt x="34" y="9"/>
                  <a:pt x="32" y="6"/>
                  <a:pt x="29" y="4"/>
                </a:cubicBezTo>
                <a:cubicBezTo>
                  <a:pt x="26" y="2"/>
                  <a:pt x="22" y="0"/>
                  <a:pt x="17" y="0"/>
                </a:cubicBezTo>
                <a:cubicBezTo>
                  <a:pt x="13" y="0"/>
                  <a:pt x="8" y="2"/>
                  <a:pt x="5" y="4"/>
                </a:cubicBezTo>
                <a:cubicBezTo>
                  <a:pt x="2" y="6"/>
                  <a:pt x="0" y="9"/>
                  <a:pt x="0" y="12"/>
                </a:cubicBezTo>
                <a:cubicBezTo>
                  <a:pt x="0" y="15"/>
                  <a:pt x="2" y="18"/>
                  <a:pt x="5" y="20"/>
                </a:cubicBezTo>
                <a:cubicBezTo>
                  <a:pt x="8" y="22"/>
                  <a:pt x="13" y="23"/>
                  <a:pt x="17" y="23"/>
                </a:cubicBezTo>
                <a:cubicBezTo>
                  <a:pt x="22" y="23"/>
                  <a:pt x="26" y="22"/>
                  <a:pt x="29" y="20"/>
                </a:cubicBezTo>
                <a:cubicBezTo>
                  <a:pt x="32" y="18"/>
                  <a:pt x="34" y="15"/>
                  <a:pt x="34" y="1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1" name="Freeform 147"/>
          <p:cNvSpPr>
            <a:spLocks/>
          </p:cNvSpPr>
          <p:nvPr/>
        </p:nvSpPr>
        <p:spPr bwMode="auto">
          <a:xfrm>
            <a:off x="1602581" y="2374900"/>
            <a:ext cx="1733550" cy="12700"/>
          </a:xfrm>
          <a:custGeom>
            <a:avLst/>
            <a:gdLst>
              <a:gd name="T0" fmla="*/ 0 w 135"/>
              <a:gd name="T1" fmla="*/ 1 h 1"/>
              <a:gd name="T2" fmla="*/ 135 w 135"/>
              <a:gd name="T3" fmla="*/ 0 h 1"/>
              <a:gd name="T4" fmla="*/ 0 w 135"/>
              <a:gd name="T5" fmla="*/ 1 h 1"/>
            </a:gdLst>
            <a:ahLst/>
            <a:cxnLst>
              <a:cxn ang="0">
                <a:pos x="T0" y="T1"/>
              </a:cxn>
              <a:cxn ang="0">
                <a:pos x="T2" y="T3"/>
              </a:cxn>
              <a:cxn ang="0">
                <a:pos x="T4" y="T5"/>
              </a:cxn>
            </a:cxnLst>
            <a:rect l="0" t="0" r="r" b="b"/>
            <a:pathLst>
              <a:path w="135" h="1">
                <a:moveTo>
                  <a:pt x="0" y="1"/>
                </a:moveTo>
                <a:lnTo>
                  <a:pt x="135" y="0"/>
                </a:lnTo>
                <a:lnTo>
                  <a:pt x="0" y="1"/>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2" name="Freeform 148"/>
          <p:cNvSpPr>
            <a:spLocks/>
          </p:cNvSpPr>
          <p:nvPr/>
        </p:nvSpPr>
        <p:spPr bwMode="auto">
          <a:xfrm>
            <a:off x="1602581" y="2362200"/>
            <a:ext cx="1733550" cy="25400"/>
          </a:xfrm>
          <a:custGeom>
            <a:avLst/>
            <a:gdLst>
              <a:gd name="T0" fmla="*/ 0 w 135"/>
              <a:gd name="T1" fmla="*/ 2 h 2"/>
              <a:gd name="T2" fmla="*/ 135 w 135"/>
              <a:gd name="T3" fmla="*/ 2 h 2"/>
              <a:gd name="T4" fmla="*/ 135 w 135"/>
              <a:gd name="T5" fmla="*/ 0 h 2"/>
              <a:gd name="T6" fmla="*/ 0 w 135"/>
              <a:gd name="T7" fmla="*/ 1 h 2"/>
              <a:gd name="T8" fmla="*/ 0 w 135"/>
              <a:gd name="T9" fmla="*/ 2 h 2"/>
            </a:gdLst>
            <a:ahLst/>
            <a:cxnLst>
              <a:cxn ang="0">
                <a:pos x="T0" y="T1"/>
              </a:cxn>
              <a:cxn ang="0">
                <a:pos x="T2" y="T3"/>
              </a:cxn>
              <a:cxn ang="0">
                <a:pos x="T4" y="T5"/>
              </a:cxn>
              <a:cxn ang="0">
                <a:pos x="T6" y="T7"/>
              </a:cxn>
              <a:cxn ang="0">
                <a:pos x="T8" y="T9"/>
              </a:cxn>
            </a:cxnLst>
            <a:rect l="0" t="0" r="r" b="b"/>
            <a:pathLst>
              <a:path w="135" h="2">
                <a:moveTo>
                  <a:pt x="0" y="2"/>
                </a:moveTo>
                <a:lnTo>
                  <a:pt x="135" y="2"/>
                </a:lnTo>
                <a:lnTo>
                  <a:pt x="135" y="0"/>
                </a:lnTo>
                <a:lnTo>
                  <a:pt x="0" y="1"/>
                </a:lnTo>
                <a:lnTo>
                  <a:pt x="0" y="2"/>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3" name="Freeform 149"/>
          <p:cNvSpPr>
            <a:spLocks/>
          </p:cNvSpPr>
          <p:nvPr/>
        </p:nvSpPr>
        <p:spPr bwMode="auto">
          <a:xfrm>
            <a:off x="3220244" y="2336800"/>
            <a:ext cx="128588" cy="7620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4" name="Freeform 150"/>
          <p:cNvSpPr>
            <a:spLocks/>
          </p:cNvSpPr>
          <p:nvPr/>
        </p:nvSpPr>
        <p:spPr bwMode="auto">
          <a:xfrm>
            <a:off x="3207544" y="2322512"/>
            <a:ext cx="166688" cy="103188"/>
          </a:xfrm>
          <a:custGeom>
            <a:avLst/>
            <a:gdLst>
              <a:gd name="T0" fmla="*/ 4 w 13"/>
              <a:gd name="T1" fmla="*/ 4 h 8"/>
              <a:gd name="T2" fmla="*/ 4 w 13"/>
              <a:gd name="T3" fmla="*/ 4 h 8"/>
              <a:gd name="T4" fmla="*/ 0 w 13"/>
              <a:gd name="T5" fmla="*/ 8 h 8"/>
              <a:gd name="T6" fmla="*/ 13 w 13"/>
              <a:gd name="T7" fmla="*/ 4 h 8"/>
              <a:gd name="T8" fmla="*/ 0 w 13"/>
              <a:gd name="T9" fmla="*/ 0 h 8"/>
              <a:gd name="T10" fmla="*/ 4 w 13"/>
              <a:gd name="T11" fmla="*/ 4 h 8"/>
              <a:gd name="T12" fmla="*/ 4 w 13"/>
              <a:gd name="T13" fmla="*/ 4 h 8"/>
              <a:gd name="T14" fmla="*/ 4 w 13"/>
              <a:gd name="T15" fmla="*/ 4 h 8"/>
              <a:gd name="T16" fmla="*/ 4 w 13"/>
              <a:gd name="T17" fmla="*/ 4 h 8"/>
              <a:gd name="T18" fmla="*/ 4 w 13"/>
              <a:gd name="T19" fmla="*/ 4 h 8"/>
              <a:gd name="T20" fmla="*/ 2 w 13"/>
              <a:gd name="T21" fmla="*/ 2 h 8"/>
              <a:gd name="T22" fmla="*/ 10 w 13"/>
              <a:gd name="T23" fmla="*/ 4 h 8"/>
              <a:gd name="T24" fmla="*/ 3 w 13"/>
              <a:gd name="T25" fmla="*/ 6 h 8"/>
              <a:gd name="T26" fmla="*/ 5 w 13"/>
              <a:gd name="T27" fmla="*/ 4 h 8"/>
              <a:gd name="T28" fmla="*/ 4 w 13"/>
              <a:gd name="T2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4" y="4"/>
                </a:moveTo>
                <a:lnTo>
                  <a:pt x="4" y="4"/>
                </a:lnTo>
                <a:lnTo>
                  <a:pt x="0" y="8"/>
                </a:lnTo>
                <a:lnTo>
                  <a:pt x="13" y="4"/>
                </a:lnTo>
                <a:lnTo>
                  <a:pt x="0" y="0"/>
                </a:lnTo>
                <a:lnTo>
                  <a:pt x="4" y="4"/>
                </a:lnTo>
                <a:lnTo>
                  <a:pt x="4" y="4"/>
                </a:lnTo>
                <a:lnTo>
                  <a:pt x="4" y="4"/>
                </a:lnTo>
                <a:lnTo>
                  <a:pt x="4" y="4"/>
                </a:lnTo>
                <a:lnTo>
                  <a:pt x="4" y="4"/>
                </a:lnTo>
                <a:lnTo>
                  <a:pt x="2" y="2"/>
                </a:lnTo>
                <a:lnTo>
                  <a:pt x="10" y="4"/>
                </a:lnTo>
                <a:lnTo>
                  <a:pt x="3" y="6"/>
                </a:lnTo>
                <a:lnTo>
                  <a:pt x="5" y="4"/>
                </a:lnTo>
                <a:lnTo>
                  <a:pt x="4"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5" name="Rectangle 151"/>
          <p:cNvSpPr>
            <a:spLocks noChangeArrowheads="1"/>
          </p:cNvSpPr>
          <p:nvPr/>
        </p:nvSpPr>
        <p:spPr bwMode="auto">
          <a:xfrm>
            <a:off x="2642394" y="2900362"/>
            <a:ext cx="731838" cy="26988"/>
          </a:xfrm>
          <a:prstGeom prst="rect">
            <a:avLst/>
          </a:prstGeom>
          <a:solidFill>
            <a:srgbClr val="292E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6" name="Freeform 152"/>
          <p:cNvSpPr>
            <a:spLocks/>
          </p:cNvSpPr>
          <p:nvPr/>
        </p:nvSpPr>
        <p:spPr bwMode="auto">
          <a:xfrm>
            <a:off x="3271044" y="2874962"/>
            <a:ext cx="128588" cy="77788"/>
          </a:xfrm>
          <a:custGeom>
            <a:avLst/>
            <a:gdLst>
              <a:gd name="T0" fmla="*/ 2 w 10"/>
              <a:gd name="T1" fmla="*/ 3 h 6"/>
              <a:gd name="T2" fmla="*/ 0 w 10"/>
              <a:gd name="T3" fmla="*/ 6 h 6"/>
              <a:gd name="T4" fmla="*/ 10 w 10"/>
              <a:gd name="T5" fmla="*/ 3 h 6"/>
              <a:gd name="T6" fmla="*/ 0 w 10"/>
              <a:gd name="T7" fmla="*/ 0 h 6"/>
              <a:gd name="T8" fmla="*/ 2 w 10"/>
              <a:gd name="T9" fmla="*/ 3 h 6"/>
            </a:gdLst>
            <a:ahLst/>
            <a:cxnLst>
              <a:cxn ang="0">
                <a:pos x="T0" y="T1"/>
              </a:cxn>
              <a:cxn ang="0">
                <a:pos x="T2" y="T3"/>
              </a:cxn>
              <a:cxn ang="0">
                <a:pos x="T4" y="T5"/>
              </a:cxn>
              <a:cxn ang="0">
                <a:pos x="T6" y="T7"/>
              </a:cxn>
              <a:cxn ang="0">
                <a:pos x="T8" y="T9"/>
              </a:cxn>
            </a:cxnLst>
            <a:rect l="0" t="0" r="r" b="b"/>
            <a:pathLst>
              <a:path w="10" h="6">
                <a:moveTo>
                  <a:pt x="2" y="3"/>
                </a:moveTo>
                <a:lnTo>
                  <a:pt x="0" y="6"/>
                </a:lnTo>
                <a:lnTo>
                  <a:pt x="10" y="3"/>
                </a:lnTo>
                <a:lnTo>
                  <a:pt x="0" y="0"/>
                </a:lnTo>
                <a:lnTo>
                  <a:pt x="2"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7" name="Freeform 153"/>
          <p:cNvSpPr>
            <a:spLocks/>
          </p:cNvSpPr>
          <p:nvPr/>
        </p:nvSpPr>
        <p:spPr bwMode="auto">
          <a:xfrm>
            <a:off x="3245644" y="2862262"/>
            <a:ext cx="166688" cy="103188"/>
          </a:xfrm>
          <a:custGeom>
            <a:avLst/>
            <a:gdLst>
              <a:gd name="T0" fmla="*/ 4 w 13"/>
              <a:gd name="T1" fmla="*/ 4 h 8"/>
              <a:gd name="T2" fmla="*/ 4 w 13"/>
              <a:gd name="T3" fmla="*/ 4 h 8"/>
              <a:gd name="T4" fmla="*/ 0 w 13"/>
              <a:gd name="T5" fmla="*/ 8 h 8"/>
              <a:gd name="T6" fmla="*/ 13 w 13"/>
              <a:gd name="T7" fmla="*/ 4 h 8"/>
              <a:gd name="T8" fmla="*/ 0 w 13"/>
              <a:gd name="T9" fmla="*/ 0 h 8"/>
              <a:gd name="T10" fmla="*/ 4 w 13"/>
              <a:gd name="T11" fmla="*/ 4 h 8"/>
              <a:gd name="T12" fmla="*/ 4 w 13"/>
              <a:gd name="T13" fmla="*/ 4 h 8"/>
              <a:gd name="T14" fmla="*/ 4 w 13"/>
              <a:gd name="T15" fmla="*/ 4 h 8"/>
              <a:gd name="T16" fmla="*/ 4 w 13"/>
              <a:gd name="T17" fmla="*/ 4 h 8"/>
              <a:gd name="T18" fmla="*/ 5 w 13"/>
              <a:gd name="T19" fmla="*/ 4 h 8"/>
              <a:gd name="T20" fmla="*/ 3 w 13"/>
              <a:gd name="T21" fmla="*/ 2 h 8"/>
              <a:gd name="T22" fmla="*/ 10 w 13"/>
              <a:gd name="T23" fmla="*/ 4 h 8"/>
              <a:gd name="T24" fmla="*/ 3 w 13"/>
              <a:gd name="T25" fmla="*/ 6 h 8"/>
              <a:gd name="T26" fmla="*/ 5 w 13"/>
              <a:gd name="T27" fmla="*/ 4 h 8"/>
              <a:gd name="T28" fmla="*/ 5 w 13"/>
              <a:gd name="T29" fmla="*/ 4 h 8"/>
              <a:gd name="T30" fmla="*/ 4 w 13"/>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8">
                <a:moveTo>
                  <a:pt x="4" y="4"/>
                </a:moveTo>
                <a:lnTo>
                  <a:pt x="4" y="4"/>
                </a:lnTo>
                <a:lnTo>
                  <a:pt x="0" y="8"/>
                </a:lnTo>
                <a:lnTo>
                  <a:pt x="13" y="4"/>
                </a:lnTo>
                <a:lnTo>
                  <a:pt x="0" y="0"/>
                </a:lnTo>
                <a:lnTo>
                  <a:pt x="4" y="4"/>
                </a:lnTo>
                <a:lnTo>
                  <a:pt x="4" y="4"/>
                </a:lnTo>
                <a:lnTo>
                  <a:pt x="4" y="4"/>
                </a:lnTo>
                <a:lnTo>
                  <a:pt x="4" y="4"/>
                </a:lnTo>
                <a:lnTo>
                  <a:pt x="5" y="4"/>
                </a:lnTo>
                <a:lnTo>
                  <a:pt x="3" y="2"/>
                </a:lnTo>
                <a:lnTo>
                  <a:pt x="10" y="4"/>
                </a:lnTo>
                <a:lnTo>
                  <a:pt x="3" y="6"/>
                </a:lnTo>
                <a:lnTo>
                  <a:pt x="5" y="4"/>
                </a:lnTo>
                <a:lnTo>
                  <a:pt x="5" y="4"/>
                </a:lnTo>
                <a:lnTo>
                  <a:pt x="4"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8" name="Rectangle 154"/>
          <p:cNvSpPr>
            <a:spLocks noChangeArrowheads="1"/>
          </p:cNvSpPr>
          <p:nvPr/>
        </p:nvSpPr>
        <p:spPr bwMode="auto">
          <a:xfrm>
            <a:off x="1589881" y="2887662"/>
            <a:ext cx="615950" cy="25400"/>
          </a:xfrm>
          <a:prstGeom prst="rect">
            <a:avLst/>
          </a:prstGeom>
          <a:solidFill>
            <a:srgbClr val="292E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9" name="Freeform 155"/>
          <p:cNvSpPr>
            <a:spLocks/>
          </p:cNvSpPr>
          <p:nvPr/>
        </p:nvSpPr>
        <p:spPr bwMode="auto">
          <a:xfrm>
            <a:off x="2089944" y="2862262"/>
            <a:ext cx="128588" cy="77788"/>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2" name="Freeform 156"/>
          <p:cNvSpPr>
            <a:spLocks/>
          </p:cNvSpPr>
          <p:nvPr/>
        </p:nvSpPr>
        <p:spPr bwMode="auto">
          <a:xfrm>
            <a:off x="2077244" y="2849562"/>
            <a:ext cx="168275" cy="103188"/>
          </a:xfrm>
          <a:custGeom>
            <a:avLst/>
            <a:gdLst>
              <a:gd name="T0" fmla="*/ 4 w 13"/>
              <a:gd name="T1" fmla="*/ 4 h 8"/>
              <a:gd name="T2" fmla="*/ 4 w 13"/>
              <a:gd name="T3" fmla="*/ 4 h 8"/>
              <a:gd name="T4" fmla="*/ 0 w 13"/>
              <a:gd name="T5" fmla="*/ 8 h 8"/>
              <a:gd name="T6" fmla="*/ 13 w 13"/>
              <a:gd name="T7" fmla="*/ 4 h 8"/>
              <a:gd name="T8" fmla="*/ 0 w 13"/>
              <a:gd name="T9" fmla="*/ 0 h 8"/>
              <a:gd name="T10" fmla="*/ 4 w 13"/>
              <a:gd name="T11" fmla="*/ 4 h 8"/>
              <a:gd name="T12" fmla="*/ 4 w 13"/>
              <a:gd name="T13" fmla="*/ 4 h 8"/>
              <a:gd name="T14" fmla="*/ 4 w 13"/>
              <a:gd name="T15" fmla="*/ 4 h 8"/>
              <a:gd name="T16" fmla="*/ 4 w 13"/>
              <a:gd name="T17" fmla="*/ 4 h 8"/>
              <a:gd name="T18" fmla="*/ 4 w 13"/>
              <a:gd name="T19" fmla="*/ 4 h 8"/>
              <a:gd name="T20" fmla="*/ 3 w 13"/>
              <a:gd name="T21" fmla="*/ 2 h 8"/>
              <a:gd name="T22" fmla="*/ 10 w 13"/>
              <a:gd name="T23" fmla="*/ 4 h 8"/>
              <a:gd name="T24" fmla="*/ 3 w 13"/>
              <a:gd name="T25" fmla="*/ 6 h 8"/>
              <a:gd name="T26" fmla="*/ 5 w 13"/>
              <a:gd name="T27" fmla="*/ 4 h 8"/>
              <a:gd name="T28" fmla="*/ 4 w 13"/>
              <a:gd name="T2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4" y="4"/>
                </a:moveTo>
                <a:lnTo>
                  <a:pt x="4" y="4"/>
                </a:lnTo>
                <a:lnTo>
                  <a:pt x="0" y="8"/>
                </a:lnTo>
                <a:lnTo>
                  <a:pt x="13" y="4"/>
                </a:lnTo>
                <a:lnTo>
                  <a:pt x="0" y="0"/>
                </a:lnTo>
                <a:lnTo>
                  <a:pt x="4" y="4"/>
                </a:lnTo>
                <a:lnTo>
                  <a:pt x="4" y="4"/>
                </a:lnTo>
                <a:lnTo>
                  <a:pt x="4" y="4"/>
                </a:lnTo>
                <a:lnTo>
                  <a:pt x="4" y="4"/>
                </a:lnTo>
                <a:lnTo>
                  <a:pt x="4" y="4"/>
                </a:lnTo>
                <a:lnTo>
                  <a:pt x="3" y="2"/>
                </a:lnTo>
                <a:lnTo>
                  <a:pt x="10" y="4"/>
                </a:lnTo>
                <a:lnTo>
                  <a:pt x="3" y="6"/>
                </a:lnTo>
                <a:lnTo>
                  <a:pt x="5" y="4"/>
                </a:lnTo>
                <a:lnTo>
                  <a:pt x="4"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5" name="Rectangle 157"/>
          <p:cNvSpPr>
            <a:spLocks noChangeArrowheads="1"/>
          </p:cNvSpPr>
          <p:nvPr/>
        </p:nvSpPr>
        <p:spPr bwMode="auto">
          <a:xfrm>
            <a:off x="1589881" y="3248025"/>
            <a:ext cx="628650" cy="25400"/>
          </a:xfrm>
          <a:prstGeom prst="rect">
            <a:avLst/>
          </a:prstGeom>
          <a:solidFill>
            <a:srgbClr val="292E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6" name="Freeform 158"/>
          <p:cNvSpPr>
            <a:spLocks/>
          </p:cNvSpPr>
          <p:nvPr/>
        </p:nvSpPr>
        <p:spPr bwMode="auto">
          <a:xfrm>
            <a:off x="2104231" y="3222625"/>
            <a:ext cx="127000" cy="7620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7" name="Freeform 159"/>
          <p:cNvSpPr>
            <a:spLocks/>
          </p:cNvSpPr>
          <p:nvPr/>
        </p:nvSpPr>
        <p:spPr bwMode="auto">
          <a:xfrm>
            <a:off x="2089944" y="3222625"/>
            <a:ext cx="155575" cy="88900"/>
          </a:xfrm>
          <a:custGeom>
            <a:avLst/>
            <a:gdLst>
              <a:gd name="T0" fmla="*/ 4 w 12"/>
              <a:gd name="T1" fmla="*/ 3 h 7"/>
              <a:gd name="T2" fmla="*/ 3 w 12"/>
              <a:gd name="T3" fmla="*/ 3 h 7"/>
              <a:gd name="T4" fmla="*/ 0 w 12"/>
              <a:gd name="T5" fmla="*/ 7 h 7"/>
              <a:gd name="T6" fmla="*/ 12 w 12"/>
              <a:gd name="T7" fmla="*/ 3 h 7"/>
              <a:gd name="T8" fmla="*/ 0 w 12"/>
              <a:gd name="T9" fmla="*/ 0 h 7"/>
              <a:gd name="T10" fmla="*/ 3 w 12"/>
              <a:gd name="T11" fmla="*/ 3 h 7"/>
              <a:gd name="T12" fmla="*/ 4 w 12"/>
              <a:gd name="T13" fmla="*/ 3 h 7"/>
              <a:gd name="T14" fmla="*/ 3 w 12"/>
              <a:gd name="T15" fmla="*/ 3 h 7"/>
              <a:gd name="T16" fmla="*/ 4 w 12"/>
              <a:gd name="T17" fmla="*/ 3 h 7"/>
              <a:gd name="T18" fmla="*/ 4 w 12"/>
              <a:gd name="T19" fmla="*/ 3 h 7"/>
              <a:gd name="T20" fmla="*/ 2 w 12"/>
              <a:gd name="T21" fmla="*/ 1 h 7"/>
              <a:gd name="T22" fmla="*/ 10 w 12"/>
              <a:gd name="T23" fmla="*/ 3 h 7"/>
              <a:gd name="T24" fmla="*/ 2 w 12"/>
              <a:gd name="T25" fmla="*/ 5 h 7"/>
              <a:gd name="T26" fmla="*/ 4 w 12"/>
              <a:gd name="T27" fmla="*/ 3 h 7"/>
              <a:gd name="T28" fmla="*/ 4 w 12"/>
              <a:gd name="T2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4" y="3"/>
                </a:moveTo>
                <a:lnTo>
                  <a:pt x="3" y="3"/>
                </a:lnTo>
                <a:lnTo>
                  <a:pt x="0" y="7"/>
                </a:lnTo>
                <a:lnTo>
                  <a:pt x="12" y="3"/>
                </a:lnTo>
                <a:lnTo>
                  <a:pt x="0" y="0"/>
                </a:lnTo>
                <a:lnTo>
                  <a:pt x="3" y="3"/>
                </a:lnTo>
                <a:lnTo>
                  <a:pt x="4" y="3"/>
                </a:lnTo>
                <a:lnTo>
                  <a:pt x="3" y="3"/>
                </a:lnTo>
                <a:lnTo>
                  <a:pt x="4" y="3"/>
                </a:lnTo>
                <a:lnTo>
                  <a:pt x="4" y="3"/>
                </a:lnTo>
                <a:lnTo>
                  <a:pt x="2" y="1"/>
                </a:lnTo>
                <a:lnTo>
                  <a:pt x="10" y="3"/>
                </a:lnTo>
                <a:lnTo>
                  <a:pt x="2" y="5"/>
                </a:lnTo>
                <a:lnTo>
                  <a:pt x="4" y="3"/>
                </a:lnTo>
                <a:lnTo>
                  <a:pt x="4"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8" name="Rectangle 160"/>
          <p:cNvSpPr>
            <a:spLocks noChangeArrowheads="1"/>
          </p:cNvSpPr>
          <p:nvPr/>
        </p:nvSpPr>
        <p:spPr bwMode="auto">
          <a:xfrm>
            <a:off x="2488406" y="3195637"/>
            <a:ext cx="1412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1399" name="Freeform 161"/>
          <p:cNvSpPr>
            <a:spLocks noEditPoints="1"/>
          </p:cNvSpPr>
          <p:nvPr/>
        </p:nvSpPr>
        <p:spPr bwMode="auto">
          <a:xfrm>
            <a:off x="2501106" y="3376612"/>
            <a:ext cx="12700" cy="449263"/>
          </a:xfrm>
          <a:custGeom>
            <a:avLst/>
            <a:gdLst>
              <a:gd name="T0" fmla="*/ 0 w 1"/>
              <a:gd name="T1" fmla="*/ 35 h 35"/>
              <a:gd name="T2" fmla="*/ 1 w 1"/>
              <a:gd name="T3" fmla="*/ 35 h 35"/>
              <a:gd name="T4" fmla="*/ 1 w 1"/>
              <a:gd name="T5" fmla="*/ 23 h 35"/>
              <a:gd name="T6" fmla="*/ 0 w 1"/>
              <a:gd name="T7" fmla="*/ 23 h 35"/>
              <a:gd name="T8" fmla="*/ 0 w 1"/>
              <a:gd name="T9" fmla="*/ 35 h 35"/>
              <a:gd name="T10" fmla="*/ 1 w 1"/>
              <a:gd name="T11" fmla="*/ 35 h 35"/>
              <a:gd name="T12" fmla="*/ 0 w 1"/>
              <a:gd name="T13" fmla="*/ 20 h 35"/>
              <a:gd name="T14" fmla="*/ 1 w 1"/>
              <a:gd name="T15" fmla="*/ 20 h 35"/>
              <a:gd name="T16" fmla="*/ 1 w 1"/>
              <a:gd name="T17" fmla="*/ 19 h 35"/>
              <a:gd name="T18" fmla="*/ 0 w 1"/>
              <a:gd name="T19" fmla="*/ 19 h 35"/>
              <a:gd name="T20" fmla="*/ 0 w 1"/>
              <a:gd name="T21" fmla="*/ 20 h 35"/>
              <a:gd name="T22" fmla="*/ 1 w 1"/>
              <a:gd name="T23" fmla="*/ 20 h 35"/>
              <a:gd name="T24" fmla="*/ 0 w 1"/>
              <a:gd name="T25" fmla="*/ 16 h 35"/>
              <a:gd name="T26" fmla="*/ 1 w 1"/>
              <a:gd name="T27" fmla="*/ 16 h 35"/>
              <a:gd name="T28" fmla="*/ 1 w 1"/>
              <a:gd name="T29" fmla="*/ 4 h 35"/>
              <a:gd name="T30" fmla="*/ 0 w 1"/>
              <a:gd name="T31" fmla="*/ 4 h 35"/>
              <a:gd name="T32" fmla="*/ 0 w 1"/>
              <a:gd name="T33" fmla="*/ 16 h 35"/>
              <a:gd name="T34" fmla="*/ 1 w 1"/>
              <a:gd name="T35" fmla="*/ 16 h 35"/>
              <a:gd name="T36" fmla="*/ 0 w 1"/>
              <a:gd name="T37" fmla="*/ 1 h 35"/>
              <a:gd name="T38" fmla="*/ 1 w 1"/>
              <a:gd name="T39" fmla="*/ 1 h 35"/>
              <a:gd name="T40" fmla="*/ 1 w 1"/>
              <a:gd name="T41" fmla="*/ 0 h 35"/>
              <a:gd name="T42" fmla="*/ 0 w 1"/>
              <a:gd name="T43" fmla="*/ 0 h 35"/>
              <a:gd name="T44" fmla="*/ 0 w 1"/>
              <a:gd name="T45" fmla="*/ 1 h 35"/>
              <a:gd name="T46" fmla="*/ 1 w 1"/>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 h="35">
                <a:moveTo>
                  <a:pt x="0" y="35"/>
                </a:moveTo>
                <a:lnTo>
                  <a:pt x="1" y="35"/>
                </a:lnTo>
                <a:lnTo>
                  <a:pt x="1" y="23"/>
                </a:lnTo>
                <a:lnTo>
                  <a:pt x="0" y="23"/>
                </a:lnTo>
                <a:lnTo>
                  <a:pt x="0" y="35"/>
                </a:lnTo>
                <a:close/>
                <a:moveTo>
                  <a:pt x="1" y="35"/>
                </a:moveTo>
                <a:close/>
                <a:moveTo>
                  <a:pt x="0" y="20"/>
                </a:moveTo>
                <a:lnTo>
                  <a:pt x="1" y="20"/>
                </a:lnTo>
                <a:lnTo>
                  <a:pt x="1" y="19"/>
                </a:lnTo>
                <a:lnTo>
                  <a:pt x="0" y="19"/>
                </a:lnTo>
                <a:lnTo>
                  <a:pt x="0" y="20"/>
                </a:lnTo>
                <a:close/>
                <a:moveTo>
                  <a:pt x="1" y="20"/>
                </a:moveTo>
                <a:close/>
                <a:moveTo>
                  <a:pt x="0" y="16"/>
                </a:moveTo>
                <a:lnTo>
                  <a:pt x="1" y="16"/>
                </a:lnTo>
                <a:lnTo>
                  <a:pt x="1" y="4"/>
                </a:lnTo>
                <a:lnTo>
                  <a:pt x="0" y="4"/>
                </a:lnTo>
                <a:lnTo>
                  <a:pt x="0" y="16"/>
                </a:lnTo>
                <a:close/>
                <a:moveTo>
                  <a:pt x="1" y="16"/>
                </a:moveTo>
                <a:close/>
                <a:moveTo>
                  <a:pt x="0" y="1"/>
                </a:moveTo>
                <a:lnTo>
                  <a:pt x="1" y="1"/>
                </a:lnTo>
                <a:lnTo>
                  <a:pt x="1" y="0"/>
                </a:lnTo>
                <a:lnTo>
                  <a:pt x="0" y="0"/>
                </a:lnTo>
                <a:lnTo>
                  <a:pt x="0" y="1"/>
                </a:lnTo>
                <a:close/>
                <a:moveTo>
                  <a:pt x="1" y="1"/>
                </a:move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0" name="Freeform 162"/>
          <p:cNvSpPr>
            <a:spLocks/>
          </p:cNvSpPr>
          <p:nvPr/>
        </p:nvSpPr>
        <p:spPr bwMode="auto">
          <a:xfrm>
            <a:off x="2475706" y="3362325"/>
            <a:ext cx="77788" cy="128588"/>
          </a:xfrm>
          <a:custGeom>
            <a:avLst/>
            <a:gdLst>
              <a:gd name="T0" fmla="*/ 3 w 6"/>
              <a:gd name="T1" fmla="*/ 7 h 10"/>
              <a:gd name="T2" fmla="*/ 6 w 6"/>
              <a:gd name="T3" fmla="*/ 10 h 10"/>
              <a:gd name="T4" fmla="*/ 3 w 6"/>
              <a:gd name="T5" fmla="*/ 0 h 10"/>
              <a:gd name="T6" fmla="*/ 0 w 6"/>
              <a:gd name="T7" fmla="*/ 10 h 10"/>
              <a:gd name="T8" fmla="*/ 3 w 6"/>
              <a:gd name="T9" fmla="*/ 7 h 10"/>
            </a:gdLst>
            <a:ahLst/>
            <a:cxnLst>
              <a:cxn ang="0">
                <a:pos x="T0" y="T1"/>
              </a:cxn>
              <a:cxn ang="0">
                <a:pos x="T2" y="T3"/>
              </a:cxn>
              <a:cxn ang="0">
                <a:pos x="T4" y="T5"/>
              </a:cxn>
              <a:cxn ang="0">
                <a:pos x="T6" y="T7"/>
              </a:cxn>
              <a:cxn ang="0">
                <a:pos x="T8" y="T9"/>
              </a:cxn>
            </a:cxnLst>
            <a:rect l="0" t="0" r="r" b="b"/>
            <a:pathLst>
              <a:path w="6" h="10">
                <a:moveTo>
                  <a:pt x="3" y="7"/>
                </a:moveTo>
                <a:lnTo>
                  <a:pt x="6" y="10"/>
                </a:lnTo>
                <a:lnTo>
                  <a:pt x="3" y="0"/>
                </a:lnTo>
                <a:lnTo>
                  <a:pt x="0" y="10"/>
                </a:lnTo>
                <a:lnTo>
                  <a:pt x="3"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1" name="Freeform 163"/>
          <p:cNvSpPr>
            <a:spLocks/>
          </p:cNvSpPr>
          <p:nvPr/>
        </p:nvSpPr>
        <p:spPr bwMode="auto">
          <a:xfrm>
            <a:off x="2463006" y="3336925"/>
            <a:ext cx="90488" cy="166688"/>
          </a:xfrm>
          <a:custGeom>
            <a:avLst/>
            <a:gdLst>
              <a:gd name="T0" fmla="*/ 4 w 7"/>
              <a:gd name="T1" fmla="*/ 9 h 13"/>
              <a:gd name="T2" fmla="*/ 3 w 7"/>
              <a:gd name="T3" fmla="*/ 9 h 13"/>
              <a:gd name="T4" fmla="*/ 7 w 7"/>
              <a:gd name="T5" fmla="*/ 13 h 13"/>
              <a:gd name="T6" fmla="*/ 4 w 7"/>
              <a:gd name="T7" fmla="*/ 0 h 13"/>
              <a:gd name="T8" fmla="*/ 0 w 7"/>
              <a:gd name="T9" fmla="*/ 13 h 13"/>
              <a:gd name="T10" fmla="*/ 4 w 7"/>
              <a:gd name="T11" fmla="*/ 9 h 13"/>
              <a:gd name="T12" fmla="*/ 4 w 7"/>
              <a:gd name="T13" fmla="*/ 9 h 13"/>
              <a:gd name="T14" fmla="*/ 3 w 7"/>
              <a:gd name="T15" fmla="*/ 9 h 13"/>
              <a:gd name="T16" fmla="*/ 4 w 7"/>
              <a:gd name="T17" fmla="*/ 9 h 13"/>
              <a:gd name="T18" fmla="*/ 3 w 7"/>
              <a:gd name="T19" fmla="*/ 9 h 13"/>
              <a:gd name="T20" fmla="*/ 2 w 7"/>
              <a:gd name="T21" fmla="*/ 11 h 13"/>
              <a:gd name="T22" fmla="*/ 4 w 7"/>
              <a:gd name="T23" fmla="*/ 3 h 13"/>
              <a:gd name="T24" fmla="*/ 6 w 7"/>
              <a:gd name="T25" fmla="*/ 11 h 13"/>
              <a:gd name="T26" fmla="*/ 4 w 7"/>
              <a:gd name="T27" fmla="*/ 9 h 13"/>
              <a:gd name="T28" fmla="*/ 3 w 7"/>
              <a:gd name="T29" fmla="*/ 9 h 13"/>
              <a:gd name="T30" fmla="*/ 4 w 7"/>
              <a:gd name="T3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3">
                <a:moveTo>
                  <a:pt x="4" y="9"/>
                </a:moveTo>
                <a:lnTo>
                  <a:pt x="3" y="9"/>
                </a:lnTo>
                <a:lnTo>
                  <a:pt x="7" y="13"/>
                </a:lnTo>
                <a:lnTo>
                  <a:pt x="4" y="0"/>
                </a:lnTo>
                <a:lnTo>
                  <a:pt x="0" y="13"/>
                </a:lnTo>
                <a:lnTo>
                  <a:pt x="4" y="9"/>
                </a:lnTo>
                <a:lnTo>
                  <a:pt x="4" y="9"/>
                </a:lnTo>
                <a:lnTo>
                  <a:pt x="3" y="9"/>
                </a:lnTo>
                <a:lnTo>
                  <a:pt x="4" y="9"/>
                </a:lnTo>
                <a:lnTo>
                  <a:pt x="3" y="9"/>
                </a:lnTo>
                <a:lnTo>
                  <a:pt x="2" y="11"/>
                </a:lnTo>
                <a:lnTo>
                  <a:pt x="4" y="3"/>
                </a:lnTo>
                <a:lnTo>
                  <a:pt x="6" y="11"/>
                </a:lnTo>
                <a:lnTo>
                  <a:pt x="4" y="9"/>
                </a:lnTo>
                <a:lnTo>
                  <a:pt x="3" y="9"/>
                </a:lnTo>
                <a:lnTo>
                  <a:pt x="4" y="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2" name="Rectangle 164"/>
          <p:cNvSpPr>
            <a:spLocks noChangeArrowheads="1"/>
          </p:cNvSpPr>
          <p:nvPr/>
        </p:nvSpPr>
        <p:spPr bwMode="auto">
          <a:xfrm>
            <a:off x="2231231" y="3811587"/>
            <a:ext cx="8858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isImmediate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1403" name="Freeform 165"/>
          <p:cNvSpPr>
            <a:spLocks noEditPoints="1"/>
          </p:cNvSpPr>
          <p:nvPr/>
        </p:nvSpPr>
        <p:spPr bwMode="auto">
          <a:xfrm>
            <a:off x="4260056" y="3336925"/>
            <a:ext cx="25400" cy="449263"/>
          </a:xfrm>
          <a:custGeom>
            <a:avLst/>
            <a:gdLst>
              <a:gd name="T0" fmla="*/ 0 w 2"/>
              <a:gd name="T1" fmla="*/ 35 h 35"/>
              <a:gd name="T2" fmla="*/ 2 w 2"/>
              <a:gd name="T3" fmla="*/ 35 h 35"/>
              <a:gd name="T4" fmla="*/ 2 w 2"/>
              <a:gd name="T5" fmla="*/ 23 h 35"/>
              <a:gd name="T6" fmla="*/ 0 w 2"/>
              <a:gd name="T7" fmla="*/ 23 h 35"/>
              <a:gd name="T8" fmla="*/ 0 w 2"/>
              <a:gd name="T9" fmla="*/ 35 h 35"/>
              <a:gd name="T10" fmla="*/ 2 w 2"/>
              <a:gd name="T11" fmla="*/ 35 h 35"/>
              <a:gd name="T12" fmla="*/ 0 w 2"/>
              <a:gd name="T13" fmla="*/ 20 h 35"/>
              <a:gd name="T14" fmla="*/ 2 w 2"/>
              <a:gd name="T15" fmla="*/ 20 h 35"/>
              <a:gd name="T16" fmla="*/ 2 w 2"/>
              <a:gd name="T17" fmla="*/ 19 h 35"/>
              <a:gd name="T18" fmla="*/ 0 w 2"/>
              <a:gd name="T19" fmla="*/ 19 h 35"/>
              <a:gd name="T20" fmla="*/ 0 w 2"/>
              <a:gd name="T21" fmla="*/ 20 h 35"/>
              <a:gd name="T22" fmla="*/ 2 w 2"/>
              <a:gd name="T23" fmla="*/ 20 h 35"/>
              <a:gd name="T24" fmla="*/ 0 w 2"/>
              <a:gd name="T25" fmla="*/ 16 h 35"/>
              <a:gd name="T26" fmla="*/ 2 w 2"/>
              <a:gd name="T27" fmla="*/ 16 h 35"/>
              <a:gd name="T28" fmla="*/ 2 w 2"/>
              <a:gd name="T29" fmla="*/ 4 h 35"/>
              <a:gd name="T30" fmla="*/ 0 w 2"/>
              <a:gd name="T31" fmla="*/ 4 h 35"/>
              <a:gd name="T32" fmla="*/ 0 w 2"/>
              <a:gd name="T33" fmla="*/ 16 h 35"/>
              <a:gd name="T34" fmla="*/ 2 w 2"/>
              <a:gd name="T35" fmla="*/ 16 h 35"/>
              <a:gd name="T36" fmla="*/ 0 w 2"/>
              <a:gd name="T37" fmla="*/ 1 h 35"/>
              <a:gd name="T38" fmla="*/ 2 w 2"/>
              <a:gd name="T39" fmla="*/ 1 h 35"/>
              <a:gd name="T40" fmla="*/ 2 w 2"/>
              <a:gd name="T41" fmla="*/ 0 h 35"/>
              <a:gd name="T42" fmla="*/ 0 w 2"/>
              <a:gd name="T43" fmla="*/ 0 h 35"/>
              <a:gd name="T44" fmla="*/ 0 w 2"/>
              <a:gd name="T45" fmla="*/ 1 h 35"/>
              <a:gd name="T46" fmla="*/ 2 w 2"/>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 h="35">
                <a:moveTo>
                  <a:pt x="0" y="35"/>
                </a:moveTo>
                <a:lnTo>
                  <a:pt x="2" y="35"/>
                </a:lnTo>
                <a:lnTo>
                  <a:pt x="2" y="23"/>
                </a:lnTo>
                <a:lnTo>
                  <a:pt x="0" y="23"/>
                </a:lnTo>
                <a:lnTo>
                  <a:pt x="0" y="35"/>
                </a:lnTo>
                <a:close/>
                <a:moveTo>
                  <a:pt x="2" y="35"/>
                </a:moveTo>
                <a:close/>
                <a:moveTo>
                  <a:pt x="0" y="20"/>
                </a:moveTo>
                <a:lnTo>
                  <a:pt x="2" y="20"/>
                </a:lnTo>
                <a:lnTo>
                  <a:pt x="2" y="19"/>
                </a:lnTo>
                <a:lnTo>
                  <a:pt x="0" y="19"/>
                </a:lnTo>
                <a:lnTo>
                  <a:pt x="0" y="20"/>
                </a:lnTo>
                <a:close/>
                <a:moveTo>
                  <a:pt x="2" y="20"/>
                </a:moveTo>
                <a:close/>
                <a:moveTo>
                  <a:pt x="0" y="16"/>
                </a:moveTo>
                <a:lnTo>
                  <a:pt x="2" y="16"/>
                </a:lnTo>
                <a:lnTo>
                  <a:pt x="2" y="4"/>
                </a:lnTo>
                <a:lnTo>
                  <a:pt x="0" y="4"/>
                </a:lnTo>
                <a:lnTo>
                  <a:pt x="0" y="16"/>
                </a:lnTo>
                <a:close/>
                <a:moveTo>
                  <a:pt x="2" y="16"/>
                </a:moveTo>
                <a:close/>
                <a:moveTo>
                  <a:pt x="0" y="1"/>
                </a:moveTo>
                <a:lnTo>
                  <a:pt x="2" y="1"/>
                </a:lnTo>
                <a:lnTo>
                  <a:pt x="2" y="0"/>
                </a:lnTo>
                <a:lnTo>
                  <a:pt x="0" y="0"/>
                </a:lnTo>
                <a:lnTo>
                  <a:pt x="0" y="1"/>
                </a:lnTo>
                <a:close/>
                <a:moveTo>
                  <a:pt x="2" y="1"/>
                </a:move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4" name="Freeform 166"/>
          <p:cNvSpPr>
            <a:spLocks/>
          </p:cNvSpPr>
          <p:nvPr/>
        </p:nvSpPr>
        <p:spPr bwMode="auto">
          <a:xfrm>
            <a:off x="4234656" y="3324225"/>
            <a:ext cx="77788" cy="128588"/>
          </a:xfrm>
          <a:custGeom>
            <a:avLst/>
            <a:gdLst>
              <a:gd name="T0" fmla="*/ 3 w 6"/>
              <a:gd name="T1" fmla="*/ 7 h 10"/>
              <a:gd name="T2" fmla="*/ 6 w 6"/>
              <a:gd name="T3" fmla="*/ 10 h 10"/>
              <a:gd name="T4" fmla="*/ 3 w 6"/>
              <a:gd name="T5" fmla="*/ 0 h 10"/>
              <a:gd name="T6" fmla="*/ 0 w 6"/>
              <a:gd name="T7" fmla="*/ 10 h 10"/>
              <a:gd name="T8" fmla="*/ 3 w 6"/>
              <a:gd name="T9" fmla="*/ 7 h 10"/>
            </a:gdLst>
            <a:ahLst/>
            <a:cxnLst>
              <a:cxn ang="0">
                <a:pos x="T0" y="T1"/>
              </a:cxn>
              <a:cxn ang="0">
                <a:pos x="T2" y="T3"/>
              </a:cxn>
              <a:cxn ang="0">
                <a:pos x="T4" y="T5"/>
              </a:cxn>
              <a:cxn ang="0">
                <a:pos x="T6" y="T7"/>
              </a:cxn>
              <a:cxn ang="0">
                <a:pos x="T8" y="T9"/>
              </a:cxn>
            </a:cxnLst>
            <a:rect l="0" t="0" r="r" b="b"/>
            <a:pathLst>
              <a:path w="6" h="10">
                <a:moveTo>
                  <a:pt x="3" y="7"/>
                </a:moveTo>
                <a:lnTo>
                  <a:pt x="6" y="10"/>
                </a:lnTo>
                <a:lnTo>
                  <a:pt x="3" y="0"/>
                </a:lnTo>
                <a:lnTo>
                  <a:pt x="0" y="10"/>
                </a:lnTo>
                <a:lnTo>
                  <a:pt x="3"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5" name="Freeform 167"/>
          <p:cNvSpPr>
            <a:spLocks/>
          </p:cNvSpPr>
          <p:nvPr/>
        </p:nvSpPr>
        <p:spPr bwMode="auto">
          <a:xfrm>
            <a:off x="4221956" y="3311525"/>
            <a:ext cx="103188" cy="153988"/>
          </a:xfrm>
          <a:custGeom>
            <a:avLst/>
            <a:gdLst>
              <a:gd name="T0" fmla="*/ 4 w 8"/>
              <a:gd name="T1" fmla="*/ 8 h 12"/>
              <a:gd name="T2" fmla="*/ 4 w 8"/>
              <a:gd name="T3" fmla="*/ 9 h 12"/>
              <a:gd name="T4" fmla="*/ 8 w 8"/>
              <a:gd name="T5" fmla="*/ 12 h 12"/>
              <a:gd name="T6" fmla="*/ 4 w 8"/>
              <a:gd name="T7" fmla="*/ 0 h 12"/>
              <a:gd name="T8" fmla="*/ 0 w 8"/>
              <a:gd name="T9" fmla="*/ 12 h 12"/>
              <a:gd name="T10" fmla="*/ 4 w 8"/>
              <a:gd name="T11" fmla="*/ 9 h 12"/>
              <a:gd name="T12" fmla="*/ 4 w 8"/>
              <a:gd name="T13" fmla="*/ 8 h 12"/>
              <a:gd name="T14" fmla="*/ 4 w 8"/>
              <a:gd name="T15" fmla="*/ 9 h 12"/>
              <a:gd name="T16" fmla="*/ 4 w 8"/>
              <a:gd name="T17" fmla="*/ 8 h 12"/>
              <a:gd name="T18" fmla="*/ 4 w 8"/>
              <a:gd name="T19" fmla="*/ 8 h 12"/>
              <a:gd name="T20" fmla="*/ 2 w 8"/>
              <a:gd name="T21" fmla="*/ 10 h 12"/>
              <a:gd name="T22" fmla="*/ 4 w 8"/>
              <a:gd name="T23" fmla="*/ 2 h 12"/>
              <a:gd name="T24" fmla="*/ 6 w 8"/>
              <a:gd name="T25" fmla="*/ 10 h 12"/>
              <a:gd name="T26" fmla="*/ 4 w 8"/>
              <a:gd name="T27" fmla="*/ 8 h 12"/>
              <a:gd name="T28" fmla="*/ 4 w 8"/>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2">
                <a:moveTo>
                  <a:pt x="4" y="8"/>
                </a:moveTo>
                <a:lnTo>
                  <a:pt x="4" y="9"/>
                </a:lnTo>
                <a:lnTo>
                  <a:pt x="8" y="12"/>
                </a:lnTo>
                <a:lnTo>
                  <a:pt x="4" y="0"/>
                </a:lnTo>
                <a:lnTo>
                  <a:pt x="0" y="12"/>
                </a:lnTo>
                <a:lnTo>
                  <a:pt x="4" y="9"/>
                </a:lnTo>
                <a:lnTo>
                  <a:pt x="4" y="8"/>
                </a:lnTo>
                <a:lnTo>
                  <a:pt x="4" y="9"/>
                </a:lnTo>
                <a:lnTo>
                  <a:pt x="4" y="8"/>
                </a:lnTo>
                <a:lnTo>
                  <a:pt x="4" y="8"/>
                </a:lnTo>
                <a:lnTo>
                  <a:pt x="2" y="10"/>
                </a:lnTo>
                <a:lnTo>
                  <a:pt x="4" y="2"/>
                </a:lnTo>
                <a:lnTo>
                  <a:pt x="6" y="10"/>
                </a:lnTo>
                <a:lnTo>
                  <a:pt x="4" y="8"/>
                </a:lnTo>
                <a:lnTo>
                  <a:pt x="4"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6" name="Rectangle 168"/>
          <p:cNvSpPr>
            <a:spLocks noChangeArrowheads="1"/>
          </p:cNvSpPr>
          <p:nvPr/>
        </p:nvSpPr>
        <p:spPr bwMode="auto">
          <a:xfrm>
            <a:off x="4002881" y="3798887"/>
            <a:ext cx="8223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Times New Roman" pitchFamily="18" charset="0"/>
              </a:rPr>
              <a:t>aluSignals</a:t>
            </a:r>
            <a:endParaRPr kumimoji="0" lang="en-US" sz="1800" b="0" i="0" u="none" strike="noStrike" cap="none" normalizeH="0" baseline="0" smtClean="0">
              <a:ln>
                <a:noFill/>
              </a:ln>
              <a:solidFill>
                <a:schemeClr val="tx1"/>
              </a:solidFill>
              <a:effectLst/>
              <a:latin typeface="Arial" pitchFamily="34" charset="0"/>
            </a:endParaRPr>
          </a:p>
        </p:txBody>
      </p:sp>
      <p:sp>
        <p:nvSpPr>
          <p:cNvPr id="11407" name="Freeform 169"/>
          <p:cNvSpPr>
            <a:spLocks/>
          </p:cNvSpPr>
          <p:nvPr/>
        </p:nvSpPr>
        <p:spPr bwMode="auto">
          <a:xfrm>
            <a:off x="5198269" y="2657475"/>
            <a:ext cx="2579688" cy="12700"/>
          </a:xfrm>
          <a:custGeom>
            <a:avLst/>
            <a:gdLst>
              <a:gd name="T0" fmla="*/ 0 w 201"/>
              <a:gd name="T1" fmla="*/ 1 h 1"/>
              <a:gd name="T2" fmla="*/ 201 w 201"/>
              <a:gd name="T3" fmla="*/ 0 h 1"/>
              <a:gd name="T4" fmla="*/ 0 w 201"/>
              <a:gd name="T5" fmla="*/ 1 h 1"/>
            </a:gdLst>
            <a:ahLst/>
            <a:cxnLst>
              <a:cxn ang="0">
                <a:pos x="T0" y="T1"/>
              </a:cxn>
              <a:cxn ang="0">
                <a:pos x="T2" y="T3"/>
              </a:cxn>
              <a:cxn ang="0">
                <a:pos x="T4" y="T5"/>
              </a:cxn>
            </a:cxnLst>
            <a:rect l="0" t="0" r="r" b="b"/>
            <a:pathLst>
              <a:path w="201" h="1">
                <a:moveTo>
                  <a:pt x="0" y="1"/>
                </a:moveTo>
                <a:lnTo>
                  <a:pt x="201" y="0"/>
                </a:lnTo>
                <a:lnTo>
                  <a:pt x="0" y="1"/>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8" name="Freeform 170"/>
          <p:cNvSpPr>
            <a:spLocks/>
          </p:cNvSpPr>
          <p:nvPr/>
        </p:nvSpPr>
        <p:spPr bwMode="auto">
          <a:xfrm>
            <a:off x="5198269" y="2657475"/>
            <a:ext cx="2579688" cy="25400"/>
          </a:xfrm>
          <a:custGeom>
            <a:avLst/>
            <a:gdLst>
              <a:gd name="T0" fmla="*/ 0 w 201"/>
              <a:gd name="T1" fmla="*/ 2 h 2"/>
              <a:gd name="T2" fmla="*/ 201 w 201"/>
              <a:gd name="T3" fmla="*/ 1 h 2"/>
              <a:gd name="T4" fmla="*/ 201 w 201"/>
              <a:gd name="T5" fmla="*/ 0 h 2"/>
              <a:gd name="T6" fmla="*/ 0 w 201"/>
              <a:gd name="T7" fmla="*/ 0 h 2"/>
              <a:gd name="T8" fmla="*/ 0 w 201"/>
              <a:gd name="T9" fmla="*/ 2 h 2"/>
            </a:gdLst>
            <a:ahLst/>
            <a:cxnLst>
              <a:cxn ang="0">
                <a:pos x="T0" y="T1"/>
              </a:cxn>
              <a:cxn ang="0">
                <a:pos x="T2" y="T3"/>
              </a:cxn>
              <a:cxn ang="0">
                <a:pos x="T4" y="T5"/>
              </a:cxn>
              <a:cxn ang="0">
                <a:pos x="T6" y="T7"/>
              </a:cxn>
              <a:cxn ang="0">
                <a:pos x="T8" y="T9"/>
              </a:cxn>
            </a:cxnLst>
            <a:rect l="0" t="0" r="r" b="b"/>
            <a:pathLst>
              <a:path w="201" h="2">
                <a:moveTo>
                  <a:pt x="0" y="2"/>
                </a:moveTo>
                <a:lnTo>
                  <a:pt x="201" y="1"/>
                </a:lnTo>
                <a:lnTo>
                  <a:pt x="201" y="0"/>
                </a:lnTo>
                <a:lnTo>
                  <a:pt x="0" y="0"/>
                </a:lnTo>
                <a:lnTo>
                  <a:pt x="0" y="2"/>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9" name="Freeform 171"/>
          <p:cNvSpPr>
            <a:spLocks/>
          </p:cNvSpPr>
          <p:nvPr/>
        </p:nvSpPr>
        <p:spPr bwMode="auto">
          <a:xfrm>
            <a:off x="7674769" y="2632075"/>
            <a:ext cx="128588" cy="63500"/>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0" name="Freeform 172"/>
          <p:cNvSpPr>
            <a:spLocks/>
          </p:cNvSpPr>
          <p:nvPr/>
        </p:nvSpPr>
        <p:spPr bwMode="auto">
          <a:xfrm>
            <a:off x="7662069" y="2617787"/>
            <a:ext cx="153988" cy="90488"/>
          </a:xfrm>
          <a:custGeom>
            <a:avLst/>
            <a:gdLst>
              <a:gd name="T0" fmla="*/ 4 w 12"/>
              <a:gd name="T1" fmla="*/ 3 h 7"/>
              <a:gd name="T2" fmla="*/ 3 w 12"/>
              <a:gd name="T3" fmla="*/ 3 h 7"/>
              <a:gd name="T4" fmla="*/ 0 w 12"/>
              <a:gd name="T5" fmla="*/ 7 h 7"/>
              <a:gd name="T6" fmla="*/ 12 w 12"/>
              <a:gd name="T7" fmla="*/ 3 h 7"/>
              <a:gd name="T8" fmla="*/ 0 w 12"/>
              <a:gd name="T9" fmla="*/ 0 h 7"/>
              <a:gd name="T10" fmla="*/ 3 w 12"/>
              <a:gd name="T11" fmla="*/ 4 h 7"/>
              <a:gd name="T12" fmla="*/ 4 w 12"/>
              <a:gd name="T13" fmla="*/ 3 h 7"/>
              <a:gd name="T14" fmla="*/ 3 w 12"/>
              <a:gd name="T15" fmla="*/ 3 h 7"/>
              <a:gd name="T16" fmla="*/ 4 w 12"/>
              <a:gd name="T17" fmla="*/ 3 h 7"/>
              <a:gd name="T18" fmla="*/ 4 w 12"/>
              <a:gd name="T19" fmla="*/ 3 h 7"/>
              <a:gd name="T20" fmla="*/ 2 w 12"/>
              <a:gd name="T21" fmla="*/ 1 h 7"/>
              <a:gd name="T22" fmla="*/ 9 w 12"/>
              <a:gd name="T23" fmla="*/ 3 h 7"/>
              <a:gd name="T24" fmla="*/ 2 w 12"/>
              <a:gd name="T25" fmla="*/ 6 h 7"/>
              <a:gd name="T26" fmla="*/ 4 w 12"/>
              <a:gd name="T27" fmla="*/ 3 h 7"/>
              <a:gd name="T28" fmla="*/ 4 w 12"/>
              <a:gd name="T2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4" y="3"/>
                </a:moveTo>
                <a:lnTo>
                  <a:pt x="3" y="3"/>
                </a:lnTo>
                <a:lnTo>
                  <a:pt x="0" y="7"/>
                </a:lnTo>
                <a:lnTo>
                  <a:pt x="12" y="3"/>
                </a:lnTo>
                <a:lnTo>
                  <a:pt x="0" y="0"/>
                </a:lnTo>
                <a:lnTo>
                  <a:pt x="3" y="4"/>
                </a:lnTo>
                <a:lnTo>
                  <a:pt x="4" y="3"/>
                </a:lnTo>
                <a:lnTo>
                  <a:pt x="3" y="3"/>
                </a:lnTo>
                <a:lnTo>
                  <a:pt x="4" y="3"/>
                </a:lnTo>
                <a:lnTo>
                  <a:pt x="4" y="3"/>
                </a:lnTo>
                <a:lnTo>
                  <a:pt x="2" y="1"/>
                </a:lnTo>
                <a:lnTo>
                  <a:pt x="9" y="3"/>
                </a:lnTo>
                <a:lnTo>
                  <a:pt x="2" y="6"/>
                </a:lnTo>
                <a:lnTo>
                  <a:pt x="4" y="3"/>
                </a:lnTo>
                <a:lnTo>
                  <a:pt x="4"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1" name="Rectangle 173"/>
          <p:cNvSpPr>
            <a:spLocks noChangeArrowheads="1"/>
          </p:cNvSpPr>
          <p:nvPr/>
        </p:nvSpPr>
        <p:spPr bwMode="auto">
          <a:xfrm>
            <a:off x="6006306" y="2413000"/>
            <a:ext cx="9112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11412" name="Freeform 174"/>
          <p:cNvSpPr>
            <a:spLocks/>
          </p:cNvSpPr>
          <p:nvPr/>
        </p:nvSpPr>
        <p:spPr bwMode="auto">
          <a:xfrm>
            <a:off x="1332706" y="2208212"/>
            <a:ext cx="180975" cy="1681163"/>
          </a:xfrm>
          <a:custGeom>
            <a:avLst/>
            <a:gdLst>
              <a:gd name="T0" fmla="*/ 1 w 14"/>
              <a:gd name="T1" fmla="*/ 125 h 131"/>
              <a:gd name="T2" fmla="*/ 0 w 14"/>
              <a:gd name="T3" fmla="*/ 6 h 131"/>
              <a:gd name="T4" fmla="*/ 7 w 14"/>
              <a:gd name="T5" fmla="*/ 0 h 131"/>
              <a:gd name="T6" fmla="*/ 14 w 14"/>
              <a:gd name="T7" fmla="*/ 6 h 131"/>
              <a:gd name="T8" fmla="*/ 14 w 14"/>
              <a:gd name="T9" fmla="*/ 125 h 131"/>
              <a:gd name="T10" fmla="*/ 7 w 14"/>
              <a:gd name="T11" fmla="*/ 131 h 131"/>
              <a:gd name="T12" fmla="*/ 1 w 14"/>
              <a:gd name="T13" fmla="*/ 125 h 131"/>
            </a:gdLst>
            <a:ahLst/>
            <a:cxnLst>
              <a:cxn ang="0">
                <a:pos x="T0" y="T1"/>
              </a:cxn>
              <a:cxn ang="0">
                <a:pos x="T2" y="T3"/>
              </a:cxn>
              <a:cxn ang="0">
                <a:pos x="T4" y="T5"/>
              </a:cxn>
              <a:cxn ang="0">
                <a:pos x="T6" y="T7"/>
              </a:cxn>
              <a:cxn ang="0">
                <a:pos x="T8" y="T9"/>
              </a:cxn>
              <a:cxn ang="0">
                <a:pos x="T10" y="T11"/>
              </a:cxn>
              <a:cxn ang="0">
                <a:pos x="T12" y="T13"/>
              </a:cxn>
            </a:cxnLst>
            <a:rect l="0" t="0" r="r" b="b"/>
            <a:pathLst>
              <a:path w="14" h="131">
                <a:moveTo>
                  <a:pt x="1" y="125"/>
                </a:moveTo>
                <a:lnTo>
                  <a:pt x="0" y="6"/>
                </a:lnTo>
                <a:cubicBezTo>
                  <a:pt x="0" y="3"/>
                  <a:pt x="3" y="0"/>
                  <a:pt x="7" y="0"/>
                </a:cubicBezTo>
                <a:cubicBezTo>
                  <a:pt x="11" y="0"/>
                  <a:pt x="14" y="2"/>
                  <a:pt x="14" y="6"/>
                </a:cubicBezTo>
                <a:lnTo>
                  <a:pt x="14" y="125"/>
                </a:lnTo>
                <a:cubicBezTo>
                  <a:pt x="14" y="128"/>
                  <a:pt x="11" y="131"/>
                  <a:pt x="7" y="131"/>
                </a:cubicBezTo>
                <a:cubicBezTo>
                  <a:pt x="4" y="131"/>
                  <a:pt x="1" y="128"/>
                  <a:pt x="1" y="125"/>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3" name="Rectangle 175"/>
          <p:cNvSpPr>
            <a:spLocks noChangeArrowheads="1"/>
          </p:cNvSpPr>
          <p:nvPr/>
        </p:nvSpPr>
        <p:spPr bwMode="auto">
          <a:xfrm rot="16140000">
            <a:off x="1343819" y="3592512"/>
            <a:ext cx="1793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1414" name="Rectangle 176"/>
          <p:cNvSpPr>
            <a:spLocks noChangeArrowheads="1"/>
          </p:cNvSpPr>
          <p:nvPr/>
        </p:nvSpPr>
        <p:spPr bwMode="auto">
          <a:xfrm rot="16140000">
            <a:off x="1350169" y="3484562"/>
            <a:ext cx="1666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1415" name="Rectangle 177"/>
          <p:cNvSpPr>
            <a:spLocks noChangeArrowheads="1"/>
          </p:cNvSpPr>
          <p:nvPr/>
        </p:nvSpPr>
        <p:spPr bwMode="auto">
          <a:xfrm rot="16140000">
            <a:off x="1343819" y="3387724"/>
            <a:ext cx="1793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1416" name="Rectangle 178"/>
          <p:cNvSpPr>
            <a:spLocks noChangeArrowheads="1"/>
          </p:cNvSpPr>
          <p:nvPr/>
        </p:nvSpPr>
        <p:spPr bwMode="auto">
          <a:xfrm rot="16140000">
            <a:off x="1381919" y="3309937"/>
            <a:ext cx="1031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417" name="Rectangle 179"/>
          <p:cNvSpPr>
            <a:spLocks noChangeArrowheads="1"/>
          </p:cNvSpPr>
          <p:nvPr/>
        </p:nvSpPr>
        <p:spPr bwMode="auto">
          <a:xfrm rot="16140000">
            <a:off x="1362869" y="3252787"/>
            <a:ext cx="1412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1418" name="Rectangle 180"/>
          <p:cNvSpPr>
            <a:spLocks noChangeArrowheads="1"/>
          </p:cNvSpPr>
          <p:nvPr/>
        </p:nvSpPr>
        <p:spPr bwMode="auto">
          <a:xfrm rot="16140000">
            <a:off x="1356519" y="3168649"/>
            <a:ext cx="1539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1419" name="Rectangle 181"/>
          <p:cNvSpPr>
            <a:spLocks noChangeArrowheads="1"/>
          </p:cNvSpPr>
          <p:nvPr/>
        </p:nvSpPr>
        <p:spPr bwMode="auto">
          <a:xfrm rot="16140000">
            <a:off x="1356519" y="3092449"/>
            <a:ext cx="1539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1420" name="Rectangle 182"/>
          <p:cNvSpPr>
            <a:spLocks noChangeArrowheads="1"/>
          </p:cNvSpPr>
          <p:nvPr/>
        </p:nvSpPr>
        <p:spPr bwMode="auto">
          <a:xfrm rot="16140000">
            <a:off x="1381919" y="3040062"/>
            <a:ext cx="1031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421" name="Rectangle 183"/>
          <p:cNvSpPr>
            <a:spLocks noChangeArrowheads="1"/>
          </p:cNvSpPr>
          <p:nvPr/>
        </p:nvSpPr>
        <p:spPr bwMode="auto">
          <a:xfrm rot="16140000">
            <a:off x="1335881" y="2957512"/>
            <a:ext cx="192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1422" name="Rectangle 184"/>
          <p:cNvSpPr>
            <a:spLocks noChangeArrowheads="1"/>
          </p:cNvSpPr>
          <p:nvPr/>
        </p:nvSpPr>
        <p:spPr bwMode="auto">
          <a:xfrm rot="16140000">
            <a:off x="1362869" y="2854324"/>
            <a:ext cx="1412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1423" name="Rectangle 185"/>
          <p:cNvSpPr>
            <a:spLocks noChangeArrowheads="1"/>
          </p:cNvSpPr>
          <p:nvPr/>
        </p:nvSpPr>
        <p:spPr bwMode="auto">
          <a:xfrm rot="16140000">
            <a:off x="1335881" y="2752724"/>
            <a:ext cx="192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Times New Roman" pitchFamily="18" charset="0"/>
              </a:rPr>
              <a:t>m</a:t>
            </a:r>
            <a:endParaRPr kumimoji="0" lang="en-US" sz="1800" b="0" i="0" u="none" strike="noStrike" cap="none" normalizeH="0" baseline="0" dirty="0" smtClean="0">
              <a:ln>
                <a:noFill/>
              </a:ln>
              <a:solidFill>
                <a:schemeClr val="tx1"/>
              </a:solidFill>
              <a:effectLst/>
              <a:latin typeface="Arial" pitchFamily="34" charset="0"/>
            </a:endParaRPr>
          </a:p>
        </p:txBody>
      </p:sp>
      <p:sp>
        <p:nvSpPr>
          <p:cNvPr id="11424" name="Rectangle 186"/>
          <p:cNvSpPr>
            <a:spLocks noChangeArrowheads="1"/>
          </p:cNvSpPr>
          <p:nvPr/>
        </p:nvSpPr>
        <p:spPr bwMode="auto">
          <a:xfrm rot="16140000">
            <a:off x="1381919" y="2681287"/>
            <a:ext cx="1031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425" name="Rectangle 187"/>
          <p:cNvSpPr>
            <a:spLocks noChangeArrowheads="1"/>
          </p:cNvSpPr>
          <p:nvPr/>
        </p:nvSpPr>
        <p:spPr bwMode="auto">
          <a:xfrm rot="16140000">
            <a:off x="1375569" y="2624137"/>
            <a:ext cx="1158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426" name="Rectangle 188"/>
          <p:cNvSpPr>
            <a:spLocks noChangeArrowheads="1"/>
          </p:cNvSpPr>
          <p:nvPr/>
        </p:nvSpPr>
        <p:spPr bwMode="auto">
          <a:xfrm rot="16140000">
            <a:off x="1356519" y="2565399"/>
            <a:ext cx="1539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1427" name="Rectangle 189"/>
          <p:cNvSpPr>
            <a:spLocks noChangeArrowheads="1"/>
          </p:cNvSpPr>
          <p:nvPr/>
        </p:nvSpPr>
        <p:spPr bwMode="auto">
          <a:xfrm rot="16140000">
            <a:off x="1369219" y="2501899"/>
            <a:ext cx="1285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1428" name="Rectangle 190"/>
          <p:cNvSpPr>
            <a:spLocks noChangeArrowheads="1"/>
          </p:cNvSpPr>
          <p:nvPr/>
        </p:nvSpPr>
        <p:spPr bwMode="auto">
          <a:xfrm rot="16140000">
            <a:off x="1375569" y="2443162"/>
            <a:ext cx="1158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1429" name="Rectangle 191"/>
          <p:cNvSpPr>
            <a:spLocks noChangeArrowheads="1"/>
          </p:cNvSpPr>
          <p:nvPr/>
        </p:nvSpPr>
        <p:spPr bwMode="auto">
          <a:xfrm rot="16140000">
            <a:off x="1369219" y="2386012"/>
            <a:ext cx="1285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1430" name="Freeform 192"/>
          <p:cNvSpPr>
            <a:spLocks/>
          </p:cNvSpPr>
          <p:nvPr/>
        </p:nvSpPr>
        <p:spPr bwMode="auto">
          <a:xfrm>
            <a:off x="2205831" y="2682875"/>
            <a:ext cx="436563" cy="820738"/>
          </a:xfrm>
          <a:custGeom>
            <a:avLst/>
            <a:gdLst>
              <a:gd name="T0" fmla="*/ 0 w 34"/>
              <a:gd name="T1" fmla="*/ 0 h 64"/>
              <a:gd name="T2" fmla="*/ 34 w 34"/>
              <a:gd name="T3" fmla="*/ 14 h 64"/>
              <a:gd name="T4" fmla="*/ 34 w 34"/>
              <a:gd name="T5" fmla="*/ 48 h 64"/>
              <a:gd name="T6" fmla="*/ 0 w 34"/>
              <a:gd name="T7" fmla="*/ 64 h 64"/>
              <a:gd name="T8" fmla="*/ 0 w 34"/>
              <a:gd name="T9" fmla="*/ 0 h 64"/>
            </a:gdLst>
            <a:ahLst/>
            <a:cxnLst>
              <a:cxn ang="0">
                <a:pos x="T0" y="T1"/>
              </a:cxn>
              <a:cxn ang="0">
                <a:pos x="T2" y="T3"/>
              </a:cxn>
              <a:cxn ang="0">
                <a:pos x="T4" y="T5"/>
              </a:cxn>
              <a:cxn ang="0">
                <a:pos x="T6" y="T7"/>
              </a:cxn>
              <a:cxn ang="0">
                <a:pos x="T8" y="T9"/>
              </a:cxn>
            </a:cxnLst>
            <a:rect l="0" t="0" r="r" b="b"/>
            <a:pathLst>
              <a:path w="34" h="64">
                <a:moveTo>
                  <a:pt x="0" y="0"/>
                </a:moveTo>
                <a:lnTo>
                  <a:pt x="34" y="14"/>
                </a:lnTo>
                <a:lnTo>
                  <a:pt x="34" y="48"/>
                </a:lnTo>
                <a:lnTo>
                  <a:pt x="0" y="64"/>
                </a:lnTo>
                <a:lnTo>
                  <a:pt x="0" y="0"/>
                </a:lnTo>
                <a:close/>
              </a:path>
            </a:pathLst>
          </a:custGeom>
          <a:solidFill>
            <a:srgbClr val="ECD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1" name="Freeform 193"/>
          <p:cNvSpPr>
            <a:spLocks/>
          </p:cNvSpPr>
          <p:nvPr/>
        </p:nvSpPr>
        <p:spPr bwMode="auto">
          <a:xfrm>
            <a:off x="2193131" y="2682875"/>
            <a:ext cx="461963" cy="835025"/>
          </a:xfrm>
          <a:custGeom>
            <a:avLst/>
            <a:gdLst>
              <a:gd name="T0" fmla="*/ 1 w 36"/>
              <a:gd name="T1" fmla="*/ 0 h 65"/>
              <a:gd name="T2" fmla="*/ 1 w 36"/>
              <a:gd name="T3" fmla="*/ 1 h 65"/>
              <a:gd name="T4" fmla="*/ 35 w 36"/>
              <a:gd name="T5" fmla="*/ 14 h 65"/>
              <a:gd name="T6" fmla="*/ 35 w 36"/>
              <a:gd name="T7" fmla="*/ 48 h 65"/>
              <a:gd name="T8" fmla="*/ 1 w 36"/>
              <a:gd name="T9" fmla="*/ 63 h 65"/>
              <a:gd name="T10" fmla="*/ 1 w 36"/>
              <a:gd name="T11" fmla="*/ 0 h 65"/>
              <a:gd name="T12" fmla="*/ 1 w 36"/>
              <a:gd name="T13" fmla="*/ 0 h 65"/>
              <a:gd name="T14" fmla="*/ 1 w 36"/>
              <a:gd name="T15" fmla="*/ 1 h 65"/>
              <a:gd name="T16" fmla="*/ 1 w 36"/>
              <a:gd name="T17" fmla="*/ 0 h 65"/>
              <a:gd name="T18" fmla="*/ 0 w 36"/>
              <a:gd name="T19" fmla="*/ 0 h 65"/>
              <a:gd name="T20" fmla="*/ 0 w 36"/>
              <a:gd name="T21" fmla="*/ 65 h 65"/>
              <a:gd name="T22" fmla="*/ 36 w 36"/>
              <a:gd name="T23" fmla="*/ 48 h 65"/>
              <a:gd name="T24" fmla="*/ 36 w 36"/>
              <a:gd name="T25" fmla="*/ 14 h 65"/>
              <a:gd name="T26" fmla="*/ 0 w 36"/>
              <a:gd name="T27" fmla="*/ 0 h 65"/>
              <a:gd name="T28" fmla="*/ 0 w 36"/>
              <a:gd name="T29" fmla="*/ 0 h 65"/>
              <a:gd name="T30" fmla="*/ 1 w 36"/>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65">
                <a:moveTo>
                  <a:pt x="1" y="0"/>
                </a:moveTo>
                <a:lnTo>
                  <a:pt x="1" y="1"/>
                </a:lnTo>
                <a:lnTo>
                  <a:pt x="35" y="14"/>
                </a:lnTo>
                <a:lnTo>
                  <a:pt x="35" y="48"/>
                </a:lnTo>
                <a:lnTo>
                  <a:pt x="1" y="63"/>
                </a:lnTo>
                <a:lnTo>
                  <a:pt x="1" y="0"/>
                </a:lnTo>
                <a:lnTo>
                  <a:pt x="1" y="0"/>
                </a:lnTo>
                <a:lnTo>
                  <a:pt x="1" y="1"/>
                </a:lnTo>
                <a:lnTo>
                  <a:pt x="1" y="0"/>
                </a:lnTo>
                <a:lnTo>
                  <a:pt x="0" y="0"/>
                </a:lnTo>
                <a:lnTo>
                  <a:pt x="0" y="65"/>
                </a:lnTo>
                <a:lnTo>
                  <a:pt x="36" y="48"/>
                </a:lnTo>
                <a:lnTo>
                  <a:pt x="36" y="14"/>
                </a:lnTo>
                <a:lnTo>
                  <a:pt x="0" y="0"/>
                </a:lnTo>
                <a:lnTo>
                  <a:pt x="0" y="0"/>
                </a:lnTo>
                <a:lnTo>
                  <a:pt x="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2" name="Rectangle 194"/>
          <p:cNvSpPr>
            <a:spLocks noChangeArrowheads="1"/>
          </p:cNvSpPr>
          <p:nvPr/>
        </p:nvSpPr>
        <p:spPr bwMode="auto">
          <a:xfrm>
            <a:off x="2270919" y="2786062"/>
            <a:ext cx="179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433" name="Rectangle 195"/>
          <p:cNvSpPr>
            <a:spLocks noChangeArrowheads="1"/>
          </p:cNvSpPr>
          <p:nvPr/>
        </p:nvSpPr>
        <p:spPr bwMode="auto">
          <a:xfrm>
            <a:off x="2258219" y="3170237"/>
            <a:ext cx="179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1434" name="Rectangle 196"/>
          <p:cNvSpPr>
            <a:spLocks noChangeArrowheads="1"/>
          </p:cNvSpPr>
          <p:nvPr/>
        </p:nvSpPr>
        <p:spPr bwMode="auto">
          <a:xfrm>
            <a:off x="2949576" y="2049463"/>
            <a:ext cx="2825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24282B"/>
                </a:solidFill>
                <a:effectLst/>
                <a:latin typeface="Times New Roman" pitchFamily="18" charset="0"/>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11435" name="Oval 197"/>
          <p:cNvSpPr>
            <a:spLocks noChangeArrowheads="1"/>
          </p:cNvSpPr>
          <p:nvPr/>
        </p:nvSpPr>
        <p:spPr bwMode="auto">
          <a:xfrm>
            <a:off x="2836069" y="2592387"/>
            <a:ext cx="422275" cy="282575"/>
          </a:xfrm>
          <a:prstGeom prst="ellipse">
            <a:avLst/>
          </a:prstGeom>
          <a:solidFill>
            <a:srgbClr val="EAE6E8"/>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436" name="Freeform 198"/>
          <p:cNvSpPr>
            <a:spLocks/>
          </p:cNvSpPr>
          <p:nvPr/>
        </p:nvSpPr>
        <p:spPr bwMode="auto">
          <a:xfrm>
            <a:off x="2836069" y="2592387"/>
            <a:ext cx="422275" cy="295275"/>
          </a:xfrm>
          <a:custGeom>
            <a:avLst/>
            <a:gdLst>
              <a:gd name="T0" fmla="*/ 33 w 33"/>
              <a:gd name="T1" fmla="*/ 11 h 23"/>
              <a:gd name="T2" fmla="*/ 33 w 33"/>
              <a:gd name="T3" fmla="*/ 11 h 23"/>
              <a:gd name="T4" fmla="*/ 28 w 33"/>
              <a:gd name="T5" fmla="*/ 19 h 23"/>
              <a:gd name="T6" fmla="*/ 17 w 33"/>
              <a:gd name="T7" fmla="*/ 22 h 23"/>
              <a:gd name="T8" fmla="*/ 5 w 33"/>
              <a:gd name="T9" fmla="*/ 19 h 23"/>
              <a:gd name="T10" fmla="*/ 0 w 33"/>
              <a:gd name="T11" fmla="*/ 11 h 23"/>
              <a:gd name="T12" fmla="*/ 5 w 33"/>
              <a:gd name="T13" fmla="*/ 3 h 23"/>
              <a:gd name="T14" fmla="*/ 17 w 33"/>
              <a:gd name="T15" fmla="*/ 0 h 23"/>
              <a:gd name="T16" fmla="*/ 28 w 33"/>
              <a:gd name="T17" fmla="*/ 3 h 23"/>
              <a:gd name="T18" fmla="*/ 33 w 33"/>
              <a:gd name="T19" fmla="*/ 11 h 23"/>
              <a:gd name="T20" fmla="*/ 33 w 33"/>
              <a:gd name="T21" fmla="*/ 11 h 23"/>
              <a:gd name="T22" fmla="*/ 29 w 33"/>
              <a:gd name="T23" fmla="*/ 3 h 23"/>
              <a:gd name="T24" fmla="*/ 17 w 33"/>
              <a:gd name="T25" fmla="*/ 0 h 23"/>
              <a:gd name="T26" fmla="*/ 5 w 33"/>
              <a:gd name="T27" fmla="*/ 3 h 23"/>
              <a:gd name="T28" fmla="*/ 0 w 33"/>
              <a:gd name="T29" fmla="*/ 11 h 23"/>
              <a:gd name="T30" fmla="*/ 5 w 33"/>
              <a:gd name="T31" fmla="*/ 19 h 23"/>
              <a:gd name="T32" fmla="*/ 17 w 33"/>
              <a:gd name="T33" fmla="*/ 23 h 23"/>
              <a:gd name="T34" fmla="*/ 29 w 33"/>
              <a:gd name="T35" fmla="*/ 19 h 23"/>
              <a:gd name="T36" fmla="*/ 33 w 33"/>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23">
                <a:moveTo>
                  <a:pt x="33" y="11"/>
                </a:moveTo>
                <a:lnTo>
                  <a:pt x="33" y="11"/>
                </a:lnTo>
                <a:cubicBezTo>
                  <a:pt x="33" y="14"/>
                  <a:pt x="31" y="17"/>
                  <a:pt x="28" y="19"/>
                </a:cubicBezTo>
                <a:cubicBezTo>
                  <a:pt x="25" y="21"/>
                  <a:pt x="21" y="22"/>
                  <a:pt x="17" y="22"/>
                </a:cubicBezTo>
                <a:cubicBezTo>
                  <a:pt x="12" y="22"/>
                  <a:pt x="8" y="21"/>
                  <a:pt x="5" y="19"/>
                </a:cubicBezTo>
                <a:cubicBezTo>
                  <a:pt x="2" y="17"/>
                  <a:pt x="0" y="14"/>
                  <a:pt x="0" y="11"/>
                </a:cubicBezTo>
                <a:cubicBezTo>
                  <a:pt x="0" y="8"/>
                  <a:pt x="2" y="5"/>
                  <a:pt x="5" y="3"/>
                </a:cubicBezTo>
                <a:cubicBezTo>
                  <a:pt x="8" y="1"/>
                  <a:pt x="12" y="0"/>
                  <a:pt x="17" y="0"/>
                </a:cubicBezTo>
                <a:cubicBezTo>
                  <a:pt x="21" y="0"/>
                  <a:pt x="25" y="1"/>
                  <a:pt x="28" y="3"/>
                </a:cubicBezTo>
                <a:cubicBezTo>
                  <a:pt x="31" y="5"/>
                  <a:pt x="33" y="8"/>
                  <a:pt x="33" y="11"/>
                </a:cubicBezTo>
                <a:lnTo>
                  <a:pt x="33" y="11"/>
                </a:lnTo>
                <a:cubicBezTo>
                  <a:pt x="33" y="8"/>
                  <a:pt x="32" y="5"/>
                  <a:pt x="29" y="3"/>
                </a:cubicBezTo>
                <a:cubicBezTo>
                  <a:pt x="25" y="1"/>
                  <a:pt x="21" y="0"/>
                  <a:pt x="17" y="0"/>
                </a:cubicBezTo>
                <a:cubicBezTo>
                  <a:pt x="12" y="0"/>
                  <a:pt x="8" y="1"/>
                  <a:pt x="5" y="3"/>
                </a:cubicBezTo>
                <a:cubicBezTo>
                  <a:pt x="2" y="5"/>
                  <a:pt x="0" y="8"/>
                  <a:pt x="0" y="11"/>
                </a:cubicBezTo>
                <a:cubicBezTo>
                  <a:pt x="0" y="14"/>
                  <a:pt x="2" y="17"/>
                  <a:pt x="5" y="19"/>
                </a:cubicBezTo>
                <a:cubicBezTo>
                  <a:pt x="8" y="21"/>
                  <a:pt x="12" y="23"/>
                  <a:pt x="17" y="23"/>
                </a:cubicBezTo>
                <a:cubicBezTo>
                  <a:pt x="21" y="23"/>
                  <a:pt x="25" y="21"/>
                  <a:pt x="29" y="19"/>
                </a:cubicBezTo>
                <a:cubicBezTo>
                  <a:pt x="32" y="17"/>
                  <a:pt x="33" y="14"/>
                  <a:pt x="33" y="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7" name="Rectangle 199"/>
          <p:cNvSpPr>
            <a:spLocks noChangeArrowheads="1"/>
          </p:cNvSpPr>
          <p:nvPr/>
        </p:nvSpPr>
        <p:spPr bwMode="auto">
          <a:xfrm>
            <a:off x="2937669" y="2593975"/>
            <a:ext cx="2698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24282B"/>
                </a:solidFill>
                <a:effectLst/>
                <a:latin typeface="Times New Roman" pitchFamily="18" charset="0"/>
              </a:rPr>
              <a:t>B</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55663" y="2730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Inside the ALU</a:t>
            </a:r>
          </a:p>
        </p:txBody>
      </p:sp>
      <p:grpSp>
        <p:nvGrpSpPr>
          <p:cNvPr id="10" name="Group 174"/>
          <p:cNvGrpSpPr>
            <a:grpSpLocks noChangeAspect="1"/>
          </p:cNvGrpSpPr>
          <p:nvPr/>
        </p:nvGrpSpPr>
        <p:grpSpPr bwMode="auto">
          <a:xfrm>
            <a:off x="1119188" y="1608138"/>
            <a:ext cx="7232649" cy="4619624"/>
            <a:chOff x="945" y="949"/>
            <a:chExt cx="4556" cy="2910"/>
          </a:xfrm>
        </p:grpSpPr>
        <p:sp>
          <p:nvSpPr>
            <p:cNvPr id="11" name="AutoShape 173"/>
            <p:cNvSpPr>
              <a:spLocks noChangeAspect="1" noChangeArrowheads="1" noTextEdit="1"/>
            </p:cNvSpPr>
            <p:nvPr/>
          </p:nvSpPr>
          <p:spPr bwMode="auto">
            <a:xfrm>
              <a:off x="945" y="967"/>
              <a:ext cx="4473" cy="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5"/>
            <p:cNvSpPr>
              <a:spLocks/>
            </p:cNvSpPr>
            <p:nvPr/>
          </p:nvSpPr>
          <p:spPr bwMode="auto">
            <a:xfrm>
              <a:off x="1317" y="1611"/>
              <a:ext cx="1156" cy="529"/>
            </a:xfrm>
            <a:custGeom>
              <a:avLst/>
              <a:gdLst>
                <a:gd name="T0" fmla="*/ 111 w 2946"/>
                <a:gd name="T1" fmla="*/ 0 h 1356"/>
                <a:gd name="T2" fmla="*/ 2834 w 2946"/>
                <a:gd name="T3" fmla="*/ 0 h 1356"/>
                <a:gd name="T4" fmla="*/ 2946 w 2946"/>
                <a:gd name="T5" fmla="*/ 112 h 1356"/>
                <a:gd name="T6" fmla="*/ 2946 w 2946"/>
                <a:gd name="T7" fmla="*/ 1244 h 1356"/>
                <a:gd name="T8" fmla="*/ 2834 w 2946"/>
                <a:gd name="T9" fmla="*/ 1356 h 1356"/>
                <a:gd name="T10" fmla="*/ 111 w 2946"/>
                <a:gd name="T11" fmla="*/ 1356 h 1356"/>
                <a:gd name="T12" fmla="*/ 0 w 2946"/>
                <a:gd name="T13" fmla="*/ 1244 h 1356"/>
                <a:gd name="T14" fmla="*/ 0 w 2946"/>
                <a:gd name="T15" fmla="*/ 112 h 1356"/>
                <a:gd name="T16" fmla="*/ 111 w 2946"/>
                <a:gd name="T1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6" h="1356">
                  <a:moveTo>
                    <a:pt x="111" y="0"/>
                  </a:moveTo>
                  <a:lnTo>
                    <a:pt x="2834" y="0"/>
                  </a:lnTo>
                  <a:cubicBezTo>
                    <a:pt x="2896" y="0"/>
                    <a:pt x="2946" y="50"/>
                    <a:pt x="2946" y="112"/>
                  </a:cubicBezTo>
                  <a:lnTo>
                    <a:pt x="2946" y="1244"/>
                  </a:lnTo>
                  <a:cubicBezTo>
                    <a:pt x="2946" y="1306"/>
                    <a:pt x="2896" y="1356"/>
                    <a:pt x="2834" y="1356"/>
                  </a:cubicBezTo>
                  <a:lnTo>
                    <a:pt x="111" y="1356"/>
                  </a:lnTo>
                  <a:cubicBezTo>
                    <a:pt x="49" y="1356"/>
                    <a:pt x="0" y="1306"/>
                    <a:pt x="0" y="1244"/>
                  </a:cubicBezTo>
                  <a:lnTo>
                    <a:pt x="0" y="112"/>
                  </a:lnTo>
                  <a:cubicBezTo>
                    <a:pt x="0" y="50"/>
                    <a:pt x="49" y="0"/>
                    <a:pt x="1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76"/>
            <p:cNvSpPr>
              <a:spLocks noChangeArrowheads="1"/>
            </p:cNvSpPr>
            <p:nvPr/>
          </p:nvSpPr>
          <p:spPr bwMode="auto">
            <a:xfrm>
              <a:off x="1631" y="1749"/>
              <a:ext cx="49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Adder</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77"/>
            <p:cNvSpPr>
              <a:spLocks noEditPoints="1"/>
            </p:cNvSpPr>
            <p:nvPr/>
          </p:nvSpPr>
          <p:spPr bwMode="auto">
            <a:xfrm>
              <a:off x="945" y="1770"/>
              <a:ext cx="1887" cy="238"/>
            </a:xfrm>
            <a:custGeom>
              <a:avLst/>
              <a:gdLst>
                <a:gd name="T0" fmla="*/ 56 w 4810"/>
                <a:gd name="T1" fmla="*/ 0 h 610"/>
                <a:gd name="T2" fmla="*/ 964 w 4810"/>
                <a:gd name="T3" fmla="*/ 0 h 610"/>
                <a:gd name="T4" fmla="*/ 0 w 4810"/>
                <a:gd name="T5" fmla="*/ 610 h 610"/>
                <a:gd name="T6" fmla="*/ 908 w 4810"/>
                <a:gd name="T7" fmla="*/ 610 h 610"/>
                <a:gd name="T8" fmla="*/ 3902 w 4810"/>
                <a:gd name="T9" fmla="*/ 230 h 610"/>
                <a:gd name="T10" fmla="*/ 4810 w 4810"/>
                <a:gd name="T11" fmla="*/ 230 h 610"/>
              </a:gdLst>
              <a:ahLst/>
              <a:cxnLst>
                <a:cxn ang="0">
                  <a:pos x="T0" y="T1"/>
                </a:cxn>
                <a:cxn ang="0">
                  <a:pos x="T2" y="T3"/>
                </a:cxn>
                <a:cxn ang="0">
                  <a:pos x="T4" y="T5"/>
                </a:cxn>
                <a:cxn ang="0">
                  <a:pos x="T6" y="T7"/>
                </a:cxn>
                <a:cxn ang="0">
                  <a:pos x="T8" y="T9"/>
                </a:cxn>
                <a:cxn ang="0">
                  <a:pos x="T10" y="T11"/>
                </a:cxn>
              </a:cxnLst>
              <a:rect l="0" t="0" r="r" b="b"/>
              <a:pathLst>
                <a:path w="4810" h="610">
                  <a:moveTo>
                    <a:pt x="56" y="0"/>
                  </a:moveTo>
                  <a:lnTo>
                    <a:pt x="964" y="0"/>
                  </a:lnTo>
                  <a:moveTo>
                    <a:pt x="0" y="610"/>
                  </a:moveTo>
                  <a:lnTo>
                    <a:pt x="908" y="610"/>
                  </a:lnTo>
                  <a:moveTo>
                    <a:pt x="3902" y="230"/>
                  </a:moveTo>
                  <a:lnTo>
                    <a:pt x="4810" y="23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78"/>
            <p:cNvSpPr>
              <a:spLocks/>
            </p:cNvSpPr>
            <p:nvPr/>
          </p:nvSpPr>
          <p:spPr bwMode="auto">
            <a:xfrm>
              <a:off x="1538" y="1508"/>
              <a:ext cx="58"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79"/>
            <p:cNvSpPr>
              <a:spLocks noChangeArrowheads="1"/>
            </p:cNvSpPr>
            <p:nvPr/>
          </p:nvSpPr>
          <p:spPr bwMode="auto">
            <a:xfrm>
              <a:off x="1340" y="1264"/>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4282B"/>
                  </a:solidFill>
                  <a:effectLst/>
                  <a:latin typeface="Times New Roman" pitchFamily="18" charset="0"/>
                </a:rPr>
                <a:t>isAdd</a:t>
              </a:r>
              <a:endParaRPr kumimoji="0" lang="en-US" sz="1000" b="0" i="0" u="none" strike="noStrike" cap="none" normalizeH="0" baseline="0" dirty="0" smtClean="0">
                <a:ln>
                  <a:noFill/>
                </a:ln>
                <a:solidFill>
                  <a:srgbClr val="24282B"/>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err="1" smtClean="0">
                  <a:solidFill>
                    <a:srgbClr val="24282B"/>
                  </a:solidFill>
                  <a:latin typeface="Times New Roman" pitchFamily="18" charset="0"/>
                </a:rPr>
                <a:t>isLd</a:t>
              </a:r>
              <a:endParaRPr lang="en-US" sz="1000" dirty="0" smtClean="0">
                <a:solidFill>
                  <a:srgbClr val="24282B"/>
                </a:solidFill>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4282B"/>
                  </a:solidFill>
                  <a:effectLst/>
                  <a:latin typeface="Times New Roman" pitchFamily="18" charset="0"/>
                </a:rPr>
                <a:t>isSt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80"/>
            <p:cNvSpPr>
              <a:spLocks noChangeArrowheads="1"/>
            </p:cNvSpPr>
            <p:nvPr/>
          </p:nvSpPr>
          <p:spPr bwMode="auto">
            <a:xfrm>
              <a:off x="1757" y="1263"/>
              <a:ext cx="23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isSub</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81"/>
            <p:cNvSpPr>
              <a:spLocks/>
            </p:cNvSpPr>
            <p:nvPr/>
          </p:nvSpPr>
          <p:spPr bwMode="auto">
            <a:xfrm>
              <a:off x="2262" y="1504"/>
              <a:ext cx="59" cy="103"/>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2"/>
            <p:cNvSpPr>
              <a:spLocks/>
            </p:cNvSpPr>
            <p:nvPr/>
          </p:nvSpPr>
          <p:spPr bwMode="auto">
            <a:xfrm>
              <a:off x="1875" y="1515"/>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3"/>
            <p:cNvSpPr>
              <a:spLocks noChangeArrowheads="1"/>
            </p:cNvSpPr>
            <p:nvPr/>
          </p:nvSpPr>
          <p:spPr bwMode="auto">
            <a:xfrm>
              <a:off x="2127" y="1263"/>
              <a:ext cx="27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isCmp</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Freeform 184"/>
            <p:cNvSpPr>
              <a:spLocks/>
            </p:cNvSpPr>
            <p:nvPr/>
          </p:nvSpPr>
          <p:spPr bwMode="auto">
            <a:xfrm>
              <a:off x="1351" y="2504"/>
              <a:ext cx="1113" cy="243"/>
            </a:xfrm>
            <a:custGeom>
              <a:avLst/>
              <a:gdLst>
                <a:gd name="T0" fmla="*/ 112 w 2835"/>
                <a:gd name="T1" fmla="*/ 0 h 623"/>
                <a:gd name="T2" fmla="*/ 2723 w 2835"/>
                <a:gd name="T3" fmla="*/ 0 h 623"/>
                <a:gd name="T4" fmla="*/ 2835 w 2835"/>
                <a:gd name="T5" fmla="*/ 112 h 623"/>
                <a:gd name="T6" fmla="*/ 2835 w 2835"/>
                <a:gd name="T7" fmla="*/ 512 h 623"/>
                <a:gd name="T8" fmla="*/ 2723 w 2835"/>
                <a:gd name="T9" fmla="*/ 623 h 623"/>
                <a:gd name="T10" fmla="*/ 112 w 2835"/>
                <a:gd name="T11" fmla="*/ 623 h 623"/>
                <a:gd name="T12" fmla="*/ 0 w 2835"/>
                <a:gd name="T13" fmla="*/ 512 h 623"/>
                <a:gd name="T14" fmla="*/ 0 w 2835"/>
                <a:gd name="T15" fmla="*/ 112 h 623"/>
                <a:gd name="T16" fmla="*/ 112 w 2835"/>
                <a:gd name="T17"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5" h="623">
                  <a:moveTo>
                    <a:pt x="112" y="0"/>
                  </a:moveTo>
                  <a:lnTo>
                    <a:pt x="2723" y="0"/>
                  </a:lnTo>
                  <a:cubicBezTo>
                    <a:pt x="2785" y="0"/>
                    <a:pt x="2835" y="50"/>
                    <a:pt x="2835" y="112"/>
                  </a:cubicBezTo>
                  <a:lnTo>
                    <a:pt x="2835" y="512"/>
                  </a:lnTo>
                  <a:cubicBezTo>
                    <a:pt x="2835" y="574"/>
                    <a:pt x="2785" y="623"/>
                    <a:pt x="2723" y="623"/>
                  </a:cubicBezTo>
                  <a:lnTo>
                    <a:pt x="112" y="623"/>
                  </a:lnTo>
                  <a:cubicBezTo>
                    <a:pt x="50" y="623"/>
                    <a:pt x="0" y="574"/>
                    <a:pt x="0" y="512"/>
                  </a:cubicBezTo>
                  <a:lnTo>
                    <a:pt x="0" y="112"/>
                  </a:lnTo>
                  <a:cubicBezTo>
                    <a:pt x="0" y="50"/>
                    <a:pt x="50" y="0"/>
                    <a:pt x="112"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5"/>
            <p:cNvSpPr>
              <a:spLocks noChangeArrowheads="1"/>
            </p:cNvSpPr>
            <p:nvPr/>
          </p:nvSpPr>
          <p:spPr bwMode="auto">
            <a:xfrm>
              <a:off x="1568" y="2539"/>
              <a:ext cx="76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Multiplier</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86"/>
            <p:cNvSpPr>
              <a:spLocks noEditPoints="1"/>
            </p:cNvSpPr>
            <p:nvPr/>
          </p:nvSpPr>
          <p:spPr bwMode="auto">
            <a:xfrm>
              <a:off x="983" y="2546"/>
              <a:ext cx="1840" cy="159"/>
            </a:xfrm>
            <a:custGeom>
              <a:avLst/>
              <a:gdLst>
                <a:gd name="T0" fmla="*/ 0 w 4690"/>
                <a:gd name="T1" fmla="*/ 0 h 407"/>
                <a:gd name="T2" fmla="*/ 907 w 4690"/>
                <a:gd name="T3" fmla="*/ 0 h 407"/>
                <a:gd name="T4" fmla="*/ 23 w 4690"/>
                <a:gd name="T5" fmla="*/ 407 h 407"/>
                <a:gd name="T6" fmla="*/ 931 w 4690"/>
                <a:gd name="T7" fmla="*/ 407 h 407"/>
                <a:gd name="T8" fmla="*/ 3782 w 4690"/>
                <a:gd name="T9" fmla="*/ 190 h 407"/>
                <a:gd name="T10" fmla="*/ 4690 w 4690"/>
                <a:gd name="T11" fmla="*/ 190 h 407"/>
              </a:gdLst>
              <a:ahLst/>
              <a:cxnLst>
                <a:cxn ang="0">
                  <a:pos x="T0" y="T1"/>
                </a:cxn>
                <a:cxn ang="0">
                  <a:pos x="T2" y="T3"/>
                </a:cxn>
                <a:cxn ang="0">
                  <a:pos x="T4" y="T5"/>
                </a:cxn>
                <a:cxn ang="0">
                  <a:pos x="T6" y="T7"/>
                </a:cxn>
                <a:cxn ang="0">
                  <a:pos x="T8" y="T9"/>
                </a:cxn>
                <a:cxn ang="0">
                  <a:pos x="T10" y="T11"/>
                </a:cxn>
              </a:cxnLst>
              <a:rect l="0" t="0" r="r" b="b"/>
              <a:pathLst>
                <a:path w="4690" h="407">
                  <a:moveTo>
                    <a:pt x="0" y="0"/>
                  </a:moveTo>
                  <a:lnTo>
                    <a:pt x="907" y="0"/>
                  </a:lnTo>
                  <a:moveTo>
                    <a:pt x="23" y="407"/>
                  </a:moveTo>
                  <a:lnTo>
                    <a:pt x="931" y="407"/>
                  </a:lnTo>
                  <a:moveTo>
                    <a:pt x="3782" y="190"/>
                  </a:moveTo>
                  <a:lnTo>
                    <a:pt x="4690" y="19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7"/>
            <p:cNvSpPr>
              <a:spLocks/>
            </p:cNvSpPr>
            <p:nvPr/>
          </p:nvSpPr>
          <p:spPr bwMode="auto">
            <a:xfrm>
              <a:off x="1915" y="2422"/>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88"/>
            <p:cNvSpPr>
              <a:spLocks noChangeArrowheads="1"/>
            </p:cNvSpPr>
            <p:nvPr/>
          </p:nvSpPr>
          <p:spPr bwMode="auto">
            <a:xfrm>
              <a:off x="1793" y="2180"/>
              <a:ext cx="2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Times New Roman" pitchFamily="18" charset="0"/>
                </a:rPr>
                <a:t>isMul</a:t>
              </a:r>
              <a:endParaRPr kumimoji="0" lang="en-US" sz="1200" b="0" i="0" u="none" strike="noStrike" cap="none" normalizeH="0" baseline="0" dirty="0" smtClean="0">
                <a:ln>
                  <a:noFill/>
                </a:ln>
                <a:solidFill>
                  <a:schemeClr val="tx1"/>
                </a:solidFill>
                <a:effectLst/>
                <a:latin typeface="Arial" pitchFamily="34" charset="0"/>
              </a:endParaRPr>
            </a:p>
          </p:txBody>
        </p:sp>
        <p:sp>
          <p:nvSpPr>
            <p:cNvPr id="26" name="Rectangle 189"/>
            <p:cNvSpPr>
              <a:spLocks noChangeArrowheads="1"/>
            </p:cNvSpPr>
            <p:nvPr/>
          </p:nvSpPr>
          <p:spPr bwMode="auto">
            <a:xfrm>
              <a:off x="999" y="1659"/>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190"/>
            <p:cNvSpPr>
              <a:spLocks noChangeArrowheads="1"/>
            </p:cNvSpPr>
            <p:nvPr/>
          </p:nvSpPr>
          <p:spPr bwMode="auto">
            <a:xfrm>
              <a:off x="990" y="1901"/>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191"/>
            <p:cNvSpPr>
              <a:spLocks noChangeArrowheads="1"/>
            </p:cNvSpPr>
            <p:nvPr/>
          </p:nvSpPr>
          <p:spPr bwMode="auto">
            <a:xfrm>
              <a:off x="1035" y="2450"/>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192"/>
            <p:cNvSpPr>
              <a:spLocks noChangeArrowheads="1"/>
            </p:cNvSpPr>
            <p:nvPr/>
          </p:nvSpPr>
          <p:spPr bwMode="auto">
            <a:xfrm>
              <a:off x="1026" y="2611"/>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0" name="Freeform 193"/>
            <p:cNvSpPr>
              <a:spLocks/>
            </p:cNvSpPr>
            <p:nvPr/>
          </p:nvSpPr>
          <p:spPr bwMode="auto">
            <a:xfrm>
              <a:off x="1353" y="3195"/>
              <a:ext cx="1112" cy="244"/>
            </a:xfrm>
            <a:custGeom>
              <a:avLst/>
              <a:gdLst>
                <a:gd name="T0" fmla="*/ 112 w 2835"/>
                <a:gd name="T1" fmla="*/ 0 h 624"/>
                <a:gd name="T2" fmla="*/ 2723 w 2835"/>
                <a:gd name="T3" fmla="*/ 0 h 624"/>
                <a:gd name="T4" fmla="*/ 2835 w 2835"/>
                <a:gd name="T5" fmla="*/ 112 h 624"/>
                <a:gd name="T6" fmla="*/ 2835 w 2835"/>
                <a:gd name="T7" fmla="*/ 512 h 624"/>
                <a:gd name="T8" fmla="*/ 2723 w 2835"/>
                <a:gd name="T9" fmla="*/ 624 h 624"/>
                <a:gd name="T10" fmla="*/ 112 w 2835"/>
                <a:gd name="T11" fmla="*/ 624 h 624"/>
                <a:gd name="T12" fmla="*/ 0 w 2835"/>
                <a:gd name="T13" fmla="*/ 512 h 624"/>
                <a:gd name="T14" fmla="*/ 0 w 2835"/>
                <a:gd name="T15" fmla="*/ 112 h 624"/>
                <a:gd name="T16" fmla="*/ 112 w 2835"/>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5" h="624">
                  <a:moveTo>
                    <a:pt x="112" y="0"/>
                  </a:moveTo>
                  <a:lnTo>
                    <a:pt x="2723" y="0"/>
                  </a:lnTo>
                  <a:cubicBezTo>
                    <a:pt x="2785" y="0"/>
                    <a:pt x="2835" y="50"/>
                    <a:pt x="2835" y="112"/>
                  </a:cubicBezTo>
                  <a:lnTo>
                    <a:pt x="2835" y="512"/>
                  </a:lnTo>
                  <a:cubicBezTo>
                    <a:pt x="2835" y="574"/>
                    <a:pt x="2785" y="624"/>
                    <a:pt x="2723" y="624"/>
                  </a:cubicBezTo>
                  <a:lnTo>
                    <a:pt x="112" y="624"/>
                  </a:lnTo>
                  <a:cubicBezTo>
                    <a:pt x="50" y="624"/>
                    <a:pt x="0" y="574"/>
                    <a:pt x="0" y="512"/>
                  </a:cubicBezTo>
                  <a:lnTo>
                    <a:pt x="0" y="112"/>
                  </a:lnTo>
                  <a:cubicBezTo>
                    <a:pt x="0" y="50"/>
                    <a:pt x="50" y="0"/>
                    <a:pt x="112"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94"/>
            <p:cNvSpPr>
              <a:spLocks noChangeArrowheads="1"/>
            </p:cNvSpPr>
            <p:nvPr/>
          </p:nvSpPr>
          <p:spPr bwMode="auto">
            <a:xfrm>
              <a:off x="1568" y="3231"/>
              <a:ext cx="59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Divider</a:t>
              </a:r>
              <a:endParaRPr kumimoji="0" lang="en-US" sz="1800" b="0" i="0" u="none" strike="noStrike" cap="none" normalizeH="0" baseline="0" smtClean="0">
                <a:ln>
                  <a:noFill/>
                </a:ln>
                <a:solidFill>
                  <a:schemeClr val="tx1"/>
                </a:solidFill>
                <a:effectLst/>
                <a:latin typeface="Arial" pitchFamily="34" charset="0"/>
              </a:endParaRPr>
            </a:p>
          </p:txBody>
        </p:sp>
        <p:sp>
          <p:nvSpPr>
            <p:cNvPr id="12352" name="Freeform 195"/>
            <p:cNvSpPr>
              <a:spLocks noEditPoints="1"/>
            </p:cNvSpPr>
            <p:nvPr/>
          </p:nvSpPr>
          <p:spPr bwMode="auto">
            <a:xfrm>
              <a:off x="984" y="3237"/>
              <a:ext cx="1841" cy="159"/>
            </a:xfrm>
            <a:custGeom>
              <a:avLst/>
              <a:gdLst>
                <a:gd name="T0" fmla="*/ 0 w 4690"/>
                <a:gd name="T1" fmla="*/ 0 h 406"/>
                <a:gd name="T2" fmla="*/ 907 w 4690"/>
                <a:gd name="T3" fmla="*/ 0 h 406"/>
                <a:gd name="T4" fmla="*/ 23 w 4690"/>
                <a:gd name="T5" fmla="*/ 406 h 406"/>
                <a:gd name="T6" fmla="*/ 931 w 4690"/>
                <a:gd name="T7" fmla="*/ 406 h 406"/>
                <a:gd name="T8" fmla="*/ 3782 w 4690"/>
                <a:gd name="T9" fmla="*/ 189 h 406"/>
                <a:gd name="T10" fmla="*/ 4690 w 4690"/>
                <a:gd name="T11" fmla="*/ 189 h 406"/>
              </a:gdLst>
              <a:ahLst/>
              <a:cxnLst>
                <a:cxn ang="0">
                  <a:pos x="T0" y="T1"/>
                </a:cxn>
                <a:cxn ang="0">
                  <a:pos x="T2" y="T3"/>
                </a:cxn>
                <a:cxn ang="0">
                  <a:pos x="T4" y="T5"/>
                </a:cxn>
                <a:cxn ang="0">
                  <a:pos x="T6" y="T7"/>
                </a:cxn>
                <a:cxn ang="0">
                  <a:pos x="T8" y="T9"/>
                </a:cxn>
                <a:cxn ang="0">
                  <a:pos x="T10" y="T11"/>
                </a:cxn>
              </a:cxnLst>
              <a:rect l="0" t="0" r="r" b="b"/>
              <a:pathLst>
                <a:path w="4690" h="406">
                  <a:moveTo>
                    <a:pt x="0" y="0"/>
                  </a:moveTo>
                  <a:lnTo>
                    <a:pt x="907" y="0"/>
                  </a:lnTo>
                  <a:moveTo>
                    <a:pt x="23" y="406"/>
                  </a:moveTo>
                  <a:lnTo>
                    <a:pt x="931" y="406"/>
                  </a:lnTo>
                  <a:moveTo>
                    <a:pt x="3782" y="189"/>
                  </a:moveTo>
                  <a:lnTo>
                    <a:pt x="4690" y="189"/>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53" name="Rectangle 196"/>
            <p:cNvSpPr>
              <a:spLocks noChangeArrowheads="1"/>
            </p:cNvSpPr>
            <p:nvPr/>
          </p:nvSpPr>
          <p:spPr bwMode="auto">
            <a:xfrm>
              <a:off x="1674" y="2964"/>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4" name="Rectangle 197"/>
            <p:cNvSpPr>
              <a:spLocks noChangeArrowheads="1"/>
            </p:cNvSpPr>
            <p:nvPr/>
          </p:nvSpPr>
          <p:spPr bwMode="auto">
            <a:xfrm>
              <a:off x="1674" y="3070"/>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5" name="Rectangle 198"/>
            <p:cNvSpPr>
              <a:spLocks noChangeArrowheads="1"/>
            </p:cNvSpPr>
            <p:nvPr/>
          </p:nvSpPr>
          <p:spPr bwMode="auto">
            <a:xfrm>
              <a:off x="2133" y="2954"/>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6" name="Rectangle 199"/>
            <p:cNvSpPr>
              <a:spLocks noChangeArrowheads="1"/>
            </p:cNvSpPr>
            <p:nvPr/>
          </p:nvSpPr>
          <p:spPr bwMode="auto">
            <a:xfrm>
              <a:off x="2133" y="3060"/>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7" name="Rectangle 200"/>
            <p:cNvSpPr>
              <a:spLocks noChangeArrowheads="1"/>
            </p:cNvSpPr>
            <p:nvPr/>
          </p:nvSpPr>
          <p:spPr bwMode="auto">
            <a:xfrm>
              <a:off x="1941" y="2278"/>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8" name="Rectangle 201"/>
            <p:cNvSpPr>
              <a:spLocks noChangeArrowheads="1"/>
            </p:cNvSpPr>
            <p:nvPr/>
          </p:nvSpPr>
          <p:spPr bwMode="auto">
            <a:xfrm>
              <a:off x="1941" y="2384"/>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9" name="Rectangle 202"/>
            <p:cNvSpPr>
              <a:spLocks noChangeArrowheads="1"/>
            </p:cNvSpPr>
            <p:nvPr/>
          </p:nvSpPr>
          <p:spPr bwMode="auto">
            <a:xfrm>
              <a:off x="1563" y="1364"/>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0" name="Rectangle 203"/>
            <p:cNvSpPr>
              <a:spLocks noChangeArrowheads="1"/>
            </p:cNvSpPr>
            <p:nvPr/>
          </p:nvSpPr>
          <p:spPr bwMode="auto">
            <a:xfrm>
              <a:off x="1563" y="1469"/>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1" name="Rectangle 204"/>
            <p:cNvSpPr>
              <a:spLocks noChangeArrowheads="1"/>
            </p:cNvSpPr>
            <p:nvPr/>
          </p:nvSpPr>
          <p:spPr bwMode="auto">
            <a:xfrm>
              <a:off x="1901" y="1371"/>
              <a:ext cx="7" cy="5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2" name="Rectangle 205"/>
            <p:cNvSpPr>
              <a:spLocks noChangeArrowheads="1"/>
            </p:cNvSpPr>
            <p:nvPr/>
          </p:nvSpPr>
          <p:spPr bwMode="auto">
            <a:xfrm>
              <a:off x="1901" y="1476"/>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3" name="Rectangle 206"/>
            <p:cNvSpPr>
              <a:spLocks noChangeArrowheads="1"/>
            </p:cNvSpPr>
            <p:nvPr/>
          </p:nvSpPr>
          <p:spPr bwMode="auto">
            <a:xfrm>
              <a:off x="2288" y="1360"/>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4" name="Rectangle 207"/>
            <p:cNvSpPr>
              <a:spLocks noChangeArrowheads="1"/>
            </p:cNvSpPr>
            <p:nvPr/>
          </p:nvSpPr>
          <p:spPr bwMode="auto">
            <a:xfrm>
              <a:off x="2288" y="1466"/>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5" name="Rectangle 208"/>
            <p:cNvSpPr>
              <a:spLocks noChangeArrowheads="1"/>
            </p:cNvSpPr>
            <p:nvPr/>
          </p:nvSpPr>
          <p:spPr bwMode="auto">
            <a:xfrm>
              <a:off x="4957" y="1051"/>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6" name="Rectangle 209"/>
            <p:cNvSpPr>
              <a:spLocks noChangeArrowheads="1"/>
            </p:cNvSpPr>
            <p:nvPr/>
          </p:nvSpPr>
          <p:spPr bwMode="auto">
            <a:xfrm>
              <a:off x="4957" y="1156"/>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7" name="Rectangle 210"/>
            <p:cNvSpPr>
              <a:spLocks noChangeArrowheads="1"/>
            </p:cNvSpPr>
            <p:nvPr/>
          </p:nvSpPr>
          <p:spPr bwMode="auto">
            <a:xfrm>
              <a:off x="4569" y="1061"/>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8" name="Rectangle 211"/>
            <p:cNvSpPr>
              <a:spLocks noChangeArrowheads="1"/>
            </p:cNvSpPr>
            <p:nvPr/>
          </p:nvSpPr>
          <p:spPr bwMode="auto">
            <a:xfrm>
              <a:off x="4569" y="1167"/>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9" name="Rectangle 212"/>
            <p:cNvSpPr>
              <a:spLocks noChangeArrowheads="1"/>
            </p:cNvSpPr>
            <p:nvPr/>
          </p:nvSpPr>
          <p:spPr bwMode="auto">
            <a:xfrm>
              <a:off x="4232" y="1055"/>
              <a:ext cx="7" cy="5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1" name="Rectangle 213"/>
            <p:cNvSpPr>
              <a:spLocks noChangeArrowheads="1"/>
            </p:cNvSpPr>
            <p:nvPr/>
          </p:nvSpPr>
          <p:spPr bwMode="auto">
            <a:xfrm>
              <a:off x="4232" y="1160"/>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2" name="Rectangle 214"/>
            <p:cNvSpPr>
              <a:spLocks noChangeArrowheads="1"/>
            </p:cNvSpPr>
            <p:nvPr/>
          </p:nvSpPr>
          <p:spPr bwMode="auto">
            <a:xfrm>
              <a:off x="4199" y="2068"/>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3" name="Rectangle 215"/>
            <p:cNvSpPr>
              <a:spLocks noChangeArrowheads="1"/>
            </p:cNvSpPr>
            <p:nvPr/>
          </p:nvSpPr>
          <p:spPr bwMode="auto">
            <a:xfrm>
              <a:off x="4199" y="2174"/>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4" name="Rectangle 216"/>
            <p:cNvSpPr>
              <a:spLocks noChangeArrowheads="1"/>
            </p:cNvSpPr>
            <p:nvPr/>
          </p:nvSpPr>
          <p:spPr bwMode="auto">
            <a:xfrm>
              <a:off x="4924" y="2065"/>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5" name="Rectangle 217"/>
            <p:cNvSpPr>
              <a:spLocks noChangeArrowheads="1"/>
            </p:cNvSpPr>
            <p:nvPr/>
          </p:nvSpPr>
          <p:spPr bwMode="auto">
            <a:xfrm>
              <a:off x="4924" y="2170"/>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6" name="Rectangle 218"/>
            <p:cNvSpPr>
              <a:spLocks noChangeArrowheads="1"/>
            </p:cNvSpPr>
            <p:nvPr/>
          </p:nvSpPr>
          <p:spPr bwMode="auto">
            <a:xfrm>
              <a:off x="4537" y="2075"/>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7" name="Rectangle 219"/>
            <p:cNvSpPr>
              <a:spLocks noChangeArrowheads="1"/>
            </p:cNvSpPr>
            <p:nvPr/>
          </p:nvSpPr>
          <p:spPr bwMode="auto">
            <a:xfrm>
              <a:off x="4537" y="2181"/>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8" name="Rectangle 220"/>
            <p:cNvSpPr>
              <a:spLocks noChangeArrowheads="1"/>
            </p:cNvSpPr>
            <p:nvPr/>
          </p:nvSpPr>
          <p:spPr bwMode="auto">
            <a:xfrm>
              <a:off x="4582" y="3008"/>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9" name="Rectangle 221"/>
            <p:cNvSpPr>
              <a:spLocks noChangeArrowheads="1"/>
            </p:cNvSpPr>
            <p:nvPr/>
          </p:nvSpPr>
          <p:spPr bwMode="auto">
            <a:xfrm>
              <a:off x="4582" y="3114"/>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80" name="Freeform 222"/>
            <p:cNvSpPr>
              <a:spLocks/>
            </p:cNvSpPr>
            <p:nvPr/>
          </p:nvSpPr>
          <p:spPr bwMode="auto">
            <a:xfrm>
              <a:off x="1648" y="3108"/>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1" name="Rectangle 223"/>
            <p:cNvSpPr>
              <a:spLocks noChangeArrowheads="1"/>
            </p:cNvSpPr>
            <p:nvPr/>
          </p:nvSpPr>
          <p:spPr bwMode="auto">
            <a:xfrm>
              <a:off x="1532" y="2872"/>
              <a:ext cx="22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isDiv</a:t>
              </a:r>
              <a:endParaRPr kumimoji="0" lang="en-US" sz="1800" b="0" i="0" u="none" strike="noStrike" cap="none" normalizeH="0" baseline="0" dirty="0" smtClean="0">
                <a:ln>
                  <a:noFill/>
                </a:ln>
                <a:solidFill>
                  <a:schemeClr val="tx1"/>
                </a:solidFill>
                <a:effectLst/>
                <a:latin typeface="Arial" pitchFamily="34" charset="0"/>
              </a:endParaRPr>
            </a:p>
          </p:txBody>
        </p:sp>
        <p:sp>
          <p:nvSpPr>
            <p:cNvPr id="12382" name="Rectangle 224"/>
            <p:cNvSpPr>
              <a:spLocks noChangeArrowheads="1"/>
            </p:cNvSpPr>
            <p:nvPr/>
          </p:nvSpPr>
          <p:spPr bwMode="auto">
            <a:xfrm>
              <a:off x="1035" y="3142"/>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2383" name="Rectangle 225"/>
            <p:cNvSpPr>
              <a:spLocks noChangeArrowheads="1"/>
            </p:cNvSpPr>
            <p:nvPr/>
          </p:nvSpPr>
          <p:spPr bwMode="auto">
            <a:xfrm>
              <a:off x="1035" y="3294"/>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2384" name="Freeform 226"/>
            <p:cNvSpPr>
              <a:spLocks/>
            </p:cNvSpPr>
            <p:nvPr/>
          </p:nvSpPr>
          <p:spPr bwMode="auto">
            <a:xfrm>
              <a:off x="2107" y="3098"/>
              <a:ext cx="59" cy="102"/>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5" name="Rectangle 227"/>
            <p:cNvSpPr>
              <a:spLocks noChangeArrowheads="1"/>
            </p:cNvSpPr>
            <p:nvPr/>
          </p:nvSpPr>
          <p:spPr bwMode="auto">
            <a:xfrm>
              <a:off x="1983" y="2854"/>
              <a:ext cx="26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isMod</a:t>
              </a:r>
              <a:endParaRPr kumimoji="0" lang="en-US" sz="1800" b="0" i="0" u="none" strike="noStrike" cap="none" normalizeH="0" baseline="0" dirty="0" smtClean="0">
                <a:ln>
                  <a:noFill/>
                </a:ln>
                <a:solidFill>
                  <a:schemeClr val="tx1"/>
                </a:solidFill>
                <a:effectLst/>
                <a:latin typeface="Arial" pitchFamily="34" charset="0"/>
              </a:endParaRPr>
            </a:p>
          </p:txBody>
        </p:sp>
        <p:sp>
          <p:nvSpPr>
            <p:cNvPr id="12386" name="Freeform 228"/>
            <p:cNvSpPr>
              <a:spLocks/>
            </p:cNvSpPr>
            <p:nvPr/>
          </p:nvSpPr>
          <p:spPr bwMode="auto">
            <a:xfrm>
              <a:off x="3953" y="2315"/>
              <a:ext cx="1156" cy="530"/>
            </a:xfrm>
            <a:custGeom>
              <a:avLst/>
              <a:gdLst>
                <a:gd name="T0" fmla="*/ 111 w 2946"/>
                <a:gd name="T1" fmla="*/ 0 h 1356"/>
                <a:gd name="T2" fmla="*/ 2834 w 2946"/>
                <a:gd name="T3" fmla="*/ 0 h 1356"/>
                <a:gd name="T4" fmla="*/ 2946 w 2946"/>
                <a:gd name="T5" fmla="*/ 112 h 1356"/>
                <a:gd name="T6" fmla="*/ 2946 w 2946"/>
                <a:gd name="T7" fmla="*/ 1244 h 1356"/>
                <a:gd name="T8" fmla="*/ 2834 w 2946"/>
                <a:gd name="T9" fmla="*/ 1356 h 1356"/>
                <a:gd name="T10" fmla="*/ 111 w 2946"/>
                <a:gd name="T11" fmla="*/ 1356 h 1356"/>
                <a:gd name="T12" fmla="*/ 0 w 2946"/>
                <a:gd name="T13" fmla="*/ 1244 h 1356"/>
                <a:gd name="T14" fmla="*/ 0 w 2946"/>
                <a:gd name="T15" fmla="*/ 112 h 1356"/>
                <a:gd name="T16" fmla="*/ 111 w 2946"/>
                <a:gd name="T1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6" h="1356">
                  <a:moveTo>
                    <a:pt x="111" y="0"/>
                  </a:moveTo>
                  <a:lnTo>
                    <a:pt x="2834" y="0"/>
                  </a:lnTo>
                  <a:cubicBezTo>
                    <a:pt x="2896" y="0"/>
                    <a:pt x="2946" y="50"/>
                    <a:pt x="2946" y="112"/>
                  </a:cubicBezTo>
                  <a:lnTo>
                    <a:pt x="2946" y="1244"/>
                  </a:lnTo>
                  <a:cubicBezTo>
                    <a:pt x="2946" y="1306"/>
                    <a:pt x="2896" y="1356"/>
                    <a:pt x="2834" y="1356"/>
                  </a:cubicBezTo>
                  <a:lnTo>
                    <a:pt x="111" y="1356"/>
                  </a:lnTo>
                  <a:cubicBezTo>
                    <a:pt x="49" y="1356"/>
                    <a:pt x="0" y="1306"/>
                    <a:pt x="0" y="1244"/>
                  </a:cubicBezTo>
                  <a:lnTo>
                    <a:pt x="0" y="112"/>
                  </a:lnTo>
                  <a:cubicBezTo>
                    <a:pt x="0" y="50"/>
                    <a:pt x="49" y="0"/>
                    <a:pt x="1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8" name="Rectangle 229"/>
            <p:cNvSpPr>
              <a:spLocks noChangeArrowheads="1"/>
            </p:cNvSpPr>
            <p:nvPr/>
          </p:nvSpPr>
          <p:spPr bwMode="auto">
            <a:xfrm>
              <a:off x="4230" y="2378"/>
              <a:ext cx="59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Logical</a:t>
              </a:r>
              <a:endParaRPr kumimoji="0" lang="en-US" sz="1800" b="0" i="0" u="none" strike="noStrike" cap="none" normalizeH="0" baseline="0" smtClean="0">
                <a:ln>
                  <a:noFill/>
                </a:ln>
                <a:solidFill>
                  <a:schemeClr val="tx1"/>
                </a:solidFill>
                <a:effectLst/>
                <a:latin typeface="Arial" pitchFamily="34" charset="0"/>
              </a:endParaRPr>
            </a:p>
          </p:txBody>
        </p:sp>
        <p:sp>
          <p:nvSpPr>
            <p:cNvPr id="12389" name="Rectangle 230"/>
            <p:cNvSpPr>
              <a:spLocks noChangeArrowheads="1"/>
            </p:cNvSpPr>
            <p:nvPr/>
          </p:nvSpPr>
          <p:spPr bwMode="auto">
            <a:xfrm>
              <a:off x="4357" y="2575"/>
              <a:ext cx="34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2390" name="Freeform 231"/>
            <p:cNvSpPr>
              <a:spLocks/>
            </p:cNvSpPr>
            <p:nvPr/>
          </p:nvSpPr>
          <p:spPr bwMode="auto">
            <a:xfrm>
              <a:off x="4174" y="2213"/>
              <a:ext cx="59" cy="102"/>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1" name="Rectangle 232"/>
            <p:cNvSpPr>
              <a:spLocks noChangeArrowheads="1"/>
            </p:cNvSpPr>
            <p:nvPr/>
          </p:nvSpPr>
          <p:spPr bwMode="auto">
            <a:xfrm>
              <a:off x="4050" y="1973"/>
              <a:ext cx="19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isOr</a:t>
              </a:r>
              <a:endParaRPr kumimoji="0" lang="en-US" sz="1800" b="0" i="0" u="none" strike="noStrike" cap="none" normalizeH="0" baseline="0" dirty="0" smtClean="0">
                <a:ln>
                  <a:noFill/>
                </a:ln>
                <a:solidFill>
                  <a:schemeClr val="tx1"/>
                </a:solidFill>
                <a:effectLst/>
                <a:latin typeface="Arial" pitchFamily="34" charset="0"/>
              </a:endParaRPr>
            </a:p>
          </p:txBody>
        </p:sp>
        <p:sp>
          <p:nvSpPr>
            <p:cNvPr id="12392" name="Rectangle 233"/>
            <p:cNvSpPr>
              <a:spLocks noChangeArrowheads="1"/>
            </p:cNvSpPr>
            <p:nvPr/>
          </p:nvSpPr>
          <p:spPr bwMode="auto">
            <a:xfrm>
              <a:off x="4393" y="1973"/>
              <a:ext cx="23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isNot</a:t>
              </a:r>
              <a:endParaRPr kumimoji="0" lang="en-US" sz="1800" b="0" i="0" u="none" strike="noStrike" cap="none" normalizeH="0" baseline="0" dirty="0" smtClean="0">
                <a:ln>
                  <a:noFill/>
                </a:ln>
                <a:solidFill>
                  <a:schemeClr val="tx1"/>
                </a:solidFill>
                <a:effectLst/>
                <a:latin typeface="Arial" pitchFamily="34" charset="0"/>
              </a:endParaRPr>
            </a:p>
          </p:txBody>
        </p:sp>
        <p:sp>
          <p:nvSpPr>
            <p:cNvPr id="12393" name="Freeform 234"/>
            <p:cNvSpPr>
              <a:spLocks/>
            </p:cNvSpPr>
            <p:nvPr/>
          </p:nvSpPr>
          <p:spPr bwMode="auto">
            <a:xfrm>
              <a:off x="4899" y="2209"/>
              <a:ext cx="58" cy="102"/>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4" name="Freeform 235"/>
            <p:cNvSpPr>
              <a:spLocks/>
            </p:cNvSpPr>
            <p:nvPr/>
          </p:nvSpPr>
          <p:spPr bwMode="auto">
            <a:xfrm>
              <a:off x="4511" y="2219"/>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5" name="Rectangle 236"/>
            <p:cNvSpPr>
              <a:spLocks noChangeArrowheads="1"/>
            </p:cNvSpPr>
            <p:nvPr/>
          </p:nvSpPr>
          <p:spPr bwMode="auto">
            <a:xfrm>
              <a:off x="4763" y="1964"/>
              <a:ext cx="25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isAnd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2396" name="Freeform 237"/>
            <p:cNvSpPr>
              <a:spLocks/>
            </p:cNvSpPr>
            <p:nvPr/>
          </p:nvSpPr>
          <p:spPr bwMode="auto">
            <a:xfrm>
              <a:off x="3992" y="3234"/>
              <a:ext cx="1113" cy="243"/>
            </a:xfrm>
            <a:custGeom>
              <a:avLst/>
              <a:gdLst>
                <a:gd name="T0" fmla="*/ 112 w 2835"/>
                <a:gd name="T1" fmla="*/ 0 h 623"/>
                <a:gd name="T2" fmla="*/ 2723 w 2835"/>
                <a:gd name="T3" fmla="*/ 0 h 623"/>
                <a:gd name="T4" fmla="*/ 2835 w 2835"/>
                <a:gd name="T5" fmla="*/ 111 h 623"/>
                <a:gd name="T6" fmla="*/ 2835 w 2835"/>
                <a:gd name="T7" fmla="*/ 511 h 623"/>
                <a:gd name="T8" fmla="*/ 2723 w 2835"/>
                <a:gd name="T9" fmla="*/ 623 h 623"/>
                <a:gd name="T10" fmla="*/ 112 w 2835"/>
                <a:gd name="T11" fmla="*/ 623 h 623"/>
                <a:gd name="T12" fmla="*/ 0 w 2835"/>
                <a:gd name="T13" fmla="*/ 511 h 623"/>
                <a:gd name="T14" fmla="*/ 0 w 2835"/>
                <a:gd name="T15" fmla="*/ 111 h 623"/>
                <a:gd name="T16" fmla="*/ 112 w 2835"/>
                <a:gd name="T17"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5" h="623">
                  <a:moveTo>
                    <a:pt x="112" y="0"/>
                  </a:moveTo>
                  <a:lnTo>
                    <a:pt x="2723" y="0"/>
                  </a:lnTo>
                  <a:cubicBezTo>
                    <a:pt x="2785" y="0"/>
                    <a:pt x="2835" y="49"/>
                    <a:pt x="2835" y="111"/>
                  </a:cubicBezTo>
                  <a:lnTo>
                    <a:pt x="2835" y="511"/>
                  </a:lnTo>
                  <a:cubicBezTo>
                    <a:pt x="2835" y="573"/>
                    <a:pt x="2785" y="623"/>
                    <a:pt x="2723" y="623"/>
                  </a:cubicBezTo>
                  <a:lnTo>
                    <a:pt x="112" y="623"/>
                  </a:lnTo>
                  <a:cubicBezTo>
                    <a:pt x="50" y="623"/>
                    <a:pt x="0" y="573"/>
                    <a:pt x="0" y="511"/>
                  </a:cubicBezTo>
                  <a:lnTo>
                    <a:pt x="0" y="111"/>
                  </a:lnTo>
                  <a:cubicBezTo>
                    <a:pt x="0" y="49"/>
                    <a:pt x="50" y="0"/>
                    <a:pt x="112"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7" name="Rectangle 238"/>
            <p:cNvSpPr>
              <a:spLocks noChangeArrowheads="1"/>
            </p:cNvSpPr>
            <p:nvPr/>
          </p:nvSpPr>
          <p:spPr bwMode="auto">
            <a:xfrm>
              <a:off x="4375" y="3276"/>
              <a:ext cx="39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Mov</a:t>
              </a:r>
              <a:endParaRPr kumimoji="0" lang="en-US" sz="1800" b="0" i="0" u="none" strike="noStrike" cap="none" normalizeH="0" baseline="0" smtClean="0">
                <a:ln>
                  <a:noFill/>
                </a:ln>
                <a:solidFill>
                  <a:schemeClr val="tx1"/>
                </a:solidFill>
                <a:effectLst/>
                <a:latin typeface="Arial" pitchFamily="34" charset="0"/>
              </a:endParaRPr>
            </a:p>
          </p:txBody>
        </p:sp>
        <p:sp>
          <p:nvSpPr>
            <p:cNvPr id="12398" name="Freeform 239"/>
            <p:cNvSpPr>
              <a:spLocks noEditPoints="1"/>
            </p:cNvSpPr>
            <p:nvPr/>
          </p:nvSpPr>
          <p:spPr bwMode="auto">
            <a:xfrm>
              <a:off x="3633" y="3350"/>
              <a:ext cx="1831" cy="5"/>
            </a:xfrm>
            <a:custGeom>
              <a:avLst/>
              <a:gdLst>
                <a:gd name="T0" fmla="*/ 0 w 4667"/>
                <a:gd name="T1" fmla="*/ 13 h 13"/>
                <a:gd name="T2" fmla="*/ 908 w 4667"/>
                <a:gd name="T3" fmla="*/ 13 h 13"/>
                <a:gd name="T4" fmla="*/ 3759 w 4667"/>
                <a:gd name="T5" fmla="*/ 0 h 13"/>
                <a:gd name="T6" fmla="*/ 4667 w 4667"/>
                <a:gd name="T7" fmla="*/ 0 h 13"/>
              </a:gdLst>
              <a:ahLst/>
              <a:cxnLst>
                <a:cxn ang="0">
                  <a:pos x="T0" y="T1"/>
                </a:cxn>
                <a:cxn ang="0">
                  <a:pos x="T2" y="T3"/>
                </a:cxn>
                <a:cxn ang="0">
                  <a:pos x="T4" y="T5"/>
                </a:cxn>
                <a:cxn ang="0">
                  <a:pos x="T6" y="T7"/>
                </a:cxn>
              </a:cxnLst>
              <a:rect l="0" t="0" r="r" b="b"/>
              <a:pathLst>
                <a:path w="4667" h="13">
                  <a:moveTo>
                    <a:pt x="0" y="13"/>
                  </a:moveTo>
                  <a:lnTo>
                    <a:pt x="908" y="13"/>
                  </a:lnTo>
                  <a:moveTo>
                    <a:pt x="3759" y="0"/>
                  </a:moveTo>
                  <a:lnTo>
                    <a:pt x="4667" y="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99" name="Freeform 240"/>
            <p:cNvSpPr>
              <a:spLocks/>
            </p:cNvSpPr>
            <p:nvPr/>
          </p:nvSpPr>
          <p:spPr bwMode="auto">
            <a:xfrm>
              <a:off x="4556" y="3152"/>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0" name="Rectangle 241"/>
            <p:cNvSpPr>
              <a:spLocks noChangeArrowheads="1"/>
            </p:cNvSpPr>
            <p:nvPr/>
          </p:nvSpPr>
          <p:spPr bwMode="auto">
            <a:xfrm>
              <a:off x="4438" y="2908"/>
              <a:ext cx="26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isMov</a:t>
              </a:r>
              <a:endParaRPr kumimoji="0" lang="en-US" sz="1800" b="0" i="0" u="none" strike="noStrike" cap="none" normalizeH="0" baseline="0" dirty="0" smtClean="0">
                <a:ln>
                  <a:noFill/>
                </a:ln>
                <a:solidFill>
                  <a:schemeClr val="tx1"/>
                </a:solidFill>
                <a:effectLst/>
                <a:latin typeface="Arial" pitchFamily="34" charset="0"/>
              </a:endParaRPr>
            </a:p>
          </p:txBody>
        </p:sp>
        <p:sp>
          <p:nvSpPr>
            <p:cNvPr id="12401" name="Rectangle 242"/>
            <p:cNvSpPr>
              <a:spLocks noChangeArrowheads="1"/>
            </p:cNvSpPr>
            <p:nvPr/>
          </p:nvSpPr>
          <p:spPr bwMode="auto">
            <a:xfrm>
              <a:off x="5322" y="3240"/>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2402" name="Freeform 243"/>
            <p:cNvSpPr>
              <a:spLocks/>
            </p:cNvSpPr>
            <p:nvPr/>
          </p:nvSpPr>
          <p:spPr bwMode="auto">
            <a:xfrm>
              <a:off x="2849" y="1464"/>
              <a:ext cx="496" cy="240"/>
            </a:xfrm>
            <a:custGeom>
              <a:avLst/>
              <a:gdLst>
                <a:gd name="T0" fmla="*/ 307 w 1264"/>
                <a:gd name="T1" fmla="*/ 0 h 614"/>
                <a:gd name="T2" fmla="*/ 957 w 1264"/>
                <a:gd name="T3" fmla="*/ 0 h 614"/>
                <a:gd name="T4" fmla="*/ 1264 w 1264"/>
                <a:gd name="T5" fmla="*/ 307 h 614"/>
                <a:gd name="T6" fmla="*/ 957 w 1264"/>
                <a:gd name="T7" fmla="*/ 614 h 614"/>
                <a:gd name="T8" fmla="*/ 307 w 1264"/>
                <a:gd name="T9" fmla="*/ 614 h 614"/>
                <a:gd name="T10" fmla="*/ 0 w 1264"/>
                <a:gd name="T11" fmla="*/ 307 h 614"/>
                <a:gd name="T12" fmla="*/ 307 w 1264"/>
                <a:gd name="T13" fmla="*/ 0 h 614"/>
              </a:gdLst>
              <a:ahLst/>
              <a:cxnLst>
                <a:cxn ang="0">
                  <a:pos x="T0" y="T1"/>
                </a:cxn>
                <a:cxn ang="0">
                  <a:pos x="T2" y="T3"/>
                </a:cxn>
                <a:cxn ang="0">
                  <a:pos x="T4" y="T5"/>
                </a:cxn>
                <a:cxn ang="0">
                  <a:pos x="T6" y="T7"/>
                </a:cxn>
                <a:cxn ang="0">
                  <a:pos x="T8" y="T9"/>
                </a:cxn>
                <a:cxn ang="0">
                  <a:pos x="T10" y="T11"/>
                </a:cxn>
                <a:cxn ang="0">
                  <a:pos x="T12" y="T13"/>
                </a:cxn>
              </a:cxnLst>
              <a:rect l="0" t="0" r="r" b="b"/>
              <a:pathLst>
                <a:path w="1264" h="614">
                  <a:moveTo>
                    <a:pt x="307" y="0"/>
                  </a:moveTo>
                  <a:lnTo>
                    <a:pt x="957" y="0"/>
                  </a:lnTo>
                  <a:cubicBezTo>
                    <a:pt x="1127" y="0"/>
                    <a:pt x="1264" y="137"/>
                    <a:pt x="1264" y="307"/>
                  </a:cubicBezTo>
                  <a:cubicBezTo>
                    <a:pt x="1264" y="477"/>
                    <a:pt x="1127" y="614"/>
                    <a:pt x="957" y="614"/>
                  </a:cubicBezTo>
                  <a:lnTo>
                    <a:pt x="307" y="614"/>
                  </a:lnTo>
                  <a:cubicBezTo>
                    <a:pt x="137" y="614"/>
                    <a:pt x="0" y="477"/>
                    <a:pt x="0" y="307"/>
                  </a:cubicBezTo>
                  <a:cubicBezTo>
                    <a:pt x="0" y="137"/>
                    <a:pt x="137" y="0"/>
                    <a:pt x="307" y="0"/>
                  </a:cubicBezTo>
                  <a:close/>
                </a:path>
              </a:pathLst>
            </a:custGeom>
            <a:solidFill>
              <a:srgbClr val="AAD5AE"/>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3" name="Rectangle 244"/>
            <p:cNvSpPr>
              <a:spLocks noChangeArrowheads="1"/>
            </p:cNvSpPr>
            <p:nvPr/>
          </p:nvSpPr>
          <p:spPr bwMode="auto">
            <a:xfrm>
              <a:off x="2994" y="1506"/>
              <a:ext cx="2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Times New Roman" pitchFamily="18" charset="0"/>
                </a:rPr>
                <a:t>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12404" name="Freeform 245"/>
            <p:cNvSpPr>
              <a:spLocks/>
            </p:cNvSpPr>
            <p:nvPr/>
          </p:nvSpPr>
          <p:spPr bwMode="auto">
            <a:xfrm>
              <a:off x="2486" y="1547"/>
              <a:ext cx="343" cy="169"/>
            </a:xfrm>
            <a:custGeom>
              <a:avLst/>
              <a:gdLst>
                <a:gd name="T0" fmla="*/ 0 w 876"/>
                <a:gd name="T1" fmla="*/ 434 h 434"/>
                <a:gd name="T2" fmla="*/ 557 w 876"/>
                <a:gd name="T3" fmla="*/ 434 h 434"/>
                <a:gd name="T4" fmla="*/ 541 w 876"/>
                <a:gd name="T5" fmla="*/ 0 h 434"/>
                <a:gd name="T6" fmla="*/ 876 w 876"/>
                <a:gd name="T7" fmla="*/ 0 h 434"/>
              </a:gdLst>
              <a:ahLst/>
              <a:cxnLst>
                <a:cxn ang="0">
                  <a:pos x="T0" y="T1"/>
                </a:cxn>
                <a:cxn ang="0">
                  <a:pos x="T2" y="T3"/>
                </a:cxn>
                <a:cxn ang="0">
                  <a:pos x="T4" y="T5"/>
                </a:cxn>
                <a:cxn ang="0">
                  <a:pos x="T6" y="T7"/>
                </a:cxn>
              </a:cxnLst>
              <a:rect l="0" t="0" r="r" b="b"/>
              <a:pathLst>
                <a:path w="876" h="434">
                  <a:moveTo>
                    <a:pt x="0" y="434"/>
                  </a:moveTo>
                  <a:lnTo>
                    <a:pt x="557" y="434"/>
                  </a:lnTo>
                  <a:lnTo>
                    <a:pt x="541" y="0"/>
                  </a:lnTo>
                  <a:lnTo>
                    <a:pt x="876" y="0"/>
                  </a:lnTo>
                </a:path>
              </a:pathLst>
            </a:cu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05" name="Freeform 246"/>
            <p:cNvSpPr>
              <a:spLocks/>
            </p:cNvSpPr>
            <p:nvPr/>
          </p:nvSpPr>
          <p:spPr bwMode="auto">
            <a:xfrm>
              <a:off x="2749" y="1524"/>
              <a:ext cx="80" cy="45"/>
            </a:xfrm>
            <a:custGeom>
              <a:avLst/>
              <a:gdLst>
                <a:gd name="T0" fmla="*/ 58 w 204"/>
                <a:gd name="T1" fmla="*/ 58 h 116"/>
                <a:gd name="T2" fmla="*/ 0 w 204"/>
                <a:gd name="T3" fmla="*/ 116 h 116"/>
                <a:gd name="T4" fmla="*/ 204 w 204"/>
                <a:gd name="T5" fmla="*/ 58 h 116"/>
                <a:gd name="T6" fmla="*/ 0 w 204"/>
                <a:gd name="T7" fmla="*/ 0 h 116"/>
                <a:gd name="T8" fmla="*/ 58 w 204"/>
                <a:gd name="T9" fmla="*/ 58 h 116"/>
              </a:gdLst>
              <a:ahLst/>
              <a:cxnLst>
                <a:cxn ang="0">
                  <a:pos x="T0" y="T1"/>
                </a:cxn>
                <a:cxn ang="0">
                  <a:pos x="T2" y="T3"/>
                </a:cxn>
                <a:cxn ang="0">
                  <a:pos x="T4" y="T5"/>
                </a:cxn>
                <a:cxn ang="0">
                  <a:pos x="T6" y="T7"/>
                </a:cxn>
                <a:cxn ang="0">
                  <a:pos x="T8" y="T9"/>
                </a:cxn>
              </a:cxnLst>
              <a:rect l="0" t="0" r="r" b="b"/>
              <a:pathLst>
                <a:path w="204" h="116">
                  <a:moveTo>
                    <a:pt x="58" y="58"/>
                  </a:moveTo>
                  <a:lnTo>
                    <a:pt x="0" y="116"/>
                  </a:lnTo>
                  <a:lnTo>
                    <a:pt x="204" y="58"/>
                  </a:lnTo>
                  <a:lnTo>
                    <a:pt x="0" y="0"/>
                  </a:lnTo>
                  <a:lnTo>
                    <a:pt x="58" y="58"/>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6" name="Freeform 247"/>
            <p:cNvSpPr>
              <a:spLocks/>
            </p:cNvSpPr>
            <p:nvPr/>
          </p:nvSpPr>
          <p:spPr bwMode="auto">
            <a:xfrm>
              <a:off x="3986" y="1301"/>
              <a:ext cx="1156" cy="530"/>
            </a:xfrm>
            <a:custGeom>
              <a:avLst/>
              <a:gdLst>
                <a:gd name="T0" fmla="*/ 111 w 2946"/>
                <a:gd name="T1" fmla="*/ 0 h 1356"/>
                <a:gd name="T2" fmla="*/ 2834 w 2946"/>
                <a:gd name="T3" fmla="*/ 0 h 1356"/>
                <a:gd name="T4" fmla="*/ 2946 w 2946"/>
                <a:gd name="T5" fmla="*/ 112 h 1356"/>
                <a:gd name="T6" fmla="*/ 2946 w 2946"/>
                <a:gd name="T7" fmla="*/ 1244 h 1356"/>
                <a:gd name="T8" fmla="*/ 2834 w 2946"/>
                <a:gd name="T9" fmla="*/ 1356 h 1356"/>
                <a:gd name="T10" fmla="*/ 111 w 2946"/>
                <a:gd name="T11" fmla="*/ 1356 h 1356"/>
                <a:gd name="T12" fmla="*/ 0 w 2946"/>
                <a:gd name="T13" fmla="*/ 1244 h 1356"/>
                <a:gd name="T14" fmla="*/ 0 w 2946"/>
                <a:gd name="T15" fmla="*/ 112 h 1356"/>
                <a:gd name="T16" fmla="*/ 111 w 2946"/>
                <a:gd name="T1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6" h="1356">
                  <a:moveTo>
                    <a:pt x="111" y="0"/>
                  </a:moveTo>
                  <a:lnTo>
                    <a:pt x="2834" y="0"/>
                  </a:lnTo>
                  <a:cubicBezTo>
                    <a:pt x="2896" y="0"/>
                    <a:pt x="2946" y="50"/>
                    <a:pt x="2946" y="112"/>
                  </a:cubicBezTo>
                  <a:lnTo>
                    <a:pt x="2946" y="1244"/>
                  </a:lnTo>
                  <a:cubicBezTo>
                    <a:pt x="2946" y="1306"/>
                    <a:pt x="2896" y="1356"/>
                    <a:pt x="2834" y="1356"/>
                  </a:cubicBezTo>
                  <a:lnTo>
                    <a:pt x="111" y="1356"/>
                  </a:lnTo>
                  <a:cubicBezTo>
                    <a:pt x="49" y="1356"/>
                    <a:pt x="0" y="1306"/>
                    <a:pt x="0" y="1244"/>
                  </a:cubicBezTo>
                  <a:lnTo>
                    <a:pt x="0" y="112"/>
                  </a:lnTo>
                  <a:cubicBezTo>
                    <a:pt x="0" y="50"/>
                    <a:pt x="49" y="0"/>
                    <a:pt x="1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7" name="Rectangle 248"/>
            <p:cNvSpPr>
              <a:spLocks noChangeArrowheads="1"/>
            </p:cNvSpPr>
            <p:nvPr/>
          </p:nvSpPr>
          <p:spPr bwMode="auto">
            <a:xfrm>
              <a:off x="4366" y="1371"/>
              <a:ext cx="40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Shift</a:t>
              </a:r>
              <a:endParaRPr kumimoji="0" lang="en-US" sz="1800" b="0" i="0" u="none" strike="noStrike" cap="none" normalizeH="0" baseline="0" smtClean="0">
                <a:ln>
                  <a:noFill/>
                </a:ln>
                <a:solidFill>
                  <a:schemeClr val="tx1"/>
                </a:solidFill>
                <a:effectLst/>
                <a:latin typeface="Arial" pitchFamily="34" charset="0"/>
              </a:endParaRPr>
            </a:p>
          </p:txBody>
        </p:sp>
        <p:sp>
          <p:nvSpPr>
            <p:cNvPr id="12408" name="Rectangle 249"/>
            <p:cNvSpPr>
              <a:spLocks noChangeArrowheads="1"/>
            </p:cNvSpPr>
            <p:nvPr/>
          </p:nvSpPr>
          <p:spPr bwMode="auto">
            <a:xfrm>
              <a:off x="4393" y="1569"/>
              <a:ext cx="34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2409" name="Freeform 250"/>
            <p:cNvSpPr>
              <a:spLocks noEditPoints="1"/>
            </p:cNvSpPr>
            <p:nvPr/>
          </p:nvSpPr>
          <p:spPr bwMode="auto">
            <a:xfrm>
              <a:off x="3636" y="1481"/>
              <a:ext cx="1865" cy="234"/>
            </a:xfrm>
            <a:custGeom>
              <a:avLst/>
              <a:gdLst>
                <a:gd name="T0" fmla="*/ 3845 w 4753"/>
                <a:gd name="T1" fmla="*/ 0 h 599"/>
                <a:gd name="T2" fmla="*/ 4753 w 4753"/>
                <a:gd name="T3" fmla="*/ 0 h 599"/>
                <a:gd name="T4" fmla="*/ 3842 w 4753"/>
                <a:gd name="T5" fmla="*/ 599 h 599"/>
                <a:gd name="T6" fmla="*/ 4750 w 4753"/>
                <a:gd name="T7" fmla="*/ 599 h 599"/>
                <a:gd name="T8" fmla="*/ 0 w 4753"/>
                <a:gd name="T9" fmla="*/ 304 h 599"/>
                <a:gd name="T10" fmla="*/ 908 w 4753"/>
                <a:gd name="T11" fmla="*/ 304 h 599"/>
              </a:gdLst>
              <a:ahLst/>
              <a:cxnLst>
                <a:cxn ang="0">
                  <a:pos x="T0" y="T1"/>
                </a:cxn>
                <a:cxn ang="0">
                  <a:pos x="T2" y="T3"/>
                </a:cxn>
                <a:cxn ang="0">
                  <a:pos x="T4" y="T5"/>
                </a:cxn>
                <a:cxn ang="0">
                  <a:pos x="T6" y="T7"/>
                </a:cxn>
                <a:cxn ang="0">
                  <a:pos x="T8" y="T9"/>
                </a:cxn>
                <a:cxn ang="0">
                  <a:pos x="T10" y="T11"/>
                </a:cxn>
              </a:cxnLst>
              <a:rect l="0" t="0" r="r" b="b"/>
              <a:pathLst>
                <a:path w="4753" h="599">
                  <a:moveTo>
                    <a:pt x="3845" y="0"/>
                  </a:moveTo>
                  <a:lnTo>
                    <a:pt x="4753" y="0"/>
                  </a:lnTo>
                  <a:moveTo>
                    <a:pt x="3842" y="599"/>
                  </a:moveTo>
                  <a:lnTo>
                    <a:pt x="4750" y="599"/>
                  </a:lnTo>
                  <a:moveTo>
                    <a:pt x="0" y="304"/>
                  </a:moveTo>
                  <a:lnTo>
                    <a:pt x="908" y="304"/>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0" name="Freeform 251"/>
            <p:cNvSpPr>
              <a:spLocks/>
            </p:cNvSpPr>
            <p:nvPr/>
          </p:nvSpPr>
          <p:spPr bwMode="auto">
            <a:xfrm>
              <a:off x="4206" y="1199"/>
              <a:ext cx="59" cy="102"/>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1" name="Rectangle 252"/>
            <p:cNvSpPr>
              <a:spLocks noChangeArrowheads="1"/>
            </p:cNvSpPr>
            <p:nvPr/>
          </p:nvSpPr>
          <p:spPr bwMode="auto">
            <a:xfrm>
              <a:off x="4086" y="958"/>
              <a:ext cx="208"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isLsl</a:t>
              </a:r>
              <a:endParaRPr kumimoji="0" lang="en-US" sz="1800" b="0" i="0" u="none" strike="noStrike" cap="none" normalizeH="0" baseline="0" dirty="0" smtClean="0">
                <a:ln>
                  <a:noFill/>
                </a:ln>
                <a:solidFill>
                  <a:schemeClr val="tx1"/>
                </a:solidFill>
                <a:effectLst/>
                <a:latin typeface="Arial" pitchFamily="34" charset="0"/>
              </a:endParaRPr>
            </a:p>
          </p:txBody>
        </p:sp>
        <p:sp>
          <p:nvSpPr>
            <p:cNvPr id="12412" name="Rectangle 253"/>
            <p:cNvSpPr>
              <a:spLocks noChangeArrowheads="1"/>
            </p:cNvSpPr>
            <p:nvPr/>
          </p:nvSpPr>
          <p:spPr bwMode="auto">
            <a:xfrm>
              <a:off x="4429" y="958"/>
              <a:ext cx="21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isLsr</a:t>
              </a:r>
              <a:endParaRPr kumimoji="0" lang="en-US" sz="1800" b="0" i="0" u="none" strike="noStrike" cap="none" normalizeH="0" baseline="0" dirty="0" smtClean="0">
                <a:ln>
                  <a:noFill/>
                </a:ln>
                <a:solidFill>
                  <a:schemeClr val="tx1"/>
                </a:solidFill>
                <a:effectLst/>
                <a:latin typeface="Arial" pitchFamily="34" charset="0"/>
              </a:endParaRPr>
            </a:p>
          </p:txBody>
        </p:sp>
        <p:sp>
          <p:nvSpPr>
            <p:cNvPr id="12413" name="Freeform 254"/>
            <p:cNvSpPr>
              <a:spLocks/>
            </p:cNvSpPr>
            <p:nvPr/>
          </p:nvSpPr>
          <p:spPr bwMode="auto">
            <a:xfrm>
              <a:off x="4931" y="1195"/>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4" name="Freeform 255"/>
            <p:cNvSpPr>
              <a:spLocks/>
            </p:cNvSpPr>
            <p:nvPr/>
          </p:nvSpPr>
          <p:spPr bwMode="auto">
            <a:xfrm>
              <a:off x="4544" y="1205"/>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5" name="Rectangle 256"/>
            <p:cNvSpPr>
              <a:spLocks noChangeArrowheads="1"/>
            </p:cNvSpPr>
            <p:nvPr/>
          </p:nvSpPr>
          <p:spPr bwMode="auto">
            <a:xfrm>
              <a:off x="4851" y="949"/>
              <a:ext cx="22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4282B"/>
                  </a:solidFill>
                  <a:effectLst/>
                  <a:latin typeface="Times New Roman" pitchFamily="18" charset="0"/>
                </a:rPr>
                <a:t>isAsr</a:t>
              </a:r>
              <a:endParaRPr kumimoji="0" lang="en-US" sz="1800" b="0" i="0" u="none" strike="noStrike" cap="none" normalizeH="0" baseline="0" dirty="0" smtClean="0">
                <a:ln>
                  <a:noFill/>
                </a:ln>
                <a:solidFill>
                  <a:schemeClr val="tx1"/>
                </a:solidFill>
                <a:effectLst/>
                <a:latin typeface="Arial" pitchFamily="34" charset="0"/>
              </a:endParaRPr>
            </a:p>
          </p:txBody>
        </p:sp>
        <p:sp>
          <p:nvSpPr>
            <p:cNvPr id="12416" name="Rectangle 257"/>
            <p:cNvSpPr>
              <a:spLocks noChangeArrowheads="1"/>
            </p:cNvSpPr>
            <p:nvPr/>
          </p:nvSpPr>
          <p:spPr bwMode="auto">
            <a:xfrm>
              <a:off x="5385" y="1353"/>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2417" name="Rectangle 258"/>
            <p:cNvSpPr>
              <a:spLocks noChangeArrowheads="1"/>
            </p:cNvSpPr>
            <p:nvPr/>
          </p:nvSpPr>
          <p:spPr bwMode="auto">
            <a:xfrm>
              <a:off x="5367" y="1596"/>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2418" name="Freeform 259"/>
            <p:cNvSpPr>
              <a:spLocks noEditPoints="1"/>
            </p:cNvSpPr>
            <p:nvPr/>
          </p:nvSpPr>
          <p:spPr bwMode="auto">
            <a:xfrm>
              <a:off x="3602" y="2467"/>
              <a:ext cx="1866" cy="234"/>
            </a:xfrm>
            <a:custGeom>
              <a:avLst/>
              <a:gdLst>
                <a:gd name="T0" fmla="*/ 0 w 4755"/>
                <a:gd name="T1" fmla="*/ 298 h 599"/>
                <a:gd name="T2" fmla="*/ 908 w 4755"/>
                <a:gd name="T3" fmla="*/ 298 h 599"/>
                <a:gd name="T4" fmla="*/ 3847 w 4755"/>
                <a:gd name="T5" fmla="*/ 0 h 599"/>
                <a:gd name="T6" fmla="*/ 4755 w 4755"/>
                <a:gd name="T7" fmla="*/ 0 h 599"/>
                <a:gd name="T8" fmla="*/ 3844 w 4755"/>
                <a:gd name="T9" fmla="*/ 599 h 599"/>
                <a:gd name="T10" fmla="*/ 4752 w 4755"/>
                <a:gd name="T11" fmla="*/ 599 h 599"/>
              </a:gdLst>
              <a:ahLst/>
              <a:cxnLst>
                <a:cxn ang="0">
                  <a:pos x="T0" y="T1"/>
                </a:cxn>
                <a:cxn ang="0">
                  <a:pos x="T2" y="T3"/>
                </a:cxn>
                <a:cxn ang="0">
                  <a:pos x="T4" y="T5"/>
                </a:cxn>
                <a:cxn ang="0">
                  <a:pos x="T6" y="T7"/>
                </a:cxn>
                <a:cxn ang="0">
                  <a:pos x="T8" y="T9"/>
                </a:cxn>
                <a:cxn ang="0">
                  <a:pos x="T10" y="T11"/>
                </a:cxn>
              </a:cxnLst>
              <a:rect l="0" t="0" r="r" b="b"/>
              <a:pathLst>
                <a:path w="4755" h="599">
                  <a:moveTo>
                    <a:pt x="0" y="298"/>
                  </a:moveTo>
                  <a:lnTo>
                    <a:pt x="908" y="298"/>
                  </a:lnTo>
                  <a:moveTo>
                    <a:pt x="3847" y="0"/>
                  </a:moveTo>
                  <a:lnTo>
                    <a:pt x="4755" y="0"/>
                  </a:lnTo>
                  <a:moveTo>
                    <a:pt x="3844" y="599"/>
                  </a:moveTo>
                  <a:lnTo>
                    <a:pt x="4752" y="599"/>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9" name="Rectangle 260"/>
            <p:cNvSpPr>
              <a:spLocks noChangeArrowheads="1"/>
            </p:cNvSpPr>
            <p:nvPr/>
          </p:nvSpPr>
          <p:spPr bwMode="auto">
            <a:xfrm>
              <a:off x="5349" y="2342"/>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2420" name="Rectangle 261"/>
            <p:cNvSpPr>
              <a:spLocks noChangeArrowheads="1"/>
            </p:cNvSpPr>
            <p:nvPr/>
          </p:nvSpPr>
          <p:spPr bwMode="auto">
            <a:xfrm>
              <a:off x="5331" y="2584"/>
              <a:ext cx="9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2421" name="Freeform 262"/>
            <p:cNvSpPr>
              <a:spLocks/>
            </p:cNvSpPr>
            <p:nvPr/>
          </p:nvSpPr>
          <p:spPr bwMode="auto">
            <a:xfrm>
              <a:off x="2875" y="3650"/>
              <a:ext cx="732" cy="209"/>
            </a:xfrm>
            <a:custGeom>
              <a:avLst/>
              <a:gdLst>
                <a:gd name="T0" fmla="*/ 0 w 1865"/>
                <a:gd name="T1" fmla="*/ 0 h 536"/>
                <a:gd name="T2" fmla="*/ 1865 w 1865"/>
                <a:gd name="T3" fmla="*/ 0 h 536"/>
                <a:gd name="T4" fmla="*/ 1555 w 1865"/>
                <a:gd name="T5" fmla="*/ 536 h 536"/>
                <a:gd name="T6" fmla="*/ 337 w 1865"/>
                <a:gd name="T7" fmla="*/ 536 h 536"/>
                <a:gd name="T8" fmla="*/ 0 w 1865"/>
                <a:gd name="T9" fmla="*/ 0 h 536"/>
              </a:gdLst>
              <a:ahLst/>
              <a:cxnLst>
                <a:cxn ang="0">
                  <a:pos x="T0" y="T1"/>
                </a:cxn>
                <a:cxn ang="0">
                  <a:pos x="T2" y="T3"/>
                </a:cxn>
                <a:cxn ang="0">
                  <a:pos x="T4" y="T5"/>
                </a:cxn>
                <a:cxn ang="0">
                  <a:pos x="T6" y="T7"/>
                </a:cxn>
                <a:cxn ang="0">
                  <a:pos x="T8" y="T9"/>
                </a:cxn>
              </a:cxnLst>
              <a:rect l="0" t="0" r="r" b="b"/>
              <a:pathLst>
                <a:path w="1865" h="536">
                  <a:moveTo>
                    <a:pt x="0" y="0"/>
                  </a:moveTo>
                  <a:lnTo>
                    <a:pt x="1865" y="0"/>
                  </a:lnTo>
                  <a:lnTo>
                    <a:pt x="1555" y="536"/>
                  </a:lnTo>
                  <a:lnTo>
                    <a:pt x="337" y="536"/>
                  </a:lnTo>
                  <a:lnTo>
                    <a:pt x="0" y="0"/>
                  </a:lnTo>
                  <a:close/>
                </a:path>
              </a:pathLst>
            </a:custGeom>
            <a:solidFill>
              <a:srgbClr val="EAACA6"/>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2" name="Freeform 263"/>
            <p:cNvSpPr>
              <a:spLocks/>
            </p:cNvSpPr>
            <p:nvPr/>
          </p:nvSpPr>
          <p:spPr bwMode="auto">
            <a:xfrm>
              <a:off x="2805" y="3312"/>
              <a:ext cx="136" cy="326"/>
            </a:xfrm>
            <a:custGeom>
              <a:avLst/>
              <a:gdLst>
                <a:gd name="T0" fmla="*/ 0 w 347"/>
                <a:gd name="T1" fmla="*/ 0 h 832"/>
                <a:gd name="T2" fmla="*/ 347 w 347"/>
                <a:gd name="T3" fmla="*/ 0 h 832"/>
                <a:gd name="T4" fmla="*/ 347 w 347"/>
                <a:gd name="T5" fmla="*/ 832 h 832"/>
              </a:gdLst>
              <a:ahLst/>
              <a:cxnLst>
                <a:cxn ang="0">
                  <a:pos x="T0" y="T1"/>
                </a:cxn>
                <a:cxn ang="0">
                  <a:pos x="T2" y="T3"/>
                </a:cxn>
                <a:cxn ang="0">
                  <a:pos x="T4" y="T5"/>
                </a:cxn>
              </a:cxnLst>
              <a:rect l="0" t="0" r="r" b="b"/>
              <a:pathLst>
                <a:path w="347" h="832">
                  <a:moveTo>
                    <a:pt x="0" y="0"/>
                  </a:moveTo>
                  <a:lnTo>
                    <a:pt x="347" y="0"/>
                  </a:lnTo>
                  <a:lnTo>
                    <a:pt x="347" y="832"/>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3" name="Freeform 264"/>
            <p:cNvSpPr>
              <a:spLocks/>
            </p:cNvSpPr>
            <p:nvPr/>
          </p:nvSpPr>
          <p:spPr bwMode="auto">
            <a:xfrm>
              <a:off x="2918" y="3557"/>
              <a:ext cx="46" cy="81"/>
            </a:xfrm>
            <a:custGeom>
              <a:avLst/>
              <a:gdLst>
                <a:gd name="T0" fmla="*/ 59 w 118"/>
                <a:gd name="T1" fmla="*/ 59 h 206"/>
                <a:gd name="T2" fmla="*/ 0 w 118"/>
                <a:gd name="T3" fmla="*/ 0 h 206"/>
                <a:gd name="T4" fmla="*/ 59 w 118"/>
                <a:gd name="T5" fmla="*/ 206 h 206"/>
                <a:gd name="T6" fmla="*/ 118 w 118"/>
                <a:gd name="T7" fmla="*/ 0 h 206"/>
                <a:gd name="T8" fmla="*/ 59 w 118"/>
                <a:gd name="T9" fmla="*/ 59 h 206"/>
              </a:gdLst>
              <a:ahLst/>
              <a:cxnLst>
                <a:cxn ang="0">
                  <a:pos x="T0" y="T1"/>
                </a:cxn>
                <a:cxn ang="0">
                  <a:pos x="T2" y="T3"/>
                </a:cxn>
                <a:cxn ang="0">
                  <a:pos x="T4" y="T5"/>
                </a:cxn>
                <a:cxn ang="0">
                  <a:pos x="T6" y="T7"/>
                </a:cxn>
                <a:cxn ang="0">
                  <a:pos x="T8" y="T9"/>
                </a:cxn>
              </a:cxnLst>
              <a:rect l="0" t="0" r="r" b="b"/>
              <a:pathLst>
                <a:path w="118" h="206">
                  <a:moveTo>
                    <a:pt x="59" y="59"/>
                  </a:moveTo>
                  <a:lnTo>
                    <a:pt x="0" y="0"/>
                  </a:lnTo>
                  <a:lnTo>
                    <a:pt x="59" y="206"/>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4" name="Freeform 265"/>
            <p:cNvSpPr>
              <a:spLocks/>
            </p:cNvSpPr>
            <p:nvPr/>
          </p:nvSpPr>
          <p:spPr bwMode="auto">
            <a:xfrm>
              <a:off x="2771" y="2617"/>
              <a:ext cx="273" cy="1025"/>
            </a:xfrm>
            <a:custGeom>
              <a:avLst/>
              <a:gdLst>
                <a:gd name="T0" fmla="*/ 0 w 696"/>
                <a:gd name="T1" fmla="*/ 0 h 2624"/>
                <a:gd name="T2" fmla="*/ 696 w 696"/>
                <a:gd name="T3" fmla="*/ 0 h 2624"/>
                <a:gd name="T4" fmla="*/ 685 w 696"/>
                <a:gd name="T5" fmla="*/ 2624 h 2624"/>
              </a:gdLst>
              <a:ahLst/>
              <a:cxnLst>
                <a:cxn ang="0">
                  <a:pos x="T0" y="T1"/>
                </a:cxn>
                <a:cxn ang="0">
                  <a:pos x="T2" y="T3"/>
                </a:cxn>
                <a:cxn ang="0">
                  <a:pos x="T4" y="T5"/>
                </a:cxn>
              </a:cxnLst>
              <a:rect l="0" t="0" r="r" b="b"/>
              <a:pathLst>
                <a:path w="696" h="2624">
                  <a:moveTo>
                    <a:pt x="0" y="0"/>
                  </a:moveTo>
                  <a:lnTo>
                    <a:pt x="696" y="0"/>
                  </a:lnTo>
                  <a:lnTo>
                    <a:pt x="685" y="2624"/>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5" name="Freeform 266"/>
            <p:cNvSpPr>
              <a:spLocks/>
            </p:cNvSpPr>
            <p:nvPr/>
          </p:nvSpPr>
          <p:spPr bwMode="auto">
            <a:xfrm>
              <a:off x="3017" y="3561"/>
              <a:ext cx="47" cy="81"/>
            </a:xfrm>
            <a:custGeom>
              <a:avLst/>
              <a:gdLst>
                <a:gd name="T0" fmla="*/ 59 w 118"/>
                <a:gd name="T1" fmla="*/ 59 h 207"/>
                <a:gd name="T2" fmla="*/ 0 w 118"/>
                <a:gd name="T3" fmla="*/ 0 h 207"/>
                <a:gd name="T4" fmla="*/ 58 w 118"/>
                <a:gd name="T5" fmla="*/ 207 h 207"/>
                <a:gd name="T6" fmla="*/ 118 w 118"/>
                <a:gd name="T7" fmla="*/ 1 h 207"/>
                <a:gd name="T8" fmla="*/ 59 w 118"/>
                <a:gd name="T9" fmla="*/ 59 h 207"/>
              </a:gdLst>
              <a:ahLst/>
              <a:cxnLst>
                <a:cxn ang="0">
                  <a:pos x="T0" y="T1"/>
                </a:cxn>
                <a:cxn ang="0">
                  <a:pos x="T2" y="T3"/>
                </a:cxn>
                <a:cxn ang="0">
                  <a:pos x="T4" y="T5"/>
                </a:cxn>
                <a:cxn ang="0">
                  <a:pos x="T6" y="T7"/>
                </a:cxn>
                <a:cxn ang="0">
                  <a:pos x="T8" y="T9"/>
                </a:cxn>
              </a:cxnLst>
              <a:rect l="0" t="0" r="r" b="b"/>
              <a:pathLst>
                <a:path w="118" h="207">
                  <a:moveTo>
                    <a:pt x="59" y="59"/>
                  </a:moveTo>
                  <a:lnTo>
                    <a:pt x="0" y="0"/>
                  </a:lnTo>
                  <a:lnTo>
                    <a:pt x="58" y="207"/>
                  </a:lnTo>
                  <a:lnTo>
                    <a:pt x="118" y="1"/>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6" name="Freeform 267"/>
            <p:cNvSpPr>
              <a:spLocks/>
            </p:cNvSpPr>
            <p:nvPr/>
          </p:nvSpPr>
          <p:spPr bwMode="auto">
            <a:xfrm>
              <a:off x="2825" y="1855"/>
              <a:ext cx="335" cy="1787"/>
            </a:xfrm>
            <a:custGeom>
              <a:avLst/>
              <a:gdLst>
                <a:gd name="T0" fmla="*/ 0 w 854"/>
                <a:gd name="T1" fmla="*/ 0 h 4573"/>
                <a:gd name="T2" fmla="*/ 854 w 854"/>
                <a:gd name="T3" fmla="*/ 0 h 4573"/>
                <a:gd name="T4" fmla="*/ 854 w 854"/>
                <a:gd name="T5" fmla="*/ 4573 h 4573"/>
              </a:gdLst>
              <a:ahLst/>
              <a:cxnLst>
                <a:cxn ang="0">
                  <a:pos x="T0" y="T1"/>
                </a:cxn>
                <a:cxn ang="0">
                  <a:pos x="T2" y="T3"/>
                </a:cxn>
                <a:cxn ang="0">
                  <a:pos x="T4" y="T5"/>
                </a:cxn>
              </a:cxnLst>
              <a:rect l="0" t="0" r="r" b="b"/>
              <a:pathLst>
                <a:path w="854" h="4573">
                  <a:moveTo>
                    <a:pt x="0" y="0"/>
                  </a:moveTo>
                  <a:lnTo>
                    <a:pt x="854" y="0"/>
                  </a:lnTo>
                  <a:lnTo>
                    <a:pt x="854" y="4573"/>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7" name="Freeform 268"/>
            <p:cNvSpPr>
              <a:spLocks/>
            </p:cNvSpPr>
            <p:nvPr/>
          </p:nvSpPr>
          <p:spPr bwMode="auto">
            <a:xfrm>
              <a:off x="3137" y="3561"/>
              <a:ext cx="46" cy="81"/>
            </a:xfrm>
            <a:custGeom>
              <a:avLst/>
              <a:gdLst>
                <a:gd name="T0" fmla="*/ 59 w 118"/>
                <a:gd name="T1" fmla="*/ 59 h 207"/>
                <a:gd name="T2" fmla="*/ 0 w 118"/>
                <a:gd name="T3" fmla="*/ 0 h 207"/>
                <a:gd name="T4" fmla="*/ 59 w 118"/>
                <a:gd name="T5" fmla="*/ 207 h 207"/>
                <a:gd name="T6" fmla="*/ 118 w 118"/>
                <a:gd name="T7" fmla="*/ 0 h 207"/>
                <a:gd name="T8" fmla="*/ 59 w 118"/>
                <a:gd name="T9" fmla="*/ 59 h 207"/>
              </a:gdLst>
              <a:ahLst/>
              <a:cxnLst>
                <a:cxn ang="0">
                  <a:pos x="T0" y="T1"/>
                </a:cxn>
                <a:cxn ang="0">
                  <a:pos x="T2" y="T3"/>
                </a:cxn>
                <a:cxn ang="0">
                  <a:pos x="T4" y="T5"/>
                </a:cxn>
                <a:cxn ang="0">
                  <a:pos x="T6" y="T7"/>
                </a:cxn>
                <a:cxn ang="0">
                  <a:pos x="T8" y="T9"/>
                </a:cxn>
              </a:cxnLst>
              <a:rect l="0" t="0" r="r" b="b"/>
              <a:pathLst>
                <a:path w="118" h="207">
                  <a:moveTo>
                    <a:pt x="59" y="59"/>
                  </a:moveTo>
                  <a:lnTo>
                    <a:pt x="0" y="0"/>
                  </a:lnTo>
                  <a:lnTo>
                    <a:pt x="59" y="207"/>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8" name="Freeform 269"/>
            <p:cNvSpPr>
              <a:spLocks/>
            </p:cNvSpPr>
            <p:nvPr/>
          </p:nvSpPr>
          <p:spPr bwMode="auto">
            <a:xfrm>
              <a:off x="3387" y="1596"/>
              <a:ext cx="269" cy="2054"/>
            </a:xfrm>
            <a:custGeom>
              <a:avLst/>
              <a:gdLst>
                <a:gd name="T0" fmla="*/ 685 w 685"/>
                <a:gd name="T1" fmla="*/ 0 h 5257"/>
                <a:gd name="T2" fmla="*/ 0 w 685"/>
                <a:gd name="T3" fmla="*/ 0 h 5257"/>
                <a:gd name="T4" fmla="*/ 21 w 685"/>
                <a:gd name="T5" fmla="*/ 5257 h 5257"/>
              </a:gdLst>
              <a:ahLst/>
              <a:cxnLst>
                <a:cxn ang="0">
                  <a:pos x="T0" y="T1"/>
                </a:cxn>
                <a:cxn ang="0">
                  <a:pos x="T2" y="T3"/>
                </a:cxn>
                <a:cxn ang="0">
                  <a:pos x="T4" y="T5"/>
                </a:cxn>
              </a:cxnLst>
              <a:rect l="0" t="0" r="r" b="b"/>
              <a:pathLst>
                <a:path w="685" h="5257">
                  <a:moveTo>
                    <a:pt x="685" y="0"/>
                  </a:moveTo>
                  <a:lnTo>
                    <a:pt x="0" y="0"/>
                  </a:lnTo>
                  <a:lnTo>
                    <a:pt x="21" y="5257"/>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9" name="Freeform 270"/>
            <p:cNvSpPr>
              <a:spLocks/>
            </p:cNvSpPr>
            <p:nvPr/>
          </p:nvSpPr>
          <p:spPr bwMode="auto">
            <a:xfrm>
              <a:off x="3372" y="3569"/>
              <a:ext cx="46" cy="81"/>
            </a:xfrm>
            <a:custGeom>
              <a:avLst/>
              <a:gdLst>
                <a:gd name="T0" fmla="*/ 60 w 118"/>
                <a:gd name="T1" fmla="*/ 59 h 207"/>
                <a:gd name="T2" fmla="*/ 0 w 118"/>
                <a:gd name="T3" fmla="*/ 1 h 207"/>
                <a:gd name="T4" fmla="*/ 60 w 118"/>
                <a:gd name="T5" fmla="*/ 207 h 207"/>
                <a:gd name="T6" fmla="*/ 118 w 118"/>
                <a:gd name="T7" fmla="*/ 0 h 207"/>
                <a:gd name="T8" fmla="*/ 60 w 118"/>
                <a:gd name="T9" fmla="*/ 59 h 207"/>
              </a:gdLst>
              <a:ahLst/>
              <a:cxnLst>
                <a:cxn ang="0">
                  <a:pos x="T0" y="T1"/>
                </a:cxn>
                <a:cxn ang="0">
                  <a:pos x="T2" y="T3"/>
                </a:cxn>
                <a:cxn ang="0">
                  <a:pos x="T4" y="T5"/>
                </a:cxn>
                <a:cxn ang="0">
                  <a:pos x="T6" y="T7"/>
                </a:cxn>
                <a:cxn ang="0">
                  <a:pos x="T8" y="T9"/>
                </a:cxn>
              </a:cxnLst>
              <a:rect l="0" t="0" r="r" b="b"/>
              <a:pathLst>
                <a:path w="118" h="207">
                  <a:moveTo>
                    <a:pt x="60" y="59"/>
                  </a:moveTo>
                  <a:lnTo>
                    <a:pt x="0" y="1"/>
                  </a:lnTo>
                  <a:lnTo>
                    <a:pt x="60" y="207"/>
                  </a:lnTo>
                  <a:lnTo>
                    <a:pt x="118" y="0"/>
                  </a:lnTo>
                  <a:lnTo>
                    <a:pt x="60"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0" name="Freeform 271"/>
            <p:cNvSpPr>
              <a:spLocks/>
            </p:cNvSpPr>
            <p:nvPr/>
          </p:nvSpPr>
          <p:spPr bwMode="auto">
            <a:xfrm>
              <a:off x="3474" y="2584"/>
              <a:ext cx="161" cy="1070"/>
            </a:xfrm>
            <a:custGeom>
              <a:avLst/>
              <a:gdLst>
                <a:gd name="T0" fmla="*/ 411 w 411"/>
                <a:gd name="T1" fmla="*/ 0 h 2739"/>
                <a:gd name="T2" fmla="*/ 0 w 411"/>
                <a:gd name="T3" fmla="*/ 0 h 2739"/>
                <a:gd name="T4" fmla="*/ 0 w 411"/>
                <a:gd name="T5" fmla="*/ 2739 h 2739"/>
              </a:gdLst>
              <a:ahLst/>
              <a:cxnLst>
                <a:cxn ang="0">
                  <a:pos x="T0" y="T1"/>
                </a:cxn>
                <a:cxn ang="0">
                  <a:pos x="T2" y="T3"/>
                </a:cxn>
                <a:cxn ang="0">
                  <a:pos x="T4" y="T5"/>
                </a:cxn>
              </a:cxnLst>
              <a:rect l="0" t="0" r="r" b="b"/>
              <a:pathLst>
                <a:path w="411" h="2739">
                  <a:moveTo>
                    <a:pt x="411" y="0"/>
                  </a:moveTo>
                  <a:lnTo>
                    <a:pt x="0" y="0"/>
                  </a:lnTo>
                  <a:lnTo>
                    <a:pt x="0" y="2739"/>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1" name="Freeform 272"/>
            <p:cNvSpPr>
              <a:spLocks/>
            </p:cNvSpPr>
            <p:nvPr/>
          </p:nvSpPr>
          <p:spPr bwMode="auto">
            <a:xfrm>
              <a:off x="3451" y="3573"/>
              <a:ext cx="46" cy="81"/>
            </a:xfrm>
            <a:custGeom>
              <a:avLst/>
              <a:gdLst>
                <a:gd name="T0" fmla="*/ 59 w 118"/>
                <a:gd name="T1" fmla="*/ 59 h 206"/>
                <a:gd name="T2" fmla="*/ 0 w 118"/>
                <a:gd name="T3" fmla="*/ 0 h 206"/>
                <a:gd name="T4" fmla="*/ 59 w 118"/>
                <a:gd name="T5" fmla="*/ 206 h 206"/>
                <a:gd name="T6" fmla="*/ 118 w 118"/>
                <a:gd name="T7" fmla="*/ 0 h 206"/>
                <a:gd name="T8" fmla="*/ 59 w 118"/>
                <a:gd name="T9" fmla="*/ 59 h 206"/>
              </a:gdLst>
              <a:ahLst/>
              <a:cxnLst>
                <a:cxn ang="0">
                  <a:pos x="T0" y="T1"/>
                </a:cxn>
                <a:cxn ang="0">
                  <a:pos x="T2" y="T3"/>
                </a:cxn>
                <a:cxn ang="0">
                  <a:pos x="T4" y="T5"/>
                </a:cxn>
                <a:cxn ang="0">
                  <a:pos x="T6" y="T7"/>
                </a:cxn>
                <a:cxn ang="0">
                  <a:pos x="T8" y="T9"/>
                </a:cxn>
              </a:cxnLst>
              <a:rect l="0" t="0" r="r" b="b"/>
              <a:pathLst>
                <a:path w="118" h="206">
                  <a:moveTo>
                    <a:pt x="59" y="59"/>
                  </a:moveTo>
                  <a:lnTo>
                    <a:pt x="0" y="0"/>
                  </a:lnTo>
                  <a:lnTo>
                    <a:pt x="59" y="206"/>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2" name="Freeform 273"/>
            <p:cNvSpPr>
              <a:spLocks/>
            </p:cNvSpPr>
            <p:nvPr/>
          </p:nvSpPr>
          <p:spPr bwMode="auto">
            <a:xfrm>
              <a:off x="3549" y="3358"/>
              <a:ext cx="115" cy="288"/>
            </a:xfrm>
            <a:custGeom>
              <a:avLst/>
              <a:gdLst>
                <a:gd name="T0" fmla="*/ 295 w 295"/>
                <a:gd name="T1" fmla="*/ 0 h 737"/>
                <a:gd name="T2" fmla="*/ 0 w 295"/>
                <a:gd name="T3" fmla="*/ 0 h 737"/>
                <a:gd name="T4" fmla="*/ 0 w 295"/>
                <a:gd name="T5" fmla="*/ 737 h 737"/>
              </a:gdLst>
              <a:ahLst/>
              <a:cxnLst>
                <a:cxn ang="0">
                  <a:pos x="T0" y="T1"/>
                </a:cxn>
                <a:cxn ang="0">
                  <a:pos x="T2" y="T3"/>
                </a:cxn>
                <a:cxn ang="0">
                  <a:pos x="T4" y="T5"/>
                </a:cxn>
              </a:cxnLst>
              <a:rect l="0" t="0" r="r" b="b"/>
              <a:pathLst>
                <a:path w="295" h="737">
                  <a:moveTo>
                    <a:pt x="295" y="0"/>
                  </a:moveTo>
                  <a:lnTo>
                    <a:pt x="0" y="0"/>
                  </a:lnTo>
                  <a:lnTo>
                    <a:pt x="0" y="737"/>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3" name="Freeform 274"/>
            <p:cNvSpPr>
              <a:spLocks/>
            </p:cNvSpPr>
            <p:nvPr/>
          </p:nvSpPr>
          <p:spPr bwMode="auto">
            <a:xfrm>
              <a:off x="3525" y="3565"/>
              <a:ext cx="47" cy="81"/>
            </a:xfrm>
            <a:custGeom>
              <a:avLst/>
              <a:gdLst>
                <a:gd name="T0" fmla="*/ 59 w 118"/>
                <a:gd name="T1" fmla="*/ 59 h 206"/>
                <a:gd name="T2" fmla="*/ 0 w 118"/>
                <a:gd name="T3" fmla="*/ 0 h 206"/>
                <a:gd name="T4" fmla="*/ 59 w 118"/>
                <a:gd name="T5" fmla="*/ 206 h 206"/>
                <a:gd name="T6" fmla="*/ 118 w 118"/>
                <a:gd name="T7" fmla="*/ 0 h 206"/>
                <a:gd name="T8" fmla="*/ 59 w 118"/>
                <a:gd name="T9" fmla="*/ 59 h 206"/>
              </a:gdLst>
              <a:ahLst/>
              <a:cxnLst>
                <a:cxn ang="0">
                  <a:pos x="T0" y="T1"/>
                </a:cxn>
                <a:cxn ang="0">
                  <a:pos x="T2" y="T3"/>
                </a:cxn>
                <a:cxn ang="0">
                  <a:pos x="T4" y="T5"/>
                </a:cxn>
                <a:cxn ang="0">
                  <a:pos x="T6" y="T7"/>
                </a:cxn>
                <a:cxn ang="0">
                  <a:pos x="T8" y="T9"/>
                </a:cxn>
              </a:cxnLst>
              <a:rect l="0" t="0" r="r" b="b"/>
              <a:pathLst>
                <a:path w="118" h="206">
                  <a:moveTo>
                    <a:pt x="59" y="59"/>
                  </a:moveTo>
                  <a:lnTo>
                    <a:pt x="0" y="0"/>
                  </a:lnTo>
                  <a:lnTo>
                    <a:pt x="59" y="206"/>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4" name="Line 275"/>
            <p:cNvSpPr>
              <a:spLocks noChangeShapeType="1"/>
            </p:cNvSpPr>
            <p:nvPr/>
          </p:nvSpPr>
          <p:spPr bwMode="auto">
            <a:xfrm>
              <a:off x="3557" y="3745"/>
              <a:ext cx="1120"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5" name="Freeform 276"/>
            <p:cNvSpPr>
              <a:spLocks/>
            </p:cNvSpPr>
            <p:nvPr/>
          </p:nvSpPr>
          <p:spPr bwMode="auto">
            <a:xfrm>
              <a:off x="4596" y="3722"/>
              <a:ext cx="81" cy="46"/>
            </a:xfrm>
            <a:custGeom>
              <a:avLst/>
              <a:gdLst>
                <a:gd name="T0" fmla="*/ 59 w 206"/>
                <a:gd name="T1" fmla="*/ 59 h 118"/>
                <a:gd name="T2" fmla="*/ 0 w 206"/>
                <a:gd name="T3" fmla="*/ 118 h 118"/>
                <a:gd name="T4" fmla="*/ 206 w 206"/>
                <a:gd name="T5" fmla="*/ 59 h 118"/>
                <a:gd name="T6" fmla="*/ 0 w 206"/>
                <a:gd name="T7" fmla="*/ 0 h 118"/>
                <a:gd name="T8" fmla="*/ 59 w 206"/>
                <a:gd name="T9" fmla="*/ 59 h 118"/>
              </a:gdLst>
              <a:ahLst/>
              <a:cxnLst>
                <a:cxn ang="0">
                  <a:pos x="T0" y="T1"/>
                </a:cxn>
                <a:cxn ang="0">
                  <a:pos x="T2" y="T3"/>
                </a:cxn>
                <a:cxn ang="0">
                  <a:pos x="T4" y="T5"/>
                </a:cxn>
                <a:cxn ang="0">
                  <a:pos x="T6" y="T7"/>
                </a:cxn>
                <a:cxn ang="0">
                  <a:pos x="T8" y="T9"/>
                </a:cxn>
              </a:cxnLst>
              <a:rect l="0" t="0" r="r" b="b"/>
              <a:pathLst>
                <a:path w="206" h="118">
                  <a:moveTo>
                    <a:pt x="59" y="59"/>
                  </a:moveTo>
                  <a:lnTo>
                    <a:pt x="0" y="118"/>
                  </a:lnTo>
                  <a:lnTo>
                    <a:pt x="206" y="59"/>
                  </a:lnTo>
                  <a:lnTo>
                    <a:pt x="0"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6" name="Rectangle 277"/>
            <p:cNvSpPr>
              <a:spLocks noChangeArrowheads="1"/>
            </p:cNvSpPr>
            <p:nvPr/>
          </p:nvSpPr>
          <p:spPr bwMode="auto">
            <a:xfrm>
              <a:off x="3860" y="3591"/>
              <a:ext cx="45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aluResult</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01700" y="311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mtClean="0">
                <a:solidFill>
                  <a:schemeClr val="tx1"/>
                </a:solidFill>
              </a:rPr>
              <a:t>Disabling </a:t>
            </a:r>
            <a:r>
              <a:rPr lang="fr-FR" dirty="0" err="1">
                <a:solidFill>
                  <a:schemeClr val="tx1"/>
                </a:solidFill>
              </a:rPr>
              <a:t>some</a:t>
            </a:r>
            <a:r>
              <a:rPr lang="fr-FR" dirty="0">
                <a:solidFill>
                  <a:schemeClr val="tx1"/>
                </a:solidFill>
              </a:rPr>
              <a:t> Inputs</a:t>
            </a:r>
          </a:p>
        </p:txBody>
      </p:sp>
      <p:sp>
        <p:nvSpPr>
          <p:cNvPr id="3" name="Text Placeholder 2"/>
          <p:cNvSpPr txBox="1">
            <a:spLocks noGrp="1"/>
          </p:cNvSpPr>
          <p:nvPr>
            <p:ph type="body" idx="4294967295"/>
          </p:nvPr>
        </p:nvSpPr>
        <p:spPr>
          <a:xfrm>
            <a:off x="812800" y="1460501"/>
            <a:ext cx="7416800" cy="4927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do not want all the </a:t>
            </a:r>
            <a:r>
              <a:rPr lang="en-US" sz="2800" dirty="0">
                <a:solidFill>
                  <a:srgbClr val="FF3333"/>
                </a:solidFill>
                <a:latin typeface="Calibri" panose="020F0502020204030204" pitchFamily="34" charset="0"/>
              </a:rPr>
              <a:t>units</a:t>
            </a:r>
            <a:r>
              <a:rPr lang="en-US" sz="2800" dirty="0">
                <a:latin typeface="Calibri" panose="020F0502020204030204" pitchFamily="34" charset="0"/>
              </a:rPr>
              <a:t> of the ALU to be </a:t>
            </a:r>
            <a:r>
              <a:rPr lang="en-US" sz="2800" dirty="0">
                <a:solidFill>
                  <a:srgbClr val="2300DC"/>
                </a:solidFill>
                <a:latin typeface="Calibri" panose="020F0502020204030204" pitchFamily="34" charset="0"/>
              </a:rPr>
              <a:t>active</a:t>
            </a:r>
            <a:r>
              <a:rPr lang="en-US" sz="2800" dirty="0">
                <a:latin typeface="Calibri" panose="020F0502020204030204" pitchFamily="34" charset="0"/>
              </a:rPr>
              <a:t> at the same time because of we want to save </a:t>
            </a:r>
            <a:r>
              <a:rPr lang="en-US" sz="2800" dirty="0">
                <a:solidFill>
                  <a:srgbClr val="33CC66"/>
                </a:solidFill>
                <a:latin typeface="Calibri" panose="020F0502020204030204" pitchFamily="34" charset="0"/>
              </a:rPr>
              <a:t>power</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00AE00"/>
                </a:solidFill>
                <a:latin typeface="Calibri" panose="020F0502020204030204" pitchFamily="34" charset="0"/>
              </a:rPr>
              <a:t>instruction</a:t>
            </a:r>
            <a:r>
              <a:rPr lang="en-US" sz="2800" dirty="0">
                <a:latin typeface="Calibri" panose="020F0502020204030204" pitchFamily="34" charset="0"/>
              </a:rPr>
              <a:t> will only use 1 </a:t>
            </a:r>
            <a:r>
              <a:rPr lang="en-US" sz="2800" dirty="0">
                <a:solidFill>
                  <a:srgbClr val="DC2300"/>
                </a:solidFill>
                <a:latin typeface="Calibri" panose="020F0502020204030204" pitchFamily="34" charset="0"/>
              </a:rPr>
              <a:t>unit</a:t>
            </a:r>
          </a:p>
          <a:p>
            <a:pPr lvl="0">
              <a:buSzPct val="100000"/>
              <a:buFont typeface="Symbol" panose="05050102010706020507" pitchFamily="18" charset="2"/>
              <a:buChar char="*"/>
            </a:pPr>
            <a:r>
              <a:rPr lang="en-US" sz="2800" dirty="0">
                <a:solidFill>
                  <a:srgbClr val="33CC66"/>
                </a:solidFill>
                <a:latin typeface="Calibri" panose="020F0502020204030204" pitchFamily="34" charset="0"/>
              </a:rPr>
              <a:t>Power</a:t>
            </a:r>
            <a:r>
              <a:rPr lang="en-US" sz="2800" dirty="0">
                <a:latin typeface="Calibri" panose="020F0502020204030204" pitchFamily="34" charset="0"/>
              </a:rPr>
              <a:t> </a:t>
            </a:r>
            <a:r>
              <a:rPr lang="en-US" sz="2800" dirty="0" smtClean="0">
                <a:latin typeface="Calibri" panose="020F0502020204030204" pitchFamily="34" charset="0"/>
              </a:rPr>
              <a:t>is dissipated </a:t>
            </a:r>
            <a:r>
              <a:rPr lang="en-US" sz="2800" dirty="0">
                <a:latin typeface="Calibri" panose="020F0502020204030204" pitchFamily="34" charset="0"/>
              </a:rPr>
              <a:t>when the </a:t>
            </a:r>
            <a:r>
              <a:rPr lang="en-US" sz="2800" dirty="0">
                <a:solidFill>
                  <a:srgbClr val="FF3333"/>
                </a:solidFill>
                <a:latin typeface="Calibri" panose="020F0502020204030204" pitchFamily="34" charset="0"/>
              </a:rPr>
              <a:t>inputs</a:t>
            </a:r>
            <a:r>
              <a:rPr lang="en-US" sz="2800" dirty="0">
                <a:latin typeface="Calibri" panose="020F0502020204030204" pitchFamily="34" charset="0"/>
              </a:rPr>
              <a:t> or </a:t>
            </a:r>
            <a:r>
              <a:rPr lang="en-US" sz="2800" dirty="0">
                <a:solidFill>
                  <a:srgbClr val="2300DC"/>
                </a:solidFill>
                <a:latin typeface="Calibri" panose="020F0502020204030204" pitchFamily="34" charset="0"/>
              </a:rPr>
              <a:t>outputs</a:t>
            </a:r>
            <a:r>
              <a:rPr lang="en-US" sz="2800" dirty="0">
                <a:latin typeface="Calibri" panose="020F0502020204030204" pitchFamily="34" charset="0"/>
              </a:rPr>
              <a:t> make a </a:t>
            </a:r>
            <a:r>
              <a:rPr lang="en-US" sz="2800" dirty="0">
                <a:solidFill>
                  <a:srgbClr val="006B6B"/>
                </a:solidFill>
                <a:latin typeface="Calibri" panose="020F0502020204030204" pitchFamily="34" charset="0"/>
              </a:rPr>
              <a:t>transition</a:t>
            </a:r>
            <a:r>
              <a:rPr lang="en-US" sz="2800" dirty="0">
                <a:latin typeface="Calibri" panose="020F0502020204030204" pitchFamily="34" charset="0"/>
              </a:rPr>
              <a:t> (0 → </a:t>
            </a:r>
            <a:r>
              <a:rPr lang="en-US" sz="2800" dirty="0" smtClean="0">
                <a:latin typeface="Calibri" panose="020F0502020204030204" pitchFamily="34" charset="0"/>
              </a:rPr>
              <a:t>1, 1 → 0</a:t>
            </a:r>
            <a:r>
              <a:rPr lang="en-US" sz="2800"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We shall avoid a </a:t>
            </a:r>
            <a:r>
              <a:rPr lang="en-US" dirty="0">
                <a:solidFill>
                  <a:srgbClr val="006B6B"/>
                </a:solidFill>
                <a:latin typeface="Calibri" panose="020F0502020204030204" pitchFamily="34" charset="0"/>
              </a:rPr>
              <a:t>transition</a:t>
            </a:r>
            <a:r>
              <a:rPr lang="en-US" dirty="0">
                <a:latin typeface="Calibri" panose="020F0502020204030204" pitchFamily="34" charset="0"/>
              </a:rPr>
              <a:t> by not letting the new </a:t>
            </a:r>
            <a:r>
              <a:rPr lang="en-US" dirty="0">
                <a:solidFill>
                  <a:srgbClr val="DC2300"/>
                </a:solidFill>
                <a:latin typeface="Calibri" panose="020F0502020204030204" pitchFamily="34" charset="0"/>
              </a:rPr>
              <a:t>inputs</a:t>
            </a:r>
            <a:r>
              <a:rPr lang="en-US" dirty="0">
                <a:latin typeface="Calibri" panose="020F0502020204030204" pitchFamily="34" charset="0"/>
              </a:rPr>
              <a:t> to propagate to </a:t>
            </a:r>
            <a:r>
              <a:rPr lang="en-US" dirty="0">
                <a:solidFill>
                  <a:srgbClr val="DC2300"/>
                </a:solidFill>
                <a:latin typeface="Calibri" panose="020F0502020204030204" pitchFamily="34" charset="0"/>
              </a:rPr>
              <a:t>units</a:t>
            </a:r>
            <a:r>
              <a:rPr lang="en-US" dirty="0">
                <a:latin typeface="Calibri" panose="020F0502020204030204" pitchFamily="34" charset="0"/>
              </a:rPr>
              <a:t> that do not require them</a:t>
            </a:r>
          </a:p>
          <a:p>
            <a:pPr lvl="1">
              <a:buSzPct val="100000"/>
              <a:buFont typeface="Symbol" panose="05050102010706020507" pitchFamily="18" charset="2"/>
              <a:buChar char="*"/>
            </a:pPr>
            <a:r>
              <a:rPr lang="en-US" dirty="0">
                <a:latin typeface="Calibri" panose="020F0502020204030204" pitchFamily="34" charset="0"/>
              </a:rPr>
              <a:t>They will thus have the </a:t>
            </a:r>
            <a:r>
              <a:rPr lang="en-US" dirty="0">
                <a:solidFill>
                  <a:srgbClr val="2323DC"/>
                </a:solidFill>
                <a:latin typeface="Calibri" panose="020F0502020204030204" pitchFamily="34" charset="0"/>
              </a:rPr>
              <a:t>old inputs</a:t>
            </a:r>
            <a:r>
              <a:rPr lang="en-US" dirty="0">
                <a:latin typeface="Calibri" panose="020F0502020204030204" pitchFamily="34" charset="0"/>
              </a:rPr>
              <a:t> (</a:t>
            </a:r>
            <a:r>
              <a:rPr lang="en-US" dirty="0">
                <a:solidFill>
                  <a:srgbClr val="FF3366"/>
                </a:solidFill>
                <a:latin typeface="Calibri" panose="020F0502020204030204" pitchFamily="34" charset="0"/>
              </a:rPr>
              <a:t>no</a:t>
            </a:r>
            <a:r>
              <a:rPr lang="en-US" dirty="0">
                <a:latin typeface="Calibri" panose="020F0502020204030204" pitchFamily="34" charset="0"/>
              </a:rPr>
              <a:t> switching)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587" y="2349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Use a </a:t>
            </a:r>
            <a:r>
              <a:rPr lang="fr-FR" dirty="0" smtClean="0">
                <a:solidFill>
                  <a:schemeClr val="tx1"/>
                </a:solidFill>
              </a:rPr>
              <a:t>Transmission </a:t>
            </a:r>
            <a:r>
              <a:rPr lang="fr-FR" dirty="0" err="1">
                <a:solidFill>
                  <a:schemeClr val="tx1"/>
                </a:solidFill>
              </a:rPr>
              <a:t>Gate</a:t>
            </a:r>
            <a:endParaRPr lang="fr-FR" dirty="0">
              <a:solidFill>
                <a:schemeClr val="tx1"/>
              </a:solidFill>
            </a:endParaRPr>
          </a:p>
        </p:txBody>
      </p:sp>
      <p:sp>
        <p:nvSpPr>
          <p:cNvPr id="3" name="Text Placeholder 2"/>
          <p:cNvSpPr txBox="1">
            <a:spLocks noGrp="1"/>
          </p:cNvSpPr>
          <p:nvPr>
            <p:ph type="body" idx="4294967295"/>
          </p:nvPr>
        </p:nvSpPr>
        <p:spPr>
          <a:xfrm>
            <a:off x="1044574" y="4367213"/>
            <a:ext cx="7820025" cy="17335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output = input (if S = 1)</a:t>
            </a:r>
          </a:p>
          <a:p>
            <a:pPr lvl="0">
              <a:buSzPct val="100000"/>
              <a:buFont typeface="Symbol" panose="05050102010706020507" pitchFamily="18" charset="2"/>
              <a:buChar char="*"/>
            </a:pPr>
            <a:r>
              <a:rPr lang="en-US" dirty="0" smtClean="0">
                <a:latin typeface="Calibri" panose="020F0502020204030204" pitchFamily="34" charset="0"/>
              </a:rPr>
              <a:t>Otherwise, the </a:t>
            </a:r>
            <a:r>
              <a:rPr lang="en-US" dirty="0">
                <a:solidFill>
                  <a:srgbClr val="FF3366"/>
                </a:solidFill>
                <a:latin typeface="Calibri" panose="020F0502020204030204" pitchFamily="34" charset="0"/>
              </a:rPr>
              <a:t>output</a:t>
            </a:r>
            <a:r>
              <a:rPr lang="en-US" dirty="0">
                <a:latin typeface="Calibri" panose="020F0502020204030204" pitchFamily="34" charset="0"/>
              </a:rPr>
              <a:t> </a:t>
            </a:r>
            <a:r>
              <a:rPr lang="en-US" dirty="0" smtClean="0">
                <a:latin typeface="Calibri" panose="020F0502020204030204" pitchFamily="34" charset="0"/>
              </a:rPr>
              <a:t>is </a:t>
            </a:r>
            <a:r>
              <a:rPr lang="en-US" dirty="0">
                <a:latin typeface="Calibri" panose="020F0502020204030204" pitchFamily="34" charset="0"/>
              </a:rPr>
              <a:t>totally </a:t>
            </a:r>
            <a:r>
              <a:rPr lang="en-US" dirty="0" smtClean="0">
                <a:latin typeface="Calibri" panose="020F0502020204030204" pitchFamily="34" charset="0"/>
              </a:rPr>
              <a:t>disconnected </a:t>
            </a:r>
            <a:r>
              <a:rPr lang="en-US" dirty="0">
                <a:latin typeface="Calibri" panose="020F0502020204030204" pitchFamily="34" charset="0"/>
              </a:rPr>
              <a:t>from the </a:t>
            </a:r>
            <a:r>
              <a:rPr lang="en-US" dirty="0">
                <a:solidFill>
                  <a:srgbClr val="2323DC"/>
                </a:solidFill>
                <a:latin typeface="Calibri" panose="020F0502020204030204" pitchFamily="34" charset="0"/>
              </a:rPr>
              <a:t>input</a:t>
            </a:r>
          </a:p>
        </p:txBody>
      </p:sp>
      <p:grpSp>
        <p:nvGrpSpPr>
          <p:cNvPr id="8" name="Group 4"/>
          <p:cNvGrpSpPr>
            <a:grpSpLocks noChangeAspect="1"/>
          </p:cNvGrpSpPr>
          <p:nvPr/>
        </p:nvGrpSpPr>
        <p:grpSpPr bwMode="auto">
          <a:xfrm>
            <a:off x="2667000" y="1397000"/>
            <a:ext cx="3648075" cy="2779713"/>
            <a:chOff x="1776" y="864"/>
            <a:chExt cx="2298" cy="1751"/>
          </a:xfrm>
        </p:grpSpPr>
        <p:sp>
          <p:nvSpPr>
            <p:cNvPr id="9" name="AutoShape 3"/>
            <p:cNvSpPr>
              <a:spLocks noChangeAspect="1" noChangeArrowheads="1" noTextEdit="1"/>
            </p:cNvSpPr>
            <p:nvPr/>
          </p:nvSpPr>
          <p:spPr bwMode="auto">
            <a:xfrm>
              <a:off x="1776" y="864"/>
              <a:ext cx="2298" cy="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300" y="1244"/>
              <a:ext cx="1191" cy="329"/>
            </a:xfrm>
            <a:custGeom>
              <a:avLst/>
              <a:gdLst>
                <a:gd name="T0" fmla="*/ 5241 w 5241"/>
                <a:gd name="T1" fmla="*/ 1452 h 1452"/>
                <a:gd name="T2" fmla="*/ 3709 w 5241"/>
                <a:gd name="T3" fmla="*/ 1452 h 1452"/>
                <a:gd name="T4" fmla="*/ 3709 w 5241"/>
                <a:gd name="T5" fmla="*/ 0 h 1452"/>
                <a:gd name="T6" fmla="*/ 1895 w 5241"/>
                <a:gd name="T7" fmla="*/ 0 h 1452"/>
                <a:gd name="T8" fmla="*/ 1895 w 5241"/>
                <a:gd name="T9" fmla="*/ 1331 h 1452"/>
                <a:gd name="T10" fmla="*/ 0 w 5241"/>
                <a:gd name="T11" fmla="*/ 1331 h 1452"/>
              </a:gdLst>
              <a:ahLst/>
              <a:cxnLst>
                <a:cxn ang="0">
                  <a:pos x="T0" y="T1"/>
                </a:cxn>
                <a:cxn ang="0">
                  <a:pos x="T2" y="T3"/>
                </a:cxn>
                <a:cxn ang="0">
                  <a:pos x="T4" y="T5"/>
                </a:cxn>
                <a:cxn ang="0">
                  <a:pos x="T6" y="T7"/>
                </a:cxn>
                <a:cxn ang="0">
                  <a:pos x="T8" y="T9"/>
                </a:cxn>
                <a:cxn ang="0">
                  <a:pos x="T10" y="T11"/>
                </a:cxn>
              </a:cxnLst>
              <a:rect l="0" t="0" r="r" b="b"/>
              <a:pathLst>
                <a:path w="5241" h="1452">
                  <a:moveTo>
                    <a:pt x="5241" y="1452"/>
                  </a:moveTo>
                  <a:lnTo>
                    <a:pt x="3709" y="1452"/>
                  </a:lnTo>
                  <a:lnTo>
                    <a:pt x="3709" y="0"/>
                  </a:lnTo>
                  <a:lnTo>
                    <a:pt x="1895" y="0"/>
                  </a:lnTo>
                  <a:lnTo>
                    <a:pt x="1895" y="1331"/>
                  </a:lnTo>
                  <a:lnTo>
                    <a:pt x="0" y="133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287" y="1815"/>
              <a:ext cx="1213" cy="329"/>
            </a:xfrm>
            <a:custGeom>
              <a:avLst/>
              <a:gdLst>
                <a:gd name="T0" fmla="*/ 5342 w 5342"/>
                <a:gd name="T1" fmla="*/ 0 h 1451"/>
                <a:gd name="T2" fmla="*/ 3709 w 5342"/>
                <a:gd name="T3" fmla="*/ 0 h 1451"/>
                <a:gd name="T4" fmla="*/ 3709 w 5342"/>
                <a:gd name="T5" fmla="*/ 1451 h 1451"/>
                <a:gd name="T6" fmla="*/ 1894 w 5342"/>
                <a:gd name="T7" fmla="*/ 1451 h 1451"/>
                <a:gd name="T8" fmla="*/ 1894 w 5342"/>
                <a:gd name="T9" fmla="*/ 121 h 1451"/>
                <a:gd name="T10" fmla="*/ 0 w 5342"/>
                <a:gd name="T11" fmla="*/ 121 h 1451"/>
              </a:gdLst>
              <a:ahLst/>
              <a:cxnLst>
                <a:cxn ang="0">
                  <a:pos x="T0" y="T1"/>
                </a:cxn>
                <a:cxn ang="0">
                  <a:pos x="T2" y="T3"/>
                </a:cxn>
                <a:cxn ang="0">
                  <a:pos x="T4" y="T5"/>
                </a:cxn>
                <a:cxn ang="0">
                  <a:pos x="T6" y="T7"/>
                </a:cxn>
                <a:cxn ang="0">
                  <a:pos x="T8" y="T9"/>
                </a:cxn>
                <a:cxn ang="0">
                  <a:pos x="T10" y="T11"/>
                </a:cxn>
              </a:cxnLst>
              <a:rect l="0" t="0" r="r" b="b"/>
              <a:pathLst>
                <a:path w="5342" h="1451">
                  <a:moveTo>
                    <a:pt x="5342" y="0"/>
                  </a:moveTo>
                  <a:lnTo>
                    <a:pt x="3709" y="0"/>
                  </a:lnTo>
                  <a:lnTo>
                    <a:pt x="3709" y="1451"/>
                  </a:lnTo>
                  <a:lnTo>
                    <a:pt x="1894" y="1451"/>
                  </a:lnTo>
                  <a:lnTo>
                    <a:pt x="1894" y="121"/>
                  </a:lnTo>
                  <a:lnTo>
                    <a:pt x="0" y="12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3496" y="1568"/>
              <a:ext cx="0" cy="252"/>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3500" y="1697"/>
              <a:ext cx="4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3832" y="1671"/>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2309" y="1546"/>
              <a:ext cx="0" cy="302"/>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flipH="1">
              <a:off x="2758" y="1180"/>
              <a:ext cx="35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H="1">
              <a:off x="2745" y="2204"/>
              <a:ext cx="357"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2850" y="2214"/>
              <a:ext cx="156" cy="128"/>
            </a:xfrm>
            <a:prstGeom prst="ellipse">
              <a:avLst/>
            </a:prstGeom>
            <a:solidFill>
              <a:srgbClr val="E9AFAF"/>
            </a:solidFill>
            <a:ln w="15" cap="flat">
              <a:solidFill>
                <a:srgbClr val="0E08F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2932" y="990"/>
              <a:ext cx="0" cy="181"/>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2928" y="2350"/>
              <a:ext cx="0" cy="12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968" y="964"/>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2994" y="2417"/>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18"/>
            <p:cNvSpPr>
              <a:spLocks noChangeShapeType="1"/>
            </p:cNvSpPr>
            <p:nvPr/>
          </p:nvSpPr>
          <p:spPr bwMode="auto">
            <a:xfrm>
              <a:off x="2978" y="2387"/>
              <a:ext cx="124"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1879" y="1678"/>
              <a:ext cx="42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0"/>
            <p:cNvSpPr>
              <a:spLocks noChangeArrowheads="1"/>
            </p:cNvSpPr>
            <p:nvPr/>
          </p:nvSpPr>
          <p:spPr bwMode="auto">
            <a:xfrm>
              <a:off x="2262" y="1644"/>
              <a:ext cx="76" cy="76"/>
            </a:xfrm>
            <a:prstGeom prst="ellipse">
              <a:avLst/>
            </a:prstGeom>
            <a:solidFill>
              <a:srgbClr val="0000FF"/>
            </a:solidFill>
            <a:ln w="0" cap="flat">
              <a:solidFill>
                <a:srgbClr val="0E08F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1"/>
            <p:cNvSpPr>
              <a:spLocks noChangeArrowheads="1"/>
            </p:cNvSpPr>
            <p:nvPr/>
          </p:nvSpPr>
          <p:spPr bwMode="auto">
            <a:xfrm>
              <a:off x="3457" y="1657"/>
              <a:ext cx="76" cy="76"/>
            </a:xfrm>
            <a:prstGeom prst="ellipse">
              <a:avLst/>
            </a:prstGeom>
            <a:solidFill>
              <a:srgbClr val="0000FF"/>
            </a:solidFill>
            <a:ln w="0" cap="flat">
              <a:solidFill>
                <a:srgbClr val="0E08F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728" y="1246"/>
              <a:ext cx="408" cy="314"/>
            </a:xfrm>
            <a:custGeom>
              <a:avLst/>
              <a:gdLst>
                <a:gd name="T0" fmla="*/ 0 w 1796"/>
                <a:gd name="T1" fmla="*/ 1297 h 1382"/>
                <a:gd name="T2" fmla="*/ 14 w 1796"/>
                <a:gd name="T3" fmla="*/ 0 h 1382"/>
                <a:gd name="T4" fmla="*/ 1782 w 1796"/>
                <a:gd name="T5" fmla="*/ 14 h 1382"/>
                <a:gd name="T6" fmla="*/ 1796 w 1796"/>
                <a:gd name="T7" fmla="*/ 1382 h 1382"/>
              </a:gdLst>
              <a:ahLst/>
              <a:cxnLst>
                <a:cxn ang="0">
                  <a:pos x="T0" y="T1"/>
                </a:cxn>
                <a:cxn ang="0">
                  <a:pos x="T2" y="T3"/>
                </a:cxn>
                <a:cxn ang="0">
                  <a:pos x="T4" y="T5"/>
                </a:cxn>
                <a:cxn ang="0">
                  <a:pos x="T6" y="T7"/>
                </a:cxn>
              </a:cxnLst>
              <a:rect l="0" t="0" r="r" b="b"/>
              <a:pathLst>
                <a:path w="1796" h="1382">
                  <a:moveTo>
                    <a:pt x="0" y="1297"/>
                  </a:moveTo>
                  <a:lnTo>
                    <a:pt x="14" y="0"/>
                  </a:lnTo>
                  <a:lnTo>
                    <a:pt x="1782" y="14"/>
                  </a:lnTo>
                  <a:lnTo>
                    <a:pt x="1796" y="1382"/>
                  </a:lnTo>
                </a:path>
              </a:pathLst>
            </a:custGeom>
            <a:noFill/>
            <a:ln w="17" cap="flat">
              <a:solidFill>
                <a:srgbClr val="3A23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718" y="1830"/>
              <a:ext cx="408" cy="314"/>
            </a:xfrm>
            <a:custGeom>
              <a:avLst/>
              <a:gdLst>
                <a:gd name="T0" fmla="*/ 0 w 1796"/>
                <a:gd name="T1" fmla="*/ 85 h 1382"/>
                <a:gd name="T2" fmla="*/ 14 w 1796"/>
                <a:gd name="T3" fmla="*/ 1382 h 1382"/>
                <a:gd name="T4" fmla="*/ 1782 w 1796"/>
                <a:gd name="T5" fmla="*/ 1368 h 1382"/>
                <a:gd name="T6" fmla="*/ 1796 w 1796"/>
                <a:gd name="T7" fmla="*/ 0 h 1382"/>
              </a:gdLst>
              <a:ahLst/>
              <a:cxnLst>
                <a:cxn ang="0">
                  <a:pos x="T0" y="T1"/>
                </a:cxn>
                <a:cxn ang="0">
                  <a:pos x="T2" y="T3"/>
                </a:cxn>
                <a:cxn ang="0">
                  <a:pos x="T4" y="T5"/>
                </a:cxn>
                <a:cxn ang="0">
                  <a:pos x="T6" y="T7"/>
                </a:cxn>
              </a:cxnLst>
              <a:rect l="0" t="0" r="r" b="b"/>
              <a:pathLst>
                <a:path w="1796" h="1382">
                  <a:moveTo>
                    <a:pt x="0" y="85"/>
                  </a:moveTo>
                  <a:lnTo>
                    <a:pt x="14" y="1382"/>
                  </a:lnTo>
                  <a:lnTo>
                    <a:pt x="1782" y="1368"/>
                  </a:lnTo>
                  <a:lnTo>
                    <a:pt x="1796" y="0"/>
                  </a:lnTo>
                </a:path>
              </a:pathLst>
            </a:custGeom>
            <a:noFill/>
            <a:ln w="17" cap="flat">
              <a:solidFill>
                <a:srgbClr val="3A23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 Unit</a:t>
            </a:r>
          </a:p>
        </p:txBody>
      </p:sp>
      <p:grpSp>
        <p:nvGrpSpPr>
          <p:cNvPr id="3" name="Group 5"/>
          <p:cNvGrpSpPr>
            <a:grpSpLocks noChangeAspect="1"/>
          </p:cNvGrpSpPr>
          <p:nvPr/>
        </p:nvGrpSpPr>
        <p:grpSpPr bwMode="auto">
          <a:xfrm>
            <a:off x="1854200" y="1511300"/>
            <a:ext cx="5454650" cy="4781550"/>
            <a:chOff x="1680" y="920"/>
            <a:chExt cx="3436" cy="3012"/>
          </a:xfrm>
        </p:grpSpPr>
        <p:sp>
          <p:nvSpPr>
            <p:cNvPr id="6" name="AutoShape 4"/>
            <p:cNvSpPr>
              <a:spLocks noChangeAspect="1" noChangeArrowheads="1" noTextEdit="1"/>
            </p:cNvSpPr>
            <p:nvPr/>
          </p:nvSpPr>
          <p:spPr bwMode="auto">
            <a:xfrm>
              <a:off x="1680" y="920"/>
              <a:ext cx="3436" cy="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6"/>
            <p:cNvGrpSpPr>
              <a:grpSpLocks/>
            </p:cNvGrpSpPr>
            <p:nvPr/>
          </p:nvGrpSpPr>
          <p:grpSpPr bwMode="auto">
            <a:xfrm>
              <a:off x="1703" y="933"/>
              <a:ext cx="3383" cy="2976"/>
              <a:chOff x="1703" y="933"/>
              <a:chExt cx="3383" cy="2976"/>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 y="2877"/>
                <a:ext cx="319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
              <p:cNvSpPr>
                <a:spLocks noChangeArrowheads="1"/>
              </p:cNvSpPr>
              <p:nvPr/>
            </p:nvSpPr>
            <p:spPr bwMode="auto">
              <a:xfrm>
                <a:off x="1734" y="2884"/>
                <a:ext cx="3190" cy="971"/>
              </a:xfrm>
              <a:prstGeom prst="rect">
                <a:avLst/>
              </a:prstGeom>
              <a:noFill/>
              <a:ln w="0">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8"/>
              <p:cNvSpPr>
                <a:spLocks noChangeArrowheads="1"/>
              </p:cNvSpPr>
              <p:nvPr/>
            </p:nvSpPr>
            <p:spPr bwMode="auto">
              <a:xfrm>
                <a:off x="2210" y="2973"/>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9"/>
              <p:cNvSpPr>
                <a:spLocks noChangeArrowheads="1"/>
              </p:cNvSpPr>
              <p:nvPr/>
            </p:nvSpPr>
            <p:spPr bwMode="auto">
              <a:xfrm>
                <a:off x="1956" y="3419"/>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10"/>
              <p:cNvSpPr>
                <a:spLocks noChangeArrowheads="1"/>
              </p:cNvSpPr>
              <p:nvPr/>
            </p:nvSpPr>
            <p:spPr bwMode="auto">
              <a:xfrm>
                <a:off x="1934" y="3237"/>
                <a:ext cx="17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immx</a:t>
                </a:r>
                <a:endParaRPr kumimoji="0" lang="en-US" sz="1800" b="0" i="0" u="none" strike="noStrike" cap="none" normalizeH="0" baseline="0" smtClean="0">
                  <a:ln>
                    <a:noFill/>
                  </a:ln>
                  <a:solidFill>
                    <a:schemeClr val="tx1"/>
                  </a:solidFill>
                  <a:effectLst/>
                  <a:latin typeface="Arial" pitchFamily="34" charset="0"/>
                </a:endParaRPr>
              </a:p>
            </p:txBody>
          </p:sp>
          <p:pic>
            <p:nvPicPr>
              <p:cNvPr id="41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 y="1128"/>
                <a:ext cx="3182" cy="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2"/>
              <p:cNvSpPr>
                <a:spLocks noChangeArrowheads="1"/>
              </p:cNvSpPr>
              <p:nvPr/>
            </p:nvSpPr>
            <p:spPr bwMode="auto">
              <a:xfrm>
                <a:off x="1742" y="1128"/>
                <a:ext cx="3166" cy="1649"/>
              </a:xfrm>
              <a:prstGeom prst="rect">
                <a:avLst/>
              </a:prstGeom>
              <a:noFill/>
              <a:ln w="0">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3"/>
              <p:cNvSpPr>
                <a:spLocks noChangeShapeType="1"/>
              </p:cNvSpPr>
              <p:nvPr/>
            </p:nvSpPr>
            <p:spPr bwMode="auto">
              <a:xfrm>
                <a:off x="1719" y="1690"/>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
              <p:cNvSpPr>
                <a:spLocks noChangeShapeType="1"/>
              </p:cNvSpPr>
              <p:nvPr/>
            </p:nvSpPr>
            <p:spPr bwMode="auto">
              <a:xfrm>
                <a:off x="1719" y="1775"/>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4" name="Line 15"/>
              <p:cNvSpPr>
                <a:spLocks noChangeShapeType="1"/>
              </p:cNvSpPr>
              <p:nvPr/>
            </p:nvSpPr>
            <p:spPr bwMode="auto">
              <a:xfrm>
                <a:off x="1719" y="186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5" name="Line 16"/>
              <p:cNvSpPr>
                <a:spLocks noChangeShapeType="1"/>
              </p:cNvSpPr>
              <p:nvPr/>
            </p:nvSpPr>
            <p:spPr bwMode="auto">
              <a:xfrm>
                <a:off x="1719" y="194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6" name="Line 17"/>
              <p:cNvSpPr>
                <a:spLocks noChangeShapeType="1"/>
              </p:cNvSpPr>
              <p:nvPr/>
            </p:nvSpPr>
            <p:spPr bwMode="auto">
              <a:xfrm>
                <a:off x="1719" y="2029"/>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7" name="Line 18"/>
              <p:cNvSpPr>
                <a:spLocks noChangeShapeType="1"/>
              </p:cNvSpPr>
              <p:nvPr/>
            </p:nvSpPr>
            <p:spPr bwMode="auto">
              <a:xfrm>
                <a:off x="1719" y="210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8" name="Line 19"/>
              <p:cNvSpPr>
                <a:spLocks noChangeShapeType="1"/>
              </p:cNvSpPr>
              <p:nvPr/>
            </p:nvSpPr>
            <p:spPr bwMode="auto">
              <a:xfrm>
                <a:off x="1719" y="219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9" name="Line 20"/>
              <p:cNvSpPr>
                <a:spLocks noChangeShapeType="1"/>
              </p:cNvSpPr>
              <p:nvPr/>
            </p:nvSpPr>
            <p:spPr bwMode="auto">
              <a:xfrm>
                <a:off x="1719" y="227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0" name="Line 21"/>
              <p:cNvSpPr>
                <a:spLocks noChangeShapeType="1"/>
              </p:cNvSpPr>
              <p:nvPr/>
            </p:nvSpPr>
            <p:spPr bwMode="auto">
              <a:xfrm>
                <a:off x="1719" y="2361"/>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1" name="Line 22"/>
              <p:cNvSpPr>
                <a:spLocks noChangeShapeType="1"/>
              </p:cNvSpPr>
              <p:nvPr/>
            </p:nvSpPr>
            <p:spPr bwMode="auto">
              <a:xfrm>
                <a:off x="1719" y="2445"/>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2" name="Line 23"/>
              <p:cNvSpPr>
                <a:spLocks noChangeShapeType="1"/>
              </p:cNvSpPr>
              <p:nvPr/>
            </p:nvSpPr>
            <p:spPr bwMode="auto">
              <a:xfrm>
                <a:off x="1719" y="253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3" name="Line 24"/>
              <p:cNvSpPr>
                <a:spLocks noChangeShapeType="1"/>
              </p:cNvSpPr>
              <p:nvPr/>
            </p:nvSpPr>
            <p:spPr bwMode="auto">
              <a:xfrm>
                <a:off x="1719" y="261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4" name="Line 25"/>
              <p:cNvSpPr>
                <a:spLocks noChangeShapeType="1"/>
              </p:cNvSpPr>
              <p:nvPr/>
            </p:nvSpPr>
            <p:spPr bwMode="auto">
              <a:xfrm>
                <a:off x="1719" y="2699"/>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5" name="Line 26"/>
              <p:cNvSpPr>
                <a:spLocks noChangeShapeType="1"/>
              </p:cNvSpPr>
              <p:nvPr/>
            </p:nvSpPr>
            <p:spPr bwMode="auto">
              <a:xfrm>
                <a:off x="1719" y="2777"/>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6" name="Line 27"/>
              <p:cNvSpPr>
                <a:spLocks noChangeShapeType="1"/>
              </p:cNvSpPr>
              <p:nvPr/>
            </p:nvSpPr>
            <p:spPr bwMode="auto">
              <a:xfrm>
                <a:off x="1719" y="286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7" name="Line 28"/>
              <p:cNvSpPr>
                <a:spLocks noChangeShapeType="1"/>
              </p:cNvSpPr>
              <p:nvPr/>
            </p:nvSpPr>
            <p:spPr bwMode="auto">
              <a:xfrm>
                <a:off x="1719" y="294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8" name="Line 29"/>
              <p:cNvSpPr>
                <a:spLocks noChangeShapeType="1"/>
              </p:cNvSpPr>
              <p:nvPr/>
            </p:nvSpPr>
            <p:spPr bwMode="auto">
              <a:xfrm>
                <a:off x="1719" y="303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9" name="Line 30"/>
              <p:cNvSpPr>
                <a:spLocks noChangeShapeType="1"/>
              </p:cNvSpPr>
              <p:nvPr/>
            </p:nvSpPr>
            <p:spPr bwMode="auto">
              <a:xfrm>
                <a:off x="1719" y="3115"/>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0" name="Line 31"/>
              <p:cNvSpPr>
                <a:spLocks noChangeShapeType="1"/>
              </p:cNvSpPr>
              <p:nvPr/>
            </p:nvSpPr>
            <p:spPr bwMode="auto">
              <a:xfrm>
                <a:off x="1719" y="320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1" name="Line 32"/>
              <p:cNvSpPr>
                <a:spLocks noChangeShapeType="1"/>
              </p:cNvSpPr>
              <p:nvPr/>
            </p:nvSpPr>
            <p:spPr bwMode="auto">
              <a:xfrm>
                <a:off x="1719" y="328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Line 33"/>
              <p:cNvSpPr>
                <a:spLocks noChangeShapeType="1"/>
              </p:cNvSpPr>
              <p:nvPr/>
            </p:nvSpPr>
            <p:spPr bwMode="auto">
              <a:xfrm>
                <a:off x="1719" y="336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Line 34"/>
              <p:cNvSpPr>
                <a:spLocks noChangeShapeType="1"/>
              </p:cNvSpPr>
              <p:nvPr/>
            </p:nvSpPr>
            <p:spPr bwMode="auto">
              <a:xfrm>
                <a:off x="1719" y="3447"/>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Line 35"/>
              <p:cNvSpPr>
                <a:spLocks noChangeShapeType="1"/>
              </p:cNvSpPr>
              <p:nvPr/>
            </p:nvSpPr>
            <p:spPr bwMode="auto">
              <a:xfrm>
                <a:off x="1719" y="353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Line 36"/>
              <p:cNvSpPr>
                <a:spLocks noChangeShapeType="1"/>
              </p:cNvSpPr>
              <p:nvPr/>
            </p:nvSpPr>
            <p:spPr bwMode="auto">
              <a:xfrm>
                <a:off x="1719" y="361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Line 37"/>
              <p:cNvSpPr>
                <a:spLocks noChangeShapeType="1"/>
              </p:cNvSpPr>
              <p:nvPr/>
            </p:nvSpPr>
            <p:spPr bwMode="auto">
              <a:xfrm>
                <a:off x="1719" y="370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Line 38"/>
              <p:cNvSpPr>
                <a:spLocks noChangeShapeType="1"/>
              </p:cNvSpPr>
              <p:nvPr/>
            </p:nvSpPr>
            <p:spPr bwMode="auto">
              <a:xfrm>
                <a:off x="1719" y="3786"/>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4" name="Line 39"/>
              <p:cNvSpPr>
                <a:spLocks noChangeShapeType="1"/>
              </p:cNvSpPr>
              <p:nvPr/>
            </p:nvSpPr>
            <p:spPr bwMode="auto">
              <a:xfrm>
                <a:off x="1719" y="3870"/>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40"/>
              <p:cNvSpPr>
                <a:spLocks noChangeArrowheads="1"/>
              </p:cNvSpPr>
              <p:nvPr/>
            </p:nvSpPr>
            <p:spPr bwMode="auto">
              <a:xfrm>
                <a:off x="2882" y="935"/>
                <a:ext cx="824" cy="162"/>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6" name="Rectangle 41"/>
              <p:cNvSpPr>
                <a:spLocks noChangeArrowheads="1"/>
              </p:cNvSpPr>
              <p:nvPr/>
            </p:nvSpPr>
            <p:spPr bwMode="auto">
              <a:xfrm>
                <a:off x="2918" y="933"/>
                <a:ext cx="80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Execute unit</a:t>
                </a:r>
                <a:endParaRPr kumimoji="0" lang="en-US" sz="1800" b="0" i="0" u="none" strike="noStrike" cap="none" normalizeH="0" baseline="0" smtClean="0">
                  <a:ln>
                    <a:noFill/>
                  </a:ln>
                  <a:solidFill>
                    <a:schemeClr val="tx1"/>
                  </a:solidFill>
                  <a:effectLst/>
                  <a:latin typeface="Arial" pitchFamily="34" charset="0"/>
                </a:endParaRPr>
              </a:p>
            </p:txBody>
          </p:sp>
          <p:sp>
            <p:nvSpPr>
              <p:cNvPr id="4108" name="Rectangle 42"/>
              <p:cNvSpPr>
                <a:spLocks noChangeArrowheads="1"/>
              </p:cNvSpPr>
              <p:nvPr/>
            </p:nvSpPr>
            <p:spPr bwMode="auto">
              <a:xfrm>
                <a:off x="2789" y="2915"/>
                <a:ext cx="910" cy="616"/>
              </a:xfrm>
              <a:prstGeom prst="rect">
                <a:avLst/>
              </a:prstGeom>
              <a:solidFill>
                <a:srgbClr val="F2C5C3"/>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9" name="Rectangle 43"/>
              <p:cNvSpPr>
                <a:spLocks noChangeArrowheads="1"/>
              </p:cNvSpPr>
              <p:nvPr/>
            </p:nvSpPr>
            <p:spPr bwMode="auto">
              <a:xfrm>
                <a:off x="3167" y="3044"/>
                <a:ext cx="25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4110" name="Rectangle 44"/>
              <p:cNvSpPr>
                <a:spLocks noChangeArrowheads="1"/>
              </p:cNvSpPr>
              <p:nvPr/>
            </p:nvSpPr>
            <p:spPr bwMode="auto">
              <a:xfrm>
                <a:off x="2979" y="3164"/>
                <a:ext cx="5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(Arithmetic</a:t>
                </a:r>
                <a:endParaRPr kumimoji="0" lang="en-US" sz="1800" b="0" i="0" u="none" strike="noStrike" cap="none" normalizeH="0" baseline="0" smtClean="0">
                  <a:ln>
                    <a:noFill/>
                  </a:ln>
                  <a:solidFill>
                    <a:schemeClr val="tx1"/>
                  </a:solidFill>
                  <a:effectLst/>
                  <a:latin typeface="Arial" pitchFamily="34" charset="0"/>
                </a:endParaRPr>
              </a:p>
            </p:txBody>
          </p:sp>
          <p:sp>
            <p:nvSpPr>
              <p:cNvPr id="4111" name="Rectangle 45"/>
              <p:cNvSpPr>
                <a:spLocks noChangeArrowheads="1"/>
              </p:cNvSpPr>
              <p:nvPr/>
            </p:nvSpPr>
            <p:spPr bwMode="auto">
              <a:xfrm>
                <a:off x="3009" y="3284"/>
                <a:ext cx="4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logic unit)</a:t>
                </a:r>
                <a:endParaRPr kumimoji="0" lang="en-US" sz="1800" b="0" i="0" u="none" strike="noStrike" cap="none" normalizeH="0" baseline="0" smtClean="0">
                  <a:ln>
                    <a:noFill/>
                  </a:ln>
                  <a:solidFill>
                    <a:schemeClr val="tx1"/>
                  </a:solidFill>
                  <a:effectLst/>
                  <a:latin typeface="Arial" pitchFamily="34" charset="0"/>
                </a:endParaRPr>
              </a:p>
            </p:txBody>
          </p:sp>
          <p:sp>
            <p:nvSpPr>
              <p:cNvPr id="4112" name="Freeform 46"/>
              <p:cNvSpPr>
                <a:spLocks/>
              </p:cNvSpPr>
              <p:nvPr/>
            </p:nvSpPr>
            <p:spPr bwMode="auto">
              <a:xfrm>
                <a:off x="1888" y="3077"/>
                <a:ext cx="878" cy="0"/>
              </a:xfrm>
              <a:custGeom>
                <a:avLst/>
                <a:gdLst>
                  <a:gd name="T0" fmla="*/ 0 w 114"/>
                  <a:gd name="T1" fmla="*/ 114 w 114"/>
                  <a:gd name="T2" fmla="*/ 0 w 114"/>
                </a:gdLst>
                <a:ahLst/>
                <a:cxnLst>
                  <a:cxn ang="0">
                    <a:pos x="T0" y="0"/>
                  </a:cxn>
                  <a:cxn ang="0">
                    <a:pos x="T1" y="0"/>
                  </a:cxn>
                  <a:cxn ang="0">
                    <a:pos x="T2" y="0"/>
                  </a:cxn>
                </a:cxnLst>
                <a:rect l="0" t="0" r="r" b="b"/>
                <a:pathLst>
                  <a:path w="114">
                    <a:moveTo>
                      <a:pt x="0" y="0"/>
                    </a:moveTo>
                    <a:lnTo>
                      <a:pt x="114" y="0"/>
                    </a:lnTo>
                    <a:lnTo>
                      <a:pt x="0" y="0"/>
                    </a:lnTo>
                    <a:close/>
                  </a:path>
                </a:pathLst>
              </a:custGeom>
              <a:solidFill>
                <a:srgbClr val="F2C5C3"/>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3" name="Freeform 47"/>
              <p:cNvSpPr>
                <a:spLocks/>
              </p:cNvSpPr>
              <p:nvPr/>
            </p:nvSpPr>
            <p:spPr bwMode="auto">
              <a:xfrm>
                <a:off x="2705" y="3062"/>
                <a:ext cx="69" cy="30"/>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4" name="Line 48"/>
              <p:cNvSpPr>
                <a:spLocks noChangeShapeType="1"/>
              </p:cNvSpPr>
              <p:nvPr/>
            </p:nvSpPr>
            <p:spPr bwMode="auto">
              <a:xfrm>
                <a:off x="2412" y="3339"/>
                <a:ext cx="370"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49"/>
              <p:cNvSpPr>
                <a:spLocks/>
              </p:cNvSpPr>
              <p:nvPr/>
            </p:nvSpPr>
            <p:spPr bwMode="auto">
              <a:xfrm>
                <a:off x="2728" y="3323"/>
                <a:ext cx="69" cy="31"/>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6" name="Line 50"/>
              <p:cNvSpPr>
                <a:spLocks noChangeShapeType="1"/>
              </p:cNvSpPr>
              <p:nvPr/>
            </p:nvSpPr>
            <p:spPr bwMode="auto">
              <a:xfrm>
                <a:off x="1880" y="3331"/>
                <a:ext cx="30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51"/>
              <p:cNvSpPr>
                <a:spLocks/>
              </p:cNvSpPr>
              <p:nvPr/>
            </p:nvSpPr>
            <p:spPr bwMode="auto">
              <a:xfrm>
                <a:off x="2135" y="3316"/>
                <a:ext cx="69" cy="38"/>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8" name="Line 52"/>
              <p:cNvSpPr>
                <a:spLocks noChangeShapeType="1"/>
              </p:cNvSpPr>
              <p:nvPr/>
            </p:nvSpPr>
            <p:spPr bwMode="auto">
              <a:xfrm>
                <a:off x="1880" y="3508"/>
                <a:ext cx="316"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53"/>
              <p:cNvSpPr>
                <a:spLocks/>
              </p:cNvSpPr>
              <p:nvPr/>
            </p:nvSpPr>
            <p:spPr bwMode="auto">
              <a:xfrm>
                <a:off x="2142" y="3493"/>
                <a:ext cx="62" cy="31"/>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0" name="Rectangle 54"/>
              <p:cNvSpPr>
                <a:spLocks noChangeArrowheads="1"/>
              </p:cNvSpPr>
              <p:nvPr/>
            </p:nvSpPr>
            <p:spPr bwMode="auto">
              <a:xfrm>
                <a:off x="2335" y="3476"/>
                <a:ext cx="9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4121" name="Line 55"/>
              <p:cNvSpPr>
                <a:spLocks noChangeShapeType="1"/>
              </p:cNvSpPr>
              <p:nvPr/>
            </p:nvSpPr>
            <p:spPr bwMode="auto">
              <a:xfrm flipV="1">
                <a:off x="2343" y="3701"/>
                <a:ext cx="0" cy="77"/>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Line 56"/>
              <p:cNvSpPr>
                <a:spLocks noChangeShapeType="1"/>
              </p:cNvSpPr>
              <p:nvPr/>
            </p:nvSpPr>
            <p:spPr bwMode="auto">
              <a:xfrm flipV="1">
                <a:off x="2343" y="3639"/>
                <a:ext cx="0" cy="3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Line 57"/>
              <p:cNvSpPr>
                <a:spLocks noChangeShapeType="1"/>
              </p:cNvSpPr>
              <p:nvPr/>
            </p:nvSpPr>
            <p:spPr bwMode="auto">
              <a:xfrm flipV="1">
                <a:off x="2343" y="3562"/>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4" name="Line 58"/>
              <p:cNvSpPr>
                <a:spLocks noChangeShapeType="1"/>
              </p:cNvSpPr>
              <p:nvPr/>
            </p:nvSpPr>
            <p:spPr bwMode="auto">
              <a:xfrm flipV="1">
                <a:off x="2343" y="3562"/>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5" name="Freeform 59"/>
              <p:cNvSpPr>
                <a:spLocks/>
              </p:cNvSpPr>
              <p:nvPr/>
            </p:nvSpPr>
            <p:spPr bwMode="auto">
              <a:xfrm>
                <a:off x="2327" y="3555"/>
                <a:ext cx="39" cy="69"/>
              </a:xfrm>
              <a:custGeom>
                <a:avLst/>
                <a:gdLst>
                  <a:gd name="T0" fmla="*/ 2 w 5"/>
                  <a:gd name="T1" fmla="*/ 6 h 9"/>
                  <a:gd name="T2" fmla="*/ 5 w 5"/>
                  <a:gd name="T3" fmla="*/ 9 h 9"/>
                  <a:gd name="T4" fmla="*/ 2 w 5"/>
                  <a:gd name="T5" fmla="*/ 0 h 9"/>
                  <a:gd name="T6" fmla="*/ 0 w 5"/>
                  <a:gd name="T7" fmla="*/ 9 h 9"/>
                  <a:gd name="T8" fmla="*/ 2 w 5"/>
                  <a:gd name="T9" fmla="*/ 6 h 9"/>
                </a:gdLst>
                <a:ahLst/>
                <a:cxnLst>
                  <a:cxn ang="0">
                    <a:pos x="T0" y="T1"/>
                  </a:cxn>
                  <a:cxn ang="0">
                    <a:pos x="T2" y="T3"/>
                  </a:cxn>
                  <a:cxn ang="0">
                    <a:pos x="T4" y="T5"/>
                  </a:cxn>
                  <a:cxn ang="0">
                    <a:pos x="T6" y="T7"/>
                  </a:cxn>
                  <a:cxn ang="0">
                    <a:pos x="T8" y="T9"/>
                  </a:cxn>
                </a:cxnLst>
                <a:rect l="0" t="0" r="r" b="b"/>
                <a:pathLst>
                  <a:path w="5" h="9">
                    <a:moveTo>
                      <a:pt x="2" y="6"/>
                    </a:moveTo>
                    <a:lnTo>
                      <a:pt x="5" y="9"/>
                    </a:lnTo>
                    <a:lnTo>
                      <a:pt x="2" y="0"/>
                    </a:lnTo>
                    <a:lnTo>
                      <a:pt x="0" y="9"/>
                    </a:lnTo>
                    <a:lnTo>
                      <a:pt x="2" y="6"/>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6" name="Rectangle 60"/>
              <p:cNvSpPr>
                <a:spLocks noChangeArrowheads="1"/>
              </p:cNvSpPr>
              <p:nvPr/>
            </p:nvSpPr>
            <p:spPr bwMode="auto">
              <a:xfrm>
                <a:off x="2208" y="3775"/>
                <a:ext cx="33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isImmediate</a:t>
                </a:r>
                <a:endParaRPr kumimoji="0" lang="en-US" sz="1800" b="0" i="0" u="none" strike="noStrike" cap="none" normalizeH="0" baseline="0" smtClean="0">
                  <a:ln>
                    <a:noFill/>
                  </a:ln>
                  <a:solidFill>
                    <a:schemeClr val="tx1"/>
                  </a:solidFill>
                  <a:effectLst/>
                  <a:latin typeface="Arial" pitchFamily="34" charset="0"/>
                </a:endParaRPr>
              </a:p>
            </p:txBody>
          </p:sp>
          <p:sp>
            <p:nvSpPr>
              <p:cNvPr id="4127" name="Line 61"/>
              <p:cNvSpPr>
                <a:spLocks noChangeShapeType="1"/>
              </p:cNvSpPr>
              <p:nvPr/>
            </p:nvSpPr>
            <p:spPr bwMode="auto">
              <a:xfrm flipV="1">
                <a:off x="3236" y="3678"/>
                <a:ext cx="0" cy="8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2" name="Line 62"/>
              <p:cNvSpPr>
                <a:spLocks noChangeShapeType="1"/>
              </p:cNvSpPr>
              <p:nvPr/>
            </p:nvSpPr>
            <p:spPr bwMode="auto">
              <a:xfrm flipV="1">
                <a:off x="3236" y="3624"/>
                <a:ext cx="0" cy="3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3" name="Line 63"/>
              <p:cNvSpPr>
                <a:spLocks noChangeShapeType="1"/>
              </p:cNvSpPr>
              <p:nvPr/>
            </p:nvSpPr>
            <p:spPr bwMode="auto">
              <a:xfrm flipV="1">
                <a:off x="3236" y="3547"/>
                <a:ext cx="0" cy="4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4" name="Line 64"/>
              <p:cNvSpPr>
                <a:spLocks noChangeShapeType="1"/>
              </p:cNvSpPr>
              <p:nvPr/>
            </p:nvSpPr>
            <p:spPr bwMode="auto">
              <a:xfrm flipV="1">
                <a:off x="3236" y="3547"/>
                <a:ext cx="0" cy="4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5" name="Freeform 65"/>
              <p:cNvSpPr>
                <a:spLocks/>
              </p:cNvSpPr>
              <p:nvPr/>
            </p:nvSpPr>
            <p:spPr bwMode="auto">
              <a:xfrm>
                <a:off x="3221" y="3539"/>
                <a:ext cx="31" cy="62"/>
              </a:xfrm>
              <a:custGeom>
                <a:avLst/>
                <a:gdLst>
                  <a:gd name="T0" fmla="*/ 2 w 4"/>
                  <a:gd name="T1" fmla="*/ 6 h 8"/>
                  <a:gd name="T2" fmla="*/ 4 w 4"/>
                  <a:gd name="T3" fmla="*/ 8 h 8"/>
                  <a:gd name="T4" fmla="*/ 2 w 4"/>
                  <a:gd name="T5" fmla="*/ 0 h 8"/>
                  <a:gd name="T6" fmla="*/ 0 w 4"/>
                  <a:gd name="T7" fmla="*/ 8 h 8"/>
                  <a:gd name="T8" fmla="*/ 2 w 4"/>
                  <a:gd name="T9" fmla="*/ 6 h 8"/>
                </a:gdLst>
                <a:ahLst/>
                <a:cxnLst>
                  <a:cxn ang="0">
                    <a:pos x="T0" y="T1"/>
                  </a:cxn>
                  <a:cxn ang="0">
                    <a:pos x="T2" y="T3"/>
                  </a:cxn>
                  <a:cxn ang="0">
                    <a:pos x="T4" y="T5"/>
                  </a:cxn>
                  <a:cxn ang="0">
                    <a:pos x="T6" y="T7"/>
                  </a:cxn>
                  <a:cxn ang="0">
                    <a:pos x="T8" y="T9"/>
                  </a:cxn>
                </a:cxnLst>
                <a:rect l="0" t="0" r="r" b="b"/>
                <a:pathLst>
                  <a:path w="4" h="8">
                    <a:moveTo>
                      <a:pt x="2" y="6"/>
                    </a:moveTo>
                    <a:lnTo>
                      <a:pt x="4" y="8"/>
                    </a:lnTo>
                    <a:lnTo>
                      <a:pt x="2" y="0"/>
                    </a:lnTo>
                    <a:lnTo>
                      <a:pt x="0" y="8"/>
                    </a:lnTo>
                    <a:lnTo>
                      <a:pt x="2" y="6"/>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36" name="Rectangle 66"/>
              <p:cNvSpPr>
                <a:spLocks noChangeArrowheads="1"/>
              </p:cNvSpPr>
              <p:nvPr/>
            </p:nvSpPr>
            <p:spPr bwMode="auto">
              <a:xfrm>
                <a:off x="3103" y="3771"/>
                <a:ext cx="40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aluSignals</a:t>
                </a:r>
                <a:endParaRPr kumimoji="0" lang="en-US" sz="1800" b="0" i="0" u="none" strike="noStrike" cap="none" normalizeH="0" baseline="0" smtClean="0">
                  <a:ln>
                    <a:noFill/>
                  </a:ln>
                  <a:solidFill>
                    <a:schemeClr val="tx1"/>
                  </a:solidFill>
                  <a:effectLst/>
                  <a:latin typeface="Arial" pitchFamily="34" charset="0"/>
                </a:endParaRPr>
              </a:p>
            </p:txBody>
          </p:sp>
          <p:sp>
            <p:nvSpPr>
              <p:cNvPr id="14437" name="Freeform 67"/>
              <p:cNvSpPr>
                <a:spLocks/>
              </p:cNvSpPr>
              <p:nvPr/>
            </p:nvSpPr>
            <p:spPr bwMode="auto">
              <a:xfrm>
                <a:off x="2874" y="2476"/>
                <a:ext cx="724" cy="239"/>
              </a:xfrm>
              <a:custGeom>
                <a:avLst/>
                <a:gdLst>
                  <a:gd name="T0" fmla="*/ 15 w 94"/>
                  <a:gd name="T1" fmla="*/ 0 h 31"/>
                  <a:gd name="T2" fmla="*/ 79 w 94"/>
                  <a:gd name="T3" fmla="*/ 0 h 31"/>
                  <a:gd name="T4" fmla="*/ 94 w 94"/>
                  <a:gd name="T5" fmla="*/ 15 h 31"/>
                  <a:gd name="T6" fmla="*/ 79 w 94"/>
                  <a:gd name="T7" fmla="*/ 31 h 31"/>
                  <a:gd name="T8" fmla="*/ 15 w 94"/>
                  <a:gd name="T9" fmla="*/ 31 h 31"/>
                  <a:gd name="T10" fmla="*/ 0 w 94"/>
                  <a:gd name="T11" fmla="*/ 15 h 31"/>
                  <a:gd name="T12" fmla="*/ 15 w 9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94" h="31">
                    <a:moveTo>
                      <a:pt x="15" y="0"/>
                    </a:moveTo>
                    <a:lnTo>
                      <a:pt x="79" y="0"/>
                    </a:lnTo>
                    <a:cubicBezTo>
                      <a:pt x="87" y="0"/>
                      <a:pt x="94" y="7"/>
                      <a:pt x="94" y="15"/>
                    </a:cubicBezTo>
                    <a:cubicBezTo>
                      <a:pt x="94" y="24"/>
                      <a:pt x="87" y="31"/>
                      <a:pt x="79" y="31"/>
                    </a:cubicBezTo>
                    <a:lnTo>
                      <a:pt x="15" y="31"/>
                    </a:lnTo>
                    <a:cubicBezTo>
                      <a:pt x="6" y="31"/>
                      <a:pt x="0" y="24"/>
                      <a:pt x="0" y="15"/>
                    </a:cubicBezTo>
                    <a:cubicBezTo>
                      <a:pt x="0" y="7"/>
                      <a:pt x="6" y="0"/>
                      <a:pt x="15" y="0"/>
                    </a:cubicBezTo>
                    <a:close/>
                  </a:path>
                </a:pathLst>
              </a:custGeom>
              <a:solidFill>
                <a:srgbClr val="AAD5AE"/>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38" name="Rectangle 68"/>
              <p:cNvSpPr>
                <a:spLocks noChangeArrowheads="1"/>
              </p:cNvSpPr>
              <p:nvPr/>
            </p:nvSpPr>
            <p:spPr bwMode="auto">
              <a:xfrm>
                <a:off x="3089" y="2527"/>
                <a:ext cx="32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flags</a:t>
                </a:r>
                <a:endParaRPr kumimoji="0" lang="en-US" sz="1800" b="0" i="0" u="none" strike="noStrike" cap="none" normalizeH="0" baseline="0" smtClean="0">
                  <a:ln>
                    <a:noFill/>
                  </a:ln>
                  <a:solidFill>
                    <a:schemeClr val="tx1"/>
                  </a:solidFill>
                  <a:effectLst/>
                  <a:latin typeface="Arial" pitchFamily="34" charset="0"/>
                </a:endParaRPr>
              </a:p>
            </p:txBody>
          </p:sp>
          <p:sp>
            <p:nvSpPr>
              <p:cNvPr id="14439" name="Line 69"/>
              <p:cNvSpPr>
                <a:spLocks noChangeShapeType="1"/>
              </p:cNvSpPr>
              <p:nvPr/>
            </p:nvSpPr>
            <p:spPr bwMode="auto">
              <a:xfrm flipV="1">
                <a:off x="3221" y="2699"/>
                <a:ext cx="0" cy="232"/>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0" name="Freeform 70"/>
              <p:cNvSpPr>
                <a:spLocks/>
              </p:cNvSpPr>
              <p:nvPr/>
            </p:nvSpPr>
            <p:spPr bwMode="auto">
              <a:xfrm>
                <a:off x="3206" y="2692"/>
                <a:ext cx="30" cy="54"/>
              </a:xfrm>
              <a:custGeom>
                <a:avLst/>
                <a:gdLst>
                  <a:gd name="T0" fmla="*/ 2 w 4"/>
                  <a:gd name="T1" fmla="*/ 5 h 7"/>
                  <a:gd name="T2" fmla="*/ 4 w 4"/>
                  <a:gd name="T3" fmla="*/ 7 h 7"/>
                  <a:gd name="T4" fmla="*/ 2 w 4"/>
                  <a:gd name="T5" fmla="*/ 0 h 7"/>
                  <a:gd name="T6" fmla="*/ 0 w 4"/>
                  <a:gd name="T7" fmla="*/ 7 h 7"/>
                  <a:gd name="T8" fmla="*/ 2 w 4"/>
                  <a:gd name="T9" fmla="*/ 5 h 7"/>
                </a:gdLst>
                <a:ahLst/>
                <a:cxnLst>
                  <a:cxn ang="0">
                    <a:pos x="T0" y="T1"/>
                  </a:cxn>
                  <a:cxn ang="0">
                    <a:pos x="T2" y="T3"/>
                  </a:cxn>
                  <a:cxn ang="0">
                    <a:pos x="T4" y="T5"/>
                  </a:cxn>
                  <a:cxn ang="0">
                    <a:pos x="T6" y="T7"/>
                  </a:cxn>
                  <a:cxn ang="0">
                    <a:pos x="T8" y="T9"/>
                  </a:cxn>
                </a:cxnLst>
                <a:rect l="0" t="0" r="r" b="b"/>
                <a:pathLst>
                  <a:path w="4" h="7">
                    <a:moveTo>
                      <a:pt x="2" y="5"/>
                    </a:moveTo>
                    <a:lnTo>
                      <a:pt x="4" y="7"/>
                    </a:lnTo>
                    <a:lnTo>
                      <a:pt x="2" y="0"/>
                    </a:lnTo>
                    <a:lnTo>
                      <a:pt x="0" y="7"/>
                    </a:lnTo>
                    <a:lnTo>
                      <a:pt x="2" y="5"/>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41" name="Freeform 71"/>
              <p:cNvSpPr>
                <a:spLocks/>
              </p:cNvSpPr>
              <p:nvPr/>
            </p:nvSpPr>
            <p:spPr bwMode="auto">
              <a:xfrm>
                <a:off x="3699" y="3216"/>
                <a:ext cx="1379" cy="7"/>
              </a:xfrm>
              <a:custGeom>
                <a:avLst/>
                <a:gdLst>
                  <a:gd name="T0" fmla="*/ 0 w 179"/>
                  <a:gd name="T1" fmla="*/ 1 h 1"/>
                  <a:gd name="T2" fmla="*/ 179 w 179"/>
                  <a:gd name="T3" fmla="*/ 0 h 1"/>
                  <a:gd name="T4" fmla="*/ 0 w 179"/>
                  <a:gd name="T5" fmla="*/ 1 h 1"/>
                </a:gdLst>
                <a:ahLst/>
                <a:cxnLst>
                  <a:cxn ang="0">
                    <a:pos x="T0" y="T1"/>
                  </a:cxn>
                  <a:cxn ang="0">
                    <a:pos x="T2" y="T3"/>
                  </a:cxn>
                  <a:cxn ang="0">
                    <a:pos x="T4" y="T5"/>
                  </a:cxn>
                </a:cxnLst>
                <a:rect l="0" t="0" r="r" b="b"/>
                <a:pathLst>
                  <a:path w="179" h="1">
                    <a:moveTo>
                      <a:pt x="0" y="1"/>
                    </a:moveTo>
                    <a:lnTo>
                      <a:pt x="179" y="0"/>
                    </a:lnTo>
                    <a:lnTo>
                      <a:pt x="0" y="1"/>
                    </a:lnTo>
                    <a:close/>
                  </a:path>
                </a:pathLst>
              </a:custGeom>
              <a:solidFill>
                <a:srgbClr val="F2C5C3"/>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42" name="Freeform 72"/>
              <p:cNvSpPr>
                <a:spLocks/>
              </p:cNvSpPr>
              <p:nvPr/>
            </p:nvSpPr>
            <p:spPr bwMode="auto">
              <a:xfrm>
                <a:off x="5024" y="3200"/>
                <a:ext cx="62" cy="39"/>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43" name="Rectangle 73"/>
              <p:cNvSpPr>
                <a:spLocks noChangeArrowheads="1"/>
              </p:cNvSpPr>
              <p:nvPr/>
            </p:nvSpPr>
            <p:spPr bwMode="auto">
              <a:xfrm>
                <a:off x="4114" y="3091"/>
                <a:ext cx="61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14592" name="Freeform 74"/>
              <p:cNvSpPr>
                <a:spLocks/>
              </p:cNvSpPr>
              <p:nvPr/>
            </p:nvSpPr>
            <p:spPr bwMode="auto">
              <a:xfrm>
                <a:off x="3244" y="2168"/>
                <a:ext cx="216" cy="200"/>
              </a:xfrm>
              <a:custGeom>
                <a:avLst/>
                <a:gdLst>
                  <a:gd name="T0" fmla="*/ 0 w 28"/>
                  <a:gd name="T1" fmla="*/ 0 h 26"/>
                  <a:gd name="T2" fmla="*/ 19 w 28"/>
                  <a:gd name="T3" fmla="*/ 1 h 26"/>
                  <a:gd name="T4" fmla="*/ 24 w 28"/>
                  <a:gd name="T5" fmla="*/ 4 h 26"/>
                  <a:gd name="T6" fmla="*/ 27 w 28"/>
                  <a:gd name="T7" fmla="*/ 15 h 26"/>
                  <a:gd name="T8" fmla="*/ 24 w 28"/>
                  <a:gd name="T9" fmla="*/ 23 h 26"/>
                  <a:gd name="T10" fmla="*/ 19 w 28"/>
                  <a:gd name="T11" fmla="*/ 26 h 26"/>
                  <a:gd name="T12" fmla="*/ 7 w 28"/>
                  <a:gd name="T13" fmla="*/ 26 h 26"/>
                  <a:gd name="T14" fmla="*/ 0 w 28"/>
                  <a:gd name="T15" fmla="*/ 26 h 26"/>
                  <a:gd name="T16" fmla="*/ 0 w 2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6">
                    <a:moveTo>
                      <a:pt x="0" y="0"/>
                    </a:moveTo>
                    <a:cubicBezTo>
                      <a:pt x="6" y="0"/>
                      <a:pt x="12" y="0"/>
                      <a:pt x="19" y="1"/>
                    </a:cubicBezTo>
                    <a:cubicBezTo>
                      <a:pt x="21" y="1"/>
                      <a:pt x="22" y="2"/>
                      <a:pt x="24" y="4"/>
                    </a:cubicBezTo>
                    <a:cubicBezTo>
                      <a:pt x="27" y="7"/>
                      <a:pt x="28" y="11"/>
                      <a:pt x="27" y="15"/>
                    </a:cubicBezTo>
                    <a:cubicBezTo>
                      <a:pt x="27" y="18"/>
                      <a:pt x="26" y="21"/>
                      <a:pt x="24" y="23"/>
                    </a:cubicBezTo>
                    <a:cubicBezTo>
                      <a:pt x="22" y="24"/>
                      <a:pt x="21" y="25"/>
                      <a:pt x="19" y="26"/>
                    </a:cubicBezTo>
                    <a:cubicBezTo>
                      <a:pt x="15" y="26"/>
                      <a:pt x="11" y="26"/>
                      <a:pt x="7" y="26"/>
                    </a:cubicBezTo>
                    <a:cubicBezTo>
                      <a:pt x="5" y="26"/>
                      <a:pt x="2" y="26"/>
                      <a:pt x="0" y="26"/>
                    </a:cubicBezTo>
                    <a:lnTo>
                      <a:pt x="0" y="0"/>
                    </a:lnTo>
                    <a:close/>
                  </a:path>
                </a:pathLst>
              </a:custGeom>
              <a:noFill/>
              <a:ln w="8"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3" name="Freeform 75"/>
              <p:cNvSpPr>
                <a:spLocks/>
              </p:cNvSpPr>
              <p:nvPr/>
            </p:nvSpPr>
            <p:spPr bwMode="auto">
              <a:xfrm>
                <a:off x="2998" y="2345"/>
                <a:ext cx="246" cy="131"/>
              </a:xfrm>
              <a:custGeom>
                <a:avLst/>
                <a:gdLst>
                  <a:gd name="T0" fmla="*/ 0 w 32"/>
                  <a:gd name="T1" fmla="*/ 17 h 17"/>
                  <a:gd name="T2" fmla="*/ 0 w 32"/>
                  <a:gd name="T3" fmla="*/ 1 h 17"/>
                  <a:gd name="T4" fmla="*/ 32 w 32"/>
                  <a:gd name="T5" fmla="*/ 0 h 17"/>
                </a:gdLst>
                <a:ahLst/>
                <a:cxnLst>
                  <a:cxn ang="0">
                    <a:pos x="T0" y="T1"/>
                  </a:cxn>
                  <a:cxn ang="0">
                    <a:pos x="T2" y="T3"/>
                  </a:cxn>
                  <a:cxn ang="0">
                    <a:pos x="T4" y="T5"/>
                  </a:cxn>
                </a:cxnLst>
                <a:rect l="0" t="0" r="r" b="b"/>
                <a:pathLst>
                  <a:path w="32" h="17">
                    <a:moveTo>
                      <a:pt x="0" y="17"/>
                    </a:moveTo>
                    <a:lnTo>
                      <a:pt x="0" y="1"/>
                    </a:lnTo>
                    <a:lnTo>
                      <a:pt x="32" y="0"/>
                    </a:lnTo>
                  </a:path>
                </a:pathLst>
              </a:custGeom>
              <a:noFill/>
              <a:ln w="8" cap="flat">
                <a:solidFill>
                  <a:srgbClr val="42306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4" name="Freeform 76"/>
              <p:cNvSpPr>
                <a:spLocks/>
              </p:cNvSpPr>
              <p:nvPr/>
            </p:nvSpPr>
            <p:spPr bwMode="auto">
              <a:xfrm>
                <a:off x="3198" y="2330"/>
                <a:ext cx="54" cy="31"/>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95" name="Rectangle 77"/>
              <p:cNvSpPr>
                <a:spLocks noChangeArrowheads="1"/>
              </p:cNvSpPr>
              <p:nvPr/>
            </p:nvSpPr>
            <p:spPr bwMode="auto">
              <a:xfrm>
                <a:off x="2914" y="2233"/>
                <a:ext cx="27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flags.E</a:t>
                </a:r>
                <a:endParaRPr kumimoji="0" lang="en-US" sz="1800" b="0" i="0" u="none" strike="noStrike" cap="none" normalizeH="0" baseline="0" smtClean="0">
                  <a:ln>
                    <a:noFill/>
                  </a:ln>
                  <a:solidFill>
                    <a:schemeClr val="tx1"/>
                  </a:solidFill>
                  <a:effectLst/>
                  <a:latin typeface="Arial" pitchFamily="34" charset="0"/>
                </a:endParaRPr>
              </a:p>
            </p:txBody>
          </p:sp>
          <p:sp>
            <p:nvSpPr>
              <p:cNvPr id="14596" name="Line 78"/>
              <p:cNvSpPr>
                <a:spLocks noChangeShapeType="1"/>
              </p:cNvSpPr>
              <p:nvPr/>
            </p:nvSpPr>
            <p:spPr bwMode="auto">
              <a:xfrm>
                <a:off x="2774" y="2199"/>
                <a:ext cx="77"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7" name="Line 79"/>
              <p:cNvSpPr>
                <a:spLocks noChangeShapeType="1"/>
              </p:cNvSpPr>
              <p:nvPr/>
            </p:nvSpPr>
            <p:spPr bwMode="auto">
              <a:xfrm>
                <a:off x="2882" y="2199"/>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8" name="Line 80"/>
              <p:cNvSpPr>
                <a:spLocks noChangeShapeType="1"/>
              </p:cNvSpPr>
              <p:nvPr/>
            </p:nvSpPr>
            <p:spPr bwMode="auto">
              <a:xfrm>
                <a:off x="2936" y="219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9" name="Line 81"/>
              <p:cNvSpPr>
                <a:spLocks noChangeShapeType="1"/>
              </p:cNvSpPr>
              <p:nvPr/>
            </p:nvSpPr>
            <p:spPr bwMode="auto">
              <a:xfrm>
                <a:off x="3051" y="2199"/>
                <a:ext cx="2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0" name="Line 82"/>
              <p:cNvSpPr>
                <a:spLocks noChangeShapeType="1"/>
              </p:cNvSpPr>
              <p:nvPr/>
            </p:nvSpPr>
            <p:spPr bwMode="auto">
              <a:xfrm>
                <a:off x="3105" y="219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1" name="Line 83"/>
              <p:cNvSpPr>
                <a:spLocks noChangeShapeType="1"/>
              </p:cNvSpPr>
              <p:nvPr/>
            </p:nvSpPr>
            <p:spPr bwMode="auto">
              <a:xfrm>
                <a:off x="3213" y="2199"/>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2" name="Line 84"/>
              <p:cNvSpPr>
                <a:spLocks noChangeShapeType="1"/>
              </p:cNvSpPr>
              <p:nvPr/>
            </p:nvSpPr>
            <p:spPr bwMode="auto">
              <a:xfrm>
                <a:off x="3213" y="2199"/>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3" name="Freeform 85"/>
              <p:cNvSpPr>
                <a:spLocks/>
              </p:cNvSpPr>
              <p:nvPr/>
            </p:nvSpPr>
            <p:spPr bwMode="auto">
              <a:xfrm>
                <a:off x="3182" y="2176"/>
                <a:ext cx="62" cy="38"/>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04" name="Rectangle 86"/>
              <p:cNvSpPr>
                <a:spLocks noChangeArrowheads="1"/>
              </p:cNvSpPr>
              <p:nvPr/>
            </p:nvSpPr>
            <p:spPr bwMode="auto">
              <a:xfrm>
                <a:off x="2886" y="2095"/>
                <a:ext cx="23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isBeq</a:t>
                </a:r>
                <a:endParaRPr kumimoji="0" lang="en-US" sz="1800" b="0" i="0" u="none" strike="noStrike" cap="none" normalizeH="0" baseline="0" smtClean="0">
                  <a:ln>
                    <a:noFill/>
                  </a:ln>
                  <a:solidFill>
                    <a:schemeClr val="tx1"/>
                  </a:solidFill>
                  <a:effectLst/>
                  <a:latin typeface="Arial" pitchFamily="34" charset="0"/>
                </a:endParaRPr>
              </a:p>
            </p:txBody>
          </p:sp>
          <p:sp>
            <p:nvSpPr>
              <p:cNvPr id="14605" name="Freeform 87"/>
              <p:cNvSpPr>
                <a:spLocks/>
              </p:cNvSpPr>
              <p:nvPr/>
            </p:nvSpPr>
            <p:spPr bwMode="auto">
              <a:xfrm>
                <a:off x="3991" y="2384"/>
                <a:ext cx="216" cy="200"/>
              </a:xfrm>
              <a:custGeom>
                <a:avLst/>
                <a:gdLst>
                  <a:gd name="T0" fmla="*/ 0 w 28"/>
                  <a:gd name="T1" fmla="*/ 1 h 26"/>
                  <a:gd name="T2" fmla="*/ 19 w 28"/>
                  <a:gd name="T3" fmla="*/ 1 h 26"/>
                  <a:gd name="T4" fmla="*/ 25 w 28"/>
                  <a:gd name="T5" fmla="*/ 4 h 26"/>
                  <a:gd name="T6" fmla="*/ 28 w 28"/>
                  <a:gd name="T7" fmla="*/ 15 h 26"/>
                  <a:gd name="T8" fmla="*/ 24 w 28"/>
                  <a:gd name="T9" fmla="*/ 23 h 26"/>
                  <a:gd name="T10" fmla="*/ 19 w 28"/>
                  <a:gd name="T11" fmla="*/ 26 h 26"/>
                  <a:gd name="T12" fmla="*/ 8 w 28"/>
                  <a:gd name="T13" fmla="*/ 26 h 26"/>
                  <a:gd name="T14" fmla="*/ 0 w 28"/>
                  <a:gd name="T15" fmla="*/ 26 h 26"/>
                  <a:gd name="T16" fmla="*/ 0 w 28"/>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6">
                    <a:moveTo>
                      <a:pt x="0" y="1"/>
                    </a:moveTo>
                    <a:cubicBezTo>
                      <a:pt x="6" y="1"/>
                      <a:pt x="13" y="0"/>
                      <a:pt x="19" y="1"/>
                    </a:cubicBezTo>
                    <a:cubicBezTo>
                      <a:pt x="22" y="1"/>
                      <a:pt x="23" y="2"/>
                      <a:pt x="25" y="4"/>
                    </a:cubicBezTo>
                    <a:cubicBezTo>
                      <a:pt x="27" y="7"/>
                      <a:pt x="28" y="11"/>
                      <a:pt x="28" y="15"/>
                    </a:cubicBezTo>
                    <a:cubicBezTo>
                      <a:pt x="28" y="18"/>
                      <a:pt x="26" y="21"/>
                      <a:pt x="24" y="23"/>
                    </a:cubicBezTo>
                    <a:cubicBezTo>
                      <a:pt x="23" y="25"/>
                      <a:pt x="21" y="25"/>
                      <a:pt x="19" y="26"/>
                    </a:cubicBezTo>
                    <a:cubicBezTo>
                      <a:pt x="15" y="26"/>
                      <a:pt x="11" y="26"/>
                      <a:pt x="8" y="26"/>
                    </a:cubicBezTo>
                    <a:cubicBezTo>
                      <a:pt x="5" y="26"/>
                      <a:pt x="3" y="26"/>
                      <a:pt x="0" y="26"/>
                    </a:cubicBezTo>
                    <a:lnTo>
                      <a:pt x="0" y="1"/>
                    </a:lnTo>
                    <a:close/>
                  </a:path>
                </a:pathLst>
              </a:custGeom>
              <a:noFill/>
              <a:ln w="8"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6" name="Line 88"/>
              <p:cNvSpPr>
                <a:spLocks noChangeShapeType="1"/>
              </p:cNvSpPr>
              <p:nvPr/>
            </p:nvSpPr>
            <p:spPr bwMode="auto">
              <a:xfrm>
                <a:off x="3583" y="2538"/>
                <a:ext cx="401"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7" name="Freeform 89"/>
              <p:cNvSpPr>
                <a:spLocks/>
              </p:cNvSpPr>
              <p:nvPr/>
            </p:nvSpPr>
            <p:spPr bwMode="auto">
              <a:xfrm>
                <a:off x="3945" y="2522"/>
                <a:ext cx="46" cy="31"/>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08" name="Rectangle 90"/>
              <p:cNvSpPr>
                <a:spLocks noChangeArrowheads="1"/>
              </p:cNvSpPr>
              <p:nvPr/>
            </p:nvSpPr>
            <p:spPr bwMode="auto">
              <a:xfrm>
                <a:off x="3613" y="2434"/>
                <a:ext cx="32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flags.GT</a:t>
                </a:r>
                <a:endParaRPr kumimoji="0" lang="en-US" sz="1800" b="0" i="0" u="none" strike="noStrike" cap="none" normalizeH="0" baseline="0" smtClean="0">
                  <a:ln>
                    <a:noFill/>
                  </a:ln>
                  <a:solidFill>
                    <a:schemeClr val="tx1"/>
                  </a:solidFill>
                  <a:effectLst/>
                  <a:latin typeface="Arial" pitchFamily="34" charset="0"/>
                </a:endParaRPr>
              </a:p>
            </p:txBody>
          </p:sp>
          <p:sp>
            <p:nvSpPr>
              <p:cNvPr id="14609" name="Line 91"/>
              <p:cNvSpPr>
                <a:spLocks noChangeShapeType="1"/>
              </p:cNvSpPr>
              <p:nvPr/>
            </p:nvSpPr>
            <p:spPr bwMode="auto">
              <a:xfrm>
                <a:off x="3521" y="2414"/>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0" name="Line 92"/>
              <p:cNvSpPr>
                <a:spLocks noChangeShapeType="1"/>
              </p:cNvSpPr>
              <p:nvPr/>
            </p:nvSpPr>
            <p:spPr bwMode="auto">
              <a:xfrm>
                <a:off x="3637" y="2414"/>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1" name="Line 93"/>
              <p:cNvSpPr>
                <a:spLocks noChangeShapeType="1"/>
              </p:cNvSpPr>
              <p:nvPr/>
            </p:nvSpPr>
            <p:spPr bwMode="auto">
              <a:xfrm>
                <a:off x="3691" y="2414"/>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2" name="Line 94"/>
              <p:cNvSpPr>
                <a:spLocks noChangeShapeType="1"/>
              </p:cNvSpPr>
              <p:nvPr/>
            </p:nvSpPr>
            <p:spPr bwMode="auto">
              <a:xfrm>
                <a:off x="3799" y="2414"/>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3" name="Line 95"/>
              <p:cNvSpPr>
                <a:spLocks noChangeShapeType="1"/>
              </p:cNvSpPr>
              <p:nvPr/>
            </p:nvSpPr>
            <p:spPr bwMode="auto">
              <a:xfrm>
                <a:off x="3853" y="2414"/>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4" name="Line 96"/>
              <p:cNvSpPr>
                <a:spLocks noChangeShapeType="1"/>
              </p:cNvSpPr>
              <p:nvPr/>
            </p:nvSpPr>
            <p:spPr bwMode="auto">
              <a:xfrm>
                <a:off x="3968" y="2414"/>
                <a:ext cx="1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5" name="Line 97"/>
              <p:cNvSpPr>
                <a:spLocks noChangeShapeType="1"/>
              </p:cNvSpPr>
              <p:nvPr/>
            </p:nvSpPr>
            <p:spPr bwMode="auto">
              <a:xfrm>
                <a:off x="3968" y="2414"/>
                <a:ext cx="1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6" name="Freeform 98"/>
              <p:cNvSpPr>
                <a:spLocks/>
              </p:cNvSpPr>
              <p:nvPr/>
            </p:nvSpPr>
            <p:spPr bwMode="auto">
              <a:xfrm>
                <a:off x="3930" y="2391"/>
                <a:ext cx="69" cy="39"/>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17" name="Rectangle 99"/>
              <p:cNvSpPr>
                <a:spLocks noChangeArrowheads="1"/>
              </p:cNvSpPr>
              <p:nvPr/>
            </p:nvSpPr>
            <p:spPr bwMode="auto">
              <a:xfrm>
                <a:off x="3654" y="2322"/>
                <a:ext cx="211"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isBgt</a:t>
                </a:r>
                <a:endParaRPr kumimoji="0" lang="en-US" sz="1800" b="0" i="0" u="none" strike="noStrike" cap="none" normalizeH="0" baseline="0" smtClean="0">
                  <a:ln>
                    <a:noFill/>
                  </a:ln>
                  <a:solidFill>
                    <a:schemeClr val="tx1"/>
                  </a:solidFill>
                  <a:effectLst/>
                  <a:latin typeface="Arial" pitchFamily="34" charset="0"/>
                </a:endParaRPr>
              </a:p>
            </p:txBody>
          </p:sp>
          <p:sp>
            <p:nvSpPr>
              <p:cNvPr id="14618" name="Line 100"/>
              <p:cNvSpPr>
                <a:spLocks noChangeShapeType="1"/>
              </p:cNvSpPr>
              <p:nvPr/>
            </p:nvSpPr>
            <p:spPr bwMode="auto">
              <a:xfrm>
                <a:off x="3783" y="212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9" name="Line 101"/>
              <p:cNvSpPr>
                <a:spLocks noChangeShapeType="1"/>
              </p:cNvSpPr>
              <p:nvPr/>
            </p:nvSpPr>
            <p:spPr bwMode="auto">
              <a:xfrm>
                <a:off x="3899" y="2129"/>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0" name="Line 102"/>
              <p:cNvSpPr>
                <a:spLocks noChangeShapeType="1"/>
              </p:cNvSpPr>
              <p:nvPr/>
            </p:nvSpPr>
            <p:spPr bwMode="auto">
              <a:xfrm>
                <a:off x="3953" y="212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1" name="Line 103"/>
              <p:cNvSpPr>
                <a:spLocks noChangeShapeType="1"/>
              </p:cNvSpPr>
              <p:nvPr/>
            </p:nvSpPr>
            <p:spPr bwMode="auto">
              <a:xfrm>
                <a:off x="4061" y="2129"/>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2" name="Line 104"/>
              <p:cNvSpPr>
                <a:spLocks noChangeShapeType="1"/>
              </p:cNvSpPr>
              <p:nvPr/>
            </p:nvSpPr>
            <p:spPr bwMode="auto">
              <a:xfrm>
                <a:off x="4122" y="2129"/>
                <a:ext cx="77"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3" name="Line 105"/>
              <p:cNvSpPr>
                <a:spLocks noChangeShapeType="1"/>
              </p:cNvSpPr>
              <p:nvPr/>
            </p:nvSpPr>
            <p:spPr bwMode="auto">
              <a:xfrm>
                <a:off x="4230" y="2129"/>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4" name="Line 106"/>
              <p:cNvSpPr>
                <a:spLocks noChangeShapeType="1"/>
              </p:cNvSpPr>
              <p:nvPr/>
            </p:nvSpPr>
            <p:spPr bwMode="auto">
              <a:xfrm>
                <a:off x="4284" y="2129"/>
                <a:ext cx="7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5" name="Line 107"/>
              <p:cNvSpPr>
                <a:spLocks noChangeShapeType="1"/>
              </p:cNvSpPr>
              <p:nvPr/>
            </p:nvSpPr>
            <p:spPr bwMode="auto">
              <a:xfrm>
                <a:off x="4284" y="2129"/>
                <a:ext cx="7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6" name="Freeform 108"/>
              <p:cNvSpPr>
                <a:spLocks/>
              </p:cNvSpPr>
              <p:nvPr/>
            </p:nvSpPr>
            <p:spPr bwMode="auto">
              <a:xfrm>
                <a:off x="4300" y="2114"/>
                <a:ext cx="61" cy="31"/>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27" name="Rectangle 109"/>
              <p:cNvSpPr>
                <a:spLocks noChangeArrowheads="1"/>
              </p:cNvSpPr>
              <p:nvPr/>
            </p:nvSpPr>
            <p:spPr bwMode="auto">
              <a:xfrm>
                <a:off x="3873" y="2032"/>
                <a:ext cx="39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isUBranch</a:t>
                </a:r>
                <a:endParaRPr kumimoji="0" lang="en-US" sz="1800" b="0" i="0" u="none" strike="noStrike" cap="none" normalizeH="0" baseline="0" smtClean="0">
                  <a:ln>
                    <a:noFill/>
                  </a:ln>
                  <a:solidFill>
                    <a:schemeClr val="tx1"/>
                  </a:solidFill>
                  <a:effectLst/>
                  <a:latin typeface="Arial" pitchFamily="34" charset="0"/>
                </a:endParaRPr>
              </a:p>
            </p:txBody>
          </p:sp>
          <p:sp>
            <p:nvSpPr>
              <p:cNvPr id="14628" name="Line 110"/>
              <p:cNvSpPr>
                <a:spLocks noChangeShapeType="1"/>
              </p:cNvSpPr>
              <p:nvPr/>
            </p:nvSpPr>
            <p:spPr bwMode="auto">
              <a:xfrm>
                <a:off x="3452" y="2253"/>
                <a:ext cx="917"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9" name="Freeform 111"/>
              <p:cNvSpPr>
                <a:spLocks/>
              </p:cNvSpPr>
              <p:nvPr/>
            </p:nvSpPr>
            <p:spPr bwMode="auto">
              <a:xfrm>
                <a:off x="4330" y="2245"/>
                <a:ext cx="47" cy="23"/>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30" name="Line 112"/>
              <p:cNvSpPr>
                <a:spLocks noChangeShapeType="1"/>
              </p:cNvSpPr>
              <p:nvPr/>
            </p:nvSpPr>
            <p:spPr bwMode="auto">
              <a:xfrm>
                <a:off x="4207" y="2476"/>
                <a:ext cx="154"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1" name="Freeform 113"/>
              <p:cNvSpPr>
                <a:spLocks/>
              </p:cNvSpPr>
              <p:nvPr/>
            </p:nvSpPr>
            <p:spPr bwMode="auto">
              <a:xfrm>
                <a:off x="4307" y="2461"/>
                <a:ext cx="62" cy="38"/>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32" name="Line 114"/>
              <p:cNvSpPr>
                <a:spLocks noChangeShapeType="1"/>
              </p:cNvSpPr>
              <p:nvPr/>
            </p:nvSpPr>
            <p:spPr bwMode="auto">
              <a:xfrm>
                <a:off x="4646" y="2322"/>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3" name="Line 115"/>
              <p:cNvSpPr>
                <a:spLocks noChangeShapeType="1"/>
              </p:cNvSpPr>
              <p:nvPr/>
            </p:nvSpPr>
            <p:spPr bwMode="auto">
              <a:xfrm>
                <a:off x="4754" y="2322"/>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4" name="Freeform 116"/>
              <p:cNvSpPr>
                <a:spLocks/>
              </p:cNvSpPr>
              <p:nvPr/>
            </p:nvSpPr>
            <p:spPr bwMode="auto">
              <a:xfrm>
                <a:off x="4808" y="2276"/>
                <a:ext cx="46" cy="46"/>
              </a:xfrm>
              <a:custGeom>
                <a:avLst/>
                <a:gdLst>
                  <a:gd name="T0" fmla="*/ 0 w 46"/>
                  <a:gd name="T1" fmla="*/ 46 h 46"/>
                  <a:gd name="T2" fmla="*/ 46 w 46"/>
                  <a:gd name="T3" fmla="*/ 46 h 46"/>
                  <a:gd name="T4" fmla="*/ 46 w 46"/>
                  <a:gd name="T5" fmla="*/ 46 h 46"/>
                  <a:gd name="T6" fmla="*/ 46 w 46"/>
                  <a:gd name="T7" fmla="*/ 0 h 46"/>
                </a:gdLst>
                <a:ahLst/>
                <a:cxnLst>
                  <a:cxn ang="0">
                    <a:pos x="T0" y="T1"/>
                  </a:cxn>
                  <a:cxn ang="0">
                    <a:pos x="T2" y="T3"/>
                  </a:cxn>
                  <a:cxn ang="0">
                    <a:pos x="T4" y="T5"/>
                  </a:cxn>
                  <a:cxn ang="0">
                    <a:pos x="T6" y="T7"/>
                  </a:cxn>
                </a:cxnLst>
                <a:rect l="0" t="0" r="r" b="b"/>
                <a:pathLst>
                  <a:path w="46" h="46">
                    <a:moveTo>
                      <a:pt x="0" y="46"/>
                    </a:moveTo>
                    <a:lnTo>
                      <a:pt x="46" y="46"/>
                    </a:lnTo>
                    <a:lnTo>
                      <a:pt x="46" y="46"/>
                    </a:lnTo>
                    <a:lnTo>
                      <a:pt x="46" y="0"/>
                    </a:lnTo>
                  </a:path>
                </a:pathLst>
              </a:custGeom>
              <a:noFill/>
              <a:ln w="0">
                <a:solidFill>
                  <a:srgbClr val="3828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5" name="Line 117"/>
              <p:cNvSpPr>
                <a:spLocks noChangeShapeType="1"/>
              </p:cNvSpPr>
              <p:nvPr/>
            </p:nvSpPr>
            <p:spPr bwMode="auto">
              <a:xfrm flipV="1">
                <a:off x="4854" y="2222"/>
                <a:ext cx="0" cy="2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6" name="Line 118"/>
              <p:cNvSpPr>
                <a:spLocks noChangeShapeType="1"/>
              </p:cNvSpPr>
              <p:nvPr/>
            </p:nvSpPr>
            <p:spPr bwMode="auto">
              <a:xfrm flipV="1">
                <a:off x="4854" y="2106"/>
                <a:ext cx="0" cy="8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7" name="Line 119"/>
              <p:cNvSpPr>
                <a:spLocks noChangeShapeType="1"/>
              </p:cNvSpPr>
              <p:nvPr/>
            </p:nvSpPr>
            <p:spPr bwMode="auto">
              <a:xfrm flipV="1">
                <a:off x="4854" y="2052"/>
                <a:ext cx="0" cy="31"/>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8" name="Line 120"/>
              <p:cNvSpPr>
                <a:spLocks noChangeShapeType="1"/>
              </p:cNvSpPr>
              <p:nvPr/>
            </p:nvSpPr>
            <p:spPr bwMode="auto">
              <a:xfrm flipV="1">
                <a:off x="4854" y="1945"/>
                <a:ext cx="0" cy="77"/>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9" name="Line 121"/>
              <p:cNvSpPr>
                <a:spLocks noChangeShapeType="1"/>
              </p:cNvSpPr>
              <p:nvPr/>
            </p:nvSpPr>
            <p:spPr bwMode="auto">
              <a:xfrm flipH="1">
                <a:off x="4816" y="1929"/>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0" name="Line 122"/>
              <p:cNvSpPr>
                <a:spLocks noChangeShapeType="1"/>
              </p:cNvSpPr>
              <p:nvPr/>
            </p:nvSpPr>
            <p:spPr bwMode="auto">
              <a:xfrm flipH="1">
                <a:off x="4700"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1" name="Line 123"/>
              <p:cNvSpPr>
                <a:spLocks noChangeShapeType="1"/>
              </p:cNvSpPr>
              <p:nvPr/>
            </p:nvSpPr>
            <p:spPr bwMode="auto">
              <a:xfrm flipH="1">
                <a:off x="4646"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2" name="Line 124"/>
              <p:cNvSpPr>
                <a:spLocks noChangeShapeType="1"/>
              </p:cNvSpPr>
              <p:nvPr/>
            </p:nvSpPr>
            <p:spPr bwMode="auto">
              <a:xfrm flipH="1">
                <a:off x="4531"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3" name="Line 125"/>
              <p:cNvSpPr>
                <a:spLocks noChangeShapeType="1"/>
              </p:cNvSpPr>
              <p:nvPr/>
            </p:nvSpPr>
            <p:spPr bwMode="auto">
              <a:xfrm flipH="1">
                <a:off x="4477"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4" name="Line 126"/>
              <p:cNvSpPr>
                <a:spLocks noChangeShapeType="1"/>
              </p:cNvSpPr>
              <p:nvPr/>
            </p:nvSpPr>
            <p:spPr bwMode="auto">
              <a:xfrm flipH="1">
                <a:off x="4369"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5" name="Line 127"/>
              <p:cNvSpPr>
                <a:spLocks noChangeShapeType="1"/>
              </p:cNvSpPr>
              <p:nvPr/>
            </p:nvSpPr>
            <p:spPr bwMode="auto">
              <a:xfrm flipH="1">
                <a:off x="4315" y="1929"/>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6" name="Line 128"/>
              <p:cNvSpPr>
                <a:spLocks noChangeShapeType="1"/>
              </p:cNvSpPr>
              <p:nvPr/>
            </p:nvSpPr>
            <p:spPr bwMode="auto">
              <a:xfrm flipH="1">
                <a:off x="4199"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7" name="Line 129"/>
              <p:cNvSpPr>
                <a:spLocks noChangeShapeType="1"/>
              </p:cNvSpPr>
              <p:nvPr/>
            </p:nvSpPr>
            <p:spPr bwMode="auto">
              <a:xfrm flipH="1">
                <a:off x="4146" y="1929"/>
                <a:ext cx="3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8" name="Line 130"/>
              <p:cNvSpPr>
                <a:spLocks noChangeShapeType="1"/>
              </p:cNvSpPr>
              <p:nvPr/>
            </p:nvSpPr>
            <p:spPr bwMode="auto">
              <a:xfrm flipH="1">
                <a:off x="4038" y="1929"/>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9" name="Line 131"/>
              <p:cNvSpPr>
                <a:spLocks noChangeShapeType="1"/>
              </p:cNvSpPr>
              <p:nvPr/>
            </p:nvSpPr>
            <p:spPr bwMode="auto">
              <a:xfrm flipH="1">
                <a:off x="3976"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0" name="Line 132"/>
              <p:cNvSpPr>
                <a:spLocks noChangeShapeType="1"/>
              </p:cNvSpPr>
              <p:nvPr/>
            </p:nvSpPr>
            <p:spPr bwMode="auto">
              <a:xfrm flipH="1">
                <a:off x="3868"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1" name="Line 133"/>
              <p:cNvSpPr>
                <a:spLocks noChangeShapeType="1"/>
              </p:cNvSpPr>
              <p:nvPr/>
            </p:nvSpPr>
            <p:spPr bwMode="auto">
              <a:xfrm flipH="1">
                <a:off x="3814" y="1929"/>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2" name="Line 134"/>
              <p:cNvSpPr>
                <a:spLocks noChangeShapeType="1"/>
              </p:cNvSpPr>
              <p:nvPr/>
            </p:nvSpPr>
            <p:spPr bwMode="auto">
              <a:xfrm flipH="1">
                <a:off x="3699" y="1929"/>
                <a:ext cx="8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3" name="Line 135"/>
              <p:cNvSpPr>
                <a:spLocks noChangeShapeType="1"/>
              </p:cNvSpPr>
              <p:nvPr/>
            </p:nvSpPr>
            <p:spPr bwMode="auto">
              <a:xfrm flipH="1">
                <a:off x="3645"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4" name="Line 136"/>
              <p:cNvSpPr>
                <a:spLocks noChangeShapeType="1"/>
              </p:cNvSpPr>
              <p:nvPr/>
            </p:nvSpPr>
            <p:spPr bwMode="auto">
              <a:xfrm flipH="1">
                <a:off x="3537" y="1929"/>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5" name="Line 137"/>
              <p:cNvSpPr>
                <a:spLocks noChangeShapeType="1"/>
              </p:cNvSpPr>
              <p:nvPr/>
            </p:nvSpPr>
            <p:spPr bwMode="auto">
              <a:xfrm flipH="1">
                <a:off x="3475"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6" name="Line 138"/>
              <p:cNvSpPr>
                <a:spLocks noChangeShapeType="1"/>
              </p:cNvSpPr>
              <p:nvPr/>
            </p:nvSpPr>
            <p:spPr bwMode="auto">
              <a:xfrm flipH="1">
                <a:off x="3367"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7" name="Line 139"/>
              <p:cNvSpPr>
                <a:spLocks noChangeShapeType="1"/>
              </p:cNvSpPr>
              <p:nvPr/>
            </p:nvSpPr>
            <p:spPr bwMode="auto">
              <a:xfrm flipH="1">
                <a:off x="3313" y="1929"/>
                <a:ext cx="2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8" name="Line 140"/>
              <p:cNvSpPr>
                <a:spLocks noChangeShapeType="1"/>
              </p:cNvSpPr>
              <p:nvPr/>
            </p:nvSpPr>
            <p:spPr bwMode="auto">
              <a:xfrm flipH="1">
                <a:off x="3198" y="1929"/>
                <a:ext cx="85" cy="8"/>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9" name="Line 141"/>
              <p:cNvSpPr>
                <a:spLocks noChangeShapeType="1"/>
              </p:cNvSpPr>
              <p:nvPr/>
            </p:nvSpPr>
            <p:spPr bwMode="auto">
              <a:xfrm flipH="1">
                <a:off x="3144"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0" name="Line 142"/>
              <p:cNvSpPr>
                <a:spLocks noChangeShapeType="1"/>
              </p:cNvSpPr>
              <p:nvPr/>
            </p:nvSpPr>
            <p:spPr bwMode="auto">
              <a:xfrm flipH="1">
                <a:off x="3036"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1" name="Line 143"/>
              <p:cNvSpPr>
                <a:spLocks noChangeShapeType="1"/>
              </p:cNvSpPr>
              <p:nvPr/>
            </p:nvSpPr>
            <p:spPr bwMode="auto">
              <a:xfrm flipH="1">
                <a:off x="2982" y="1937"/>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2" name="Line 144"/>
              <p:cNvSpPr>
                <a:spLocks noChangeShapeType="1"/>
              </p:cNvSpPr>
              <p:nvPr/>
            </p:nvSpPr>
            <p:spPr bwMode="auto">
              <a:xfrm flipH="1">
                <a:off x="2867" y="1937"/>
                <a:ext cx="8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3" name="Line 145"/>
              <p:cNvSpPr>
                <a:spLocks noChangeShapeType="1"/>
              </p:cNvSpPr>
              <p:nvPr/>
            </p:nvSpPr>
            <p:spPr bwMode="auto">
              <a:xfrm flipH="1">
                <a:off x="2813" y="1937"/>
                <a:ext cx="3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4" name="Line 146"/>
              <p:cNvSpPr>
                <a:spLocks noChangeShapeType="1"/>
              </p:cNvSpPr>
              <p:nvPr/>
            </p:nvSpPr>
            <p:spPr bwMode="auto">
              <a:xfrm flipH="1">
                <a:off x="2697"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5" name="Line 147"/>
              <p:cNvSpPr>
                <a:spLocks noChangeShapeType="1"/>
              </p:cNvSpPr>
              <p:nvPr/>
            </p:nvSpPr>
            <p:spPr bwMode="auto">
              <a:xfrm flipH="1">
                <a:off x="2643"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6" name="Line 148"/>
              <p:cNvSpPr>
                <a:spLocks noChangeShapeType="1"/>
              </p:cNvSpPr>
              <p:nvPr/>
            </p:nvSpPr>
            <p:spPr bwMode="auto">
              <a:xfrm flipH="1">
                <a:off x="2535"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7" name="Line 149"/>
              <p:cNvSpPr>
                <a:spLocks noChangeShapeType="1"/>
              </p:cNvSpPr>
              <p:nvPr/>
            </p:nvSpPr>
            <p:spPr bwMode="auto">
              <a:xfrm flipH="1">
                <a:off x="2481" y="1937"/>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8" name="Line 150"/>
              <p:cNvSpPr>
                <a:spLocks noChangeShapeType="1"/>
              </p:cNvSpPr>
              <p:nvPr/>
            </p:nvSpPr>
            <p:spPr bwMode="auto">
              <a:xfrm flipH="1">
                <a:off x="2366" y="1937"/>
                <a:ext cx="8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9" name="Line 151"/>
              <p:cNvSpPr>
                <a:spLocks noChangeShapeType="1"/>
              </p:cNvSpPr>
              <p:nvPr/>
            </p:nvSpPr>
            <p:spPr bwMode="auto">
              <a:xfrm flipH="1">
                <a:off x="2312"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0" name="Line 152"/>
              <p:cNvSpPr>
                <a:spLocks noChangeShapeType="1"/>
              </p:cNvSpPr>
              <p:nvPr/>
            </p:nvSpPr>
            <p:spPr bwMode="auto">
              <a:xfrm flipH="1">
                <a:off x="2204" y="1937"/>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1" name="Line 153"/>
              <p:cNvSpPr>
                <a:spLocks noChangeShapeType="1"/>
              </p:cNvSpPr>
              <p:nvPr/>
            </p:nvSpPr>
            <p:spPr bwMode="auto">
              <a:xfrm flipH="1">
                <a:off x="2142"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2" name="Line 154"/>
              <p:cNvSpPr>
                <a:spLocks noChangeShapeType="1"/>
              </p:cNvSpPr>
              <p:nvPr/>
            </p:nvSpPr>
            <p:spPr bwMode="auto">
              <a:xfrm flipH="1">
                <a:off x="2034"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3" name="Line 155"/>
              <p:cNvSpPr>
                <a:spLocks noChangeShapeType="1"/>
              </p:cNvSpPr>
              <p:nvPr/>
            </p:nvSpPr>
            <p:spPr bwMode="auto">
              <a:xfrm flipH="1">
                <a:off x="1980" y="1937"/>
                <a:ext cx="2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4" name="Line 156"/>
              <p:cNvSpPr>
                <a:spLocks noChangeShapeType="1"/>
              </p:cNvSpPr>
              <p:nvPr/>
            </p:nvSpPr>
            <p:spPr bwMode="auto">
              <a:xfrm flipH="1">
                <a:off x="1865"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5" name="Line 157"/>
              <p:cNvSpPr>
                <a:spLocks noChangeShapeType="1"/>
              </p:cNvSpPr>
              <p:nvPr/>
            </p:nvSpPr>
            <p:spPr bwMode="auto">
              <a:xfrm flipH="1">
                <a:off x="1811"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6" name="Line 158"/>
              <p:cNvSpPr>
                <a:spLocks noChangeShapeType="1"/>
              </p:cNvSpPr>
              <p:nvPr/>
            </p:nvSpPr>
            <p:spPr bwMode="auto">
              <a:xfrm flipH="1">
                <a:off x="1734" y="1937"/>
                <a:ext cx="46"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7" name="Line 159"/>
              <p:cNvSpPr>
                <a:spLocks noChangeShapeType="1"/>
              </p:cNvSpPr>
              <p:nvPr/>
            </p:nvSpPr>
            <p:spPr bwMode="auto">
              <a:xfrm flipH="1">
                <a:off x="1734" y="1937"/>
                <a:ext cx="46"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8" name="Freeform 160"/>
              <p:cNvSpPr>
                <a:spLocks/>
              </p:cNvSpPr>
              <p:nvPr/>
            </p:nvSpPr>
            <p:spPr bwMode="auto">
              <a:xfrm>
                <a:off x="1734" y="1898"/>
                <a:ext cx="139" cy="77"/>
              </a:xfrm>
              <a:custGeom>
                <a:avLst/>
                <a:gdLst>
                  <a:gd name="T0" fmla="*/ 13 w 18"/>
                  <a:gd name="T1" fmla="*/ 5 h 10"/>
                  <a:gd name="T2" fmla="*/ 18 w 18"/>
                  <a:gd name="T3" fmla="*/ 0 h 10"/>
                  <a:gd name="T4" fmla="*/ 0 w 18"/>
                  <a:gd name="T5" fmla="*/ 5 h 10"/>
                  <a:gd name="T6" fmla="*/ 18 w 18"/>
                  <a:gd name="T7" fmla="*/ 10 h 10"/>
                  <a:gd name="T8" fmla="*/ 13 w 18"/>
                  <a:gd name="T9" fmla="*/ 5 h 10"/>
                </a:gdLst>
                <a:ahLst/>
                <a:cxnLst>
                  <a:cxn ang="0">
                    <a:pos x="T0" y="T1"/>
                  </a:cxn>
                  <a:cxn ang="0">
                    <a:pos x="T2" y="T3"/>
                  </a:cxn>
                  <a:cxn ang="0">
                    <a:pos x="T4" y="T5"/>
                  </a:cxn>
                  <a:cxn ang="0">
                    <a:pos x="T6" y="T7"/>
                  </a:cxn>
                  <a:cxn ang="0">
                    <a:pos x="T8" y="T9"/>
                  </a:cxn>
                </a:cxnLst>
                <a:rect l="0" t="0" r="r" b="b"/>
                <a:pathLst>
                  <a:path w="18" h="10">
                    <a:moveTo>
                      <a:pt x="13" y="5"/>
                    </a:moveTo>
                    <a:lnTo>
                      <a:pt x="18" y="0"/>
                    </a:lnTo>
                    <a:lnTo>
                      <a:pt x="0" y="5"/>
                    </a:lnTo>
                    <a:lnTo>
                      <a:pt x="18" y="10"/>
                    </a:lnTo>
                    <a:lnTo>
                      <a:pt x="13" y="5"/>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79" name="Freeform 161"/>
              <p:cNvSpPr>
                <a:spLocks/>
              </p:cNvSpPr>
              <p:nvPr/>
            </p:nvSpPr>
            <p:spPr bwMode="auto">
              <a:xfrm>
                <a:off x="4338" y="2029"/>
                <a:ext cx="301" cy="563"/>
              </a:xfrm>
              <a:custGeom>
                <a:avLst/>
                <a:gdLst>
                  <a:gd name="T0" fmla="*/ 0 w 39"/>
                  <a:gd name="T1" fmla="*/ 0 h 73"/>
                  <a:gd name="T2" fmla="*/ 5 w 39"/>
                  <a:gd name="T3" fmla="*/ 36 h 73"/>
                  <a:gd name="T4" fmla="*/ 0 w 39"/>
                  <a:gd name="T5" fmla="*/ 73 h 73"/>
                  <a:gd name="T6" fmla="*/ 39 w 39"/>
                  <a:gd name="T7" fmla="*/ 37 h 73"/>
                  <a:gd name="T8" fmla="*/ 0 w 39"/>
                  <a:gd name="T9" fmla="*/ 0 h 73"/>
                </a:gdLst>
                <a:ahLst/>
                <a:cxnLst>
                  <a:cxn ang="0">
                    <a:pos x="T0" y="T1"/>
                  </a:cxn>
                  <a:cxn ang="0">
                    <a:pos x="T2" y="T3"/>
                  </a:cxn>
                  <a:cxn ang="0">
                    <a:pos x="T4" y="T5"/>
                  </a:cxn>
                  <a:cxn ang="0">
                    <a:pos x="T6" y="T7"/>
                  </a:cxn>
                  <a:cxn ang="0">
                    <a:pos x="T8" y="T9"/>
                  </a:cxn>
                </a:cxnLst>
                <a:rect l="0" t="0" r="r" b="b"/>
                <a:pathLst>
                  <a:path w="39" h="73">
                    <a:moveTo>
                      <a:pt x="0" y="0"/>
                    </a:moveTo>
                    <a:cubicBezTo>
                      <a:pt x="4" y="14"/>
                      <a:pt x="5" y="25"/>
                      <a:pt x="5" y="36"/>
                    </a:cubicBezTo>
                    <a:cubicBezTo>
                      <a:pt x="5" y="50"/>
                      <a:pt x="4" y="61"/>
                      <a:pt x="0" y="73"/>
                    </a:cubicBezTo>
                    <a:cubicBezTo>
                      <a:pt x="13" y="73"/>
                      <a:pt x="32" y="61"/>
                      <a:pt x="39" y="37"/>
                    </a:cubicBezTo>
                    <a:cubicBezTo>
                      <a:pt x="32" y="16"/>
                      <a:pt x="13" y="0"/>
                      <a:pt x="0" y="0"/>
                    </a:cubicBezTo>
                    <a:close/>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0" name="Rectangle 162"/>
              <p:cNvSpPr>
                <a:spLocks noChangeArrowheads="1"/>
              </p:cNvSpPr>
              <p:nvPr/>
            </p:nvSpPr>
            <p:spPr bwMode="auto">
              <a:xfrm>
                <a:off x="2136" y="1792"/>
                <a:ext cx="5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14681" name="Line 163"/>
              <p:cNvSpPr>
                <a:spLocks noChangeShapeType="1"/>
              </p:cNvSpPr>
              <p:nvPr/>
            </p:nvSpPr>
            <p:spPr bwMode="auto">
              <a:xfrm>
                <a:off x="4947" y="170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2" name="Line 164"/>
              <p:cNvSpPr>
                <a:spLocks noChangeShapeType="1"/>
              </p:cNvSpPr>
              <p:nvPr/>
            </p:nvSpPr>
            <p:spPr bwMode="auto">
              <a:xfrm>
                <a:off x="4947" y="1790"/>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3" name="Line 165"/>
              <p:cNvSpPr>
                <a:spLocks noChangeShapeType="1"/>
              </p:cNvSpPr>
              <p:nvPr/>
            </p:nvSpPr>
            <p:spPr bwMode="auto">
              <a:xfrm>
                <a:off x="4947" y="1875"/>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4" name="Line 166"/>
              <p:cNvSpPr>
                <a:spLocks noChangeShapeType="1"/>
              </p:cNvSpPr>
              <p:nvPr/>
            </p:nvSpPr>
            <p:spPr bwMode="auto">
              <a:xfrm>
                <a:off x="4947" y="196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5" name="Line 167"/>
              <p:cNvSpPr>
                <a:spLocks noChangeShapeType="1"/>
              </p:cNvSpPr>
              <p:nvPr/>
            </p:nvSpPr>
            <p:spPr bwMode="auto">
              <a:xfrm>
                <a:off x="4947" y="204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6" name="Line 168"/>
              <p:cNvSpPr>
                <a:spLocks noChangeShapeType="1"/>
              </p:cNvSpPr>
              <p:nvPr/>
            </p:nvSpPr>
            <p:spPr bwMode="auto">
              <a:xfrm>
                <a:off x="4947" y="212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7" name="Line 169"/>
              <p:cNvSpPr>
                <a:spLocks noChangeShapeType="1"/>
              </p:cNvSpPr>
              <p:nvPr/>
            </p:nvSpPr>
            <p:spPr bwMode="auto">
              <a:xfrm>
                <a:off x="4947" y="220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8" name="Line 170"/>
              <p:cNvSpPr>
                <a:spLocks noChangeShapeType="1"/>
              </p:cNvSpPr>
              <p:nvPr/>
            </p:nvSpPr>
            <p:spPr bwMode="auto">
              <a:xfrm>
                <a:off x="4947" y="229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9" name="Line 171"/>
              <p:cNvSpPr>
                <a:spLocks noChangeShapeType="1"/>
              </p:cNvSpPr>
              <p:nvPr/>
            </p:nvSpPr>
            <p:spPr bwMode="auto">
              <a:xfrm>
                <a:off x="4947" y="237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0" name="Line 172"/>
              <p:cNvSpPr>
                <a:spLocks noChangeShapeType="1"/>
              </p:cNvSpPr>
              <p:nvPr/>
            </p:nvSpPr>
            <p:spPr bwMode="auto">
              <a:xfrm>
                <a:off x="4947" y="246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1" name="Line 173"/>
              <p:cNvSpPr>
                <a:spLocks noChangeShapeType="1"/>
              </p:cNvSpPr>
              <p:nvPr/>
            </p:nvSpPr>
            <p:spPr bwMode="auto">
              <a:xfrm>
                <a:off x="4947" y="2545"/>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2" name="Line 174"/>
              <p:cNvSpPr>
                <a:spLocks noChangeShapeType="1"/>
              </p:cNvSpPr>
              <p:nvPr/>
            </p:nvSpPr>
            <p:spPr bwMode="auto">
              <a:xfrm>
                <a:off x="4947" y="263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3" name="Line 175"/>
              <p:cNvSpPr>
                <a:spLocks noChangeShapeType="1"/>
              </p:cNvSpPr>
              <p:nvPr/>
            </p:nvSpPr>
            <p:spPr bwMode="auto">
              <a:xfrm>
                <a:off x="4947" y="271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4" name="Line 176"/>
              <p:cNvSpPr>
                <a:spLocks noChangeShapeType="1"/>
              </p:cNvSpPr>
              <p:nvPr/>
            </p:nvSpPr>
            <p:spPr bwMode="auto">
              <a:xfrm>
                <a:off x="4947" y="279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5" name="Line 177"/>
              <p:cNvSpPr>
                <a:spLocks noChangeShapeType="1"/>
              </p:cNvSpPr>
              <p:nvPr/>
            </p:nvSpPr>
            <p:spPr bwMode="auto">
              <a:xfrm>
                <a:off x="4947" y="2877"/>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6" name="Line 178"/>
              <p:cNvSpPr>
                <a:spLocks noChangeShapeType="1"/>
              </p:cNvSpPr>
              <p:nvPr/>
            </p:nvSpPr>
            <p:spPr bwMode="auto">
              <a:xfrm>
                <a:off x="4947" y="296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7" name="Line 179"/>
              <p:cNvSpPr>
                <a:spLocks noChangeShapeType="1"/>
              </p:cNvSpPr>
              <p:nvPr/>
            </p:nvSpPr>
            <p:spPr bwMode="auto">
              <a:xfrm>
                <a:off x="4947" y="304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8" name="Line 180"/>
              <p:cNvSpPr>
                <a:spLocks noChangeShapeType="1"/>
              </p:cNvSpPr>
              <p:nvPr/>
            </p:nvSpPr>
            <p:spPr bwMode="auto">
              <a:xfrm>
                <a:off x="4947" y="313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9" name="Line 181"/>
              <p:cNvSpPr>
                <a:spLocks noChangeShapeType="1"/>
              </p:cNvSpPr>
              <p:nvPr/>
            </p:nvSpPr>
            <p:spPr bwMode="auto">
              <a:xfrm>
                <a:off x="4947" y="3216"/>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0" name="Line 182"/>
              <p:cNvSpPr>
                <a:spLocks noChangeShapeType="1"/>
              </p:cNvSpPr>
              <p:nvPr/>
            </p:nvSpPr>
            <p:spPr bwMode="auto">
              <a:xfrm>
                <a:off x="4947" y="330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1" name="Line 183"/>
              <p:cNvSpPr>
                <a:spLocks noChangeShapeType="1"/>
              </p:cNvSpPr>
              <p:nvPr/>
            </p:nvSpPr>
            <p:spPr bwMode="auto">
              <a:xfrm>
                <a:off x="4947" y="338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2" name="Line 184"/>
              <p:cNvSpPr>
                <a:spLocks noChangeShapeType="1"/>
              </p:cNvSpPr>
              <p:nvPr/>
            </p:nvSpPr>
            <p:spPr bwMode="auto">
              <a:xfrm>
                <a:off x="4947" y="346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3" name="Line 185"/>
              <p:cNvSpPr>
                <a:spLocks noChangeShapeType="1"/>
              </p:cNvSpPr>
              <p:nvPr/>
            </p:nvSpPr>
            <p:spPr bwMode="auto">
              <a:xfrm>
                <a:off x="4947" y="3547"/>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4" name="Line 186"/>
              <p:cNvSpPr>
                <a:spLocks noChangeShapeType="1"/>
              </p:cNvSpPr>
              <p:nvPr/>
            </p:nvSpPr>
            <p:spPr bwMode="auto">
              <a:xfrm>
                <a:off x="4947" y="3632"/>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5" name="Line 187"/>
              <p:cNvSpPr>
                <a:spLocks noChangeShapeType="1"/>
              </p:cNvSpPr>
              <p:nvPr/>
            </p:nvSpPr>
            <p:spPr bwMode="auto">
              <a:xfrm>
                <a:off x="4947" y="371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6" name="Line 188"/>
              <p:cNvSpPr>
                <a:spLocks noChangeShapeType="1"/>
              </p:cNvSpPr>
              <p:nvPr/>
            </p:nvSpPr>
            <p:spPr bwMode="auto">
              <a:xfrm>
                <a:off x="4947" y="380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7" name="Line 189"/>
              <p:cNvSpPr>
                <a:spLocks noChangeShapeType="1"/>
              </p:cNvSpPr>
              <p:nvPr/>
            </p:nvSpPr>
            <p:spPr bwMode="auto">
              <a:xfrm>
                <a:off x="4947" y="3886"/>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8" name="Freeform 190"/>
              <p:cNvSpPr>
                <a:spLocks/>
              </p:cNvSpPr>
              <p:nvPr/>
            </p:nvSpPr>
            <p:spPr bwMode="auto">
              <a:xfrm>
                <a:off x="1749" y="2992"/>
                <a:ext cx="93" cy="824"/>
              </a:xfrm>
              <a:custGeom>
                <a:avLst/>
                <a:gdLst>
                  <a:gd name="T0" fmla="*/ 1 w 12"/>
                  <a:gd name="T1" fmla="*/ 101 h 107"/>
                  <a:gd name="T2" fmla="*/ 0 w 12"/>
                  <a:gd name="T3" fmla="*/ 6 h 107"/>
                  <a:gd name="T4" fmla="*/ 6 w 12"/>
                  <a:gd name="T5" fmla="*/ 0 h 107"/>
                  <a:gd name="T6" fmla="*/ 12 w 12"/>
                  <a:gd name="T7" fmla="*/ 6 h 107"/>
                  <a:gd name="T8" fmla="*/ 12 w 12"/>
                  <a:gd name="T9" fmla="*/ 101 h 107"/>
                  <a:gd name="T10" fmla="*/ 6 w 12"/>
                  <a:gd name="T11" fmla="*/ 107 h 107"/>
                  <a:gd name="T12" fmla="*/ 1 w 12"/>
                  <a:gd name="T13" fmla="*/ 101 h 107"/>
                </a:gdLst>
                <a:ahLst/>
                <a:cxnLst>
                  <a:cxn ang="0">
                    <a:pos x="T0" y="T1"/>
                  </a:cxn>
                  <a:cxn ang="0">
                    <a:pos x="T2" y="T3"/>
                  </a:cxn>
                  <a:cxn ang="0">
                    <a:pos x="T4" y="T5"/>
                  </a:cxn>
                  <a:cxn ang="0">
                    <a:pos x="T6" y="T7"/>
                  </a:cxn>
                  <a:cxn ang="0">
                    <a:pos x="T8" y="T9"/>
                  </a:cxn>
                  <a:cxn ang="0">
                    <a:pos x="T10" y="T11"/>
                  </a:cxn>
                  <a:cxn ang="0">
                    <a:pos x="T12" y="T13"/>
                  </a:cxn>
                </a:cxnLst>
                <a:rect l="0" t="0" r="r" b="b"/>
                <a:pathLst>
                  <a:path w="12" h="107">
                    <a:moveTo>
                      <a:pt x="1" y="101"/>
                    </a:moveTo>
                    <a:lnTo>
                      <a:pt x="0" y="6"/>
                    </a:lnTo>
                    <a:cubicBezTo>
                      <a:pt x="0" y="3"/>
                      <a:pt x="3" y="0"/>
                      <a:pt x="6" y="0"/>
                    </a:cubicBezTo>
                    <a:cubicBezTo>
                      <a:pt x="9" y="0"/>
                      <a:pt x="12" y="2"/>
                      <a:pt x="12" y="6"/>
                    </a:cubicBezTo>
                    <a:lnTo>
                      <a:pt x="12" y="101"/>
                    </a:lnTo>
                    <a:cubicBezTo>
                      <a:pt x="12" y="104"/>
                      <a:pt x="9" y="107"/>
                      <a:pt x="6" y="107"/>
                    </a:cubicBezTo>
                    <a:cubicBezTo>
                      <a:pt x="3" y="107"/>
                      <a:pt x="1" y="104"/>
                      <a:pt x="1" y="101"/>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09" name="Rectangle 191"/>
              <p:cNvSpPr>
                <a:spLocks noChangeArrowheads="1"/>
              </p:cNvSpPr>
              <p:nvPr/>
            </p:nvSpPr>
            <p:spPr bwMode="auto">
              <a:xfrm rot="16200000">
                <a:off x="1436" y="3393"/>
                <a:ext cx="70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ALU and </a:t>
                </a:r>
                <a:r>
                  <a:rPr kumimoji="0" lang="en-US" sz="1000" b="0" i="0" u="none" strike="noStrike" cap="none" normalizeH="0" baseline="0" dirty="0" err="1" smtClean="0">
                    <a:ln>
                      <a:noFill/>
                    </a:ln>
                    <a:solidFill>
                      <a:srgbClr val="24282B"/>
                    </a:solidFill>
                    <a:effectLst/>
                    <a:latin typeface="ArialMT" charset="0"/>
                  </a:rPr>
                  <a:t>mem</a:t>
                </a:r>
                <a:r>
                  <a:rPr kumimoji="0" lang="en-US" sz="1000" b="0" i="0" u="none" strike="noStrike" cap="none" normalizeH="0" baseline="0" dirty="0" smtClean="0">
                    <a:ln>
                      <a:noFill/>
                    </a:ln>
                    <a:solidFill>
                      <a:srgbClr val="24282B"/>
                    </a:solidFill>
                    <a:effectLst/>
                    <a:latin typeface="ArialMT" charset="0"/>
                  </a:rPr>
                  <a:t> </a:t>
                </a:r>
                <a:r>
                  <a:rPr kumimoji="0" lang="en-US" sz="1000" b="0" i="0" u="none" strike="noStrike" cap="none" normalizeH="0" baseline="0" dirty="0" err="1" smtClean="0">
                    <a:ln>
                      <a:noFill/>
                    </a:ln>
                    <a:solidFill>
                      <a:srgbClr val="24282B"/>
                    </a:solidFill>
                    <a:effectLst/>
                    <a:latin typeface="ArialMT" charset="0"/>
                  </a:rPr>
                  <a:t>insts</a:t>
                </a:r>
                <a:endParaRPr kumimoji="0" lang="en-US" sz="1000" b="0" i="0" u="none" strike="noStrike" cap="none" normalizeH="0" baseline="0" dirty="0" smtClean="0">
                  <a:ln>
                    <a:noFill/>
                  </a:ln>
                  <a:solidFill>
                    <a:schemeClr val="tx1"/>
                  </a:solidFill>
                  <a:effectLst/>
                  <a:latin typeface="Arial" pitchFamily="34" charset="0"/>
                </a:endParaRPr>
              </a:p>
            </p:txBody>
          </p:sp>
          <p:sp>
            <p:nvSpPr>
              <p:cNvPr id="14710" name="Freeform 192"/>
              <p:cNvSpPr>
                <a:spLocks/>
              </p:cNvSpPr>
              <p:nvPr/>
            </p:nvSpPr>
            <p:spPr bwMode="auto">
              <a:xfrm>
                <a:off x="2189" y="3231"/>
                <a:ext cx="223" cy="393"/>
              </a:xfrm>
              <a:custGeom>
                <a:avLst/>
                <a:gdLst>
                  <a:gd name="T0" fmla="*/ 0 w 29"/>
                  <a:gd name="T1" fmla="*/ 0 h 51"/>
                  <a:gd name="T2" fmla="*/ 29 w 29"/>
                  <a:gd name="T3" fmla="*/ 11 h 51"/>
                  <a:gd name="T4" fmla="*/ 29 w 29"/>
                  <a:gd name="T5" fmla="*/ 38 h 51"/>
                  <a:gd name="T6" fmla="*/ 0 w 29"/>
                  <a:gd name="T7" fmla="*/ 51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29" y="11"/>
                    </a:lnTo>
                    <a:lnTo>
                      <a:pt x="29" y="38"/>
                    </a:lnTo>
                    <a:lnTo>
                      <a:pt x="0" y="51"/>
                    </a:lnTo>
                    <a:lnTo>
                      <a:pt x="0" y="0"/>
                    </a:lnTo>
                    <a:close/>
                  </a:path>
                </a:pathLst>
              </a:custGeom>
              <a:solidFill>
                <a:srgbClr val="ECDCC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11" name="Rectangle 193"/>
              <p:cNvSpPr>
                <a:spLocks noChangeArrowheads="1"/>
              </p:cNvSpPr>
              <p:nvPr/>
            </p:nvSpPr>
            <p:spPr bwMode="auto">
              <a:xfrm>
                <a:off x="2223" y="3275"/>
                <a:ext cx="1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4712" name="Rectangle 194"/>
              <p:cNvSpPr>
                <a:spLocks noChangeArrowheads="1"/>
              </p:cNvSpPr>
              <p:nvPr/>
            </p:nvSpPr>
            <p:spPr bwMode="auto">
              <a:xfrm>
                <a:off x="2218" y="3457"/>
                <a:ext cx="1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4713" name="Oval 195"/>
              <p:cNvSpPr>
                <a:spLocks noChangeArrowheads="1"/>
              </p:cNvSpPr>
              <p:nvPr/>
            </p:nvSpPr>
            <p:spPr bwMode="auto">
              <a:xfrm>
                <a:off x="2481" y="2915"/>
                <a:ext cx="193" cy="139"/>
              </a:xfrm>
              <a:prstGeom prst="ellipse">
                <a:avLst/>
              </a:prstGeom>
              <a:solidFill>
                <a:srgbClr val="EA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4" name="Rectangle 196"/>
              <p:cNvSpPr>
                <a:spLocks noChangeArrowheads="1"/>
              </p:cNvSpPr>
              <p:nvPr/>
            </p:nvSpPr>
            <p:spPr bwMode="auto">
              <a:xfrm>
                <a:off x="2535" y="2911"/>
                <a:ext cx="20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715" name="Oval 197"/>
              <p:cNvSpPr>
                <a:spLocks noChangeArrowheads="1"/>
              </p:cNvSpPr>
              <p:nvPr/>
            </p:nvSpPr>
            <p:spPr bwMode="auto">
              <a:xfrm>
                <a:off x="2481" y="3169"/>
                <a:ext cx="201" cy="147"/>
              </a:xfrm>
              <a:prstGeom prst="ellipse">
                <a:avLst/>
              </a:prstGeom>
              <a:solidFill>
                <a:srgbClr val="EA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6" name="Rectangle 198"/>
              <p:cNvSpPr>
                <a:spLocks noChangeArrowheads="1"/>
              </p:cNvSpPr>
              <p:nvPr/>
            </p:nvSpPr>
            <p:spPr bwMode="auto">
              <a:xfrm>
                <a:off x="2540" y="3172"/>
                <a:ext cx="19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4717" name="Freeform 199"/>
              <p:cNvSpPr>
                <a:spLocks/>
              </p:cNvSpPr>
              <p:nvPr/>
            </p:nvSpPr>
            <p:spPr bwMode="auto">
              <a:xfrm>
                <a:off x="3868" y="1375"/>
                <a:ext cx="147" cy="408"/>
              </a:xfrm>
              <a:custGeom>
                <a:avLst/>
                <a:gdLst>
                  <a:gd name="T0" fmla="*/ 0 w 19"/>
                  <a:gd name="T1" fmla="*/ 0 h 53"/>
                  <a:gd name="T2" fmla="*/ 19 w 19"/>
                  <a:gd name="T3" fmla="*/ 12 h 53"/>
                  <a:gd name="T4" fmla="*/ 19 w 19"/>
                  <a:gd name="T5" fmla="*/ 43 h 53"/>
                  <a:gd name="T6" fmla="*/ 0 w 19"/>
                  <a:gd name="T7" fmla="*/ 53 h 53"/>
                  <a:gd name="T8" fmla="*/ 0 w 19"/>
                  <a:gd name="T9" fmla="*/ 0 h 53"/>
                </a:gdLst>
                <a:ahLst/>
                <a:cxnLst>
                  <a:cxn ang="0">
                    <a:pos x="T0" y="T1"/>
                  </a:cxn>
                  <a:cxn ang="0">
                    <a:pos x="T2" y="T3"/>
                  </a:cxn>
                  <a:cxn ang="0">
                    <a:pos x="T4" y="T5"/>
                  </a:cxn>
                  <a:cxn ang="0">
                    <a:pos x="T6" y="T7"/>
                  </a:cxn>
                  <a:cxn ang="0">
                    <a:pos x="T8" y="T9"/>
                  </a:cxn>
                </a:cxnLst>
                <a:rect l="0" t="0" r="r" b="b"/>
                <a:pathLst>
                  <a:path w="19" h="53">
                    <a:moveTo>
                      <a:pt x="0" y="0"/>
                    </a:moveTo>
                    <a:lnTo>
                      <a:pt x="19" y="12"/>
                    </a:lnTo>
                    <a:lnTo>
                      <a:pt x="19" y="43"/>
                    </a:lnTo>
                    <a:lnTo>
                      <a:pt x="0" y="53"/>
                    </a:lnTo>
                    <a:lnTo>
                      <a:pt x="0" y="0"/>
                    </a:lnTo>
                    <a:close/>
                  </a:path>
                </a:pathLst>
              </a:custGeom>
              <a:solidFill>
                <a:srgbClr val="EDB3AE"/>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18" name="Line 200"/>
              <p:cNvSpPr>
                <a:spLocks noChangeShapeType="1"/>
              </p:cNvSpPr>
              <p:nvPr/>
            </p:nvSpPr>
            <p:spPr bwMode="auto">
              <a:xfrm>
                <a:off x="3082" y="1706"/>
                <a:ext cx="763"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9" name="Freeform 201"/>
              <p:cNvSpPr>
                <a:spLocks/>
              </p:cNvSpPr>
              <p:nvPr/>
            </p:nvSpPr>
            <p:spPr bwMode="auto">
              <a:xfrm>
                <a:off x="3807" y="1690"/>
                <a:ext cx="46" cy="31"/>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20" name="Line 202"/>
              <p:cNvSpPr>
                <a:spLocks noChangeShapeType="1"/>
              </p:cNvSpPr>
              <p:nvPr/>
            </p:nvSpPr>
            <p:spPr bwMode="auto">
              <a:xfrm>
                <a:off x="3090" y="1467"/>
                <a:ext cx="763"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1" name="Freeform 203"/>
              <p:cNvSpPr>
                <a:spLocks/>
              </p:cNvSpPr>
              <p:nvPr/>
            </p:nvSpPr>
            <p:spPr bwMode="auto">
              <a:xfrm>
                <a:off x="3814" y="1452"/>
                <a:ext cx="46" cy="23"/>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22" name="Freeform 204"/>
              <p:cNvSpPr>
                <a:spLocks/>
              </p:cNvSpPr>
              <p:nvPr/>
            </p:nvSpPr>
            <p:spPr bwMode="auto">
              <a:xfrm>
                <a:off x="1703" y="1290"/>
                <a:ext cx="2489" cy="300"/>
              </a:xfrm>
              <a:custGeom>
                <a:avLst/>
                <a:gdLst>
                  <a:gd name="T0" fmla="*/ 300 w 323"/>
                  <a:gd name="T1" fmla="*/ 39 h 39"/>
                  <a:gd name="T2" fmla="*/ 322 w 323"/>
                  <a:gd name="T3" fmla="*/ 39 h 39"/>
                  <a:gd name="T4" fmla="*/ 323 w 323"/>
                  <a:gd name="T5" fmla="*/ 0 h 39"/>
                  <a:gd name="T6" fmla="*/ 0 w 323"/>
                  <a:gd name="T7" fmla="*/ 0 h 39"/>
                </a:gdLst>
                <a:ahLst/>
                <a:cxnLst>
                  <a:cxn ang="0">
                    <a:pos x="T0" y="T1"/>
                  </a:cxn>
                  <a:cxn ang="0">
                    <a:pos x="T2" y="T3"/>
                  </a:cxn>
                  <a:cxn ang="0">
                    <a:pos x="T4" y="T5"/>
                  </a:cxn>
                  <a:cxn ang="0">
                    <a:pos x="T6" y="T7"/>
                  </a:cxn>
                </a:cxnLst>
                <a:rect l="0" t="0" r="r" b="b"/>
                <a:pathLst>
                  <a:path w="323" h="39">
                    <a:moveTo>
                      <a:pt x="300" y="39"/>
                    </a:moveTo>
                    <a:lnTo>
                      <a:pt x="322" y="39"/>
                    </a:lnTo>
                    <a:lnTo>
                      <a:pt x="323" y="0"/>
                    </a:lnTo>
                    <a:lnTo>
                      <a:pt x="0"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3" name="Freeform 205"/>
              <p:cNvSpPr>
                <a:spLocks/>
              </p:cNvSpPr>
              <p:nvPr/>
            </p:nvSpPr>
            <p:spPr bwMode="auto">
              <a:xfrm>
                <a:off x="1703" y="1259"/>
                <a:ext cx="93" cy="54"/>
              </a:xfrm>
              <a:custGeom>
                <a:avLst/>
                <a:gdLst>
                  <a:gd name="T0" fmla="*/ 9 w 12"/>
                  <a:gd name="T1" fmla="*/ 4 h 7"/>
                  <a:gd name="T2" fmla="*/ 12 w 12"/>
                  <a:gd name="T3" fmla="*/ 0 h 7"/>
                  <a:gd name="T4" fmla="*/ 0 w 12"/>
                  <a:gd name="T5" fmla="*/ 4 h 7"/>
                  <a:gd name="T6" fmla="*/ 12 w 12"/>
                  <a:gd name="T7" fmla="*/ 7 h 7"/>
                  <a:gd name="T8" fmla="*/ 9 w 12"/>
                  <a:gd name="T9" fmla="*/ 4 h 7"/>
                </a:gdLst>
                <a:ahLst/>
                <a:cxnLst>
                  <a:cxn ang="0">
                    <a:pos x="T0" y="T1"/>
                  </a:cxn>
                  <a:cxn ang="0">
                    <a:pos x="T2" y="T3"/>
                  </a:cxn>
                  <a:cxn ang="0">
                    <a:pos x="T4" y="T5"/>
                  </a:cxn>
                  <a:cxn ang="0">
                    <a:pos x="T6" y="T7"/>
                  </a:cxn>
                  <a:cxn ang="0">
                    <a:pos x="T8" y="T9"/>
                  </a:cxn>
                </a:cxnLst>
                <a:rect l="0" t="0" r="r" b="b"/>
                <a:pathLst>
                  <a:path w="12" h="7">
                    <a:moveTo>
                      <a:pt x="9" y="4"/>
                    </a:moveTo>
                    <a:lnTo>
                      <a:pt x="12" y="0"/>
                    </a:lnTo>
                    <a:lnTo>
                      <a:pt x="0" y="4"/>
                    </a:lnTo>
                    <a:lnTo>
                      <a:pt x="12" y="7"/>
                    </a:lnTo>
                    <a:lnTo>
                      <a:pt x="9"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Rectangle 207"/>
            <p:cNvSpPr>
              <a:spLocks noChangeArrowheads="1"/>
            </p:cNvSpPr>
            <p:nvPr/>
          </p:nvSpPr>
          <p:spPr bwMode="auto">
            <a:xfrm>
              <a:off x="2138" y="1144"/>
              <a:ext cx="39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branchPC</a:t>
              </a:r>
              <a:endParaRPr kumimoji="0" lang="en-US" sz="1800" b="0" i="0" u="none" strike="noStrike" cap="none" normalizeH="0" baseline="0" smtClean="0">
                <a:ln>
                  <a:noFill/>
                </a:ln>
                <a:solidFill>
                  <a:schemeClr val="tx1"/>
                </a:solidFill>
                <a:effectLst/>
                <a:latin typeface="Arial" pitchFamily="34" charset="0"/>
              </a:endParaRPr>
            </a:p>
          </p:txBody>
        </p:sp>
        <p:sp>
          <p:nvSpPr>
            <p:cNvPr id="9" name="Rectangle 208"/>
            <p:cNvSpPr>
              <a:spLocks noChangeArrowheads="1"/>
            </p:cNvSpPr>
            <p:nvPr/>
          </p:nvSpPr>
          <p:spPr bwMode="auto">
            <a:xfrm>
              <a:off x="3238" y="1364"/>
              <a:ext cx="47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branchTarget</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209"/>
            <p:cNvSpPr>
              <a:spLocks noChangeArrowheads="1"/>
            </p:cNvSpPr>
            <p:nvPr/>
          </p:nvSpPr>
          <p:spPr bwMode="auto">
            <a:xfrm>
              <a:off x="3358" y="1592"/>
              <a:ext cx="17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210"/>
            <p:cNvSpPr>
              <a:spLocks noChangeArrowheads="1"/>
            </p:cNvSpPr>
            <p:nvPr/>
          </p:nvSpPr>
          <p:spPr bwMode="auto">
            <a:xfrm>
              <a:off x="3871" y="1642"/>
              <a:ext cx="10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211"/>
            <p:cNvSpPr>
              <a:spLocks noChangeArrowheads="1"/>
            </p:cNvSpPr>
            <p:nvPr/>
          </p:nvSpPr>
          <p:spPr bwMode="auto">
            <a:xfrm>
              <a:off x="3879" y="1433"/>
              <a:ext cx="10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212"/>
            <p:cNvSpPr>
              <a:spLocks noChangeShapeType="1"/>
            </p:cNvSpPr>
            <p:nvPr/>
          </p:nvSpPr>
          <p:spPr bwMode="auto">
            <a:xfrm>
              <a:off x="3452" y="1868"/>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13"/>
            <p:cNvSpPr>
              <a:spLocks noChangeShapeType="1"/>
            </p:cNvSpPr>
            <p:nvPr/>
          </p:nvSpPr>
          <p:spPr bwMode="auto">
            <a:xfrm>
              <a:off x="3560" y="1868"/>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3676" y="1868"/>
              <a:ext cx="5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3783" y="1868"/>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3891" y="1868"/>
              <a:ext cx="6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flipV="1">
              <a:off x="3953" y="1806"/>
              <a:ext cx="0" cy="6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flipV="1">
              <a:off x="3953" y="1737"/>
              <a:ext cx="0" cy="1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19"/>
            <p:cNvSpPr>
              <a:spLocks noChangeShapeType="1"/>
            </p:cNvSpPr>
            <p:nvPr/>
          </p:nvSpPr>
          <p:spPr bwMode="auto">
            <a:xfrm flipV="1">
              <a:off x="3953" y="1737"/>
              <a:ext cx="0" cy="1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20"/>
            <p:cNvSpPr>
              <a:spLocks/>
            </p:cNvSpPr>
            <p:nvPr/>
          </p:nvSpPr>
          <p:spPr bwMode="auto">
            <a:xfrm>
              <a:off x="3938" y="1729"/>
              <a:ext cx="23" cy="46"/>
            </a:xfrm>
            <a:custGeom>
              <a:avLst/>
              <a:gdLst>
                <a:gd name="T0" fmla="*/ 2 w 3"/>
                <a:gd name="T1" fmla="*/ 5 h 6"/>
                <a:gd name="T2" fmla="*/ 3 w 3"/>
                <a:gd name="T3" fmla="*/ 6 h 6"/>
                <a:gd name="T4" fmla="*/ 2 w 3"/>
                <a:gd name="T5" fmla="*/ 0 h 6"/>
                <a:gd name="T6" fmla="*/ 0 w 3"/>
                <a:gd name="T7" fmla="*/ 6 h 6"/>
                <a:gd name="T8" fmla="*/ 2 w 3"/>
                <a:gd name="T9" fmla="*/ 5 h 6"/>
              </a:gdLst>
              <a:ahLst/>
              <a:cxnLst>
                <a:cxn ang="0">
                  <a:pos x="T0" y="T1"/>
                </a:cxn>
                <a:cxn ang="0">
                  <a:pos x="T2" y="T3"/>
                </a:cxn>
                <a:cxn ang="0">
                  <a:pos x="T4" y="T5"/>
                </a:cxn>
                <a:cxn ang="0">
                  <a:pos x="T6" y="T7"/>
                </a:cxn>
                <a:cxn ang="0">
                  <a:pos x="T8" y="T9"/>
                </a:cxn>
              </a:cxnLst>
              <a:rect l="0" t="0" r="r" b="b"/>
              <a:pathLst>
                <a:path w="3" h="6">
                  <a:moveTo>
                    <a:pt x="2" y="5"/>
                  </a:moveTo>
                  <a:lnTo>
                    <a:pt x="3" y="6"/>
                  </a:lnTo>
                  <a:lnTo>
                    <a:pt x="2" y="0"/>
                  </a:lnTo>
                  <a:lnTo>
                    <a:pt x="0" y="6"/>
                  </a:lnTo>
                  <a:lnTo>
                    <a:pt x="2" y="5"/>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21"/>
            <p:cNvSpPr>
              <a:spLocks noChangeArrowheads="1"/>
            </p:cNvSpPr>
            <p:nvPr/>
          </p:nvSpPr>
          <p:spPr bwMode="auto">
            <a:xfrm>
              <a:off x="3535" y="1760"/>
              <a:ext cx="17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isRet</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222"/>
            <p:cNvSpPr>
              <a:spLocks/>
            </p:cNvSpPr>
            <p:nvPr/>
          </p:nvSpPr>
          <p:spPr bwMode="auto">
            <a:xfrm>
              <a:off x="2951" y="1367"/>
              <a:ext cx="116" cy="470"/>
            </a:xfrm>
            <a:custGeom>
              <a:avLst/>
              <a:gdLst>
                <a:gd name="T0" fmla="*/ 3 w 15"/>
                <a:gd name="T1" fmla="*/ 0 h 61"/>
                <a:gd name="T2" fmla="*/ 11 w 15"/>
                <a:gd name="T3" fmla="*/ 0 h 61"/>
                <a:gd name="T4" fmla="*/ 15 w 15"/>
                <a:gd name="T5" fmla="*/ 3 h 61"/>
                <a:gd name="T6" fmla="*/ 15 w 15"/>
                <a:gd name="T7" fmla="*/ 58 h 61"/>
                <a:gd name="T8" fmla="*/ 11 w 15"/>
                <a:gd name="T9" fmla="*/ 61 h 61"/>
                <a:gd name="T10" fmla="*/ 3 w 15"/>
                <a:gd name="T11" fmla="*/ 61 h 61"/>
                <a:gd name="T12" fmla="*/ 0 w 15"/>
                <a:gd name="T13" fmla="*/ 58 h 61"/>
                <a:gd name="T14" fmla="*/ 0 w 15"/>
                <a:gd name="T15" fmla="*/ 3 h 61"/>
                <a:gd name="T16" fmla="*/ 3 w 15"/>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61">
                  <a:moveTo>
                    <a:pt x="3" y="0"/>
                  </a:moveTo>
                  <a:lnTo>
                    <a:pt x="11" y="0"/>
                  </a:lnTo>
                  <a:cubicBezTo>
                    <a:pt x="13" y="0"/>
                    <a:pt x="15" y="2"/>
                    <a:pt x="15" y="3"/>
                  </a:cubicBezTo>
                  <a:lnTo>
                    <a:pt x="15" y="58"/>
                  </a:lnTo>
                  <a:cubicBezTo>
                    <a:pt x="15" y="60"/>
                    <a:pt x="13" y="61"/>
                    <a:pt x="11" y="61"/>
                  </a:cubicBezTo>
                  <a:lnTo>
                    <a:pt x="3" y="61"/>
                  </a:lnTo>
                  <a:cubicBezTo>
                    <a:pt x="1" y="61"/>
                    <a:pt x="0" y="60"/>
                    <a:pt x="0" y="58"/>
                  </a:cubicBezTo>
                  <a:lnTo>
                    <a:pt x="0" y="3"/>
                  </a:lnTo>
                  <a:cubicBezTo>
                    <a:pt x="0" y="2"/>
                    <a:pt x="1" y="0"/>
                    <a:pt x="3" y="0"/>
                  </a:cubicBezTo>
                  <a:close/>
                </a:path>
              </a:pathLst>
            </a:custGeom>
            <a:solidFill>
              <a:srgbClr val="6DBF96"/>
            </a:solidFill>
            <a:ln w="8" cap="flat">
              <a:solidFill>
                <a:srgbClr val="2A2D3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3"/>
            <p:cNvSpPr>
              <a:spLocks noChangeArrowheads="1"/>
            </p:cNvSpPr>
            <p:nvPr/>
          </p:nvSpPr>
          <p:spPr bwMode="auto">
            <a:xfrm rot="16200000">
              <a:off x="2807" y="154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from OF</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8525" y="2095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 Unit</a:t>
            </a:r>
          </a:p>
        </p:txBody>
      </p:sp>
      <p:sp>
        <p:nvSpPr>
          <p:cNvPr id="10" name="AutoShape 18"/>
          <p:cNvSpPr>
            <a:spLocks noChangeAspect="1" noChangeArrowheads="1" noTextEdit="1"/>
          </p:cNvSpPr>
          <p:nvPr/>
        </p:nvSpPr>
        <p:spPr bwMode="auto">
          <a:xfrm>
            <a:off x="1524000" y="1662113"/>
            <a:ext cx="605472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0"/>
          <p:cNvSpPr>
            <a:spLocks noEditPoints="1"/>
          </p:cNvSpPr>
          <p:nvPr/>
        </p:nvSpPr>
        <p:spPr bwMode="auto">
          <a:xfrm>
            <a:off x="1784350" y="1747838"/>
            <a:ext cx="23813" cy="4008437"/>
          </a:xfrm>
          <a:custGeom>
            <a:avLst/>
            <a:gdLst>
              <a:gd name="T0" fmla="*/ 0 w 47"/>
              <a:gd name="T1" fmla="*/ 96 h 7829"/>
              <a:gd name="T2" fmla="*/ 0 w 47"/>
              <a:gd name="T3" fmla="*/ 0 h 7829"/>
              <a:gd name="T4" fmla="*/ 0 w 47"/>
              <a:gd name="T5" fmla="*/ 382 h 7829"/>
              <a:gd name="T6" fmla="*/ 0 w 47"/>
              <a:gd name="T7" fmla="*/ 287 h 7829"/>
              <a:gd name="T8" fmla="*/ 0 w 47"/>
              <a:gd name="T9" fmla="*/ 669 h 7829"/>
              <a:gd name="T10" fmla="*/ 0 w 47"/>
              <a:gd name="T11" fmla="*/ 573 h 7829"/>
              <a:gd name="T12" fmla="*/ 0 w 47"/>
              <a:gd name="T13" fmla="*/ 955 h 7829"/>
              <a:gd name="T14" fmla="*/ 0 w 47"/>
              <a:gd name="T15" fmla="*/ 859 h 7829"/>
              <a:gd name="T16" fmla="*/ 0 w 47"/>
              <a:gd name="T17" fmla="*/ 1241 h 7829"/>
              <a:gd name="T18" fmla="*/ 0 w 47"/>
              <a:gd name="T19" fmla="*/ 1146 h 7829"/>
              <a:gd name="T20" fmla="*/ 0 w 47"/>
              <a:gd name="T21" fmla="*/ 1528 h 7829"/>
              <a:gd name="T22" fmla="*/ 0 w 47"/>
              <a:gd name="T23" fmla="*/ 1432 h 7829"/>
              <a:gd name="T24" fmla="*/ 0 w 47"/>
              <a:gd name="T25" fmla="*/ 1814 h 7829"/>
              <a:gd name="T26" fmla="*/ 0 w 47"/>
              <a:gd name="T27" fmla="*/ 1719 h 7829"/>
              <a:gd name="T28" fmla="*/ 0 w 47"/>
              <a:gd name="T29" fmla="*/ 2101 h 7829"/>
              <a:gd name="T30" fmla="*/ 0 w 47"/>
              <a:gd name="T31" fmla="*/ 2005 h 7829"/>
              <a:gd name="T32" fmla="*/ 0 w 47"/>
              <a:gd name="T33" fmla="*/ 2387 h 7829"/>
              <a:gd name="T34" fmla="*/ 0 w 47"/>
              <a:gd name="T35" fmla="*/ 2292 h 7829"/>
              <a:gd name="T36" fmla="*/ 0 w 47"/>
              <a:gd name="T37" fmla="*/ 2674 h 7829"/>
              <a:gd name="T38" fmla="*/ 0 w 47"/>
              <a:gd name="T39" fmla="*/ 2578 h 7829"/>
              <a:gd name="T40" fmla="*/ 0 w 47"/>
              <a:gd name="T41" fmla="*/ 2960 h 7829"/>
              <a:gd name="T42" fmla="*/ 0 w 47"/>
              <a:gd name="T43" fmla="*/ 2864 h 7829"/>
              <a:gd name="T44" fmla="*/ 0 w 47"/>
              <a:gd name="T45" fmla="*/ 3246 h 7829"/>
              <a:gd name="T46" fmla="*/ 0 w 47"/>
              <a:gd name="T47" fmla="*/ 3151 h 7829"/>
              <a:gd name="T48" fmla="*/ 0 w 47"/>
              <a:gd name="T49" fmla="*/ 3533 h 7829"/>
              <a:gd name="T50" fmla="*/ 0 w 47"/>
              <a:gd name="T51" fmla="*/ 3437 h 7829"/>
              <a:gd name="T52" fmla="*/ 0 w 47"/>
              <a:gd name="T53" fmla="*/ 3819 h 7829"/>
              <a:gd name="T54" fmla="*/ 0 w 47"/>
              <a:gd name="T55" fmla="*/ 3724 h 7829"/>
              <a:gd name="T56" fmla="*/ 0 w 47"/>
              <a:gd name="T57" fmla="*/ 4106 h 7829"/>
              <a:gd name="T58" fmla="*/ 0 w 47"/>
              <a:gd name="T59" fmla="*/ 4010 h 7829"/>
              <a:gd name="T60" fmla="*/ 0 w 47"/>
              <a:gd name="T61" fmla="*/ 4392 h 7829"/>
              <a:gd name="T62" fmla="*/ 0 w 47"/>
              <a:gd name="T63" fmla="*/ 4297 h 7829"/>
              <a:gd name="T64" fmla="*/ 0 w 47"/>
              <a:gd name="T65" fmla="*/ 4679 h 7829"/>
              <a:gd name="T66" fmla="*/ 0 w 47"/>
              <a:gd name="T67" fmla="*/ 4583 h 7829"/>
              <a:gd name="T68" fmla="*/ 0 w 47"/>
              <a:gd name="T69" fmla="*/ 4965 h 7829"/>
              <a:gd name="T70" fmla="*/ 0 w 47"/>
              <a:gd name="T71" fmla="*/ 4869 h 7829"/>
              <a:gd name="T72" fmla="*/ 0 w 47"/>
              <a:gd name="T73" fmla="*/ 5251 h 7829"/>
              <a:gd name="T74" fmla="*/ 0 w 47"/>
              <a:gd name="T75" fmla="*/ 5156 h 7829"/>
              <a:gd name="T76" fmla="*/ 0 w 47"/>
              <a:gd name="T77" fmla="*/ 5538 h 7829"/>
              <a:gd name="T78" fmla="*/ 0 w 47"/>
              <a:gd name="T79" fmla="*/ 5442 h 7829"/>
              <a:gd name="T80" fmla="*/ 0 w 47"/>
              <a:gd name="T81" fmla="*/ 5824 h 7829"/>
              <a:gd name="T82" fmla="*/ 0 w 47"/>
              <a:gd name="T83" fmla="*/ 5729 h 7829"/>
              <a:gd name="T84" fmla="*/ 0 w 47"/>
              <a:gd name="T85" fmla="*/ 6111 h 7829"/>
              <a:gd name="T86" fmla="*/ 0 w 47"/>
              <a:gd name="T87" fmla="*/ 6015 h 7829"/>
              <a:gd name="T88" fmla="*/ 0 w 47"/>
              <a:gd name="T89" fmla="*/ 6397 h 7829"/>
              <a:gd name="T90" fmla="*/ 0 w 47"/>
              <a:gd name="T91" fmla="*/ 6302 h 7829"/>
              <a:gd name="T92" fmla="*/ 0 w 47"/>
              <a:gd name="T93" fmla="*/ 6684 h 7829"/>
              <a:gd name="T94" fmla="*/ 0 w 47"/>
              <a:gd name="T95" fmla="*/ 6588 h 7829"/>
              <a:gd name="T96" fmla="*/ 0 w 47"/>
              <a:gd name="T97" fmla="*/ 6970 h 7829"/>
              <a:gd name="T98" fmla="*/ 0 w 47"/>
              <a:gd name="T99" fmla="*/ 6874 h 7829"/>
              <a:gd name="T100" fmla="*/ 0 w 47"/>
              <a:gd name="T101" fmla="*/ 7256 h 7829"/>
              <a:gd name="T102" fmla="*/ 0 w 47"/>
              <a:gd name="T103" fmla="*/ 7161 h 7829"/>
              <a:gd name="T104" fmla="*/ 0 w 47"/>
              <a:gd name="T105" fmla="*/ 7543 h 7829"/>
              <a:gd name="T106" fmla="*/ 0 w 47"/>
              <a:gd name="T107" fmla="*/ 7447 h 7829"/>
              <a:gd name="T108" fmla="*/ 0 w 47"/>
              <a:gd name="T109" fmla="*/ 7829 h 7829"/>
              <a:gd name="T110" fmla="*/ 0 w 47"/>
              <a:gd name="T111" fmla="*/ 7734 h 7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 h="7829">
                <a:moveTo>
                  <a:pt x="47" y="0"/>
                </a:moveTo>
                <a:lnTo>
                  <a:pt x="0" y="0"/>
                </a:lnTo>
                <a:lnTo>
                  <a:pt x="0" y="96"/>
                </a:lnTo>
                <a:lnTo>
                  <a:pt x="47" y="96"/>
                </a:lnTo>
                <a:lnTo>
                  <a:pt x="47" y="0"/>
                </a:lnTo>
                <a:close/>
                <a:moveTo>
                  <a:pt x="0" y="0"/>
                </a:moveTo>
                <a:close/>
                <a:moveTo>
                  <a:pt x="47" y="287"/>
                </a:moveTo>
                <a:lnTo>
                  <a:pt x="0" y="287"/>
                </a:lnTo>
                <a:lnTo>
                  <a:pt x="0" y="382"/>
                </a:lnTo>
                <a:lnTo>
                  <a:pt x="47" y="382"/>
                </a:lnTo>
                <a:lnTo>
                  <a:pt x="47" y="287"/>
                </a:lnTo>
                <a:close/>
                <a:moveTo>
                  <a:pt x="0" y="287"/>
                </a:moveTo>
                <a:close/>
                <a:moveTo>
                  <a:pt x="47" y="573"/>
                </a:moveTo>
                <a:lnTo>
                  <a:pt x="0" y="573"/>
                </a:lnTo>
                <a:lnTo>
                  <a:pt x="0" y="669"/>
                </a:lnTo>
                <a:lnTo>
                  <a:pt x="47" y="669"/>
                </a:lnTo>
                <a:lnTo>
                  <a:pt x="47" y="573"/>
                </a:lnTo>
                <a:close/>
                <a:moveTo>
                  <a:pt x="0" y="573"/>
                </a:moveTo>
                <a:close/>
                <a:moveTo>
                  <a:pt x="47" y="859"/>
                </a:moveTo>
                <a:lnTo>
                  <a:pt x="0" y="859"/>
                </a:lnTo>
                <a:lnTo>
                  <a:pt x="0" y="955"/>
                </a:lnTo>
                <a:lnTo>
                  <a:pt x="47" y="955"/>
                </a:lnTo>
                <a:lnTo>
                  <a:pt x="47" y="859"/>
                </a:lnTo>
                <a:close/>
                <a:moveTo>
                  <a:pt x="0" y="859"/>
                </a:moveTo>
                <a:close/>
                <a:moveTo>
                  <a:pt x="47" y="1146"/>
                </a:moveTo>
                <a:lnTo>
                  <a:pt x="0" y="1146"/>
                </a:lnTo>
                <a:lnTo>
                  <a:pt x="0" y="1241"/>
                </a:lnTo>
                <a:lnTo>
                  <a:pt x="47" y="1241"/>
                </a:lnTo>
                <a:lnTo>
                  <a:pt x="47" y="1146"/>
                </a:lnTo>
                <a:close/>
                <a:moveTo>
                  <a:pt x="0" y="1146"/>
                </a:moveTo>
                <a:close/>
                <a:moveTo>
                  <a:pt x="47" y="1432"/>
                </a:moveTo>
                <a:lnTo>
                  <a:pt x="0" y="1432"/>
                </a:lnTo>
                <a:lnTo>
                  <a:pt x="0" y="1528"/>
                </a:lnTo>
                <a:lnTo>
                  <a:pt x="47" y="1528"/>
                </a:lnTo>
                <a:lnTo>
                  <a:pt x="47" y="1432"/>
                </a:lnTo>
                <a:close/>
                <a:moveTo>
                  <a:pt x="0" y="1432"/>
                </a:moveTo>
                <a:close/>
                <a:moveTo>
                  <a:pt x="47" y="1719"/>
                </a:moveTo>
                <a:lnTo>
                  <a:pt x="0" y="1719"/>
                </a:lnTo>
                <a:lnTo>
                  <a:pt x="0" y="1814"/>
                </a:lnTo>
                <a:lnTo>
                  <a:pt x="47" y="1814"/>
                </a:lnTo>
                <a:lnTo>
                  <a:pt x="47" y="1719"/>
                </a:lnTo>
                <a:close/>
                <a:moveTo>
                  <a:pt x="0" y="1719"/>
                </a:moveTo>
                <a:close/>
                <a:moveTo>
                  <a:pt x="47" y="2005"/>
                </a:moveTo>
                <a:lnTo>
                  <a:pt x="0" y="2005"/>
                </a:lnTo>
                <a:lnTo>
                  <a:pt x="0" y="2101"/>
                </a:lnTo>
                <a:lnTo>
                  <a:pt x="47" y="2101"/>
                </a:lnTo>
                <a:lnTo>
                  <a:pt x="47" y="2005"/>
                </a:lnTo>
                <a:close/>
                <a:moveTo>
                  <a:pt x="0" y="2005"/>
                </a:moveTo>
                <a:close/>
                <a:moveTo>
                  <a:pt x="47" y="2292"/>
                </a:moveTo>
                <a:lnTo>
                  <a:pt x="0" y="2292"/>
                </a:lnTo>
                <a:lnTo>
                  <a:pt x="0" y="2387"/>
                </a:lnTo>
                <a:lnTo>
                  <a:pt x="47" y="2387"/>
                </a:lnTo>
                <a:lnTo>
                  <a:pt x="47" y="2292"/>
                </a:lnTo>
                <a:close/>
                <a:moveTo>
                  <a:pt x="0" y="2292"/>
                </a:moveTo>
                <a:close/>
                <a:moveTo>
                  <a:pt x="47" y="2578"/>
                </a:moveTo>
                <a:lnTo>
                  <a:pt x="0" y="2578"/>
                </a:lnTo>
                <a:lnTo>
                  <a:pt x="0" y="2674"/>
                </a:lnTo>
                <a:lnTo>
                  <a:pt x="47" y="2674"/>
                </a:lnTo>
                <a:lnTo>
                  <a:pt x="47" y="2578"/>
                </a:lnTo>
                <a:close/>
                <a:moveTo>
                  <a:pt x="0" y="2578"/>
                </a:moveTo>
                <a:close/>
                <a:moveTo>
                  <a:pt x="47" y="2864"/>
                </a:moveTo>
                <a:lnTo>
                  <a:pt x="0" y="2864"/>
                </a:lnTo>
                <a:lnTo>
                  <a:pt x="0" y="2960"/>
                </a:lnTo>
                <a:lnTo>
                  <a:pt x="47" y="2960"/>
                </a:lnTo>
                <a:lnTo>
                  <a:pt x="47" y="2864"/>
                </a:lnTo>
                <a:close/>
                <a:moveTo>
                  <a:pt x="0" y="2864"/>
                </a:moveTo>
                <a:close/>
                <a:moveTo>
                  <a:pt x="47" y="3151"/>
                </a:moveTo>
                <a:lnTo>
                  <a:pt x="0" y="3151"/>
                </a:lnTo>
                <a:lnTo>
                  <a:pt x="0" y="3246"/>
                </a:lnTo>
                <a:lnTo>
                  <a:pt x="47" y="3246"/>
                </a:lnTo>
                <a:lnTo>
                  <a:pt x="47" y="3151"/>
                </a:lnTo>
                <a:close/>
                <a:moveTo>
                  <a:pt x="0" y="3151"/>
                </a:moveTo>
                <a:close/>
                <a:moveTo>
                  <a:pt x="47" y="3437"/>
                </a:moveTo>
                <a:lnTo>
                  <a:pt x="0" y="3437"/>
                </a:lnTo>
                <a:lnTo>
                  <a:pt x="0" y="3533"/>
                </a:lnTo>
                <a:lnTo>
                  <a:pt x="47" y="3533"/>
                </a:lnTo>
                <a:lnTo>
                  <a:pt x="47" y="3437"/>
                </a:lnTo>
                <a:close/>
                <a:moveTo>
                  <a:pt x="0" y="3437"/>
                </a:moveTo>
                <a:close/>
                <a:moveTo>
                  <a:pt x="47" y="3724"/>
                </a:moveTo>
                <a:lnTo>
                  <a:pt x="0" y="3724"/>
                </a:lnTo>
                <a:lnTo>
                  <a:pt x="0" y="3819"/>
                </a:lnTo>
                <a:lnTo>
                  <a:pt x="47" y="3819"/>
                </a:lnTo>
                <a:lnTo>
                  <a:pt x="47" y="3724"/>
                </a:lnTo>
                <a:close/>
                <a:moveTo>
                  <a:pt x="0" y="3724"/>
                </a:moveTo>
                <a:close/>
                <a:moveTo>
                  <a:pt x="47" y="4010"/>
                </a:moveTo>
                <a:lnTo>
                  <a:pt x="0" y="4010"/>
                </a:lnTo>
                <a:lnTo>
                  <a:pt x="0" y="4106"/>
                </a:lnTo>
                <a:lnTo>
                  <a:pt x="47" y="4106"/>
                </a:lnTo>
                <a:lnTo>
                  <a:pt x="47" y="4010"/>
                </a:lnTo>
                <a:close/>
                <a:moveTo>
                  <a:pt x="0" y="4010"/>
                </a:moveTo>
                <a:close/>
                <a:moveTo>
                  <a:pt x="47" y="4297"/>
                </a:moveTo>
                <a:lnTo>
                  <a:pt x="0" y="4297"/>
                </a:lnTo>
                <a:lnTo>
                  <a:pt x="0" y="4392"/>
                </a:lnTo>
                <a:lnTo>
                  <a:pt x="47" y="4392"/>
                </a:lnTo>
                <a:lnTo>
                  <a:pt x="47" y="4297"/>
                </a:lnTo>
                <a:close/>
                <a:moveTo>
                  <a:pt x="0" y="4297"/>
                </a:moveTo>
                <a:close/>
                <a:moveTo>
                  <a:pt x="47" y="4583"/>
                </a:moveTo>
                <a:lnTo>
                  <a:pt x="0" y="4583"/>
                </a:lnTo>
                <a:lnTo>
                  <a:pt x="0" y="4679"/>
                </a:lnTo>
                <a:lnTo>
                  <a:pt x="47" y="4679"/>
                </a:lnTo>
                <a:lnTo>
                  <a:pt x="47" y="4583"/>
                </a:lnTo>
                <a:close/>
                <a:moveTo>
                  <a:pt x="0" y="4583"/>
                </a:moveTo>
                <a:close/>
                <a:moveTo>
                  <a:pt x="47" y="4869"/>
                </a:moveTo>
                <a:lnTo>
                  <a:pt x="0" y="4869"/>
                </a:lnTo>
                <a:lnTo>
                  <a:pt x="0" y="4965"/>
                </a:lnTo>
                <a:lnTo>
                  <a:pt x="47" y="4965"/>
                </a:lnTo>
                <a:lnTo>
                  <a:pt x="47" y="4869"/>
                </a:lnTo>
                <a:close/>
                <a:moveTo>
                  <a:pt x="0" y="4869"/>
                </a:moveTo>
                <a:close/>
                <a:moveTo>
                  <a:pt x="47" y="5156"/>
                </a:moveTo>
                <a:lnTo>
                  <a:pt x="0" y="5156"/>
                </a:lnTo>
                <a:lnTo>
                  <a:pt x="0" y="5251"/>
                </a:lnTo>
                <a:lnTo>
                  <a:pt x="47" y="5251"/>
                </a:lnTo>
                <a:lnTo>
                  <a:pt x="47" y="5156"/>
                </a:lnTo>
                <a:close/>
                <a:moveTo>
                  <a:pt x="0" y="5156"/>
                </a:moveTo>
                <a:close/>
                <a:moveTo>
                  <a:pt x="47" y="5442"/>
                </a:moveTo>
                <a:lnTo>
                  <a:pt x="0" y="5442"/>
                </a:lnTo>
                <a:lnTo>
                  <a:pt x="0" y="5538"/>
                </a:lnTo>
                <a:lnTo>
                  <a:pt x="47" y="5538"/>
                </a:lnTo>
                <a:lnTo>
                  <a:pt x="47" y="5442"/>
                </a:lnTo>
                <a:close/>
                <a:moveTo>
                  <a:pt x="0" y="5442"/>
                </a:moveTo>
                <a:close/>
                <a:moveTo>
                  <a:pt x="47" y="5729"/>
                </a:moveTo>
                <a:lnTo>
                  <a:pt x="0" y="5729"/>
                </a:lnTo>
                <a:lnTo>
                  <a:pt x="0" y="5824"/>
                </a:lnTo>
                <a:lnTo>
                  <a:pt x="47" y="5824"/>
                </a:lnTo>
                <a:lnTo>
                  <a:pt x="47" y="5729"/>
                </a:lnTo>
                <a:close/>
                <a:moveTo>
                  <a:pt x="0" y="5729"/>
                </a:moveTo>
                <a:close/>
                <a:moveTo>
                  <a:pt x="47" y="6015"/>
                </a:moveTo>
                <a:lnTo>
                  <a:pt x="0" y="6015"/>
                </a:lnTo>
                <a:lnTo>
                  <a:pt x="0" y="6111"/>
                </a:lnTo>
                <a:lnTo>
                  <a:pt x="47" y="6111"/>
                </a:lnTo>
                <a:lnTo>
                  <a:pt x="47" y="6015"/>
                </a:lnTo>
                <a:close/>
                <a:moveTo>
                  <a:pt x="0" y="6015"/>
                </a:moveTo>
                <a:close/>
                <a:moveTo>
                  <a:pt x="47" y="6302"/>
                </a:moveTo>
                <a:lnTo>
                  <a:pt x="0" y="6302"/>
                </a:lnTo>
                <a:lnTo>
                  <a:pt x="0" y="6397"/>
                </a:lnTo>
                <a:lnTo>
                  <a:pt x="47" y="6397"/>
                </a:lnTo>
                <a:lnTo>
                  <a:pt x="47" y="6302"/>
                </a:lnTo>
                <a:close/>
                <a:moveTo>
                  <a:pt x="0" y="6302"/>
                </a:moveTo>
                <a:close/>
                <a:moveTo>
                  <a:pt x="47" y="6588"/>
                </a:moveTo>
                <a:lnTo>
                  <a:pt x="0" y="6588"/>
                </a:lnTo>
                <a:lnTo>
                  <a:pt x="0" y="6684"/>
                </a:lnTo>
                <a:lnTo>
                  <a:pt x="47" y="6684"/>
                </a:lnTo>
                <a:lnTo>
                  <a:pt x="47" y="6588"/>
                </a:lnTo>
                <a:close/>
                <a:moveTo>
                  <a:pt x="0" y="6588"/>
                </a:moveTo>
                <a:close/>
                <a:moveTo>
                  <a:pt x="47" y="6874"/>
                </a:moveTo>
                <a:lnTo>
                  <a:pt x="0" y="6874"/>
                </a:lnTo>
                <a:lnTo>
                  <a:pt x="0" y="6970"/>
                </a:lnTo>
                <a:lnTo>
                  <a:pt x="47" y="6970"/>
                </a:lnTo>
                <a:lnTo>
                  <a:pt x="47" y="6874"/>
                </a:lnTo>
                <a:close/>
                <a:moveTo>
                  <a:pt x="0" y="6874"/>
                </a:moveTo>
                <a:close/>
                <a:moveTo>
                  <a:pt x="47" y="7161"/>
                </a:moveTo>
                <a:lnTo>
                  <a:pt x="0" y="7161"/>
                </a:lnTo>
                <a:lnTo>
                  <a:pt x="0" y="7256"/>
                </a:lnTo>
                <a:lnTo>
                  <a:pt x="47" y="7256"/>
                </a:lnTo>
                <a:lnTo>
                  <a:pt x="47" y="7161"/>
                </a:lnTo>
                <a:close/>
                <a:moveTo>
                  <a:pt x="0" y="7161"/>
                </a:moveTo>
                <a:close/>
                <a:moveTo>
                  <a:pt x="47" y="7447"/>
                </a:moveTo>
                <a:lnTo>
                  <a:pt x="0" y="7447"/>
                </a:lnTo>
                <a:lnTo>
                  <a:pt x="0" y="7543"/>
                </a:lnTo>
                <a:lnTo>
                  <a:pt x="47" y="7543"/>
                </a:lnTo>
                <a:lnTo>
                  <a:pt x="47" y="7447"/>
                </a:lnTo>
                <a:close/>
                <a:moveTo>
                  <a:pt x="0" y="7447"/>
                </a:moveTo>
                <a:close/>
                <a:moveTo>
                  <a:pt x="47" y="7734"/>
                </a:moveTo>
                <a:lnTo>
                  <a:pt x="0" y="7734"/>
                </a:lnTo>
                <a:lnTo>
                  <a:pt x="0" y="7829"/>
                </a:lnTo>
                <a:lnTo>
                  <a:pt x="47" y="7829"/>
                </a:lnTo>
                <a:lnTo>
                  <a:pt x="47" y="7734"/>
                </a:lnTo>
                <a:close/>
                <a:moveTo>
                  <a:pt x="0" y="7734"/>
                </a:moveTo>
                <a:close/>
              </a:path>
            </a:pathLst>
          </a:custGeom>
          <a:solidFill>
            <a:srgbClr val="3829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1"/>
          <p:cNvSpPr>
            <a:spLocks noChangeArrowheads="1"/>
          </p:cNvSpPr>
          <p:nvPr/>
        </p:nvSpPr>
        <p:spPr bwMode="auto">
          <a:xfrm>
            <a:off x="3624263" y="2767013"/>
            <a:ext cx="1965325" cy="1287462"/>
          </a:xfrm>
          <a:prstGeom prst="rect">
            <a:avLst/>
          </a:prstGeom>
          <a:solidFill>
            <a:srgbClr val="EBC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3614738" y="2757488"/>
            <a:ext cx="1984375" cy="1306512"/>
          </a:xfrm>
          <a:custGeom>
            <a:avLst/>
            <a:gdLst>
              <a:gd name="T0" fmla="*/ 19 w 3858"/>
              <a:gd name="T1" fmla="*/ 19 h 2552"/>
              <a:gd name="T2" fmla="*/ 19 w 3858"/>
              <a:gd name="T3" fmla="*/ 38 h 2552"/>
              <a:gd name="T4" fmla="*/ 3819 w 3858"/>
              <a:gd name="T5" fmla="*/ 38 h 2552"/>
              <a:gd name="T6" fmla="*/ 3819 w 3858"/>
              <a:gd name="T7" fmla="*/ 2513 h 2552"/>
              <a:gd name="T8" fmla="*/ 39 w 3858"/>
              <a:gd name="T9" fmla="*/ 2513 h 2552"/>
              <a:gd name="T10" fmla="*/ 39 w 3858"/>
              <a:gd name="T11" fmla="*/ 19 h 2552"/>
              <a:gd name="T12" fmla="*/ 19 w 3858"/>
              <a:gd name="T13" fmla="*/ 19 h 2552"/>
              <a:gd name="T14" fmla="*/ 19 w 3858"/>
              <a:gd name="T15" fmla="*/ 38 h 2552"/>
              <a:gd name="T16" fmla="*/ 19 w 3858"/>
              <a:gd name="T17" fmla="*/ 19 h 2552"/>
              <a:gd name="T18" fmla="*/ 0 w 3858"/>
              <a:gd name="T19" fmla="*/ 19 h 2552"/>
              <a:gd name="T20" fmla="*/ 0 w 3858"/>
              <a:gd name="T21" fmla="*/ 2552 h 2552"/>
              <a:gd name="T22" fmla="*/ 3858 w 3858"/>
              <a:gd name="T23" fmla="*/ 2552 h 2552"/>
              <a:gd name="T24" fmla="*/ 3858 w 3858"/>
              <a:gd name="T25" fmla="*/ 0 h 2552"/>
              <a:gd name="T26" fmla="*/ 0 w 3858"/>
              <a:gd name="T27" fmla="*/ 0 h 2552"/>
              <a:gd name="T28" fmla="*/ 0 w 3858"/>
              <a:gd name="T29" fmla="*/ 19 h 2552"/>
              <a:gd name="T30" fmla="*/ 19 w 3858"/>
              <a:gd name="T31" fmla="*/ 19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58" h="2552">
                <a:moveTo>
                  <a:pt x="19" y="19"/>
                </a:moveTo>
                <a:lnTo>
                  <a:pt x="19" y="38"/>
                </a:lnTo>
                <a:lnTo>
                  <a:pt x="3819" y="38"/>
                </a:lnTo>
                <a:lnTo>
                  <a:pt x="3819" y="2513"/>
                </a:lnTo>
                <a:lnTo>
                  <a:pt x="39" y="2513"/>
                </a:lnTo>
                <a:lnTo>
                  <a:pt x="39" y="19"/>
                </a:lnTo>
                <a:lnTo>
                  <a:pt x="19" y="19"/>
                </a:lnTo>
                <a:lnTo>
                  <a:pt x="19" y="38"/>
                </a:lnTo>
                <a:lnTo>
                  <a:pt x="19" y="19"/>
                </a:lnTo>
                <a:lnTo>
                  <a:pt x="0" y="19"/>
                </a:lnTo>
                <a:lnTo>
                  <a:pt x="0" y="2552"/>
                </a:lnTo>
                <a:lnTo>
                  <a:pt x="3858" y="2552"/>
                </a:lnTo>
                <a:lnTo>
                  <a:pt x="3858" y="0"/>
                </a:lnTo>
                <a:lnTo>
                  <a:pt x="0" y="0"/>
                </a:lnTo>
                <a:lnTo>
                  <a:pt x="0" y="19"/>
                </a:lnTo>
                <a:lnTo>
                  <a:pt x="19" y="19"/>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p:cNvSpPr>
            <a:spLocks/>
          </p:cNvSpPr>
          <p:nvPr/>
        </p:nvSpPr>
        <p:spPr bwMode="auto">
          <a:xfrm>
            <a:off x="1524000" y="3043238"/>
            <a:ext cx="2036763" cy="7937"/>
          </a:xfrm>
          <a:custGeom>
            <a:avLst/>
            <a:gdLst>
              <a:gd name="T0" fmla="*/ 0 w 3958"/>
              <a:gd name="T1" fmla="*/ 14 h 14"/>
              <a:gd name="T2" fmla="*/ 3958 w 3958"/>
              <a:gd name="T3" fmla="*/ 0 h 14"/>
              <a:gd name="T4" fmla="*/ 0 w 3958"/>
              <a:gd name="T5" fmla="*/ 14 h 14"/>
            </a:gdLst>
            <a:ahLst/>
            <a:cxnLst>
              <a:cxn ang="0">
                <a:pos x="T0" y="T1"/>
              </a:cxn>
              <a:cxn ang="0">
                <a:pos x="T2" y="T3"/>
              </a:cxn>
              <a:cxn ang="0">
                <a:pos x="T4" y="T5"/>
              </a:cxn>
            </a:cxnLst>
            <a:rect l="0" t="0" r="r" b="b"/>
            <a:pathLst>
              <a:path w="3958" h="14">
                <a:moveTo>
                  <a:pt x="0" y="14"/>
                </a:moveTo>
                <a:lnTo>
                  <a:pt x="3958" y="0"/>
                </a:lnTo>
                <a:lnTo>
                  <a:pt x="0" y="1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4"/>
          <p:cNvSpPr>
            <a:spLocks/>
          </p:cNvSpPr>
          <p:nvPr/>
        </p:nvSpPr>
        <p:spPr bwMode="auto">
          <a:xfrm>
            <a:off x="1524000" y="3033713"/>
            <a:ext cx="2036763" cy="26987"/>
          </a:xfrm>
          <a:custGeom>
            <a:avLst/>
            <a:gdLst>
              <a:gd name="T0" fmla="*/ 0 w 3958"/>
              <a:gd name="T1" fmla="*/ 53 h 53"/>
              <a:gd name="T2" fmla="*/ 3958 w 3958"/>
              <a:gd name="T3" fmla="*/ 39 h 53"/>
              <a:gd name="T4" fmla="*/ 3958 w 3958"/>
              <a:gd name="T5" fmla="*/ 0 h 53"/>
              <a:gd name="T6" fmla="*/ 0 w 3958"/>
              <a:gd name="T7" fmla="*/ 14 h 53"/>
              <a:gd name="T8" fmla="*/ 0 w 3958"/>
              <a:gd name="T9" fmla="*/ 53 h 53"/>
            </a:gdLst>
            <a:ahLst/>
            <a:cxnLst>
              <a:cxn ang="0">
                <a:pos x="T0" y="T1"/>
              </a:cxn>
              <a:cxn ang="0">
                <a:pos x="T2" y="T3"/>
              </a:cxn>
              <a:cxn ang="0">
                <a:pos x="T4" y="T5"/>
              </a:cxn>
              <a:cxn ang="0">
                <a:pos x="T6" y="T7"/>
              </a:cxn>
              <a:cxn ang="0">
                <a:pos x="T8" y="T9"/>
              </a:cxn>
            </a:cxnLst>
            <a:rect l="0" t="0" r="r" b="b"/>
            <a:pathLst>
              <a:path w="3958" h="53">
                <a:moveTo>
                  <a:pt x="0" y="53"/>
                </a:moveTo>
                <a:lnTo>
                  <a:pt x="3958" y="39"/>
                </a:lnTo>
                <a:lnTo>
                  <a:pt x="3958" y="0"/>
                </a:lnTo>
                <a:lnTo>
                  <a:pt x="0" y="14"/>
                </a:lnTo>
                <a:lnTo>
                  <a:pt x="0" y="53"/>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p:cNvSpPr>
          <p:nvPr/>
        </p:nvSpPr>
        <p:spPr bwMode="auto">
          <a:xfrm>
            <a:off x="3440113" y="3005138"/>
            <a:ext cx="139700" cy="79375"/>
          </a:xfrm>
          <a:custGeom>
            <a:avLst/>
            <a:gdLst>
              <a:gd name="T0" fmla="*/ 78 w 273"/>
              <a:gd name="T1" fmla="*/ 77 h 155"/>
              <a:gd name="T2" fmla="*/ 1 w 273"/>
              <a:gd name="T3" fmla="*/ 155 h 155"/>
              <a:gd name="T4" fmla="*/ 273 w 273"/>
              <a:gd name="T5" fmla="*/ 76 h 155"/>
              <a:gd name="T6" fmla="*/ 0 w 273"/>
              <a:gd name="T7" fmla="*/ 0 h 155"/>
              <a:gd name="T8" fmla="*/ 78 w 273"/>
              <a:gd name="T9" fmla="*/ 77 h 155"/>
            </a:gdLst>
            <a:ahLst/>
            <a:cxnLst>
              <a:cxn ang="0">
                <a:pos x="T0" y="T1"/>
              </a:cxn>
              <a:cxn ang="0">
                <a:pos x="T2" y="T3"/>
              </a:cxn>
              <a:cxn ang="0">
                <a:pos x="T4" y="T5"/>
              </a:cxn>
              <a:cxn ang="0">
                <a:pos x="T6" y="T7"/>
              </a:cxn>
              <a:cxn ang="0">
                <a:pos x="T8" y="T9"/>
              </a:cxn>
            </a:cxnLst>
            <a:rect l="0" t="0" r="r" b="b"/>
            <a:pathLst>
              <a:path w="273" h="155">
                <a:moveTo>
                  <a:pt x="78" y="77"/>
                </a:moveTo>
                <a:lnTo>
                  <a:pt x="1" y="155"/>
                </a:lnTo>
                <a:lnTo>
                  <a:pt x="273" y="76"/>
                </a:lnTo>
                <a:lnTo>
                  <a:pt x="0" y="0"/>
                </a:lnTo>
                <a:lnTo>
                  <a:pt x="78" y="7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3422650" y="2994025"/>
            <a:ext cx="176213" cy="100012"/>
          </a:xfrm>
          <a:custGeom>
            <a:avLst/>
            <a:gdLst>
              <a:gd name="T0" fmla="*/ 111 w 341"/>
              <a:gd name="T1" fmla="*/ 97 h 195"/>
              <a:gd name="T2" fmla="*/ 105 w 341"/>
              <a:gd name="T3" fmla="*/ 90 h 195"/>
              <a:gd name="T4" fmla="*/ 1 w 341"/>
              <a:gd name="T5" fmla="*/ 195 h 195"/>
              <a:gd name="T6" fmla="*/ 341 w 341"/>
              <a:gd name="T7" fmla="*/ 96 h 195"/>
              <a:gd name="T8" fmla="*/ 0 w 341"/>
              <a:gd name="T9" fmla="*/ 0 h 195"/>
              <a:gd name="T10" fmla="*/ 105 w 341"/>
              <a:gd name="T11" fmla="*/ 104 h 195"/>
              <a:gd name="T12" fmla="*/ 111 w 341"/>
              <a:gd name="T13" fmla="*/ 97 h 195"/>
              <a:gd name="T14" fmla="*/ 105 w 341"/>
              <a:gd name="T15" fmla="*/ 90 h 195"/>
              <a:gd name="T16" fmla="*/ 111 w 341"/>
              <a:gd name="T17" fmla="*/ 97 h 195"/>
              <a:gd name="T18" fmla="*/ 118 w 341"/>
              <a:gd name="T19" fmla="*/ 90 h 195"/>
              <a:gd name="T20" fmla="*/ 67 w 341"/>
              <a:gd name="T21" fmla="*/ 39 h 195"/>
              <a:gd name="T22" fmla="*/ 270 w 341"/>
              <a:gd name="T23" fmla="*/ 96 h 195"/>
              <a:gd name="T24" fmla="*/ 67 w 341"/>
              <a:gd name="T25" fmla="*/ 155 h 195"/>
              <a:gd name="T26" fmla="*/ 125 w 341"/>
              <a:gd name="T27" fmla="*/ 97 h 195"/>
              <a:gd name="T28" fmla="*/ 118 w 341"/>
              <a:gd name="T29" fmla="*/ 90 h 195"/>
              <a:gd name="T30" fmla="*/ 111 w 341"/>
              <a:gd name="T31"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195">
                <a:moveTo>
                  <a:pt x="111" y="97"/>
                </a:moveTo>
                <a:lnTo>
                  <a:pt x="105" y="90"/>
                </a:lnTo>
                <a:lnTo>
                  <a:pt x="1" y="195"/>
                </a:lnTo>
                <a:lnTo>
                  <a:pt x="341" y="96"/>
                </a:lnTo>
                <a:lnTo>
                  <a:pt x="0" y="0"/>
                </a:lnTo>
                <a:lnTo>
                  <a:pt x="105" y="104"/>
                </a:lnTo>
                <a:lnTo>
                  <a:pt x="111" y="97"/>
                </a:lnTo>
                <a:lnTo>
                  <a:pt x="105" y="90"/>
                </a:lnTo>
                <a:lnTo>
                  <a:pt x="111" y="97"/>
                </a:lnTo>
                <a:lnTo>
                  <a:pt x="118" y="90"/>
                </a:lnTo>
                <a:lnTo>
                  <a:pt x="67" y="39"/>
                </a:lnTo>
                <a:lnTo>
                  <a:pt x="270" y="96"/>
                </a:lnTo>
                <a:lnTo>
                  <a:pt x="67" y="155"/>
                </a:lnTo>
                <a:lnTo>
                  <a:pt x="125" y="97"/>
                </a:lnTo>
                <a:lnTo>
                  <a:pt x="118" y="90"/>
                </a:lnTo>
                <a:lnTo>
                  <a:pt x="111" y="9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p:cNvSpPr>
          <p:nvPr/>
        </p:nvSpPr>
        <p:spPr bwMode="auto">
          <a:xfrm>
            <a:off x="5589588" y="3341688"/>
            <a:ext cx="2063750" cy="7937"/>
          </a:xfrm>
          <a:custGeom>
            <a:avLst/>
            <a:gdLst>
              <a:gd name="T0" fmla="*/ 0 w 4014"/>
              <a:gd name="T1" fmla="*/ 14 h 14"/>
              <a:gd name="T2" fmla="*/ 4014 w 4014"/>
              <a:gd name="T3" fmla="*/ 0 h 14"/>
              <a:gd name="T4" fmla="*/ 0 w 4014"/>
              <a:gd name="T5" fmla="*/ 14 h 14"/>
            </a:gdLst>
            <a:ahLst/>
            <a:cxnLst>
              <a:cxn ang="0">
                <a:pos x="T0" y="T1"/>
              </a:cxn>
              <a:cxn ang="0">
                <a:pos x="T2" y="T3"/>
              </a:cxn>
              <a:cxn ang="0">
                <a:pos x="T4" y="T5"/>
              </a:cxn>
            </a:cxnLst>
            <a:rect l="0" t="0" r="r" b="b"/>
            <a:pathLst>
              <a:path w="4014" h="14">
                <a:moveTo>
                  <a:pt x="0" y="14"/>
                </a:moveTo>
                <a:lnTo>
                  <a:pt x="4014" y="0"/>
                </a:lnTo>
                <a:lnTo>
                  <a:pt x="0" y="1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5589588" y="3332163"/>
            <a:ext cx="2063750" cy="26987"/>
          </a:xfrm>
          <a:custGeom>
            <a:avLst/>
            <a:gdLst>
              <a:gd name="T0" fmla="*/ 0 w 4014"/>
              <a:gd name="T1" fmla="*/ 52 h 52"/>
              <a:gd name="T2" fmla="*/ 4014 w 4014"/>
              <a:gd name="T3" fmla="*/ 38 h 52"/>
              <a:gd name="T4" fmla="*/ 4014 w 4014"/>
              <a:gd name="T5" fmla="*/ 0 h 52"/>
              <a:gd name="T6" fmla="*/ 0 w 4014"/>
              <a:gd name="T7" fmla="*/ 13 h 52"/>
              <a:gd name="T8" fmla="*/ 0 w 4014"/>
              <a:gd name="T9" fmla="*/ 52 h 52"/>
            </a:gdLst>
            <a:ahLst/>
            <a:cxnLst>
              <a:cxn ang="0">
                <a:pos x="T0" y="T1"/>
              </a:cxn>
              <a:cxn ang="0">
                <a:pos x="T2" y="T3"/>
              </a:cxn>
              <a:cxn ang="0">
                <a:pos x="T4" y="T5"/>
              </a:cxn>
              <a:cxn ang="0">
                <a:pos x="T6" y="T7"/>
              </a:cxn>
              <a:cxn ang="0">
                <a:pos x="T8" y="T9"/>
              </a:cxn>
            </a:cxnLst>
            <a:rect l="0" t="0" r="r" b="b"/>
            <a:pathLst>
              <a:path w="4014" h="52">
                <a:moveTo>
                  <a:pt x="0" y="52"/>
                </a:moveTo>
                <a:lnTo>
                  <a:pt x="4014" y="38"/>
                </a:lnTo>
                <a:lnTo>
                  <a:pt x="4014" y="0"/>
                </a:lnTo>
                <a:lnTo>
                  <a:pt x="0" y="13"/>
                </a:lnTo>
                <a:lnTo>
                  <a:pt x="0" y="52"/>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p:cNvSpPr>
          <p:nvPr/>
        </p:nvSpPr>
        <p:spPr bwMode="auto">
          <a:xfrm>
            <a:off x="7532688" y="3302000"/>
            <a:ext cx="139700" cy="79375"/>
          </a:xfrm>
          <a:custGeom>
            <a:avLst/>
            <a:gdLst>
              <a:gd name="T0" fmla="*/ 78 w 272"/>
              <a:gd name="T1" fmla="*/ 77 h 155"/>
              <a:gd name="T2" fmla="*/ 0 w 272"/>
              <a:gd name="T3" fmla="*/ 155 h 155"/>
              <a:gd name="T4" fmla="*/ 272 w 272"/>
              <a:gd name="T5" fmla="*/ 77 h 155"/>
              <a:gd name="T6" fmla="*/ 0 w 272"/>
              <a:gd name="T7" fmla="*/ 0 h 155"/>
              <a:gd name="T8" fmla="*/ 78 w 272"/>
              <a:gd name="T9" fmla="*/ 77 h 155"/>
            </a:gdLst>
            <a:ahLst/>
            <a:cxnLst>
              <a:cxn ang="0">
                <a:pos x="T0" y="T1"/>
              </a:cxn>
              <a:cxn ang="0">
                <a:pos x="T2" y="T3"/>
              </a:cxn>
              <a:cxn ang="0">
                <a:pos x="T4" y="T5"/>
              </a:cxn>
              <a:cxn ang="0">
                <a:pos x="T6" y="T7"/>
              </a:cxn>
              <a:cxn ang="0">
                <a:pos x="T8" y="T9"/>
              </a:cxn>
            </a:cxnLst>
            <a:rect l="0" t="0" r="r" b="b"/>
            <a:pathLst>
              <a:path w="272" h="155">
                <a:moveTo>
                  <a:pt x="78" y="77"/>
                </a:moveTo>
                <a:lnTo>
                  <a:pt x="0" y="155"/>
                </a:lnTo>
                <a:lnTo>
                  <a:pt x="272" y="77"/>
                </a:lnTo>
                <a:lnTo>
                  <a:pt x="0" y="0"/>
                </a:lnTo>
                <a:lnTo>
                  <a:pt x="78" y="7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p:cNvSpPr>
            <a:spLocks/>
          </p:cNvSpPr>
          <p:nvPr/>
        </p:nvSpPr>
        <p:spPr bwMode="auto">
          <a:xfrm>
            <a:off x="7515225" y="3292475"/>
            <a:ext cx="176213" cy="100012"/>
          </a:xfrm>
          <a:custGeom>
            <a:avLst/>
            <a:gdLst>
              <a:gd name="T0" fmla="*/ 112 w 342"/>
              <a:gd name="T1" fmla="*/ 97 h 195"/>
              <a:gd name="T2" fmla="*/ 105 w 342"/>
              <a:gd name="T3" fmla="*/ 91 h 195"/>
              <a:gd name="T4" fmla="*/ 1 w 342"/>
              <a:gd name="T5" fmla="*/ 195 h 195"/>
              <a:gd name="T6" fmla="*/ 342 w 342"/>
              <a:gd name="T7" fmla="*/ 97 h 195"/>
              <a:gd name="T8" fmla="*/ 0 w 342"/>
              <a:gd name="T9" fmla="*/ 0 h 195"/>
              <a:gd name="T10" fmla="*/ 105 w 342"/>
              <a:gd name="T11" fmla="*/ 104 h 195"/>
              <a:gd name="T12" fmla="*/ 112 w 342"/>
              <a:gd name="T13" fmla="*/ 97 h 195"/>
              <a:gd name="T14" fmla="*/ 105 w 342"/>
              <a:gd name="T15" fmla="*/ 91 h 195"/>
              <a:gd name="T16" fmla="*/ 112 w 342"/>
              <a:gd name="T17" fmla="*/ 97 h 195"/>
              <a:gd name="T18" fmla="*/ 119 w 342"/>
              <a:gd name="T19" fmla="*/ 91 h 195"/>
              <a:gd name="T20" fmla="*/ 67 w 342"/>
              <a:gd name="T21" fmla="*/ 39 h 195"/>
              <a:gd name="T22" fmla="*/ 271 w 342"/>
              <a:gd name="T23" fmla="*/ 97 h 195"/>
              <a:gd name="T24" fmla="*/ 68 w 342"/>
              <a:gd name="T25" fmla="*/ 156 h 195"/>
              <a:gd name="T26" fmla="*/ 126 w 342"/>
              <a:gd name="T27" fmla="*/ 97 h 195"/>
              <a:gd name="T28" fmla="*/ 119 w 342"/>
              <a:gd name="T29" fmla="*/ 91 h 195"/>
              <a:gd name="T30" fmla="*/ 112 w 342"/>
              <a:gd name="T31"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195">
                <a:moveTo>
                  <a:pt x="112" y="97"/>
                </a:moveTo>
                <a:lnTo>
                  <a:pt x="105" y="91"/>
                </a:lnTo>
                <a:lnTo>
                  <a:pt x="1" y="195"/>
                </a:lnTo>
                <a:lnTo>
                  <a:pt x="342" y="97"/>
                </a:lnTo>
                <a:lnTo>
                  <a:pt x="0" y="0"/>
                </a:lnTo>
                <a:lnTo>
                  <a:pt x="105" y="104"/>
                </a:lnTo>
                <a:lnTo>
                  <a:pt x="112" y="97"/>
                </a:lnTo>
                <a:lnTo>
                  <a:pt x="105" y="91"/>
                </a:lnTo>
                <a:lnTo>
                  <a:pt x="112" y="97"/>
                </a:lnTo>
                <a:lnTo>
                  <a:pt x="119" y="91"/>
                </a:lnTo>
                <a:lnTo>
                  <a:pt x="67" y="39"/>
                </a:lnTo>
                <a:lnTo>
                  <a:pt x="271" y="97"/>
                </a:lnTo>
                <a:lnTo>
                  <a:pt x="68" y="156"/>
                </a:lnTo>
                <a:lnTo>
                  <a:pt x="126" y="97"/>
                </a:lnTo>
                <a:lnTo>
                  <a:pt x="119" y="91"/>
                </a:lnTo>
                <a:lnTo>
                  <a:pt x="112" y="9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31"/>
          <p:cNvSpPr>
            <a:spLocks noChangeArrowheads="1"/>
          </p:cNvSpPr>
          <p:nvPr/>
        </p:nvSpPr>
        <p:spPr bwMode="auto">
          <a:xfrm>
            <a:off x="6089650" y="3086100"/>
            <a:ext cx="7921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Times New Roman" pitchFamily="18" charset="0"/>
              </a:rPr>
              <a:t>ldResult</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32"/>
          <p:cNvSpPr>
            <a:spLocks/>
          </p:cNvSpPr>
          <p:nvPr/>
        </p:nvSpPr>
        <p:spPr bwMode="auto">
          <a:xfrm>
            <a:off x="5543550" y="4421188"/>
            <a:ext cx="2139950" cy="1171575"/>
          </a:xfrm>
          <a:custGeom>
            <a:avLst/>
            <a:gdLst>
              <a:gd name="T0" fmla="*/ 17 w 4162"/>
              <a:gd name="T1" fmla="*/ 17 h 2289"/>
              <a:gd name="T2" fmla="*/ 17 w 4162"/>
              <a:gd name="T3" fmla="*/ 33 h 2289"/>
              <a:gd name="T4" fmla="*/ 4130 w 4162"/>
              <a:gd name="T5" fmla="*/ 33 h 2289"/>
              <a:gd name="T6" fmla="*/ 4130 w 4162"/>
              <a:gd name="T7" fmla="*/ 2256 h 2289"/>
              <a:gd name="T8" fmla="*/ 33 w 4162"/>
              <a:gd name="T9" fmla="*/ 2256 h 2289"/>
              <a:gd name="T10" fmla="*/ 33 w 4162"/>
              <a:gd name="T11" fmla="*/ 17 h 2289"/>
              <a:gd name="T12" fmla="*/ 17 w 4162"/>
              <a:gd name="T13" fmla="*/ 17 h 2289"/>
              <a:gd name="T14" fmla="*/ 17 w 4162"/>
              <a:gd name="T15" fmla="*/ 33 h 2289"/>
              <a:gd name="T16" fmla="*/ 17 w 4162"/>
              <a:gd name="T17" fmla="*/ 17 h 2289"/>
              <a:gd name="T18" fmla="*/ 0 w 4162"/>
              <a:gd name="T19" fmla="*/ 17 h 2289"/>
              <a:gd name="T20" fmla="*/ 0 w 4162"/>
              <a:gd name="T21" fmla="*/ 2289 h 2289"/>
              <a:gd name="T22" fmla="*/ 4162 w 4162"/>
              <a:gd name="T23" fmla="*/ 2289 h 2289"/>
              <a:gd name="T24" fmla="*/ 4162 w 4162"/>
              <a:gd name="T25" fmla="*/ 0 h 2289"/>
              <a:gd name="T26" fmla="*/ 0 w 4162"/>
              <a:gd name="T27" fmla="*/ 0 h 2289"/>
              <a:gd name="T28" fmla="*/ 0 w 4162"/>
              <a:gd name="T29" fmla="*/ 17 h 2289"/>
              <a:gd name="T30" fmla="*/ 17 w 4162"/>
              <a:gd name="T31" fmla="*/ 17 h 2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62" h="2289">
                <a:moveTo>
                  <a:pt x="17" y="17"/>
                </a:moveTo>
                <a:lnTo>
                  <a:pt x="17" y="33"/>
                </a:lnTo>
                <a:lnTo>
                  <a:pt x="4130" y="33"/>
                </a:lnTo>
                <a:lnTo>
                  <a:pt x="4130" y="2256"/>
                </a:lnTo>
                <a:lnTo>
                  <a:pt x="33" y="2256"/>
                </a:lnTo>
                <a:lnTo>
                  <a:pt x="33" y="17"/>
                </a:lnTo>
                <a:lnTo>
                  <a:pt x="17" y="17"/>
                </a:lnTo>
                <a:lnTo>
                  <a:pt x="17" y="33"/>
                </a:lnTo>
                <a:lnTo>
                  <a:pt x="17" y="17"/>
                </a:lnTo>
                <a:lnTo>
                  <a:pt x="0" y="17"/>
                </a:lnTo>
                <a:lnTo>
                  <a:pt x="0" y="2289"/>
                </a:lnTo>
                <a:lnTo>
                  <a:pt x="4162" y="2289"/>
                </a:lnTo>
                <a:lnTo>
                  <a:pt x="4162" y="0"/>
                </a:lnTo>
                <a:lnTo>
                  <a:pt x="0" y="0"/>
                </a:lnTo>
                <a:lnTo>
                  <a:pt x="0" y="17"/>
                </a:lnTo>
                <a:lnTo>
                  <a:pt x="17"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p:cNvSpPr>
            <a:spLocks noEditPoints="1"/>
          </p:cNvSpPr>
          <p:nvPr/>
        </p:nvSpPr>
        <p:spPr bwMode="auto">
          <a:xfrm>
            <a:off x="7231063" y="1711325"/>
            <a:ext cx="23813" cy="2649537"/>
          </a:xfrm>
          <a:custGeom>
            <a:avLst/>
            <a:gdLst>
              <a:gd name="T0" fmla="*/ 0 w 47"/>
              <a:gd name="T1" fmla="*/ 0 h 5176"/>
              <a:gd name="T2" fmla="*/ 47 w 47"/>
              <a:gd name="T3" fmla="*/ 94 h 5176"/>
              <a:gd name="T4" fmla="*/ 0 w 47"/>
              <a:gd name="T5" fmla="*/ 0 h 5176"/>
              <a:gd name="T6" fmla="*/ 0 w 47"/>
              <a:gd name="T7" fmla="*/ 283 h 5176"/>
              <a:gd name="T8" fmla="*/ 47 w 47"/>
              <a:gd name="T9" fmla="*/ 377 h 5176"/>
              <a:gd name="T10" fmla="*/ 0 w 47"/>
              <a:gd name="T11" fmla="*/ 283 h 5176"/>
              <a:gd name="T12" fmla="*/ 0 w 47"/>
              <a:gd name="T13" fmla="*/ 565 h 5176"/>
              <a:gd name="T14" fmla="*/ 47 w 47"/>
              <a:gd name="T15" fmla="*/ 659 h 5176"/>
              <a:gd name="T16" fmla="*/ 0 w 47"/>
              <a:gd name="T17" fmla="*/ 565 h 5176"/>
              <a:gd name="T18" fmla="*/ 0 w 47"/>
              <a:gd name="T19" fmla="*/ 847 h 5176"/>
              <a:gd name="T20" fmla="*/ 47 w 47"/>
              <a:gd name="T21" fmla="*/ 941 h 5176"/>
              <a:gd name="T22" fmla="*/ 0 w 47"/>
              <a:gd name="T23" fmla="*/ 847 h 5176"/>
              <a:gd name="T24" fmla="*/ 0 w 47"/>
              <a:gd name="T25" fmla="*/ 1130 h 5176"/>
              <a:gd name="T26" fmla="*/ 47 w 47"/>
              <a:gd name="T27" fmla="*/ 1224 h 5176"/>
              <a:gd name="T28" fmla="*/ 0 w 47"/>
              <a:gd name="T29" fmla="*/ 1130 h 5176"/>
              <a:gd name="T30" fmla="*/ 0 w 47"/>
              <a:gd name="T31" fmla="*/ 1412 h 5176"/>
              <a:gd name="T32" fmla="*/ 47 w 47"/>
              <a:gd name="T33" fmla="*/ 1506 h 5176"/>
              <a:gd name="T34" fmla="*/ 0 w 47"/>
              <a:gd name="T35" fmla="*/ 1412 h 5176"/>
              <a:gd name="T36" fmla="*/ 0 w 47"/>
              <a:gd name="T37" fmla="*/ 1694 h 5176"/>
              <a:gd name="T38" fmla="*/ 47 w 47"/>
              <a:gd name="T39" fmla="*/ 1788 h 5176"/>
              <a:gd name="T40" fmla="*/ 0 w 47"/>
              <a:gd name="T41" fmla="*/ 1694 h 5176"/>
              <a:gd name="T42" fmla="*/ 0 w 47"/>
              <a:gd name="T43" fmla="*/ 1976 h 5176"/>
              <a:gd name="T44" fmla="*/ 47 w 47"/>
              <a:gd name="T45" fmla="*/ 2071 h 5176"/>
              <a:gd name="T46" fmla="*/ 0 w 47"/>
              <a:gd name="T47" fmla="*/ 1976 h 5176"/>
              <a:gd name="T48" fmla="*/ 0 w 47"/>
              <a:gd name="T49" fmla="*/ 2259 h 5176"/>
              <a:gd name="T50" fmla="*/ 47 w 47"/>
              <a:gd name="T51" fmla="*/ 2353 h 5176"/>
              <a:gd name="T52" fmla="*/ 0 w 47"/>
              <a:gd name="T53" fmla="*/ 2259 h 5176"/>
              <a:gd name="T54" fmla="*/ 0 w 47"/>
              <a:gd name="T55" fmla="*/ 2541 h 5176"/>
              <a:gd name="T56" fmla="*/ 47 w 47"/>
              <a:gd name="T57" fmla="*/ 2635 h 5176"/>
              <a:gd name="T58" fmla="*/ 0 w 47"/>
              <a:gd name="T59" fmla="*/ 2541 h 5176"/>
              <a:gd name="T60" fmla="*/ 0 w 47"/>
              <a:gd name="T61" fmla="*/ 2823 h 5176"/>
              <a:gd name="T62" fmla="*/ 47 w 47"/>
              <a:gd name="T63" fmla="*/ 2917 h 5176"/>
              <a:gd name="T64" fmla="*/ 0 w 47"/>
              <a:gd name="T65" fmla="*/ 2823 h 5176"/>
              <a:gd name="T66" fmla="*/ 0 w 47"/>
              <a:gd name="T67" fmla="*/ 3106 h 5176"/>
              <a:gd name="T68" fmla="*/ 47 w 47"/>
              <a:gd name="T69" fmla="*/ 3200 h 5176"/>
              <a:gd name="T70" fmla="*/ 0 w 47"/>
              <a:gd name="T71" fmla="*/ 3106 h 5176"/>
              <a:gd name="T72" fmla="*/ 0 w 47"/>
              <a:gd name="T73" fmla="*/ 3388 h 5176"/>
              <a:gd name="T74" fmla="*/ 47 w 47"/>
              <a:gd name="T75" fmla="*/ 3482 h 5176"/>
              <a:gd name="T76" fmla="*/ 0 w 47"/>
              <a:gd name="T77" fmla="*/ 3388 h 5176"/>
              <a:gd name="T78" fmla="*/ 0 w 47"/>
              <a:gd name="T79" fmla="*/ 3670 h 5176"/>
              <a:gd name="T80" fmla="*/ 47 w 47"/>
              <a:gd name="T81" fmla="*/ 3764 h 5176"/>
              <a:gd name="T82" fmla="*/ 0 w 47"/>
              <a:gd name="T83" fmla="*/ 3670 h 5176"/>
              <a:gd name="T84" fmla="*/ 0 w 47"/>
              <a:gd name="T85" fmla="*/ 3953 h 5176"/>
              <a:gd name="T86" fmla="*/ 47 w 47"/>
              <a:gd name="T87" fmla="*/ 4047 h 5176"/>
              <a:gd name="T88" fmla="*/ 0 w 47"/>
              <a:gd name="T89" fmla="*/ 3953 h 5176"/>
              <a:gd name="T90" fmla="*/ 0 w 47"/>
              <a:gd name="T91" fmla="*/ 4235 h 5176"/>
              <a:gd name="T92" fmla="*/ 47 w 47"/>
              <a:gd name="T93" fmla="*/ 4329 h 5176"/>
              <a:gd name="T94" fmla="*/ 0 w 47"/>
              <a:gd name="T95" fmla="*/ 4235 h 5176"/>
              <a:gd name="T96" fmla="*/ 0 w 47"/>
              <a:gd name="T97" fmla="*/ 4517 h 5176"/>
              <a:gd name="T98" fmla="*/ 47 w 47"/>
              <a:gd name="T99" fmla="*/ 4611 h 5176"/>
              <a:gd name="T100" fmla="*/ 0 w 47"/>
              <a:gd name="T101" fmla="*/ 4517 h 5176"/>
              <a:gd name="T102" fmla="*/ 0 w 47"/>
              <a:gd name="T103" fmla="*/ 4800 h 5176"/>
              <a:gd name="T104" fmla="*/ 47 w 47"/>
              <a:gd name="T105" fmla="*/ 4894 h 5176"/>
              <a:gd name="T106" fmla="*/ 0 w 47"/>
              <a:gd name="T107" fmla="*/ 4800 h 5176"/>
              <a:gd name="T108" fmla="*/ 0 w 47"/>
              <a:gd name="T109" fmla="*/ 5082 h 5176"/>
              <a:gd name="T110" fmla="*/ 47 w 47"/>
              <a:gd name="T111" fmla="*/ 5176 h 5176"/>
              <a:gd name="T112" fmla="*/ 0 w 47"/>
              <a:gd name="T113" fmla="*/ 5082 h 5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 h="5176">
                <a:moveTo>
                  <a:pt x="47" y="0"/>
                </a:moveTo>
                <a:lnTo>
                  <a:pt x="0" y="0"/>
                </a:lnTo>
                <a:lnTo>
                  <a:pt x="0" y="94"/>
                </a:lnTo>
                <a:lnTo>
                  <a:pt x="47" y="94"/>
                </a:lnTo>
                <a:lnTo>
                  <a:pt x="47" y="0"/>
                </a:lnTo>
                <a:close/>
                <a:moveTo>
                  <a:pt x="0" y="0"/>
                </a:moveTo>
                <a:close/>
                <a:moveTo>
                  <a:pt x="47" y="283"/>
                </a:moveTo>
                <a:lnTo>
                  <a:pt x="0" y="283"/>
                </a:lnTo>
                <a:lnTo>
                  <a:pt x="0" y="377"/>
                </a:lnTo>
                <a:lnTo>
                  <a:pt x="47" y="377"/>
                </a:lnTo>
                <a:lnTo>
                  <a:pt x="47" y="283"/>
                </a:lnTo>
                <a:close/>
                <a:moveTo>
                  <a:pt x="0" y="283"/>
                </a:moveTo>
                <a:close/>
                <a:moveTo>
                  <a:pt x="47" y="565"/>
                </a:moveTo>
                <a:lnTo>
                  <a:pt x="0" y="565"/>
                </a:lnTo>
                <a:lnTo>
                  <a:pt x="0" y="659"/>
                </a:lnTo>
                <a:lnTo>
                  <a:pt x="47" y="659"/>
                </a:lnTo>
                <a:lnTo>
                  <a:pt x="47" y="565"/>
                </a:lnTo>
                <a:close/>
                <a:moveTo>
                  <a:pt x="0" y="565"/>
                </a:moveTo>
                <a:close/>
                <a:moveTo>
                  <a:pt x="47" y="847"/>
                </a:moveTo>
                <a:lnTo>
                  <a:pt x="0" y="847"/>
                </a:lnTo>
                <a:lnTo>
                  <a:pt x="0" y="941"/>
                </a:lnTo>
                <a:lnTo>
                  <a:pt x="47" y="941"/>
                </a:lnTo>
                <a:lnTo>
                  <a:pt x="47" y="847"/>
                </a:lnTo>
                <a:close/>
                <a:moveTo>
                  <a:pt x="0" y="847"/>
                </a:moveTo>
                <a:close/>
                <a:moveTo>
                  <a:pt x="47" y="1130"/>
                </a:moveTo>
                <a:lnTo>
                  <a:pt x="0" y="1130"/>
                </a:lnTo>
                <a:lnTo>
                  <a:pt x="0" y="1224"/>
                </a:lnTo>
                <a:lnTo>
                  <a:pt x="47" y="1224"/>
                </a:lnTo>
                <a:lnTo>
                  <a:pt x="47" y="1130"/>
                </a:lnTo>
                <a:close/>
                <a:moveTo>
                  <a:pt x="0" y="1130"/>
                </a:moveTo>
                <a:close/>
                <a:moveTo>
                  <a:pt x="47" y="1412"/>
                </a:moveTo>
                <a:lnTo>
                  <a:pt x="0" y="1412"/>
                </a:lnTo>
                <a:lnTo>
                  <a:pt x="0" y="1506"/>
                </a:lnTo>
                <a:lnTo>
                  <a:pt x="47" y="1506"/>
                </a:lnTo>
                <a:lnTo>
                  <a:pt x="47" y="1412"/>
                </a:lnTo>
                <a:close/>
                <a:moveTo>
                  <a:pt x="0" y="1412"/>
                </a:moveTo>
                <a:close/>
                <a:moveTo>
                  <a:pt x="47" y="1694"/>
                </a:moveTo>
                <a:lnTo>
                  <a:pt x="0" y="1694"/>
                </a:lnTo>
                <a:lnTo>
                  <a:pt x="0" y="1788"/>
                </a:lnTo>
                <a:lnTo>
                  <a:pt x="47" y="1788"/>
                </a:lnTo>
                <a:lnTo>
                  <a:pt x="47" y="1694"/>
                </a:lnTo>
                <a:close/>
                <a:moveTo>
                  <a:pt x="0" y="1694"/>
                </a:moveTo>
                <a:close/>
                <a:moveTo>
                  <a:pt x="47" y="1976"/>
                </a:moveTo>
                <a:lnTo>
                  <a:pt x="0" y="1976"/>
                </a:lnTo>
                <a:lnTo>
                  <a:pt x="0" y="2071"/>
                </a:lnTo>
                <a:lnTo>
                  <a:pt x="47" y="2071"/>
                </a:lnTo>
                <a:lnTo>
                  <a:pt x="47" y="1976"/>
                </a:lnTo>
                <a:close/>
                <a:moveTo>
                  <a:pt x="0" y="1976"/>
                </a:moveTo>
                <a:close/>
                <a:moveTo>
                  <a:pt x="47" y="2259"/>
                </a:moveTo>
                <a:lnTo>
                  <a:pt x="0" y="2259"/>
                </a:lnTo>
                <a:lnTo>
                  <a:pt x="0" y="2353"/>
                </a:lnTo>
                <a:lnTo>
                  <a:pt x="47" y="2353"/>
                </a:lnTo>
                <a:lnTo>
                  <a:pt x="47" y="2259"/>
                </a:lnTo>
                <a:close/>
                <a:moveTo>
                  <a:pt x="0" y="2259"/>
                </a:moveTo>
                <a:close/>
                <a:moveTo>
                  <a:pt x="47" y="2541"/>
                </a:moveTo>
                <a:lnTo>
                  <a:pt x="0" y="2541"/>
                </a:lnTo>
                <a:lnTo>
                  <a:pt x="0" y="2635"/>
                </a:lnTo>
                <a:lnTo>
                  <a:pt x="47" y="2635"/>
                </a:lnTo>
                <a:lnTo>
                  <a:pt x="47" y="2541"/>
                </a:lnTo>
                <a:close/>
                <a:moveTo>
                  <a:pt x="0" y="2541"/>
                </a:moveTo>
                <a:close/>
                <a:moveTo>
                  <a:pt x="47" y="2823"/>
                </a:moveTo>
                <a:lnTo>
                  <a:pt x="0" y="2823"/>
                </a:lnTo>
                <a:lnTo>
                  <a:pt x="0" y="2917"/>
                </a:lnTo>
                <a:lnTo>
                  <a:pt x="47" y="2917"/>
                </a:lnTo>
                <a:lnTo>
                  <a:pt x="47" y="2823"/>
                </a:lnTo>
                <a:close/>
                <a:moveTo>
                  <a:pt x="0" y="2823"/>
                </a:moveTo>
                <a:close/>
                <a:moveTo>
                  <a:pt x="47" y="3106"/>
                </a:moveTo>
                <a:lnTo>
                  <a:pt x="0" y="3106"/>
                </a:lnTo>
                <a:lnTo>
                  <a:pt x="0" y="3200"/>
                </a:lnTo>
                <a:lnTo>
                  <a:pt x="47" y="3200"/>
                </a:lnTo>
                <a:lnTo>
                  <a:pt x="47" y="3106"/>
                </a:lnTo>
                <a:close/>
                <a:moveTo>
                  <a:pt x="0" y="3106"/>
                </a:moveTo>
                <a:close/>
                <a:moveTo>
                  <a:pt x="47" y="3388"/>
                </a:moveTo>
                <a:lnTo>
                  <a:pt x="0" y="3388"/>
                </a:lnTo>
                <a:lnTo>
                  <a:pt x="0" y="3482"/>
                </a:lnTo>
                <a:lnTo>
                  <a:pt x="47" y="3482"/>
                </a:lnTo>
                <a:lnTo>
                  <a:pt x="47" y="3388"/>
                </a:lnTo>
                <a:close/>
                <a:moveTo>
                  <a:pt x="0" y="3388"/>
                </a:moveTo>
                <a:close/>
                <a:moveTo>
                  <a:pt x="47" y="3670"/>
                </a:moveTo>
                <a:lnTo>
                  <a:pt x="0" y="3670"/>
                </a:lnTo>
                <a:lnTo>
                  <a:pt x="0" y="3764"/>
                </a:lnTo>
                <a:lnTo>
                  <a:pt x="47" y="3764"/>
                </a:lnTo>
                <a:lnTo>
                  <a:pt x="47" y="3670"/>
                </a:lnTo>
                <a:close/>
                <a:moveTo>
                  <a:pt x="0" y="3670"/>
                </a:moveTo>
                <a:close/>
                <a:moveTo>
                  <a:pt x="47" y="3953"/>
                </a:moveTo>
                <a:lnTo>
                  <a:pt x="0" y="3953"/>
                </a:lnTo>
                <a:lnTo>
                  <a:pt x="0" y="4047"/>
                </a:lnTo>
                <a:lnTo>
                  <a:pt x="47" y="4047"/>
                </a:lnTo>
                <a:lnTo>
                  <a:pt x="47" y="3953"/>
                </a:lnTo>
                <a:close/>
                <a:moveTo>
                  <a:pt x="0" y="3953"/>
                </a:moveTo>
                <a:close/>
                <a:moveTo>
                  <a:pt x="47" y="4235"/>
                </a:moveTo>
                <a:lnTo>
                  <a:pt x="0" y="4235"/>
                </a:lnTo>
                <a:lnTo>
                  <a:pt x="0" y="4329"/>
                </a:lnTo>
                <a:lnTo>
                  <a:pt x="47" y="4329"/>
                </a:lnTo>
                <a:lnTo>
                  <a:pt x="47" y="4235"/>
                </a:lnTo>
                <a:close/>
                <a:moveTo>
                  <a:pt x="0" y="4235"/>
                </a:moveTo>
                <a:close/>
                <a:moveTo>
                  <a:pt x="47" y="4517"/>
                </a:moveTo>
                <a:lnTo>
                  <a:pt x="0" y="4517"/>
                </a:lnTo>
                <a:lnTo>
                  <a:pt x="0" y="4611"/>
                </a:lnTo>
                <a:lnTo>
                  <a:pt x="47" y="4611"/>
                </a:lnTo>
                <a:lnTo>
                  <a:pt x="47" y="4517"/>
                </a:lnTo>
                <a:close/>
                <a:moveTo>
                  <a:pt x="0" y="4517"/>
                </a:moveTo>
                <a:close/>
                <a:moveTo>
                  <a:pt x="47" y="4800"/>
                </a:moveTo>
                <a:lnTo>
                  <a:pt x="0" y="4800"/>
                </a:lnTo>
                <a:lnTo>
                  <a:pt x="0" y="4894"/>
                </a:lnTo>
                <a:lnTo>
                  <a:pt x="47" y="4894"/>
                </a:lnTo>
                <a:lnTo>
                  <a:pt x="47" y="4800"/>
                </a:lnTo>
                <a:close/>
                <a:moveTo>
                  <a:pt x="0" y="4800"/>
                </a:moveTo>
                <a:close/>
                <a:moveTo>
                  <a:pt x="47" y="5082"/>
                </a:moveTo>
                <a:lnTo>
                  <a:pt x="0" y="5082"/>
                </a:lnTo>
                <a:lnTo>
                  <a:pt x="0" y="5176"/>
                </a:lnTo>
                <a:lnTo>
                  <a:pt x="47" y="5176"/>
                </a:lnTo>
                <a:lnTo>
                  <a:pt x="47" y="5082"/>
                </a:lnTo>
                <a:close/>
                <a:moveTo>
                  <a:pt x="0" y="5082"/>
                </a:moveTo>
                <a:close/>
              </a:path>
            </a:pathLst>
          </a:custGeom>
          <a:solidFill>
            <a:srgbClr val="3829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4"/>
          <p:cNvSpPr>
            <a:spLocks/>
          </p:cNvSpPr>
          <p:nvPr/>
        </p:nvSpPr>
        <p:spPr bwMode="auto">
          <a:xfrm>
            <a:off x="1524000" y="3797300"/>
            <a:ext cx="2071688" cy="6350"/>
          </a:xfrm>
          <a:custGeom>
            <a:avLst/>
            <a:gdLst>
              <a:gd name="T0" fmla="*/ 0 w 4028"/>
              <a:gd name="T1" fmla="*/ 14 h 14"/>
              <a:gd name="T2" fmla="*/ 4028 w 4028"/>
              <a:gd name="T3" fmla="*/ 0 h 14"/>
              <a:gd name="T4" fmla="*/ 0 w 4028"/>
              <a:gd name="T5" fmla="*/ 14 h 14"/>
            </a:gdLst>
            <a:ahLst/>
            <a:cxnLst>
              <a:cxn ang="0">
                <a:pos x="T0" y="T1"/>
              </a:cxn>
              <a:cxn ang="0">
                <a:pos x="T2" y="T3"/>
              </a:cxn>
              <a:cxn ang="0">
                <a:pos x="T4" y="T5"/>
              </a:cxn>
            </a:cxnLst>
            <a:rect l="0" t="0" r="r" b="b"/>
            <a:pathLst>
              <a:path w="4028" h="14">
                <a:moveTo>
                  <a:pt x="0" y="14"/>
                </a:moveTo>
                <a:lnTo>
                  <a:pt x="4028" y="0"/>
                </a:lnTo>
                <a:lnTo>
                  <a:pt x="0" y="1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p:cNvSpPr>
            <a:spLocks/>
          </p:cNvSpPr>
          <p:nvPr/>
        </p:nvSpPr>
        <p:spPr bwMode="auto">
          <a:xfrm>
            <a:off x="1524000" y="3787775"/>
            <a:ext cx="2071688" cy="26987"/>
          </a:xfrm>
          <a:custGeom>
            <a:avLst/>
            <a:gdLst>
              <a:gd name="T0" fmla="*/ 0 w 4028"/>
              <a:gd name="T1" fmla="*/ 53 h 53"/>
              <a:gd name="T2" fmla="*/ 4028 w 4028"/>
              <a:gd name="T3" fmla="*/ 39 h 53"/>
              <a:gd name="T4" fmla="*/ 4028 w 4028"/>
              <a:gd name="T5" fmla="*/ 0 h 53"/>
              <a:gd name="T6" fmla="*/ 0 w 4028"/>
              <a:gd name="T7" fmla="*/ 14 h 53"/>
              <a:gd name="T8" fmla="*/ 0 w 4028"/>
              <a:gd name="T9" fmla="*/ 53 h 53"/>
            </a:gdLst>
            <a:ahLst/>
            <a:cxnLst>
              <a:cxn ang="0">
                <a:pos x="T0" y="T1"/>
              </a:cxn>
              <a:cxn ang="0">
                <a:pos x="T2" y="T3"/>
              </a:cxn>
              <a:cxn ang="0">
                <a:pos x="T4" y="T5"/>
              </a:cxn>
              <a:cxn ang="0">
                <a:pos x="T6" y="T7"/>
              </a:cxn>
              <a:cxn ang="0">
                <a:pos x="T8" y="T9"/>
              </a:cxn>
            </a:cxnLst>
            <a:rect l="0" t="0" r="r" b="b"/>
            <a:pathLst>
              <a:path w="4028" h="53">
                <a:moveTo>
                  <a:pt x="0" y="53"/>
                </a:moveTo>
                <a:lnTo>
                  <a:pt x="4028" y="39"/>
                </a:lnTo>
                <a:lnTo>
                  <a:pt x="4028" y="0"/>
                </a:lnTo>
                <a:lnTo>
                  <a:pt x="0" y="14"/>
                </a:lnTo>
                <a:lnTo>
                  <a:pt x="0" y="53"/>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p:cNvSpPr>
            <a:spLocks/>
          </p:cNvSpPr>
          <p:nvPr/>
        </p:nvSpPr>
        <p:spPr bwMode="auto">
          <a:xfrm>
            <a:off x="3475038" y="3757613"/>
            <a:ext cx="141288" cy="79375"/>
          </a:xfrm>
          <a:custGeom>
            <a:avLst/>
            <a:gdLst>
              <a:gd name="T0" fmla="*/ 78 w 273"/>
              <a:gd name="T1" fmla="*/ 77 h 155"/>
              <a:gd name="T2" fmla="*/ 1 w 273"/>
              <a:gd name="T3" fmla="*/ 155 h 155"/>
              <a:gd name="T4" fmla="*/ 273 w 273"/>
              <a:gd name="T5" fmla="*/ 77 h 155"/>
              <a:gd name="T6" fmla="*/ 0 w 273"/>
              <a:gd name="T7" fmla="*/ 0 h 155"/>
              <a:gd name="T8" fmla="*/ 78 w 273"/>
              <a:gd name="T9" fmla="*/ 77 h 155"/>
            </a:gdLst>
            <a:ahLst/>
            <a:cxnLst>
              <a:cxn ang="0">
                <a:pos x="T0" y="T1"/>
              </a:cxn>
              <a:cxn ang="0">
                <a:pos x="T2" y="T3"/>
              </a:cxn>
              <a:cxn ang="0">
                <a:pos x="T4" y="T5"/>
              </a:cxn>
              <a:cxn ang="0">
                <a:pos x="T6" y="T7"/>
              </a:cxn>
              <a:cxn ang="0">
                <a:pos x="T8" y="T9"/>
              </a:cxn>
            </a:cxnLst>
            <a:rect l="0" t="0" r="r" b="b"/>
            <a:pathLst>
              <a:path w="273" h="155">
                <a:moveTo>
                  <a:pt x="78" y="77"/>
                </a:moveTo>
                <a:lnTo>
                  <a:pt x="1" y="155"/>
                </a:lnTo>
                <a:lnTo>
                  <a:pt x="273" y="77"/>
                </a:lnTo>
                <a:lnTo>
                  <a:pt x="0" y="0"/>
                </a:lnTo>
                <a:lnTo>
                  <a:pt x="78" y="7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
          <p:cNvSpPr>
            <a:spLocks/>
          </p:cNvSpPr>
          <p:nvPr/>
        </p:nvSpPr>
        <p:spPr bwMode="auto">
          <a:xfrm>
            <a:off x="3459163" y="3748088"/>
            <a:ext cx="174625" cy="100012"/>
          </a:xfrm>
          <a:custGeom>
            <a:avLst/>
            <a:gdLst>
              <a:gd name="T0" fmla="*/ 111 w 341"/>
              <a:gd name="T1" fmla="*/ 97 h 195"/>
              <a:gd name="T2" fmla="*/ 104 w 341"/>
              <a:gd name="T3" fmla="*/ 90 h 195"/>
              <a:gd name="T4" fmla="*/ 0 w 341"/>
              <a:gd name="T5" fmla="*/ 195 h 195"/>
              <a:gd name="T6" fmla="*/ 341 w 341"/>
              <a:gd name="T7" fmla="*/ 97 h 195"/>
              <a:gd name="T8" fmla="*/ 0 w 341"/>
              <a:gd name="T9" fmla="*/ 0 h 195"/>
              <a:gd name="T10" fmla="*/ 104 w 341"/>
              <a:gd name="T11" fmla="*/ 104 h 195"/>
              <a:gd name="T12" fmla="*/ 111 w 341"/>
              <a:gd name="T13" fmla="*/ 97 h 195"/>
              <a:gd name="T14" fmla="*/ 104 w 341"/>
              <a:gd name="T15" fmla="*/ 90 h 195"/>
              <a:gd name="T16" fmla="*/ 111 w 341"/>
              <a:gd name="T17" fmla="*/ 97 h 195"/>
              <a:gd name="T18" fmla="*/ 118 w 341"/>
              <a:gd name="T19" fmla="*/ 90 h 195"/>
              <a:gd name="T20" fmla="*/ 67 w 341"/>
              <a:gd name="T21" fmla="*/ 39 h 195"/>
              <a:gd name="T22" fmla="*/ 270 w 341"/>
              <a:gd name="T23" fmla="*/ 97 h 195"/>
              <a:gd name="T24" fmla="*/ 67 w 341"/>
              <a:gd name="T25" fmla="*/ 156 h 195"/>
              <a:gd name="T26" fmla="*/ 125 w 341"/>
              <a:gd name="T27" fmla="*/ 97 h 195"/>
              <a:gd name="T28" fmla="*/ 118 w 341"/>
              <a:gd name="T29" fmla="*/ 90 h 195"/>
              <a:gd name="T30" fmla="*/ 111 w 341"/>
              <a:gd name="T31"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195">
                <a:moveTo>
                  <a:pt x="111" y="97"/>
                </a:moveTo>
                <a:lnTo>
                  <a:pt x="104" y="90"/>
                </a:lnTo>
                <a:lnTo>
                  <a:pt x="0" y="195"/>
                </a:lnTo>
                <a:lnTo>
                  <a:pt x="341" y="97"/>
                </a:lnTo>
                <a:lnTo>
                  <a:pt x="0" y="0"/>
                </a:lnTo>
                <a:lnTo>
                  <a:pt x="104" y="104"/>
                </a:lnTo>
                <a:lnTo>
                  <a:pt x="111" y="97"/>
                </a:lnTo>
                <a:lnTo>
                  <a:pt x="104" y="90"/>
                </a:lnTo>
                <a:lnTo>
                  <a:pt x="111" y="97"/>
                </a:lnTo>
                <a:lnTo>
                  <a:pt x="118" y="90"/>
                </a:lnTo>
                <a:lnTo>
                  <a:pt x="67" y="39"/>
                </a:lnTo>
                <a:lnTo>
                  <a:pt x="270" y="97"/>
                </a:lnTo>
                <a:lnTo>
                  <a:pt x="67" y="156"/>
                </a:lnTo>
                <a:lnTo>
                  <a:pt x="125" y="97"/>
                </a:lnTo>
                <a:lnTo>
                  <a:pt x="118" y="90"/>
                </a:lnTo>
                <a:lnTo>
                  <a:pt x="111" y="9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8"/>
          <p:cNvSpPr>
            <a:spLocks noChangeArrowheads="1"/>
          </p:cNvSpPr>
          <p:nvPr/>
        </p:nvSpPr>
        <p:spPr bwMode="auto">
          <a:xfrm>
            <a:off x="2422525" y="3570288"/>
            <a:ext cx="733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39"/>
          <p:cNvSpPr>
            <a:spLocks noChangeArrowheads="1"/>
          </p:cNvSpPr>
          <p:nvPr/>
        </p:nvSpPr>
        <p:spPr bwMode="auto">
          <a:xfrm>
            <a:off x="3854450" y="3263900"/>
            <a:ext cx="13255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Memory unit</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40"/>
          <p:cNvSpPr>
            <a:spLocks noEditPoints="1"/>
          </p:cNvSpPr>
          <p:nvPr/>
        </p:nvSpPr>
        <p:spPr bwMode="auto">
          <a:xfrm>
            <a:off x="4051300" y="2098675"/>
            <a:ext cx="17463" cy="576262"/>
          </a:xfrm>
          <a:custGeom>
            <a:avLst/>
            <a:gdLst>
              <a:gd name="T0" fmla="*/ 33 w 33"/>
              <a:gd name="T1" fmla="*/ 0 h 1127"/>
              <a:gd name="T2" fmla="*/ 0 w 33"/>
              <a:gd name="T3" fmla="*/ 0 h 1127"/>
              <a:gd name="T4" fmla="*/ 0 w 33"/>
              <a:gd name="T5" fmla="*/ 265 h 1127"/>
              <a:gd name="T6" fmla="*/ 33 w 33"/>
              <a:gd name="T7" fmla="*/ 265 h 1127"/>
              <a:gd name="T8" fmla="*/ 33 w 33"/>
              <a:gd name="T9" fmla="*/ 0 h 1127"/>
              <a:gd name="T10" fmla="*/ 0 w 33"/>
              <a:gd name="T11" fmla="*/ 0 h 1127"/>
              <a:gd name="T12" fmla="*/ 33 w 33"/>
              <a:gd name="T13" fmla="*/ 332 h 1127"/>
              <a:gd name="T14" fmla="*/ 0 w 33"/>
              <a:gd name="T15" fmla="*/ 332 h 1127"/>
              <a:gd name="T16" fmla="*/ 0 w 33"/>
              <a:gd name="T17" fmla="*/ 365 h 1127"/>
              <a:gd name="T18" fmla="*/ 33 w 33"/>
              <a:gd name="T19" fmla="*/ 365 h 1127"/>
              <a:gd name="T20" fmla="*/ 33 w 33"/>
              <a:gd name="T21" fmla="*/ 332 h 1127"/>
              <a:gd name="T22" fmla="*/ 0 w 33"/>
              <a:gd name="T23" fmla="*/ 332 h 1127"/>
              <a:gd name="T24" fmla="*/ 33 w 33"/>
              <a:gd name="T25" fmla="*/ 431 h 1127"/>
              <a:gd name="T26" fmla="*/ 0 w 33"/>
              <a:gd name="T27" fmla="*/ 431 h 1127"/>
              <a:gd name="T28" fmla="*/ 0 w 33"/>
              <a:gd name="T29" fmla="*/ 696 h 1127"/>
              <a:gd name="T30" fmla="*/ 33 w 33"/>
              <a:gd name="T31" fmla="*/ 696 h 1127"/>
              <a:gd name="T32" fmla="*/ 33 w 33"/>
              <a:gd name="T33" fmla="*/ 431 h 1127"/>
              <a:gd name="T34" fmla="*/ 0 w 33"/>
              <a:gd name="T35" fmla="*/ 431 h 1127"/>
              <a:gd name="T36" fmla="*/ 33 w 33"/>
              <a:gd name="T37" fmla="*/ 762 h 1127"/>
              <a:gd name="T38" fmla="*/ 0 w 33"/>
              <a:gd name="T39" fmla="*/ 762 h 1127"/>
              <a:gd name="T40" fmla="*/ 0 w 33"/>
              <a:gd name="T41" fmla="*/ 795 h 1127"/>
              <a:gd name="T42" fmla="*/ 33 w 33"/>
              <a:gd name="T43" fmla="*/ 795 h 1127"/>
              <a:gd name="T44" fmla="*/ 33 w 33"/>
              <a:gd name="T45" fmla="*/ 762 h 1127"/>
              <a:gd name="T46" fmla="*/ 0 w 33"/>
              <a:gd name="T47" fmla="*/ 762 h 1127"/>
              <a:gd name="T48" fmla="*/ 33 w 33"/>
              <a:gd name="T49" fmla="*/ 862 h 1127"/>
              <a:gd name="T50" fmla="*/ 0 w 33"/>
              <a:gd name="T51" fmla="*/ 862 h 1127"/>
              <a:gd name="T52" fmla="*/ 0 w 33"/>
              <a:gd name="T53" fmla="*/ 1127 h 1127"/>
              <a:gd name="T54" fmla="*/ 33 w 33"/>
              <a:gd name="T55" fmla="*/ 1127 h 1127"/>
              <a:gd name="T56" fmla="*/ 33 w 33"/>
              <a:gd name="T57" fmla="*/ 862 h 1127"/>
              <a:gd name="T58" fmla="*/ 0 w 33"/>
              <a:gd name="T59" fmla="*/ 862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1127">
                <a:moveTo>
                  <a:pt x="33" y="0"/>
                </a:moveTo>
                <a:lnTo>
                  <a:pt x="0" y="0"/>
                </a:lnTo>
                <a:lnTo>
                  <a:pt x="0" y="265"/>
                </a:lnTo>
                <a:lnTo>
                  <a:pt x="33" y="265"/>
                </a:lnTo>
                <a:lnTo>
                  <a:pt x="33" y="0"/>
                </a:lnTo>
                <a:close/>
                <a:moveTo>
                  <a:pt x="0" y="0"/>
                </a:moveTo>
                <a:close/>
                <a:moveTo>
                  <a:pt x="33" y="332"/>
                </a:moveTo>
                <a:lnTo>
                  <a:pt x="0" y="332"/>
                </a:lnTo>
                <a:lnTo>
                  <a:pt x="0" y="365"/>
                </a:lnTo>
                <a:lnTo>
                  <a:pt x="33" y="365"/>
                </a:lnTo>
                <a:lnTo>
                  <a:pt x="33" y="332"/>
                </a:lnTo>
                <a:close/>
                <a:moveTo>
                  <a:pt x="0" y="332"/>
                </a:moveTo>
                <a:close/>
                <a:moveTo>
                  <a:pt x="33" y="431"/>
                </a:moveTo>
                <a:lnTo>
                  <a:pt x="0" y="431"/>
                </a:lnTo>
                <a:lnTo>
                  <a:pt x="0" y="696"/>
                </a:lnTo>
                <a:lnTo>
                  <a:pt x="33" y="696"/>
                </a:lnTo>
                <a:lnTo>
                  <a:pt x="33" y="431"/>
                </a:lnTo>
                <a:close/>
                <a:moveTo>
                  <a:pt x="0" y="431"/>
                </a:moveTo>
                <a:close/>
                <a:moveTo>
                  <a:pt x="33" y="762"/>
                </a:moveTo>
                <a:lnTo>
                  <a:pt x="0" y="762"/>
                </a:lnTo>
                <a:lnTo>
                  <a:pt x="0" y="795"/>
                </a:lnTo>
                <a:lnTo>
                  <a:pt x="33" y="795"/>
                </a:lnTo>
                <a:lnTo>
                  <a:pt x="33" y="762"/>
                </a:lnTo>
                <a:close/>
                <a:moveTo>
                  <a:pt x="0" y="762"/>
                </a:moveTo>
                <a:close/>
                <a:moveTo>
                  <a:pt x="33" y="862"/>
                </a:moveTo>
                <a:lnTo>
                  <a:pt x="0" y="862"/>
                </a:lnTo>
                <a:lnTo>
                  <a:pt x="0" y="1127"/>
                </a:lnTo>
                <a:lnTo>
                  <a:pt x="33" y="1127"/>
                </a:lnTo>
                <a:lnTo>
                  <a:pt x="33" y="862"/>
                </a:lnTo>
                <a:close/>
                <a:moveTo>
                  <a:pt x="0" y="862"/>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p:nvSpPr>
        <p:spPr bwMode="auto">
          <a:xfrm>
            <a:off x="4025900" y="2579688"/>
            <a:ext cx="68263" cy="119062"/>
          </a:xfrm>
          <a:custGeom>
            <a:avLst/>
            <a:gdLst>
              <a:gd name="T0" fmla="*/ 66 w 132"/>
              <a:gd name="T1" fmla="*/ 67 h 232"/>
              <a:gd name="T2" fmla="*/ 0 w 132"/>
              <a:gd name="T3" fmla="*/ 0 h 232"/>
              <a:gd name="T4" fmla="*/ 66 w 132"/>
              <a:gd name="T5" fmla="*/ 232 h 232"/>
              <a:gd name="T6" fmla="*/ 132 w 132"/>
              <a:gd name="T7" fmla="*/ 0 h 232"/>
              <a:gd name="T8" fmla="*/ 66 w 132"/>
              <a:gd name="T9" fmla="*/ 67 h 232"/>
            </a:gdLst>
            <a:ahLst/>
            <a:cxnLst>
              <a:cxn ang="0">
                <a:pos x="T0" y="T1"/>
              </a:cxn>
              <a:cxn ang="0">
                <a:pos x="T2" y="T3"/>
              </a:cxn>
              <a:cxn ang="0">
                <a:pos x="T4" y="T5"/>
              </a:cxn>
              <a:cxn ang="0">
                <a:pos x="T6" y="T7"/>
              </a:cxn>
              <a:cxn ang="0">
                <a:pos x="T8" y="T9"/>
              </a:cxn>
            </a:cxnLst>
            <a:rect l="0" t="0" r="r" b="b"/>
            <a:pathLst>
              <a:path w="132" h="232">
                <a:moveTo>
                  <a:pt x="66" y="67"/>
                </a:moveTo>
                <a:lnTo>
                  <a:pt x="0" y="0"/>
                </a:lnTo>
                <a:lnTo>
                  <a:pt x="66" y="232"/>
                </a:lnTo>
                <a:lnTo>
                  <a:pt x="132" y="0"/>
                </a:lnTo>
                <a:lnTo>
                  <a:pt x="66" y="6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p:nvSpPr>
        <p:spPr bwMode="auto">
          <a:xfrm>
            <a:off x="4017963" y="2565400"/>
            <a:ext cx="84138" cy="147637"/>
          </a:xfrm>
          <a:custGeom>
            <a:avLst/>
            <a:gdLst>
              <a:gd name="T0" fmla="*/ 83 w 166"/>
              <a:gd name="T1" fmla="*/ 95 h 290"/>
              <a:gd name="T2" fmla="*/ 89 w 166"/>
              <a:gd name="T3" fmla="*/ 89 h 290"/>
              <a:gd name="T4" fmla="*/ 0 w 166"/>
              <a:gd name="T5" fmla="*/ 0 h 290"/>
              <a:gd name="T6" fmla="*/ 83 w 166"/>
              <a:gd name="T7" fmla="*/ 290 h 290"/>
              <a:gd name="T8" fmla="*/ 166 w 166"/>
              <a:gd name="T9" fmla="*/ 0 h 290"/>
              <a:gd name="T10" fmla="*/ 77 w 166"/>
              <a:gd name="T11" fmla="*/ 89 h 290"/>
              <a:gd name="T12" fmla="*/ 83 w 166"/>
              <a:gd name="T13" fmla="*/ 95 h 290"/>
              <a:gd name="T14" fmla="*/ 89 w 166"/>
              <a:gd name="T15" fmla="*/ 89 h 290"/>
              <a:gd name="T16" fmla="*/ 83 w 166"/>
              <a:gd name="T17" fmla="*/ 95 h 290"/>
              <a:gd name="T18" fmla="*/ 89 w 166"/>
              <a:gd name="T19" fmla="*/ 100 h 290"/>
              <a:gd name="T20" fmla="*/ 133 w 166"/>
              <a:gd name="T21" fmla="*/ 57 h 290"/>
              <a:gd name="T22" fmla="*/ 83 w 166"/>
              <a:gd name="T23" fmla="*/ 230 h 290"/>
              <a:gd name="T24" fmla="*/ 34 w 166"/>
              <a:gd name="T25" fmla="*/ 57 h 290"/>
              <a:gd name="T26" fmla="*/ 83 w 166"/>
              <a:gd name="T27" fmla="*/ 106 h 290"/>
              <a:gd name="T28" fmla="*/ 89 w 166"/>
              <a:gd name="T29" fmla="*/ 100 h 290"/>
              <a:gd name="T30" fmla="*/ 83 w 166"/>
              <a:gd name="T31" fmla="*/ 9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290">
                <a:moveTo>
                  <a:pt x="83" y="95"/>
                </a:moveTo>
                <a:lnTo>
                  <a:pt x="89" y="89"/>
                </a:lnTo>
                <a:lnTo>
                  <a:pt x="0" y="0"/>
                </a:lnTo>
                <a:lnTo>
                  <a:pt x="83" y="290"/>
                </a:lnTo>
                <a:lnTo>
                  <a:pt x="166" y="0"/>
                </a:lnTo>
                <a:lnTo>
                  <a:pt x="77" y="89"/>
                </a:lnTo>
                <a:lnTo>
                  <a:pt x="83" y="95"/>
                </a:lnTo>
                <a:lnTo>
                  <a:pt x="89" y="89"/>
                </a:lnTo>
                <a:lnTo>
                  <a:pt x="83" y="95"/>
                </a:lnTo>
                <a:lnTo>
                  <a:pt x="89" y="100"/>
                </a:lnTo>
                <a:lnTo>
                  <a:pt x="133" y="57"/>
                </a:lnTo>
                <a:lnTo>
                  <a:pt x="83" y="230"/>
                </a:lnTo>
                <a:lnTo>
                  <a:pt x="34" y="57"/>
                </a:lnTo>
                <a:lnTo>
                  <a:pt x="83" y="106"/>
                </a:lnTo>
                <a:lnTo>
                  <a:pt x="89" y="100"/>
                </a:lnTo>
                <a:lnTo>
                  <a:pt x="83" y="9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noEditPoints="1"/>
          </p:cNvSpPr>
          <p:nvPr/>
        </p:nvSpPr>
        <p:spPr bwMode="auto">
          <a:xfrm>
            <a:off x="5008563" y="2138363"/>
            <a:ext cx="17463" cy="560387"/>
          </a:xfrm>
          <a:custGeom>
            <a:avLst/>
            <a:gdLst>
              <a:gd name="T0" fmla="*/ 33 w 33"/>
              <a:gd name="T1" fmla="*/ 0 h 1095"/>
              <a:gd name="T2" fmla="*/ 0 w 33"/>
              <a:gd name="T3" fmla="*/ 0 h 1095"/>
              <a:gd name="T4" fmla="*/ 0 w 33"/>
              <a:gd name="T5" fmla="*/ 260 h 1095"/>
              <a:gd name="T6" fmla="*/ 33 w 33"/>
              <a:gd name="T7" fmla="*/ 260 h 1095"/>
              <a:gd name="T8" fmla="*/ 33 w 33"/>
              <a:gd name="T9" fmla="*/ 0 h 1095"/>
              <a:gd name="T10" fmla="*/ 0 w 33"/>
              <a:gd name="T11" fmla="*/ 0 h 1095"/>
              <a:gd name="T12" fmla="*/ 33 w 33"/>
              <a:gd name="T13" fmla="*/ 325 h 1095"/>
              <a:gd name="T14" fmla="*/ 0 w 33"/>
              <a:gd name="T15" fmla="*/ 325 h 1095"/>
              <a:gd name="T16" fmla="*/ 0 w 33"/>
              <a:gd name="T17" fmla="*/ 357 h 1095"/>
              <a:gd name="T18" fmla="*/ 33 w 33"/>
              <a:gd name="T19" fmla="*/ 357 h 1095"/>
              <a:gd name="T20" fmla="*/ 33 w 33"/>
              <a:gd name="T21" fmla="*/ 325 h 1095"/>
              <a:gd name="T22" fmla="*/ 0 w 33"/>
              <a:gd name="T23" fmla="*/ 325 h 1095"/>
              <a:gd name="T24" fmla="*/ 33 w 33"/>
              <a:gd name="T25" fmla="*/ 422 h 1095"/>
              <a:gd name="T26" fmla="*/ 0 w 33"/>
              <a:gd name="T27" fmla="*/ 422 h 1095"/>
              <a:gd name="T28" fmla="*/ 0 w 33"/>
              <a:gd name="T29" fmla="*/ 682 h 1095"/>
              <a:gd name="T30" fmla="*/ 33 w 33"/>
              <a:gd name="T31" fmla="*/ 682 h 1095"/>
              <a:gd name="T32" fmla="*/ 33 w 33"/>
              <a:gd name="T33" fmla="*/ 422 h 1095"/>
              <a:gd name="T34" fmla="*/ 0 w 33"/>
              <a:gd name="T35" fmla="*/ 422 h 1095"/>
              <a:gd name="T36" fmla="*/ 33 w 33"/>
              <a:gd name="T37" fmla="*/ 747 h 1095"/>
              <a:gd name="T38" fmla="*/ 0 w 33"/>
              <a:gd name="T39" fmla="*/ 747 h 1095"/>
              <a:gd name="T40" fmla="*/ 0 w 33"/>
              <a:gd name="T41" fmla="*/ 779 h 1095"/>
              <a:gd name="T42" fmla="*/ 33 w 33"/>
              <a:gd name="T43" fmla="*/ 779 h 1095"/>
              <a:gd name="T44" fmla="*/ 33 w 33"/>
              <a:gd name="T45" fmla="*/ 747 h 1095"/>
              <a:gd name="T46" fmla="*/ 0 w 33"/>
              <a:gd name="T47" fmla="*/ 747 h 1095"/>
              <a:gd name="T48" fmla="*/ 33 w 33"/>
              <a:gd name="T49" fmla="*/ 844 h 1095"/>
              <a:gd name="T50" fmla="*/ 0 w 33"/>
              <a:gd name="T51" fmla="*/ 844 h 1095"/>
              <a:gd name="T52" fmla="*/ 0 w 33"/>
              <a:gd name="T53" fmla="*/ 1095 h 1095"/>
              <a:gd name="T54" fmla="*/ 33 w 33"/>
              <a:gd name="T55" fmla="*/ 1095 h 1095"/>
              <a:gd name="T56" fmla="*/ 33 w 33"/>
              <a:gd name="T57" fmla="*/ 844 h 1095"/>
              <a:gd name="T58" fmla="*/ 0 w 33"/>
              <a:gd name="T59" fmla="*/ 844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1095">
                <a:moveTo>
                  <a:pt x="33" y="0"/>
                </a:moveTo>
                <a:lnTo>
                  <a:pt x="0" y="0"/>
                </a:lnTo>
                <a:lnTo>
                  <a:pt x="0" y="260"/>
                </a:lnTo>
                <a:lnTo>
                  <a:pt x="33" y="260"/>
                </a:lnTo>
                <a:lnTo>
                  <a:pt x="33" y="0"/>
                </a:lnTo>
                <a:close/>
                <a:moveTo>
                  <a:pt x="0" y="0"/>
                </a:moveTo>
                <a:close/>
                <a:moveTo>
                  <a:pt x="33" y="325"/>
                </a:moveTo>
                <a:lnTo>
                  <a:pt x="0" y="325"/>
                </a:lnTo>
                <a:lnTo>
                  <a:pt x="0" y="357"/>
                </a:lnTo>
                <a:lnTo>
                  <a:pt x="33" y="357"/>
                </a:lnTo>
                <a:lnTo>
                  <a:pt x="33" y="325"/>
                </a:lnTo>
                <a:close/>
                <a:moveTo>
                  <a:pt x="0" y="325"/>
                </a:moveTo>
                <a:close/>
                <a:moveTo>
                  <a:pt x="33" y="422"/>
                </a:moveTo>
                <a:lnTo>
                  <a:pt x="0" y="422"/>
                </a:lnTo>
                <a:lnTo>
                  <a:pt x="0" y="682"/>
                </a:lnTo>
                <a:lnTo>
                  <a:pt x="33" y="682"/>
                </a:lnTo>
                <a:lnTo>
                  <a:pt x="33" y="422"/>
                </a:lnTo>
                <a:close/>
                <a:moveTo>
                  <a:pt x="0" y="422"/>
                </a:moveTo>
                <a:close/>
                <a:moveTo>
                  <a:pt x="33" y="747"/>
                </a:moveTo>
                <a:lnTo>
                  <a:pt x="0" y="747"/>
                </a:lnTo>
                <a:lnTo>
                  <a:pt x="0" y="779"/>
                </a:lnTo>
                <a:lnTo>
                  <a:pt x="33" y="779"/>
                </a:lnTo>
                <a:lnTo>
                  <a:pt x="33" y="747"/>
                </a:lnTo>
                <a:close/>
                <a:moveTo>
                  <a:pt x="0" y="747"/>
                </a:moveTo>
                <a:close/>
                <a:moveTo>
                  <a:pt x="33" y="844"/>
                </a:moveTo>
                <a:lnTo>
                  <a:pt x="0" y="844"/>
                </a:lnTo>
                <a:lnTo>
                  <a:pt x="0" y="1095"/>
                </a:lnTo>
                <a:lnTo>
                  <a:pt x="33" y="1095"/>
                </a:lnTo>
                <a:lnTo>
                  <a:pt x="33" y="844"/>
                </a:lnTo>
                <a:close/>
                <a:moveTo>
                  <a:pt x="0" y="844"/>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p:nvSpPr>
        <p:spPr bwMode="auto">
          <a:xfrm>
            <a:off x="4983163" y="2598738"/>
            <a:ext cx="68263" cy="117475"/>
          </a:xfrm>
          <a:custGeom>
            <a:avLst/>
            <a:gdLst>
              <a:gd name="T0" fmla="*/ 65 w 130"/>
              <a:gd name="T1" fmla="*/ 65 h 228"/>
              <a:gd name="T2" fmla="*/ 0 w 130"/>
              <a:gd name="T3" fmla="*/ 0 h 228"/>
              <a:gd name="T4" fmla="*/ 65 w 130"/>
              <a:gd name="T5" fmla="*/ 228 h 228"/>
              <a:gd name="T6" fmla="*/ 130 w 130"/>
              <a:gd name="T7" fmla="*/ 0 h 228"/>
              <a:gd name="T8" fmla="*/ 65 w 130"/>
              <a:gd name="T9" fmla="*/ 65 h 228"/>
            </a:gdLst>
            <a:ahLst/>
            <a:cxnLst>
              <a:cxn ang="0">
                <a:pos x="T0" y="T1"/>
              </a:cxn>
              <a:cxn ang="0">
                <a:pos x="T2" y="T3"/>
              </a:cxn>
              <a:cxn ang="0">
                <a:pos x="T4" y="T5"/>
              </a:cxn>
              <a:cxn ang="0">
                <a:pos x="T6" y="T7"/>
              </a:cxn>
              <a:cxn ang="0">
                <a:pos x="T8" y="T9"/>
              </a:cxn>
            </a:cxnLst>
            <a:rect l="0" t="0" r="r" b="b"/>
            <a:pathLst>
              <a:path w="130" h="228">
                <a:moveTo>
                  <a:pt x="65" y="65"/>
                </a:moveTo>
                <a:lnTo>
                  <a:pt x="0" y="0"/>
                </a:lnTo>
                <a:lnTo>
                  <a:pt x="65" y="228"/>
                </a:lnTo>
                <a:lnTo>
                  <a:pt x="130" y="0"/>
                </a:lnTo>
                <a:lnTo>
                  <a:pt x="65" y="6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p:nvSpPr>
        <p:spPr bwMode="auto">
          <a:xfrm>
            <a:off x="4975225" y="2584450"/>
            <a:ext cx="84138" cy="146050"/>
          </a:xfrm>
          <a:custGeom>
            <a:avLst/>
            <a:gdLst>
              <a:gd name="T0" fmla="*/ 81 w 163"/>
              <a:gd name="T1" fmla="*/ 93 h 285"/>
              <a:gd name="T2" fmla="*/ 87 w 163"/>
              <a:gd name="T3" fmla="*/ 88 h 285"/>
              <a:gd name="T4" fmla="*/ 0 w 163"/>
              <a:gd name="T5" fmla="*/ 0 h 285"/>
              <a:gd name="T6" fmla="*/ 81 w 163"/>
              <a:gd name="T7" fmla="*/ 285 h 285"/>
              <a:gd name="T8" fmla="*/ 163 w 163"/>
              <a:gd name="T9" fmla="*/ 0 h 285"/>
              <a:gd name="T10" fmla="*/ 76 w 163"/>
              <a:gd name="T11" fmla="*/ 88 h 285"/>
              <a:gd name="T12" fmla="*/ 81 w 163"/>
              <a:gd name="T13" fmla="*/ 93 h 285"/>
              <a:gd name="T14" fmla="*/ 87 w 163"/>
              <a:gd name="T15" fmla="*/ 88 h 285"/>
              <a:gd name="T16" fmla="*/ 81 w 163"/>
              <a:gd name="T17" fmla="*/ 93 h 285"/>
              <a:gd name="T18" fmla="*/ 87 w 163"/>
              <a:gd name="T19" fmla="*/ 99 h 285"/>
              <a:gd name="T20" fmla="*/ 130 w 163"/>
              <a:gd name="T21" fmla="*/ 56 h 285"/>
              <a:gd name="T22" fmla="*/ 81 w 163"/>
              <a:gd name="T23" fmla="*/ 226 h 285"/>
              <a:gd name="T24" fmla="*/ 33 w 163"/>
              <a:gd name="T25" fmla="*/ 56 h 285"/>
              <a:gd name="T26" fmla="*/ 81 w 163"/>
              <a:gd name="T27" fmla="*/ 105 h 285"/>
              <a:gd name="T28" fmla="*/ 87 w 163"/>
              <a:gd name="T29" fmla="*/ 99 h 285"/>
              <a:gd name="T30" fmla="*/ 81 w 163"/>
              <a:gd name="T31" fmla="*/ 9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285">
                <a:moveTo>
                  <a:pt x="81" y="93"/>
                </a:moveTo>
                <a:lnTo>
                  <a:pt x="87" y="88"/>
                </a:lnTo>
                <a:lnTo>
                  <a:pt x="0" y="0"/>
                </a:lnTo>
                <a:lnTo>
                  <a:pt x="81" y="285"/>
                </a:lnTo>
                <a:lnTo>
                  <a:pt x="163" y="0"/>
                </a:lnTo>
                <a:lnTo>
                  <a:pt x="76" y="88"/>
                </a:lnTo>
                <a:lnTo>
                  <a:pt x="81" y="93"/>
                </a:lnTo>
                <a:lnTo>
                  <a:pt x="87" y="88"/>
                </a:lnTo>
                <a:lnTo>
                  <a:pt x="81" y="93"/>
                </a:lnTo>
                <a:lnTo>
                  <a:pt x="87" y="99"/>
                </a:lnTo>
                <a:lnTo>
                  <a:pt x="130" y="56"/>
                </a:lnTo>
                <a:lnTo>
                  <a:pt x="81" y="226"/>
                </a:lnTo>
                <a:lnTo>
                  <a:pt x="33" y="56"/>
                </a:lnTo>
                <a:lnTo>
                  <a:pt x="81" y="105"/>
                </a:lnTo>
                <a:lnTo>
                  <a:pt x="87" y="99"/>
                </a:lnTo>
                <a:lnTo>
                  <a:pt x="81" y="9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46"/>
          <p:cNvSpPr>
            <a:spLocks noChangeArrowheads="1"/>
          </p:cNvSpPr>
          <p:nvPr/>
        </p:nvSpPr>
        <p:spPr bwMode="auto">
          <a:xfrm>
            <a:off x="4125913" y="2120900"/>
            <a:ext cx="4016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isLd</a:t>
            </a:r>
            <a:endParaRPr kumimoji="0" lang="en-US" sz="1800" b="0" i="0" u="none" strike="noStrike" cap="none" normalizeH="0" baseline="0" dirty="0" smtClean="0">
              <a:ln>
                <a:noFill/>
              </a:ln>
              <a:solidFill>
                <a:schemeClr val="tx1"/>
              </a:solidFill>
              <a:effectLst/>
              <a:latin typeface="Arial" pitchFamily="34" charset="0"/>
            </a:endParaRPr>
          </a:p>
        </p:txBody>
      </p:sp>
      <p:sp>
        <p:nvSpPr>
          <p:cNvPr id="38" name="Rectangle 47"/>
          <p:cNvSpPr>
            <a:spLocks noChangeArrowheads="1"/>
          </p:cNvSpPr>
          <p:nvPr/>
        </p:nvSpPr>
        <p:spPr bwMode="auto">
          <a:xfrm>
            <a:off x="5084763" y="2073275"/>
            <a:ext cx="35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isSt</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Rectangle 48"/>
          <p:cNvSpPr>
            <a:spLocks noChangeArrowheads="1"/>
          </p:cNvSpPr>
          <p:nvPr/>
        </p:nvSpPr>
        <p:spPr bwMode="auto">
          <a:xfrm>
            <a:off x="2867025" y="4456113"/>
            <a:ext cx="2549525" cy="1139825"/>
          </a:xfrm>
          <a:prstGeom prst="rect">
            <a:avLst/>
          </a:prstGeom>
          <a:solidFill>
            <a:srgbClr val="F2C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9"/>
          <p:cNvSpPr>
            <a:spLocks/>
          </p:cNvSpPr>
          <p:nvPr/>
        </p:nvSpPr>
        <p:spPr bwMode="auto">
          <a:xfrm>
            <a:off x="2857500" y="4448175"/>
            <a:ext cx="2566988" cy="1155700"/>
          </a:xfrm>
          <a:custGeom>
            <a:avLst/>
            <a:gdLst>
              <a:gd name="T0" fmla="*/ 17 w 4990"/>
              <a:gd name="T1" fmla="*/ 17 h 2259"/>
              <a:gd name="T2" fmla="*/ 17 w 4990"/>
              <a:gd name="T3" fmla="*/ 34 h 2259"/>
              <a:gd name="T4" fmla="*/ 4956 w 4990"/>
              <a:gd name="T5" fmla="*/ 34 h 2259"/>
              <a:gd name="T6" fmla="*/ 4956 w 4990"/>
              <a:gd name="T7" fmla="*/ 2226 h 2259"/>
              <a:gd name="T8" fmla="*/ 34 w 4990"/>
              <a:gd name="T9" fmla="*/ 2226 h 2259"/>
              <a:gd name="T10" fmla="*/ 34 w 4990"/>
              <a:gd name="T11" fmla="*/ 17 h 2259"/>
              <a:gd name="T12" fmla="*/ 17 w 4990"/>
              <a:gd name="T13" fmla="*/ 17 h 2259"/>
              <a:gd name="T14" fmla="*/ 17 w 4990"/>
              <a:gd name="T15" fmla="*/ 34 h 2259"/>
              <a:gd name="T16" fmla="*/ 17 w 4990"/>
              <a:gd name="T17" fmla="*/ 17 h 2259"/>
              <a:gd name="T18" fmla="*/ 0 w 4990"/>
              <a:gd name="T19" fmla="*/ 17 h 2259"/>
              <a:gd name="T20" fmla="*/ 0 w 4990"/>
              <a:gd name="T21" fmla="*/ 2259 h 2259"/>
              <a:gd name="T22" fmla="*/ 4990 w 4990"/>
              <a:gd name="T23" fmla="*/ 2259 h 2259"/>
              <a:gd name="T24" fmla="*/ 4990 w 4990"/>
              <a:gd name="T25" fmla="*/ 0 h 2259"/>
              <a:gd name="T26" fmla="*/ 0 w 4990"/>
              <a:gd name="T27" fmla="*/ 0 h 2259"/>
              <a:gd name="T28" fmla="*/ 0 w 4990"/>
              <a:gd name="T29" fmla="*/ 17 h 2259"/>
              <a:gd name="T30" fmla="*/ 17 w 4990"/>
              <a:gd name="T31" fmla="*/ 17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90" h="2259">
                <a:moveTo>
                  <a:pt x="17" y="17"/>
                </a:moveTo>
                <a:lnTo>
                  <a:pt x="17" y="34"/>
                </a:lnTo>
                <a:lnTo>
                  <a:pt x="4956" y="34"/>
                </a:lnTo>
                <a:lnTo>
                  <a:pt x="4956" y="2226"/>
                </a:lnTo>
                <a:lnTo>
                  <a:pt x="34" y="2226"/>
                </a:lnTo>
                <a:lnTo>
                  <a:pt x="34" y="17"/>
                </a:lnTo>
                <a:lnTo>
                  <a:pt x="17" y="17"/>
                </a:lnTo>
                <a:lnTo>
                  <a:pt x="17" y="34"/>
                </a:lnTo>
                <a:lnTo>
                  <a:pt x="17" y="17"/>
                </a:lnTo>
                <a:lnTo>
                  <a:pt x="0" y="17"/>
                </a:lnTo>
                <a:lnTo>
                  <a:pt x="0" y="2259"/>
                </a:lnTo>
                <a:lnTo>
                  <a:pt x="4990" y="2259"/>
                </a:lnTo>
                <a:lnTo>
                  <a:pt x="4990" y="0"/>
                </a:lnTo>
                <a:lnTo>
                  <a:pt x="0" y="0"/>
                </a:lnTo>
                <a:lnTo>
                  <a:pt x="0" y="17"/>
                </a:lnTo>
                <a:lnTo>
                  <a:pt x="17"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0"/>
          <p:cNvSpPr>
            <a:spLocks noChangeArrowheads="1"/>
          </p:cNvSpPr>
          <p:nvPr/>
        </p:nvSpPr>
        <p:spPr bwMode="auto">
          <a:xfrm>
            <a:off x="3357563" y="4876800"/>
            <a:ext cx="1100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Data memory</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51"/>
          <p:cNvSpPr>
            <a:spLocks noChangeArrowheads="1"/>
          </p:cNvSpPr>
          <p:nvPr/>
        </p:nvSpPr>
        <p:spPr bwMode="auto">
          <a:xfrm>
            <a:off x="3651250" y="3673475"/>
            <a:ext cx="641350" cy="231775"/>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2"/>
          <p:cNvSpPr>
            <a:spLocks/>
          </p:cNvSpPr>
          <p:nvPr/>
        </p:nvSpPr>
        <p:spPr bwMode="auto">
          <a:xfrm>
            <a:off x="3641725" y="3665538"/>
            <a:ext cx="660400" cy="247650"/>
          </a:xfrm>
          <a:custGeom>
            <a:avLst/>
            <a:gdLst>
              <a:gd name="T0" fmla="*/ 18 w 1284"/>
              <a:gd name="T1" fmla="*/ 17 h 486"/>
              <a:gd name="T2" fmla="*/ 18 w 1284"/>
              <a:gd name="T3" fmla="*/ 35 h 486"/>
              <a:gd name="T4" fmla="*/ 1249 w 1284"/>
              <a:gd name="T5" fmla="*/ 35 h 486"/>
              <a:gd name="T6" fmla="*/ 1249 w 1284"/>
              <a:gd name="T7" fmla="*/ 451 h 486"/>
              <a:gd name="T8" fmla="*/ 35 w 1284"/>
              <a:gd name="T9" fmla="*/ 451 h 486"/>
              <a:gd name="T10" fmla="*/ 35 w 1284"/>
              <a:gd name="T11" fmla="*/ 17 h 486"/>
              <a:gd name="T12" fmla="*/ 18 w 1284"/>
              <a:gd name="T13" fmla="*/ 17 h 486"/>
              <a:gd name="T14" fmla="*/ 18 w 1284"/>
              <a:gd name="T15" fmla="*/ 35 h 486"/>
              <a:gd name="T16" fmla="*/ 18 w 1284"/>
              <a:gd name="T17" fmla="*/ 17 h 486"/>
              <a:gd name="T18" fmla="*/ 0 w 1284"/>
              <a:gd name="T19" fmla="*/ 17 h 486"/>
              <a:gd name="T20" fmla="*/ 0 w 1284"/>
              <a:gd name="T21" fmla="*/ 486 h 486"/>
              <a:gd name="T22" fmla="*/ 1284 w 1284"/>
              <a:gd name="T23" fmla="*/ 486 h 486"/>
              <a:gd name="T24" fmla="*/ 1284 w 1284"/>
              <a:gd name="T25" fmla="*/ 0 h 486"/>
              <a:gd name="T26" fmla="*/ 0 w 1284"/>
              <a:gd name="T27" fmla="*/ 0 h 486"/>
              <a:gd name="T28" fmla="*/ 0 w 1284"/>
              <a:gd name="T29" fmla="*/ 17 h 486"/>
              <a:gd name="T30" fmla="*/ 18 w 1284"/>
              <a:gd name="T31" fmla="*/ 1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4" h="486">
                <a:moveTo>
                  <a:pt x="18" y="17"/>
                </a:moveTo>
                <a:lnTo>
                  <a:pt x="18" y="35"/>
                </a:lnTo>
                <a:lnTo>
                  <a:pt x="1249" y="35"/>
                </a:lnTo>
                <a:lnTo>
                  <a:pt x="1249" y="451"/>
                </a:lnTo>
                <a:lnTo>
                  <a:pt x="35" y="451"/>
                </a:lnTo>
                <a:lnTo>
                  <a:pt x="35" y="17"/>
                </a:lnTo>
                <a:lnTo>
                  <a:pt x="18" y="17"/>
                </a:lnTo>
                <a:lnTo>
                  <a:pt x="18" y="35"/>
                </a:lnTo>
                <a:lnTo>
                  <a:pt x="18" y="17"/>
                </a:lnTo>
                <a:lnTo>
                  <a:pt x="0" y="17"/>
                </a:lnTo>
                <a:lnTo>
                  <a:pt x="0" y="486"/>
                </a:lnTo>
                <a:lnTo>
                  <a:pt x="1284" y="486"/>
                </a:lnTo>
                <a:lnTo>
                  <a:pt x="1284" y="0"/>
                </a:lnTo>
                <a:lnTo>
                  <a:pt x="0" y="0"/>
                </a:lnTo>
                <a:lnTo>
                  <a:pt x="0" y="17"/>
                </a:lnTo>
                <a:lnTo>
                  <a:pt x="18"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3"/>
          <p:cNvSpPr>
            <a:spLocks noChangeArrowheads="1"/>
          </p:cNvSpPr>
          <p:nvPr/>
        </p:nvSpPr>
        <p:spPr bwMode="auto">
          <a:xfrm>
            <a:off x="3748088" y="3698875"/>
            <a:ext cx="2952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mar</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54"/>
          <p:cNvSpPr>
            <a:spLocks noChangeArrowheads="1"/>
          </p:cNvSpPr>
          <p:nvPr/>
        </p:nvSpPr>
        <p:spPr bwMode="auto">
          <a:xfrm>
            <a:off x="3660775" y="2963863"/>
            <a:ext cx="642938" cy="230187"/>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5"/>
          <p:cNvSpPr>
            <a:spLocks/>
          </p:cNvSpPr>
          <p:nvPr/>
        </p:nvSpPr>
        <p:spPr bwMode="auto">
          <a:xfrm>
            <a:off x="3649663" y="2952750"/>
            <a:ext cx="663575" cy="252412"/>
          </a:xfrm>
          <a:custGeom>
            <a:avLst/>
            <a:gdLst>
              <a:gd name="T0" fmla="*/ 20 w 1288"/>
              <a:gd name="T1" fmla="*/ 20 h 491"/>
              <a:gd name="T2" fmla="*/ 20 w 1288"/>
              <a:gd name="T3" fmla="*/ 39 h 491"/>
              <a:gd name="T4" fmla="*/ 1249 w 1288"/>
              <a:gd name="T5" fmla="*/ 39 h 491"/>
              <a:gd name="T6" fmla="*/ 1249 w 1288"/>
              <a:gd name="T7" fmla="*/ 452 h 491"/>
              <a:gd name="T8" fmla="*/ 39 w 1288"/>
              <a:gd name="T9" fmla="*/ 452 h 491"/>
              <a:gd name="T10" fmla="*/ 39 w 1288"/>
              <a:gd name="T11" fmla="*/ 20 h 491"/>
              <a:gd name="T12" fmla="*/ 20 w 1288"/>
              <a:gd name="T13" fmla="*/ 20 h 491"/>
              <a:gd name="T14" fmla="*/ 20 w 1288"/>
              <a:gd name="T15" fmla="*/ 39 h 491"/>
              <a:gd name="T16" fmla="*/ 20 w 1288"/>
              <a:gd name="T17" fmla="*/ 20 h 491"/>
              <a:gd name="T18" fmla="*/ 0 w 1288"/>
              <a:gd name="T19" fmla="*/ 20 h 491"/>
              <a:gd name="T20" fmla="*/ 0 w 1288"/>
              <a:gd name="T21" fmla="*/ 491 h 491"/>
              <a:gd name="T22" fmla="*/ 1288 w 1288"/>
              <a:gd name="T23" fmla="*/ 491 h 491"/>
              <a:gd name="T24" fmla="*/ 1288 w 1288"/>
              <a:gd name="T25" fmla="*/ 0 h 491"/>
              <a:gd name="T26" fmla="*/ 0 w 1288"/>
              <a:gd name="T27" fmla="*/ 0 h 491"/>
              <a:gd name="T28" fmla="*/ 0 w 1288"/>
              <a:gd name="T29" fmla="*/ 20 h 491"/>
              <a:gd name="T30" fmla="*/ 20 w 1288"/>
              <a:gd name="T31" fmla="*/ 2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8" h="491">
                <a:moveTo>
                  <a:pt x="20" y="20"/>
                </a:moveTo>
                <a:lnTo>
                  <a:pt x="20" y="39"/>
                </a:lnTo>
                <a:lnTo>
                  <a:pt x="1249" y="39"/>
                </a:lnTo>
                <a:lnTo>
                  <a:pt x="1249" y="452"/>
                </a:lnTo>
                <a:lnTo>
                  <a:pt x="39" y="452"/>
                </a:lnTo>
                <a:lnTo>
                  <a:pt x="39" y="20"/>
                </a:lnTo>
                <a:lnTo>
                  <a:pt x="20" y="20"/>
                </a:lnTo>
                <a:lnTo>
                  <a:pt x="20" y="39"/>
                </a:lnTo>
                <a:lnTo>
                  <a:pt x="20" y="20"/>
                </a:lnTo>
                <a:lnTo>
                  <a:pt x="0" y="20"/>
                </a:lnTo>
                <a:lnTo>
                  <a:pt x="0" y="491"/>
                </a:lnTo>
                <a:lnTo>
                  <a:pt x="1288" y="491"/>
                </a:lnTo>
                <a:lnTo>
                  <a:pt x="1288" y="0"/>
                </a:lnTo>
                <a:lnTo>
                  <a:pt x="0" y="0"/>
                </a:lnTo>
                <a:lnTo>
                  <a:pt x="0" y="20"/>
                </a:lnTo>
                <a:lnTo>
                  <a:pt x="20"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56"/>
          <p:cNvSpPr>
            <a:spLocks noChangeArrowheads="1"/>
          </p:cNvSpPr>
          <p:nvPr/>
        </p:nvSpPr>
        <p:spPr bwMode="auto">
          <a:xfrm>
            <a:off x="3724275" y="2992438"/>
            <a:ext cx="3079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mdr</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57"/>
          <p:cNvSpPr>
            <a:spLocks noChangeArrowheads="1"/>
          </p:cNvSpPr>
          <p:nvPr/>
        </p:nvSpPr>
        <p:spPr bwMode="auto">
          <a:xfrm>
            <a:off x="1973263" y="2803525"/>
            <a:ext cx="2127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49" name="Freeform 58"/>
          <p:cNvSpPr>
            <a:spLocks/>
          </p:cNvSpPr>
          <p:nvPr/>
        </p:nvSpPr>
        <p:spPr bwMode="auto">
          <a:xfrm>
            <a:off x="1970088" y="2990850"/>
            <a:ext cx="103188" cy="122237"/>
          </a:xfrm>
          <a:custGeom>
            <a:avLst/>
            <a:gdLst>
              <a:gd name="T0" fmla="*/ 202 w 202"/>
              <a:gd name="T1" fmla="*/ 0 h 239"/>
              <a:gd name="T2" fmla="*/ 0 w 202"/>
              <a:gd name="T3" fmla="*/ 222 h 239"/>
              <a:gd name="T4" fmla="*/ 202 w 202"/>
              <a:gd name="T5" fmla="*/ 0 h 239"/>
            </a:gdLst>
            <a:ahLst/>
            <a:cxnLst>
              <a:cxn ang="0">
                <a:pos x="T0" y="T1"/>
              </a:cxn>
              <a:cxn ang="0">
                <a:pos x="T2" y="T3"/>
              </a:cxn>
              <a:cxn ang="0">
                <a:pos x="T4" y="T5"/>
              </a:cxn>
            </a:cxnLst>
            <a:rect l="0" t="0" r="r" b="b"/>
            <a:pathLst>
              <a:path w="202" h="239">
                <a:moveTo>
                  <a:pt x="202" y="0"/>
                </a:moveTo>
                <a:cubicBezTo>
                  <a:pt x="11" y="239"/>
                  <a:pt x="0" y="222"/>
                  <a:pt x="0" y="222"/>
                </a:cubicBezTo>
                <a:lnTo>
                  <a:pt x="2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
          <p:cNvSpPr>
            <a:spLocks/>
          </p:cNvSpPr>
          <p:nvPr/>
        </p:nvSpPr>
        <p:spPr bwMode="auto">
          <a:xfrm>
            <a:off x="1968500" y="2989263"/>
            <a:ext cx="107950" cy="119062"/>
          </a:xfrm>
          <a:custGeom>
            <a:avLst/>
            <a:gdLst>
              <a:gd name="T0" fmla="*/ 201 w 210"/>
              <a:gd name="T1" fmla="*/ 0 h 232"/>
              <a:gd name="T2" fmla="*/ 41 w 210"/>
              <a:gd name="T3" fmla="*/ 190 h 232"/>
              <a:gd name="T4" fmla="*/ 12 w 210"/>
              <a:gd name="T5" fmla="*/ 217 h 232"/>
              <a:gd name="T6" fmla="*/ 6 w 210"/>
              <a:gd name="T7" fmla="*/ 221 h 232"/>
              <a:gd name="T8" fmla="*/ 5 w 210"/>
              <a:gd name="T9" fmla="*/ 221 h 232"/>
              <a:gd name="T10" fmla="*/ 5 w 210"/>
              <a:gd name="T11" fmla="*/ 222 h 232"/>
              <a:gd name="T12" fmla="*/ 5 w 210"/>
              <a:gd name="T13" fmla="*/ 221 h 232"/>
              <a:gd name="T14" fmla="*/ 5 w 210"/>
              <a:gd name="T15" fmla="*/ 221 h 232"/>
              <a:gd name="T16" fmla="*/ 5 w 210"/>
              <a:gd name="T17" fmla="*/ 222 h 232"/>
              <a:gd name="T18" fmla="*/ 5 w 210"/>
              <a:gd name="T19" fmla="*/ 221 h 232"/>
              <a:gd name="T20" fmla="*/ 5 w 210"/>
              <a:gd name="T21" fmla="*/ 226 h 232"/>
              <a:gd name="T22" fmla="*/ 9 w 210"/>
              <a:gd name="T23" fmla="*/ 224 h 232"/>
              <a:gd name="T24" fmla="*/ 5 w 210"/>
              <a:gd name="T25" fmla="*/ 221 h 232"/>
              <a:gd name="T26" fmla="*/ 5 w 210"/>
              <a:gd name="T27" fmla="*/ 226 h 232"/>
              <a:gd name="T28" fmla="*/ 9 w 210"/>
              <a:gd name="T29" fmla="*/ 224 h 232"/>
              <a:gd name="T30" fmla="*/ 0 w 210"/>
              <a:gd name="T31" fmla="*/ 229 h 232"/>
              <a:gd name="T32" fmla="*/ 5 w 210"/>
              <a:gd name="T33" fmla="*/ 232 h 232"/>
              <a:gd name="T34" fmla="*/ 18 w 210"/>
              <a:gd name="T35" fmla="*/ 225 h 232"/>
              <a:gd name="T36" fmla="*/ 210 w 210"/>
              <a:gd name="T37" fmla="*/ 7 h 232"/>
              <a:gd name="T38" fmla="*/ 201 w 210"/>
              <a:gd name="T3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32">
                <a:moveTo>
                  <a:pt x="201" y="0"/>
                </a:moveTo>
                <a:cubicBezTo>
                  <a:pt x="118" y="105"/>
                  <a:pt x="69" y="161"/>
                  <a:pt x="41" y="190"/>
                </a:cubicBezTo>
                <a:cubicBezTo>
                  <a:pt x="26" y="205"/>
                  <a:pt x="17" y="213"/>
                  <a:pt x="12" y="217"/>
                </a:cubicBezTo>
                <a:lnTo>
                  <a:pt x="6" y="221"/>
                </a:lnTo>
                <a:lnTo>
                  <a:pt x="5" y="221"/>
                </a:lnTo>
                <a:lnTo>
                  <a:pt x="5" y="222"/>
                </a:lnTo>
                <a:lnTo>
                  <a:pt x="5" y="221"/>
                </a:lnTo>
                <a:lnTo>
                  <a:pt x="5" y="221"/>
                </a:lnTo>
                <a:lnTo>
                  <a:pt x="5" y="222"/>
                </a:lnTo>
                <a:lnTo>
                  <a:pt x="5" y="221"/>
                </a:lnTo>
                <a:lnTo>
                  <a:pt x="5" y="226"/>
                </a:lnTo>
                <a:lnTo>
                  <a:pt x="9" y="224"/>
                </a:lnTo>
                <a:lnTo>
                  <a:pt x="5" y="221"/>
                </a:lnTo>
                <a:lnTo>
                  <a:pt x="5" y="226"/>
                </a:lnTo>
                <a:lnTo>
                  <a:pt x="9" y="224"/>
                </a:lnTo>
                <a:lnTo>
                  <a:pt x="0" y="229"/>
                </a:lnTo>
                <a:lnTo>
                  <a:pt x="5" y="232"/>
                </a:lnTo>
                <a:cubicBezTo>
                  <a:pt x="9" y="232"/>
                  <a:pt x="12" y="230"/>
                  <a:pt x="18" y="225"/>
                </a:cubicBezTo>
                <a:cubicBezTo>
                  <a:pt x="37" y="211"/>
                  <a:pt x="84" y="164"/>
                  <a:pt x="210" y="7"/>
                </a:cubicBezTo>
                <a:lnTo>
                  <a:pt x="20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0"/>
          <p:cNvSpPr>
            <a:spLocks noChangeArrowheads="1"/>
          </p:cNvSpPr>
          <p:nvPr/>
        </p:nvSpPr>
        <p:spPr bwMode="auto">
          <a:xfrm>
            <a:off x="1925638" y="3544888"/>
            <a:ext cx="2127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52" name="Freeform 61"/>
          <p:cNvSpPr>
            <a:spLocks/>
          </p:cNvSpPr>
          <p:nvPr/>
        </p:nvSpPr>
        <p:spPr bwMode="auto">
          <a:xfrm>
            <a:off x="1916113" y="3740150"/>
            <a:ext cx="103188" cy="122237"/>
          </a:xfrm>
          <a:custGeom>
            <a:avLst/>
            <a:gdLst>
              <a:gd name="T0" fmla="*/ 202 w 202"/>
              <a:gd name="T1" fmla="*/ 0 h 240"/>
              <a:gd name="T2" fmla="*/ 0 w 202"/>
              <a:gd name="T3" fmla="*/ 222 h 240"/>
              <a:gd name="T4" fmla="*/ 202 w 202"/>
              <a:gd name="T5" fmla="*/ 0 h 240"/>
            </a:gdLst>
            <a:ahLst/>
            <a:cxnLst>
              <a:cxn ang="0">
                <a:pos x="T0" y="T1"/>
              </a:cxn>
              <a:cxn ang="0">
                <a:pos x="T2" y="T3"/>
              </a:cxn>
              <a:cxn ang="0">
                <a:pos x="T4" y="T5"/>
              </a:cxn>
            </a:cxnLst>
            <a:rect l="0" t="0" r="r" b="b"/>
            <a:pathLst>
              <a:path w="202" h="240">
                <a:moveTo>
                  <a:pt x="202" y="0"/>
                </a:moveTo>
                <a:cubicBezTo>
                  <a:pt x="11" y="240"/>
                  <a:pt x="0" y="222"/>
                  <a:pt x="0" y="222"/>
                </a:cubicBezTo>
                <a:lnTo>
                  <a:pt x="2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2"/>
          <p:cNvSpPr>
            <a:spLocks/>
          </p:cNvSpPr>
          <p:nvPr/>
        </p:nvSpPr>
        <p:spPr bwMode="auto">
          <a:xfrm>
            <a:off x="1914525" y="3736975"/>
            <a:ext cx="107950" cy="119062"/>
          </a:xfrm>
          <a:custGeom>
            <a:avLst/>
            <a:gdLst>
              <a:gd name="T0" fmla="*/ 201 w 210"/>
              <a:gd name="T1" fmla="*/ 0 h 232"/>
              <a:gd name="T2" fmla="*/ 41 w 210"/>
              <a:gd name="T3" fmla="*/ 190 h 232"/>
              <a:gd name="T4" fmla="*/ 12 w 210"/>
              <a:gd name="T5" fmla="*/ 217 h 232"/>
              <a:gd name="T6" fmla="*/ 6 w 210"/>
              <a:gd name="T7" fmla="*/ 221 h 232"/>
              <a:gd name="T8" fmla="*/ 5 w 210"/>
              <a:gd name="T9" fmla="*/ 221 h 232"/>
              <a:gd name="T10" fmla="*/ 5 w 210"/>
              <a:gd name="T11" fmla="*/ 222 h 232"/>
              <a:gd name="T12" fmla="*/ 5 w 210"/>
              <a:gd name="T13" fmla="*/ 221 h 232"/>
              <a:gd name="T14" fmla="*/ 5 w 210"/>
              <a:gd name="T15" fmla="*/ 221 h 232"/>
              <a:gd name="T16" fmla="*/ 5 w 210"/>
              <a:gd name="T17" fmla="*/ 222 h 232"/>
              <a:gd name="T18" fmla="*/ 5 w 210"/>
              <a:gd name="T19" fmla="*/ 221 h 232"/>
              <a:gd name="T20" fmla="*/ 5 w 210"/>
              <a:gd name="T21" fmla="*/ 226 h 232"/>
              <a:gd name="T22" fmla="*/ 9 w 210"/>
              <a:gd name="T23" fmla="*/ 224 h 232"/>
              <a:gd name="T24" fmla="*/ 5 w 210"/>
              <a:gd name="T25" fmla="*/ 221 h 232"/>
              <a:gd name="T26" fmla="*/ 5 w 210"/>
              <a:gd name="T27" fmla="*/ 226 h 232"/>
              <a:gd name="T28" fmla="*/ 9 w 210"/>
              <a:gd name="T29" fmla="*/ 224 h 232"/>
              <a:gd name="T30" fmla="*/ 0 w 210"/>
              <a:gd name="T31" fmla="*/ 229 h 232"/>
              <a:gd name="T32" fmla="*/ 5 w 210"/>
              <a:gd name="T33" fmla="*/ 232 h 232"/>
              <a:gd name="T34" fmla="*/ 18 w 210"/>
              <a:gd name="T35" fmla="*/ 226 h 232"/>
              <a:gd name="T36" fmla="*/ 210 w 210"/>
              <a:gd name="T37" fmla="*/ 7 h 232"/>
              <a:gd name="T38" fmla="*/ 201 w 210"/>
              <a:gd name="T3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32">
                <a:moveTo>
                  <a:pt x="201" y="0"/>
                </a:moveTo>
                <a:cubicBezTo>
                  <a:pt x="118" y="105"/>
                  <a:pt x="69" y="161"/>
                  <a:pt x="41" y="190"/>
                </a:cubicBezTo>
                <a:cubicBezTo>
                  <a:pt x="27" y="205"/>
                  <a:pt x="17" y="213"/>
                  <a:pt x="12" y="217"/>
                </a:cubicBezTo>
                <a:lnTo>
                  <a:pt x="6" y="221"/>
                </a:lnTo>
                <a:lnTo>
                  <a:pt x="5" y="221"/>
                </a:lnTo>
                <a:lnTo>
                  <a:pt x="5" y="222"/>
                </a:lnTo>
                <a:lnTo>
                  <a:pt x="5" y="221"/>
                </a:lnTo>
                <a:lnTo>
                  <a:pt x="5" y="221"/>
                </a:lnTo>
                <a:lnTo>
                  <a:pt x="5" y="222"/>
                </a:lnTo>
                <a:lnTo>
                  <a:pt x="5" y="221"/>
                </a:lnTo>
                <a:lnTo>
                  <a:pt x="5" y="226"/>
                </a:lnTo>
                <a:lnTo>
                  <a:pt x="9" y="224"/>
                </a:lnTo>
                <a:lnTo>
                  <a:pt x="5" y="221"/>
                </a:lnTo>
                <a:lnTo>
                  <a:pt x="5" y="226"/>
                </a:lnTo>
                <a:lnTo>
                  <a:pt x="9" y="224"/>
                </a:lnTo>
                <a:lnTo>
                  <a:pt x="0" y="229"/>
                </a:lnTo>
                <a:lnTo>
                  <a:pt x="5" y="232"/>
                </a:lnTo>
                <a:cubicBezTo>
                  <a:pt x="9" y="232"/>
                  <a:pt x="12" y="230"/>
                  <a:pt x="18" y="226"/>
                </a:cubicBezTo>
                <a:cubicBezTo>
                  <a:pt x="37" y="211"/>
                  <a:pt x="84" y="165"/>
                  <a:pt x="210" y="7"/>
                </a:cubicBezTo>
                <a:lnTo>
                  <a:pt x="20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3"/>
          <p:cNvSpPr>
            <a:spLocks noChangeArrowheads="1"/>
          </p:cNvSpPr>
          <p:nvPr/>
        </p:nvSpPr>
        <p:spPr bwMode="auto">
          <a:xfrm>
            <a:off x="5770563" y="3097213"/>
            <a:ext cx="2127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55" name="Freeform 64"/>
          <p:cNvSpPr>
            <a:spLocks/>
          </p:cNvSpPr>
          <p:nvPr/>
        </p:nvSpPr>
        <p:spPr bwMode="auto">
          <a:xfrm>
            <a:off x="5765800" y="3290888"/>
            <a:ext cx="104775" cy="123825"/>
          </a:xfrm>
          <a:custGeom>
            <a:avLst/>
            <a:gdLst>
              <a:gd name="T0" fmla="*/ 202 w 202"/>
              <a:gd name="T1" fmla="*/ 0 h 240"/>
              <a:gd name="T2" fmla="*/ 0 w 202"/>
              <a:gd name="T3" fmla="*/ 222 h 240"/>
              <a:gd name="T4" fmla="*/ 202 w 202"/>
              <a:gd name="T5" fmla="*/ 0 h 240"/>
            </a:gdLst>
            <a:ahLst/>
            <a:cxnLst>
              <a:cxn ang="0">
                <a:pos x="T0" y="T1"/>
              </a:cxn>
              <a:cxn ang="0">
                <a:pos x="T2" y="T3"/>
              </a:cxn>
              <a:cxn ang="0">
                <a:pos x="T4" y="T5"/>
              </a:cxn>
            </a:cxnLst>
            <a:rect l="0" t="0" r="r" b="b"/>
            <a:pathLst>
              <a:path w="202" h="240">
                <a:moveTo>
                  <a:pt x="202" y="0"/>
                </a:moveTo>
                <a:cubicBezTo>
                  <a:pt x="11" y="240"/>
                  <a:pt x="0" y="222"/>
                  <a:pt x="0" y="222"/>
                </a:cubicBezTo>
                <a:lnTo>
                  <a:pt x="2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5"/>
          <p:cNvSpPr>
            <a:spLocks/>
          </p:cNvSpPr>
          <p:nvPr/>
        </p:nvSpPr>
        <p:spPr bwMode="auto">
          <a:xfrm>
            <a:off x="5764213" y="3289300"/>
            <a:ext cx="107950" cy="119062"/>
          </a:xfrm>
          <a:custGeom>
            <a:avLst/>
            <a:gdLst>
              <a:gd name="T0" fmla="*/ 201 w 210"/>
              <a:gd name="T1" fmla="*/ 0 h 232"/>
              <a:gd name="T2" fmla="*/ 41 w 210"/>
              <a:gd name="T3" fmla="*/ 190 h 232"/>
              <a:gd name="T4" fmla="*/ 12 w 210"/>
              <a:gd name="T5" fmla="*/ 217 h 232"/>
              <a:gd name="T6" fmla="*/ 6 w 210"/>
              <a:gd name="T7" fmla="*/ 221 h 232"/>
              <a:gd name="T8" fmla="*/ 5 w 210"/>
              <a:gd name="T9" fmla="*/ 221 h 232"/>
              <a:gd name="T10" fmla="*/ 5 w 210"/>
              <a:gd name="T11" fmla="*/ 223 h 232"/>
              <a:gd name="T12" fmla="*/ 5 w 210"/>
              <a:gd name="T13" fmla="*/ 221 h 232"/>
              <a:gd name="T14" fmla="*/ 5 w 210"/>
              <a:gd name="T15" fmla="*/ 221 h 232"/>
              <a:gd name="T16" fmla="*/ 5 w 210"/>
              <a:gd name="T17" fmla="*/ 223 h 232"/>
              <a:gd name="T18" fmla="*/ 5 w 210"/>
              <a:gd name="T19" fmla="*/ 221 h 232"/>
              <a:gd name="T20" fmla="*/ 5 w 210"/>
              <a:gd name="T21" fmla="*/ 226 h 232"/>
              <a:gd name="T22" fmla="*/ 9 w 210"/>
              <a:gd name="T23" fmla="*/ 224 h 232"/>
              <a:gd name="T24" fmla="*/ 5 w 210"/>
              <a:gd name="T25" fmla="*/ 221 h 232"/>
              <a:gd name="T26" fmla="*/ 5 w 210"/>
              <a:gd name="T27" fmla="*/ 226 h 232"/>
              <a:gd name="T28" fmla="*/ 9 w 210"/>
              <a:gd name="T29" fmla="*/ 224 h 232"/>
              <a:gd name="T30" fmla="*/ 0 w 210"/>
              <a:gd name="T31" fmla="*/ 229 h 232"/>
              <a:gd name="T32" fmla="*/ 5 w 210"/>
              <a:gd name="T33" fmla="*/ 232 h 232"/>
              <a:gd name="T34" fmla="*/ 18 w 210"/>
              <a:gd name="T35" fmla="*/ 226 h 232"/>
              <a:gd name="T36" fmla="*/ 210 w 210"/>
              <a:gd name="T37" fmla="*/ 7 h 232"/>
              <a:gd name="T38" fmla="*/ 201 w 210"/>
              <a:gd name="T3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32">
                <a:moveTo>
                  <a:pt x="201" y="0"/>
                </a:moveTo>
                <a:cubicBezTo>
                  <a:pt x="118" y="105"/>
                  <a:pt x="69" y="161"/>
                  <a:pt x="41" y="190"/>
                </a:cubicBezTo>
                <a:cubicBezTo>
                  <a:pt x="27" y="205"/>
                  <a:pt x="17" y="213"/>
                  <a:pt x="12" y="217"/>
                </a:cubicBezTo>
                <a:lnTo>
                  <a:pt x="6" y="221"/>
                </a:lnTo>
                <a:lnTo>
                  <a:pt x="5" y="221"/>
                </a:lnTo>
                <a:lnTo>
                  <a:pt x="5" y="223"/>
                </a:lnTo>
                <a:lnTo>
                  <a:pt x="5" y="221"/>
                </a:lnTo>
                <a:lnTo>
                  <a:pt x="5" y="221"/>
                </a:lnTo>
                <a:lnTo>
                  <a:pt x="5" y="223"/>
                </a:lnTo>
                <a:lnTo>
                  <a:pt x="5" y="221"/>
                </a:lnTo>
                <a:lnTo>
                  <a:pt x="5" y="226"/>
                </a:lnTo>
                <a:lnTo>
                  <a:pt x="9" y="224"/>
                </a:lnTo>
                <a:lnTo>
                  <a:pt x="5" y="221"/>
                </a:lnTo>
                <a:lnTo>
                  <a:pt x="5" y="226"/>
                </a:lnTo>
                <a:lnTo>
                  <a:pt x="9" y="224"/>
                </a:lnTo>
                <a:lnTo>
                  <a:pt x="0" y="229"/>
                </a:lnTo>
                <a:lnTo>
                  <a:pt x="5" y="232"/>
                </a:lnTo>
                <a:cubicBezTo>
                  <a:pt x="9" y="232"/>
                  <a:pt x="12" y="230"/>
                  <a:pt x="18" y="226"/>
                </a:cubicBezTo>
                <a:cubicBezTo>
                  <a:pt x="37" y="211"/>
                  <a:pt x="84" y="165"/>
                  <a:pt x="210" y="7"/>
                </a:cubicBezTo>
                <a:lnTo>
                  <a:pt x="20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66"/>
          <p:cNvSpPr>
            <a:spLocks noChangeArrowheads="1"/>
          </p:cNvSpPr>
          <p:nvPr/>
        </p:nvSpPr>
        <p:spPr bwMode="auto">
          <a:xfrm>
            <a:off x="5634038" y="5126038"/>
            <a:ext cx="641350" cy="230187"/>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7"/>
          <p:cNvSpPr>
            <a:spLocks/>
          </p:cNvSpPr>
          <p:nvPr/>
        </p:nvSpPr>
        <p:spPr bwMode="auto">
          <a:xfrm>
            <a:off x="5624513" y="5116513"/>
            <a:ext cx="660400" cy="249237"/>
          </a:xfrm>
          <a:custGeom>
            <a:avLst/>
            <a:gdLst>
              <a:gd name="T0" fmla="*/ 18 w 1284"/>
              <a:gd name="T1" fmla="*/ 17 h 486"/>
              <a:gd name="T2" fmla="*/ 18 w 1284"/>
              <a:gd name="T3" fmla="*/ 35 h 486"/>
              <a:gd name="T4" fmla="*/ 1249 w 1284"/>
              <a:gd name="T5" fmla="*/ 35 h 486"/>
              <a:gd name="T6" fmla="*/ 1249 w 1284"/>
              <a:gd name="T7" fmla="*/ 451 h 486"/>
              <a:gd name="T8" fmla="*/ 35 w 1284"/>
              <a:gd name="T9" fmla="*/ 451 h 486"/>
              <a:gd name="T10" fmla="*/ 35 w 1284"/>
              <a:gd name="T11" fmla="*/ 17 h 486"/>
              <a:gd name="T12" fmla="*/ 18 w 1284"/>
              <a:gd name="T13" fmla="*/ 17 h 486"/>
              <a:gd name="T14" fmla="*/ 18 w 1284"/>
              <a:gd name="T15" fmla="*/ 35 h 486"/>
              <a:gd name="T16" fmla="*/ 18 w 1284"/>
              <a:gd name="T17" fmla="*/ 17 h 486"/>
              <a:gd name="T18" fmla="*/ 0 w 1284"/>
              <a:gd name="T19" fmla="*/ 17 h 486"/>
              <a:gd name="T20" fmla="*/ 0 w 1284"/>
              <a:gd name="T21" fmla="*/ 486 h 486"/>
              <a:gd name="T22" fmla="*/ 1284 w 1284"/>
              <a:gd name="T23" fmla="*/ 486 h 486"/>
              <a:gd name="T24" fmla="*/ 1284 w 1284"/>
              <a:gd name="T25" fmla="*/ 0 h 486"/>
              <a:gd name="T26" fmla="*/ 0 w 1284"/>
              <a:gd name="T27" fmla="*/ 0 h 486"/>
              <a:gd name="T28" fmla="*/ 0 w 1284"/>
              <a:gd name="T29" fmla="*/ 17 h 486"/>
              <a:gd name="T30" fmla="*/ 18 w 1284"/>
              <a:gd name="T31" fmla="*/ 1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4" h="486">
                <a:moveTo>
                  <a:pt x="18" y="17"/>
                </a:moveTo>
                <a:lnTo>
                  <a:pt x="18" y="35"/>
                </a:lnTo>
                <a:lnTo>
                  <a:pt x="1249" y="35"/>
                </a:lnTo>
                <a:lnTo>
                  <a:pt x="1249" y="451"/>
                </a:lnTo>
                <a:lnTo>
                  <a:pt x="35" y="451"/>
                </a:lnTo>
                <a:lnTo>
                  <a:pt x="35" y="17"/>
                </a:lnTo>
                <a:lnTo>
                  <a:pt x="18" y="17"/>
                </a:lnTo>
                <a:lnTo>
                  <a:pt x="18" y="35"/>
                </a:lnTo>
                <a:lnTo>
                  <a:pt x="18" y="17"/>
                </a:lnTo>
                <a:lnTo>
                  <a:pt x="0" y="17"/>
                </a:lnTo>
                <a:lnTo>
                  <a:pt x="0" y="486"/>
                </a:lnTo>
                <a:lnTo>
                  <a:pt x="1284" y="486"/>
                </a:lnTo>
                <a:lnTo>
                  <a:pt x="1284" y="0"/>
                </a:lnTo>
                <a:lnTo>
                  <a:pt x="0" y="0"/>
                </a:lnTo>
                <a:lnTo>
                  <a:pt x="0" y="17"/>
                </a:lnTo>
                <a:lnTo>
                  <a:pt x="18"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8"/>
          <p:cNvSpPr>
            <a:spLocks noChangeArrowheads="1"/>
          </p:cNvSpPr>
          <p:nvPr/>
        </p:nvSpPr>
        <p:spPr bwMode="auto">
          <a:xfrm>
            <a:off x="5735638" y="5157788"/>
            <a:ext cx="2952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mar</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69"/>
          <p:cNvSpPr>
            <a:spLocks noChangeArrowheads="1"/>
          </p:cNvSpPr>
          <p:nvPr/>
        </p:nvSpPr>
        <p:spPr bwMode="auto">
          <a:xfrm>
            <a:off x="5657850" y="4586288"/>
            <a:ext cx="642938" cy="230187"/>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0"/>
          <p:cNvSpPr>
            <a:spLocks/>
          </p:cNvSpPr>
          <p:nvPr/>
        </p:nvSpPr>
        <p:spPr bwMode="auto">
          <a:xfrm>
            <a:off x="5648325" y="4575175"/>
            <a:ext cx="661988" cy="250825"/>
          </a:xfrm>
          <a:custGeom>
            <a:avLst/>
            <a:gdLst>
              <a:gd name="T0" fmla="*/ 19 w 1288"/>
              <a:gd name="T1" fmla="*/ 20 h 491"/>
              <a:gd name="T2" fmla="*/ 19 w 1288"/>
              <a:gd name="T3" fmla="*/ 39 h 491"/>
              <a:gd name="T4" fmla="*/ 1249 w 1288"/>
              <a:gd name="T5" fmla="*/ 39 h 491"/>
              <a:gd name="T6" fmla="*/ 1249 w 1288"/>
              <a:gd name="T7" fmla="*/ 452 h 491"/>
              <a:gd name="T8" fmla="*/ 39 w 1288"/>
              <a:gd name="T9" fmla="*/ 452 h 491"/>
              <a:gd name="T10" fmla="*/ 39 w 1288"/>
              <a:gd name="T11" fmla="*/ 20 h 491"/>
              <a:gd name="T12" fmla="*/ 19 w 1288"/>
              <a:gd name="T13" fmla="*/ 20 h 491"/>
              <a:gd name="T14" fmla="*/ 19 w 1288"/>
              <a:gd name="T15" fmla="*/ 39 h 491"/>
              <a:gd name="T16" fmla="*/ 19 w 1288"/>
              <a:gd name="T17" fmla="*/ 20 h 491"/>
              <a:gd name="T18" fmla="*/ 0 w 1288"/>
              <a:gd name="T19" fmla="*/ 20 h 491"/>
              <a:gd name="T20" fmla="*/ 0 w 1288"/>
              <a:gd name="T21" fmla="*/ 491 h 491"/>
              <a:gd name="T22" fmla="*/ 1288 w 1288"/>
              <a:gd name="T23" fmla="*/ 491 h 491"/>
              <a:gd name="T24" fmla="*/ 1288 w 1288"/>
              <a:gd name="T25" fmla="*/ 0 h 491"/>
              <a:gd name="T26" fmla="*/ 0 w 1288"/>
              <a:gd name="T27" fmla="*/ 0 h 491"/>
              <a:gd name="T28" fmla="*/ 0 w 1288"/>
              <a:gd name="T29" fmla="*/ 20 h 491"/>
              <a:gd name="T30" fmla="*/ 19 w 1288"/>
              <a:gd name="T31" fmla="*/ 2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8" h="491">
                <a:moveTo>
                  <a:pt x="19" y="20"/>
                </a:moveTo>
                <a:lnTo>
                  <a:pt x="19" y="39"/>
                </a:lnTo>
                <a:lnTo>
                  <a:pt x="1249" y="39"/>
                </a:lnTo>
                <a:lnTo>
                  <a:pt x="1249" y="452"/>
                </a:lnTo>
                <a:lnTo>
                  <a:pt x="39" y="452"/>
                </a:lnTo>
                <a:lnTo>
                  <a:pt x="39" y="20"/>
                </a:lnTo>
                <a:lnTo>
                  <a:pt x="19" y="20"/>
                </a:lnTo>
                <a:lnTo>
                  <a:pt x="19" y="39"/>
                </a:lnTo>
                <a:lnTo>
                  <a:pt x="19" y="20"/>
                </a:lnTo>
                <a:lnTo>
                  <a:pt x="0" y="20"/>
                </a:lnTo>
                <a:lnTo>
                  <a:pt x="0" y="491"/>
                </a:lnTo>
                <a:lnTo>
                  <a:pt x="1288" y="491"/>
                </a:lnTo>
                <a:lnTo>
                  <a:pt x="1288" y="0"/>
                </a:lnTo>
                <a:lnTo>
                  <a:pt x="0" y="0"/>
                </a:lnTo>
                <a:lnTo>
                  <a:pt x="0" y="20"/>
                </a:lnTo>
                <a:lnTo>
                  <a:pt x="19"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1"/>
          <p:cNvSpPr>
            <a:spLocks noChangeArrowheads="1"/>
          </p:cNvSpPr>
          <p:nvPr/>
        </p:nvSpPr>
        <p:spPr bwMode="auto">
          <a:xfrm>
            <a:off x="5722938" y="4616450"/>
            <a:ext cx="3079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mdr</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72"/>
          <p:cNvSpPr>
            <a:spLocks noChangeArrowheads="1"/>
          </p:cNvSpPr>
          <p:nvPr/>
        </p:nvSpPr>
        <p:spPr bwMode="auto">
          <a:xfrm>
            <a:off x="6421438" y="4535488"/>
            <a:ext cx="6508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73"/>
          <p:cNvSpPr>
            <a:spLocks noChangeArrowheads="1"/>
          </p:cNvSpPr>
          <p:nvPr/>
        </p:nvSpPr>
        <p:spPr bwMode="auto">
          <a:xfrm>
            <a:off x="6421438" y="4748213"/>
            <a:ext cx="674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data reg.</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Rectangle 74"/>
          <p:cNvSpPr>
            <a:spLocks noChangeArrowheads="1"/>
          </p:cNvSpPr>
          <p:nvPr/>
        </p:nvSpPr>
        <p:spPr bwMode="auto">
          <a:xfrm>
            <a:off x="6410325" y="5089525"/>
            <a:ext cx="6508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75"/>
          <p:cNvSpPr>
            <a:spLocks noChangeArrowheads="1"/>
          </p:cNvSpPr>
          <p:nvPr/>
        </p:nvSpPr>
        <p:spPr bwMode="auto">
          <a:xfrm>
            <a:off x="6410325" y="5313363"/>
            <a:ext cx="911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address reg.</a:t>
            </a:r>
            <a:endParaRPr kumimoji="0" lang="en-US" sz="1800" b="0" i="0" u="none" strike="noStrike" cap="none" normalizeH="0" baseline="0" smtClean="0">
              <a:ln>
                <a:noFill/>
              </a:ln>
              <a:solidFill>
                <a:schemeClr val="tx1"/>
              </a:solidFill>
              <a:effectLst/>
              <a:latin typeface="Arial" pitchFamily="34" charset="0"/>
            </a:endParaRPr>
          </a:p>
        </p:txBody>
      </p:sp>
      <p:sp>
        <p:nvSpPr>
          <p:cNvPr id="68" name="Freeform 77"/>
          <p:cNvSpPr>
            <a:spLocks/>
          </p:cNvSpPr>
          <p:nvPr/>
        </p:nvSpPr>
        <p:spPr bwMode="auto">
          <a:xfrm>
            <a:off x="3922713" y="4048125"/>
            <a:ext cx="9525" cy="15875"/>
          </a:xfrm>
          <a:custGeom>
            <a:avLst/>
            <a:gdLst>
              <a:gd name="T0" fmla="*/ 0 w 18"/>
              <a:gd name="T1" fmla="*/ 0 h 31"/>
              <a:gd name="T2" fmla="*/ 0 w 18"/>
              <a:gd name="T3" fmla="*/ 0 h 31"/>
              <a:gd name="T4" fmla="*/ 1 w 18"/>
              <a:gd name="T5" fmla="*/ 14 h 31"/>
              <a:gd name="T6" fmla="*/ 2 w 18"/>
              <a:gd name="T7" fmla="*/ 31 h 31"/>
              <a:gd name="T8" fmla="*/ 18 w 18"/>
              <a:gd name="T9" fmla="*/ 31 h 31"/>
              <a:gd name="T10" fmla="*/ 14 w 18"/>
              <a:gd name="T11" fmla="*/ 6 h 31"/>
              <a:gd name="T12" fmla="*/ 0 w 1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0" y="0"/>
                </a:moveTo>
                <a:cubicBezTo>
                  <a:pt x="0" y="0"/>
                  <a:pt x="0" y="0"/>
                  <a:pt x="0" y="0"/>
                </a:cubicBezTo>
                <a:cubicBezTo>
                  <a:pt x="0" y="4"/>
                  <a:pt x="1" y="8"/>
                  <a:pt x="1" y="14"/>
                </a:cubicBezTo>
                <a:cubicBezTo>
                  <a:pt x="2" y="19"/>
                  <a:pt x="2" y="25"/>
                  <a:pt x="2" y="31"/>
                </a:cubicBezTo>
                <a:lnTo>
                  <a:pt x="18" y="31"/>
                </a:lnTo>
                <a:cubicBezTo>
                  <a:pt x="17" y="18"/>
                  <a:pt x="15" y="9"/>
                  <a:pt x="14" y="6"/>
                </a:cubicBezTo>
                <a:cubicBezTo>
                  <a:pt x="12" y="4"/>
                  <a:pt x="7" y="2"/>
                  <a:pt x="0" y="0"/>
                </a:cubicBezTo>
                <a:close/>
              </a:path>
            </a:pathLst>
          </a:custGeom>
          <a:solidFill>
            <a:srgbClr val="21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9"/>
          <p:cNvSpPr>
            <a:spLocks/>
          </p:cNvSpPr>
          <p:nvPr/>
        </p:nvSpPr>
        <p:spPr bwMode="auto">
          <a:xfrm>
            <a:off x="3822700" y="4465638"/>
            <a:ext cx="44450" cy="3175"/>
          </a:xfrm>
          <a:custGeom>
            <a:avLst/>
            <a:gdLst>
              <a:gd name="T0" fmla="*/ 88 w 88"/>
              <a:gd name="T1" fmla="*/ 0 h 6"/>
              <a:gd name="T2" fmla="*/ 51 w 88"/>
              <a:gd name="T3" fmla="*/ 0 h 6"/>
              <a:gd name="T4" fmla="*/ 15 w 88"/>
              <a:gd name="T5" fmla="*/ 4 h 6"/>
              <a:gd name="T6" fmla="*/ 2 w 88"/>
              <a:gd name="T7" fmla="*/ 4 h 6"/>
              <a:gd name="T8" fmla="*/ 0 w 88"/>
              <a:gd name="T9" fmla="*/ 3 h 6"/>
              <a:gd name="T10" fmla="*/ 29 w 88"/>
              <a:gd name="T11" fmla="*/ 6 h 6"/>
              <a:gd name="T12" fmla="*/ 33 w 88"/>
              <a:gd name="T13" fmla="*/ 6 h 6"/>
              <a:gd name="T14" fmla="*/ 40 w 88"/>
              <a:gd name="T15" fmla="*/ 6 h 6"/>
              <a:gd name="T16" fmla="*/ 88 w 8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6">
                <a:moveTo>
                  <a:pt x="88" y="0"/>
                </a:moveTo>
                <a:lnTo>
                  <a:pt x="51" y="0"/>
                </a:lnTo>
                <a:cubicBezTo>
                  <a:pt x="39" y="2"/>
                  <a:pt x="27" y="3"/>
                  <a:pt x="15" y="4"/>
                </a:cubicBezTo>
                <a:lnTo>
                  <a:pt x="2" y="4"/>
                </a:lnTo>
                <a:cubicBezTo>
                  <a:pt x="2" y="4"/>
                  <a:pt x="1" y="4"/>
                  <a:pt x="0" y="3"/>
                </a:cubicBezTo>
                <a:cubicBezTo>
                  <a:pt x="10" y="5"/>
                  <a:pt x="19" y="6"/>
                  <a:pt x="29" y="6"/>
                </a:cubicBezTo>
                <a:cubicBezTo>
                  <a:pt x="30" y="6"/>
                  <a:pt x="31" y="6"/>
                  <a:pt x="33" y="6"/>
                </a:cubicBezTo>
                <a:cubicBezTo>
                  <a:pt x="35" y="6"/>
                  <a:pt x="38" y="6"/>
                  <a:pt x="40" y="6"/>
                </a:cubicBezTo>
                <a:cubicBezTo>
                  <a:pt x="56" y="6"/>
                  <a:pt x="72" y="4"/>
                  <a:pt x="88" y="0"/>
                </a:cubicBezTo>
                <a:close/>
              </a:path>
            </a:pathLst>
          </a:custGeom>
          <a:solidFill>
            <a:srgbClr val="9B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0"/>
          <p:cNvSpPr>
            <a:spLocks/>
          </p:cNvSpPr>
          <p:nvPr/>
        </p:nvSpPr>
        <p:spPr bwMode="auto">
          <a:xfrm>
            <a:off x="3848100" y="4448175"/>
            <a:ext cx="63500" cy="17462"/>
          </a:xfrm>
          <a:custGeom>
            <a:avLst/>
            <a:gdLst>
              <a:gd name="T0" fmla="*/ 121 w 121"/>
              <a:gd name="T1" fmla="*/ 0 h 34"/>
              <a:gd name="T2" fmla="*/ 93 w 121"/>
              <a:gd name="T3" fmla="*/ 0 h 34"/>
              <a:gd name="T4" fmla="*/ 0 w 121"/>
              <a:gd name="T5" fmla="*/ 34 h 34"/>
              <a:gd name="T6" fmla="*/ 37 w 121"/>
              <a:gd name="T7" fmla="*/ 34 h 34"/>
              <a:gd name="T8" fmla="*/ 121 w 121"/>
              <a:gd name="T9" fmla="*/ 0 h 34"/>
            </a:gdLst>
            <a:ahLst/>
            <a:cxnLst>
              <a:cxn ang="0">
                <a:pos x="T0" y="T1"/>
              </a:cxn>
              <a:cxn ang="0">
                <a:pos x="T2" y="T3"/>
              </a:cxn>
              <a:cxn ang="0">
                <a:pos x="T4" y="T5"/>
              </a:cxn>
              <a:cxn ang="0">
                <a:pos x="T6" y="T7"/>
              </a:cxn>
              <a:cxn ang="0">
                <a:pos x="T8" y="T9"/>
              </a:cxn>
            </a:cxnLst>
            <a:rect l="0" t="0" r="r" b="b"/>
            <a:pathLst>
              <a:path w="121" h="34">
                <a:moveTo>
                  <a:pt x="121" y="0"/>
                </a:moveTo>
                <a:lnTo>
                  <a:pt x="93" y="0"/>
                </a:lnTo>
                <a:cubicBezTo>
                  <a:pt x="63" y="16"/>
                  <a:pt x="31" y="28"/>
                  <a:pt x="0" y="34"/>
                </a:cubicBezTo>
                <a:lnTo>
                  <a:pt x="37" y="34"/>
                </a:lnTo>
                <a:cubicBezTo>
                  <a:pt x="65" y="27"/>
                  <a:pt x="93" y="15"/>
                  <a:pt x="121" y="0"/>
                </a:cubicBez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1"/>
          <p:cNvSpPr>
            <a:spLocks/>
          </p:cNvSpPr>
          <p:nvPr/>
        </p:nvSpPr>
        <p:spPr bwMode="auto">
          <a:xfrm>
            <a:off x="3673475" y="4032250"/>
            <a:ext cx="398463" cy="430212"/>
          </a:xfrm>
          <a:custGeom>
            <a:avLst/>
            <a:gdLst>
              <a:gd name="T0" fmla="*/ 774 w 776"/>
              <a:gd name="T1" fmla="*/ 558 h 839"/>
              <a:gd name="T2" fmla="*/ 773 w 776"/>
              <a:gd name="T3" fmla="*/ 555 h 839"/>
              <a:gd name="T4" fmla="*/ 572 w 776"/>
              <a:gd name="T5" fmla="*/ 573 h 839"/>
              <a:gd name="T6" fmla="*/ 570 w 776"/>
              <a:gd name="T7" fmla="*/ 24 h 839"/>
              <a:gd name="T8" fmla="*/ 219 w 776"/>
              <a:gd name="T9" fmla="*/ 24 h 839"/>
              <a:gd name="T10" fmla="*/ 217 w 776"/>
              <a:gd name="T11" fmla="*/ 573 h 839"/>
              <a:gd name="T12" fmla="*/ 16 w 776"/>
              <a:gd name="T13" fmla="*/ 554 h 839"/>
              <a:gd name="T14" fmla="*/ 389 w 776"/>
              <a:gd name="T15" fmla="*/ 839 h 839"/>
              <a:gd name="T16" fmla="*/ 400 w 776"/>
              <a:gd name="T17" fmla="*/ 839 h 839"/>
              <a:gd name="T18" fmla="*/ 774 w 776"/>
              <a:gd name="T19" fmla="*/ 55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6" h="839">
                <a:moveTo>
                  <a:pt x="774" y="558"/>
                </a:moveTo>
                <a:lnTo>
                  <a:pt x="773" y="555"/>
                </a:lnTo>
                <a:cubicBezTo>
                  <a:pt x="756" y="521"/>
                  <a:pt x="572" y="573"/>
                  <a:pt x="572" y="573"/>
                </a:cubicBezTo>
                <a:cubicBezTo>
                  <a:pt x="572" y="573"/>
                  <a:pt x="584" y="47"/>
                  <a:pt x="570" y="24"/>
                </a:cubicBezTo>
                <a:cubicBezTo>
                  <a:pt x="556" y="1"/>
                  <a:pt x="234" y="0"/>
                  <a:pt x="219" y="24"/>
                </a:cubicBezTo>
                <a:cubicBezTo>
                  <a:pt x="206" y="47"/>
                  <a:pt x="217" y="573"/>
                  <a:pt x="217" y="573"/>
                </a:cubicBezTo>
                <a:cubicBezTo>
                  <a:pt x="217" y="573"/>
                  <a:pt x="33" y="521"/>
                  <a:pt x="16" y="554"/>
                </a:cubicBezTo>
                <a:cubicBezTo>
                  <a:pt x="0" y="587"/>
                  <a:pt x="213" y="836"/>
                  <a:pt x="389" y="839"/>
                </a:cubicBezTo>
                <a:cubicBezTo>
                  <a:pt x="393" y="839"/>
                  <a:pt x="397" y="839"/>
                  <a:pt x="400" y="839"/>
                </a:cubicBezTo>
                <a:cubicBezTo>
                  <a:pt x="571" y="836"/>
                  <a:pt x="776" y="603"/>
                  <a:pt x="774" y="55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444" name="Picture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525" y="4440238"/>
            <a:ext cx="46038" cy="2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87"/>
          <p:cNvSpPr>
            <a:spLocks/>
          </p:cNvSpPr>
          <p:nvPr/>
        </p:nvSpPr>
        <p:spPr bwMode="auto">
          <a:xfrm>
            <a:off x="4419600" y="4043363"/>
            <a:ext cx="39688" cy="20637"/>
          </a:xfrm>
          <a:custGeom>
            <a:avLst/>
            <a:gdLst>
              <a:gd name="T0" fmla="*/ 27 w 77"/>
              <a:gd name="T1" fmla="*/ 0 h 39"/>
              <a:gd name="T2" fmla="*/ 0 w 77"/>
              <a:gd name="T3" fmla="*/ 0 h 39"/>
              <a:gd name="T4" fmla="*/ 51 w 77"/>
              <a:gd name="T5" fmla="*/ 39 h 39"/>
              <a:gd name="T6" fmla="*/ 77 w 77"/>
              <a:gd name="T7" fmla="*/ 39 h 39"/>
              <a:gd name="T8" fmla="*/ 27 w 77"/>
              <a:gd name="T9" fmla="*/ 0 h 39"/>
            </a:gdLst>
            <a:ahLst/>
            <a:cxnLst>
              <a:cxn ang="0">
                <a:pos x="T0" y="T1"/>
              </a:cxn>
              <a:cxn ang="0">
                <a:pos x="T2" y="T3"/>
              </a:cxn>
              <a:cxn ang="0">
                <a:pos x="T4" y="T5"/>
              </a:cxn>
              <a:cxn ang="0">
                <a:pos x="T6" y="T7"/>
              </a:cxn>
              <a:cxn ang="0">
                <a:pos x="T8" y="T9"/>
              </a:cxn>
            </a:cxnLst>
            <a:rect l="0" t="0" r="r" b="b"/>
            <a:pathLst>
              <a:path w="77" h="39">
                <a:moveTo>
                  <a:pt x="27" y="0"/>
                </a:moveTo>
                <a:lnTo>
                  <a:pt x="0" y="0"/>
                </a:lnTo>
                <a:cubicBezTo>
                  <a:pt x="18" y="12"/>
                  <a:pt x="35" y="25"/>
                  <a:pt x="51" y="39"/>
                </a:cubicBezTo>
                <a:lnTo>
                  <a:pt x="77" y="39"/>
                </a:lnTo>
                <a:cubicBezTo>
                  <a:pt x="61" y="25"/>
                  <a:pt x="44" y="12"/>
                  <a:pt x="27" y="0"/>
                </a:cubicBezTo>
                <a:close/>
              </a:path>
            </a:pathLst>
          </a:custGeom>
          <a:solidFill>
            <a:srgbClr val="21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8"/>
          <p:cNvSpPr>
            <a:spLocks/>
          </p:cNvSpPr>
          <p:nvPr/>
        </p:nvSpPr>
        <p:spPr bwMode="auto">
          <a:xfrm>
            <a:off x="4316413" y="40068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8F7C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0"/>
          <p:cNvSpPr>
            <a:spLocks/>
          </p:cNvSpPr>
          <p:nvPr/>
        </p:nvSpPr>
        <p:spPr bwMode="auto">
          <a:xfrm>
            <a:off x="4135438" y="4022725"/>
            <a:ext cx="398463" cy="428625"/>
          </a:xfrm>
          <a:custGeom>
            <a:avLst/>
            <a:gdLst>
              <a:gd name="T0" fmla="*/ 774 w 776"/>
              <a:gd name="T1" fmla="*/ 282 h 839"/>
              <a:gd name="T2" fmla="*/ 773 w 776"/>
              <a:gd name="T3" fmla="*/ 285 h 839"/>
              <a:gd name="T4" fmla="*/ 573 w 776"/>
              <a:gd name="T5" fmla="*/ 267 h 839"/>
              <a:gd name="T6" fmla="*/ 570 w 776"/>
              <a:gd name="T7" fmla="*/ 816 h 839"/>
              <a:gd name="T8" fmla="*/ 220 w 776"/>
              <a:gd name="T9" fmla="*/ 816 h 839"/>
              <a:gd name="T10" fmla="*/ 217 w 776"/>
              <a:gd name="T11" fmla="*/ 267 h 839"/>
              <a:gd name="T12" fmla="*/ 17 w 776"/>
              <a:gd name="T13" fmla="*/ 285 h 839"/>
              <a:gd name="T14" fmla="*/ 389 w 776"/>
              <a:gd name="T15" fmla="*/ 1 h 839"/>
              <a:gd name="T16" fmla="*/ 401 w 776"/>
              <a:gd name="T17" fmla="*/ 1 h 839"/>
              <a:gd name="T18" fmla="*/ 774 w 776"/>
              <a:gd name="T19" fmla="*/ 28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6" h="839">
                <a:moveTo>
                  <a:pt x="774" y="282"/>
                </a:moveTo>
                <a:lnTo>
                  <a:pt x="773" y="285"/>
                </a:lnTo>
                <a:cubicBezTo>
                  <a:pt x="756" y="319"/>
                  <a:pt x="573" y="267"/>
                  <a:pt x="573" y="267"/>
                </a:cubicBezTo>
                <a:cubicBezTo>
                  <a:pt x="573" y="267"/>
                  <a:pt x="584" y="793"/>
                  <a:pt x="570" y="816"/>
                </a:cubicBezTo>
                <a:cubicBezTo>
                  <a:pt x="556" y="839"/>
                  <a:pt x="234" y="839"/>
                  <a:pt x="220" y="816"/>
                </a:cubicBezTo>
                <a:cubicBezTo>
                  <a:pt x="206" y="793"/>
                  <a:pt x="217" y="267"/>
                  <a:pt x="217" y="267"/>
                </a:cubicBezTo>
                <a:cubicBezTo>
                  <a:pt x="217" y="267"/>
                  <a:pt x="33" y="319"/>
                  <a:pt x="17" y="285"/>
                </a:cubicBezTo>
                <a:cubicBezTo>
                  <a:pt x="0" y="252"/>
                  <a:pt x="213" y="4"/>
                  <a:pt x="389" y="1"/>
                </a:cubicBezTo>
                <a:cubicBezTo>
                  <a:pt x="393" y="0"/>
                  <a:pt x="397" y="1"/>
                  <a:pt x="401" y="1"/>
                </a:cubicBezTo>
                <a:cubicBezTo>
                  <a:pt x="571" y="4"/>
                  <a:pt x="776" y="237"/>
                  <a:pt x="774" y="282"/>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453"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3713" y="4005263"/>
            <a:ext cx="47625" cy="2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4"/>
          <p:cNvSpPr>
            <a:spLocks noChangeArrowheads="1"/>
          </p:cNvSpPr>
          <p:nvPr/>
        </p:nvSpPr>
        <p:spPr bwMode="auto">
          <a:xfrm>
            <a:off x="2493963" y="2816225"/>
            <a:ext cx="3429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op2</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01712" y="2095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RW Unit</a:t>
            </a:r>
          </a:p>
        </p:txBody>
      </p:sp>
      <p:grpSp>
        <p:nvGrpSpPr>
          <p:cNvPr id="8" name="Group 10"/>
          <p:cNvGrpSpPr>
            <a:grpSpLocks noChangeAspect="1"/>
          </p:cNvGrpSpPr>
          <p:nvPr/>
        </p:nvGrpSpPr>
        <p:grpSpPr bwMode="auto">
          <a:xfrm>
            <a:off x="1828800" y="1501775"/>
            <a:ext cx="6364288" cy="4700588"/>
            <a:chOff x="1152" y="946"/>
            <a:chExt cx="4009" cy="2961"/>
          </a:xfrm>
        </p:grpSpPr>
        <p:sp>
          <p:nvSpPr>
            <p:cNvPr id="9" name="AutoShape 9"/>
            <p:cNvSpPr>
              <a:spLocks noChangeAspect="1" noChangeArrowheads="1" noTextEdit="1"/>
            </p:cNvSpPr>
            <p:nvPr/>
          </p:nvSpPr>
          <p:spPr bwMode="auto">
            <a:xfrm>
              <a:off x="1152" y="946"/>
              <a:ext cx="3936" cy="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1152" y="1096"/>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2"/>
            <p:cNvSpPr>
              <a:spLocks noChangeArrowheads="1"/>
            </p:cNvSpPr>
            <p:nvPr/>
          </p:nvSpPr>
          <p:spPr bwMode="auto">
            <a:xfrm>
              <a:off x="1152" y="121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1152" y="133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1152" y="1447"/>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1152" y="1564"/>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6"/>
            <p:cNvSpPr>
              <a:spLocks noChangeArrowheads="1"/>
            </p:cNvSpPr>
            <p:nvPr/>
          </p:nvSpPr>
          <p:spPr bwMode="auto">
            <a:xfrm>
              <a:off x="1152" y="1681"/>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1152" y="179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1152" y="1914"/>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p:cNvSpPr>
              <a:spLocks noChangeArrowheads="1"/>
            </p:cNvSpPr>
            <p:nvPr/>
          </p:nvSpPr>
          <p:spPr bwMode="auto">
            <a:xfrm>
              <a:off x="1152" y="2031"/>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
            <p:cNvSpPr>
              <a:spLocks noChangeArrowheads="1"/>
            </p:cNvSpPr>
            <p:nvPr/>
          </p:nvSpPr>
          <p:spPr bwMode="auto">
            <a:xfrm>
              <a:off x="1152" y="214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
            <p:cNvSpPr>
              <a:spLocks noChangeArrowheads="1"/>
            </p:cNvSpPr>
            <p:nvPr/>
          </p:nvSpPr>
          <p:spPr bwMode="auto">
            <a:xfrm>
              <a:off x="1152" y="226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2"/>
            <p:cNvSpPr>
              <a:spLocks noChangeArrowheads="1"/>
            </p:cNvSpPr>
            <p:nvPr/>
          </p:nvSpPr>
          <p:spPr bwMode="auto">
            <a:xfrm>
              <a:off x="1152" y="2382"/>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1152" y="2498"/>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4"/>
            <p:cNvSpPr>
              <a:spLocks noChangeArrowheads="1"/>
            </p:cNvSpPr>
            <p:nvPr/>
          </p:nvSpPr>
          <p:spPr bwMode="auto">
            <a:xfrm>
              <a:off x="1152" y="2615"/>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5"/>
            <p:cNvSpPr>
              <a:spLocks noChangeArrowheads="1"/>
            </p:cNvSpPr>
            <p:nvPr/>
          </p:nvSpPr>
          <p:spPr bwMode="auto">
            <a:xfrm>
              <a:off x="1152" y="2732"/>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1152" y="2849"/>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p:nvSpPr>
          <p:spPr bwMode="auto">
            <a:xfrm>
              <a:off x="1152" y="2966"/>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1152" y="308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9"/>
            <p:cNvSpPr>
              <a:spLocks noChangeArrowheads="1"/>
            </p:cNvSpPr>
            <p:nvPr/>
          </p:nvSpPr>
          <p:spPr bwMode="auto">
            <a:xfrm>
              <a:off x="1152" y="320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0"/>
            <p:cNvSpPr>
              <a:spLocks noChangeArrowheads="1"/>
            </p:cNvSpPr>
            <p:nvPr/>
          </p:nvSpPr>
          <p:spPr bwMode="auto">
            <a:xfrm>
              <a:off x="1152" y="3317"/>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31"/>
            <p:cNvSpPr>
              <a:spLocks noChangeArrowheads="1"/>
            </p:cNvSpPr>
            <p:nvPr/>
          </p:nvSpPr>
          <p:spPr bwMode="auto">
            <a:xfrm>
              <a:off x="1152" y="343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2"/>
            <p:cNvSpPr>
              <a:spLocks noChangeArrowheads="1"/>
            </p:cNvSpPr>
            <p:nvPr/>
          </p:nvSpPr>
          <p:spPr bwMode="auto">
            <a:xfrm>
              <a:off x="1152" y="355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3"/>
            <p:cNvSpPr>
              <a:spLocks noChangeArrowheads="1"/>
            </p:cNvSpPr>
            <p:nvPr/>
          </p:nvSpPr>
          <p:spPr bwMode="auto">
            <a:xfrm>
              <a:off x="1152" y="3667"/>
              <a:ext cx="19" cy="28"/>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4"/>
            <p:cNvSpPr>
              <a:spLocks noChangeArrowheads="1"/>
            </p:cNvSpPr>
            <p:nvPr/>
          </p:nvSpPr>
          <p:spPr bwMode="auto">
            <a:xfrm>
              <a:off x="2152" y="953"/>
              <a:ext cx="2181" cy="232"/>
            </a:xfrm>
            <a:prstGeom prst="rect">
              <a:avLst/>
            </a:prstGeom>
            <a:solidFill>
              <a:srgbClr val="B3A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5"/>
            <p:cNvSpPr>
              <a:spLocks noChangeArrowheads="1"/>
            </p:cNvSpPr>
            <p:nvPr/>
          </p:nvSpPr>
          <p:spPr bwMode="auto">
            <a:xfrm>
              <a:off x="2152" y="953"/>
              <a:ext cx="2181" cy="232"/>
            </a:xfrm>
            <a:prstGeom prst="rect">
              <a:avLst/>
            </a:prstGeom>
            <a:noFill/>
            <a:ln w="13" cap="flat">
              <a:solidFill>
                <a:srgbClr val="292E3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6"/>
            <p:cNvSpPr>
              <a:spLocks noChangeArrowheads="1"/>
            </p:cNvSpPr>
            <p:nvPr/>
          </p:nvSpPr>
          <p:spPr bwMode="auto">
            <a:xfrm>
              <a:off x="2386" y="954"/>
              <a:ext cx="1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24282B"/>
                  </a:solidFill>
                  <a:effectLst/>
                  <a:latin typeface="Times New Roman" pitchFamily="18" charset="0"/>
                </a:rPr>
                <a:t>register </a:t>
              </a:r>
              <a:r>
                <a:rPr kumimoji="0" lang="en-US" sz="2400" b="0" i="0" u="none" strike="noStrike" cap="none" normalizeH="0" baseline="0" dirty="0" err="1" smtClean="0">
                  <a:ln>
                    <a:noFill/>
                  </a:ln>
                  <a:solidFill>
                    <a:srgbClr val="24282B"/>
                  </a:solidFill>
                  <a:effectLst/>
                  <a:latin typeface="Times New Roman" pitchFamily="18" charset="0"/>
                </a:rPr>
                <a:t>writeback</a:t>
              </a:r>
              <a:r>
                <a:rPr kumimoji="0" lang="en-US" sz="2400" b="0" i="0" u="none" strike="noStrike" cap="none" normalizeH="0" baseline="0" dirty="0" smtClean="0">
                  <a:ln>
                    <a:noFill/>
                  </a:ln>
                  <a:solidFill>
                    <a:srgbClr val="24282B"/>
                  </a:solidFill>
                  <a:effectLst/>
                  <a:latin typeface="Times New Roman" pitchFamily="18" charset="0"/>
                </a:rPr>
                <a:t> 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Freeform 37"/>
            <p:cNvSpPr>
              <a:spLocks/>
            </p:cNvSpPr>
            <p:nvPr/>
          </p:nvSpPr>
          <p:spPr bwMode="auto">
            <a:xfrm>
              <a:off x="1232" y="3195"/>
              <a:ext cx="1475" cy="5"/>
            </a:xfrm>
            <a:custGeom>
              <a:avLst/>
              <a:gdLst>
                <a:gd name="T0" fmla="*/ 0 w 4256"/>
                <a:gd name="T1" fmla="*/ 14 h 14"/>
                <a:gd name="T2" fmla="*/ 4256 w 4256"/>
                <a:gd name="T3" fmla="*/ 0 h 14"/>
                <a:gd name="T4" fmla="*/ 0 w 4256"/>
                <a:gd name="T5" fmla="*/ 14 h 14"/>
              </a:gdLst>
              <a:ahLst/>
              <a:cxnLst>
                <a:cxn ang="0">
                  <a:pos x="T0" y="T1"/>
                </a:cxn>
                <a:cxn ang="0">
                  <a:pos x="T2" y="T3"/>
                </a:cxn>
                <a:cxn ang="0">
                  <a:pos x="T4" y="T5"/>
                </a:cxn>
              </a:cxnLst>
              <a:rect l="0" t="0" r="r" b="b"/>
              <a:pathLst>
                <a:path w="4256" h="14">
                  <a:moveTo>
                    <a:pt x="0" y="14"/>
                  </a:moveTo>
                  <a:lnTo>
                    <a:pt x="4256" y="0"/>
                  </a:lnTo>
                  <a:lnTo>
                    <a:pt x="0" y="14"/>
                  </a:lnTo>
                  <a:close/>
                </a:path>
              </a:pathLst>
            </a:custGeom>
            <a:solidFill>
              <a:srgbClr val="F2C5C3"/>
            </a:solidFill>
            <a:ln w="14"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p:cNvSpPr>
            <p:nvPr/>
          </p:nvSpPr>
          <p:spPr bwMode="auto">
            <a:xfrm>
              <a:off x="2621" y="3166"/>
              <a:ext cx="100" cy="57"/>
            </a:xfrm>
            <a:custGeom>
              <a:avLst/>
              <a:gdLst>
                <a:gd name="T0" fmla="*/ 83 w 289"/>
                <a:gd name="T1" fmla="*/ 82 h 165"/>
                <a:gd name="T2" fmla="*/ 1 w 289"/>
                <a:gd name="T3" fmla="*/ 165 h 165"/>
                <a:gd name="T4" fmla="*/ 289 w 289"/>
                <a:gd name="T5" fmla="*/ 82 h 165"/>
                <a:gd name="T6" fmla="*/ 0 w 289"/>
                <a:gd name="T7" fmla="*/ 0 h 165"/>
                <a:gd name="T8" fmla="*/ 83 w 289"/>
                <a:gd name="T9" fmla="*/ 82 h 165"/>
              </a:gdLst>
              <a:ahLst/>
              <a:cxnLst>
                <a:cxn ang="0">
                  <a:pos x="T0" y="T1"/>
                </a:cxn>
                <a:cxn ang="0">
                  <a:pos x="T2" y="T3"/>
                </a:cxn>
                <a:cxn ang="0">
                  <a:pos x="T4" y="T5"/>
                </a:cxn>
                <a:cxn ang="0">
                  <a:pos x="T6" y="T7"/>
                </a:cxn>
                <a:cxn ang="0">
                  <a:pos x="T8" y="T9"/>
                </a:cxn>
              </a:cxnLst>
              <a:rect l="0" t="0" r="r" b="b"/>
              <a:pathLst>
                <a:path w="289" h="165">
                  <a:moveTo>
                    <a:pt x="83" y="82"/>
                  </a:moveTo>
                  <a:lnTo>
                    <a:pt x="1" y="165"/>
                  </a:lnTo>
                  <a:lnTo>
                    <a:pt x="289" y="82"/>
                  </a:lnTo>
                  <a:lnTo>
                    <a:pt x="0" y="0"/>
                  </a:lnTo>
                  <a:lnTo>
                    <a:pt x="83"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9"/>
            <p:cNvSpPr>
              <a:spLocks noChangeArrowheads="1"/>
            </p:cNvSpPr>
            <p:nvPr/>
          </p:nvSpPr>
          <p:spPr bwMode="auto">
            <a:xfrm>
              <a:off x="1885" y="3033"/>
              <a:ext cx="47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ldResult</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40"/>
            <p:cNvSpPr>
              <a:spLocks noChangeArrowheads="1"/>
            </p:cNvSpPr>
            <p:nvPr/>
          </p:nvSpPr>
          <p:spPr bwMode="auto">
            <a:xfrm>
              <a:off x="5142" y="1054"/>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1"/>
            <p:cNvSpPr>
              <a:spLocks noChangeArrowheads="1"/>
            </p:cNvSpPr>
            <p:nvPr/>
          </p:nvSpPr>
          <p:spPr bwMode="auto">
            <a:xfrm>
              <a:off x="5142" y="1171"/>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2"/>
            <p:cNvSpPr>
              <a:spLocks noChangeArrowheads="1"/>
            </p:cNvSpPr>
            <p:nvPr/>
          </p:nvSpPr>
          <p:spPr bwMode="auto">
            <a:xfrm>
              <a:off x="5142" y="128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3"/>
            <p:cNvSpPr>
              <a:spLocks noChangeArrowheads="1"/>
            </p:cNvSpPr>
            <p:nvPr/>
          </p:nvSpPr>
          <p:spPr bwMode="auto">
            <a:xfrm>
              <a:off x="5142" y="140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4"/>
            <p:cNvSpPr>
              <a:spLocks noChangeArrowheads="1"/>
            </p:cNvSpPr>
            <p:nvPr/>
          </p:nvSpPr>
          <p:spPr bwMode="auto">
            <a:xfrm>
              <a:off x="5142" y="1522"/>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5"/>
            <p:cNvSpPr>
              <a:spLocks noChangeArrowheads="1"/>
            </p:cNvSpPr>
            <p:nvPr/>
          </p:nvSpPr>
          <p:spPr bwMode="auto">
            <a:xfrm>
              <a:off x="5142" y="1639"/>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6"/>
            <p:cNvSpPr>
              <a:spLocks noChangeArrowheads="1"/>
            </p:cNvSpPr>
            <p:nvPr/>
          </p:nvSpPr>
          <p:spPr bwMode="auto">
            <a:xfrm>
              <a:off x="5142" y="1755"/>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7"/>
            <p:cNvSpPr>
              <a:spLocks noChangeArrowheads="1"/>
            </p:cNvSpPr>
            <p:nvPr/>
          </p:nvSpPr>
          <p:spPr bwMode="auto">
            <a:xfrm>
              <a:off x="5142" y="1872"/>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8"/>
            <p:cNvSpPr>
              <a:spLocks noChangeArrowheads="1"/>
            </p:cNvSpPr>
            <p:nvPr/>
          </p:nvSpPr>
          <p:spPr bwMode="auto">
            <a:xfrm>
              <a:off x="5142" y="1989"/>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9"/>
            <p:cNvSpPr>
              <a:spLocks noChangeArrowheads="1"/>
            </p:cNvSpPr>
            <p:nvPr/>
          </p:nvSpPr>
          <p:spPr bwMode="auto">
            <a:xfrm>
              <a:off x="5142" y="2106"/>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50"/>
            <p:cNvSpPr>
              <a:spLocks noChangeArrowheads="1"/>
            </p:cNvSpPr>
            <p:nvPr/>
          </p:nvSpPr>
          <p:spPr bwMode="auto">
            <a:xfrm>
              <a:off x="5142" y="222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51"/>
            <p:cNvSpPr>
              <a:spLocks noChangeArrowheads="1"/>
            </p:cNvSpPr>
            <p:nvPr/>
          </p:nvSpPr>
          <p:spPr bwMode="auto">
            <a:xfrm>
              <a:off x="5142" y="234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2"/>
            <p:cNvSpPr>
              <a:spLocks noChangeArrowheads="1"/>
            </p:cNvSpPr>
            <p:nvPr/>
          </p:nvSpPr>
          <p:spPr bwMode="auto">
            <a:xfrm>
              <a:off x="5142" y="2457"/>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3"/>
            <p:cNvSpPr>
              <a:spLocks noChangeArrowheads="1"/>
            </p:cNvSpPr>
            <p:nvPr/>
          </p:nvSpPr>
          <p:spPr bwMode="auto">
            <a:xfrm>
              <a:off x="5142" y="2574"/>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4"/>
            <p:cNvSpPr>
              <a:spLocks noChangeArrowheads="1"/>
            </p:cNvSpPr>
            <p:nvPr/>
          </p:nvSpPr>
          <p:spPr bwMode="auto">
            <a:xfrm>
              <a:off x="5142" y="2690"/>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5"/>
            <p:cNvSpPr>
              <a:spLocks noChangeArrowheads="1"/>
            </p:cNvSpPr>
            <p:nvPr/>
          </p:nvSpPr>
          <p:spPr bwMode="auto">
            <a:xfrm>
              <a:off x="5142" y="2807"/>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6"/>
            <p:cNvSpPr>
              <a:spLocks noChangeArrowheads="1"/>
            </p:cNvSpPr>
            <p:nvPr/>
          </p:nvSpPr>
          <p:spPr bwMode="auto">
            <a:xfrm>
              <a:off x="5142" y="2924"/>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7"/>
            <p:cNvSpPr>
              <a:spLocks noChangeArrowheads="1"/>
            </p:cNvSpPr>
            <p:nvPr/>
          </p:nvSpPr>
          <p:spPr bwMode="auto">
            <a:xfrm>
              <a:off x="5142" y="3041"/>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8"/>
            <p:cNvSpPr>
              <a:spLocks noChangeArrowheads="1"/>
            </p:cNvSpPr>
            <p:nvPr/>
          </p:nvSpPr>
          <p:spPr bwMode="auto">
            <a:xfrm>
              <a:off x="5142" y="315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9"/>
            <p:cNvSpPr>
              <a:spLocks noChangeArrowheads="1"/>
            </p:cNvSpPr>
            <p:nvPr/>
          </p:nvSpPr>
          <p:spPr bwMode="auto">
            <a:xfrm>
              <a:off x="5142" y="327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0"/>
            <p:cNvSpPr>
              <a:spLocks noChangeArrowheads="1"/>
            </p:cNvSpPr>
            <p:nvPr/>
          </p:nvSpPr>
          <p:spPr bwMode="auto">
            <a:xfrm>
              <a:off x="5142" y="3391"/>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61"/>
            <p:cNvSpPr>
              <a:spLocks noChangeArrowheads="1"/>
            </p:cNvSpPr>
            <p:nvPr/>
          </p:nvSpPr>
          <p:spPr bwMode="auto">
            <a:xfrm>
              <a:off x="5142" y="3508"/>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2"/>
            <p:cNvSpPr>
              <a:spLocks noChangeArrowheads="1"/>
            </p:cNvSpPr>
            <p:nvPr/>
          </p:nvSpPr>
          <p:spPr bwMode="auto">
            <a:xfrm>
              <a:off x="5142" y="362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3"/>
            <p:cNvSpPr>
              <a:spLocks/>
            </p:cNvSpPr>
            <p:nvPr/>
          </p:nvSpPr>
          <p:spPr bwMode="auto">
            <a:xfrm>
              <a:off x="1248" y="2981"/>
              <a:ext cx="1480" cy="5"/>
            </a:xfrm>
            <a:custGeom>
              <a:avLst/>
              <a:gdLst>
                <a:gd name="T0" fmla="*/ 0 w 4270"/>
                <a:gd name="T1" fmla="*/ 15 h 15"/>
                <a:gd name="T2" fmla="*/ 4270 w 4270"/>
                <a:gd name="T3" fmla="*/ 0 h 15"/>
                <a:gd name="T4" fmla="*/ 0 w 4270"/>
                <a:gd name="T5" fmla="*/ 15 h 15"/>
              </a:gdLst>
              <a:ahLst/>
              <a:cxnLst>
                <a:cxn ang="0">
                  <a:pos x="T0" y="T1"/>
                </a:cxn>
                <a:cxn ang="0">
                  <a:pos x="T2" y="T3"/>
                </a:cxn>
                <a:cxn ang="0">
                  <a:pos x="T4" y="T5"/>
                </a:cxn>
              </a:cxnLst>
              <a:rect l="0" t="0" r="r" b="b"/>
              <a:pathLst>
                <a:path w="4270" h="15">
                  <a:moveTo>
                    <a:pt x="0" y="15"/>
                  </a:moveTo>
                  <a:lnTo>
                    <a:pt x="4270" y="0"/>
                  </a:lnTo>
                  <a:lnTo>
                    <a:pt x="0" y="15"/>
                  </a:lnTo>
                  <a:close/>
                </a:path>
              </a:pathLst>
            </a:custGeom>
            <a:solidFill>
              <a:srgbClr val="F2C5C3"/>
            </a:solidFill>
            <a:ln w="14"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4"/>
            <p:cNvSpPr>
              <a:spLocks/>
            </p:cNvSpPr>
            <p:nvPr/>
          </p:nvSpPr>
          <p:spPr bwMode="auto">
            <a:xfrm>
              <a:off x="2642" y="2953"/>
              <a:ext cx="100" cy="57"/>
            </a:xfrm>
            <a:custGeom>
              <a:avLst/>
              <a:gdLst>
                <a:gd name="T0" fmla="*/ 83 w 289"/>
                <a:gd name="T1" fmla="*/ 82 h 165"/>
                <a:gd name="T2" fmla="*/ 1 w 289"/>
                <a:gd name="T3" fmla="*/ 165 h 165"/>
                <a:gd name="T4" fmla="*/ 289 w 289"/>
                <a:gd name="T5" fmla="*/ 81 h 165"/>
                <a:gd name="T6" fmla="*/ 0 w 289"/>
                <a:gd name="T7" fmla="*/ 0 h 165"/>
                <a:gd name="T8" fmla="*/ 83 w 289"/>
                <a:gd name="T9" fmla="*/ 82 h 165"/>
              </a:gdLst>
              <a:ahLst/>
              <a:cxnLst>
                <a:cxn ang="0">
                  <a:pos x="T0" y="T1"/>
                </a:cxn>
                <a:cxn ang="0">
                  <a:pos x="T2" y="T3"/>
                </a:cxn>
                <a:cxn ang="0">
                  <a:pos x="T4" y="T5"/>
                </a:cxn>
                <a:cxn ang="0">
                  <a:pos x="T6" y="T7"/>
                </a:cxn>
                <a:cxn ang="0">
                  <a:pos x="T8" y="T9"/>
                </a:cxn>
              </a:cxnLst>
              <a:rect l="0" t="0" r="r" b="b"/>
              <a:pathLst>
                <a:path w="289" h="165">
                  <a:moveTo>
                    <a:pt x="83" y="82"/>
                  </a:moveTo>
                  <a:lnTo>
                    <a:pt x="1" y="165"/>
                  </a:lnTo>
                  <a:lnTo>
                    <a:pt x="289" y="81"/>
                  </a:lnTo>
                  <a:lnTo>
                    <a:pt x="0" y="0"/>
                  </a:lnTo>
                  <a:lnTo>
                    <a:pt x="83"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65"/>
            <p:cNvSpPr>
              <a:spLocks noChangeArrowheads="1"/>
            </p:cNvSpPr>
            <p:nvPr/>
          </p:nvSpPr>
          <p:spPr bwMode="auto">
            <a:xfrm>
              <a:off x="1885" y="2827"/>
              <a:ext cx="52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65" name="Rectangle 66"/>
            <p:cNvSpPr>
              <a:spLocks noChangeArrowheads="1"/>
            </p:cNvSpPr>
            <p:nvPr/>
          </p:nvSpPr>
          <p:spPr bwMode="auto">
            <a:xfrm>
              <a:off x="1535" y="2803"/>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66" name="Freeform 67"/>
            <p:cNvSpPr>
              <a:spLocks/>
            </p:cNvSpPr>
            <p:nvPr/>
          </p:nvSpPr>
          <p:spPr bwMode="auto">
            <a:xfrm>
              <a:off x="1528" y="2940"/>
              <a:ext cx="74" cy="88"/>
            </a:xfrm>
            <a:custGeom>
              <a:avLst/>
              <a:gdLst>
                <a:gd name="T0" fmla="*/ 213 w 213"/>
                <a:gd name="T1" fmla="*/ 0 h 255"/>
                <a:gd name="T2" fmla="*/ 0 w 213"/>
                <a:gd name="T3" fmla="*/ 237 h 255"/>
                <a:gd name="T4" fmla="*/ 213 w 213"/>
                <a:gd name="T5" fmla="*/ 0 h 255"/>
              </a:gdLst>
              <a:ahLst/>
              <a:cxnLst>
                <a:cxn ang="0">
                  <a:pos x="T0" y="T1"/>
                </a:cxn>
                <a:cxn ang="0">
                  <a:pos x="T2" y="T3"/>
                </a:cxn>
                <a:cxn ang="0">
                  <a:pos x="T4" y="T5"/>
                </a:cxn>
              </a:cxnLst>
              <a:rect l="0" t="0" r="r" b="b"/>
              <a:pathLst>
                <a:path w="213" h="255">
                  <a:moveTo>
                    <a:pt x="213" y="0"/>
                  </a:moveTo>
                  <a:cubicBezTo>
                    <a:pt x="11" y="255"/>
                    <a:pt x="0" y="237"/>
                    <a:pt x="0" y="237"/>
                  </a:cubicBezTo>
                  <a:lnTo>
                    <a:pt x="213" y="0"/>
                  </a:lnTo>
                  <a:close/>
                </a:path>
              </a:pathLst>
            </a:cu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8"/>
            <p:cNvSpPr>
              <a:spLocks noChangeArrowheads="1"/>
            </p:cNvSpPr>
            <p:nvPr/>
          </p:nvSpPr>
          <p:spPr bwMode="auto">
            <a:xfrm>
              <a:off x="1551" y="3010"/>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68" name="Freeform 69"/>
            <p:cNvSpPr>
              <a:spLocks/>
            </p:cNvSpPr>
            <p:nvPr/>
          </p:nvSpPr>
          <p:spPr bwMode="auto">
            <a:xfrm>
              <a:off x="1543" y="3153"/>
              <a:ext cx="74" cy="88"/>
            </a:xfrm>
            <a:custGeom>
              <a:avLst/>
              <a:gdLst>
                <a:gd name="T0" fmla="*/ 213 w 213"/>
                <a:gd name="T1" fmla="*/ 0 h 254"/>
                <a:gd name="T2" fmla="*/ 0 w 213"/>
                <a:gd name="T3" fmla="*/ 236 h 254"/>
                <a:gd name="T4" fmla="*/ 213 w 213"/>
                <a:gd name="T5" fmla="*/ 0 h 254"/>
              </a:gdLst>
              <a:ahLst/>
              <a:cxnLst>
                <a:cxn ang="0">
                  <a:pos x="T0" y="T1"/>
                </a:cxn>
                <a:cxn ang="0">
                  <a:pos x="T2" y="T3"/>
                </a:cxn>
                <a:cxn ang="0">
                  <a:pos x="T4" y="T5"/>
                </a:cxn>
              </a:cxnLst>
              <a:rect l="0" t="0" r="r" b="b"/>
              <a:pathLst>
                <a:path w="213" h="254">
                  <a:moveTo>
                    <a:pt x="213" y="0"/>
                  </a:moveTo>
                  <a:cubicBezTo>
                    <a:pt x="11" y="254"/>
                    <a:pt x="0" y="236"/>
                    <a:pt x="0" y="236"/>
                  </a:cubicBezTo>
                  <a:lnTo>
                    <a:pt x="213" y="0"/>
                  </a:lnTo>
                  <a:close/>
                </a:path>
              </a:pathLst>
            </a:cu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70"/>
            <p:cNvSpPr>
              <a:spLocks noChangeArrowheads="1"/>
            </p:cNvSpPr>
            <p:nvPr/>
          </p:nvSpPr>
          <p:spPr bwMode="auto">
            <a:xfrm>
              <a:off x="2945" y="3592"/>
              <a:ext cx="14" cy="11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71"/>
            <p:cNvSpPr>
              <a:spLocks noChangeArrowheads="1"/>
            </p:cNvSpPr>
            <p:nvPr/>
          </p:nvSpPr>
          <p:spPr bwMode="auto">
            <a:xfrm>
              <a:off x="2945" y="3534"/>
              <a:ext cx="14" cy="2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72"/>
            <p:cNvSpPr>
              <a:spLocks noChangeArrowheads="1"/>
            </p:cNvSpPr>
            <p:nvPr/>
          </p:nvSpPr>
          <p:spPr bwMode="auto">
            <a:xfrm>
              <a:off x="2945" y="3439"/>
              <a:ext cx="14" cy="6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3"/>
            <p:cNvSpPr>
              <a:spLocks/>
            </p:cNvSpPr>
            <p:nvPr/>
          </p:nvSpPr>
          <p:spPr bwMode="auto">
            <a:xfrm>
              <a:off x="2924" y="3425"/>
              <a:ext cx="57" cy="100"/>
            </a:xfrm>
            <a:custGeom>
              <a:avLst/>
              <a:gdLst>
                <a:gd name="T0" fmla="*/ 83 w 165"/>
                <a:gd name="T1" fmla="*/ 206 h 288"/>
                <a:gd name="T2" fmla="*/ 165 w 165"/>
                <a:gd name="T3" fmla="*/ 288 h 288"/>
                <a:gd name="T4" fmla="*/ 83 w 165"/>
                <a:gd name="T5" fmla="*/ 0 h 288"/>
                <a:gd name="T6" fmla="*/ 0 w 165"/>
                <a:gd name="T7" fmla="*/ 288 h 288"/>
                <a:gd name="T8" fmla="*/ 83 w 165"/>
                <a:gd name="T9" fmla="*/ 206 h 288"/>
              </a:gdLst>
              <a:ahLst/>
              <a:cxnLst>
                <a:cxn ang="0">
                  <a:pos x="T0" y="T1"/>
                </a:cxn>
                <a:cxn ang="0">
                  <a:pos x="T2" y="T3"/>
                </a:cxn>
                <a:cxn ang="0">
                  <a:pos x="T4" y="T5"/>
                </a:cxn>
                <a:cxn ang="0">
                  <a:pos x="T6" y="T7"/>
                </a:cxn>
                <a:cxn ang="0">
                  <a:pos x="T8" y="T9"/>
                </a:cxn>
              </a:cxnLst>
              <a:rect l="0" t="0" r="r" b="b"/>
              <a:pathLst>
                <a:path w="165" h="288">
                  <a:moveTo>
                    <a:pt x="83" y="206"/>
                  </a:moveTo>
                  <a:lnTo>
                    <a:pt x="165" y="288"/>
                  </a:lnTo>
                  <a:lnTo>
                    <a:pt x="83" y="0"/>
                  </a:lnTo>
                  <a:lnTo>
                    <a:pt x="0" y="288"/>
                  </a:lnTo>
                  <a:lnTo>
                    <a:pt x="83" y="206"/>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74"/>
            <p:cNvSpPr>
              <a:spLocks noChangeArrowheads="1"/>
            </p:cNvSpPr>
            <p:nvPr/>
          </p:nvSpPr>
          <p:spPr bwMode="auto">
            <a:xfrm>
              <a:off x="3368" y="3017"/>
              <a:ext cx="39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result</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5"/>
            <p:cNvSpPr>
              <a:spLocks noChangeArrowheads="1"/>
            </p:cNvSpPr>
            <p:nvPr/>
          </p:nvSpPr>
          <p:spPr bwMode="auto">
            <a:xfrm>
              <a:off x="3057" y="3549"/>
              <a:ext cx="27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isLd</a:t>
              </a: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6"/>
            <p:cNvSpPr>
              <a:spLocks noChangeArrowheads="1"/>
            </p:cNvSpPr>
            <p:nvPr/>
          </p:nvSpPr>
          <p:spPr bwMode="auto">
            <a:xfrm>
              <a:off x="2166" y="1512"/>
              <a:ext cx="1022" cy="1262"/>
            </a:xfrm>
            <a:prstGeom prst="rect">
              <a:avLst/>
            </a:prstGeom>
            <a:solidFill>
              <a:srgbClr val="F2C5C3"/>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7"/>
            <p:cNvSpPr>
              <a:spLocks noChangeArrowheads="1"/>
            </p:cNvSpPr>
            <p:nvPr/>
          </p:nvSpPr>
          <p:spPr bwMode="auto">
            <a:xfrm>
              <a:off x="2204" y="1629"/>
              <a:ext cx="5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read port 1</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8"/>
            <p:cNvSpPr>
              <a:spLocks noChangeArrowheads="1"/>
            </p:cNvSpPr>
            <p:nvPr/>
          </p:nvSpPr>
          <p:spPr bwMode="auto">
            <a:xfrm>
              <a:off x="2196" y="2295"/>
              <a:ext cx="5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read port 2</a:t>
              </a:r>
              <a:endParaRPr kumimoji="0" lang="en-US" sz="1800" b="0" i="0" u="none" strike="noStrike" cap="none" normalizeH="0" baseline="0" smtClean="0">
                <a:ln>
                  <a:noFill/>
                </a:ln>
                <a:solidFill>
                  <a:schemeClr val="tx1"/>
                </a:solidFill>
                <a:effectLst/>
                <a:latin typeface="Arial" pitchFamily="34" charset="0"/>
              </a:endParaRPr>
            </a:p>
          </p:txBody>
        </p:sp>
        <p:sp>
          <p:nvSpPr>
            <p:cNvPr id="78" name="Freeform 79"/>
            <p:cNvSpPr>
              <a:spLocks/>
            </p:cNvSpPr>
            <p:nvPr/>
          </p:nvSpPr>
          <p:spPr bwMode="auto">
            <a:xfrm>
              <a:off x="3080" y="2240"/>
              <a:ext cx="857" cy="950"/>
            </a:xfrm>
            <a:custGeom>
              <a:avLst/>
              <a:gdLst>
                <a:gd name="T0" fmla="*/ 0 w 2474"/>
                <a:gd name="T1" fmla="*/ 2753 h 2753"/>
                <a:gd name="T2" fmla="*/ 2474 w 2474"/>
                <a:gd name="T3" fmla="*/ 2753 h 2753"/>
                <a:gd name="T4" fmla="*/ 2474 w 2474"/>
                <a:gd name="T5" fmla="*/ 0 h 2753"/>
                <a:gd name="T6" fmla="*/ 544 w 2474"/>
                <a:gd name="T7" fmla="*/ 14 h 2753"/>
              </a:gdLst>
              <a:ahLst/>
              <a:cxnLst>
                <a:cxn ang="0">
                  <a:pos x="T0" y="T1"/>
                </a:cxn>
                <a:cxn ang="0">
                  <a:pos x="T2" y="T3"/>
                </a:cxn>
                <a:cxn ang="0">
                  <a:pos x="T4" y="T5"/>
                </a:cxn>
                <a:cxn ang="0">
                  <a:pos x="T6" y="T7"/>
                </a:cxn>
              </a:cxnLst>
              <a:rect l="0" t="0" r="r" b="b"/>
              <a:pathLst>
                <a:path w="2474" h="2753">
                  <a:moveTo>
                    <a:pt x="0" y="2753"/>
                  </a:moveTo>
                  <a:lnTo>
                    <a:pt x="2474" y="2753"/>
                  </a:lnTo>
                  <a:lnTo>
                    <a:pt x="2474" y="0"/>
                  </a:lnTo>
                  <a:lnTo>
                    <a:pt x="544" y="14"/>
                  </a:lnTo>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0"/>
            <p:cNvSpPr>
              <a:spLocks/>
            </p:cNvSpPr>
            <p:nvPr/>
          </p:nvSpPr>
          <p:spPr bwMode="auto">
            <a:xfrm>
              <a:off x="3269" y="2210"/>
              <a:ext cx="120" cy="68"/>
            </a:xfrm>
            <a:custGeom>
              <a:avLst/>
              <a:gdLst>
                <a:gd name="T0" fmla="*/ 248 w 348"/>
                <a:gd name="T1" fmla="*/ 99 h 198"/>
                <a:gd name="T2" fmla="*/ 346 w 348"/>
                <a:gd name="T3" fmla="*/ 0 h 198"/>
                <a:gd name="T4" fmla="*/ 0 w 348"/>
                <a:gd name="T5" fmla="*/ 101 h 198"/>
                <a:gd name="T6" fmla="*/ 348 w 348"/>
                <a:gd name="T7" fmla="*/ 198 h 198"/>
                <a:gd name="T8" fmla="*/ 248 w 348"/>
                <a:gd name="T9" fmla="*/ 99 h 198"/>
              </a:gdLst>
              <a:ahLst/>
              <a:cxnLst>
                <a:cxn ang="0">
                  <a:pos x="T0" y="T1"/>
                </a:cxn>
                <a:cxn ang="0">
                  <a:pos x="T2" y="T3"/>
                </a:cxn>
                <a:cxn ang="0">
                  <a:pos x="T4" y="T5"/>
                </a:cxn>
                <a:cxn ang="0">
                  <a:pos x="T6" y="T7"/>
                </a:cxn>
                <a:cxn ang="0">
                  <a:pos x="T8" y="T9"/>
                </a:cxn>
              </a:cxnLst>
              <a:rect l="0" t="0" r="r" b="b"/>
              <a:pathLst>
                <a:path w="348" h="198">
                  <a:moveTo>
                    <a:pt x="248" y="99"/>
                  </a:moveTo>
                  <a:lnTo>
                    <a:pt x="346" y="0"/>
                  </a:lnTo>
                  <a:lnTo>
                    <a:pt x="0" y="101"/>
                  </a:lnTo>
                  <a:lnTo>
                    <a:pt x="348" y="198"/>
                  </a:lnTo>
                  <a:lnTo>
                    <a:pt x="248" y="99"/>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81"/>
            <p:cNvSpPr>
              <a:spLocks/>
            </p:cNvSpPr>
            <p:nvPr/>
          </p:nvSpPr>
          <p:spPr bwMode="auto">
            <a:xfrm>
              <a:off x="3356" y="3703"/>
              <a:ext cx="117" cy="15"/>
            </a:xfrm>
            <a:custGeom>
              <a:avLst/>
              <a:gdLst>
                <a:gd name="T0" fmla="*/ 0 w 117"/>
                <a:gd name="T1" fmla="*/ 14 h 15"/>
                <a:gd name="T2" fmla="*/ 0 w 117"/>
                <a:gd name="T3" fmla="*/ 0 h 15"/>
                <a:gd name="T4" fmla="*/ 117 w 117"/>
                <a:gd name="T5" fmla="*/ 1 h 15"/>
                <a:gd name="T6" fmla="*/ 117 w 117"/>
                <a:gd name="T7" fmla="*/ 15 h 15"/>
                <a:gd name="T8" fmla="*/ 0 w 117"/>
                <a:gd name="T9" fmla="*/ 14 h 15"/>
              </a:gdLst>
              <a:ahLst/>
              <a:cxnLst>
                <a:cxn ang="0">
                  <a:pos x="T0" y="T1"/>
                </a:cxn>
                <a:cxn ang="0">
                  <a:pos x="T2" y="T3"/>
                </a:cxn>
                <a:cxn ang="0">
                  <a:pos x="T4" y="T5"/>
                </a:cxn>
                <a:cxn ang="0">
                  <a:pos x="T6" y="T7"/>
                </a:cxn>
                <a:cxn ang="0">
                  <a:pos x="T8" y="T9"/>
                </a:cxn>
              </a:cxnLst>
              <a:rect l="0" t="0" r="r" b="b"/>
              <a:pathLst>
                <a:path w="117" h="15">
                  <a:moveTo>
                    <a:pt x="0" y="14"/>
                  </a:moveTo>
                  <a:lnTo>
                    <a:pt x="0" y="0"/>
                  </a:lnTo>
                  <a:lnTo>
                    <a:pt x="117" y="1"/>
                  </a:lnTo>
                  <a:lnTo>
                    <a:pt x="117"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2"/>
            <p:cNvSpPr>
              <a:spLocks/>
            </p:cNvSpPr>
            <p:nvPr/>
          </p:nvSpPr>
          <p:spPr bwMode="auto">
            <a:xfrm>
              <a:off x="3297" y="3702"/>
              <a:ext cx="29" cy="15"/>
            </a:xfrm>
            <a:custGeom>
              <a:avLst/>
              <a:gdLst>
                <a:gd name="T0" fmla="*/ 0 w 29"/>
                <a:gd name="T1" fmla="*/ 14 h 15"/>
                <a:gd name="T2" fmla="*/ 0 w 29"/>
                <a:gd name="T3" fmla="*/ 0 h 15"/>
                <a:gd name="T4" fmla="*/ 29 w 29"/>
                <a:gd name="T5" fmla="*/ 0 h 15"/>
                <a:gd name="T6" fmla="*/ 29 w 29"/>
                <a:gd name="T7" fmla="*/ 15 h 15"/>
                <a:gd name="T8" fmla="*/ 0 w 29"/>
                <a:gd name="T9" fmla="*/ 14 h 15"/>
              </a:gdLst>
              <a:ahLst/>
              <a:cxnLst>
                <a:cxn ang="0">
                  <a:pos x="T0" y="T1"/>
                </a:cxn>
                <a:cxn ang="0">
                  <a:pos x="T2" y="T3"/>
                </a:cxn>
                <a:cxn ang="0">
                  <a:pos x="T4" y="T5"/>
                </a:cxn>
                <a:cxn ang="0">
                  <a:pos x="T6" y="T7"/>
                </a:cxn>
                <a:cxn ang="0">
                  <a:pos x="T8" y="T9"/>
                </a:cxn>
              </a:cxnLst>
              <a:rect l="0" t="0" r="r" b="b"/>
              <a:pathLst>
                <a:path w="29" h="15">
                  <a:moveTo>
                    <a:pt x="0" y="14"/>
                  </a:moveTo>
                  <a:lnTo>
                    <a:pt x="0" y="0"/>
                  </a:lnTo>
                  <a:lnTo>
                    <a:pt x="29" y="0"/>
                  </a:lnTo>
                  <a:lnTo>
                    <a:pt x="29"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3"/>
            <p:cNvSpPr>
              <a:spLocks/>
            </p:cNvSpPr>
            <p:nvPr/>
          </p:nvSpPr>
          <p:spPr bwMode="auto">
            <a:xfrm>
              <a:off x="3150" y="3701"/>
              <a:ext cx="118" cy="15"/>
            </a:xfrm>
            <a:custGeom>
              <a:avLst/>
              <a:gdLst>
                <a:gd name="T0" fmla="*/ 0 w 118"/>
                <a:gd name="T1" fmla="*/ 14 h 15"/>
                <a:gd name="T2" fmla="*/ 0 w 118"/>
                <a:gd name="T3" fmla="*/ 0 h 15"/>
                <a:gd name="T4" fmla="*/ 118 w 118"/>
                <a:gd name="T5" fmla="*/ 1 h 15"/>
                <a:gd name="T6" fmla="*/ 118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0" y="0"/>
                  </a:lnTo>
                  <a:lnTo>
                    <a:pt x="118" y="1"/>
                  </a:lnTo>
                  <a:lnTo>
                    <a:pt x="118"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4"/>
            <p:cNvSpPr>
              <a:spLocks/>
            </p:cNvSpPr>
            <p:nvPr/>
          </p:nvSpPr>
          <p:spPr bwMode="auto">
            <a:xfrm>
              <a:off x="3091" y="3700"/>
              <a:ext cx="30" cy="15"/>
            </a:xfrm>
            <a:custGeom>
              <a:avLst/>
              <a:gdLst>
                <a:gd name="T0" fmla="*/ 0 w 30"/>
                <a:gd name="T1" fmla="*/ 14 h 15"/>
                <a:gd name="T2" fmla="*/ 0 w 30"/>
                <a:gd name="T3" fmla="*/ 0 h 15"/>
                <a:gd name="T4" fmla="*/ 30 w 30"/>
                <a:gd name="T5" fmla="*/ 1 h 15"/>
                <a:gd name="T6" fmla="*/ 30 w 30"/>
                <a:gd name="T7" fmla="*/ 15 h 15"/>
                <a:gd name="T8" fmla="*/ 0 w 30"/>
                <a:gd name="T9" fmla="*/ 14 h 15"/>
              </a:gdLst>
              <a:ahLst/>
              <a:cxnLst>
                <a:cxn ang="0">
                  <a:pos x="T0" y="T1"/>
                </a:cxn>
                <a:cxn ang="0">
                  <a:pos x="T2" y="T3"/>
                </a:cxn>
                <a:cxn ang="0">
                  <a:pos x="T4" y="T5"/>
                </a:cxn>
                <a:cxn ang="0">
                  <a:pos x="T6" y="T7"/>
                </a:cxn>
                <a:cxn ang="0">
                  <a:pos x="T8" y="T9"/>
                </a:cxn>
              </a:cxnLst>
              <a:rect l="0" t="0" r="r" b="b"/>
              <a:pathLst>
                <a:path w="30" h="15">
                  <a:moveTo>
                    <a:pt x="0" y="14"/>
                  </a:moveTo>
                  <a:lnTo>
                    <a:pt x="0" y="0"/>
                  </a:lnTo>
                  <a:lnTo>
                    <a:pt x="30" y="1"/>
                  </a:lnTo>
                  <a:lnTo>
                    <a:pt x="30"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5"/>
            <p:cNvSpPr>
              <a:spLocks/>
            </p:cNvSpPr>
            <p:nvPr/>
          </p:nvSpPr>
          <p:spPr bwMode="auto">
            <a:xfrm>
              <a:off x="2952" y="3699"/>
              <a:ext cx="110" cy="15"/>
            </a:xfrm>
            <a:custGeom>
              <a:avLst/>
              <a:gdLst>
                <a:gd name="T0" fmla="*/ 0 w 110"/>
                <a:gd name="T1" fmla="*/ 14 h 15"/>
                <a:gd name="T2" fmla="*/ 110 w 110"/>
                <a:gd name="T3" fmla="*/ 15 h 15"/>
                <a:gd name="T4" fmla="*/ 110 w 110"/>
                <a:gd name="T5" fmla="*/ 1 h 15"/>
                <a:gd name="T6" fmla="*/ 1 w 110"/>
                <a:gd name="T7" fmla="*/ 0 h 15"/>
                <a:gd name="T8" fmla="*/ 0 w 110"/>
                <a:gd name="T9" fmla="*/ 14 h 15"/>
              </a:gdLst>
              <a:ahLst/>
              <a:cxnLst>
                <a:cxn ang="0">
                  <a:pos x="T0" y="T1"/>
                </a:cxn>
                <a:cxn ang="0">
                  <a:pos x="T2" y="T3"/>
                </a:cxn>
                <a:cxn ang="0">
                  <a:pos x="T4" y="T5"/>
                </a:cxn>
                <a:cxn ang="0">
                  <a:pos x="T6" y="T7"/>
                </a:cxn>
                <a:cxn ang="0">
                  <a:pos x="T8" y="T9"/>
                </a:cxn>
              </a:cxnLst>
              <a:rect l="0" t="0" r="r" b="b"/>
              <a:pathLst>
                <a:path w="110" h="15">
                  <a:moveTo>
                    <a:pt x="0" y="14"/>
                  </a:moveTo>
                  <a:lnTo>
                    <a:pt x="110" y="15"/>
                  </a:lnTo>
                  <a:lnTo>
                    <a:pt x="110" y="1"/>
                  </a:lnTo>
                  <a:lnTo>
                    <a:pt x="1" y="0"/>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6"/>
            <p:cNvSpPr>
              <a:spLocks noChangeArrowheads="1"/>
            </p:cNvSpPr>
            <p:nvPr/>
          </p:nvSpPr>
          <p:spPr bwMode="auto">
            <a:xfrm>
              <a:off x="2487" y="1946"/>
              <a:ext cx="51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write port </a:t>
              </a:r>
              <a:endParaRPr kumimoji="0" lang="en-US" sz="1800" b="0" i="0" u="none" strike="noStrike" cap="none" normalizeH="0" baseline="0" dirty="0" smtClean="0">
                <a:ln>
                  <a:noFill/>
                </a:ln>
                <a:solidFill>
                  <a:schemeClr val="tx1"/>
                </a:solidFill>
                <a:effectLst/>
                <a:latin typeface="Arial" pitchFamily="34" charset="0"/>
              </a:endParaRPr>
            </a:p>
          </p:txBody>
        </p:sp>
        <p:sp>
          <p:nvSpPr>
            <p:cNvPr id="86" name="Line 87"/>
            <p:cNvSpPr>
              <a:spLocks noChangeShapeType="1"/>
            </p:cNvSpPr>
            <p:nvPr/>
          </p:nvSpPr>
          <p:spPr bwMode="auto">
            <a:xfrm flipH="1">
              <a:off x="3277" y="2047"/>
              <a:ext cx="905"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8"/>
            <p:cNvSpPr>
              <a:spLocks/>
            </p:cNvSpPr>
            <p:nvPr/>
          </p:nvSpPr>
          <p:spPr bwMode="auto">
            <a:xfrm>
              <a:off x="3266" y="2024"/>
              <a:ext cx="81" cy="46"/>
            </a:xfrm>
            <a:custGeom>
              <a:avLst/>
              <a:gdLst>
                <a:gd name="T0" fmla="*/ 167 w 234"/>
                <a:gd name="T1" fmla="*/ 67 h 134"/>
                <a:gd name="T2" fmla="*/ 234 w 234"/>
                <a:gd name="T3" fmla="*/ 0 h 134"/>
                <a:gd name="T4" fmla="*/ 0 w 234"/>
                <a:gd name="T5" fmla="*/ 67 h 134"/>
                <a:gd name="T6" fmla="*/ 234 w 234"/>
                <a:gd name="T7" fmla="*/ 134 h 134"/>
                <a:gd name="T8" fmla="*/ 167 w 234"/>
                <a:gd name="T9" fmla="*/ 67 h 134"/>
              </a:gdLst>
              <a:ahLst/>
              <a:cxnLst>
                <a:cxn ang="0">
                  <a:pos x="T0" y="T1"/>
                </a:cxn>
                <a:cxn ang="0">
                  <a:pos x="T2" y="T3"/>
                </a:cxn>
                <a:cxn ang="0">
                  <a:pos x="T4" y="T5"/>
                </a:cxn>
                <a:cxn ang="0">
                  <a:pos x="T6" y="T7"/>
                </a:cxn>
                <a:cxn ang="0">
                  <a:pos x="T8" y="T9"/>
                </a:cxn>
              </a:cxnLst>
              <a:rect l="0" t="0" r="r" b="b"/>
              <a:pathLst>
                <a:path w="234" h="134">
                  <a:moveTo>
                    <a:pt x="167" y="67"/>
                  </a:moveTo>
                  <a:lnTo>
                    <a:pt x="234" y="0"/>
                  </a:lnTo>
                  <a:lnTo>
                    <a:pt x="0" y="67"/>
                  </a:lnTo>
                  <a:lnTo>
                    <a:pt x="234" y="134"/>
                  </a:lnTo>
                  <a:lnTo>
                    <a:pt x="167" y="67"/>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9"/>
            <p:cNvSpPr>
              <a:spLocks noChangeArrowheads="1"/>
            </p:cNvSpPr>
            <p:nvPr/>
          </p:nvSpPr>
          <p:spPr bwMode="auto">
            <a:xfrm>
              <a:off x="4396" y="2065"/>
              <a:ext cx="5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Times New Roman" pitchFamily="18" charset="0"/>
                </a:rPr>
                <a:t>rd</a:t>
              </a:r>
              <a:r>
                <a:rPr kumimoji="0" lang="en-US" sz="1200" b="0" i="0" u="none" strike="noStrike" cap="none" normalizeH="0" baseline="0" dirty="0" smtClean="0">
                  <a:ln>
                    <a:noFill/>
                  </a:ln>
                  <a:solidFill>
                    <a:srgbClr val="24282B"/>
                  </a:solidFill>
                  <a:effectLst/>
                  <a:latin typeface="Times New Roman" pitchFamily="18" charset="0"/>
                </a:rPr>
                <a:t> (</a:t>
              </a:r>
              <a:r>
                <a:rPr kumimoji="0" lang="en-US" sz="1200" b="0" i="0" u="none" strike="noStrike" cap="none" normalizeH="0" baseline="0" dirty="0" err="1" smtClean="0">
                  <a:ln>
                    <a:noFill/>
                  </a:ln>
                  <a:solidFill>
                    <a:srgbClr val="24282B"/>
                  </a:solidFill>
                  <a:effectLst/>
                  <a:latin typeface="Times New Roman" pitchFamily="18" charset="0"/>
                </a:rPr>
                <a:t>inst</a:t>
              </a:r>
              <a:r>
                <a:rPr kumimoji="0" lang="en-US" sz="1200" b="0" i="0" u="none" strike="noStrike" cap="none" normalizeH="0" baseline="0" dirty="0" smtClean="0">
                  <a:ln>
                    <a:noFill/>
                  </a:ln>
                  <a:solidFill>
                    <a:srgbClr val="24282B"/>
                  </a:solidFill>
                  <a:effectLst/>
                  <a:latin typeface="Times New Roman" pitchFamily="18" charset="0"/>
                </a:rPr>
                <a:t>[23:26])</a:t>
              </a:r>
              <a:endParaRPr kumimoji="0" lang="en-US" sz="1200" b="0" i="0" u="none" strike="noStrike" cap="none" normalizeH="0" baseline="0" dirty="0" smtClean="0">
                <a:ln>
                  <a:noFill/>
                </a:ln>
                <a:solidFill>
                  <a:schemeClr val="tx1"/>
                </a:solidFill>
                <a:effectLst/>
                <a:latin typeface="Arial" pitchFamily="34" charset="0"/>
              </a:endParaRPr>
            </a:p>
          </p:txBody>
        </p:sp>
        <p:sp>
          <p:nvSpPr>
            <p:cNvPr id="89" name="Oval 90"/>
            <p:cNvSpPr>
              <a:spLocks noChangeArrowheads="1"/>
            </p:cNvSpPr>
            <p:nvPr/>
          </p:nvSpPr>
          <p:spPr bwMode="auto">
            <a:xfrm>
              <a:off x="3070" y="1955"/>
              <a:ext cx="178"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91"/>
            <p:cNvSpPr>
              <a:spLocks noChangeArrowheads="1"/>
            </p:cNvSpPr>
            <p:nvPr/>
          </p:nvSpPr>
          <p:spPr bwMode="auto">
            <a:xfrm>
              <a:off x="3105" y="1954"/>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1" name="Oval 92"/>
            <p:cNvSpPr>
              <a:spLocks noChangeArrowheads="1"/>
            </p:cNvSpPr>
            <p:nvPr/>
          </p:nvSpPr>
          <p:spPr bwMode="auto">
            <a:xfrm>
              <a:off x="3067" y="2171"/>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3"/>
            <p:cNvSpPr>
              <a:spLocks noChangeArrowheads="1"/>
            </p:cNvSpPr>
            <p:nvPr/>
          </p:nvSpPr>
          <p:spPr bwMode="auto">
            <a:xfrm>
              <a:off x="3105" y="2168"/>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93" name="Oval 94"/>
            <p:cNvSpPr>
              <a:spLocks noChangeArrowheads="1"/>
            </p:cNvSpPr>
            <p:nvPr/>
          </p:nvSpPr>
          <p:spPr bwMode="auto">
            <a:xfrm>
              <a:off x="2022" y="1499"/>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95"/>
            <p:cNvSpPr>
              <a:spLocks noChangeArrowheads="1"/>
            </p:cNvSpPr>
            <p:nvPr/>
          </p:nvSpPr>
          <p:spPr bwMode="auto">
            <a:xfrm>
              <a:off x="2061" y="1494"/>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5" name="Oval 96"/>
            <p:cNvSpPr>
              <a:spLocks noChangeArrowheads="1"/>
            </p:cNvSpPr>
            <p:nvPr/>
          </p:nvSpPr>
          <p:spPr bwMode="auto">
            <a:xfrm>
              <a:off x="2020" y="1715"/>
              <a:ext cx="178"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7"/>
            <p:cNvSpPr>
              <a:spLocks noChangeArrowheads="1"/>
            </p:cNvSpPr>
            <p:nvPr/>
          </p:nvSpPr>
          <p:spPr bwMode="auto">
            <a:xfrm>
              <a:off x="2053" y="1708"/>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97" name="Oval 98"/>
            <p:cNvSpPr>
              <a:spLocks noChangeArrowheads="1"/>
            </p:cNvSpPr>
            <p:nvPr/>
          </p:nvSpPr>
          <p:spPr bwMode="auto">
            <a:xfrm>
              <a:off x="2022" y="2180"/>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9"/>
            <p:cNvSpPr>
              <a:spLocks noChangeArrowheads="1"/>
            </p:cNvSpPr>
            <p:nvPr/>
          </p:nvSpPr>
          <p:spPr bwMode="auto">
            <a:xfrm>
              <a:off x="2061" y="2176"/>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9" name="Oval 100"/>
            <p:cNvSpPr>
              <a:spLocks noChangeArrowheads="1"/>
            </p:cNvSpPr>
            <p:nvPr/>
          </p:nvSpPr>
          <p:spPr bwMode="auto">
            <a:xfrm>
              <a:off x="2020" y="2396"/>
              <a:ext cx="178"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101"/>
            <p:cNvSpPr>
              <a:spLocks noChangeArrowheads="1"/>
            </p:cNvSpPr>
            <p:nvPr/>
          </p:nvSpPr>
          <p:spPr bwMode="auto">
            <a:xfrm>
              <a:off x="2053" y="2390"/>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01" name="Rectangle 102"/>
            <p:cNvSpPr>
              <a:spLocks noChangeArrowheads="1"/>
            </p:cNvSpPr>
            <p:nvPr/>
          </p:nvSpPr>
          <p:spPr bwMode="auto">
            <a:xfrm>
              <a:off x="2284" y="1343"/>
              <a:ext cx="56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Times New Roman" pitchFamily="18" charset="0"/>
                </a:rPr>
                <a:t>Register </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 name="Rectangle 103"/>
            <p:cNvSpPr>
              <a:spLocks noChangeArrowheads="1"/>
            </p:cNvSpPr>
            <p:nvPr/>
          </p:nvSpPr>
          <p:spPr bwMode="auto">
            <a:xfrm>
              <a:off x="2824" y="1330"/>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4282B"/>
                  </a:solidFill>
                  <a:effectLst/>
                  <a:latin typeface="Times New Roman" pitchFamily="18"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 name="Freeform 104"/>
            <p:cNvSpPr>
              <a:spLocks/>
            </p:cNvSpPr>
            <p:nvPr/>
          </p:nvSpPr>
          <p:spPr bwMode="auto">
            <a:xfrm>
              <a:off x="3927" y="1792"/>
              <a:ext cx="117" cy="15"/>
            </a:xfrm>
            <a:custGeom>
              <a:avLst/>
              <a:gdLst>
                <a:gd name="T0" fmla="*/ 0 w 117"/>
                <a:gd name="T1" fmla="*/ 15 h 15"/>
                <a:gd name="T2" fmla="*/ 0 w 117"/>
                <a:gd name="T3" fmla="*/ 0 h 15"/>
                <a:gd name="T4" fmla="*/ 117 w 117"/>
                <a:gd name="T5" fmla="*/ 1 h 15"/>
                <a:gd name="T6" fmla="*/ 117 w 117"/>
                <a:gd name="T7" fmla="*/ 15 h 15"/>
                <a:gd name="T8" fmla="*/ 0 w 117"/>
                <a:gd name="T9" fmla="*/ 15 h 15"/>
              </a:gdLst>
              <a:ahLst/>
              <a:cxnLst>
                <a:cxn ang="0">
                  <a:pos x="T0" y="T1"/>
                </a:cxn>
                <a:cxn ang="0">
                  <a:pos x="T2" y="T3"/>
                </a:cxn>
                <a:cxn ang="0">
                  <a:pos x="T4" y="T5"/>
                </a:cxn>
                <a:cxn ang="0">
                  <a:pos x="T6" y="T7"/>
                </a:cxn>
                <a:cxn ang="0">
                  <a:pos x="T8" y="T9"/>
                </a:cxn>
              </a:cxnLst>
              <a:rect l="0" t="0" r="r" b="b"/>
              <a:pathLst>
                <a:path w="117" h="15">
                  <a:moveTo>
                    <a:pt x="0" y="15"/>
                  </a:moveTo>
                  <a:lnTo>
                    <a:pt x="0" y="0"/>
                  </a:lnTo>
                  <a:lnTo>
                    <a:pt x="117" y="1"/>
                  </a:lnTo>
                  <a:lnTo>
                    <a:pt x="117" y="15"/>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5"/>
            <p:cNvSpPr>
              <a:spLocks/>
            </p:cNvSpPr>
            <p:nvPr/>
          </p:nvSpPr>
          <p:spPr bwMode="auto">
            <a:xfrm>
              <a:off x="3868" y="1792"/>
              <a:ext cx="30" cy="15"/>
            </a:xfrm>
            <a:custGeom>
              <a:avLst/>
              <a:gdLst>
                <a:gd name="T0" fmla="*/ 0 w 30"/>
                <a:gd name="T1" fmla="*/ 14 h 15"/>
                <a:gd name="T2" fmla="*/ 0 w 30"/>
                <a:gd name="T3" fmla="*/ 0 h 15"/>
                <a:gd name="T4" fmla="*/ 30 w 30"/>
                <a:gd name="T5" fmla="*/ 0 h 15"/>
                <a:gd name="T6" fmla="*/ 29 w 30"/>
                <a:gd name="T7" fmla="*/ 15 h 15"/>
                <a:gd name="T8" fmla="*/ 0 w 30"/>
                <a:gd name="T9" fmla="*/ 14 h 15"/>
              </a:gdLst>
              <a:ahLst/>
              <a:cxnLst>
                <a:cxn ang="0">
                  <a:pos x="T0" y="T1"/>
                </a:cxn>
                <a:cxn ang="0">
                  <a:pos x="T2" y="T3"/>
                </a:cxn>
                <a:cxn ang="0">
                  <a:pos x="T4" y="T5"/>
                </a:cxn>
                <a:cxn ang="0">
                  <a:pos x="T6" y="T7"/>
                </a:cxn>
                <a:cxn ang="0">
                  <a:pos x="T8" y="T9"/>
                </a:cxn>
              </a:cxnLst>
              <a:rect l="0" t="0" r="r" b="b"/>
              <a:pathLst>
                <a:path w="30" h="15">
                  <a:moveTo>
                    <a:pt x="0" y="14"/>
                  </a:moveTo>
                  <a:lnTo>
                    <a:pt x="0" y="0"/>
                  </a:lnTo>
                  <a:lnTo>
                    <a:pt x="30" y="0"/>
                  </a:lnTo>
                  <a:lnTo>
                    <a:pt x="29"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6"/>
            <p:cNvSpPr>
              <a:spLocks/>
            </p:cNvSpPr>
            <p:nvPr/>
          </p:nvSpPr>
          <p:spPr bwMode="auto">
            <a:xfrm>
              <a:off x="3721" y="1791"/>
              <a:ext cx="118" cy="15"/>
            </a:xfrm>
            <a:custGeom>
              <a:avLst/>
              <a:gdLst>
                <a:gd name="T0" fmla="*/ 0 w 118"/>
                <a:gd name="T1" fmla="*/ 14 h 15"/>
                <a:gd name="T2" fmla="*/ 1 w 118"/>
                <a:gd name="T3" fmla="*/ 0 h 15"/>
                <a:gd name="T4" fmla="*/ 118 w 118"/>
                <a:gd name="T5" fmla="*/ 1 h 15"/>
                <a:gd name="T6" fmla="*/ 118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1" y="0"/>
                  </a:lnTo>
                  <a:lnTo>
                    <a:pt x="118" y="1"/>
                  </a:lnTo>
                  <a:lnTo>
                    <a:pt x="118"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7"/>
            <p:cNvSpPr>
              <a:spLocks noChangeArrowheads="1"/>
            </p:cNvSpPr>
            <p:nvPr/>
          </p:nvSpPr>
          <p:spPr bwMode="auto">
            <a:xfrm>
              <a:off x="3663" y="1791"/>
              <a:ext cx="29"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8"/>
            <p:cNvSpPr>
              <a:spLocks/>
            </p:cNvSpPr>
            <p:nvPr/>
          </p:nvSpPr>
          <p:spPr bwMode="auto">
            <a:xfrm>
              <a:off x="3516" y="1790"/>
              <a:ext cx="118" cy="15"/>
            </a:xfrm>
            <a:custGeom>
              <a:avLst/>
              <a:gdLst>
                <a:gd name="T0" fmla="*/ 0 w 118"/>
                <a:gd name="T1" fmla="*/ 14 h 15"/>
                <a:gd name="T2" fmla="*/ 0 w 118"/>
                <a:gd name="T3" fmla="*/ 0 h 15"/>
                <a:gd name="T4" fmla="*/ 118 w 118"/>
                <a:gd name="T5" fmla="*/ 1 h 15"/>
                <a:gd name="T6" fmla="*/ 117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0" y="0"/>
                  </a:lnTo>
                  <a:lnTo>
                    <a:pt x="118" y="1"/>
                  </a:lnTo>
                  <a:lnTo>
                    <a:pt x="117"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9"/>
            <p:cNvSpPr>
              <a:spLocks/>
            </p:cNvSpPr>
            <p:nvPr/>
          </p:nvSpPr>
          <p:spPr bwMode="auto">
            <a:xfrm>
              <a:off x="3457" y="1789"/>
              <a:ext cx="30" cy="15"/>
            </a:xfrm>
            <a:custGeom>
              <a:avLst/>
              <a:gdLst>
                <a:gd name="T0" fmla="*/ 0 w 30"/>
                <a:gd name="T1" fmla="*/ 14 h 15"/>
                <a:gd name="T2" fmla="*/ 1 w 30"/>
                <a:gd name="T3" fmla="*/ 0 h 15"/>
                <a:gd name="T4" fmla="*/ 30 w 30"/>
                <a:gd name="T5" fmla="*/ 1 h 15"/>
                <a:gd name="T6" fmla="*/ 30 w 30"/>
                <a:gd name="T7" fmla="*/ 15 h 15"/>
                <a:gd name="T8" fmla="*/ 0 w 30"/>
                <a:gd name="T9" fmla="*/ 14 h 15"/>
              </a:gdLst>
              <a:ahLst/>
              <a:cxnLst>
                <a:cxn ang="0">
                  <a:pos x="T0" y="T1"/>
                </a:cxn>
                <a:cxn ang="0">
                  <a:pos x="T2" y="T3"/>
                </a:cxn>
                <a:cxn ang="0">
                  <a:pos x="T4" y="T5"/>
                </a:cxn>
                <a:cxn ang="0">
                  <a:pos x="T6" y="T7"/>
                </a:cxn>
                <a:cxn ang="0">
                  <a:pos x="T8" y="T9"/>
                </a:cxn>
              </a:cxnLst>
              <a:rect l="0" t="0" r="r" b="b"/>
              <a:pathLst>
                <a:path w="30" h="15">
                  <a:moveTo>
                    <a:pt x="0" y="14"/>
                  </a:moveTo>
                  <a:lnTo>
                    <a:pt x="1" y="0"/>
                  </a:lnTo>
                  <a:lnTo>
                    <a:pt x="30" y="1"/>
                  </a:lnTo>
                  <a:lnTo>
                    <a:pt x="30"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10"/>
            <p:cNvSpPr>
              <a:spLocks noChangeArrowheads="1"/>
            </p:cNvSpPr>
            <p:nvPr/>
          </p:nvSpPr>
          <p:spPr bwMode="auto">
            <a:xfrm>
              <a:off x="3311" y="1789"/>
              <a:ext cx="117"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11"/>
            <p:cNvSpPr>
              <a:spLocks noChangeArrowheads="1"/>
            </p:cNvSpPr>
            <p:nvPr/>
          </p:nvSpPr>
          <p:spPr bwMode="auto">
            <a:xfrm>
              <a:off x="3259" y="1788"/>
              <a:ext cx="23"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2"/>
            <p:cNvSpPr>
              <a:spLocks/>
            </p:cNvSpPr>
            <p:nvPr/>
          </p:nvSpPr>
          <p:spPr bwMode="auto">
            <a:xfrm>
              <a:off x="3244" y="1767"/>
              <a:ext cx="100" cy="57"/>
            </a:xfrm>
            <a:custGeom>
              <a:avLst/>
              <a:gdLst>
                <a:gd name="T0" fmla="*/ 206 w 289"/>
                <a:gd name="T1" fmla="*/ 82 h 165"/>
                <a:gd name="T2" fmla="*/ 289 w 289"/>
                <a:gd name="T3" fmla="*/ 0 h 165"/>
                <a:gd name="T4" fmla="*/ 0 w 289"/>
                <a:gd name="T5" fmla="*/ 81 h 165"/>
                <a:gd name="T6" fmla="*/ 288 w 289"/>
                <a:gd name="T7" fmla="*/ 165 h 165"/>
                <a:gd name="T8" fmla="*/ 206 w 289"/>
                <a:gd name="T9" fmla="*/ 82 h 165"/>
              </a:gdLst>
              <a:ahLst/>
              <a:cxnLst>
                <a:cxn ang="0">
                  <a:pos x="T0" y="T1"/>
                </a:cxn>
                <a:cxn ang="0">
                  <a:pos x="T2" y="T3"/>
                </a:cxn>
                <a:cxn ang="0">
                  <a:pos x="T4" y="T5"/>
                </a:cxn>
                <a:cxn ang="0">
                  <a:pos x="T6" y="T7"/>
                </a:cxn>
                <a:cxn ang="0">
                  <a:pos x="T8" y="T9"/>
                </a:cxn>
              </a:cxnLst>
              <a:rect l="0" t="0" r="r" b="b"/>
              <a:pathLst>
                <a:path w="289" h="165">
                  <a:moveTo>
                    <a:pt x="206" y="82"/>
                  </a:moveTo>
                  <a:lnTo>
                    <a:pt x="289" y="0"/>
                  </a:lnTo>
                  <a:lnTo>
                    <a:pt x="0" y="81"/>
                  </a:lnTo>
                  <a:lnTo>
                    <a:pt x="288" y="165"/>
                  </a:lnTo>
                  <a:lnTo>
                    <a:pt x="206"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13"/>
            <p:cNvSpPr>
              <a:spLocks noChangeArrowheads="1"/>
            </p:cNvSpPr>
            <p:nvPr/>
          </p:nvSpPr>
          <p:spPr bwMode="auto">
            <a:xfrm>
              <a:off x="3463" y="1613"/>
              <a:ext cx="34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Times New Roman" pitchFamily="18" charset="0"/>
                </a:rPr>
                <a:t>isWb</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 name="Oval 114"/>
            <p:cNvSpPr>
              <a:spLocks noChangeArrowheads="1"/>
            </p:cNvSpPr>
            <p:nvPr/>
          </p:nvSpPr>
          <p:spPr bwMode="auto">
            <a:xfrm>
              <a:off x="3057" y="1719"/>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5"/>
            <p:cNvSpPr>
              <a:spLocks noChangeArrowheads="1"/>
            </p:cNvSpPr>
            <p:nvPr/>
          </p:nvSpPr>
          <p:spPr bwMode="auto">
            <a:xfrm>
              <a:off x="3105" y="1724"/>
              <a:ext cx="15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15" name="Oval 116"/>
            <p:cNvSpPr>
              <a:spLocks noChangeArrowheads="1"/>
            </p:cNvSpPr>
            <p:nvPr/>
          </p:nvSpPr>
          <p:spPr bwMode="auto">
            <a:xfrm>
              <a:off x="4282" y="3293"/>
              <a:ext cx="126"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7"/>
            <p:cNvSpPr>
              <a:spLocks noEditPoints="1"/>
            </p:cNvSpPr>
            <p:nvPr/>
          </p:nvSpPr>
          <p:spPr bwMode="auto">
            <a:xfrm>
              <a:off x="4278" y="3289"/>
              <a:ext cx="133" cy="136"/>
            </a:xfrm>
            <a:custGeom>
              <a:avLst/>
              <a:gdLst>
                <a:gd name="T0" fmla="*/ 384 w 384"/>
                <a:gd name="T1" fmla="*/ 196 h 392"/>
                <a:gd name="T2" fmla="*/ 328 w 384"/>
                <a:gd name="T3" fmla="*/ 335 h 392"/>
                <a:gd name="T4" fmla="*/ 312 w 384"/>
                <a:gd name="T5" fmla="*/ 317 h 392"/>
                <a:gd name="T6" fmla="*/ 361 w 384"/>
                <a:gd name="T7" fmla="*/ 196 h 392"/>
                <a:gd name="T8" fmla="*/ 384 w 384"/>
                <a:gd name="T9" fmla="*/ 196 h 392"/>
                <a:gd name="T10" fmla="*/ 328 w 384"/>
                <a:gd name="T11" fmla="*/ 335 h 392"/>
                <a:gd name="T12" fmla="*/ 192 w 384"/>
                <a:gd name="T13" fmla="*/ 392 h 392"/>
                <a:gd name="T14" fmla="*/ 192 w 384"/>
                <a:gd name="T15" fmla="*/ 367 h 392"/>
                <a:gd name="T16" fmla="*/ 312 w 384"/>
                <a:gd name="T17" fmla="*/ 317 h 392"/>
                <a:gd name="T18" fmla="*/ 328 w 384"/>
                <a:gd name="T19" fmla="*/ 335 h 392"/>
                <a:gd name="T20" fmla="*/ 192 w 384"/>
                <a:gd name="T21" fmla="*/ 392 h 392"/>
                <a:gd name="T22" fmla="*/ 56 w 384"/>
                <a:gd name="T23" fmla="*/ 335 h 392"/>
                <a:gd name="T24" fmla="*/ 72 w 384"/>
                <a:gd name="T25" fmla="*/ 317 h 392"/>
                <a:gd name="T26" fmla="*/ 192 w 384"/>
                <a:gd name="T27" fmla="*/ 367 h 392"/>
                <a:gd name="T28" fmla="*/ 192 w 384"/>
                <a:gd name="T29" fmla="*/ 392 h 392"/>
                <a:gd name="T30" fmla="*/ 56 w 384"/>
                <a:gd name="T31" fmla="*/ 335 h 392"/>
                <a:gd name="T32" fmla="*/ 0 w 384"/>
                <a:gd name="T33" fmla="*/ 196 h 392"/>
                <a:gd name="T34" fmla="*/ 23 w 384"/>
                <a:gd name="T35" fmla="*/ 196 h 392"/>
                <a:gd name="T36" fmla="*/ 72 w 384"/>
                <a:gd name="T37" fmla="*/ 317 h 392"/>
                <a:gd name="T38" fmla="*/ 56 w 384"/>
                <a:gd name="T39" fmla="*/ 335 h 392"/>
                <a:gd name="T40" fmla="*/ 0 w 384"/>
                <a:gd name="T41" fmla="*/ 196 h 392"/>
                <a:gd name="T42" fmla="*/ 56 w 384"/>
                <a:gd name="T43" fmla="*/ 57 h 392"/>
                <a:gd name="T44" fmla="*/ 72 w 384"/>
                <a:gd name="T45" fmla="*/ 75 h 392"/>
                <a:gd name="T46" fmla="*/ 23 w 384"/>
                <a:gd name="T47" fmla="*/ 196 h 392"/>
                <a:gd name="T48" fmla="*/ 0 w 384"/>
                <a:gd name="T49" fmla="*/ 196 h 392"/>
                <a:gd name="T50" fmla="*/ 56 w 384"/>
                <a:gd name="T51" fmla="*/ 57 h 392"/>
                <a:gd name="T52" fmla="*/ 192 w 384"/>
                <a:gd name="T53" fmla="*/ 0 h 392"/>
                <a:gd name="T54" fmla="*/ 192 w 384"/>
                <a:gd name="T55" fmla="*/ 25 h 392"/>
                <a:gd name="T56" fmla="*/ 72 w 384"/>
                <a:gd name="T57" fmla="*/ 75 h 392"/>
                <a:gd name="T58" fmla="*/ 56 w 384"/>
                <a:gd name="T59" fmla="*/ 57 h 392"/>
                <a:gd name="T60" fmla="*/ 192 w 384"/>
                <a:gd name="T61" fmla="*/ 0 h 392"/>
                <a:gd name="T62" fmla="*/ 328 w 384"/>
                <a:gd name="T63" fmla="*/ 57 h 392"/>
                <a:gd name="T64" fmla="*/ 312 w 384"/>
                <a:gd name="T65" fmla="*/ 75 h 392"/>
                <a:gd name="T66" fmla="*/ 192 w 384"/>
                <a:gd name="T67" fmla="*/ 25 h 392"/>
                <a:gd name="T68" fmla="*/ 192 w 384"/>
                <a:gd name="T69" fmla="*/ 0 h 392"/>
                <a:gd name="T70" fmla="*/ 312 w 384"/>
                <a:gd name="T71" fmla="*/ 75 h 392"/>
                <a:gd name="T72" fmla="*/ 312 w 384"/>
                <a:gd name="T73" fmla="*/ 75 h 392"/>
                <a:gd name="T74" fmla="*/ 320 w 384"/>
                <a:gd name="T75" fmla="*/ 66 h 392"/>
                <a:gd name="T76" fmla="*/ 312 w 384"/>
                <a:gd name="T77" fmla="*/ 75 h 392"/>
                <a:gd name="T78" fmla="*/ 328 w 384"/>
                <a:gd name="T79" fmla="*/ 57 h 392"/>
                <a:gd name="T80" fmla="*/ 384 w 384"/>
                <a:gd name="T81" fmla="*/ 196 h 392"/>
                <a:gd name="T82" fmla="*/ 361 w 384"/>
                <a:gd name="T83" fmla="*/ 196 h 392"/>
                <a:gd name="T84" fmla="*/ 312 w 384"/>
                <a:gd name="T85" fmla="*/ 75 h 392"/>
                <a:gd name="T86" fmla="*/ 328 w 384"/>
                <a:gd name="T87" fmla="*/ 5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92">
                  <a:moveTo>
                    <a:pt x="384" y="196"/>
                  </a:moveTo>
                  <a:cubicBezTo>
                    <a:pt x="384" y="250"/>
                    <a:pt x="363" y="300"/>
                    <a:pt x="328" y="335"/>
                  </a:cubicBezTo>
                  <a:lnTo>
                    <a:pt x="312" y="317"/>
                  </a:lnTo>
                  <a:cubicBezTo>
                    <a:pt x="342" y="286"/>
                    <a:pt x="361" y="243"/>
                    <a:pt x="361" y="196"/>
                  </a:cubicBezTo>
                  <a:lnTo>
                    <a:pt x="384" y="196"/>
                  </a:lnTo>
                  <a:close/>
                  <a:moveTo>
                    <a:pt x="328" y="335"/>
                  </a:moveTo>
                  <a:cubicBezTo>
                    <a:pt x="293" y="370"/>
                    <a:pt x="245" y="392"/>
                    <a:pt x="192" y="392"/>
                  </a:cubicBezTo>
                  <a:lnTo>
                    <a:pt x="192" y="367"/>
                  </a:lnTo>
                  <a:cubicBezTo>
                    <a:pt x="239" y="367"/>
                    <a:pt x="281" y="348"/>
                    <a:pt x="312" y="317"/>
                  </a:cubicBezTo>
                  <a:lnTo>
                    <a:pt x="328" y="335"/>
                  </a:lnTo>
                  <a:close/>
                  <a:moveTo>
                    <a:pt x="192" y="392"/>
                  </a:moveTo>
                  <a:cubicBezTo>
                    <a:pt x="139" y="392"/>
                    <a:pt x="91" y="370"/>
                    <a:pt x="56" y="335"/>
                  </a:cubicBezTo>
                  <a:lnTo>
                    <a:pt x="72" y="317"/>
                  </a:lnTo>
                  <a:cubicBezTo>
                    <a:pt x="103" y="348"/>
                    <a:pt x="145" y="367"/>
                    <a:pt x="192" y="367"/>
                  </a:cubicBezTo>
                  <a:lnTo>
                    <a:pt x="192" y="392"/>
                  </a:lnTo>
                  <a:close/>
                  <a:moveTo>
                    <a:pt x="56" y="335"/>
                  </a:moveTo>
                  <a:cubicBezTo>
                    <a:pt x="21" y="300"/>
                    <a:pt x="0" y="250"/>
                    <a:pt x="0" y="196"/>
                  </a:cubicBezTo>
                  <a:lnTo>
                    <a:pt x="23" y="196"/>
                  </a:lnTo>
                  <a:cubicBezTo>
                    <a:pt x="23" y="243"/>
                    <a:pt x="42" y="286"/>
                    <a:pt x="72" y="317"/>
                  </a:cubicBezTo>
                  <a:lnTo>
                    <a:pt x="56" y="335"/>
                  </a:lnTo>
                  <a:close/>
                  <a:moveTo>
                    <a:pt x="0" y="196"/>
                  </a:moveTo>
                  <a:cubicBezTo>
                    <a:pt x="0" y="142"/>
                    <a:pt x="21" y="93"/>
                    <a:pt x="56" y="57"/>
                  </a:cubicBezTo>
                  <a:lnTo>
                    <a:pt x="72" y="75"/>
                  </a:lnTo>
                  <a:cubicBezTo>
                    <a:pt x="42" y="106"/>
                    <a:pt x="23" y="149"/>
                    <a:pt x="23" y="196"/>
                  </a:cubicBezTo>
                  <a:lnTo>
                    <a:pt x="0" y="196"/>
                  </a:lnTo>
                  <a:close/>
                  <a:moveTo>
                    <a:pt x="56" y="57"/>
                  </a:moveTo>
                  <a:cubicBezTo>
                    <a:pt x="91" y="22"/>
                    <a:pt x="139" y="0"/>
                    <a:pt x="192" y="0"/>
                  </a:cubicBezTo>
                  <a:lnTo>
                    <a:pt x="192" y="25"/>
                  </a:lnTo>
                  <a:cubicBezTo>
                    <a:pt x="145" y="25"/>
                    <a:pt x="103" y="44"/>
                    <a:pt x="72" y="75"/>
                  </a:cubicBezTo>
                  <a:lnTo>
                    <a:pt x="56" y="57"/>
                  </a:lnTo>
                  <a:close/>
                  <a:moveTo>
                    <a:pt x="192" y="0"/>
                  </a:moveTo>
                  <a:cubicBezTo>
                    <a:pt x="245" y="0"/>
                    <a:pt x="293" y="22"/>
                    <a:pt x="328" y="57"/>
                  </a:cubicBezTo>
                  <a:lnTo>
                    <a:pt x="312" y="75"/>
                  </a:lnTo>
                  <a:cubicBezTo>
                    <a:pt x="281" y="44"/>
                    <a:pt x="239" y="25"/>
                    <a:pt x="192" y="25"/>
                  </a:cubicBezTo>
                  <a:lnTo>
                    <a:pt x="192" y="0"/>
                  </a:lnTo>
                  <a:close/>
                  <a:moveTo>
                    <a:pt x="312" y="75"/>
                  </a:moveTo>
                  <a:lnTo>
                    <a:pt x="312" y="75"/>
                  </a:lnTo>
                  <a:lnTo>
                    <a:pt x="320" y="66"/>
                  </a:lnTo>
                  <a:lnTo>
                    <a:pt x="312" y="75"/>
                  </a:lnTo>
                  <a:close/>
                  <a:moveTo>
                    <a:pt x="328" y="57"/>
                  </a:moveTo>
                  <a:cubicBezTo>
                    <a:pt x="363" y="93"/>
                    <a:pt x="384" y="142"/>
                    <a:pt x="384" y="196"/>
                  </a:cubicBezTo>
                  <a:lnTo>
                    <a:pt x="361" y="196"/>
                  </a:lnTo>
                  <a:cubicBezTo>
                    <a:pt x="361" y="149"/>
                    <a:pt x="342" y="106"/>
                    <a:pt x="312" y="75"/>
                  </a:cubicBezTo>
                  <a:lnTo>
                    <a:pt x="328"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8"/>
            <p:cNvSpPr>
              <a:spLocks noChangeArrowheads="1"/>
            </p:cNvSpPr>
            <p:nvPr/>
          </p:nvSpPr>
          <p:spPr bwMode="auto">
            <a:xfrm>
              <a:off x="4308" y="3295"/>
              <a:ext cx="12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18" name="Oval 119"/>
            <p:cNvSpPr>
              <a:spLocks noChangeArrowheads="1"/>
            </p:cNvSpPr>
            <p:nvPr/>
          </p:nvSpPr>
          <p:spPr bwMode="auto">
            <a:xfrm>
              <a:off x="4281" y="3483"/>
              <a:ext cx="129"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0"/>
            <p:cNvSpPr>
              <a:spLocks noEditPoints="1"/>
            </p:cNvSpPr>
            <p:nvPr/>
          </p:nvSpPr>
          <p:spPr bwMode="auto">
            <a:xfrm>
              <a:off x="4277" y="3478"/>
              <a:ext cx="137" cy="136"/>
            </a:xfrm>
            <a:custGeom>
              <a:avLst/>
              <a:gdLst>
                <a:gd name="T0" fmla="*/ 397 w 397"/>
                <a:gd name="T1" fmla="*/ 197 h 393"/>
                <a:gd name="T2" fmla="*/ 339 w 397"/>
                <a:gd name="T3" fmla="*/ 336 h 393"/>
                <a:gd name="T4" fmla="*/ 323 w 397"/>
                <a:gd name="T5" fmla="*/ 318 h 393"/>
                <a:gd name="T6" fmla="*/ 373 w 397"/>
                <a:gd name="T7" fmla="*/ 197 h 393"/>
                <a:gd name="T8" fmla="*/ 397 w 397"/>
                <a:gd name="T9" fmla="*/ 197 h 393"/>
                <a:gd name="T10" fmla="*/ 339 w 397"/>
                <a:gd name="T11" fmla="*/ 336 h 393"/>
                <a:gd name="T12" fmla="*/ 199 w 397"/>
                <a:gd name="T13" fmla="*/ 393 h 393"/>
                <a:gd name="T14" fmla="*/ 199 w 397"/>
                <a:gd name="T15" fmla="*/ 368 h 393"/>
                <a:gd name="T16" fmla="*/ 323 w 397"/>
                <a:gd name="T17" fmla="*/ 318 h 393"/>
                <a:gd name="T18" fmla="*/ 339 w 397"/>
                <a:gd name="T19" fmla="*/ 336 h 393"/>
                <a:gd name="T20" fmla="*/ 199 w 397"/>
                <a:gd name="T21" fmla="*/ 393 h 393"/>
                <a:gd name="T22" fmla="*/ 59 w 397"/>
                <a:gd name="T23" fmla="*/ 336 h 393"/>
                <a:gd name="T24" fmla="*/ 75 w 397"/>
                <a:gd name="T25" fmla="*/ 318 h 393"/>
                <a:gd name="T26" fmla="*/ 199 w 397"/>
                <a:gd name="T27" fmla="*/ 368 h 393"/>
                <a:gd name="T28" fmla="*/ 199 w 397"/>
                <a:gd name="T29" fmla="*/ 393 h 393"/>
                <a:gd name="T30" fmla="*/ 59 w 397"/>
                <a:gd name="T31" fmla="*/ 336 h 393"/>
                <a:gd name="T32" fmla="*/ 0 w 397"/>
                <a:gd name="T33" fmla="*/ 197 h 393"/>
                <a:gd name="T34" fmla="*/ 24 w 397"/>
                <a:gd name="T35" fmla="*/ 197 h 393"/>
                <a:gd name="T36" fmla="*/ 75 w 397"/>
                <a:gd name="T37" fmla="*/ 318 h 393"/>
                <a:gd name="T38" fmla="*/ 59 w 397"/>
                <a:gd name="T39" fmla="*/ 336 h 393"/>
                <a:gd name="T40" fmla="*/ 0 w 397"/>
                <a:gd name="T41" fmla="*/ 197 h 393"/>
                <a:gd name="T42" fmla="*/ 59 w 397"/>
                <a:gd name="T43" fmla="*/ 58 h 393"/>
                <a:gd name="T44" fmla="*/ 75 w 397"/>
                <a:gd name="T45" fmla="*/ 76 h 393"/>
                <a:gd name="T46" fmla="*/ 24 w 397"/>
                <a:gd name="T47" fmla="*/ 197 h 393"/>
                <a:gd name="T48" fmla="*/ 0 w 397"/>
                <a:gd name="T49" fmla="*/ 197 h 393"/>
                <a:gd name="T50" fmla="*/ 59 w 397"/>
                <a:gd name="T51" fmla="*/ 58 h 393"/>
                <a:gd name="T52" fmla="*/ 199 w 397"/>
                <a:gd name="T53" fmla="*/ 0 h 393"/>
                <a:gd name="T54" fmla="*/ 199 w 397"/>
                <a:gd name="T55" fmla="*/ 25 h 393"/>
                <a:gd name="T56" fmla="*/ 75 w 397"/>
                <a:gd name="T57" fmla="*/ 76 h 393"/>
                <a:gd name="T58" fmla="*/ 59 w 397"/>
                <a:gd name="T59" fmla="*/ 58 h 393"/>
                <a:gd name="T60" fmla="*/ 199 w 397"/>
                <a:gd name="T61" fmla="*/ 0 h 393"/>
                <a:gd name="T62" fmla="*/ 339 w 397"/>
                <a:gd name="T63" fmla="*/ 58 h 393"/>
                <a:gd name="T64" fmla="*/ 323 w 397"/>
                <a:gd name="T65" fmla="*/ 76 h 393"/>
                <a:gd name="T66" fmla="*/ 199 w 397"/>
                <a:gd name="T67" fmla="*/ 25 h 393"/>
                <a:gd name="T68" fmla="*/ 199 w 397"/>
                <a:gd name="T69" fmla="*/ 0 h 393"/>
                <a:gd name="T70" fmla="*/ 339 w 397"/>
                <a:gd name="T71" fmla="*/ 58 h 393"/>
                <a:gd name="T72" fmla="*/ 339 w 397"/>
                <a:gd name="T73" fmla="*/ 58 h 393"/>
                <a:gd name="T74" fmla="*/ 331 w 397"/>
                <a:gd name="T75" fmla="*/ 67 h 393"/>
                <a:gd name="T76" fmla="*/ 339 w 397"/>
                <a:gd name="T77" fmla="*/ 58 h 393"/>
                <a:gd name="T78" fmla="*/ 339 w 397"/>
                <a:gd name="T79" fmla="*/ 58 h 393"/>
                <a:gd name="T80" fmla="*/ 397 w 397"/>
                <a:gd name="T81" fmla="*/ 197 h 393"/>
                <a:gd name="T82" fmla="*/ 373 w 397"/>
                <a:gd name="T83" fmla="*/ 197 h 393"/>
                <a:gd name="T84" fmla="*/ 323 w 397"/>
                <a:gd name="T85" fmla="*/ 76 h 393"/>
                <a:gd name="T86" fmla="*/ 339 w 397"/>
                <a:gd name="T87" fmla="*/ 5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7" h="393">
                  <a:moveTo>
                    <a:pt x="397" y="197"/>
                  </a:moveTo>
                  <a:cubicBezTo>
                    <a:pt x="397" y="251"/>
                    <a:pt x="375" y="300"/>
                    <a:pt x="339" y="336"/>
                  </a:cubicBezTo>
                  <a:lnTo>
                    <a:pt x="323" y="318"/>
                  </a:lnTo>
                  <a:cubicBezTo>
                    <a:pt x="354" y="287"/>
                    <a:pt x="373" y="244"/>
                    <a:pt x="373" y="197"/>
                  </a:cubicBezTo>
                  <a:lnTo>
                    <a:pt x="397" y="197"/>
                  </a:lnTo>
                  <a:close/>
                  <a:moveTo>
                    <a:pt x="339" y="336"/>
                  </a:moveTo>
                  <a:cubicBezTo>
                    <a:pt x="303" y="371"/>
                    <a:pt x="254" y="393"/>
                    <a:pt x="199" y="393"/>
                  </a:cubicBezTo>
                  <a:lnTo>
                    <a:pt x="199" y="368"/>
                  </a:lnTo>
                  <a:cubicBezTo>
                    <a:pt x="247" y="368"/>
                    <a:pt x="291" y="349"/>
                    <a:pt x="323" y="318"/>
                  </a:cubicBezTo>
                  <a:lnTo>
                    <a:pt x="339" y="336"/>
                  </a:lnTo>
                  <a:close/>
                  <a:moveTo>
                    <a:pt x="199" y="393"/>
                  </a:moveTo>
                  <a:cubicBezTo>
                    <a:pt x="144" y="393"/>
                    <a:pt x="95" y="371"/>
                    <a:pt x="59" y="336"/>
                  </a:cubicBezTo>
                  <a:lnTo>
                    <a:pt x="75" y="318"/>
                  </a:lnTo>
                  <a:cubicBezTo>
                    <a:pt x="107" y="349"/>
                    <a:pt x="151" y="368"/>
                    <a:pt x="199" y="368"/>
                  </a:cubicBezTo>
                  <a:lnTo>
                    <a:pt x="199" y="393"/>
                  </a:lnTo>
                  <a:close/>
                  <a:moveTo>
                    <a:pt x="59" y="336"/>
                  </a:moveTo>
                  <a:cubicBezTo>
                    <a:pt x="23" y="300"/>
                    <a:pt x="0" y="251"/>
                    <a:pt x="0" y="197"/>
                  </a:cubicBezTo>
                  <a:lnTo>
                    <a:pt x="24" y="197"/>
                  </a:lnTo>
                  <a:cubicBezTo>
                    <a:pt x="24" y="244"/>
                    <a:pt x="44" y="287"/>
                    <a:pt x="75" y="318"/>
                  </a:cubicBezTo>
                  <a:lnTo>
                    <a:pt x="59" y="336"/>
                  </a:lnTo>
                  <a:close/>
                  <a:moveTo>
                    <a:pt x="0" y="197"/>
                  </a:moveTo>
                  <a:cubicBezTo>
                    <a:pt x="0" y="142"/>
                    <a:pt x="23" y="93"/>
                    <a:pt x="59" y="58"/>
                  </a:cubicBezTo>
                  <a:lnTo>
                    <a:pt x="75" y="76"/>
                  </a:lnTo>
                  <a:cubicBezTo>
                    <a:pt x="44" y="107"/>
                    <a:pt x="24" y="149"/>
                    <a:pt x="24" y="197"/>
                  </a:cubicBezTo>
                  <a:lnTo>
                    <a:pt x="0" y="197"/>
                  </a:lnTo>
                  <a:close/>
                  <a:moveTo>
                    <a:pt x="59" y="58"/>
                  </a:moveTo>
                  <a:cubicBezTo>
                    <a:pt x="95" y="22"/>
                    <a:pt x="144" y="0"/>
                    <a:pt x="199" y="0"/>
                  </a:cubicBezTo>
                  <a:lnTo>
                    <a:pt x="199" y="25"/>
                  </a:lnTo>
                  <a:cubicBezTo>
                    <a:pt x="151" y="25"/>
                    <a:pt x="107" y="45"/>
                    <a:pt x="75" y="76"/>
                  </a:cubicBezTo>
                  <a:lnTo>
                    <a:pt x="59" y="58"/>
                  </a:lnTo>
                  <a:close/>
                  <a:moveTo>
                    <a:pt x="199" y="0"/>
                  </a:moveTo>
                  <a:cubicBezTo>
                    <a:pt x="254" y="0"/>
                    <a:pt x="303" y="22"/>
                    <a:pt x="339" y="58"/>
                  </a:cubicBezTo>
                  <a:lnTo>
                    <a:pt x="323" y="76"/>
                  </a:lnTo>
                  <a:cubicBezTo>
                    <a:pt x="291" y="45"/>
                    <a:pt x="247" y="25"/>
                    <a:pt x="199" y="25"/>
                  </a:cubicBezTo>
                  <a:lnTo>
                    <a:pt x="199" y="0"/>
                  </a:lnTo>
                  <a:close/>
                  <a:moveTo>
                    <a:pt x="339" y="58"/>
                  </a:moveTo>
                  <a:lnTo>
                    <a:pt x="339" y="58"/>
                  </a:lnTo>
                  <a:lnTo>
                    <a:pt x="331" y="67"/>
                  </a:lnTo>
                  <a:lnTo>
                    <a:pt x="339" y="58"/>
                  </a:lnTo>
                  <a:close/>
                  <a:moveTo>
                    <a:pt x="339" y="58"/>
                  </a:moveTo>
                  <a:cubicBezTo>
                    <a:pt x="375" y="93"/>
                    <a:pt x="397" y="142"/>
                    <a:pt x="397" y="197"/>
                  </a:cubicBezTo>
                  <a:lnTo>
                    <a:pt x="373" y="197"/>
                  </a:lnTo>
                  <a:cubicBezTo>
                    <a:pt x="373" y="149"/>
                    <a:pt x="354" y="107"/>
                    <a:pt x="323" y="76"/>
                  </a:cubicBezTo>
                  <a:lnTo>
                    <a:pt x="339" y="5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21"/>
            <p:cNvSpPr>
              <a:spLocks noChangeArrowheads="1"/>
            </p:cNvSpPr>
            <p:nvPr/>
          </p:nvSpPr>
          <p:spPr bwMode="auto">
            <a:xfrm>
              <a:off x="4308" y="3486"/>
              <a:ext cx="12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21" name="Rectangle 122"/>
            <p:cNvSpPr>
              <a:spLocks noChangeArrowheads="1"/>
            </p:cNvSpPr>
            <p:nvPr/>
          </p:nvSpPr>
          <p:spPr bwMode="auto">
            <a:xfrm>
              <a:off x="4452" y="3263"/>
              <a:ext cx="54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23"/>
            <p:cNvSpPr>
              <a:spLocks noChangeArrowheads="1"/>
            </p:cNvSpPr>
            <p:nvPr/>
          </p:nvSpPr>
          <p:spPr bwMode="auto">
            <a:xfrm>
              <a:off x="4468" y="3438"/>
              <a:ext cx="32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123" name="Rectangle 124"/>
            <p:cNvSpPr>
              <a:spLocks noChangeArrowheads="1"/>
            </p:cNvSpPr>
            <p:nvPr/>
          </p:nvSpPr>
          <p:spPr bwMode="auto">
            <a:xfrm>
              <a:off x="4232" y="3082"/>
              <a:ext cx="803" cy="557"/>
            </a:xfrm>
            <a:prstGeom prst="rect">
              <a:avLst/>
            </a:pr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25"/>
            <p:cNvSpPr>
              <a:spLocks noChangeArrowheads="1"/>
            </p:cNvSpPr>
            <p:nvPr/>
          </p:nvSpPr>
          <p:spPr bwMode="auto">
            <a:xfrm>
              <a:off x="4285" y="3103"/>
              <a:ext cx="130"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6"/>
            <p:cNvSpPr>
              <a:spLocks noEditPoints="1"/>
            </p:cNvSpPr>
            <p:nvPr/>
          </p:nvSpPr>
          <p:spPr bwMode="auto">
            <a:xfrm>
              <a:off x="4281" y="3099"/>
              <a:ext cx="138" cy="135"/>
            </a:xfrm>
            <a:custGeom>
              <a:avLst/>
              <a:gdLst>
                <a:gd name="T0" fmla="*/ 397 w 397"/>
                <a:gd name="T1" fmla="*/ 196 h 392"/>
                <a:gd name="T2" fmla="*/ 339 w 397"/>
                <a:gd name="T3" fmla="*/ 335 h 392"/>
                <a:gd name="T4" fmla="*/ 322 w 397"/>
                <a:gd name="T5" fmla="*/ 317 h 392"/>
                <a:gd name="T6" fmla="*/ 373 w 397"/>
                <a:gd name="T7" fmla="*/ 196 h 392"/>
                <a:gd name="T8" fmla="*/ 397 w 397"/>
                <a:gd name="T9" fmla="*/ 196 h 392"/>
                <a:gd name="T10" fmla="*/ 339 w 397"/>
                <a:gd name="T11" fmla="*/ 335 h 392"/>
                <a:gd name="T12" fmla="*/ 199 w 397"/>
                <a:gd name="T13" fmla="*/ 392 h 392"/>
                <a:gd name="T14" fmla="*/ 199 w 397"/>
                <a:gd name="T15" fmla="*/ 367 h 392"/>
                <a:gd name="T16" fmla="*/ 322 w 397"/>
                <a:gd name="T17" fmla="*/ 317 h 392"/>
                <a:gd name="T18" fmla="*/ 339 w 397"/>
                <a:gd name="T19" fmla="*/ 335 h 392"/>
                <a:gd name="T20" fmla="*/ 199 w 397"/>
                <a:gd name="T21" fmla="*/ 392 h 392"/>
                <a:gd name="T22" fmla="*/ 59 w 397"/>
                <a:gd name="T23" fmla="*/ 335 h 392"/>
                <a:gd name="T24" fmla="*/ 75 w 397"/>
                <a:gd name="T25" fmla="*/ 317 h 392"/>
                <a:gd name="T26" fmla="*/ 199 w 397"/>
                <a:gd name="T27" fmla="*/ 367 h 392"/>
                <a:gd name="T28" fmla="*/ 199 w 397"/>
                <a:gd name="T29" fmla="*/ 392 h 392"/>
                <a:gd name="T30" fmla="*/ 59 w 397"/>
                <a:gd name="T31" fmla="*/ 335 h 392"/>
                <a:gd name="T32" fmla="*/ 0 w 397"/>
                <a:gd name="T33" fmla="*/ 196 h 392"/>
                <a:gd name="T34" fmla="*/ 24 w 397"/>
                <a:gd name="T35" fmla="*/ 196 h 392"/>
                <a:gd name="T36" fmla="*/ 75 w 397"/>
                <a:gd name="T37" fmla="*/ 317 h 392"/>
                <a:gd name="T38" fmla="*/ 59 w 397"/>
                <a:gd name="T39" fmla="*/ 335 h 392"/>
                <a:gd name="T40" fmla="*/ 0 w 397"/>
                <a:gd name="T41" fmla="*/ 196 h 392"/>
                <a:gd name="T42" fmla="*/ 59 w 397"/>
                <a:gd name="T43" fmla="*/ 57 h 392"/>
                <a:gd name="T44" fmla="*/ 75 w 397"/>
                <a:gd name="T45" fmla="*/ 75 h 392"/>
                <a:gd name="T46" fmla="*/ 24 w 397"/>
                <a:gd name="T47" fmla="*/ 196 h 392"/>
                <a:gd name="T48" fmla="*/ 0 w 397"/>
                <a:gd name="T49" fmla="*/ 196 h 392"/>
                <a:gd name="T50" fmla="*/ 59 w 397"/>
                <a:gd name="T51" fmla="*/ 57 h 392"/>
                <a:gd name="T52" fmla="*/ 199 w 397"/>
                <a:gd name="T53" fmla="*/ 0 h 392"/>
                <a:gd name="T54" fmla="*/ 199 w 397"/>
                <a:gd name="T55" fmla="*/ 25 h 392"/>
                <a:gd name="T56" fmla="*/ 75 w 397"/>
                <a:gd name="T57" fmla="*/ 75 h 392"/>
                <a:gd name="T58" fmla="*/ 59 w 397"/>
                <a:gd name="T59" fmla="*/ 57 h 392"/>
                <a:gd name="T60" fmla="*/ 199 w 397"/>
                <a:gd name="T61" fmla="*/ 0 h 392"/>
                <a:gd name="T62" fmla="*/ 339 w 397"/>
                <a:gd name="T63" fmla="*/ 57 h 392"/>
                <a:gd name="T64" fmla="*/ 322 w 397"/>
                <a:gd name="T65" fmla="*/ 75 h 392"/>
                <a:gd name="T66" fmla="*/ 199 w 397"/>
                <a:gd name="T67" fmla="*/ 25 h 392"/>
                <a:gd name="T68" fmla="*/ 199 w 397"/>
                <a:gd name="T69" fmla="*/ 0 h 392"/>
                <a:gd name="T70" fmla="*/ 339 w 397"/>
                <a:gd name="T71" fmla="*/ 57 h 392"/>
                <a:gd name="T72" fmla="*/ 397 w 397"/>
                <a:gd name="T73" fmla="*/ 196 h 392"/>
                <a:gd name="T74" fmla="*/ 373 w 397"/>
                <a:gd name="T75" fmla="*/ 196 h 392"/>
                <a:gd name="T76" fmla="*/ 322 w 397"/>
                <a:gd name="T77" fmla="*/ 75 h 392"/>
                <a:gd name="T78" fmla="*/ 339 w 397"/>
                <a:gd name="T79" fmla="*/ 5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392">
                  <a:moveTo>
                    <a:pt x="397" y="196"/>
                  </a:moveTo>
                  <a:cubicBezTo>
                    <a:pt x="397" y="250"/>
                    <a:pt x="375" y="300"/>
                    <a:pt x="339" y="335"/>
                  </a:cubicBezTo>
                  <a:lnTo>
                    <a:pt x="322" y="317"/>
                  </a:lnTo>
                  <a:cubicBezTo>
                    <a:pt x="354" y="286"/>
                    <a:pt x="373" y="243"/>
                    <a:pt x="373" y="196"/>
                  </a:cubicBezTo>
                  <a:lnTo>
                    <a:pt x="397" y="196"/>
                  </a:lnTo>
                  <a:close/>
                  <a:moveTo>
                    <a:pt x="339" y="335"/>
                  </a:moveTo>
                  <a:cubicBezTo>
                    <a:pt x="303" y="370"/>
                    <a:pt x="253" y="392"/>
                    <a:pt x="199" y="392"/>
                  </a:cubicBezTo>
                  <a:lnTo>
                    <a:pt x="199" y="367"/>
                  </a:lnTo>
                  <a:cubicBezTo>
                    <a:pt x="247" y="367"/>
                    <a:pt x="291" y="348"/>
                    <a:pt x="322" y="317"/>
                  </a:cubicBezTo>
                  <a:lnTo>
                    <a:pt x="339" y="335"/>
                  </a:lnTo>
                  <a:close/>
                  <a:moveTo>
                    <a:pt x="199" y="392"/>
                  </a:moveTo>
                  <a:cubicBezTo>
                    <a:pt x="144" y="392"/>
                    <a:pt x="94" y="370"/>
                    <a:pt x="59" y="335"/>
                  </a:cubicBezTo>
                  <a:lnTo>
                    <a:pt x="75" y="317"/>
                  </a:lnTo>
                  <a:cubicBezTo>
                    <a:pt x="107" y="348"/>
                    <a:pt x="150" y="367"/>
                    <a:pt x="199" y="367"/>
                  </a:cubicBezTo>
                  <a:lnTo>
                    <a:pt x="199" y="392"/>
                  </a:lnTo>
                  <a:close/>
                  <a:moveTo>
                    <a:pt x="59" y="335"/>
                  </a:moveTo>
                  <a:cubicBezTo>
                    <a:pt x="22" y="300"/>
                    <a:pt x="0" y="250"/>
                    <a:pt x="0" y="196"/>
                  </a:cubicBezTo>
                  <a:lnTo>
                    <a:pt x="24" y="196"/>
                  </a:lnTo>
                  <a:cubicBezTo>
                    <a:pt x="24" y="243"/>
                    <a:pt x="44" y="286"/>
                    <a:pt x="75" y="317"/>
                  </a:cubicBezTo>
                  <a:lnTo>
                    <a:pt x="59" y="335"/>
                  </a:lnTo>
                  <a:close/>
                  <a:moveTo>
                    <a:pt x="0" y="196"/>
                  </a:moveTo>
                  <a:cubicBezTo>
                    <a:pt x="0" y="142"/>
                    <a:pt x="22" y="93"/>
                    <a:pt x="59" y="57"/>
                  </a:cubicBezTo>
                  <a:lnTo>
                    <a:pt x="75" y="75"/>
                  </a:lnTo>
                  <a:cubicBezTo>
                    <a:pt x="44" y="106"/>
                    <a:pt x="24" y="149"/>
                    <a:pt x="24" y="196"/>
                  </a:cubicBezTo>
                  <a:lnTo>
                    <a:pt x="0" y="196"/>
                  </a:lnTo>
                  <a:close/>
                  <a:moveTo>
                    <a:pt x="59" y="57"/>
                  </a:moveTo>
                  <a:cubicBezTo>
                    <a:pt x="94" y="22"/>
                    <a:pt x="144" y="0"/>
                    <a:pt x="199" y="0"/>
                  </a:cubicBezTo>
                  <a:lnTo>
                    <a:pt x="199" y="25"/>
                  </a:lnTo>
                  <a:cubicBezTo>
                    <a:pt x="150" y="25"/>
                    <a:pt x="107" y="44"/>
                    <a:pt x="75" y="75"/>
                  </a:cubicBezTo>
                  <a:lnTo>
                    <a:pt x="59" y="57"/>
                  </a:lnTo>
                  <a:close/>
                  <a:moveTo>
                    <a:pt x="199" y="0"/>
                  </a:moveTo>
                  <a:cubicBezTo>
                    <a:pt x="253" y="0"/>
                    <a:pt x="303" y="22"/>
                    <a:pt x="339" y="57"/>
                  </a:cubicBezTo>
                  <a:lnTo>
                    <a:pt x="322" y="75"/>
                  </a:lnTo>
                  <a:cubicBezTo>
                    <a:pt x="291" y="44"/>
                    <a:pt x="247" y="25"/>
                    <a:pt x="199" y="25"/>
                  </a:cubicBezTo>
                  <a:lnTo>
                    <a:pt x="199" y="0"/>
                  </a:lnTo>
                  <a:close/>
                  <a:moveTo>
                    <a:pt x="339" y="57"/>
                  </a:moveTo>
                  <a:cubicBezTo>
                    <a:pt x="375" y="93"/>
                    <a:pt x="397" y="142"/>
                    <a:pt x="397" y="196"/>
                  </a:cubicBezTo>
                  <a:lnTo>
                    <a:pt x="373" y="196"/>
                  </a:lnTo>
                  <a:cubicBezTo>
                    <a:pt x="373" y="149"/>
                    <a:pt x="354" y="106"/>
                    <a:pt x="322" y="75"/>
                  </a:cubicBezTo>
                  <a:lnTo>
                    <a:pt x="339"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7"/>
            <p:cNvSpPr>
              <a:spLocks noChangeArrowheads="1"/>
            </p:cNvSpPr>
            <p:nvPr/>
          </p:nvSpPr>
          <p:spPr bwMode="auto">
            <a:xfrm>
              <a:off x="4308" y="3113"/>
              <a:ext cx="12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27" name="Rectangle 128"/>
            <p:cNvSpPr>
              <a:spLocks noChangeArrowheads="1"/>
            </p:cNvSpPr>
            <p:nvPr/>
          </p:nvSpPr>
          <p:spPr bwMode="auto">
            <a:xfrm>
              <a:off x="4475" y="3057"/>
              <a:ext cx="47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enable</a:t>
              </a:r>
              <a:endParaRPr kumimoji="0" lang="en-US" sz="1800" b="0" i="0" u="none" strike="noStrike" cap="none" normalizeH="0" baseline="0" smtClean="0">
                <a:ln>
                  <a:noFill/>
                </a:ln>
                <a:solidFill>
                  <a:schemeClr val="tx1"/>
                </a:solidFill>
                <a:effectLst/>
                <a:latin typeface="Arial" pitchFamily="34" charset="0"/>
              </a:endParaRPr>
            </a:p>
          </p:txBody>
        </p:sp>
        <p:sp>
          <p:nvSpPr>
            <p:cNvPr id="128" name="Freeform 129"/>
            <p:cNvSpPr>
              <a:spLocks noEditPoints="1"/>
            </p:cNvSpPr>
            <p:nvPr/>
          </p:nvSpPr>
          <p:spPr bwMode="auto">
            <a:xfrm>
              <a:off x="2968" y="1721"/>
              <a:ext cx="88" cy="609"/>
            </a:xfrm>
            <a:custGeom>
              <a:avLst/>
              <a:gdLst>
                <a:gd name="T0" fmla="*/ 252 w 252"/>
                <a:gd name="T1" fmla="*/ 20 h 1765"/>
                <a:gd name="T2" fmla="*/ 119 w 252"/>
                <a:gd name="T3" fmla="*/ 268 h 1765"/>
                <a:gd name="T4" fmla="*/ 90 w 252"/>
                <a:gd name="T5" fmla="*/ 248 h 1765"/>
                <a:gd name="T6" fmla="*/ 223 w 252"/>
                <a:gd name="T7" fmla="*/ 0 h 1765"/>
                <a:gd name="T8" fmla="*/ 252 w 252"/>
                <a:gd name="T9" fmla="*/ 20 h 1765"/>
                <a:gd name="T10" fmla="*/ 88 w 252"/>
                <a:gd name="T11" fmla="*/ 258 h 1765"/>
                <a:gd name="T12" fmla="*/ 88 w 252"/>
                <a:gd name="T13" fmla="*/ 253 h 1765"/>
                <a:gd name="T14" fmla="*/ 90 w 252"/>
                <a:gd name="T15" fmla="*/ 248 h 1765"/>
                <a:gd name="T16" fmla="*/ 105 w 252"/>
                <a:gd name="T17" fmla="*/ 258 h 1765"/>
                <a:gd name="T18" fmla="*/ 88 w 252"/>
                <a:gd name="T19" fmla="*/ 258 h 1765"/>
                <a:gd name="T20" fmla="*/ 122 w 252"/>
                <a:gd name="T21" fmla="*/ 257 h 1765"/>
                <a:gd name="T22" fmla="*/ 134 w 252"/>
                <a:gd name="T23" fmla="*/ 820 h 1765"/>
                <a:gd name="T24" fmla="*/ 100 w 252"/>
                <a:gd name="T25" fmla="*/ 821 h 1765"/>
                <a:gd name="T26" fmla="*/ 88 w 252"/>
                <a:gd name="T27" fmla="*/ 258 h 1765"/>
                <a:gd name="T28" fmla="*/ 122 w 252"/>
                <a:gd name="T29" fmla="*/ 257 h 1765"/>
                <a:gd name="T30" fmla="*/ 134 w 252"/>
                <a:gd name="T31" fmla="*/ 820 h 1765"/>
                <a:gd name="T32" fmla="*/ 134 w 252"/>
                <a:gd name="T33" fmla="*/ 831 h 1765"/>
                <a:gd name="T34" fmla="*/ 126 w 252"/>
                <a:gd name="T35" fmla="*/ 837 h 1765"/>
                <a:gd name="T36" fmla="*/ 117 w 252"/>
                <a:gd name="T37" fmla="*/ 821 h 1765"/>
                <a:gd name="T38" fmla="*/ 134 w 252"/>
                <a:gd name="T39" fmla="*/ 820 h 1765"/>
                <a:gd name="T40" fmla="*/ 126 w 252"/>
                <a:gd name="T41" fmla="*/ 837 h 1765"/>
                <a:gd name="T42" fmla="*/ 30 w 252"/>
                <a:gd name="T43" fmla="*/ 906 h 1765"/>
                <a:gd name="T44" fmla="*/ 12 w 252"/>
                <a:gd name="T45" fmla="*/ 873 h 1765"/>
                <a:gd name="T46" fmla="*/ 108 w 252"/>
                <a:gd name="T47" fmla="*/ 805 h 1765"/>
                <a:gd name="T48" fmla="*/ 126 w 252"/>
                <a:gd name="T49" fmla="*/ 837 h 1765"/>
                <a:gd name="T50" fmla="*/ 211 w 252"/>
                <a:gd name="T51" fmla="*/ 1765 h 1765"/>
                <a:gd name="T52" fmla="*/ 78 w 252"/>
                <a:gd name="T53" fmla="*/ 1518 h 1765"/>
                <a:gd name="T54" fmla="*/ 107 w 252"/>
                <a:gd name="T55" fmla="*/ 1498 h 1765"/>
                <a:gd name="T56" fmla="*/ 239 w 252"/>
                <a:gd name="T57" fmla="*/ 1745 h 1765"/>
                <a:gd name="T58" fmla="*/ 211 w 252"/>
                <a:gd name="T59" fmla="*/ 1765 h 1765"/>
                <a:gd name="T60" fmla="*/ 78 w 252"/>
                <a:gd name="T61" fmla="*/ 1518 h 1765"/>
                <a:gd name="T62" fmla="*/ 76 w 252"/>
                <a:gd name="T63" fmla="*/ 1513 h 1765"/>
                <a:gd name="T64" fmla="*/ 76 w 252"/>
                <a:gd name="T65" fmla="*/ 1507 h 1765"/>
                <a:gd name="T66" fmla="*/ 93 w 252"/>
                <a:gd name="T67" fmla="*/ 1508 h 1765"/>
                <a:gd name="T68" fmla="*/ 78 w 252"/>
                <a:gd name="T69" fmla="*/ 1518 h 1765"/>
                <a:gd name="T70" fmla="*/ 76 w 252"/>
                <a:gd name="T71" fmla="*/ 1507 h 1765"/>
                <a:gd name="T72" fmla="*/ 88 w 252"/>
                <a:gd name="T73" fmla="*/ 944 h 1765"/>
                <a:gd name="T74" fmla="*/ 122 w 252"/>
                <a:gd name="T75" fmla="*/ 945 h 1765"/>
                <a:gd name="T76" fmla="*/ 110 w 252"/>
                <a:gd name="T77" fmla="*/ 1508 h 1765"/>
                <a:gd name="T78" fmla="*/ 76 w 252"/>
                <a:gd name="T79" fmla="*/ 1507 h 1765"/>
                <a:gd name="T80" fmla="*/ 114 w 252"/>
                <a:gd name="T81" fmla="*/ 928 h 1765"/>
                <a:gd name="T82" fmla="*/ 122 w 252"/>
                <a:gd name="T83" fmla="*/ 934 h 1765"/>
                <a:gd name="T84" fmla="*/ 122 w 252"/>
                <a:gd name="T85" fmla="*/ 945 h 1765"/>
                <a:gd name="T86" fmla="*/ 105 w 252"/>
                <a:gd name="T87" fmla="*/ 944 h 1765"/>
                <a:gd name="T88" fmla="*/ 114 w 252"/>
                <a:gd name="T89" fmla="*/ 928 h 1765"/>
                <a:gd name="T90" fmla="*/ 96 w 252"/>
                <a:gd name="T91" fmla="*/ 961 h 1765"/>
                <a:gd name="T92" fmla="*/ 0 w 252"/>
                <a:gd name="T93" fmla="*/ 892 h 1765"/>
                <a:gd name="T94" fmla="*/ 18 w 252"/>
                <a:gd name="T95" fmla="*/ 860 h 1765"/>
                <a:gd name="T96" fmla="*/ 114 w 252"/>
                <a:gd name="T97" fmla="*/ 928 h 1765"/>
                <a:gd name="T98" fmla="*/ 96 w 252"/>
                <a:gd name="T99" fmla="*/ 961 h 1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1765">
                  <a:moveTo>
                    <a:pt x="252" y="20"/>
                  </a:moveTo>
                  <a:lnTo>
                    <a:pt x="119" y="268"/>
                  </a:lnTo>
                  <a:lnTo>
                    <a:pt x="90" y="248"/>
                  </a:lnTo>
                  <a:lnTo>
                    <a:pt x="223" y="0"/>
                  </a:lnTo>
                  <a:lnTo>
                    <a:pt x="252" y="20"/>
                  </a:lnTo>
                  <a:close/>
                  <a:moveTo>
                    <a:pt x="88" y="258"/>
                  </a:moveTo>
                  <a:lnTo>
                    <a:pt x="88" y="253"/>
                  </a:lnTo>
                  <a:lnTo>
                    <a:pt x="90" y="248"/>
                  </a:lnTo>
                  <a:lnTo>
                    <a:pt x="105" y="258"/>
                  </a:lnTo>
                  <a:lnTo>
                    <a:pt x="88" y="258"/>
                  </a:lnTo>
                  <a:close/>
                  <a:moveTo>
                    <a:pt x="122" y="257"/>
                  </a:moveTo>
                  <a:lnTo>
                    <a:pt x="134" y="820"/>
                  </a:lnTo>
                  <a:lnTo>
                    <a:pt x="100" y="821"/>
                  </a:lnTo>
                  <a:lnTo>
                    <a:pt x="88" y="258"/>
                  </a:lnTo>
                  <a:lnTo>
                    <a:pt x="122" y="257"/>
                  </a:lnTo>
                  <a:close/>
                  <a:moveTo>
                    <a:pt x="134" y="820"/>
                  </a:moveTo>
                  <a:lnTo>
                    <a:pt x="134" y="831"/>
                  </a:lnTo>
                  <a:lnTo>
                    <a:pt x="126" y="837"/>
                  </a:lnTo>
                  <a:lnTo>
                    <a:pt x="117" y="821"/>
                  </a:lnTo>
                  <a:lnTo>
                    <a:pt x="134" y="820"/>
                  </a:lnTo>
                  <a:close/>
                  <a:moveTo>
                    <a:pt x="126" y="837"/>
                  </a:moveTo>
                  <a:lnTo>
                    <a:pt x="30" y="906"/>
                  </a:lnTo>
                  <a:lnTo>
                    <a:pt x="12" y="873"/>
                  </a:lnTo>
                  <a:lnTo>
                    <a:pt x="108" y="805"/>
                  </a:lnTo>
                  <a:lnTo>
                    <a:pt x="126" y="837"/>
                  </a:lnTo>
                  <a:close/>
                  <a:moveTo>
                    <a:pt x="211" y="1765"/>
                  </a:moveTo>
                  <a:lnTo>
                    <a:pt x="78" y="1518"/>
                  </a:lnTo>
                  <a:lnTo>
                    <a:pt x="107" y="1498"/>
                  </a:lnTo>
                  <a:lnTo>
                    <a:pt x="239" y="1745"/>
                  </a:lnTo>
                  <a:lnTo>
                    <a:pt x="211" y="1765"/>
                  </a:lnTo>
                  <a:close/>
                  <a:moveTo>
                    <a:pt x="78" y="1518"/>
                  </a:moveTo>
                  <a:lnTo>
                    <a:pt x="76" y="1513"/>
                  </a:lnTo>
                  <a:lnTo>
                    <a:pt x="76" y="1507"/>
                  </a:lnTo>
                  <a:lnTo>
                    <a:pt x="93" y="1508"/>
                  </a:lnTo>
                  <a:lnTo>
                    <a:pt x="78" y="1518"/>
                  </a:lnTo>
                  <a:close/>
                  <a:moveTo>
                    <a:pt x="76" y="1507"/>
                  </a:moveTo>
                  <a:lnTo>
                    <a:pt x="88" y="944"/>
                  </a:lnTo>
                  <a:lnTo>
                    <a:pt x="122" y="945"/>
                  </a:lnTo>
                  <a:lnTo>
                    <a:pt x="110" y="1508"/>
                  </a:lnTo>
                  <a:lnTo>
                    <a:pt x="76" y="1507"/>
                  </a:lnTo>
                  <a:close/>
                  <a:moveTo>
                    <a:pt x="114" y="928"/>
                  </a:moveTo>
                  <a:lnTo>
                    <a:pt x="122" y="934"/>
                  </a:lnTo>
                  <a:lnTo>
                    <a:pt x="122" y="945"/>
                  </a:lnTo>
                  <a:lnTo>
                    <a:pt x="105" y="944"/>
                  </a:lnTo>
                  <a:lnTo>
                    <a:pt x="114" y="928"/>
                  </a:lnTo>
                  <a:close/>
                  <a:moveTo>
                    <a:pt x="96" y="961"/>
                  </a:moveTo>
                  <a:lnTo>
                    <a:pt x="0" y="892"/>
                  </a:lnTo>
                  <a:lnTo>
                    <a:pt x="18" y="860"/>
                  </a:lnTo>
                  <a:lnTo>
                    <a:pt x="114" y="928"/>
                  </a:lnTo>
                  <a:lnTo>
                    <a:pt x="96" y="96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0"/>
            <p:cNvSpPr>
              <a:spLocks/>
            </p:cNvSpPr>
            <p:nvPr/>
          </p:nvSpPr>
          <p:spPr bwMode="auto">
            <a:xfrm>
              <a:off x="2728" y="2807"/>
              <a:ext cx="341" cy="745"/>
            </a:xfrm>
            <a:custGeom>
              <a:avLst/>
              <a:gdLst>
                <a:gd name="T0" fmla="*/ 0 w 983"/>
                <a:gd name="T1" fmla="*/ 0 h 2157"/>
                <a:gd name="T2" fmla="*/ 983 w 983"/>
                <a:gd name="T3" fmla="*/ 457 h 2157"/>
                <a:gd name="T4" fmla="*/ 983 w 983"/>
                <a:gd name="T5" fmla="*/ 1608 h 2157"/>
                <a:gd name="T6" fmla="*/ 0 w 983"/>
                <a:gd name="T7" fmla="*/ 2157 h 2157"/>
                <a:gd name="T8" fmla="*/ 0 w 983"/>
                <a:gd name="T9" fmla="*/ 0 h 2157"/>
              </a:gdLst>
              <a:ahLst/>
              <a:cxnLst>
                <a:cxn ang="0">
                  <a:pos x="T0" y="T1"/>
                </a:cxn>
                <a:cxn ang="0">
                  <a:pos x="T2" y="T3"/>
                </a:cxn>
                <a:cxn ang="0">
                  <a:pos x="T4" y="T5"/>
                </a:cxn>
                <a:cxn ang="0">
                  <a:pos x="T6" y="T7"/>
                </a:cxn>
                <a:cxn ang="0">
                  <a:pos x="T8" y="T9"/>
                </a:cxn>
              </a:cxnLst>
              <a:rect l="0" t="0" r="r" b="b"/>
              <a:pathLst>
                <a:path w="983" h="2157">
                  <a:moveTo>
                    <a:pt x="0" y="0"/>
                  </a:moveTo>
                  <a:lnTo>
                    <a:pt x="983" y="457"/>
                  </a:lnTo>
                  <a:lnTo>
                    <a:pt x="983" y="1608"/>
                  </a:lnTo>
                  <a:lnTo>
                    <a:pt x="0" y="2157"/>
                  </a:lnTo>
                  <a:lnTo>
                    <a:pt x="0" y="0"/>
                  </a:lnTo>
                  <a:close/>
                </a:path>
              </a:pathLst>
            </a:custGeom>
            <a:solidFill>
              <a:srgbClr val="ECDCC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31"/>
            <p:cNvSpPr>
              <a:spLocks noChangeArrowheads="1"/>
            </p:cNvSpPr>
            <p:nvPr/>
          </p:nvSpPr>
          <p:spPr bwMode="auto">
            <a:xfrm>
              <a:off x="2754" y="3351"/>
              <a:ext cx="1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131" name="Freeform 132"/>
            <p:cNvSpPr>
              <a:spLocks/>
            </p:cNvSpPr>
            <p:nvPr/>
          </p:nvSpPr>
          <p:spPr bwMode="auto">
            <a:xfrm>
              <a:off x="1240" y="3439"/>
              <a:ext cx="1475" cy="5"/>
            </a:xfrm>
            <a:custGeom>
              <a:avLst/>
              <a:gdLst>
                <a:gd name="T0" fmla="*/ 0 w 4255"/>
                <a:gd name="T1" fmla="*/ 14 h 14"/>
                <a:gd name="T2" fmla="*/ 4255 w 4255"/>
                <a:gd name="T3" fmla="*/ 0 h 14"/>
                <a:gd name="T4" fmla="*/ 0 w 4255"/>
                <a:gd name="T5" fmla="*/ 14 h 14"/>
              </a:gdLst>
              <a:ahLst/>
              <a:cxnLst>
                <a:cxn ang="0">
                  <a:pos x="T0" y="T1"/>
                </a:cxn>
                <a:cxn ang="0">
                  <a:pos x="T2" y="T3"/>
                </a:cxn>
                <a:cxn ang="0">
                  <a:pos x="T4" y="T5"/>
                </a:cxn>
              </a:cxnLst>
              <a:rect l="0" t="0" r="r" b="b"/>
              <a:pathLst>
                <a:path w="4255" h="14">
                  <a:moveTo>
                    <a:pt x="0" y="14"/>
                  </a:moveTo>
                  <a:lnTo>
                    <a:pt x="4255" y="0"/>
                  </a:lnTo>
                  <a:lnTo>
                    <a:pt x="0" y="14"/>
                  </a:lnTo>
                  <a:close/>
                </a:path>
              </a:pathLst>
            </a:custGeom>
            <a:solidFill>
              <a:srgbClr val="F2C5C3"/>
            </a:solidFill>
            <a:ln w="14"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33"/>
            <p:cNvSpPr>
              <a:spLocks/>
            </p:cNvSpPr>
            <p:nvPr/>
          </p:nvSpPr>
          <p:spPr bwMode="auto">
            <a:xfrm>
              <a:off x="2629" y="3410"/>
              <a:ext cx="100" cy="57"/>
            </a:xfrm>
            <a:custGeom>
              <a:avLst/>
              <a:gdLst>
                <a:gd name="T0" fmla="*/ 83 w 289"/>
                <a:gd name="T1" fmla="*/ 82 h 165"/>
                <a:gd name="T2" fmla="*/ 1 w 289"/>
                <a:gd name="T3" fmla="*/ 165 h 165"/>
                <a:gd name="T4" fmla="*/ 289 w 289"/>
                <a:gd name="T5" fmla="*/ 81 h 165"/>
                <a:gd name="T6" fmla="*/ 0 w 289"/>
                <a:gd name="T7" fmla="*/ 0 h 165"/>
                <a:gd name="T8" fmla="*/ 83 w 289"/>
                <a:gd name="T9" fmla="*/ 82 h 165"/>
              </a:gdLst>
              <a:ahLst/>
              <a:cxnLst>
                <a:cxn ang="0">
                  <a:pos x="T0" y="T1"/>
                </a:cxn>
                <a:cxn ang="0">
                  <a:pos x="T2" y="T3"/>
                </a:cxn>
                <a:cxn ang="0">
                  <a:pos x="T4" y="T5"/>
                </a:cxn>
                <a:cxn ang="0">
                  <a:pos x="T6" y="T7"/>
                </a:cxn>
                <a:cxn ang="0">
                  <a:pos x="T8" y="T9"/>
                </a:cxn>
              </a:cxnLst>
              <a:rect l="0" t="0" r="r" b="b"/>
              <a:pathLst>
                <a:path w="289" h="165">
                  <a:moveTo>
                    <a:pt x="83" y="82"/>
                  </a:moveTo>
                  <a:lnTo>
                    <a:pt x="1" y="165"/>
                  </a:lnTo>
                  <a:lnTo>
                    <a:pt x="289" y="81"/>
                  </a:lnTo>
                  <a:lnTo>
                    <a:pt x="0" y="0"/>
                  </a:lnTo>
                  <a:lnTo>
                    <a:pt x="83"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34"/>
            <p:cNvSpPr>
              <a:spLocks noChangeArrowheads="1"/>
            </p:cNvSpPr>
            <p:nvPr/>
          </p:nvSpPr>
          <p:spPr bwMode="auto">
            <a:xfrm>
              <a:off x="1909" y="3287"/>
              <a:ext cx="16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34" name="Rectangle 135"/>
            <p:cNvSpPr>
              <a:spLocks noChangeArrowheads="1"/>
            </p:cNvSpPr>
            <p:nvPr/>
          </p:nvSpPr>
          <p:spPr bwMode="auto">
            <a:xfrm>
              <a:off x="1551" y="3256"/>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35" name="Freeform 136"/>
            <p:cNvSpPr>
              <a:spLocks/>
            </p:cNvSpPr>
            <p:nvPr/>
          </p:nvSpPr>
          <p:spPr bwMode="auto">
            <a:xfrm>
              <a:off x="1551" y="3397"/>
              <a:ext cx="74" cy="88"/>
            </a:xfrm>
            <a:custGeom>
              <a:avLst/>
              <a:gdLst>
                <a:gd name="T0" fmla="*/ 213 w 213"/>
                <a:gd name="T1" fmla="*/ 0 h 254"/>
                <a:gd name="T2" fmla="*/ 0 w 213"/>
                <a:gd name="T3" fmla="*/ 236 h 254"/>
                <a:gd name="T4" fmla="*/ 213 w 213"/>
                <a:gd name="T5" fmla="*/ 0 h 254"/>
              </a:gdLst>
              <a:ahLst/>
              <a:cxnLst>
                <a:cxn ang="0">
                  <a:pos x="T0" y="T1"/>
                </a:cxn>
                <a:cxn ang="0">
                  <a:pos x="T2" y="T3"/>
                </a:cxn>
                <a:cxn ang="0">
                  <a:pos x="T4" y="T5"/>
                </a:cxn>
              </a:cxnLst>
              <a:rect l="0" t="0" r="r" b="b"/>
              <a:pathLst>
                <a:path w="213" h="254">
                  <a:moveTo>
                    <a:pt x="213" y="0"/>
                  </a:moveTo>
                  <a:cubicBezTo>
                    <a:pt x="11" y="254"/>
                    <a:pt x="0" y="236"/>
                    <a:pt x="0" y="236"/>
                  </a:cubicBezTo>
                  <a:lnTo>
                    <a:pt x="213" y="0"/>
                  </a:lnTo>
                  <a:close/>
                </a:path>
              </a:pathLst>
            </a:cu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7"/>
            <p:cNvSpPr>
              <a:spLocks noChangeArrowheads="1"/>
            </p:cNvSpPr>
            <p:nvPr/>
          </p:nvSpPr>
          <p:spPr bwMode="auto">
            <a:xfrm>
              <a:off x="2754" y="3144"/>
              <a:ext cx="1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38"/>
            <p:cNvSpPr>
              <a:spLocks noChangeArrowheads="1"/>
            </p:cNvSpPr>
            <p:nvPr/>
          </p:nvSpPr>
          <p:spPr bwMode="auto">
            <a:xfrm>
              <a:off x="2754" y="2914"/>
              <a:ext cx="1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138" name="Rectangle 139"/>
            <p:cNvSpPr>
              <a:spLocks noChangeArrowheads="1"/>
            </p:cNvSpPr>
            <p:nvPr/>
          </p:nvSpPr>
          <p:spPr bwMode="auto">
            <a:xfrm>
              <a:off x="2825" y="3684"/>
              <a:ext cx="14" cy="11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40"/>
            <p:cNvSpPr>
              <a:spLocks noChangeArrowheads="1"/>
            </p:cNvSpPr>
            <p:nvPr/>
          </p:nvSpPr>
          <p:spPr bwMode="auto">
            <a:xfrm>
              <a:off x="2825" y="3626"/>
              <a:ext cx="14" cy="2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41"/>
            <p:cNvSpPr>
              <a:spLocks noChangeArrowheads="1"/>
            </p:cNvSpPr>
            <p:nvPr/>
          </p:nvSpPr>
          <p:spPr bwMode="auto">
            <a:xfrm>
              <a:off x="2825" y="3532"/>
              <a:ext cx="14" cy="6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2"/>
            <p:cNvSpPr>
              <a:spLocks/>
            </p:cNvSpPr>
            <p:nvPr/>
          </p:nvSpPr>
          <p:spPr bwMode="auto">
            <a:xfrm>
              <a:off x="2804" y="3518"/>
              <a:ext cx="57" cy="99"/>
            </a:xfrm>
            <a:custGeom>
              <a:avLst/>
              <a:gdLst>
                <a:gd name="T0" fmla="*/ 83 w 165"/>
                <a:gd name="T1" fmla="*/ 206 h 289"/>
                <a:gd name="T2" fmla="*/ 165 w 165"/>
                <a:gd name="T3" fmla="*/ 289 h 289"/>
                <a:gd name="T4" fmla="*/ 83 w 165"/>
                <a:gd name="T5" fmla="*/ 0 h 289"/>
                <a:gd name="T6" fmla="*/ 0 w 165"/>
                <a:gd name="T7" fmla="*/ 289 h 289"/>
                <a:gd name="T8" fmla="*/ 83 w 165"/>
                <a:gd name="T9" fmla="*/ 206 h 289"/>
              </a:gdLst>
              <a:ahLst/>
              <a:cxnLst>
                <a:cxn ang="0">
                  <a:pos x="T0" y="T1"/>
                </a:cxn>
                <a:cxn ang="0">
                  <a:pos x="T2" y="T3"/>
                </a:cxn>
                <a:cxn ang="0">
                  <a:pos x="T4" y="T5"/>
                </a:cxn>
                <a:cxn ang="0">
                  <a:pos x="T6" y="T7"/>
                </a:cxn>
                <a:cxn ang="0">
                  <a:pos x="T8" y="T9"/>
                </a:cxn>
              </a:cxnLst>
              <a:rect l="0" t="0" r="r" b="b"/>
              <a:pathLst>
                <a:path w="165" h="289">
                  <a:moveTo>
                    <a:pt x="83" y="206"/>
                  </a:moveTo>
                  <a:lnTo>
                    <a:pt x="165" y="289"/>
                  </a:lnTo>
                  <a:lnTo>
                    <a:pt x="83" y="0"/>
                  </a:lnTo>
                  <a:lnTo>
                    <a:pt x="0" y="289"/>
                  </a:lnTo>
                  <a:lnTo>
                    <a:pt x="83" y="206"/>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3"/>
            <p:cNvSpPr>
              <a:spLocks noChangeArrowheads="1"/>
            </p:cNvSpPr>
            <p:nvPr/>
          </p:nvSpPr>
          <p:spPr bwMode="auto">
            <a:xfrm>
              <a:off x="3575" y="3732"/>
              <a:ext cx="34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isCall</a:t>
              </a:r>
              <a:endParaRPr kumimoji="0" lang="en-US" sz="1800" b="0" i="0" u="none" strike="noStrike" cap="none" normalizeH="0" baseline="0" dirty="0" smtClean="0">
                <a:ln>
                  <a:noFill/>
                </a:ln>
                <a:solidFill>
                  <a:schemeClr val="tx1"/>
                </a:solidFill>
                <a:effectLst/>
                <a:latin typeface="Arial" pitchFamily="34" charset="0"/>
              </a:endParaRPr>
            </a:p>
          </p:txBody>
        </p:sp>
        <p:sp>
          <p:nvSpPr>
            <p:cNvPr id="143" name="Rectangle 144"/>
            <p:cNvSpPr>
              <a:spLocks noChangeArrowheads="1"/>
            </p:cNvSpPr>
            <p:nvPr/>
          </p:nvSpPr>
          <p:spPr bwMode="auto">
            <a:xfrm>
              <a:off x="3781" y="3878"/>
              <a:ext cx="118"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5"/>
            <p:cNvSpPr>
              <a:spLocks noChangeArrowheads="1"/>
            </p:cNvSpPr>
            <p:nvPr/>
          </p:nvSpPr>
          <p:spPr bwMode="auto">
            <a:xfrm>
              <a:off x="3722" y="3879"/>
              <a:ext cx="30"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6"/>
            <p:cNvSpPr>
              <a:spLocks noChangeArrowheads="1"/>
            </p:cNvSpPr>
            <p:nvPr/>
          </p:nvSpPr>
          <p:spPr bwMode="auto">
            <a:xfrm>
              <a:off x="3576" y="3879"/>
              <a:ext cx="117"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7"/>
            <p:cNvSpPr>
              <a:spLocks/>
            </p:cNvSpPr>
            <p:nvPr/>
          </p:nvSpPr>
          <p:spPr bwMode="auto">
            <a:xfrm>
              <a:off x="3517" y="3879"/>
              <a:ext cx="29" cy="15"/>
            </a:xfrm>
            <a:custGeom>
              <a:avLst/>
              <a:gdLst>
                <a:gd name="T0" fmla="*/ 0 w 29"/>
                <a:gd name="T1" fmla="*/ 15 h 15"/>
                <a:gd name="T2" fmla="*/ 0 w 29"/>
                <a:gd name="T3" fmla="*/ 1 h 15"/>
                <a:gd name="T4" fmla="*/ 29 w 29"/>
                <a:gd name="T5" fmla="*/ 0 h 15"/>
                <a:gd name="T6" fmla="*/ 29 w 29"/>
                <a:gd name="T7" fmla="*/ 14 h 15"/>
                <a:gd name="T8" fmla="*/ 0 w 29"/>
                <a:gd name="T9" fmla="*/ 15 h 15"/>
              </a:gdLst>
              <a:ahLst/>
              <a:cxnLst>
                <a:cxn ang="0">
                  <a:pos x="T0" y="T1"/>
                </a:cxn>
                <a:cxn ang="0">
                  <a:pos x="T2" y="T3"/>
                </a:cxn>
                <a:cxn ang="0">
                  <a:pos x="T4" y="T5"/>
                </a:cxn>
                <a:cxn ang="0">
                  <a:pos x="T6" y="T7"/>
                </a:cxn>
                <a:cxn ang="0">
                  <a:pos x="T8" y="T9"/>
                </a:cxn>
              </a:cxnLst>
              <a:rect l="0" t="0" r="r" b="b"/>
              <a:pathLst>
                <a:path w="29" h="15">
                  <a:moveTo>
                    <a:pt x="0" y="15"/>
                  </a:moveTo>
                  <a:lnTo>
                    <a:pt x="0" y="1"/>
                  </a:lnTo>
                  <a:lnTo>
                    <a:pt x="29" y="0"/>
                  </a:lnTo>
                  <a:lnTo>
                    <a:pt x="29"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8"/>
            <p:cNvSpPr>
              <a:spLocks noChangeArrowheads="1"/>
            </p:cNvSpPr>
            <p:nvPr/>
          </p:nvSpPr>
          <p:spPr bwMode="auto">
            <a:xfrm>
              <a:off x="3370" y="3880"/>
              <a:ext cx="118"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9"/>
            <p:cNvSpPr>
              <a:spLocks/>
            </p:cNvSpPr>
            <p:nvPr/>
          </p:nvSpPr>
          <p:spPr bwMode="auto">
            <a:xfrm>
              <a:off x="3312" y="3880"/>
              <a:ext cx="29" cy="15"/>
            </a:xfrm>
            <a:custGeom>
              <a:avLst/>
              <a:gdLst>
                <a:gd name="T0" fmla="*/ 0 w 29"/>
                <a:gd name="T1" fmla="*/ 15 h 15"/>
                <a:gd name="T2" fmla="*/ 0 w 29"/>
                <a:gd name="T3" fmla="*/ 1 h 15"/>
                <a:gd name="T4" fmla="*/ 29 w 29"/>
                <a:gd name="T5" fmla="*/ 0 h 15"/>
                <a:gd name="T6" fmla="*/ 29 w 29"/>
                <a:gd name="T7" fmla="*/ 14 h 15"/>
                <a:gd name="T8" fmla="*/ 0 w 29"/>
                <a:gd name="T9" fmla="*/ 15 h 15"/>
              </a:gdLst>
              <a:ahLst/>
              <a:cxnLst>
                <a:cxn ang="0">
                  <a:pos x="T0" y="T1"/>
                </a:cxn>
                <a:cxn ang="0">
                  <a:pos x="T2" y="T3"/>
                </a:cxn>
                <a:cxn ang="0">
                  <a:pos x="T4" y="T5"/>
                </a:cxn>
                <a:cxn ang="0">
                  <a:pos x="T6" y="T7"/>
                </a:cxn>
                <a:cxn ang="0">
                  <a:pos x="T8" y="T9"/>
                </a:cxn>
              </a:cxnLst>
              <a:rect l="0" t="0" r="r" b="b"/>
              <a:pathLst>
                <a:path w="29" h="15">
                  <a:moveTo>
                    <a:pt x="0" y="15"/>
                  </a:moveTo>
                  <a:lnTo>
                    <a:pt x="0" y="1"/>
                  </a:lnTo>
                  <a:lnTo>
                    <a:pt x="29" y="0"/>
                  </a:lnTo>
                  <a:lnTo>
                    <a:pt x="29"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0"/>
            <p:cNvSpPr>
              <a:spLocks/>
            </p:cNvSpPr>
            <p:nvPr/>
          </p:nvSpPr>
          <p:spPr bwMode="auto">
            <a:xfrm>
              <a:off x="3165" y="3881"/>
              <a:ext cx="117" cy="15"/>
            </a:xfrm>
            <a:custGeom>
              <a:avLst/>
              <a:gdLst>
                <a:gd name="T0" fmla="*/ 0 w 117"/>
                <a:gd name="T1" fmla="*/ 15 h 15"/>
                <a:gd name="T2" fmla="*/ 0 w 117"/>
                <a:gd name="T3" fmla="*/ 0 h 15"/>
                <a:gd name="T4" fmla="*/ 117 w 117"/>
                <a:gd name="T5" fmla="*/ 0 h 15"/>
                <a:gd name="T6" fmla="*/ 117 w 117"/>
                <a:gd name="T7" fmla="*/ 14 h 15"/>
                <a:gd name="T8" fmla="*/ 0 w 117"/>
                <a:gd name="T9" fmla="*/ 15 h 15"/>
              </a:gdLst>
              <a:ahLst/>
              <a:cxnLst>
                <a:cxn ang="0">
                  <a:pos x="T0" y="T1"/>
                </a:cxn>
                <a:cxn ang="0">
                  <a:pos x="T2" y="T3"/>
                </a:cxn>
                <a:cxn ang="0">
                  <a:pos x="T4" y="T5"/>
                </a:cxn>
                <a:cxn ang="0">
                  <a:pos x="T6" y="T7"/>
                </a:cxn>
                <a:cxn ang="0">
                  <a:pos x="T8" y="T9"/>
                </a:cxn>
              </a:cxnLst>
              <a:rect l="0" t="0" r="r" b="b"/>
              <a:pathLst>
                <a:path w="117" h="15">
                  <a:moveTo>
                    <a:pt x="0" y="15"/>
                  </a:moveTo>
                  <a:lnTo>
                    <a:pt x="0" y="0"/>
                  </a:lnTo>
                  <a:lnTo>
                    <a:pt x="117" y="0"/>
                  </a:lnTo>
                  <a:lnTo>
                    <a:pt x="117"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51"/>
            <p:cNvSpPr>
              <a:spLocks noChangeArrowheads="1"/>
            </p:cNvSpPr>
            <p:nvPr/>
          </p:nvSpPr>
          <p:spPr bwMode="auto">
            <a:xfrm>
              <a:off x="3106" y="3881"/>
              <a:ext cx="3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52"/>
            <p:cNvSpPr>
              <a:spLocks/>
            </p:cNvSpPr>
            <p:nvPr/>
          </p:nvSpPr>
          <p:spPr bwMode="auto">
            <a:xfrm>
              <a:off x="2960" y="3882"/>
              <a:ext cx="117" cy="15"/>
            </a:xfrm>
            <a:custGeom>
              <a:avLst/>
              <a:gdLst>
                <a:gd name="T0" fmla="*/ 0 w 117"/>
                <a:gd name="T1" fmla="*/ 15 h 15"/>
                <a:gd name="T2" fmla="*/ 0 w 117"/>
                <a:gd name="T3" fmla="*/ 0 h 15"/>
                <a:gd name="T4" fmla="*/ 117 w 117"/>
                <a:gd name="T5" fmla="*/ 0 h 15"/>
                <a:gd name="T6" fmla="*/ 117 w 117"/>
                <a:gd name="T7" fmla="*/ 14 h 15"/>
                <a:gd name="T8" fmla="*/ 0 w 117"/>
                <a:gd name="T9" fmla="*/ 15 h 15"/>
              </a:gdLst>
              <a:ahLst/>
              <a:cxnLst>
                <a:cxn ang="0">
                  <a:pos x="T0" y="T1"/>
                </a:cxn>
                <a:cxn ang="0">
                  <a:pos x="T2" y="T3"/>
                </a:cxn>
                <a:cxn ang="0">
                  <a:pos x="T4" y="T5"/>
                </a:cxn>
                <a:cxn ang="0">
                  <a:pos x="T6" y="T7"/>
                </a:cxn>
                <a:cxn ang="0">
                  <a:pos x="T8" y="T9"/>
                </a:cxn>
              </a:cxnLst>
              <a:rect l="0" t="0" r="r" b="b"/>
              <a:pathLst>
                <a:path w="117" h="15">
                  <a:moveTo>
                    <a:pt x="0" y="15"/>
                  </a:moveTo>
                  <a:lnTo>
                    <a:pt x="0" y="0"/>
                  </a:lnTo>
                  <a:lnTo>
                    <a:pt x="117" y="0"/>
                  </a:lnTo>
                  <a:lnTo>
                    <a:pt x="117"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3"/>
            <p:cNvSpPr>
              <a:spLocks/>
            </p:cNvSpPr>
            <p:nvPr/>
          </p:nvSpPr>
          <p:spPr bwMode="auto">
            <a:xfrm>
              <a:off x="2901" y="3882"/>
              <a:ext cx="30" cy="15"/>
            </a:xfrm>
            <a:custGeom>
              <a:avLst/>
              <a:gdLst>
                <a:gd name="T0" fmla="*/ 0 w 30"/>
                <a:gd name="T1" fmla="*/ 15 h 15"/>
                <a:gd name="T2" fmla="*/ 0 w 30"/>
                <a:gd name="T3" fmla="*/ 0 h 15"/>
                <a:gd name="T4" fmla="*/ 29 w 30"/>
                <a:gd name="T5" fmla="*/ 0 h 15"/>
                <a:gd name="T6" fmla="*/ 30 w 30"/>
                <a:gd name="T7" fmla="*/ 15 h 15"/>
                <a:gd name="T8" fmla="*/ 0 w 30"/>
                <a:gd name="T9" fmla="*/ 15 h 15"/>
              </a:gdLst>
              <a:ahLst/>
              <a:cxnLst>
                <a:cxn ang="0">
                  <a:pos x="T0" y="T1"/>
                </a:cxn>
                <a:cxn ang="0">
                  <a:pos x="T2" y="T3"/>
                </a:cxn>
                <a:cxn ang="0">
                  <a:pos x="T4" y="T5"/>
                </a:cxn>
                <a:cxn ang="0">
                  <a:pos x="T6" y="T7"/>
                </a:cxn>
                <a:cxn ang="0">
                  <a:pos x="T8" y="T9"/>
                </a:cxn>
              </a:cxnLst>
              <a:rect l="0" t="0" r="r" b="b"/>
              <a:pathLst>
                <a:path w="30" h="15">
                  <a:moveTo>
                    <a:pt x="0" y="15"/>
                  </a:moveTo>
                  <a:lnTo>
                    <a:pt x="0" y="0"/>
                  </a:lnTo>
                  <a:lnTo>
                    <a:pt x="29" y="0"/>
                  </a:lnTo>
                  <a:lnTo>
                    <a:pt x="30" y="15"/>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4"/>
            <p:cNvSpPr>
              <a:spLocks noChangeArrowheads="1"/>
            </p:cNvSpPr>
            <p:nvPr/>
          </p:nvSpPr>
          <p:spPr bwMode="auto">
            <a:xfrm>
              <a:off x="2832" y="3883"/>
              <a:ext cx="40"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5"/>
            <p:cNvSpPr>
              <a:spLocks/>
            </p:cNvSpPr>
            <p:nvPr/>
          </p:nvSpPr>
          <p:spPr bwMode="auto">
            <a:xfrm>
              <a:off x="4062" y="1786"/>
              <a:ext cx="281" cy="593"/>
            </a:xfrm>
            <a:custGeom>
              <a:avLst/>
              <a:gdLst>
                <a:gd name="T0" fmla="*/ 811 w 811"/>
                <a:gd name="T1" fmla="*/ 0 h 1720"/>
                <a:gd name="T2" fmla="*/ 0 w 811"/>
                <a:gd name="T3" fmla="*/ 365 h 1720"/>
                <a:gd name="T4" fmla="*/ 0 w 811"/>
                <a:gd name="T5" fmla="*/ 1282 h 1720"/>
                <a:gd name="T6" fmla="*/ 811 w 811"/>
                <a:gd name="T7" fmla="*/ 1720 h 1720"/>
                <a:gd name="T8" fmla="*/ 811 w 811"/>
                <a:gd name="T9" fmla="*/ 0 h 1720"/>
              </a:gdLst>
              <a:ahLst/>
              <a:cxnLst>
                <a:cxn ang="0">
                  <a:pos x="T0" y="T1"/>
                </a:cxn>
                <a:cxn ang="0">
                  <a:pos x="T2" y="T3"/>
                </a:cxn>
                <a:cxn ang="0">
                  <a:pos x="T4" y="T5"/>
                </a:cxn>
                <a:cxn ang="0">
                  <a:pos x="T6" y="T7"/>
                </a:cxn>
                <a:cxn ang="0">
                  <a:pos x="T8" y="T9"/>
                </a:cxn>
              </a:cxnLst>
              <a:rect l="0" t="0" r="r" b="b"/>
              <a:pathLst>
                <a:path w="811" h="1720">
                  <a:moveTo>
                    <a:pt x="811" y="0"/>
                  </a:moveTo>
                  <a:lnTo>
                    <a:pt x="0" y="365"/>
                  </a:lnTo>
                  <a:lnTo>
                    <a:pt x="0" y="1282"/>
                  </a:lnTo>
                  <a:lnTo>
                    <a:pt x="811" y="1720"/>
                  </a:lnTo>
                  <a:lnTo>
                    <a:pt x="811" y="0"/>
                  </a:lnTo>
                  <a:close/>
                </a:path>
              </a:pathLst>
            </a:custGeom>
            <a:solidFill>
              <a:srgbClr val="ECDCC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Line 156"/>
            <p:cNvSpPr>
              <a:spLocks noChangeShapeType="1"/>
            </p:cNvSpPr>
            <p:nvPr/>
          </p:nvSpPr>
          <p:spPr bwMode="auto">
            <a:xfrm flipH="1">
              <a:off x="4340" y="1905"/>
              <a:ext cx="664" cy="0"/>
            </a:xfrm>
            <a:prstGeom prst="line">
              <a:avLst/>
            </a:prstGeom>
            <a:noFill/>
            <a:ln w="10"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7"/>
            <p:cNvSpPr>
              <a:spLocks/>
            </p:cNvSpPr>
            <p:nvPr/>
          </p:nvSpPr>
          <p:spPr bwMode="auto">
            <a:xfrm>
              <a:off x="4330" y="1885"/>
              <a:ext cx="70" cy="39"/>
            </a:xfrm>
            <a:custGeom>
              <a:avLst/>
              <a:gdLst>
                <a:gd name="T0" fmla="*/ 144 w 202"/>
                <a:gd name="T1" fmla="*/ 58 h 115"/>
                <a:gd name="T2" fmla="*/ 202 w 202"/>
                <a:gd name="T3" fmla="*/ 0 h 115"/>
                <a:gd name="T4" fmla="*/ 0 w 202"/>
                <a:gd name="T5" fmla="*/ 58 h 115"/>
                <a:gd name="T6" fmla="*/ 202 w 202"/>
                <a:gd name="T7" fmla="*/ 115 h 115"/>
                <a:gd name="T8" fmla="*/ 144 w 202"/>
                <a:gd name="T9" fmla="*/ 58 h 115"/>
              </a:gdLst>
              <a:ahLst/>
              <a:cxnLst>
                <a:cxn ang="0">
                  <a:pos x="T0" y="T1"/>
                </a:cxn>
                <a:cxn ang="0">
                  <a:pos x="T2" y="T3"/>
                </a:cxn>
                <a:cxn ang="0">
                  <a:pos x="T4" y="T5"/>
                </a:cxn>
                <a:cxn ang="0">
                  <a:pos x="T6" y="T7"/>
                </a:cxn>
                <a:cxn ang="0">
                  <a:pos x="T8" y="T9"/>
                </a:cxn>
              </a:cxnLst>
              <a:rect l="0" t="0" r="r" b="b"/>
              <a:pathLst>
                <a:path w="202" h="115">
                  <a:moveTo>
                    <a:pt x="144" y="58"/>
                  </a:moveTo>
                  <a:lnTo>
                    <a:pt x="202" y="0"/>
                  </a:lnTo>
                  <a:lnTo>
                    <a:pt x="0" y="58"/>
                  </a:lnTo>
                  <a:lnTo>
                    <a:pt x="202" y="115"/>
                  </a:lnTo>
                  <a:lnTo>
                    <a:pt x="144" y="58"/>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Line 158"/>
            <p:cNvSpPr>
              <a:spLocks noChangeShapeType="1"/>
            </p:cNvSpPr>
            <p:nvPr/>
          </p:nvSpPr>
          <p:spPr bwMode="auto">
            <a:xfrm flipH="1">
              <a:off x="4350" y="2260"/>
              <a:ext cx="664" cy="0"/>
            </a:xfrm>
            <a:prstGeom prst="line">
              <a:avLst/>
            </a:prstGeom>
            <a:noFill/>
            <a:ln w="10"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9"/>
            <p:cNvSpPr>
              <a:spLocks/>
            </p:cNvSpPr>
            <p:nvPr/>
          </p:nvSpPr>
          <p:spPr bwMode="auto">
            <a:xfrm>
              <a:off x="4340" y="2240"/>
              <a:ext cx="70" cy="40"/>
            </a:xfrm>
            <a:custGeom>
              <a:avLst/>
              <a:gdLst>
                <a:gd name="T0" fmla="*/ 145 w 202"/>
                <a:gd name="T1" fmla="*/ 58 h 115"/>
                <a:gd name="T2" fmla="*/ 202 w 202"/>
                <a:gd name="T3" fmla="*/ 0 h 115"/>
                <a:gd name="T4" fmla="*/ 0 w 202"/>
                <a:gd name="T5" fmla="*/ 58 h 115"/>
                <a:gd name="T6" fmla="*/ 202 w 202"/>
                <a:gd name="T7" fmla="*/ 115 h 115"/>
                <a:gd name="T8" fmla="*/ 145 w 202"/>
                <a:gd name="T9" fmla="*/ 58 h 115"/>
              </a:gdLst>
              <a:ahLst/>
              <a:cxnLst>
                <a:cxn ang="0">
                  <a:pos x="T0" y="T1"/>
                </a:cxn>
                <a:cxn ang="0">
                  <a:pos x="T2" y="T3"/>
                </a:cxn>
                <a:cxn ang="0">
                  <a:pos x="T4" y="T5"/>
                </a:cxn>
                <a:cxn ang="0">
                  <a:pos x="T6" y="T7"/>
                </a:cxn>
                <a:cxn ang="0">
                  <a:pos x="T8" y="T9"/>
                </a:cxn>
              </a:cxnLst>
              <a:rect l="0" t="0" r="r" b="b"/>
              <a:pathLst>
                <a:path w="202" h="115">
                  <a:moveTo>
                    <a:pt x="145" y="58"/>
                  </a:moveTo>
                  <a:lnTo>
                    <a:pt x="202" y="0"/>
                  </a:lnTo>
                  <a:lnTo>
                    <a:pt x="0" y="58"/>
                  </a:lnTo>
                  <a:lnTo>
                    <a:pt x="202" y="115"/>
                  </a:lnTo>
                  <a:lnTo>
                    <a:pt x="145" y="58"/>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60"/>
            <p:cNvSpPr>
              <a:spLocks noChangeArrowheads="1"/>
            </p:cNvSpPr>
            <p:nvPr/>
          </p:nvSpPr>
          <p:spPr bwMode="auto">
            <a:xfrm>
              <a:off x="4220" y="2152"/>
              <a:ext cx="14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60" name="Rectangle 161"/>
            <p:cNvSpPr>
              <a:spLocks noChangeArrowheads="1"/>
            </p:cNvSpPr>
            <p:nvPr/>
          </p:nvSpPr>
          <p:spPr bwMode="auto">
            <a:xfrm>
              <a:off x="4205" y="1819"/>
              <a:ext cx="14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61" name="Rectangle 162"/>
            <p:cNvSpPr>
              <a:spLocks noChangeArrowheads="1"/>
            </p:cNvSpPr>
            <p:nvPr/>
          </p:nvSpPr>
          <p:spPr bwMode="auto">
            <a:xfrm>
              <a:off x="4468" y="1740"/>
              <a:ext cx="35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162" name="Rectangle 163"/>
            <p:cNvSpPr>
              <a:spLocks noChangeArrowheads="1"/>
            </p:cNvSpPr>
            <p:nvPr/>
          </p:nvSpPr>
          <p:spPr bwMode="auto">
            <a:xfrm>
              <a:off x="4300" y="2422"/>
              <a:ext cx="34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isCall</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 name="Rectangle 164"/>
            <p:cNvSpPr>
              <a:spLocks noChangeArrowheads="1"/>
            </p:cNvSpPr>
            <p:nvPr/>
          </p:nvSpPr>
          <p:spPr bwMode="auto">
            <a:xfrm>
              <a:off x="4165" y="2466"/>
              <a:ext cx="14" cy="11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5"/>
            <p:cNvSpPr>
              <a:spLocks noChangeArrowheads="1"/>
            </p:cNvSpPr>
            <p:nvPr/>
          </p:nvSpPr>
          <p:spPr bwMode="auto">
            <a:xfrm>
              <a:off x="4165" y="2408"/>
              <a:ext cx="14" cy="2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6"/>
            <p:cNvSpPr>
              <a:spLocks noChangeArrowheads="1"/>
            </p:cNvSpPr>
            <p:nvPr/>
          </p:nvSpPr>
          <p:spPr bwMode="auto">
            <a:xfrm>
              <a:off x="4165" y="2314"/>
              <a:ext cx="14" cy="6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7"/>
            <p:cNvSpPr>
              <a:spLocks/>
            </p:cNvSpPr>
            <p:nvPr/>
          </p:nvSpPr>
          <p:spPr bwMode="auto">
            <a:xfrm>
              <a:off x="4143" y="2299"/>
              <a:ext cx="57" cy="100"/>
            </a:xfrm>
            <a:custGeom>
              <a:avLst/>
              <a:gdLst>
                <a:gd name="T0" fmla="*/ 83 w 165"/>
                <a:gd name="T1" fmla="*/ 207 h 289"/>
                <a:gd name="T2" fmla="*/ 165 w 165"/>
                <a:gd name="T3" fmla="*/ 289 h 289"/>
                <a:gd name="T4" fmla="*/ 83 w 165"/>
                <a:gd name="T5" fmla="*/ 0 h 289"/>
                <a:gd name="T6" fmla="*/ 0 w 165"/>
                <a:gd name="T7" fmla="*/ 289 h 289"/>
                <a:gd name="T8" fmla="*/ 83 w 165"/>
                <a:gd name="T9" fmla="*/ 207 h 289"/>
              </a:gdLst>
              <a:ahLst/>
              <a:cxnLst>
                <a:cxn ang="0">
                  <a:pos x="T0" y="T1"/>
                </a:cxn>
                <a:cxn ang="0">
                  <a:pos x="T2" y="T3"/>
                </a:cxn>
                <a:cxn ang="0">
                  <a:pos x="T4" y="T5"/>
                </a:cxn>
                <a:cxn ang="0">
                  <a:pos x="T6" y="T7"/>
                </a:cxn>
                <a:cxn ang="0">
                  <a:pos x="T8" y="T9"/>
                </a:cxn>
              </a:cxnLst>
              <a:rect l="0" t="0" r="r" b="b"/>
              <a:pathLst>
                <a:path w="165" h="289">
                  <a:moveTo>
                    <a:pt x="83" y="207"/>
                  </a:moveTo>
                  <a:lnTo>
                    <a:pt x="165" y="289"/>
                  </a:lnTo>
                  <a:lnTo>
                    <a:pt x="83" y="0"/>
                  </a:lnTo>
                  <a:lnTo>
                    <a:pt x="0" y="289"/>
                  </a:lnTo>
                  <a:lnTo>
                    <a:pt x="83" y="207"/>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68"/>
            <p:cNvSpPr>
              <a:spLocks/>
            </p:cNvSpPr>
            <p:nvPr/>
          </p:nvSpPr>
          <p:spPr bwMode="auto">
            <a:xfrm>
              <a:off x="4575" y="2575"/>
              <a:ext cx="117" cy="15"/>
            </a:xfrm>
            <a:custGeom>
              <a:avLst/>
              <a:gdLst>
                <a:gd name="T0" fmla="*/ 0 w 117"/>
                <a:gd name="T1" fmla="*/ 14 h 15"/>
                <a:gd name="T2" fmla="*/ 0 w 117"/>
                <a:gd name="T3" fmla="*/ 0 h 15"/>
                <a:gd name="T4" fmla="*/ 117 w 117"/>
                <a:gd name="T5" fmla="*/ 1 h 15"/>
                <a:gd name="T6" fmla="*/ 117 w 117"/>
                <a:gd name="T7" fmla="*/ 15 h 15"/>
                <a:gd name="T8" fmla="*/ 0 w 117"/>
                <a:gd name="T9" fmla="*/ 14 h 15"/>
              </a:gdLst>
              <a:ahLst/>
              <a:cxnLst>
                <a:cxn ang="0">
                  <a:pos x="T0" y="T1"/>
                </a:cxn>
                <a:cxn ang="0">
                  <a:pos x="T2" y="T3"/>
                </a:cxn>
                <a:cxn ang="0">
                  <a:pos x="T4" y="T5"/>
                </a:cxn>
                <a:cxn ang="0">
                  <a:pos x="T6" y="T7"/>
                </a:cxn>
                <a:cxn ang="0">
                  <a:pos x="T8" y="T9"/>
                </a:cxn>
              </a:cxnLst>
              <a:rect l="0" t="0" r="r" b="b"/>
              <a:pathLst>
                <a:path w="117" h="15">
                  <a:moveTo>
                    <a:pt x="0" y="14"/>
                  </a:moveTo>
                  <a:lnTo>
                    <a:pt x="0" y="0"/>
                  </a:lnTo>
                  <a:lnTo>
                    <a:pt x="117" y="1"/>
                  </a:lnTo>
                  <a:lnTo>
                    <a:pt x="117"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9"/>
            <p:cNvSpPr>
              <a:spLocks/>
            </p:cNvSpPr>
            <p:nvPr/>
          </p:nvSpPr>
          <p:spPr bwMode="auto">
            <a:xfrm>
              <a:off x="4516" y="2574"/>
              <a:ext cx="30" cy="14"/>
            </a:xfrm>
            <a:custGeom>
              <a:avLst/>
              <a:gdLst>
                <a:gd name="T0" fmla="*/ 0 w 30"/>
                <a:gd name="T1" fmla="*/ 14 h 14"/>
                <a:gd name="T2" fmla="*/ 0 w 30"/>
                <a:gd name="T3" fmla="*/ 0 h 14"/>
                <a:gd name="T4" fmla="*/ 30 w 30"/>
                <a:gd name="T5" fmla="*/ 0 h 14"/>
                <a:gd name="T6" fmla="*/ 29 w 30"/>
                <a:gd name="T7" fmla="*/ 14 h 14"/>
                <a:gd name="T8" fmla="*/ 0 w 30"/>
                <a:gd name="T9" fmla="*/ 14 h 14"/>
              </a:gdLst>
              <a:ahLst/>
              <a:cxnLst>
                <a:cxn ang="0">
                  <a:pos x="T0" y="T1"/>
                </a:cxn>
                <a:cxn ang="0">
                  <a:pos x="T2" y="T3"/>
                </a:cxn>
                <a:cxn ang="0">
                  <a:pos x="T4" y="T5"/>
                </a:cxn>
                <a:cxn ang="0">
                  <a:pos x="T6" y="T7"/>
                </a:cxn>
                <a:cxn ang="0">
                  <a:pos x="T8" y="T9"/>
                </a:cxn>
              </a:cxnLst>
              <a:rect l="0" t="0" r="r" b="b"/>
              <a:pathLst>
                <a:path w="30" h="14">
                  <a:moveTo>
                    <a:pt x="0" y="14"/>
                  </a:moveTo>
                  <a:lnTo>
                    <a:pt x="0" y="0"/>
                  </a:lnTo>
                  <a:lnTo>
                    <a:pt x="30" y="0"/>
                  </a:lnTo>
                  <a:lnTo>
                    <a:pt x="29" y="14"/>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70"/>
            <p:cNvSpPr>
              <a:spLocks/>
            </p:cNvSpPr>
            <p:nvPr/>
          </p:nvSpPr>
          <p:spPr bwMode="auto">
            <a:xfrm>
              <a:off x="4369" y="2573"/>
              <a:ext cx="118" cy="15"/>
            </a:xfrm>
            <a:custGeom>
              <a:avLst/>
              <a:gdLst>
                <a:gd name="T0" fmla="*/ 0 w 118"/>
                <a:gd name="T1" fmla="*/ 14 h 15"/>
                <a:gd name="T2" fmla="*/ 1 w 118"/>
                <a:gd name="T3" fmla="*/ 0 h 15"/>
                <a:gd name="T4" fmla="*/ 118 w 118"/>
                <a:gd name="T5" fmla="*/ 1 h 15"/>
                <a:gd name="T6" fmla="*/ 118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1" y="0"/>
                  </a:lnTo>
                  <a:lnTo>
                    <a:pt x="118" y="1"/>
                  </a:lnTo>
                  <a:lnTo>
                    <a:pt x="118"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1"/>
            <p:cNvSpPr>
              <a:spLocks noChangeArrowheads="1"/>
            </p:cNvSpPr>
            <p:nvPr/>
          </p:nvSpPr>
          <p:spPr bwMode="auto">
            <a:xfrm>
              <a:off x="4311" y="2572"/>
              <a:ext cx="29"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72"/>
            <p:cNvSpPr>
              <a:spLocks/>
            </p:cNvSpPr>
            <p:nvPr/>
          </p:nvSpPr>
          <p:spPr bwMode="auto">
            <a:xfrm>
              <a:off x="4172" y="2571"/>
              <a:ext cx="110" cy="15"/>
            </a:xfrm>
            <a:custGeom>
              <a:avLst/>
              <a:gdLst>
                <a:gd name="T0" fmla="*/ 0 w 110"/>
                <a:gd name="T1" fmla="*/ 14 h 15"/>
                <a:gd name="T2" fmla="*/ 109 w 110"/>
                <a:gd name="T3" fmla="*/ 15 h 15"/>
                <a:gd name="T4" fmla="*/ 110 w 110"/>
                <a:gd name="T5" fmla="*/ 1 h 15"/>
                <a:gd name="T6" fmla="*/ 0 w 110"/>
                <a:gd name="T7" fmla="*/ 0 h 15"/>
                <a:gd name="T8" fmla="*/ 0 w 110"/>
                <a:gd name="T9" fmla="*/ 14 h 15"/>
              </a:gdLst>
              <a:ahLst/>
              <a:cxnLst>
                <a:cxn ang="0">
                  <a:pos x="T0" y="T1"/>
                </a:cxn>
                <a:cxn ang="0">
                  <a:pos x="T2" y="T3"/>
                </a:cxn>
                <a:cxn ang="0">
                  <a:pos x="T4" y="T5"/>
                </a:cxn>
                <a:cxn ang="0">
                  <a:pos x="T6" y="T7"/>
                </a:cxn>
                <a:cxn ang="0">
                  <a:pos x="T8" y="T9"/>
                </a:cxn>
              </a:cxnLst>
              <a:rect l="0" t="0" r="r" b="b"/>
              <a:pathLst>
                <a:path w="110" h="15">
                  <a:moveTo>
                    <a:pt x="0" y="14"/>
                  </a:moveTo>
                  <a:lnTo>
                    <a:pt x="109" y="15"/>
                  </a:lnTo>
                  <a:lnTo>
                    <a:pt x="110" y="1"/>
                  </a:lnTo>
                  <a:lnTo>
                    <a:pt x="0" y="0"/>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73"/>
            <p:cNvSpPr>
              <a:spLocks noChangeArrowheads="1"/>
            </p:cNvSpPr>
            <p:nvPr/>
          </p:nvSpPr>
          <p:spPr bwMode="auto">
            <a:xfrm>
              <a:off x="2105" y="3363"/>
              <a:ext cx="230" cy="198"/>
            </a:xfrm>
            <a:prstGeom prst="ellipse">
              <a:avLst/>
            </a:prstGeom>
            <a:solidFill>
              <a:srgbClr val="73BACC"/>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Line 174"/>
            <p:cNvSpPr>
              <a:spLocks noChangeShapeType="1"/>
            </p:cNvSpPr>
            <p:nvPr/>
          </p:nvSpPr>
          <p:spPr bwMode="auto">
            <a:xfrm flipV="1">
              <a:off x="2228" y="3576"/>
              <a:ext cx="0" cy="218"/>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75"/>
            <p:cNvSpPr>
              <a:spLocks/>
            </p:cNvSpPr>
            <p:nvPr/>
          </p:nvSpPr>
          <p:spPr bwMode="auto">
            <a:xfrm>
              <a:off x="2211" y="3567"/>
              <a:ext cx="34" cy="60"/>
            </a:xfrm>
            <a:custGeom>
              <a:avLst/>
              <a:gdLst>
                <a:gd name="T0" fmla="*/ 50 w 99"/>
                <a:gd name="T1" fmla="*/ 124 h 174"/>
                <a:gd name="T2" fmla="*/ 99 w 99"/>
                <a:gd name="T3" fmla="*/ 174 h 174"/>
                <a:gd name="T4" fmla="*/ 50 w 99"/>
                <a:gd name="T5" fmla="*/ 0 h 174"/>
                <a:gd name="T6" fmla="*/ 0 w 99"/>
                <a:gd name="T7" fmla="*/ 174 h 174"/>
                <a:gd name="T8" fmla="*/ 50 w 99"/>
                <a:gd name="T9" fmla="*/ 124 h 174"/>
              </a:gdLst>
              <a:ahLst/>
              <a:cxnLst>
                <a:cxn ang="0">
                  <a:pos x="T0" y="T1"/>
                </a:cxn>
                <a:cxn ang="0">
                  <a:pos x="T2" y="T3"/>
                </a:cxn>
                <a:cxn ang="0">
                  <a:pos x="T4" y="T5"/>
                </a:cxn>
                <a:cxn ang="0">
                  <a:pos x="T6" y="T7"/>
                </a:cxn>
                <a:cxn ang="0">
                  <a:pos x="T8" y="T9"/>
                </a:cxn>
              </a:cxnLst>
              <a:rect l="0" t="0" r="r" b="b"/>
              <a:pathLst>
                <a:path w="99" h="174">
                  <a:moveTo>
                    <a:pt x="50" y="124"/>
                  </a:moveTo>
                  <a:lnTo>
                    <a:pt x="99" y="174"/>
                  </a:lnTo>
                  <a:lnTo>
                    <a:pt x="50" y="0"/>
                  </a:lnTo>
                  <a:lnTo>
                    <a:pt x="0" y="174"/>
                  </a:lnTo>
                  <a:lnTo>
                    <a:pt x="50" y="124"/>
                  </a:lnTo>
                  <a:close/>
                </a:path>
              </a:pathLst>
            </a:custGeom>
            <a:solidFill>
              <a:srgbClr val="24282B"/>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 name="Rectangle 176"/>
            <p:cNvSpPr>
              <a:spLocks noChangeArrowheads="1"/>
            </p:cNvSpPr>
            <p:nvPr/>
          </p:nvSpPr>
          <p:spPr bwMode="auto">
            <a:xfrm>
              <a:off x="2262" y="3676"/>
              <a:ext cx="177" cy="171"/>
            </a:xfrm>
            <a:prstGeom prst="rect">
              <a:avLst/>
            </a:prstGeom>
            <a:solidFill>
              <a:srgbClr val="E4DBDD"/>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7"/>
            <p:cNvSpPr>
              <a:spLocks noChangeArrowheads="1"/>
            </p:cNvSpPr>
            <p:nvPr/>
          </p:nvSpPr>
          <p:spPr bwMode="auto">
            <a:xfrm>
              <a:off x="2292" y="3652"/>
              <a:ext cx="15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77" name="Freeform 178"/>
            <p:cNvSpPr>
              <a:spLocks noEditPoints="1"/>
            </p:cNvSpPr>
            <p:nvPr/>
          </p:nvSpPr>
          <p:spPr bwMode="auto">
            <a:xfrm>
              <a:off x="2131" y="3393"/>
              <a:ext cx="178" cy="147"/>
            </a:xfrm>
            <a:custGeom>
              <a:avLst/>
              <a:gdLst>
                <a:gd name="T0" fmla="*/ 0 w 515"/>
                <a:gd name="T1" fmla="*/ 191 h 427"/>
                <a:gd name="T2" fmla="*/ 515 w 515"/>
                <a:gd name="T3" fmla="*/ 191 h 427"/>
                <a:gd name="T4" fmla="*/ 257 w 515"/>
                <a:gd name="T5" fmla="*/ 427 h 427"/>
                <a:gd name="T6" fmla="*/ 257 w 515"/>
                <a:gd name="T7" fmla="*/ 0 h 427"/>
              </a:gdLst>
              <a:ahLst/>
              <a:cxnLst>
                <a:cxn ang="0">
                  <a:pos x="T0" y="T1"/>
                </a:cxn>
                <a:cxn ang="0">
                  <a:pos x="T2" y="T3"/>
                </a:cxn>
                <a:cxn ang="0">
                  <a:pos x="T4" y="T5"/>
                </a:cxn>
                <a:cxn ang="0">
                  <a:pos x="T6" y="T7"/>
                </a:cxn>
              </a:cxnLst>
              <a:rect l="0" t="0" r="r" b="b"/>
              <a:pathLst>
                <a:path w="515" h="427">
                  <a:moveTo>
                    <a:pt x="0" y="191"/>
                  </a:moveTo>
                  <a:lnTo>
                    <a:pt x="515" y="191"/>
                  </a:lnTo>
                  <a:moveTo>
                    <a:pt x="257" y="427"/>
                  </a:moveTo>
                  <a:lnTo>
                    <a:pt x="257"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00100" y="3520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19461" y="1756613"/>
            <a:ext cx="7345362" cy="37433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Overview of a Processor</a:t>
            </a:r>
          </a:p>
          <a:p>
            <a:pPr lvl="0">
              <a:buSzPct val="100000"/>
              <a:buFont typeface="Symbol" panose="05050102010706020507" pitchFamily="18" charset="2"/>
              <a:buChar char="*"/>
            </a:pPr>
            <a:r>
              <a:rPr lang="en-US" dirty="0">
                <a:latin typeface="Calibri" panose="020F0502020204030204" pitchFamily="34" charset="0"/>
              </a:rPr>
              <a:t>Detailed Design of each Stage</a:t>
            </a:r>
          </a:p>
          <a:p>
            <a:pPr lvl="0">
              <a:buSzPct val="100000"/>
              <a:buFont typeface="Symbol" panose="05050102010706020507" pitchFamily="18" charset="2"/>
              <a:buChar char="*"/>
            </a:pPr>
            <a:r>
              <a:rPr lang="en-US" dirty="0">
                <a:latin typeface="Calibri" panose="020F0502020204030204" pitchFamily="34" charset="0"/>
              </a:rPr>
              <a:t>The Control Unit</a:t>
            </a:r>
          </a:p>
          <a:p>
            <a:pPr lvl="0">
              <a:buSzPct val="100000"/>
              <a:buFont typeface="Symbol" panose="05050102010706020507" pitchFamily="18" charset="2"/>
              <a:buChar char="*"/>
            </a:pPr>
            <a:r>
              <a:rPr lang="en-US" dirty="0" err="1">
                <a:latin typeface="Calibri" panose="020F0502020204030204" pitchFamily="34" charset="0"/>
              </a:rPr>
              <a:t>Microprogrammed</a:t>
            </a:r>
            <a:r>
              <a:rPr lang="en-US" dirty="0">
                <a:latin typeface="Calibri" panose="020F0502020204030204" pitchFamily="34" charset="0"/>
              </a:rPr>
              <a:t> Processor</a:t>
            </a:r>
          </a:p>
          <a:p>
            <a:pPr lvl="0">
              <a:buSzPct val="100000"/>
              <a:buFont typeface="Symbol" panose="05050102010706020507" pitchFamily="18" charset="2"/>
              <a:buChar char="*"/>
            </a:pPr>
            <a:r>
              <a:rPr lang="en-US" dirty="0" err="1">
                <a:latin typeface="Calibri" panose="020F0502020204030204" pitchFamily="34" charset="0"/>
              </a:rPr>
              <a:t>Microassembly</a:t>
            </a:r>
            <a:r>
              <a:rPr lang="en-US" dirty="0">
                <a:latin typeface="Calibri" panose="020F0502020204030204" pitchFamily="34" charset="0"/>
              </a:rPr>
              <a:t> Language</a:t>
            </a:r>
          </a:p>
          <a:p>
            <a:pPr lvl="0">
              <a:buSzPct val="100000"/>
              <a:buFont typeface="Symbol" panose="05050102010706020507" pitchFamily="18" charset="2"/>
              <a:buChar char="*"/>
            </a:pPr>
            <a:r>
              <a:rPr lang="en-US" dirty="0">
                <a:latin typeface="Calibri" panose="020F0502020204030204" pitchFamily="34" charset="0"/>
              </a:rPr>
              <a:t>The </a:t>
            </a:r>
            <a:r>
              <a:rPr lang="en-US" dirty="0" err="1">
                <a:latin typeface="Calibri" panose="020F0502020204030204" pitchFamily="34" charset="0"/>
              </a:rPr>
              <a:t>Microcontrol</a:t>
            </a:r>
            <a:r>
              <a:rPr lang="en-US"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6494813" y="1613246"/>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9" name="AutoShape 42"/>
          <p:cNvSpPr>
            <a:spLocks noChangeAspect="1" noChangeArrowheads="1" noTextEdit="1"/>
          </p:cNvSpPr>
          <p:nvPr/>
        </p:nvSpPr>
        <p:spPr bwMode="auto">
          <a:xfrm>
            <a:off x="2184400" y="1236133"/>
            <a:ext cx="5120855" cy="532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7" name="Oval 44"/>
          <p:cNvSpPr>
            <a:spLocks noChangeArrowheads="1"/>
          </p:cNvSpPr>
          <p:nvPr/>
        </p:nvSpPr>
        <p:spPr bwMode="auto">
          <a:xfrm>
            <a:off x="3731695" y="4360793"/>
            <a:ext cx="124178" cy="121787"/>
          </a:xfrm>
          <a:prstGeom prst="ellipse">
            <a:avLst/>
          </a:prstGeom>
          <a:solidFill>
            <a:srgbClr val="E0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8" name="Freeform 45"/>
          <p:cNvSpPr>
            <a:spLocks/>
          </p:cNvSpPr>
          <p:nvPr/>
        </p:nvSpPr>
        <p:spPr bwMode="auto">
          <a:xfrm>
            <a:off x="2830913" y="1986851"/>
            <a:ext cx="518393" cy="190861"/>
          </a:xfrm>
          <a:custGeom>
            <a:avLst/>
            <a:gdLst>
              <a:gd name="T0" fmla="*/ 172 w 1133"/>
              <a:gd name="T1" fmla="*/ 0 h 496"/>
              <a:gd name="T2" fmla="*/ 961 w 1133"/>
              <a:gd name="T3" fmla="*/ 0 h 496"/>
              <a:gd name="T4" fmla="*/ 1133 w 1133"/>
              <a:gd name="T5" fmla="*/ 172 h 496"/>
              <a:gd name="T6" fmla="*/ 1133 w 1133"/>
              <a:gd name="T7" fmla="*/ 324 h 496"/>
              <a:gd name="T8" fmla="*/ 961 w 1133"/>
              <a:gd name="T9" fmla="*/ 496 h 496"/>
              <a:gd name="T10" fmla="*/ 172 w 1133"/>
              <a:gd name="T11" fmla="*/ 496 h 496"/>
              <a:gd name="T12" fmla="*/ 0 w 1133"/>
              <a:gd name="T13" fmla="*/ 324 h 496"/>
              <a:gd name="T14" fmla="*/ 0 w 1133"/>
              <a:gd name="T15" fmla="*/ 172 h 496"/>
              <a:gd name="T16" fmla="*/ 172 w 1133"/>
              <a:gd name="T17"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3" h="496">
                <a:moveTo>
                  <a:pt x="172" y="0"/>
                </a:moveTo>
                <a:lnTo>
                  <a:pt x="961" y="0"/>
                </a:lnTo>
                <a:cubicBezTo>
                  <a:pt x="1056" y="0"/>
                  <a:pt x="1133" y="77"/>
                  <a:pt x="1133" y="172"/>
                </a:cubicBezTo>
                <a:lnTo>
                  <a:pt x="1133" y="324"/>
                </a:lnTo>
                <a:cubicBezTo>
                  <a:pt x="1133" y="419"/>
                  <a:pt x="1056" y="496"/>
                  <a:pt x="961" y="496"/>
                </a:cubicBezTo>
                <a:lnTo>
                  <a:pt x="172" y="496"/>
                </a:lnTo>
                <a:cubicBezTo>
                  <a:pt x="77" y="496"/>
                  <a:pt x="0" y="419"/>
                  <a:pt x="0" y="324"/>
                </a:cubicBezTo>
                <a:lnTo>
                  <a:pt x="0" y="172"/>
                </a:lnTo>
                <a:cubicBezTo>
                  <a:pt x="0" y="77"/>
                  <a:pt x="77" y="0"/>
                  <a:pt x="172" y="0"/>
                </a:cubicBezTo>
                <a:close/>
              </a:path>
            </a:pathLst>
          </a:custGeom>
          <a:solidFill>
            <a:srgbClr val="F0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9" name="Freeform 46"/>
          <p:cNvSpPr>
            <a:spLocks/>
          </p:cNvSpPr>
          <p:nvPr/>
        </p:nvSpPr>
        <p:spPr bwMode="auto">
          <a:xfrm>
            <a:off x="2828942" y="1983215"/>
            <a:ext cx="524306" cy="196314"/>
          </a:xfrm>
          <a:custGeom>
            <a:avLst/>
            <a:gdLst>
              <a:gd name="T0" fmla="*/ 180 w 1149"/>
              <a:gd name="T1" fmla="*/ 8 h 512"/>
              <a:gd name="T2" fmla="*/ 180 w 1149"/>
              <a:gd name="T3" fmla="*/ 16 h 512"/>
              <a:gd name="T4" fmla="*/ 969 w 1149"/>
              <a:gd name="T5" fmla="*/ 16 h 512"/>
              <a:gd name="T6" fmla="*/ 1133 w 1149"/>
              <a:gd name="T7" fmla="*/ 180 h 512"/>
              <a:gd name="T8" fmla="*/ 1133 w 1149"/>
              <a:gd name="T9" fmla="*/ 332 h 512"/>
              <a:gd name="T10" fmla="*/ 969 w 1149"/>
              <a:gd name="T11" fmla="*/ 496 h 512"/>
              <a:gd name="T12" fmla="*/ 180 w 1149"/>
              <a:gd name="T13" fmla="*/ 496 h 512"/>
              <a:gd name="T14" fmla="*/ 16 w 1149"/>
              <a:gd name="T15" fmla="*/ 332 h 512"/>
              <a:gd name="T16" fmla="*/ 16 w 1149"/>
              <a:gd name="T17" fmla="*/ 180 h 512"/>
              <a:gd name="T18" fmla="*/ 180 w 1149"/>
              <a:gd name="T19" fmla="*/ 16 h 512"/>
              <a:gd name="T20" fmla="*/ 180 w 1149"/>
              <a:gd name="T21" fmla="*/ 0 h 512"/>
              <a:gd name="T22" fmla="*/ 52 w 1149"/>
              <a:gd name="T23" fmla="*/ 53 h 512"/>
              <a:gd name="T24" fmla="*/ 0 w 1149"/>
              <a:gd name="T25" fmla="*/ 180 h 512"/>
              <a:gd name="T26" fmla="*/ 0 w 1149"/>
              <a:gd name="T27" fmla="*/ 332 h 512"/>
              <a:gd name="T28" fmla="*/ 52 w 1149"/>
              <a:gd name="T29" fmla="*/ 460 h 512"/>
              <a:gd name="T30" fmla="*/ 180 w 1149"/>
              <a:gd name="T31" fmla="*/ 512 h 512"/>
              <a:gd name="T32" fmla="*/ 969 w 1149"/>
              <a:gd name="T33" fmla="*/ 512 h 512"/>
              <a:gd name="T34" fmla="*/ 1097 w 1149"/>
              <a:gd name="T35" fmla="*/ 460 h 512"/>
              <a:gd name="T36" fmla="*/ 1149 w 1149"/>
              <a:gd name="T37" fmla="*/ 332 h 512"/>
              <a:gd name="T38" fmla="*/ 1149 w 1149"/>
              <a:gd name="T39" fmla="*/ 180 h 512"/>
              <a:gd name="T40" fmla="*/ 1097 w 1149"/>
              <a:gd name="T41" fmla="*/ 53 h 512"/>
              <a:gd name="T42" fmla="*/ 969 w 1149"/>
              <a:gd name="T43" fmla="*/ 0 h 512"/>
              <a:gd name="T44" fmla="*/ 180 w 1149"/>
              <a:gd name="T45" fmla="*/ 0 h 512"/>
              <a:gd name="T46" fmla="*/ 180 w 1149"/>
              <a:gd name="T47" fmla="*/ 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9" h="512">
                <a:moveTo>
                  <a:pt x="180" y="8"/>
                </a:moveTo>
                <a:lnTo>
                  <a:pt x="180" y="16"/>
                </a:lnTo>
                <a:lnTo>
                  <a:pt x="969" y="16"/>
                </a:lnTo>
                <a:cubicBezTo>
                  <a:pt x="1060" y="17"/>
                  <a:pt x="1133" y="90"/>
                  <a:pt x="1133" y="180"/>
                </a:cubicBezTo>
                <a:lnTo>
                  <a:pt x="1133" y="332"/>
                </a:lnTo>
                <a:cubicBezTo>
                  <a:pt x="1133" y="423"/>
                  <a:pt x="1060" y="496"/>
                  <a:pt x="969" y="496"/>
                </a:cubicBezTo>
                <a:lnTo>
                  <a:pt x="180" y="496"/>
                </a:lnTo>
                <a:cubicBezTo>
                  <a:pt x="89" y="496"/>
                  <a:pt x="16" y="423"/>
                  <a:pt x="16" y="332"/>
                </a:cubicBezTo>
                <a:lnTo>
                  <a:pt x="16" y="180"/>
                </a:lnTo>
                <a:cubicBezTo>
                  <a:pt x="16" y="90"/>
                  <a:pt x="89" y="17"/>
                  <a:pt x="180" y="16"/>
                </a:cubicBezTo>
                <a:lnTo>
                  <a:pt x="180" y="0"/>
                </a:lnTo>
                <a:cubicBezTo>
                  <a:pt x="130" y="0"/>
                  <a:pt x="85" y="20"/>
                  <a:pt x="52" y="53"/>
                </a:cubicBezTo>
                <a:cubicBezTo>
                  <a:pt x="20" y="85"/>
                  <a:pt x="0" y="130"/>
                  <a:pt x="0" y="180"/>
                </a:cubicBezTo>
                <a:lnTo>
                  <a:pt x="0" y="332"/>
                </a:lnTo>
                <a:cubicBezTo>
                  <a:pt x="0" y="382"/>
                  <a:pt x="20" y="427"/>
                  <a:pt x="52" y="460"/>
                </a:cubicBezTo>
                <a:cubicBezTo>
                  <a:pt x="85" y="492"/>
                  <a:pt x="130" y="512"/>
                  <a:pt x="180" y="512"/>
                </a:cubicBezTo>
                <a:lnTo>
                  <a:pt x="969" y="512"/>
                </a:lnTo>
                <a:cubicBezTo>
                  <a:pt x="1019" y="512"/>
                  <a:pt x="1064" y="492"/>
                  <a:pt x="1097" y="460"/>
                </a:cubicBezTo>
                <a:cubicBezTo>
                  <a:pt x="1129" y="427"/>
                  <a:pt x="1149" y="382"/>
                  <a:pt x="1149" y="332"/>
                </a:cubicBezTo>
                <a:lnTo>
                  <a:pt x="1149" y="180"/>
                </a:lnTo>
                <a:cubicBezTo>
                  <a:pt x="1149" y="130"/>
                  <a:pt x="1129" y="85"/>
                  <a:pt x="1097" y="53"/>
                </a:cubicBezTo>
                <a:cubicBezTo>
                  <a:pt x="1064" y="20"/>
                  <a:pt x="1019" y="0"/>
                  <a:pt x="969" y="0"/>
                </a:cubicBezTo>
                <a:lnTo>
                  <a:pt x="180" y="0"/>
                </a:lnTo>
                <a:lnTo>
                  <a:pt x="180"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0" name="Rectangle 47"/>
          <p:cNvSpPr>
            <a:spLocks noChangeArrowheads="1"/>
          </p:cNvSpPr>
          <p:nvPr/>
        </p:nvSpPr>
        <p:spPr bwMode="auto">
          <a:xfrm>
            <a:off x="3002397" y="1997757"/>
            <a:ext cx="210905" cy="1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Times New Roman" pitchFamily="18"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8131" name="Rectangle 48"/>
          <p:cNvSpPr>
            <a:spLocks noChangeArrowheads="1"/>
          </p:cNvSpPr>
          <p:nvPr/>
        </p:nvSpPr>
        <p:spPr bwMode="auto">
          <a:xfrm>
            <a:off x="3907121" y="1919595"/>
            <a:ext cx="752951" cy="470789"/>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2" name="Freeform 49"/>
          <p:cNvSpPr>
            <a:spLocks/>
          </p:cNvSpPr>
          <p:nvPr/>
        </p:nvSpPr>
        <p:spPr bwMode="auto">
          <a:xfrm>
            <a:off x="3905150" y="1917777"/>
            <a:ext cx="758864" cy="474425"/>
          </a:xfrm>
          <a:custGeom>
            <a:avLst/>
            <a:gdLst>
              <a:gd name="T0" fmla="*/ 7 w 1665"/>
              <a:gd name="T1" fmla="*/ 7 h 1235"/>
              <a:gd name="T2" fmla="*/ 7 w 1665"/>
              <a:gd name="T3" fmla="*/ 14 h 1235"/>
              <a:gd name="T4" fmla="*/ 1651 w 1665"/>
              <a:gd name="T5" fmla="*/ 14 h 1235"/>
              <a:gd name="T6" fmla="*/ 1651 w 1665"/>
              <a:gd name="T7" fmla="*/ 1221 h 1235"/>
              <a:gd name="T8" fmla="*/ 14 w 1665"/>
              <a:gd name="T9" fmla="*/ 1221 h 1235"/>
              <a:gd name="T10" fmla="*/ 14 w 1665"/>
              <a:gd name="T11" fmla="*/ 7 h 1235"/>
              <a:gd name="T12" fmla="*/ 7 w 1665"/>
              <a:gd name="T13" fmla="*/ 7 h 1235"/>
              <a:gd name="T14" fmla="*/ 7 w 1665"/>
              <a:gd name="T15" fmla="*/ 14 h 1235"/>
              <a:gd name="T16" fmla="*/ 7 w 1665"/>
              <a:gd name="T17" fmla="*/ 7 h 1235"/>
              <a:gd name="T18" fmla="*/ 0 w 1665"/>
              <a:gd name="T19" fmla="*/ 7 h 1235"/>
              <a:gd name="T20" fmla="*/ 0 w 1665"/>
              <a:gd name="T21" fmla="*/ 1235 h 1235"/>
              <a:gd name="T22" fmla="*/ 1665 w 1665"/>
              <a:gd name="T23" fmla="*/ 1235 h 1235"/>
              <a:gd name="T24" fmla="*/ 1665 w 1665"/>
              <a:gd name="T25" fmla="*/ 0 h 1235"/>
              <a:gd name="T26" fmla="*/ 0 w 1665"/>
              <a:gd name="T27" fmla="*/ 0 h 1235"/>
              <a:gd name="T28" fmla="*/ 0 w 1665"/>
              <a:gd name="T29" fmla="*/ 7 h 1235"/>
              <a:gd name="T30" fmla="*/ 7 w 1665"/>
              <a:gd name="T31" fmla="*/ 7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5" h="1235">
                <a:moveTo>
                  <a:pt x="7" y="7"/>
                </a:moveTo>
                <a:lnTo>
                  <a:pt x="7" y="14"/>
                </a:lnTo>
                <a:lnTo>
                  <a:pt x="1651" y="14"/>
                </a:lnTo>
                <a:lnTo>
                  <a:pt x="1651" y="1221"/>
                </a:lnTo>
                <a:lnTo>
                  <a:pt x="14" y="1221"/>
                </a:lnTo>
                <a:lnTo>
                  <a:pt x="14" y="7"/>
                </a:lnTo>
                <a:lnTo>
                  <a:pt x="7" y="7"/>
                </a:lnTo>
                <a:lnTo>
                  <a:pt x="7" y="14"/>
                </a:lnTo>
                <a:lnTo>
                  <a:pt x="7" y="7"/>
                </a:lnTo>
                <a:lnTo>
                  <a:pt x="0" y="7"/>
                </a:lnTo>
                <a:lnTo>
                  <a:pt x="0" y="1235"/>
                </a:lnTo>
                <a:lnTo>
                  <a:pt x="1665" y="1235"/>
                </a:lnTo>
                <a:lnTo>
                  <a:pt x="1665" y="0"/>
                </a:lnTo>
                <a:lnTo>
                  <a:pt x="0" y="0"/>
                </a:lnTo>
                <a:lnTo>
                  <a:pt x="0" y="7"/>
                </a:lnTo>
                <a:lnTo>
                  <a:pt x="7"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3" name="Freeform 50"/>
          <p:cNvSpPr>
            <a:spLocks/>
          </p:cNvSpPr>
          <p:nvPr/>
        </p:nvSpPr>
        <p:spPr bwMode="auto">
          <a:xfrm>
            <a:off x="5139043" y="1390639"/>
            <a:ext cx="287777" cy="441706"/>
          </a:xfrm>
          <a:custGeom>
            <a:avLst/>
            <a:gdLst>
              <a:gd name="T0" fmla="*/ 0 w 630"/>
              <a:gd name="T1" fmla="*/ 0 h 1144"/>
              <a:gd name="T2" fmla="*/ 630 w 630"/>
              <a:gd name="T3" fmla="*/ 243 h 1144"/>
              <a:gd name="T4" fmla="*/ 630 w 630"/>
              <a:gd name="T5" fmla="*/ 853 h 1144"/>
              <a:gd name="T6" fmla="*/ 0 w 630"/>
              <a:gd name="T7" fmla="*/ 1144 h 1144"/>
              <a:gd name="T8" fmla="*/ 0 w 630"/>
              <a:gd name="T9" fmla="*/ 0 h 1144"/>
            </a:gdLst>
            <a:ahLst/>
            <a:cxnLst>
              <a:cxn ang="0">
                <a:pos x="T0" y="T1"/>
              </a:cxn>
              <a:cxn ang="0">
                <a:pos x="T2" y="T3"/>
              </a:cxn>
              <a:cxn ang="0">
                <a:pos x="T4" y="T5"/>
              </a:cxn>
              <a:cxn ang="0">
                <a:pos x="T6" y="T7"/>
              </a:cxn>
              <a:cxn ang="0">
                <a:pos x="T8" y="T9"/>
              </a:cxn>
            </a:cxnLst>
            <a:rect l="0" t="0" r="r" b="b"/>
            <a:pathLst>
              <a:path w="630" h="1144">
                <a:moveTo>
                  <a:pt x="0" y="0"/>
                </a:moveTo>
                <a:lnTo>
                  <a:pt x="630" y="243"/>
                </a:lnTo>
                <a:lnTo>
                  <a:pt x="630" y="853"/>
                </a:lnTo>
                <a:lnTo>
                  <a:pt x="0" y="1144"/>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4" name="Freeform 51"/>
          <p:cNvSpPr>
            <a:spLocks/>
          </p:cNvSpPr>
          <p:nvPr/>
        </p:nvSpPr>
        <p:spPr bwMode="auto">
          <a:xfrm>
            <a:off x="5137072" y="1388821"/>
            <a:ext cx="291719" cy="447159"/>
          </a:xfrm>
          <a:custGeom>
            <a:avLst/>
            <a:gdLst>
              <a:gd name="T0" fmla="*/ 6 w 642"/>
              <a:gd name="T1" fmla="*/ 8 h 1161"/>
              <a:gd name="T2" fmla="*/ 3 w 642"/>
              <a:gd name="T3" fmla="*/ 14 h 1161"/>
              <a:gd name="T4" fmla="*/ 630 w 642"/>
              <a:gd name="T5" fmla="*/ 255 h 1161"/>
              <a:gd name="T6" fmla="*/ 630 w 642"/>
              <a:gd name="T7" fmla="*/ 857 h 1161"/>
              <a:gd name="T8" fmla="*/ 12 w 642"/>
              <a:gd name="T9" fmla="*/ 1142 h 1161"/>
              <a:gd name="T10" fmla="*/ 12 w 642"/>
              <a:gd name="T11" fmla="*/ 8 h 1161"/>
              <a:gd name="T12" fmla="*/ 6 w 642"/>
              <a:gd name="T13" fmla="*/ 8 h 1161"/>
              <a:gd name="T14" fmla="*/ 3 w 642"/>
              <a:gd name="T15" fmla="*/ 14 h 1161"/>
              <a:gd name="T16" fmla="*/ 6 w 642"/>
              <a:gd name="T17" fmla="*/ 8 h 1161"/>
              <a:gd name="T18" fmla="*/ 0 w 642"/>
              <a:gd name="T19" fmla="*/ 8 h 1161"/>
              <a:gd name="T20" fmla="*/ 0 w 642"/>
              <a:gd name="T21" fmla="*/ 1161 h 1161"/>
              <a:gd name="T22" fmla="*/ 642 w 642"/>
              <a:gd name="T23" fmla="*/ 864 h 1161"/>
              <a:gd name="T24" fmla="*/ 642 w 642"/>
              <a:gd name="T25" fmla="*/ 247 h 1161"/>
              <a:gd name="T26" fmla="*/ 0 w 642"/>
              <a:gd name="T27" fmla="*/ 0 h 1161"/>
              <a:gd name="T28" fmla="*/ 0 w 642"/>
              <a:gd name="T29" fmla="*/ 8 h 1161"/>
              <a:gd name="T30" fmla="*/ 6 w 642"/>
              <a:gd name="T31" fmla="*/ 8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2" h="1161">
                <a:moveTo>
                  <a:pt x="6" y="8"/>
                </a:moveTo>
                <a:lnTo>
                  <a:pt x="3" y="14"/>
                </a:lnTo>
                <a:lnTo>
                  <a:pt x="630" y="255"/>
                </a:lnTo>
                <a:lnTo>
                  <a:pt x="630" y="857"/>
                </a:lnTo>
                <a:lnTo>
                  <a:pt x="12" y="1142"/>
                </a:lnTo>
                <a:lnTo>
                  <a:pt x="12" y="8"/>
                </a:lnTo>
                <a:lnTo>
                  <a:pt x="6" y="8"/>
                </a:lnTo>
                <a:lnTo>
                  <a:pt x="3" y="14"/>
                </a:lnTo>
                <a:lnTo>
                  <a:pt x="6" y="8"/>
                </a:lnTo>
                <a:lnTo>
                  <a:pt x="0" y="8"/>
                </a:lnTo>
                <a:lnTo>
                  <a:pt x="0" y="1161"/>
                </a:lnTo>
                <a:lnTo>
                  <a:pt x="642" y="864"/>
                </a:lnTo>
                <a:lnTo>
                  <a:pt x="642" y="247"/>
                </a:lnTo>
                <a:lnTo>
                  <a:pt x="0" y="0"/>
                </a:lnTo>
                <a:lnTo>
                  <a:pt x="0" y="8"/>
                </a:lnTo>
                <a:lnTo>
                  <a:pt x="6"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5" name="Rectangle 52"/>
          <p:cNvSpPr>
            <a:spLocks noChangeArrowheads="1"/>
          </p:cNvSpPr>
          <p:nvPr/>
        </p:nvSpPr>
        <p:spPr bwMode="auto">
          <a:xfrm>
            <a:off x="5154812" y="1457894"/>
            <a:ext cx="72930"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8136" name="Rectangle 53"/>
          <p:cNvSpPr>
            <a:spLocks noChangeArrowheads="1"/>
          </p:cNvSpPr>
          <p:nvPr/>
        </p:nvSpPr>
        <p:spPr bwMode="auto">
          <a:xfrm>
            <a:off x="5166638" y="1705104"/>
            <a:ext cx="72930"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8137" name="Rectangle 54"/>
          <p:cNvSpPr>
            <a:spLocks noChangeArrowheads="1"/>
          </p:cNvSpPr>
          <p:nvPr/>
        </p:nvSpPr>
        <p:spPr bwMode="auto">
          <a:xfrm>
            <a:off x="3926831" y="2059560"/>
            <a:ext cx="577525"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Instruction </a:t>
            </a:r>
            <a:endParaRPr kumimoji="0" lang="en-US" sz="1800" b="0" i="0" u="none" strike="noStrike" cap="none" normalizeH="0" baseline="0" smtClean="0">
              <a:ln>
                <a:noFill/>
              </a:ln>
              <a:solidFill>
                <a:schemeClr val="tx1"/>
              </a:solidFill>
              <a:effectLst/>
              <a:latin typeface="Arial" pitchFamily="34" charset="0"/>
            </a:endParaRPr>
          </a:p>
        </p:txBody>
      </p:sp>
      <p:sp>
        <p:nvSpPr>
          <p:cNvPr id="18138" name="Rectangle 55"/>
          <p:cNvSpPr>
            <a:spLocks noChangeArrowheads="1"/>
          </p:cNvSpPr>
          <p:nvPr/>
        </p:nvSpPr>
        <p:spPr bwMode="auto">
          <a:xfrm>
            <a:off x="3999761" y="2192253"/>
            <a:ext cx="429695"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8139" name="Freeform 56"/>
          <p:cNvSpPr>
            <a:spLocks/>
          </p:cNvSpPr>
          <p:nvPr/>
        </p:nvSpPr>
        <p:spPr bwMode="auto">
          <a:xfrm>
            <a:off x="4520125" y="3050217"/>
            <a:ext cx="514451" cy="192678"/>
          </a:xfrm>
          <a:custGeom>
            <a:avLst/>
            <a:gdLst>
              <a:gd name="T0" fmla="*/ 0 w 1127"/>
              <a:gd name="T1" fmla="*/ 0 h 502"/>
              <a:gd name="T2" fmla="*/ 236 w 1127"/>
              <a:gd name="T3" fmla="*/ 499 h 502"/>
              <a:gd name="T4" fmla="*/ 837 w 1127"/>
              <a:gd name="T5" fmla="*/ 502 h 502"/>
              <a:gd name="T6" fmla="*/ 1127 w 1127"/>
              <a:gd name="T7" fmla="*/ 5 h 502"/>
              <a:gd name="T8" fmla="*/ 0 w 1127"/>
              <a:gd name="T9" fmla="*/ 0 h 502"/>
            </a:gdLst>
            <a:ahLst/>
            <a:cxnLst>
              <a:cxn ang="0">
                <a:pos x="T0" y="T1"/>
              </a:cxn>
              <a:cxn ang="0">
                <a:pos x="T2" y="T3"/>
              </a:cxn>
              <a:cxn ang="0">
                <a:pos x="T4" y="T5"/>
              </a:cxn>
              <a:cxn ang="0">
                <a:pos x="T6" y="T7"/>
              </a:cxn>
              <a:cxn ang="0">
                <a:pos x="T8" y="T9"/>
              </a:cxn>
            </a:cxnLst>
            <a:rect l="0" t="0" r="r" b="b"/>
            <a:pathLst>
              <a:path w="1127" h="502">
                <a:moveTo>
                  <a:pt x="0" y="0"/>
                </a:moveTo>
                <a:lnTo>
                  <a:pt x="236" y="499"/>
                </a:lnTo>
                <a:lnTo>
                  <a:pt x="837" y="502"/>
                </a:lnTo>
                <a:lnTo>
                  <a:pt x="1127" y="5"/>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0" name="Freeform 57"/>
          <p:cNvSpPr>
            <a:spLocks/>
          </p:cNvSpPr>
          <p:nvPr/>
        </p:nvSpPr>
        <p:spPr bwMode="auto">
          <a:xfrm>
            <a:off x="4514212" y="3046582"/>
            <a:ext cx="524306" cy="198131"/>
          </a:xfrm>
          <a:custGeom>
            <a:avLst/>
            <a:gdLst>
              <a:gd name="T0" fmla="*/ 11 w 1150"/>
              <a:gd name="T1" fmla="*/ 7 h 515"/>
              <a:gd name="T2" fmla="*/ 4 w 1150"/>
              <a:gd name="T3" fmla="*/ 10 h 515"/>
              <a:gd name="T4" fmla="*/ 243 w 1150"/>
              <a:gd name="T5" fmla="*/ 513 h 515"/>
              <a:gd name="T6" fmla="*/ 852 w 1150"/>
              <a:gd name="T7" fmla="*/ 515 h 515"/>
              <a:gd name="T8" fmla="*/ 1150 w 1150"/>
              <a:gd name="T9" fmla="*/ 6 h 515"/>
              <a:gd name="T10" fmla="*/ 0 w 1150"/>
              <a:gd name="T11" fmla="*/ 0 h 515"/>
              <a:gd name="T12" fmla="*/ 4 w 1150"/>
              <a:gd name="T13" fmla="*/ 10 h 515"/>
              <a:gd name="T14" fmla="*/ 11 w 1150"/>
              <a:gd name="T15" fmla="*/ 7 h 515"/>
              <a:gd name="T16" fmla="*/ 11 w 1150"/>
              <a:gd name="T17" fmla="*/ 14 h 515"/>
              <a:gd name="T18" fmla="*/ 1126 w 1150"/>
              <a:gd name="T19" fmla="*/ 19 h 515"/>
              <a:gd name="T20" fmla="*/ 844 w 1150"/>
              <a:gd name="T21" fmla="*/ 502 h 515"/>
              <a:gd name="T22" fmla="*/ 251 w 1150"/>
              <a:gd name="T23" fmla="*/ 499 h 515"/>
              <a:gd name="T24" fmla="*/ 17 w 1150"/>
              <a:gd name="T25" fmla="*/ 4 h 515"/>
              <a:gd name="T26" fmla="*/ 11 w 1150"/>
              <a:gd name="T27" fmla="*/ 7 h 515"/>
              <a:gd name="T28" fmla="*/ 11 w 1150"/>
              <a:gd name="T29" fmla="*/ 14 h 515"/>
              <a:gd name="T30" fmla="*/ 11 w 1150"/>
              <a:gd name="T31" fmla="*/ 7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0" h="515">
                <a:moveTo>
                  <a:pt x="11" y="7"/>
                </a:moveTo>
                <a:lnTo>
                  <a:pt x="4" y="10"/>
                </a:lnTo>
                <a:lnTo>
                  <a:pt x="243" y="513"/>
                </a:lnTo>
                <a:lnTo>
                  <a:pt x="852" y="515"/>
                </a:lnTo>
                <a:lnTo>
                  <a:pt x="1150" y="6"/>
                </a:lnTo>
                <a:lnTo>
                  <a:pt x="0" y="0"/>
                </a:lnTo>
                <a:lnTo>
                  <a:pt x="4" y="10"/>
                </a:lnTo>
                <a:lnTo>
                  <a:pt x="11" y="7"/>
                </a:lnTo>
                <a:lnTo>
                  <a:pt x="11" y="14"/>
                </a:lnTo>
                <a:lnTo>
                  <a:pt x="1126" y="19"/>
                </a:lnTo>
                <a:lnTo>
                  <a:pt x="844" y="502"/>
                </a:lnTo>
                <a:lnTo>
                  <a:pt x="251" y="499"/>
                </a:lnTo>
                <a:lnTo>
                  <a:pt x="17" y="4"/>
                </a:lnTo>
                <a:lnTo>
                  <a:pt x="11" y="7"/>
                </a:lnTo>
                <a:lnTo>
                  <a:pt x="11" y="14"/>
                </a:lnTo>
                <a:lnTo>
                  <a:pt x="11"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1" name="Rectangle 58"/>
          <p:cNvSpPr>
            <a:spLocks noChangeArrowheads="1"/>
          </p:cNvSpPr>
          <p:nvPr/>
        </p:nvSpPr>
        <p:spPr bwMode="auto">
          <a:xfrm>
            <a:off x="4652187" y="3070212"/>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8142" name="Rectangle 59"/>
          <p:cNvSpPr>
            <a:spLocks noChangeArrowheads="1"/>
          </p:cNvSpPr>
          <p:nvPr/>
        </p:nvSpPr>
        <p:spPr bwMode="auto">
          <a:xfrm>
            <a:off x="4861122" y="3061123"/>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8143" name="Rectangle 60"/>
          <p:cNvSpPr>
            <a:spLocks noChangeArrowheads="1"/>
          </p:cNvSpPr>
          <p:nvPr/>
        </p:nvSpPr>
        <p:spPr bwMode="auto">
          <a:xfrm>
            <a:off x="3483339" y="4342616"/>
            <a:ext cx="816025" cy="416258"/>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4" name="Freeform 61"/>
          <p:cNvSpPr>
            <a:spLocks/>
          </p:cNvSpPr>
          <p:nvPr/>
        </p:nvSpPr>
        <p:spPr bwMode="auto">
          <a:xfrm>
            <a:off x="3479397" y="4340798"/>
            <a:ext cx="821939" cy="421711"/>
          </a:xfrm>
          <a:custGeom>
            <a:avLst/>
            <a:gdLst>
              <a:gd name="T0" fmla="*/ 7 w 1802"/>
              <a:gd name="T1" fmla="*/ 7 h 1094"/>
              <a:gd name="T2" fmla="*/ 7 w 1802"/>
              <a:gd name="T3" fmla="*/ 14 h 1094"/>
              <a:gd name="T4" fmla="*/ 1788 w 1802"/>
              <a:gd name="T5" fmla="*/ 14 h 1094"/>
              <a:gd name="T6" fmla="*/ 1788 w 1802"/>
              <a:gd name="T7" fmla="*/ 1080 h 1094"/>
              <a:gd name="T8" fmla="*/ 14 w 1802"/>
              <a:gd name="T9" fmla="*/ 1080 h 1094"/>
              <a:gd name="T10" fmla="*/ 14 w 1802"/>
              <a:gd name="T11" fmla="*/ 7 h 1094"/>
              <a:gd name="T12" fmla="*/ 7 w 1802"/>
              <a:gd name="T13" fmla="*/ 7 h 1094"/>
              <a:gd name="T14" fmla="*/ 7 w 1802"/>
              <a:gd name="T15" fmla="*/ 14 h 1094"/>
              <a:gd name="T16" fmla="*/ 7 w 1802"/>
              <a:gd name="T17" fmla="*/ 7 h 1094"/>
              <a:gd name="T18" fmla="*/ 0 w 1802"/>
              <a:gd name="T19" fmla="*/ 7 h 1094"/>
              <a:gd name="T20" fmla="*/ 0 w 1802"/>
              <a:gd name="T21" fmla="*/ 1094 h 1094"/>
              <a:gd name="T22" fmla="*/ 1802 w 1802"/>
              <a:gd name="T23" fmla="*/ 1094 h 1094"/>
              <a:gd name="T24" fmla="*/ 1802 w 1802"/>
              <a:gd name="T25" fmla="*/ 0 h 1094"/>
              <a:gd name="T26" fmla="*/ 0 w 1802"/>
              <a:gd name="T27" fmla="*/ 0 h 1094"/>
              <a:gd name="T28" fmla="*/ 0 w 1802"/>
              <a:gd name="T29" fmla="*/ 7 h 1094"/>
              <a:gd name="T30" fmla="*/ 7 w 1802"/>
              <a:gd name="T31" fmla="*/ 7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2" h="1094">
                <a:moveTo>
                  <a:pt x="7" y="7"/>
                </a:moveTo>
                <a:lnTo>
                  <a:pt x="7" y="14"/>
                </a:lnTo>
                <a:lnTo>
                  <a:pt x="1788" y="14"/>
                </a:lnTo>
                <a:lnTo>
                  <a:pt x="1788" y="1080"/>
                </a:lnTo>
                <a:lnTo>
                  <a:pt x="14" y="1080"/>
                </a:lnTo>
                <a:lnTo>
                  <a:pt x="14" y="7"/>
                </a:lnTo>
                <a:lnTo>
                  <a:pt x="7" y="7"/>
                </a:lnTo>
                <a:lnTo>
                  <a:pt x="7" y="14"/>
                </a:lnTo>
                <a:lnTo>
                  <a:pt x="7" y="7"/>
                </a:lnTo>
                <a:lnTo>
                  <a:pt x="0" y="7"/>
                </a:lnTo>
                <a:lnTo>
                  <a:pt x="0" y="1094"/>
                </a:lnTo>
                <a:lnTo>
                  <a:pt x="1802" y="1094"/>
                </a:lnTo>
                <a:lnTo>
                  <a:pt x="1802" y="0"/>
                </a:lnTo>
                <a:lnTo>
                  <a:pt x="0" y="0"/>
                </a:lnTo>
                <a:lnTo>
                  <a:pt x="0" y="7"/>
                </a:lnTo>
                <a:lnTo>
                  <a:pt x="7"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5" name="Rectangle 62"/>
          <p:cNvSpPr>
            <a:spLocks noChangeArrowheads="1"/>
          </p:cNvSpPr>
          <p:nvPr/>
        </p:nvSpPr>
        <p:spPr bwMode="auto">
          <a:xfrm>
            <a:off x="3749435" y="4540747"/>
            <a:ext cx="409984" cy="19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8146" name="Rectangle 63"/>
          <p:cNvSpPr>
            <a:spLocks noChangeArrowheads="1"/>
          </p:cNvSpPr>
          <p:nvPr/>
        </p:nvSpPr>
        <p:spPr bwMode="auto">
          <a:xfrm>
            <a:off x="2726446" y="3335599"/>
            <a:ext cx="869245" cy="354455"/>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7" name="Freeform 64"/>
          <p:cNvSpPr>
            <a:spLocks/>
          </p:cNvSpPr>
          <p:nvPr/>
        </p:nvSpPr>
        <p:spPr bwMode="auto">
          <a:xfrm>
            <a:off x="2722504" y="3331964"/>
            <a:ext cx="875158" cy="359909"/>
          </a:xfrm>
          <a:custGeom>
            <a:avLst/>
            <a:gdLst>
              <a:gd name="T0" fmla="*/ 7 w 1918"/>
              <a:gd name="T1" fmla="*/ 6 h 934"/>
              <a:gd name="T2" fmla="*/ 7 w 1918"/>
              <a:gd name="T3" fmla="*/ 13 h 934"/>
              <a:gd name="T4" fmla="*/ 1905 w 1918"/>
              <a:gd name="T5" fmla="*/ 13 h 934"/>
              <a:gd name="T6" fmla="*/ 1905 w 1918"/>
              <a:gd name="T7" fmla="*/ 921 h 934"/>
              <a:gd name="T8" fmla="*/ 13 w 1918"/>
              <a:gd name="T9" fmla="*/ 921 h 934"/>
              <a:gd name="T10" fmla="*/ 13 w 1918"/>
              <a:gd name="T11" fmla="*/ 6 h 934"/>
              <a:gd name="T12" fmla="*/ 7 w 1918"/>
              <a:gd name="T13" fmla="*/ 6 h 934"/>
              <a:gd name="T14" fmla="*/ 7 w 1918"/>
              <a:gd name="T15" fmla="*/ 13 h 934"/>
              <a:gd name="T16" fmla="*/ 7 w 1918"/>
              <a:gd name="T17" fmla="*/ 6 h 934"/>
              <a:gd name="T18" fmla="*/ 0 w 1918"/>
              <a:gd name="T19" fmla="*/ 6 h 934"/>
              <a:gd name="T20" fmla="*/ 0 w 1918"/>
              <a:gd name="T21" fmla="*/ 934 h 934"/>
              <a:gd name="T22" fmla="*/ 1918 w 1918"/>
              <a:gd name="T23" fmla="*/ 934 h 934"/>
              <a:gd name="T24" fmla="*/ 1918 w 1918"/>
              <a:gd name="T25" fmla="*/ 0 h 934"/>
              <a:gd name="T26" fmla="*/ 0 w 1918"/>
              <a:gd name="T27" fmla="*/ 0 h 934"/>
              <a:gd name="T28" fmla="*/ 0 w 1918"/>
              <a:gd name="T29" fmla="*/ 6 h 934"/>
              <a:gd name="T30" fmla="*/ 7 w 1918"/>
              <a:gd name="T31" fmla="*/ 6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934">
                <a:moveTo>
                  <a:pt x="7" y="6"/>
                </a:moveTo>
                <a:lnTo>
                  <a:pt x="7" y="13"/>
                </a:lnTo>
                <a:lnTo>
                  <a:pt x="1905" y="13"/>
                </a:lnTo>
                <a:lnTo>
                  <a:pt x="1905" y="921"/>
                </a:lnTo>
                <a:lnTo>
                  <a:pt x="13" y="921"/>
                </a:lnTo>
                <a:lnTo>
                  <a:pt x="13" y="6"/>
                </a:lnTo>
                <a:lnTo>
                  <a:pt x="7" y="6"/>
                </a:lnTo>
                <a:lnTo>
                  <a:pt x="7" y="13"/>
                </a:lnTo>
                <a:lnTo>
                  <a:pt x="7" y="6"/>
                </a:lnTo>
                <a:lnTo>
                  <a:pt x="0" y="6"/>
                </a:lnTo>
                <a:lnTo>
                  <a:pt x="0" y="934"/>
                </a:lnTo>
                <a:lnTo>
                  <a:pt x="1918" y="934"/>
                </a:lnTo>
                <a:lnTo>
                  <a:pt x="1918" y="0"/>
                </a:lnTo>
                <a:lnTo>
                  <a:pt x="0" y="0"/>
                </a:lnTo>
                <a:lnTo>
                  <a:pt x="0" y="6"/>
                </a:lnTo>
                <a:lnTo>
                  <a:pt x="7"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8" name="Rectangle 65"/>
          <p:cNvSpPr>
            <a:spLocks noChangeArrowheads="1"/>
          </p:cNvSpPr>
          <p:nvPr/>
        </p:nvSpPr>
        <p:spPr bwMode="auto">
          <a:xfrm>
            <a:off x="5215915" y="4348069"/>
            <a:ext cx="614976" cy="419893"/>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0" name="Oval 67"/>
          <p:cNvSpPr>
            <a:spLocks noChangeArrowheads="1"/>
          </p:cNvSpPr>
          <p:nvPr/>
        </p:nvSpPr>
        <p:spPr bwMode="auto">
          <a:xfrm>
            <a:off x="4587142" y="4326256"/>
            <a:ext cx="331141" cy="476243"/>
          </a:xfrm>
          <a:prstGeom prst="ellipse">
            <a:avLst/>
          </a:prstGeom>
          <a:solidFill>
            <a:srgbClr val="E7F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1" name="Freeform 68"/>
          <p:cNvSpPr>
            <a:spLocks/>
          </p:cNvSpPr>
          <p:nvPr/>
        </p:nvSpPr>
        <p:spPr bwMode="auto">
          <a:xfrm>
            <a:off x="4583200" y="4324439"/>
            <a:ext cx="337054" cy="481696"/>
          </a:xfrm>
          <a:custGeom>
            <a:avLst/>
            <a:gdLst>
              <a:gd name="T0" fmla="*/ 369 w 739"/>
              <a:gd name="T1" fmla="*/ 8 h 1253"/>
              <a:gd name="T2" fmla="*/ 369 w 739"/>
              <a:gd name="T3" fmla="*/ 16 h 1253"/>
              <a:gd name="T4" fmla="*/ 618 w 739"/>
              <a:gd name="T5" fmla="*/ 193 h 1253"/>
              <a:gd name="T6" fmla="*/ 723 w 739"/>
              <a:gd name="T7" fmla="*/ 627 h 1253"/>
              <a:gd name="T8" fmla="*/ 618 w 739"/>
              <a:gd name="T9" fmla="*/ 1060 h 1253"/>
              <a:gd name="T10" fmla="*/ 369 w 739"/>
              <a:gd name="T11" fmla="*/ 1237 h 1253"/>
              <a:gd name="T12" fmla="*/ 120 w 739"/>
              <a:gd name="T13" fmla="*/ 1060 h 1253"/>
              <a:gd name="T14" fmla="*/ 16 w 739"/>
              <a:gd name="T15" fmla="*/ 627 h 1253"/>
              <a:gd name="T16" fmla="*/ 120 w 739"/>
              <a:gd name="T17" fmla="*/ 193 h 1253"/>
              <a:gd name="T18" fmla="*/ 369 w 739"/>
              <a:gd name="T19" fmla="*/ 16 h 1253"/>
              <a:gd name="T20" fmla="*/ 369 w 739"/>
              <a:gd name="T21" fmla="*/ 0 h 1253"/>
              <a:gd name="T22" fmla="*/ 107 w 739"/>
              <a:gd name="T23" fmla="*/ 185 h 1253"/>
              <a:gd name="T24" fmla="*/ 0 w 739"/>
              <a:gd name="T25" fmla="*/ 627 h 1253"/>
              <a:gd name="T26" fmla="*/ 107 w 739"/>
              <a:gd name="T27" fmla="*/ 1068 h 1253"/>
              <a:gd name="T28" fmla="*/ 369 w 739"/>
              <a:gd name="T29" fmla="*/ 1253 h 1253"/>
              <a:gd name="T30" fmla="*/ 632 w 739"/>
              <a:gd name="T31" fmla="*/ 1068 h 1253"/>
              <a:gd name="T32" fmla="*/ 739 w 739"/>
              <a:gd name="T33" fmla="*/ 627 h 1253"/>
              <a:gd name="T34" fmla="*/ 632 w 739"/>
              <a:gd name="T35" fmla="*/ 185 h 1253"/>
              <a:gd name="T36" fmla="*/ 369 w 739"/>
              <a:gd name="T37" fmla="*/ 0 h 1253"/>
              <a:gd name="T38" fmla="*/ 369 w 739"/>
              <a:gd name="T39" fmla="*/ 8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9" h="1253">
                <a:moveTo>
                  <a:pt x="369" y="8"/>
                </a:moveTo>
                <a:lnTo>
                  <a:pt x="369" y="16"/>
                </a:lnTo>
                <a:cubicBezTo>
                  <a:pt x="466" y="16"/>
                  <a:pt x="554" y="83"/>
                  <a:pt x="618" y="193"/>
                </a:cubicBezTo>
                <a:cubicBezTo>
                  <a:pt x="683" y="303"/>
                  <a:pt x="723" y="457"/>
                  <a:pt x="723" y="627"/>
                </a:cubicBezTo>
                <a:cubicBezTo>
                  <a:pt x="723" y="797"/>
                  <a:pt x="683" y="950"/>
                  <a:pt x="618" y="1060"/>
                </a:cubicBezTo>
                <a:cubicBezTo>
                  <a:pt x="554" y="1171"/>
                  <a:pt x="466" y="1237"/>
                  <a:pt x="369" y="1237"/>
                </a:cubicBezTo>
                <a:cubicBezTo>
                  <a:pt x="273" y="1237"/>
                  <a:pt x="185" y="1171"/>
                  <a:pt x="120" y="1060"/>
                </a:cubicBezTo>
                <a:cubicBezTo>
                  <a:pt x="56" y="950"/>
                  <a:pt x="16" y="797"/>
                  <a:pt x="16" y="627"/>
                </a:cubicBezTo>
                <a:cubicBezTo>
                  <a:pt x="16" y="457"/>
                  <a:pt x="56" y="303"/>
                  <a:pt x="120" y="193"/>
                </a:cubicBezTo>
                <a:cubicBezTo>
                  <a:pt x="185" y="83"/>
                  <a:pt x="273" y="16"/>
                  <a:pt x="369" y="16"/>
                </a:cubicBezTo>
                <a:lnTo>
                  <a:pt x="369" y="0"/>
                </a:lnTo>
                <a:cubicBezTo>
                  <a:pt x="265" y="0"/>
                  <a:pt x="173" y="72"/>
                  <a:pt x="107" y="185"/>
                </a:cubicBezTo>
                <a:cubicBezTo>
                  <a:pt x="41" y="298"/>
                  <a:pt x="0" y="454"/>
                  <a:pt x="0" y="627"/>
                </a:cubicBezTo>
                <a:cubicBezTo>
                  <a:pt x="0" y="799"/>
                  <a:pt x="41" y="955"/>
                  <a:pt x="107" y="1068"/>
                </a:cubicBezTo>
                <a:cubicBezTo>
                  <a:pt x="173" y="1181"/>
                  <a:pt x="265" y="1253"/>
                  <a:pt x="369" y="1253"/>
                </a:cubicBezTo>
                <a:cubicBezTo>
                  <a:pt x="473" y="1253"/>
                  <a:pt x="566" y="1181"/>
                  <a:pt x="632" y="1068"/>
                </a:cubicBezTo>
                <a:cubicBezTo>
                  <a:pt x="698" y="955"/>
                  <a:pt x="739" y="799"/>
                  <a:pt x="739" y="627"/>
                </a:cubicBezTo>
                <a:cubicBezTo>
                  <a:pt x="739" y="454"/>
                  <a:pt x="698" y="298"/>
                  <a:pt x="632" y="185"/>
                </a:cubicBezTo>
                <a:cubicBezTo>
                  <a:pt x="566" y="72"/>
                  <a:pt x="473" y="0"/>
                  <a:pt x="369" y="0"/>
                </a:cubicBezTo>
                <a:lnTo>
                  <a:pt x="369" y="8"/>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2" name="Rectangle 69"/>
          <p:cNvSpPr>
            <a:spLocks noChangeArrowheads="1"/>
          </p:cNvSpPr>
          <p:nvPr/>
        </p:nvSpPr>
        <p:spPr bwMode="auto">
          <a:xfrm rot="16260000">
            <a:off x="4696900" y="4534645"/>
            <a:ext cx="125423" cy="25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18153" name="Rectangle 70"/>
          <p:cNvSpPr>
            <a:spLocks noChangeArrowheads="1"/>
          </p:cNvSpPr>
          <p:nvPr/>
        </p:nvSpPr>
        <p:spPr bwMode="auto">
          <a:xfrm rot="16260000">
            <a:off x="4714256" y="4496473"/>
            <a:ext cx="116334" cy="25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8154" name="Rectangle 71"/>
          <p:cNvSpPr>
            <a:spLocks noChangeArrowheads="1"/>
          </p:cNvSpPr>
          <p:nvPr/>
        </p:nvSpPr>
        <p:spPr bwMode="auto">
          <a:xfrm rot="16260000">
            <a:off x="4699714" y="4445576"/>
            <a:ext cx="145418" cy="25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8155" name="Rectangle 72"/>
          <p:cNvSpPr>
            <a:spLocks noChangeArrowheads="1"/>
          </p:cNvSpPr>
          <p:nvPr/>
        </p:nvSpPr>
        <p:spPr bwMode="auto">
          <a:xfrm rot="16260000">
            <a:off x="4694184" y="4378321"/>
            <a:ext cx="154506" cy="25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a:t>
            </a:r>
            <a:endParaRPr kumimoji="0" lang="en-US" sz="1800" b="0" i="0" u="none" strike="noStrike" cap="none" normalizeH="0" baseline="0" smtClean="0">
              <a:ln>
                <a:noFill/>
              </a:ln>
              <a:solidFill>
                <a:schemeClr val="tx1"/>
              </a:solidFill>
              <a:effectLst/>
              <a:latin typeface="Arial" pitchFamily="34" charset="0"/>
            </a:endParaRPr>
          </a:p>
        </p:txBody>
      </p:sp>
      <p:sp>
        <p:nvSpPr>
          <p:cNvPr id="18156" name="Rectangle 73"/>
          <p:cNvSpPr>
            <a:spLocks noChangeArrowheads="1"/>
          </p:cNvSpPr>
          <p:nvPr/>
        </p:nvSpPr>
        <p:spPr bwMode="auto">
          <a:xfrm rot="16260000">
            <a:off x="4703273" y="4316518"/>
            <a:ext cx="136329" cy="25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8157" name="Rectangle 74"/>
          <p:cNvSpPr>
            <a:spLocks noChangeArrowheads="1"/>
          </p:cNvSpPr>
          <p:nvPr/>
        </p:nvSpPr>
        <p:spPr bwMode="auto">
          <a:xfrm>
            <a:off x="3857844" y="4964276"/>
            <a:ext cx="934290" cy="679827"/>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8" name="Freeform 75"/>
          <p:cNvSpPr>
            <a:spLocks/>
          </p:cNvSpPr>
          <p:nvPr/>
        </p:nvSpPr>
        <p:spPr bwMode="auto">
          <a:xfrm>
            <a:off x="3853902" y="4960641"/>
            <a:ext cx="942174" cy="685280"/>
          </a:xfrm>
          <a:custGeom>
            <a:avLst/>
            <a:gdLst>
              <a:gd name="T0" fmla="*/ 9 w 2065"/>
              <a:gd name="T1" fmla="*/ 10 h 1780"/>
              <a:gd name="T2" fmla="*/ 9 w 2065"/>
              <a:gd name="T3" fmla="*/ 19 h 1780"/>
              <a:gd name="T4" fmla="*/ 2047 w 2065"/>
              <a:gd name="T5" fmla="*/ 19 h 1780"/>
              <a:gd name="T6" fmla="*/ 2047 w 2065"/>
              <a:gd name="T7" fmla="*/ 1762 h 1780"/>
              <a:gd name="T8" fmla="*/ 18 w 2065"/>
              <a:gd name="T9" fmla="*/ 1762 h 1780"/>
              <a:gd name="T10" fmla="*/ 18 w 2065"/>
              <a:gd name="T11" fmla="*/ 10 h 1780"/>
              <a:gd name="T12" fmla="*/ 9 w 2065"/>
              <a:gd name="T13" fmla="*/ 10 h 1780"/>
              <a:gd name="T14" fmla="*/ 9 w 2065"/>
              <a:gd name="T15" fmla="*/ 19 h 1780"/>
              <a:gd name="T16" fmla="*/ 9 w 2065"/>
              <a:gd name="T17" fmla="*/ 10 h 1780"/>
              <a:gd name="T18" fmla="*/ 0 w 2065"/>
              <a:gd name="T19" fmla="*/ 10 h 1780"/>
              <a:gd name="T20" fmla="*/ 0 w 2065"/>
              <a:gd name="T21" fmla="*/ 1780 h 1780"/>
              <a:gd name="T22" fmla="*/ 2065 w 2065"/>
              <a:gd name="T23" fmla="*/ 1780 h 1780"/>
              <a:gd name="T24" fmla="*/ 2065 w 2065"/>
              <a:gd name="T25" fmla="*/ 0 h 1780"/>
              <a:gd name="T26" fmla="*/ 0 w 2065"/>
              <a:gd name="T27" fmla="*/ 0 h 1780"/>
              <a:gd name="T28" fmla="*/ 0 w 2065"/>
              <a:gd name="T29" fmla="*/ 10 h 1780"/>
              <a:gd name="T30" fmla="*/ 9 w 2065"/>
              <a:gd name="T31" fmla="*/ 1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5" h="1780">
                <a:moveTo>
                  <a:pt x="9" y="10"/>
                </a:moveTo>
                <a:lnTo>
                  <a:pt x="9" y="19"/>
                </a:lnTo>
                <a:lnTo>
                  <a:pt x="2047" y="19"/>
                </a:lnTo>
                <a:lnTo>
                  <a:pt x="2047" y="1762"/>
                </a:lnTo>
                <a:lnTo>
                  <a:pt x="18" y="1762"/>
                </a:lnTo>
                <a:lnTo>
                  <a:pt x="18" y="10"/>
                </a:lnTo>
                <a:lnTo>
                  <a:pt x="9" y="10"/>
                </a:lnTo>
                <a:lnTo>
                  <a:pt x="9" y="19"/>
                </a:lnTo>
                <a:lnTo>
                  <a:pt x="9" y="10"/>
                </a:lnTo>
                <a:lnTo>
                  <a:pt x="0" y="10"/>
                </a:lnTo>
                <a:lnTo>
                  <a:pt x="0" y="1780"/>
                </a:lnTo>
                <a:lnTo>
                  <a:pt x="2065" y="1780"/>
                </a:lnTo>
                <a:lnTo>
                  <a:pt x="2065" y="0"/>
                </a:lnTo>
                <a:lnTo>
                  <a:pt x="0" y="0"/>
                </a:lnTo>
                <a:lnTo>
                  <a:pt x="0" y="10"/>
                </a:lnTo>
                <a:lnTo>
                  <a:pt x="9"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9" name="Rectangle 76"/>
          <p:cNvSpPr>
            <a:spLocks noChangeArrowheads="1"/>
          </p:cNvSpPr>
          <p:nvPr/>
        </p:nvSpPr>
        <p:spPr bwMode="auto">
          <a:xfrm>
            <a:off x="2781636" y="4953370"/>
            <a:ext cx="814054" cy="685280"/>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0" name="Freeform 77"/>
          <p:cNvSpPr>
            <a:spLocks/>
          </p:cNvSpPr>
          <p:nvPr/>
        </p:nvSpPr>
        <p:spPr bwMode="auto">
          <a:xfrm>
            <a:off x="2779665" y="4951552"/>
            <a:ext cx="817997" cy="688916"/>
          </a:xfrm>
          <a:custGeom>
            <a:avLst/>
            <a:gdLst>
              <a:gd name="T0" fmla="*/ 6 w 1796"/>
              <a:gd name="T1" fmla="*/ 6 h 1788"/>
              <a:gd name="T2" fmla="*/ 6 w 1796"/>
              <a:gd name="T3" fmla="*/ 13 h 1788"/>
              <a:gd name="T4" fmla="*/ 1783 w 1796"/>
              <a:gd name="T5" fmla="*/ 13 h 1788"/>
              <a:gd name="T6" fmla="*/ 1783 w 1796"/>
              <a:gd name="T7" fmla="*/ 1775 h 1788"/>
              <a:gd name="T8" fmla="*/ 13 w 1796"/>
              <a:gd name="T9" fmla="*/ 1775 h 1788"/>
              <a:gd name="T10" fmla="*/ 13 w 1796"/>
              <a:gd name="T11" fmla="*/ 6 h 1788"/>
              <a:gd name="T12" fmla="*/ 6 w 1796"/>
              <a:gd name="T13" fmla="*/ 6 h 1788"/>
              <a:gd name="T14" fmla="*/ 6 w 1796"/>
              <a:gd name="T15" fmla="*/ 13 h 1788"/>
              <a:gd name="T16" fmla="*/ 6 w 1796"/>
              <a:gd name="T17" fmla="*/ 6 h 1788"/>
              <a:gd name="T18" fmla="*/ 0 w 1796"/>
              <a:gd name="T19" fmla="*/ 6 h 1788"/>
              <a:gd name="T20" fmla="*/ 0 w 1796"/>
              <a:gd name="T21" fmla="*/ 1788 h 1788"/>
              <a:gd name="T22" fmla="*/ 1796 w 1796"/>
              <a:gd name="T23" fmla="*/ 1788 h 1788"/>
              <a:gd name="T24" fmla="*/ 1796 w 1796"/>
              <a:gd name="T25" fmla="*/ 0 h 1788"/>
              <a:gd name="T26" fmla="*/ 0 w 1796"/>
              <a:gd name="T27" fmla="*/ 0 h 1788"/>
              <a:gd name="T28" fmla="*/ 0 w 1796"/>
              <a:gd name="T29" fmla="*/ 6 h 1788"/>
              <a:gd name="T30" fmla="*/ 6 w 1796"/>
              <a:gd name="T31" fmla="*/ 6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6" h="1788">
                <a:moveTo>
                  <a:pt x="6" y="6"/>
                </a:moveTo>
                <a:lnTo>
                  <a:pt x="6" y="13"/>
                </a:lnTo>
                <a:lnTo>
                  <a:pt x="1783" y="13"/>
                </a:lnTo>
                <a:lnTo>
                  <a:pt x="1783" y="1775"/>
                </a:lnTo>
                <a:lnTo>
                  <a:pt x="13" y="1775"/>
                </a:lnTo>
                <a:lnTo>
                  <a:pt x="13" y="6"/>
                </a:lnTo>
                <a:lnTo>
                  <a:pt x="6" y="6"/>
                </a:lnTo>
                <a:lnTo>
                  <a:pt x="6" y="13"/>
                </a:lnTo>
                <a:lnTo>
                  <a:pt x="6" y="6"/>
                </a:lnTo>
                <a:lnTo>
                  <a:pt x="0" y="6"/>
                </a:lnTo>
                <a:lnTo>
                  <a:pt x="0" y="1788"/>
                </a:lnTo>
                <a:lnTo>
                  <a:pt x="1796" y="1788"/>
                </a:lnTo>
                <a:lnTo>
                  <a:pt x="1796" y="0"/>
                </a:lnTo>
                <a:lnTo>
                  <a:pt x="0" y="0"/>
                </a:lnTo>
                <a:lnTo>
                  <a:pt x="0" y="6"/>
                </a:lnTo>
                <a:lnTo>
                  <a:pt x="6"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1" name="Freeform 78"/>
          <p:cNvSpPr>
            <a:spLocks/>
          </p:cNvSpPr>
          <p:nvPr/>
        </p:nvSpPr>
        <p:spPr bwMode="auto">
          <a:xfrm>
            <a:off x="3597662" y="5244205"/>
            <a:ext cx="33508" cy="14542"/>
          </a:xfrm>
          <a:custGeom>
            <a:avLst/>
            <a:gdLst>
              <a:gd name="T0" fmla="*/ 0 w 73"/>
              <a:gd name="T1" fmla="*/ 0 h 37"/>
              <a:gd name="T2" fmla="*/ 0 w 73"/>
              <a:gd name="T3" fmla="*/ 9 h 37"/>
              <a:gd name="T4" fmla="*/ 67 w 73"/>
              <a:gd name="T5" fmla="*/ 37 h 37"/>
              <a:gd name="T6" fmla="*/ 73 w 73"/>
              <a:gd name="T7" fmla="*/ 31 h 37"/>
              <a:gd name="T8" fmla="*/ 0 w 73"/>
              <a:gd name="T9" fmla="*/ 0 h 37"/>
            </a:gdLst>
            <a:ahLst/>
            <a:cxnLst>
              <a:cxn ang="0">
                <a:pos x="T0" y="T1"/>
              </a:cxn>
              <a:cxn ang="0">
                <a:pos x="T2" y="T3"/>
              </a:cxn>
              <a:cxn ang="0">
                <a:pos x="T4" y="T5"/>
              </a:cxn>
              <a:cxn ang="0">
                <a:pos x="T6" y="T7"/>
              </a:cxn>
              <a:cxn ang="0">
                <a:pos x="T8" y="T9"/>
              </a:cxn>
            </a:cxnLst>
            <a:rect l="0" t="0" r="r" b="b"/>
            <a:pathLst>
              <a:path w="73" h="37">
                <a:moveTo>
                  <a:pt x="0" y="0"/>
                </a:moveTo>
                <a:lnTo>
                  <a:pt x="0" y="9"/>
                </a:lnTo>
                <a:cubicBezTo>
                  <a:pt x="23" y="20"/>
                  <a:pt x="47" y="30"/>
                  <a:pt x="67" y="37"/>
                </a:cubicBezTo>
                <a:lnTo>
                  <a:pt x="73" y="31"/>
                </a:lnTo>
                <a:cubicBezTo>
                  <a:pt x="51" y="23"/>
                  <a:pt x="25" y="13"/>
                  <a:pt x="0"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2" name="Freeform 79"/>
          <p:cNvSpPr>
            <a:spLocks/>
          </p:cNvSpPr>
          <p:nvPr/>
        </p:nvSpPr>
        <p:spPr bwMode="auto">
          <a:xfrm>
            <a:off x="3629199" y="5255111"/>
            <a:ext cx="27595" cy="7271"/>
          </a:xfrm>
          <a:custGeom>
            <a:avLst/>
            <a:gdLst>
              <a:gd name="T0" fmla="*/ 49 w 60"/>
              <a:gd name="T1" fmla="*/ 18 h 18"/>
              <a:gd name="T2" fmla="*/ 50 w 60"/>
              <a:gd name="T3" fmla="*/ 18 h 18"/>
              <a:gd name="T4" fmla="*/ 50 w 60"/>
              <a:gd name="T5" fmla="*/ 18 h 18"/>
              <a:gd name="T6" fmla="*/ 50 w 60"/>
              <a:gd name="T7" fmla="*/ 18 h 18"/>
              <a:gd name="T8" fmla="*/ 50 w 60"/>
              <a:gd name="T9" fmla="*/ 18 h 18"/>
              <a:gd name="T10" fmla="*/ 50 w 60"/>
              <a:gd name="T11" fmla="*/ 18 h 18"/>
              <a:gd name="T12" fmla="*/ 53 w 60"/>
              <a:gd name="T13" fmla="*/ 17 h 18"/>
              <a:gd name="T14" fmla="*/ 60 w 60"/>
              <a:gd name="T15" fmla="*/ 12 h 18"/>
              <a:gd name="T16" fmla="*/ 59 w 60"/>
              <a:gd name="T17" fmla="*/ 12 h 18"/>
              <a:gd name="T18" fmla="*/ 59 w 60"/>
              <a:gd name="T19" fmla="*/ 12 h 18"/>
              <a:gd name="T20" fmla="*/ 36 w 60"/>
              <a:gd name="T21" fmla="*/ 9 h 18"/>
              <a:gd name="T22" fmla="*/ 6 w 60"/>
              <a:gd name="T23" fmla="*/ 0 h 18"/>
              <a:gd name="T24" fmla="*/ 6 w 60"/>
              <a:gd name="T25" fmla="*/ 0 h 18"/>
              <a:gd name="T26" fmla="*/ 0 w 60"/>
              <a:gd name="T27" fmla="*/ 6 h 18"/>
              <a:gd name="T28" fmla="*/ 49 w 60"/>
              <a:gd name="T2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8">
                <a:moveTo>
                  <a:pt x="49" y="18"/>
                </a:moveTo>
                <a:lnTo>
                  <a:pt x="50" y="18"/>
                </a:lnTo>
                <a:lnTo>
                  <a:pt x="50" y="18"/>
                </a:lnTo>
                <a:lnTo>
                  <a:pt x="50" y="18"/>
                </a:lnTo>
                <a:lnTo>
                  <a:pt x="50" y="18"/>
                </a:lnTo>
                <a:lnTo>
                  <a:pt x="50" y="18"/>
                </a:lnTo>
                <a:lnTo>
                  <a:pt x="53" y="17"/>
                </a:lnTo>
                <a:cubicBezTo>
                  <a:pt x="57" y="17"/>
                  <a:pt x="59" y="15"/>
                  <a:pt x="60" y="12"/>
                </a:cubicBezTo>
                <a:lnTo>
                  <a:pt x="59" y="12"/>
                </a:lnTo>
                <a:lnTo>
                  <a:pt x="59" y="12"/>
                </a:lnTo>
                <a:cubicBezTo>
                  <a:pt x="52" y="12"/>
                  <a:pt x="45" y="11"/>
                  <a:pt x="36" y="9"/>
                </a:cubicBezTo>
                <a:cubicBezTo>
                  <a:pt x="27" y="6"/>
                  <a:pt x="17" y="4"/>
                  <a:pt x="6" y="0"/>
                </a:cubicBezTo>
                <a:lnTo>
                  <a:pt x="6" y="0"/>
                </a:lnTo>
                <a:lnTo>
                  <a:pt x="0" y="6"/>
                </a:lnTo>
                <a:cubicBezTo>
                  <a:pt x="22" y="13"/>
                  <a:pt x="40" y="18"/>
                  <a:pt x="49" y="18"/>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3" name="Freeform 80"/>
          <p:cNvSpPr>
            <a:spLocks/>
          </p:cNvSpPr>
          <p:nvPr/>
        </p:nvSpPr>
        <p:spPr bwMode="auto">
          <a:xfrm>
            <a:off x="3552327" y="5206033"/>
            <a:ext cx="39422" cy="38172"/>
          </a:xfrm>
          <a:custGeom>
            <a:avLst/>
            <a:gdLst>
              <a:gd name="T0" fmla="*/ 2 w 89"/>
              <a:gd name="T1" fmla="*/ 0 h 99"/>
              <a:gd name="T2" fmla="*/ 0 w 89"/>
              <a:gd name="T3" fmla="*/ 11 h 99"/>
              <a:gd name="T4" fmla="*/ 1 w 89"/>
              <a:gd name="T5" fmla="*/ 15 h 99"/>
              <a:gd name="T6" fmla="*/ 89 w 89"/>
              <a:gd name="T7" fmla="*/ 99 h 99"/>
              <a:gd name="T8" fmla="*/ 89 w 89"/>
              <a:gd name="T9" fmla="*/ 90 h 99"/>
              <a:gd name="T10" fmla="*/ 2 w 89"/>
              <a:gd name="T11" fmla="*/ 6 h 99"/>
              <a:gd name="T12" fmla="*/ 2 w 89"/>
              <a:gd name="T13" fmla="*/ 2 h 99"/>
              <a:gd name="T14" fmla="*/ 2 w 89"/>
              <a:gd name="T15" fmla="*/ 2 h 99"/>
              <a:gd name="T16" fmla="*/ 2 w 8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
                <a:moveTo>
                  <a:pt x="2" y="0"/>
                </a:moveTo>
                <a:cubicBezTo>
                  <a:pt x="1" y="4"/>
                  <a:pt x="1" y="8"/>
                  <a:pt x="0" y="11"/>
                </a:cubicBezTo>
                <a:lnTo>
                  <a:pt x="1" y="15"/>
                </a:lnTo>
                <a:cubicBezTo>
                  <a:pt x="3" y="44"/>
                  <a:pt x="43" y="74"/>
                  <a:pt x="89" y="99"/>
                </a:cubicBezTo>
                <a:lnTo>
                  <a:pt x="89" y="90"/>
                </a:lnTo>
                <a:cubicBezTo>
                  <a:pt x="44" y="66"/>
                  <a:pt x="4" y="36"/>
                  <a:pt x="2" y="6"/>
                </a:cubicBezTo>
                <a:lnTo>
                  <a:pt x="2" y="2"/>
                </a:lnTo>
                <a:lnTo>
                  <a:pt x="2" y="2"/>
                </a:lnTo>
                <a:cubicBezTo>
                  <a:pt x="2" y="1"/>
                  <a:pt x="2" y="1"/>
                  <a:pt x="2" y="0"/>
                </a:cubicBezTo>
                <a:close/>
              </a:path>
            </a:pathLst>
          </a:custGeom>
          <a:solidFill>
            <a:srgbClr val="948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4" name="Freeform 81"/>
          <p:cNvSpPr>
            <a:spLocks/>
          </p:cNvSpPr>
          <p:nvPr/>
        </p:nvSpPr>
        <p:spPr bwMode="auto">
          <a:xfrm>
            <a:off x="3591749" y="5240569"/>
            <a:ext cx="5913" cy="7271"/>
          </a:xfrm>
          <a:custGeom>
            <a:avLst/>
            <a:gdLst>
              <a:gd name="T0" fmla="*/ 0 w 13"/>
              <a:gd name="T1" fmla="*/ 0 h 16"/>
              <a:gd name="T2" fmla="*/ 0 w 13"/>
              <a:gd name="T3" fmla="*/ 9 h 16"/>
              <a:gd name="T4" fmla="*/ 13 w 13"/>
              <a:gd name="T5" fmla="*/ 16 h 16"/>
              <a:gd name="T6" fmla="*/ 13 w 13"/>
              <a:gd name="T7" fmla="*/ 7 h 16"/>
              <a:gd name="T8" fmla="*/ 12 w 13"/>
              <a:gd name="T9" fmla="*/ 7 h 16"/>
              <a:gd name="T10" fmla="*/ 0 w 13"/>
              <a:gd name="T11" fmla="*/ 0 h 16"/>
            </a:gdLst>
            <a:ahLst/>
            <a:cxnLst>
              <a:cxn ang="0">
                <a:pos x="T0" y="T1"/>
              </a:cxn>
              <a:cxn ang="0">
                <a:pos x="T2" y="T3"/>
              </a:cxn>
              <a:cxn ang="0">
                <a:pos x="T4" y="T5"/>
              </a:cxn>
              <a:cxn ang="0">
                <a:pos x="T6" y="T7"/>
              </a:cxn>
              <a:cxn ang="0">
                <a:pos x="T8" y="T9"/>
              </a:cxn>
              <a:cxn ang="0">
                <a:pos x="T10" y="T11"/>
              </a:cxn>
            </a:cxnLst>
            <a:rect l="0" t="0" r="r" b="b"/>
            <a:pathLst>
              <a:path w="13" h="16">
                <a:moveTo>
                  <a:pt x="0" y="0"/>
                </a:moveTo>
                <a:lnTo>
                  <a:pt x="0" y="9"/>
                </a:lnTo>
                <a:cubicBezTo>
                  <a:pt x="5" y="11"/>
                  <a:pt x="9" y="13"/>
                  <a:pt x="13" y="16"/>
                </a:cubicBezTo>
                <a:lnTo>
                  <a:pt x="13" y="7"/>
                </a:lnTo>
                <a:cubicBezTo>
                  <a:pt x="13" y="7"/>
                  <a:pt x="13" y="7"/>
                  <a:pt x="12" y="7"/>
                </a:cubicBezTo>
                <a:cubicBezTo>
                  <a:pt x="8" y="5"/>
                  <a:pt x="4" y="2"/>
                  <a:pt x="0" y="0"/>
                </a:cubicBez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5" name="Freeform 82"/>
          <p:cNvSpPr>
            <a:spLocks/>
          </p:cNvSpPr>
          <p:nvPr/>
        </p:nvSpPr>
        <p:spPr bwMode="auto">
          <a:xfrm>
            <a:off x="3654823" y="5233299"/>
            <a:ext cx="1971" cy="1818"/>
          </a:xfrm>
          <a:custGeom>
            <a:avLst/>
            <a:gdLst>
              <a:gd name="T0" fmla="*/ 6 w 6"/>
              <a:gd name="T1" fmla="*/ 0 h 4"/>
              <a:gd name="T2" fmla="*/ 0 w 6"/>
              <a:gd name="T3" fmla="*/ 0 h 4"/>
              <a:gd name="T4" fmla="*/ 2 w 6"/>
              <a:gd name="T5" fmla="*/ 4 h 4"/>
              <a:gd name="T6" fmla="*/ 6 w 6"/>
              <a:gd name="T7" fmla="*/ 0 h 4"/>
            </a:gdLst>
            <a:ahLst/>
            <a:cxnLst>
              <a:cxn ang="0">
                <a:pos x="T0" y="T1"/>
              </a:cxn>
              <a:cxn ang="0">
                <a:pos x="T2" y="T3"/>
              </a:cxn>
              <a:cxn ang="0">
                <a:pos x="T4" y="T5"/>
              </a:cxn>
              <a:cxn ang="0">
                <a:pos x="T6" y="T7"/>
              </a:cxn>
            </a:cxnLst>
            <a:rect l="0" t="0" r="r" b="b"/>
            <a:pathLst>
              <a:path w="6" h="4">
                <a:moveTo>
                  <a:pt x="6" y="0"/>
                </a:moveTo>
                <a:cubicBezTo>
                  <a:pt x="4" y="0"/>
                  <a:pt x="2" y="0"/>
                  <a:pt x="0" y="0"/>
                </a:cubicBezTo>
                <a:cubicBezTo>
                  <a:pt x="1" y="1"/>
                  <a:pt x="2" y="3"/>
                  <a:pt x="2" y="4"/>
                </a:cubicBezTo>
                <a:lnTo>
                  <a:pt x="6" y="0"/>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6" name="Freeform 83"/>
          <p:cNvSpPr>
            <a:spLocks/>
          </p:cNvSpPr>
          <p:nvPr/>
        </p:nvSpPr>
        <p:spPr bwMode="auto">
          <a:xfrm>
            <a:off x="3654823" y="5231481"/>
            <a:ext cx="185281" cy="3635"/>
          </a:xfrm>
          <a:custGeom>
            <a:avLst/>
            <a:gdLst>
              <a:gd name="T0" fmla="*/ 406 w 406"/>
              <a:gd name="T1" fmla="*/ 0 h 11"/>
              <a:gd name="T2" fmla="*/ 406 w 406"/>
              <a:gd name="T3" fmla="*/ 0 h 11"/>
              <a:gd name="T4" fmla="*/ 395 w 406"/>
              <a:gd name="T5" fmla="*/ 1 h 11"/>
              <a:gd name="T6" fmla="*/ 363 w 406"/>
              <a:gd name="T7" fmla="*/ 2 h 11"/>
              <a:gd name="T8" fmla="*/ 263 w 406"/>
              <a:gd name="T9" fmla="*/ 4 h 11"/>
              <a:gd name="T10" fmla="*/ 4 w 406"/>
              <a:gd name="T11" fmla="*/ 5 h 11"/>
              <a:gd name="T12" fmla="*/ 0 w 406"/>
              <a:gd name="T13" fmla="*/ 9 h 11"/>
              <a:gd name="T14" fmla="*/ 2 w 406"/>
              <a:gd name="T15" fmla="*/ 11 h 11"/>
              <a:gd name="T16" fmla="*/ 401 w 406"/>
              <a:gd name="T17" fmla="*/ 5 h 11"/>
              <a:gd name="T18" fmla="*/ 406 w 40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11">
                <a:moveTo>
                  <a:pt x="406" y="0"/>
                </a:moveTo>
                <a:lnTo>
                  <a:pt x="406" y="0"/>
                </a:lnTo>
                <a:cubicBezTo>
                  <a:pt x="403" y="1"/>
                  <a:pt x="400" y="1"/>
                  <a:pt x="395" y="1"/>
                </a:cubicBezTo>
                <a:cubicBezTo>
                  <a:pt x="387" y="1"/>
                  <a:pt x="376" y="2"/>
                  <a:pt x="363" y="2"/>
                </a:cubicBezTo>
                <a:cubicBezTo>
                  <a:pt x="336" y="3"/>
                  <a:pt x="301" y="3"/>
                  <a:pt x="263" y="4"/>
                </a:cubicBezTo>
                <a:cubicBezTo>
                  <a:pt x="164" y="5"/>
                  <a:pt x="46" y="5"/>
                  <a:pt x="4" y="5"/>
                </a:cubicBezTo>
                <a:lnTo>
                  <a:pt x="0" y="9"/>
                </a:lnTo>
                <a:cubicBezTo>
                  <a:pt x="1" y="10"/>
                  <a:pt x="1" y="11"/>
                  <a:pt x="2" y="11"/>
                </a:cubicBezTo>
                <a:cubicBezTo>
                  <a:pt x="86" y="11"/>
                  <a:pt x="386" y="10"/>
                  <a:pt x="401" y="5"/>
                </a:cubicBezTo>
                <a:cubicBezTo>
                  <a:pt x="403" y="5"/>
                  <a:pt x="405" y="3"/>
                  <a:pt x="406"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7" name="Freeform 84"/>
          <p:cNvSpPr>
            <a:spLocks/>
          </p:cNvSpPr>
          <p:nvPr/>
        </p:nvSpPr>
        <p:spPr bwMode="auto">
          <a:xfrm>
            <a:off x="3556269" y="5153319"/>
            <a:ext cx="293690" cy="107245"/>
          </a:xfrm>
          <a:custGeom>
            <a:avLst/>
            <a:gdLst>
              <a:gd name="T0" fmla="*/ 219 w 646"/>
              <a:gd name="T1" fmla="*/ 275 h 277"/>
              <a:gd name="T2" fmla="*/ 222 w 646"/>
              <a:gd name="T3" fmla="*/ 275 h 277"/>
              <a:gd name="T4" fmla="*/ 207 w 646"/>
              <a:gd name="T5" fmla="*/ 204 h 277"/>
              <a:gd name="T6" fmla="*/ 628 w 646"/>
              <a:gd name="T7" fmla="*/ 198 h 277"/>
              <a:gd name="T8" fmla="*/ 626 w 646"/>
              <a:gd name="T9" fmla="*/ 73 h 277"/>
              <a:gd name="T10" fmla="*/ 204 w 646"/>
              <a:gd name="T11" fmla="*/ 77 h 277"/>
              <a:gd name="T12" fmla="*/ 216 w 646"/>
              <a:gd name="T13" fmla="*/ 6 h 277"/>
              <a:gd name="T14" fmla="*/ 0 w 646"/>
              <a:gd name="T15" fmla="*/ 141 h 277"/>
              <a:gd name="T16" fmla="*/ 1 w 646"/>
              <a:gd name="T17" fmla="*/ 145 h 277"/>
              <a:gd name="T18" fmla="*/ 219 w 646"/>
              <a:gd name="T19"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277">
                <a:moveTo>
                  <a:pt x="219" y="275"/>
                </a:moveTo>
                <a:lnTo>
                  <a:pt x="222" y="275"/>
                </a:lnTo>
                <a:cubicBezTo>
                  <a:pt x="248" y="269"/>
                  <a:pt x="207" y="204"/>
                  <a:pt x="207" y="204"/>
                </a:cubicBezTo>
                <a:cubicBezTo>
                  <a:pt x="207" y="204"/>
                  <a:pt x="610" y="203"/>
                  <a:pt x="628" y="198"/>
                </a:cubicBezTo>
                <a:cubicBezTo>
                  <a:pt x="646" y="193"/>
                  <a:pt x="643" y="78"/>
                  <a:pt x="626" y="73"/>
                </a:cubicBezTo>
                <a:cubicBezTo>
                  <a:pt x="607" y="69"/>
                  <a:pt x="204" y="77"/>
                  <a:pt x="204" y="77"/>
                </a:cubicBezTo>
                <a:cubicBezTo>
                  <a:pt x="204" y="77"/>
                  <a:pt x="242" y="11"/>
                  <a:pt x="216" y="6"/>
                </a:cubicBezTo>
                <a:cubicBezTo>
                  <a:pt x="191" y="0"/>
                  <a:pt x="2" y="78"/>
                  <a:pt x="0" y="141"/>
                </a:cubicBezTo>
                <a:lnTo>
                  <a:pt x="1" y="145"/>
                </a:lnTo>
                <a:cubicBezTo>
                  <a:pt x="4" y="206"/>
                  <a:pt x="185" y="277"/>
                  <a:pt x="219" y="27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8" name="Freeform 85"/>
          <p:cNvSpPr>
            <a:spLocks/>
          </p:cNvSpPr>
          <p:nvPr/>
        </p:nvSpPr>
        <p:spPr bwMode="auto">
          <a:xfrm>
            <a:off x="3552327" y="5153319"/>
            <a:ext cx="299604" cy="107245"/>
          </a:xfrm>
          <a:custGeom>
            <a:avLst/>
            <a:gdLst>
              <a:gd name="T0" fmla="*/ 231 w 655"/>
              <a:gd name="T1" fmla="*/ 276 h 277"/>
              <a:gd name="T2" fmla="*/ 245 w 655"/>
              <a:gd name="T3" fmla="*/ 260 h 277"/>
              <a:gd name="T4" fmla="*/ 213 w 655"/>
              <a:gd name="T5" fmla="*/ 205 h 277"/>
              <a:gd name="T6" fmla="*/ 620 w 655"/>
              <a:gd name="T7" fmla="*/ 201 h 277"/>
              <a:gd name="T8" fmla="*/ 645 w 655"/>
              <a:gd name="T9" fmla="*/ 195 h 277"/>
              <a:gd name="T10" fmla="*/ 650 w 655"/>
              <a:gd name="T11" fmla="*/ 92 h 277"/>
              <a:gd name="T12" fmla="*/ 636 w 655"/>
              <a:gd name="T13" fmla="*/ 68 h 277"/>
              <a:gd name="T14" fmla="*/ 211 w 655"/>
              <a:gd name="T15" fmla="*/ 72 h 277"/>
              <a:gd name="T16" fmla="*/ 239 w 655"/>
              <a:gd name="T17" fmla="*/ 17 h 277"/>
              <a:gd name="T18" fmla="*/ 220 w 655"/>
              <a:gd name="T19" fmla="*/ 0 h 277"/>
              <a:gd name="T20" fmla="*/ 0 w 655"/>
              <a:gd name="T21" fmla="*/ 139 h 277"/>
              <a:gd name="T22" fmla="*/ 8 w 655"/>
              <a:gd name="T23" fmla="*/ 135 h 277"/>
              <a:gd name="T24" fmla="*/ 0 w 655"/>
              <a:gd name="T25" fmla="*/ 143 h 277"/>
              <a:gd name="T26" fmla="*/ 203 w 655"/>
              <a:gd name="T27" fmla="*/ 274 h 277"/>
              <a:gd name="T28" fmla="*/ 228 w 655"/>
              <a:gd name="T29" fmla="*/ 277 h 277"/>
              <a:gd name="T30" fmla="*/ 225 w 655"/>
              <a:gd name="T31" fmla="*/ 270 h 277"/>
              <a:gd name="T32" fmla="*/ 15 w 655"/>
              <a:gd name="T33" fmla="*/ 143 h 277"/>
              <a:gd name="T34" fmla="*/ 7 w 655"/>
              <a:gd name="T35" fmla="*/ 142 h 277"/>
              <a:gd name="T36" fmla="*/ 106 w 655"/>
              <a:gd name="T37" fmla="*/ 51 h 277"/>
              <a:gd name="T38" fmla="*/ 220 w 655"/>
              <a:gd name="T39" fmla="*/ 7 h 277"/>
              <a:gd name="T40" fmla="*/ 220 w 655"/>
              <a:gd name="T41" fmla="*/ 7 h 277"/>
              <a:gd name="T42" fmla="*/ 223 w 655"/>
              <a:gd name="T43" fmla="*/ 9 h 277"/>
              <a:gd name="T44" fmla="*/ 204 w 655"/>
              <a:gd name="T45" fmla="*/ 74 h 277"/>
              <a:gd name="T46" fmla="*/ 303 w 655"/>
              <a:gd name="T47" fmla="*/ 77 h 277"/>
              <a:gd name="T48" fmla="*/ 617 w 655"/>
              <a:gd name="T49" fmla="*/ 74 h 277"/>
              <a:gd name="T50" fmla="*/ 629 w 655"/>
              <a:gd name="T51" fmla="*/ 75 h 277"/>
              <a:gd name="T52" fmla="*/ 629 w 655"/>
              <a:gd name="T53" fmla="*/ 75 h 277"/>
              <a:gd name="T54" fmla="*/ 631 w 655"/>
              <a:gd name="T55" fmla="*/ 73 h 277"/>
              <a:gd name="T56" fmla="*/ 631 w 655"/>
              <a:gd name="T57" fmla="*/ 73 h 277"/>
              <a:gd name="T58" fmla="*/ 628 w 655"/>
              <a:gd name="T59" fmla="*/ 74 h 277"/>
              <a:gd name="T60" fmla="*/ 640 w 655"/>
              <a:gd name="T61" fmla="*/ 133 h 277"/>
              <a:gd name="T62" fmla="*/ 632 w 655"/>
              <a:gd name="T63" fmla="*/ 192 h 277"/>
              <a:gd name="T64" fmla="*/ 631 w 655"/>
              <a:gd name="T65" fmla="*/ 193 h 277"/>
              <a:gd name="T66" fmla="*/ 631 w 655"/>
              <a:gd name="T67" fmla="*/ 193 h 277"/>
              <a:gd name="T68" fmla="*/ 631 w 655"/>
              <a:gd name="T69" fmla="*/ 193 h 277"/>
              <a:gd name="T70" fmla="*/ 633 w 655"/>
              <a:gd name="T71" fmla="*/ 194 h 277"/>
              <a:gd name="T72" fmla="*/ 633 w 655"/>
              <a:gd name="T73" fmla="*/ 194 h 277"/>
              <a:gd name="T74" fmla="*/ 488 w 655"/>
              <a:gd name="T75" fmla="*/ 196 h 277"/>
              <a:gd name="T76" fmla="*/ 208 w 655"/>
              <a:gd name="T77" fmla="*/ 200 h 277"/>
              <a:gd name="T78" fmla="*/ 230 w 655"/>
              <a:gd name="T79" fmla="*/ 260 h 277"/>
              <a:gd name="T80" fmla="*/ 229 w 655"/>
              <a:gd name="T81" fmla="*/ 273 h 277"/>
              <a:gd name="T82" fmla="*/ 226 w 655"/>
              <a:gd name="T83" fmla="*/ 27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5" h="277">
                <a:moveTo>
                  <a:pt x="226" y="273"/>
                </a:moveTo>
                <a:lnTo>
                  <a:pt x="228" y="277"/>
                </a:lnTo>
                <a:lnTo>
                  <a:pt x="231" y="276"/>
                </a:lnTo>
                <a:lnTo>
                  <a:pt x="232" y="276"/>
                </a:lnTo>
                <a:cubicBezTo>
                  <a:pt x="238" y="275"/>
                  <a:pt x="241" y="272"/>
                  <a:pt x="243" y="269"/>
                </a:cubicBezTo>
                <a:cubicBezTo>
                  <a:pt x="244" y="266"/>
                  <a:pt x="245" y="263"/>
                  <a:pt x="245" y="260"/>
                </a:cubicBezTo>
                <a:cubicBezTo>
                  <a:pt x="244" y="238"/>
                  <a:pt x="220" y="201"/>
                  <a:pt x="220" y="201"/>
                </a:cubicBezTo>
                <a:lnTo>
                  <a:pt x="214" y="202"/>
                </a:lnTo>
                <a:lnTo>
                  <a:pt x="213" y="205"/>
                </a:lnTo>
                <a:cubicBezTo>
                  <a:pt x="213" y="205"/>
                  <a:pt x="366" y="205"/>
                  <a:pt x="488" y="204"/>
                </a:cubicBezTo>
                <a:cubicBezTo>
                  <a:pt x="526" y="203"/>
                  <a:pt x="561" y="203"/>
                  <a:pt x="588" y="202"/>
                </a:cubicBezTo>
                <a:cubicBezTo>
                  <a:pt x="601" y="202"/>
                  <a:pt x="612" y="201"/>
                  <a:pt x="620" y="201"/>
                </a:cubicBezTo>
                <a:cubicBezTo>
                  <a:pt x="625" y="201"/>
                  <a:pt x="628" y="201"/>
                  <a:pt x="631" y="200"/>
                </a:cubicBezTo>
                <a:lnTo>
                  <a:pt x="639" y="199"/>
                </a:lnTo>
                <a:cubicBezTo>
                  <a:pt x="642" y="198"/>
                  <a:pt x="643" y="196"/>
                  <a:pt x="645" y="195"/>
                </a:cubicBezTo>
                <a:cubicBezTo>
                  <a:pt x="649" y="190"/>
                  <a:pt x="651" y="182"/>
                  <a:pt x="653" y="171"/>
                </a:cubicBezTo>
                <a:cubicBezTo>
                  <a:pt x="654" y="160"/>
                  <a:pt x="655" y="147"/>
                  <a:pt x="654" y="133"/>
                </a:cubicBezTo>
                <a:cubicBezTo>
                  <a:pt x="654" y="118"/>
                  <a:pt x="653" y="103"/>
                  <a:pt x="650" y="92"/>
                </a:cubicBezTo>
                <a:cubicBezTo>
                  <a:pt x="649" y="86"/>
                  <a:pt x="647" y="81"/>
                  <a:pt x="646" y="77"/>
                </a:cubicBezTo>
                <a:lnTo>
                  <a:pt x="642" y="72"/>
                </a:lnTo>
                <a:cubicBezTo>
                  <a:pt x="641" y="70"/>
                  <a:pt x="639" y="69"/>
                  <a:pt x="636" y="68"/>
                </a:cubicBezTo>
                <a:lnTo>
                  <a:pt x="628" y="67"/>
                </a:lnTo>
                <a:cubicBezTo>
                  <a:pt x="609" y="66"/>
                  <a:pt x="552" y="66"/>
                  <a:pt x="485" y="67"/>
                </a:cubicBezTo>
                <a:cubicBezTo>
                  <a:pt x="363" y="68"/>
                  <a:pt x="211" y="72"/>
                  <a:pt x="211" y="72"/>
                </a:cubicBezTo>
                <a:lnTo>
                  <a:pt x="211" y="75"/>
                </a:lnTo>
                <a:lnTo>
                  <a:pt x="218" y="76"/>
                </a:lnTo>
                <a:cubicBezTo>
                  <a:pt x="218" y="76"/>
                  <a:pt x="240" y="39"/>
                  <a:pt x="239" y="17"/>
                </a:cubicBezTo>
                <a:cubicBezTo>
                  <a:pt x="239" y="13"/>
                  <a:pt x="239" y="10"/>
                  <a:pt x="237" y="7"/>
                </a:cubicBezTo>
                <a:cubicBezTo>
                  <a:pt x="235" y="4"/>
                  <a:pt x="232" y="2"/>
                  <a:pt x="226" y="1"/>
                </a:cubicBezTo>
                <a:lnTo>
                  <a:pt x="220" y="0"/>
                </a:lnTo>
                <a:cubicBezTo>
                  <a:pt x="213" y="0"/>
                  <a:pt x="206" y="1"/>
                  <a:pt x="197" y="4"/>
                </a:cubicBezTo>
                <a:cubicBezTo>
                  <a:pt x="167" y="12"/>
                  <a:pt x="119" y="32"/>
                  <a:pt x="78" y="57"/>
                </a:cubicBezTo>
                <a:cubicBezTo>
                  <a:pt x="36" y="82"/>
                  <a:pt x="1" y="111"/>
                  <a:pt x="0" y="139"/>
                </a:cubicBezTo>
                <a:lnTo>
                  <a:pt x="7" y="139"/>
                </a:lnTo>
                <a:lnTo>
                  <a:pt x="8" y="135"/>
                </a:lnTo>
                <a:lnTo>
                  <a:pt x="8" y="135"/>
                </a:lnTo>
                <a:lnTo>
                  <a:pt x="3" y="136"/>
                </a:lnTo>
                <a:lnTo>
                  <a:pt x="0" y="139"/>
                </a:lnTo>
                <a:lnTo>
                  <a:pt x="0" y="143"/>
                </a:lnTo>
                <a:cubicBezTo>
                  <a:pt x="3" y="175"/>
                  <a:pt x="49" y="208"/>
                  <a:pt x="99" y="234"/>
                </a:cubicBezTo>
                <a:cubicBezTo>
                  <a:pt x="125" y="246"/>
                  <a:pt x="151" y="257"/>
                  <a:pt x="173" y="265"/>
                </a:cubicBezTo>
                <a:cubicBezTo>
                  <a:pt x="184" y="269"/>
                  <a:pt x="194" y="271"/>
                  <a:pt x="203" y="274"/>
                </a:cubicBezTo>
                <a:cubicBezTo>
                  <a:pt x="212" y="276"/>
                  <a:pt x="219" y="277"/>
                  <a:pt x="226" y="277"/>
                </a:cubicBezTo>
                <a:lnTo>
                  <a:pt x="226" y="277"/>
                </a:lnTo>
                <a:lnTo>
                  <a:pt x="228" y="277"/>
                </a:lnTo>
                <a:lnTo>
                  <a:pt x="226" y="273"/>
                </a:lnTo>
                <a:lnTo>
                  <a:pt x="226" y="270"/>
                </a:lnTo>
                <a:lnTo>
                  <a:pt x="225" y="270"/>
                </a:lnTo>
                <a:cubicBezTo>
                  <a:pt x="224" y="270"/>
                  <a:pt x="217" y="269"/>
                  <a:pt x="209" y="267"/>
                </a:cubicBezTo>
                <a:cubicBezTo>
                  <a:pt x="182" y="261"/>
                  <a:pt x="133" y="242"/>
                  <a:pt x="92" y="219"/>
                </a:cubicBezTo>
                <a:cubicBezTo>
                  <a:pt x="50" y="196"/>
                  <a:pt x="16" y="168"/>
                  <a:pt x="15" y="143"/>
                </a:cubicBezTo>
                <a:lnTo>
                  <a:pt x="15" y="139"/>
                </a:lnTo>
                <a:lnTo>
                  <a:pt x="7" y="139"/>
                </a:lnTo>
                <a:lnTo>
                  <a:pt x="7" y="142"/>
                </a:lnTo>
                <a:lnTo>
                  <a:pt x="12" y="142"/>
                </a:lnTo>
                <a:lnTo>
                  <a:pt x="15" y="139"/>
                </a:lnTo>
                <a:cubicBezTo>
                  <a:pt x="15" y="110"/>
                  <a:pt x="58" y="77"/>
                  <a:pt x="106" y="51"/>
                </a:cubicBezTo>
                <a:cubicBezTo>
                  <a:pt x="130" y="38"/>
                  <a:pt x="155" y="27"/>
                  <a:pt x="176" y="19"/>
                </a:cubicBezTo>
                <a:cubicBezTo>
                  <a:pt x="187" y="15"/>
                  <a:pt x="196" y="12"/>
                  <a:pt x="204" y="10"/>
                </a:cubicBezTo>
                <a:cubicBezTo>
                  <a:pt x="212" y="8"/>
                  <a:pt x="218" y="7"/>
                  <a:pt x="220" y="7"/>
                </a:cubicBezTo>
                <a:lnTo>
                  <a:pt x="220" y="7"/>
                </a:lnTo>
                <a:lnTo>
                  <a:pt x="221" y="7"/>
                </a:lnTo>
                <a:lnTo>
                  <a:pt x="220" y="7"/>
                </a:lnTo>
                <a:lnTo>
                  <a:pt x="221" y="7"/>
                </a:lnTo>
                <a:lnTo>
                  <a:pt x="220" y="7"/>
                </a:lnTo>
                <a:lnTo>
                  <a:pt x="223" y="9"/>
                </a:lnTo>
                <a:lnTo>
                  <a:pt x="225" y="17"/>
                </a:lnTo>
                <a:cubicBezTo>
                  <a:pt x="225" y="27"/>
                  <a:pt x="220" y="41"/>
                  <a:pt x="215" y="53"/>
                </a:cubicBezTo>
                <a:cubicBezTo>
                  <a:pt x="209" y="65"/>
                  <a:pt x="204" y="74"/>
                  <a:pt x="204" y="74"/>
                </a:cubicBezTo>
                <a:lnTo>
                  <a:pt x="205" y="77"/>
                </a:lnTo>
                <a:lnTo>
                  <a:pt x="211" y="79"/>
                </a:lnTo>
                <a:cubicBezTo>
                  <a:pt x="211" y="79"/>
                  <a:pt x="249" y="78"/>
                  <a:pt x="303" y="77"/>
                </a:cubicBezTo>
                <a:cubicBezTo>
                  <a:pt x="356" y="76"/>
                  <a:pt x="424" y="75"/>
                  <a:pt x="485" y="74"/>
                </a:cubicBezTo>
                <a:cubicBezTo>
                  <a:pt x="523" y="74"/>
                  <a:pt x="558" y="74"/>
                  <a:pt x="585" y="74"/>
                </a:cubicBezTo>
                <a:cubicBezTo>
                  <a:pt x="598" y="74"/>
                  <a:pt x="609" y="74"/>
                  <a:pt x="617" y="74"/>
                </a:cubicBezTo>
                <a:cubicBezTo>
                  <a:pt x="621" y="74"/>
                  <a:pt x="624" y="74"/>
                  <a:pt x="626" y="74"/>
                </a:cubicBezTo>
                <a:lnTo>
                  <a:pt x="629" y="75"/>
                </a:lnTo>
                <a:lnTo>
                  <a:pt x="629" y="75"/>
                </a:lnTo>
                <a:lnTo>
                  <a:pt x="630" y="74"/>
                </a:lnTo>
                <a:lnTo>
                  <a:pt x="629" y="75"/>
                </a:lnTo>
                <a:lnTo>
                  <a:pt x="629" y="75"/>
                </a:lnTo>
                <a:lnTo>
                  <a:pt x="630" y="74"/>
                </a:lnTo>
                <a:lnTo>
                  <a:pt x="629" y="75"/>
                </a:lnTo>
                <a:lnTo>
                  <a:pt x="631" y="73"/>
                </a:lnTo>
                <a:lnTo>
                  <a:pt x="628" y="74"/>
                </a:lnTo>
                <a:lnTo>
                  <a:pt x="629" y="75"/>
                </a:lnTo>
                <a:lnTo>
                  <a:pt x="631" y="73"/>
                </a:lnTo>
                <a:lnTo>
                  <a:pt x="628" y="74"/>
                </a:lnTo>
                <a:lnTo>
                  <a:pt x="628" y="74"/>
                </a:lnTo>
                <a:lnTo>
                  <a:pt x="628" y="74"/>
                </a:lnTo>
                <a:lnTo>
                  <a:pt x="628" y="74"/>
                </a:lnTo>
                <a:cubicBezTo>
                  <a:pt x="629" y="75"/>
                  <a:pt x="631" y="77"/>
                  <a:pt x="632" y="81"/>
                </a:cubicBezTo>
                <a:cubicBezTo>
                  <a:pt x="637" y="92"/>
                  <a:pt x="639" y="113"/>
                  <a:pt x="640" y="133"/>
                </a:cubicBezTo>
                <a:cubicBezTo>
                  <a:pt x="640" y="148"/>
                  <a:pt x="639" y="163"/>
                  <a:pt x="638" y="175"/>
                </a:cubicBezTo>
                <a:cubicBezTo>
                  <a:pt x="637" y="180"/>
                  <a:pt x="635" y="185"/>
                  <a:pt x="634" y="189"/>
                </a:cubicBezTo>
                <a:lnTo>
                  <a:pt x="632" y="192"/>
                </a:lnTo>
                <a:lnTo>
                  <a:pt x="631" y="193"/>
                </a:lnTo>
                <a:lnTo>
                  <a:pt x="631" y="193"/>
                </a:lnTo>
                <a:lnTo>
                  <a:pt x="631" y="193"/>
                </a:lnTo>
                <a:lnTo>
                  <a:pt x="631" y="193"/>
                </a:lnTo>
                <a:lnTo>
                  <a:pt x="631" y="193"/>
                </a:lnTo>
                <a:lnTo>
                  <a:pt x="631" y="193"/>
                </a:lnTo>
                <a:lnTo>
                  <a:pt x="633" y="194"/>
                </a:lnTo>
                <a:lnTo>
                  <a:pt x="632" y="193"/>
                </a:lnTo>
                <a:lnTo>
                  <a:pt x="631" y="193"/>
                </a:lnTo>
                <a:lnTo>
                  <a:pt x="633" y="194"/>
                </a:lnTo>
                <a:lnTo>
                  <a:pt x="632" y="193"/>
                </a:lnTo>
                <a:lnTo>
                  <a:pt x="633" y="194"/>
                </a:lnTo>
                <a:lnTo>
                  <a:pt x="632" y="193"/>
                </a:lnTo>
                <a:lnTo>
                  <a:pt x="632" y="193"/>
                </a:lnTo>
                <a:lnTo>
                  <a:pt x="633" y="194"/>
                </a:lnTo>
                <a:lnTo>
                  <a:pt x="632" y="193"/>
                </a:lnTo>
                <a:cubicBezTo>
                  <a:pt x="631" y="193"/>
                  <a:pt x="625" y="194"/>
                  <a:pt x="617" y="194"/>
                </a:cubicBezTo>
                <a:cubicBezTo>
                  <a:pt x="592" y="195"/>
                  <a:pt x="543" y="196"/>
                  <a:pt x="488" y="196"/>
                </a:cubicBezTo>
                <a:cubicBezTo>
                  <a:pt x="427" y="197"/>
                  <a:pt x="359" y="198"/>
                  <a:pt x="305" y="198"/>
                </a:cubicBezTo>
                <a:cubicBezTo>
                  <a:pt x="252" y="198"/>
                  <a:pt x="214" y="198"/>
                  <a:pt x="214" y="198"/>
                </a:cubicBezTo>
                <a:lnTo>
                  <a:pt x="208" y="200"/>
                </a:lnTo>
                <a:lnTo>
                  <a:pt x="207" y="203"/>
                </a:lnTo>
                <a:cubicBezTo>
                  <a:pt x="207" y="203"/>
                  <a:pt x="212" y="212"/>
                  <a:pt x="218" y="224"/>
                </a:cubicBezTo>
                <a:cubicBezTo>
                  <a:pt x="224" y="235"/>
                  <a:pt x="230" y="250"/>
                  <a:pt x="230" y="260"/>
                </a:cubicBezTo>
                <a:lnTo>
                  <a:pt x="229" y="267"/>
                </a:lnTo>
                <a:lnTo>
                  <a:pt x="226" y="270"/>
                </a:lnTo>
                <a:lnTo>
                  <a:pt x="229" y="273"/>
                </a:lnTo>
                <a:lnTo>
                  <a:pt x="227" y="269"/>
                </a:lnTo>
                <a:lnTo>
                  <a:pt x="225" y="270"/>
                </a:lnTo>
                <a:lnTo>
                  <a:pt x="226" y="273"/>
                </a:lnTo>
                <a:lnTo>
                  <a:pt x="226" y="270"/>
                </a:lnTo>
                <a:lnTo>
                  <a:pt x="22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95"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385" y="5204215"/>
            <a:ext cx="21682" cy="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9" name="Freeform 88"/>
          <p:cNvSpPr>
            <a:spLocks/>
          </p:cNvSpPr>
          <p:nvPr/>
        </p:nvSpPr>
        <p:spPr bwMode="auto">
          <a:xfrm>
            <a:off x="3771116" y="5358721"/>
            <a:ext cx="82785" cy="34537"/>
          </a:xfrm>
          <a:custGeom>
            <a:avLst/>
            <a:gdLst>
              <a:gd name="T0" fmla="*/ 183 w 183"/>
              <a:gd name="T1" fmla="*/ 9 h 88"/>
              <a:gd name="T2" fmla="*/ 183 w 183"/>
              <a:gd name="T3" fmla="*/ 0 h 88"/>
              <a:gd name="T4" fmla="*/ 126 w 183"/>
              <a:gd name="T5" fmla="*/ 36 h 88"/>
              <a:gd name="T6" fmla="*/ 54 w 183"/>
              <a:gd name="T7" fmla="*/ 69 h 88"/>
              <a:gd name="T8" fmla="*/ 24 w 183"/>
              <a:gd name="T9" fmla="*/ 79 h 88"/>
              <a:gd name="T10" fmla="*/ 2 w 183"/>
              <a:gd name="T11" fmla="*/ 83 h 88"/>
              <a:gd name="T12" fmla="*/ 0 w 183"/>
              <a:gd name="T13" fmla="*/ 83 h 88"/>
              <a:gd name="T14" fmla="*/ 8 w 183"/>
              <a:gd name="T15" fmla="*/ 88 h 88"/>
              <a:gd name="T16" fmla="*/ 11 w 183"/>
              <a:gd name="T17" fmla="*/ 88 h 88"/>
              <a:gd name="T18" fmla="*/ 183 w 183"/>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88">
                <a:moveTo>
                  <a:pt x="183" y="9"/>
                </a:moveTo>
                <a:lnTo>
                  <a:pt x="183" y="0"/>
                </a:lnTo>
                <a:cubicBezTo>
                  <a:pt x="167" y="13"/>
                  <a:pt x="147" y="25"/>
                  <a:pt x="126" y="36"/>
                </a:cubicBezTo>
                <a:cubicBezTo>
                  <a:pt x="102" y="50"/>
                  <a:pt x="76" y="61"/>
                  <a:pt x="54" y="69"/>
                </a:cubicBezTo>
                <a:cubicBezTo>
                  <a:pt x="43" y="73"/>
                  <a:pt x="33" y="76"/>
                  <a:pt x="24" y="79"/>
                </a:cubicBezTo>
                <a:cubicBezTo>
                  <a:pt x="16" y="81"/>
                  <a:pt x="9" y="83"/>
                  <a:pt x="2" y="83"/>
                </a:cubicBezTo>
                <a:lnTo>
                  <a:pt x="0" y="83"/>
                </a:lnTo>
                <a:cubicBezTo>
                  <a:pt x="2" y="85"/>
                  <a:pt x="4" y="87"/>
                  <a:pt x="8" y="88"/>
                </a:cubicBezTo>
                <a:lnTo>
                  <a:pt x="11" y="88"/>
                </a:lnTo>
                <a:cubicBezTo>
                  <a:pt x="35" y="88"/>
                  <a:pt x="128" y="52"/>
                  <a:pt x="183" y="9"/>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0" name="Freeform 89"/>
          <p:cNvSpPr>
            <a:spLocks/>
          </p:cNvSpPr>
          <p:nvPr/>
        </p:nvSpPr>
        <p:spPr bwMode="auto">
          <a:xfrm>
            <a:off x="3861786" y="5335091"/>
            <a:ext cx="9855" cy="21813"/>
          </a:xfrm>
          <a:custGeom>
            <a:avLst/>
            <a:gdLst>
              <a:gd name="T0" fmla="*/ 20 w 22"/>
              <a:gd name="T1" fmla="*/ 0 h 55"/>
              <a:gd name="T2" fmla="*/ 20 w 22"/>
              <a:gd name="T3" fmla="*/ 1 h 55"/>
              <a:gd name="T4" fmla="*/ 21 w 22"/>
              <a:gd name="T5" fmla="*/ 5 h 55"/>
              <a:gd name="T6" fmla="*/ 0 w 22"/>
              <a:gd name="T7" fmla="*/ 45 h 55"/>
              <a:gd name="T8" fmla="*/ 0 w 22"/>
              <a:gd name="T9" fmla="*/ 55 h 55"/>
              <a:gd name="T10" fmla="*/ 22 w 22"/>
              <a:gd name="T11" fmla="*/ 15 h 55"/>
              <a:gd name="T12" fmla="*/ 22 w 22"/>
              <a:gd name="T13" fmla="*/ 11 h 55"/>
              <a:gd name="T14" fmla="*/ 20 w 22"/>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5">
                <a:moveTo>
                  <a:pt x="20" y="0"/>
                </a:moveTo>
                <a:cubicBezTo>
                  <a:pt x="20" y="1"/>
                  <a:pt x="20" y="1"/>
                  <a:pt x="20" y="1"/>
                </a:cubicBezTo>
                <a:lnTo>
                  <a:pt x="21" y="5"/>
                </a:lnTo>
                <a:cubicBezTo>
                  <a:pt x="20" y="18"/>
                  <a:pt x="12" y="32"/>
                  <a:pt x="0" y="45"/>
                </a:cubicBezTo>
                <a:lnTo>
                  <a:pt x="0" y="55"/>
                </a:lnTo>
                <a:cubicBezTo>
                  <a:pt x="14" y="42"/>
                  <a:pt x="22" y="28"/>
                  <a:pt x="22" y="15"/>
                </a:cubicBezTo>
                <a:lnTo>
                  <a:pt x="22" y="11"/>
                </a:lnTo>
                <a:cubicBezTo>
                  <a:pt x="22" y="7"/>
                  <a:pt x="21" y="4"/>
                  <a:pt x="20" y="0"/>
                </a:cubicBezTo>
                <a:close/>
              </a:path>
            </a:pathLst>
          </a:custGeom>
          <a:solidFill>
            <a:srgbClr val="948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1" name="Freeform 90"/>
          <p:cNvSpPr>
            <a:spLocks/>
          </p:cNvSpPr>
          <p:nvPr/>
        </p:nvSpPr>
        <p:spPr bwMode="auto">
          <a:xfrm>
            <a:off x="3853902" y="5353268"/>
            <a:ext cx="7884" cy="9089"/>
          </a:xfrm>
          <a:custGeom>
            <a:avLst/>
            <a:gdLst>
              <a:gd name="T0" fmla="*/ 18 w 18"/>
              <a:gd name="T1" fmla="*/ 0 h 26"/>
              <a:gd name="T2" fmla="*/ 0 w 18"/>
              <a:gd name="T3" fmla="*/ 17 h 26"/>
              <a:gd name="T4" fmla="*/ 0 w 18"/>
              <a:gd name="T5" fmla="*/ 26 h 26"/>
              <a:gd name="T6" fmla="*/ 18 w 18"/>
              <a:gd name="T7" fmla="*/ 10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cubicBezTo>
                  <a:pt x="13" y="5"/>
                  <a:pt x="7" y="11"/>
                  <a:pt x="0" y="17"/>
                </a:cubicBezTo>
                <a:lnTo>
                  <a:pt x="0" y="26"/>
                </a:lnTo>
                <a:cubicBezTo>
                  <a:pt x="7" y="21"/>
                  <a:pt x="13" y="15"/>
                  <a:pt x="18" y="10"/>
                </a:cubicBezTo>
                <a:lnTo>
                  <a:pt x="18" y="0"/>
                </a:ln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2" name="Freeform 91"/>
          <p:cNvSpPr>
            <a:spLocks/>
          </p:cNvSpPr>
          <p:nvPr/>
        </p:nvSpPr>
        <p:spPr bwMode="auto">
          <a:xfrm>
            <a:off x="3597662" y="5364174"/>
            <a:ext cx="173455" cy="3635"/>
          </a:xfrm>
          <a:custGeom>
            <a:avLst/>
            <a:gdLst>
              <a:gd name="T0" fmla="*/ 26 w 378"/>
              <a:gd name="T1" fmla="*/ 11 h 11"/>
              <a:gd name="T2" fmla="*/ 27 w 378"/>
              <a:gd name="T3" fmla="*/ 11 h 11"/>
              <a:gd name="T4" fmla="*/ 27 w 378"/>
              <a:gd name="T5" fmla="*/ 11 h 11"/>
              <a:gd name="T6" fmla="*/ 28 w 378"/>
              <a:gd name="T7" fmla="*/ 11 h 11"/>
              <a:gd name="T8" fmla="*/ 28 w 378"/>
              <a:gd name="T9" fmla="*/ 11 h 11"/>
              <a:gd name="T10" fmla="*/ 29 w 378"/>
              <a:gd name="T11" fmla="*/ 11 h 11"/>
              <a:gd name="T12" fmla="*/ 30 w 378"/>
              <a:gd name="T13" fmla="*/ 11 h 11"/>
              <a:gd name="T14" fmla="*/ 30 w 378"/>
              <a:gd name="T15" fmla="*/ 11 h 11"/>
              <a:gd name="T16" fmla="*/ 31 w 378"/>
              <a:gd name="T17" fmla="*/ 11 h 11"/>
              <a:gd name="T18" fmla="*/ 31 w 378"/>
              <a:gd name="T19" fmla="*/ 11 h 11"/>
              <a:gd name="T20" fmla="*/ 36 w 378"/>
              <a:gd name="T21" fmla="*/ 11 h 11"/>
              <a:gd name="T22" fmla="*/ 375 w 378"/>
              <a:gd name="T23" fmla="*/ 6 h 11"/>
              <a:gd name="T24" fmla="*/ 378 w 378"/>
              <a:gd name="T25" fmla="*/ 0 h 11"/>
              <a:gd name="T26" fmla="*/ 114 w 378"/>
              <a:gd name="T27" fmla="*/ 5 h 11"/>
              <a:gd name="T28" fmla="*/ 14 w 378"/>
              <a:gd name="T29" fmla="*/ 5 h 11"/>
              <a:gd name="T30" fmla="*/ 0 w 378"/>
              <a:gd name="T31" fmla="*/ 5 h 11"/>
              <a:gd name="T32" fmla="*/ 0 w 378"/>
              <a:gd name="T33" fmla="*/ 11 h 11"/>
              <a:gd name="T34" fmla="*/ 26 w 378"/>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8" h="11">
                <a:moveTo>
                  <a:pt x="26" y="11"/>
                </a:moveTo>
                <a:lnTo>
                  <a:pt x="27" y="11"/>
                </a:lnTo>
                <a:lnTo>
                  <a:pt x="27" y="11"/>
                </a:lnTo>
                <a:lnTo>
                  <a:pt x="28" y="11"/>
                </a:lnTo>
                <a:lnTo>
                  <a:pt x="28" y="11"/>
                </a:lnTo>
                <a:lnTo>
                  <a:pt x="29" y="11"/>
                </a:lnTo>
                <a:lnTo>
                  <a:pt x="30" y="11"/>
                </a:lnTo>
                <a:lnTo>
                  <a:pt x="30" y="11"/>
                </a:lnTo>
                <a:lnTo>
                  <a:pt x="31" y="11"/>
                </a:lnTo>
                <a:lnTo>
                  <a:pt x="31" y="11"/>
                </a:lnTo>
                <a:lnTo>
                  <a:pt x="36" y="11"/>
                </a:lnTo>
                <a:cubicBezTo>
                  <a:pt x="131" y="11"/>
                  <a:pt x="313" y="7"/>
                  <a:pt x="375" y="6"/>
                </a:cubicBezTo>
                <a:cubicBezTo>
                  <a:pt x="376" y="3"/>
                  <a:pt x="377" y="2"/>
                  <a:pt x="378" y="0"/>
                </a:cubicBezTo>
                <a:cubicBezTo>
                  <a:pt x="342" y="1"/>
                  <a:pt x="217" y="3"/>
                  <a:pt x="114" y="5"/>
                </a:cubicBezTo>
                <a:cubicBezTo>
                  <a:pt x="76" y="5"/>
                  <a:pt x="40" y="5"/>
                  <a:pt x="14" y="5"/>
                </a:cubicBezTo>
                <a:cubicBezTo>
                  <a:pt x="9" y="5"/>
                  <a:pt x="5" y="5"/>
                  <a:pt x="0" y="5"/>
                </a:cubicBezTo>
                <a:lnTo>
                  <a:pt x="0" y="11"/>
                </a:lnTo>
                <a:cubicBezTo>
                  <a:pt x="8" y="11"/>
                  <a:pt x="16" y="11"/>
                  <a:pt x="26" y="11"/>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3" name="Freeform 92"/>
          <p:cNvSpPr>
            <a:spLocks/>
          </p:cNvSpPr>
          <p:nvPr/>
        </p:nvSpPr>
        <p:spPr bwMode="auto">
          <a:xfrm>
            <a:off x="3583864" y="5364174"/>
            <a:ext cx="7884" cy="3635"/>
          </a:xfrm>
          <a:custGeom>
            <a:avLst/>
            <a:gdLst>
              <a:gd name="T0" fmla="*/ 0 w 17"/>
              <a:gd name="T1" fmla="*/ 0 h 6"/>
              <a:gd name="T2" fmla="*/ 6 w 17"/>
              <a:gd name="T3" fmla="*/ 5 h 6"/>
              <a:gd name="T4" fmla="*/ 17 w 17"/>
              <a:gd name="T5" fmla="*/ 6 h 6"/>
              <a:gd name="T6" fmla="*/ 17 w 17"/>
              <a:gd name="T7" fmla="*/ 1 h 6"/>
              <a:gd name="T8" fmla="*/ 11 w 17"/>
              <a:gd name="T9" fmla="*/ 1 h 6"/>
              <a:gd name="T10" fmla="*/ 1 w 17"/>
              <a:gd name="T11" fmla="*/ 0 h 6"/>
              <a:gd name="T12" fmla="*/ 0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0" y="0"/>
                </a:moveTo>
                <a:cubicBezTo>
                  <a:pt x="2" y="3"/>
                  <a:pt x="4" y="5"/>
                  <a:pt x="6" y="5"/>
                </a:cubicBezTo>
                <a:cubicBezTo>
                  <a:pt x="7" y="6"/>
                  <a:pt x="11" y="6"/>
                  <a:pt x="17" y="6"/>
                </a:cubicBezTo>
                <a:lnTo>
                  <a:pt x="17" y="1"/>
                </a:lnTo>
                <a:cubicBezTo>
                  <a:pt x="15" y="1"/>
                  <a:pt x="13" y="1"/>
                  <a:pt x="11" y="1"/>
                </a:cubicBezTo>
                <a:cubicBezTo>
                  <a:pt x="7" y="1"/>
                  <a:pt x="3" y="1"/>
                  <a:pt x="1" y="0"/>
                </a:cubicBezTo>
                <a:lnTo>
                  <a:pt x="0" y="0"/>
                </a:lnTo>
                <a:close/>
              </a:path>
            </a:pathLst>
          </a:custGeom>
          <a:solidFill>
            <a:srgbClr val="948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4" name="Freeform 93"/>
          <p:cNvSpPr>
            <a:spLocks/>
          </p:cNvSpPr>
          <p:nvPr/>
        </p:nvSpPr>
        <p:spPr bwMode="auto">
          <a:xfrm>
            <a:off x="3591749" y="5365992"/>
            <a:ext cx="5913" cy="1818"/>
          </a:xfrm>
          <a:custGeom>
            <a:avLst/>
            <a:gdLst>
              <a:gd name="T0" fmla="*/ 0 w 13"/>
              <a:gd name="T1" fmla="*/ 0 h 6"/>
              <a:gd name="T2" fmla="*/ 0 w 13"/>
              <a:gd name="T3" fmla="*/ 5 h 6"/>
              <a:gd name="T4" fmla="*/ 13 w 13"/>
              <a:gd name="T5" fmla="*/ 6 h 6"/>
              <a:gd name="T6" fmla="*/ 13 w 13"/>
              <a:gd name="T7" fmla="*/ 0 h 6"/>
              <a:gd name="T8" fmla="*/ 0 w 13"/>
              <a:gd name="T9" fmla="*/ 0 h 6"/>
            </a:gdLst>
            <a:ahLst/>
            <a:cxnLst>
              <a:cxn ang="0">
                <a:pos x="T0" y="T1"/>
              </a:cxn>
              <a:cxn ang="0">
                <a:pos x="T2" y="T3"/>
              </a:cxn>
              <a:cxn ang="0">
                <a:pos x="T4" y="T5"/>
              </a:cxn>
              <a:cxn ang="0">
                <a:pos x="T6" y="T7"/>
              </a:cxn>
              <a:cxn ang="0">
                <a:pos x="T8" y="T9"/>
              </a:cxn>
            </a:cxnLst>
            <a:rect l="0" t="0" r="r" b="b"/>
            <a:pathLst>
              <a:path w="13" h="6">
                <a:moveTo>
                  <a:pt x="0" y="0"/>
                </a:moveTo>
                <a:lnTo>
                  <a:pt x="0" y="5"/>
                </a:lnTo>
                <a:cubicBezTo>
                  <a:pt x="4" y="5"/>
                  <a:pt x="8" y="5"/>
                  <a:pt x="13" y="6"/>
                </a:cubicBezTo>
                <a:lnTo>
                  <a:pt x="13" y="0"/>
                </a:lnTo>
                <a:cubicBezTo>
                  <a:pt x="9" y="0"/>
                  <a:pt x="4" y="0"/>
                  <a:pt x="0" y="0"/>
                </a:cubicBez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5" name="Freeform 94"/>
          <p:cNvSpPr>
            <a:spLocks/>
          </p:cNvSpPr>
          <p:nvPr/>
        </p:nvSpPr>
        <p:spPr bwMode="auto">
          <a:xfrm>
            <a:off x="3574009" y="5282377"/>
            <a:ext cx="293690" cy="107245"/>
          </a:xfrm>
          <a:custGeom>
            <a:avLst/>
            <a:gdLst>
              <a:gd name="T0" fmla="*/ 432 w 645"/>
              <a:gd name="T1" fmla="*/ 276 h 276"/>
              <a:gd name="T2" fmla="*/ 429 w 645"/>
              <a:gd name="T3" fmla="*/ 276 h 276"/>
              <a:gd name="T4" fmla="*/ 442 w 645"/>
              <a:gd name="T5" fmla="*/ 204 h 276"/>
              <a:gd name="T6" fmla="*/ 20 w 645"/>
              <a:gd name="T7" fmla="*/ 208 h 276"/>
              <a:gd name="T8" fmla="*/ 18 w 645"/>
              <a:gd name="T9" fmla="*/ 83 h 276"/>
              <a:gd name="T10" fmla="*/ 439 w 645"/>
              <a:gd name="T11" fmla="*/ 78 h 276"/>
              <a:gd name="T12" fmla="*/ 423 w 645"/>
              <a:gd name="T13" fmla="*/ 6 h 276"/>
              <a:gd name="T14" fmla="*/ 645 w 645"/>
              <a:gd name="T15" fmla="*/ 136 h 276"/>
              <a:gd name="T16" fmla="*/ 645 w 645"/>
              <a:gd name="T17" fmla="*/ 136 h 276"/>
              <a:gd name="T18" fmla="*/ 645 w 645"/>
              <a:gd name="T19" fmla="*/ 140 h 276"/>
              <a:gd name="T20" fmla="*/ 432 w 645"/>
              <a:gd name="T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5" h="276">
                <a:moveTo>
                  <a:pt x="432" y="276"/>
                </a:moveTo>
                <a:lnTo>
                  <a:pt x="429" y="276"/>
                </a:lnTo>
                <a:cubicBezTo>
                  <a:pt x="403" y="270"/>
                  <a:pt x="442" y="204"/>
                  <a:pt x="442" y="204"/>
                </a:cubicBezTo>
                <a:cubicBezTo>
                  <a:pt x="442" y="204"/>
                  <a:pt x="38" y="213"/>
                  <a:pt x="20" y="208"/>
                </a:cubicBezTo>
                <a:cubicBezTo>
                  <a:pt x="2" y="203"/>
                  <a:pt x="0" y="89"/>
                  <a:pt x="18" y="83"/>
                </a:cubicBezTo>
                <a:cubicBezTo>
                  <a:pt x="35" y="78"/>
                  <a:pt x="439" y="78"/>
                  <a:pt x="439" y="78"/>
                </a:cubicBezTo>
                <a:cubicBezTo>
                  <a:pt x="439" y="78"/>
                  <a:pt x="398" y="13"/>
                  <a:pt x="423" y="6"/>
                </a:cubicBezTo>
                <a:cubicBezTo>
                  <a:pt x="449" y="0"/>
                  <a:pt x="641" y="74"/>
                  <a:pt x="645" y="136"/>
                </a:cubicBezTo>
                <a:lnTo>
                  <a:pt x="645" y="136"/>
                </a:lnTo>
                <a:lnTo>
                  <a:pt x="645" y="140"/>
                </a:lnTo>
                <a:cubicBezTo>
                  <a:pt x="644" y="201"/>
                  <a:pt x="467" y="276"/>
                  <a:pt x="432" y="27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2" name="Freeform 95"/>
          <p:cNvSpPr>
            <a:spLocks/>
          </p:cNvSpPr>
          <p:nvPr/>
        </p:nvSpPr>
        <p:spPr bwMode="auto">
          <a:xfrm>
            <a:off x="3572038" y="5284195"/>
            <a:ext cx="299604" cy="107245"/>
          </a:xfrm>
          <a:custGeom>
            <a:avLst/>
            <a:gdLst>
              <a:gd name="T0" fmla="*/ 433 w 655"/>
              <a:gd name="T1" fmla="*/ 278 h 278"/>
              <a:gd name="T2" fmla="*/ 428 w 655"/>
              <a:gd name="T3" fmla="*/ 277 h 278"/>
              <a:gd name="T4" fmla="*/ 415 w 655"/>
              <a:gd name="T5" fmla="*/ 261 h 278"/>
              <a:gd name="T6" fmla="*/ 444 w 655"/>
              <a:gd name="T7" fmla="*/ 202 h 278"/>
              <a:gd name="T8" fmla="*/ 170 w 655"/>
              <a:gd name="T9" fmla="*/ 211 h 278"/>
              <a:gd name="T10" fmla="*/ 37 w 655"/>
              <a:gd name="T11" fmla="*/ 211 h 278"/>
              <a:gd name="T12" fmla="*/ 19 w 655"/>
              <a:gd name="T13" fmla="*/ 209 h 278"/>
              <a:gd name="T14" fmla="*/ 4 w 655"/>
              <a:gd name="T15" fmla="*/ 181 h 278"/>
              <a:gd name="T16" fmla="*/ 3 w 655"/>
              <a:gd name="T17" fmla="*/ 102 h 278"/>
              <a:gd name="T18" fmla="*/ 10 w 655"/>
              <a:gd name="T19" fmla="*/ 82 h 278"/>
              <a:gd name="T20" fmla="*/ 23 w 655"/>
              <a:gd name="T21" fmla="*/ 77 h 278"/>
              <a:gd name="T22" fmla="*/ 441 w 655"/>
              <a:gd name="T23" fmla="*/ 72 h 278"/>
              <a:gd name="T24" fmla="*/ 434 w 655"/>
              <a:gd name="T25" fmla="*/ 77 h 278"/>
              <a:gd name="T26" fmla="*/ 412 w 655"/>
              <a:gd name="T27" fmla="*/ 8 h 278"/>
              <a:gd name="T28" fmla="*/ 429 w 655"/>
              <a:gd name="T29" fmla="*/ 0 h 278"/>
              <a:gd name="T30" fmla="*/ 574 w 655"/>
              <a:gd name="T31" fmla="*/ 54 h 278"/>
              <a:gd name="T32" fmla="*/ 647 w 655"/>
              <a:gd name="T33" fmla="*/ 134 h 278"/>
              <a:gd name="T34" fmla="*/ 648 w 655"/>
              <a:gd name="T35" fmla="*/ 131 h 278"/>
              <a:gd name="T36" fmla="*/ 655 w 655"/>
              <a:gd name="T37" fmla="*/ 138 h 278"/>
              <a:gd name="T38" fmla="*/ 487 w 655"/>
              <a:gd name="T39" fmla="*/ 264 h 278"/>
              <a:gd name="T40" fmla="*/ 435 w 655"/>
              <a:gd name="T41" fmla="*/ 278 h 278"/>
              <a:gd name="T42" fmla="*/ 434 w 655"/>
              <a:gd name="T43" fmla="*/ 274 h 278"/>
              <a:gd name="T44" fmla="*/ 435 w 655"/>
              <a:gd name="T45" fmla="*/ 270 h 278"/>
              <a:gd name="T46" fmla="*/ 566 w 655"/>
              <a:gd name="T47" fmla="*/ 216 h 278"/>
              <a:gd name="T48" fmla="*/ 640 w 655"/>
              <a:gd name="T49" fmla="*/ 135 h 278"/>
              <a:gd name="T50" fmla="*/ 646 w 655"/>
              <a:gd name="T51" fmla="*/ 138 h 278"/>
              <a:gd name="T52" fmla="*/ 545 w 655"/>
              <a:gd name="T53" fmla="*/ 49 h 278"/>
              <a:gd name="T54" fmla="*/ 445 w 655"/>
              <a:gd name="T55" fmla="*/ 10 h 278"/>
              <a:gd name="T56" fmla="*/ 428 w 655"/>
              <a:gd name="T57" fmla="*/ 8 h 278"/>
              <a:gd name="T58" fmla="*/ 428 w 655"/>
              <a:gd name="T59" fmla="*/ 8 h 278"/>
              <a:gd name="T60" fmla="*/ 428 w 655"/>
              <a:gd name="T61" fmla="*/ 8 h 278"/>
              <a:gd name="T62" fmla="*/ 424 w 655"/>
              <a:gd name="T63" fmla="*/ 18 h 278"/>
              <a:gd name="T64" fmla="*/ 448 w 655"/>
              <a:gd name="T65" fmla="*/ 74 h 278"/>
              <a:gd name="T66" fmla="*/ 441 w 655"/>
              <a:gd name="T67" fmla="*/ 79 h 278"/>
              <a:gd name="T68" fmla="*/ 167 w 655"/>
              <a:gd name="T69" fmla="*/ 81 h 278"/>
              <a:gd name="T70" fmla="*/ 35 w 655"/>
              <a:gd name="T71" fmla="*/ 84 h 278"/>
              <a:gd name="T72" fmla="*/ 23 w 655"/>
              <a:gd name="T73" fmla="*/ 85 h 278"/>
              <a:gd name="T74" fmla="*/ 22 w 655"/>
              <a:gd name="T75" fmla="*/ 84 h 278"/>
              <a:gd name="T76" fmla="*/ 23 w 655"/>
              <a:gd name="T77" fmla="*/ 85 h 278"/>
              <a:gd name="T78" fmla="*/ 23 w 655"/>
              <a:gd name="T79" fmla="*/ 85 h 278"/>
              <a:gd name="T80" fmla="*/ 24 w 655"/>
              <a:gd name="T81" fmla="*/ 84 h 278"/>
              <a:gd name="T82" fmla="*/ 21 w 655"/>
              <a:gd name="T83" fmla="*/ 83 h 278"/>
              <a:gd name="T84" fmla="*/ 23 w 655"/>
              <a:gd name="T85" fmla="*/ 84 h 278"/>
              <a:gd name="T86" fmla="*/ 23 w 655"/>
              <a:gd name="T87" fmla="*/ 84 h 278"/>
              <a:gd name="T88" fmla="*/ 20 w 655"/>
              <a:gd name="T89" fmla="*/ 91 h 278"/>
              <a:gd name="T90" fmla="*/ 19 w 655"/>
              <a:gd name="T91" fmla="*/ 185 h 278"/>
              <a:gd name="T92" fmla="*/ 26 w 655"/>
              <a:gd name="T93" fmla="*/ 202 h 278"/>
              <a:gd name="T94" fmla="*/ 26 w 655"/>
              <a:gd name="T95" fmla="*/ 203 h 278"/>
              <a:gd name="T96" fmla="*/ 26 w 655"/>
              <a:gd name="T97" fmla="*/ 203 h 278"/>
              <a:gd name="T98" fmla="*/ 24 w 655"/>
              <a:gd name="T99" fmla="*/ 204 h 278"/>
              <a:gd name="T100" fmla="*/ 27 w 655"/>
              <a:gd name="T101" fmla="*/ 203 h 278"/>
              <a:gd name="T102" fmla="*/ 26 w 655"/>
              <a:gd name="T103" fmla="*/ 203 h 278"/>
              <a:gd name="T104" fmla="*/ 25 w 655"/>
              <a:gd name="T105" fmla="*/ 203 h 278"/>
              <a:gd name="T106" fmla="*/ 25 w 655"/>
              <a:gd name="T107" fmla="*/ 204 h 278"/>
              <a:gd name="T108" fmla="*/ 40 w 655"/>
              <a:gd name="T109" fmla="*/ 204 h 278"/>
              <a:gd name="T110" fmla="*/ 352 w 655"/>
              <a:gd name="T111" fmla="*/ 200 h 278"/>
              <a:gd name="T112" fmla="*/ 449 w 655"/>
              <a:gd name="T113" fmla="*/ 200 h 278"/>
              <a:gd name="T114" fmla="*/ 440 w 655"/>
              <a:gd name="T115" fmla="*/ 224 h 278"/>
              <a:gd name="T116" fmla="*/ 431 w 655"/>
              <a:gd name="T117" fmla="*/ 268 h 278"/>
              <a:gd name="T118" fmla="*/ 431 w 655"/>
              <a:gd name="T119" fmla="*/ 274 h 278"/>
              <a:gd name="T120" fmla="*/ 436 w 655"/>
              <a:gd name="T121" fmla="*/ 271 h 278"/>
              <a:gd name="T122" fmla="*/ 435 w 655"/>
              <a:gd name="T123" fmla="*/ 27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5" h="278">
                <a:moveTo>
                  <a:pt x="434" y="274"/>
                </a:moveTo>
                <a:lnTo>
                  <a:pt x="433" y="278"/>
                </a:lnTo>
                <a:lnTo>
                  <a:pt x="430" y="277"/>
                </a:lnTo>
                <a:lnTo>
                  <a:pt x="428" y="277"/>
                </a:lnTo>
                <a:cubicBezTo>
                  <a:pt x="422" y="276"/>
                  <a:pt x="419" y="273"/>
                  <a:pt x="418" y="270"/>
                </a:cubicBezTo>
                <a:cubicBezTo>
                  <a:pt x="416" y="267"/>
                  <a:pt x="415" y="264"/>
                  <a:pt x="415" y="261"/>
                </a:cubicBezTo>
                <a:cubicBezTo>
                  <a:pt x="415" y="239"/>
                  <a:pt x="437" y="201"/>
                  <a:pt x="437" y="201"/>
                </a:cubicBezTo>
                <a:lnTo>
                  <a:pt x="444" y="202"/>
                </a:lnTo>
                <a:lnTo>
                  <a:pt x="444" y="206"/>
                </a:lnTo>
                <a:cubicBezTo>
                  <a:pt x="444" y="206"/>
                  <a:pt x="292" y="209"/>
                  <a:pt x="170" y="211"/>
                </a:cubicBezTo>
                <a:cubicBezTo>
                  <a:pt x="132" y="211"/>
                  <a:pt x="96" y="211"/>
                  <a:pt x="70" y="211"/>
                </a:cubicBezTo>
                <a:cubicBezTo>
                  <a:pt x="57" y="211"/>
                  <a:pt x="45" y="211"/>
                  <a:pt x="37" y="211"/>
                </a:cubicBezTo>
                <a:cubicBezTo>
                  <a:pt x="33" y="211"/>
                  <a:pt x="29" y="211"/>
                  <a:pt x="27" y="210"/>
                </a:cubicBezTo>
                <a:lnTo>
                  <a:pt x="19" y="209"/>
                </a:lnTo>
                <a:cubicBezTo>
                  <a:pt x="15" y="208"/>
                  <a:pt x="14" y="207"/>
                  <a:pt x="13" y="205"/>
                </a:cubicBezTo>
                <a:cubicBezTo>
                  <a:pt x="8" y="201"/>
                  <a:pt x="6" y="192"/>
                  <a:pt x="4" y="181"/>
                </a:cubicBezTo>
                <a:cubicBezTo>
                  <a:pt x="2" y="170"/>
                  <a:pt x="0" y="157"/>
                  <a:pt x="0" y="144"/>
                </a:cubicBezTo>
                <a:cubicBezTo>
                  <a:pt x="0" y="129"/>
                  <a:pt x="1" y="114"/>
                  <a:pt x="3" y="102"/>
                </a:cubicBezTo>
                <a:cubicBezTo>
                  <a:pt x="4" y="96"/>
                  <a:pt x="5" y="91"/>
                  <a:pt x="7" y="87"/>
                </a:cubicBezTo>
                <a:lnTo>
                  <a:pt x="10" y="82"/>
                </a:lnTo>
                <a:cubicBezTo>
                  <a:pt x="11" y="81"/>
                  <a:pt x="12" y="79"/>
                  <a:pt x="16" y="78"/>
                </a:cubicBezTo>
                <a:lnTo>
                  <a:pt x="23" y="77"/>
                </a:lnTo>
                <a:cubicBezTo>
                  <a:pt x="43" y="76"/>
                  <a:pt x="100" y="74"/>
                  <a:pt x="166" y="74"/>
                </a:cubicBezTo>
                <a:cubicBezTo>
                  <a:pt x="288" y="72"/>
                  <a:pt x="441" y="72"/>
                  <a:pt x="441" y="72"/>
                </a:cubicBezTo>
                <a:lnTo>
                  <a:pt x="441" y="76"/>
                </a:lnTo>
                <a:lnTo>
                  <a:pt x="434" y="77"/>
                </a:lnTo>
                <a:cubicBezTo>
                  <a:pt x="434" y="77"/>
                  <a:pt x="410" y="40"/>
                  <a:pt x="410" y="18"/>
                </a:cubicBezTo>
                <a:cubicBezTo>
                  <a:pt x="410" y="14"/>
                  <a:pt x="410" y="11"/>
                  <a:pt x="412" y="8"/>
                </a:cubicBezTo>
                <a:cubicBezTo>
                  <a:pt x="414" y="5"/>
                  <a:pt x="416" y="3"/>
                  <a:pt x="422" y="1"/>
                </a:cubicBezTo>
                <a:lnTo>
                  <a:pt x="429" y="0"/>
                </a:lnTo>
                <a:cubicBezTo>
                  <a:pt x="435" y="0"/>
                  <a:pt x="443" y="2"/>
                  <a:pt x="452" y="4"/>
                </a:cubicBezTo>
                <a:cubicBezTo>
                  <a:pt x="482" y="11"/>
                  <a:pt x="531" y="30"/>
                  <a:pt x="574" y="54"/>
                </a:cubicBezTo>
                <a:cubicBezTo>
                  <a:pt x="616" y="78"/>
                  <a:pt x="652" y="106"/>
                  <a:pt x="654" y="134"/>
                </a:cubicBezTo>
                <a:lnTo>
                  <a:pt x="647" y="134"/>
                </a:lnTo>
                <a:lnTo>
                  <a:pt x="648" y="131"/>
                </a:lnTo>
                <a:lnTo>
                  <a:pt x="648" y="131"/>
                </a:lnTo>
                <a:cubicBezTo>
                  <a:pt x="651" y="131"/>
                  <a:pt x="654" y="132"/>
                  <a:pt x="654" y="134"/>
                </a:cubicBezTo>
                <a:lnTo>
                  <a:pt x="655" y="138"/>
                </a:lnTo>
                <a:cubicBezTo>
                  <a:pt x="654" y="171"/>
                  <a:pt x="608" y="205"/>
                  <a:pt x="559" y="231"/>
                </a:cubicBezTo>
                <a:cubicBezTo>
                  <a:pt x="535" y="245"/>
                  <a:pt x="509" y="256"/>
                  <a:pt x="487" y="264"/>
                </a:cubicBezTo>
                <a:cubicBezTo>
                  <a:pt x="476" y="268"/>
                  <a:pt x="466" y="271"/>
                  <a:pt x="457" y="274"/>
                </a:cubicBezTo>
                <a:cubicBezTo>
                  <a:pt x="449" y="276"/>
                  <a:pt x="442" y="278"/>
                  <a:pt x="435" y="278"/>
                </a:cubicBezTo>
                <a:lnTo>
                  <a:pt x="433" y="278"/>
                </a:lnTo>
                <a:lnTo>
                  <a:pt x="434" y="274"/>
                </a:lnTo>
                <a:lnTo>
                  <a:pt x="435" y="270"/>
                </a:lnTo>
                <a:lnTo>
                  <a:pt x="435" y="270"/>
                </a:lnTo>
                <a:cubicBezTo>
                  <a:pt x="437" y="270"/>
                  <a:pt x="443" y="269"/>
                  <a:pt x="451" y="267"/>
                </a:cubicBezTo>
                <a:cubicBezTo>
                  <a:pt x="478" y="260"/>
                  <a:pt x="526" y="240"/>
                  <a:pt x="566" y="216"/>
                </a:cubicBezTo>
                <a:cubicBezTo>
                  <a:pt x="607" y="192"/>
                  <a:pt x="640" y="164"/>
                  <a:pt x="640" y="138"/>
                </a:cubicBezTo>
                <a:lnTo>
                  <a:pt x="640" y="135"/>
                </a:lnTo>
                <a:lnTo>
                  <a:pt x="647" y="134"/>
                </a:lnTo>
                <a:lnTo>
                  <a:pt x="646" y="138"/>
                </a:lnTo>
                <a:cubicBezTo>
                  <a:pt x="643" y="138"/>
                  <a:pt x="640" y="136"/>
                  <a:pt x="640" y="135"/>
                </a:cubicBezTo>
                <a:cubicBezTo>
                  <a:pt x="638" y="106"/>
                  <a:pt x="594" y="74"/>
                  <a:pt x="545" y="49"/>
                </a:cubicBezTo>
                <a:cubicBezTo>
                  <a:pt x="520" y="37"/>
                  <a:pt x="495" y="26"/>
                  <a:pt x="473" y="19"/>
                </a:cubicBezTo>
                <a:cubicBezTo>
                  <a:pt x="462" y="15"/>
                  <a:pt x="453" y="12"/>
                  <a:pt x="445" y="10"/>
                </a:cubicBezTo>
                <a:cubicBezTo>
                  <a:pt x="437" y="8"/>
                  <a:pt x="431" y="8"/>
                  <a:pt x="429" y="8"/>
                </a:cubicBezTo>
                <a:lnTo>
                  <a:pt x="428" y="8"/>
                </a:lnTo>
                <a:lnTo>
                  <a:pt x="428" y="7"/>
                </a:lnTo>
                <a:lnTo>
                  <a:pt x="428" y="8"/>
                </a:lnTo>
                <a:lnTo>
                  <a:pt x="428" y="7"/>
                </a:lnTo>
                <a:lnTo>
                  <a:pt x="428" y="8"/>
                </a:lnTo>
                <a:lnTo>
                  <a:pt x="426" y="10"/>
                </a:lnTo>
                <a:lnTo>
                  <a:pt x="424" y="18"/>
                </a:lnTo>
                <a:cubicBezTo>
                  <a:pt x="424" y="27"/>
                  <a:pt x="430" y="42"/>
                  <a:pt x="436" y="54"/>
                </a:cubicBezTo>
                <a:cubicBezTo>
                  <a:pt x="442" y="65"/>
                  <a:pt x="448" y="74"/>
                  <a:pt x="448" y="74"/>
                </a:cubicBezTo>
                <a:lnTo>
                  <a:pt x="447" y="78"/>
                </a:lnTo>
                <a:lnTo>
                  <a:pt x="441" y="79"/>
                </a:lnTo>
                <a:cubicBezTo>
                  <a:pt x="441" y="79"/>
                  <a:pt x="403" y="79"/>
                  <a:pt x="349" y="79"/>
                </a:cubicBezTo>
                <a:cubicBezTo>
                  <a:pt x="296" y="80"/>
                  <a:pt x="227" y="80"/>
                  <a:pt x="167" y="81"/>
                </a:cubicBezTo>
                <a:cubicBezTo>
                  <a:pt x="128" y="81"/>
                  <a:pt x="94" y="82"/>
                  <a:pt x="67" y="83"/>
                </a:cubicBezTo>
                <a:cubicBezTo>
                  <a:pt x="54" y="83"/>
                  <a:pt x="43" y="83"/>
                  <a:pt x="35" y="84"/>
                </a:cubicBezTo>
                <a:cubicBezTo>
                  <a:pt x="31" y="84"/>
                  <a:pt x="28" y="84"/>
                  <a:pt x="26" y="84"/>
                </a:cubicBezTo>
                <a:lnTo>
                  <a:pt x="23" y="85"/>
                </a:lnTo>
                <a:lnTo>
                  <a:pt x="23" y="85"/>
                </a:lnTo>
                <a:lnTo>
                  <a:pt x="22" y="84"/>
                </a:lnTo>
                <a:lnTo>
                  <a:pt x="23" y="85"/>
                </a:lnTo>
                <a:lnTo>
                  <a:pt x="23" y="85"/>
                </a:lnTo>
                <a:lnTo>
                  <a:pt x="22" y="84"/>
                </a:lnTo>
                <a:lnTo>
                  <a:pt x="23" y="85"/>
                </a:lnTo>
                <a:lnTo>
                  <a:pt x="21" y="83"/>
                </a:lnTo>
                <a:lnTo>
                  <a:pt x="24" y="84"/>
                </a:lnTo>
                <a:lnTo>
                  <a:pt x="23" y="85"/>
                </a:lnTo>
                <a:lnTo>
                  <a:pt x="21" y="83"/>
                </a:lnTo>
                <a:lnTo>
                  <a:pt x="24" y="84"/>
                </a:lnTo>
                <a:lnTo>
                  <a:pt x="23" y="84"/>
                </a:lnTo>
                <a:lnTo>
                  <a:pt x="24" y="84"/>
                </a:lnTo>
                <a:lnTo>
                  <a:pt x="23" y="84"/>
                </a:lnTo>
                <a:lnTo>
                  <a:pt x="24" y="84"/>
                </a:lnTo>
                <a:cubicBezTo>
                  <a:pt x="23" y="85"/>
                  <a:pt x="21" y="87"/>
                  <a:pt x="20" y="91"/>
                </a:cubicBezTo>
                <a:cubicBezTo>
                  <a:pt x="16" y="102"/>
                  <a:pt x="14" y="123"/>
                  <a:pt x="15" y="144"/>
                </a:cubicBezTo>
                <a:cubicBezTo>
                  <a:pt x="15" y="158"/>
                  <a:pt x="16" y="173"/>
                  <a:pt x="19" y="185"/>
                </a:cubicBezTo>
                <a:cubicBezTo>
                  <a:pt x="20" y="191"/>
                  <a:pt x="22" y="195"/>
                  <a:pt x="23" y="199"/>
                </a:cubicBezTo>
                <a:lnTo>
                  <a:pt x="26" y="202"/>
                </a:lnTo>
                <a:lnTo>
                  <a:pt x="27" y="203"/>
                </a:lnTo>
                <a:lnTo>
                  <a:pt x="26" y="203"/>
                </a:lnTo>
                <a:lnTo>
                  <a:pt x="27" y="203"/>
                </a:lnTo>
                <a:lnTo>
                  <a:pt x="26" y="203"/>
                </a:lnTo>
                <a:lnTo>
                  <a:pt x="27" y="203"/>
                </a:lnTo>
                <a:lnTo>
                  <a:pt x="24" y="204"/>
                </a:lnTo>
                <a:lnTo>
                  <a:pt x="26" y="203"/>
                </a:lnTo>
                <a:lnTo>
                  <a:pt x="27" y="203"/>
                </a:lnTo>
                <a:lnTo>
                  <a:pt x="24" y="204"/>
                </a:lnTo>
                <a:lnTo>
                  <a:pt x="26" y="203"/>
                </a:lnTo>
                <a:lnTo>
                  <a:pt x="25" y="204"/>
                </a:lnTo>
                <a:lnTo>
                  <a:pt x="25" y="203"/>
                </a:lnTo>
                <a:lnTo>
                  <a:pt x="26" y="203"/>
                </a:lnTo>
                <a:lnTo>
                  <a:pt x="25" y="204"/>
                </a:lnTo>
                <a:lnTo>
                  <a:pt x="25" y="203"/>
                </a:lnTo>
                <a:cubicBezTo>
                  <a:pt x="26" y="203"/>
                  <a:pt x="32" y="204"/>
                  <a:pt x="40" y="204"/>
                </a:cubicBezTo>
                <a:cubicBezTo>
                  <a:pt x="65" y="204"/>
                  <a:pt x="114" y="204"/>
                  <a:pt x="170" y="203"/>
                </a:cubicBezTo>
                <a:cubicBezTo>
                  <a:pt x="230" y="203"/>
                  <a:pt x="299" y="201"/>
                  <a:pt x="352" y="200"/>
                </a:cubicBezTo>
                <a:cubicBezTo>
                  <a:pt x="405" y="199"/>
                  <a:pt x="443" y="198"/>
                  <a:pt x="443" y="198"/>
                </a:cubicBezTo>
                <a:lnTo>
                  <a:pt x="449" y="200"/>
                </a:lnTo>
                <a:lnTo>
                  <a:pt x="451" y="203"/>
                </a:lnTo>
                <a:cubicBezTo>
                  <a:pt x="451" y="203"/>
                  <a:pt x="445" y="212"/>
                  <a:pt x="440" y="224"/>
                </a:cubicBezTo>
                <a:cubicBezTo>
                  <a:pt x="435" y="236"/>
                  <a:pt x="429" y="251"/>
                  <a:pt x="429" y="260"/>
                </a:cubicBezTo>
                <a:lnTo>
                  <a:pt x="431" y="268"/>
                </a:lnTo>
                <a:lnTo>
                  <a:pt x="434" y="270"/>
                </a:lnTo>
                <a:lnTo>
                  <a:pt x="431" y="274"/>
                </a:lnTo>
                <a:lnTo>
                  <a:pt x="433" y="270"/>
                </a:lnTo>
                <a:lnTo>
                  <a:pt x="436" y="271"/>
                </a:lnTo>
                <a:lnTo>
                  <a:pt x="434" y="274"/>
                </a:lnTo>
                <a:lnTo>
                  <a:pt x="435" y="270"/>
                </a:lnTo>
                <a:lnTo>
                  <a:pt x="434" y="27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505"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902" y="5327820"/>
            <a:ext cx="19711" cy="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3" name="Rectangle 98"/>
          <p:cNvSpPr>
            <a:spLocks noChangeArrowheads="1"/>
          </p:cNvSpPr>
          <p:nvPr/>
        </p:nvSpPr>
        <p:spPr bwMode="auto">
          <a:xfrm>
            <a:off x="4386092" y="3310151"/>
            <a:ext cx="1086063" cy="410805"/>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4" name="Freeform 99"/>
          <p:cNvSpPr>
            <a:spLocks/>
          </p:cNvSpPr>
          <p:nvPr/>
        </p:nvSpPr>
        <p:spPr bwMode="auto">
          <a:xfrm>
            <a:off x="4382150" y="3308333"/>
            <a:ext cx="1091976" cy="414440"/>
          </a:xfrm>
          <a:custGeom>
            <a:avLst/>
            <a:gdLst>
              <a:gd name="T0" fmla="*/ 7 w 2392"/>
              <a:gd name="T1" fmla="*/ 7 h 1077"/>
              <a:gd name="T2" fmla="*/ 7 w 2392"/>
              <a:gd name="T3" fmla="*/ 14 h 1077"/>
              <a:gd name="T4" fmla="*/ 2378 w 2392"/>
              <a:gd name="T5" fmla="*/ 14 h 1077"/>
              <a:gd name="T6" fmla="*/ 2378 w 2392"/>
              <a:gd name="T7" fmla="*/ 1063 h 1077"/>
              <a:gd name="T8" fmla="*/ 14 w 2392"/>
              <a:gd name="T9" fmla="*/ 1063 h 1077"/>
              <a:gd name="T10" fmla="*/ 14 w 2392"/>
              <a:gd name="T11" fmla="*/ 7 h 1077"/>
              <a:gd name="T12" fmla="*/ 7 w 2392"/>
              <a:gd name="T13" fmla="*/ 7 h 1077"/>
              <a:gd name="T14" fmla="*/ 7 w 2392"/>
              <a:gd name="T15" fmla="*/ 14 h 1077"/>
              <a:gd name="T16" fmla="*/ 7 w 2392"/>
              <a:gd name="T17" fmla="*/ 7 h 1077"/>
              <a:gd name="T18" fmla="*/ 0 w 2392"/>
              <a:gd name="T19" fmla="*/ 7 h 1077"/>
              <a:gd name="T20" fmla="*/ 0 w 2392"/>
              <a:gd name="T21" fmla="*/ 1077 h 1077"/>
              <a:gd name="T22" fmla="*/ 2392 w 2392"/>
              <a:gd name="T23" fmla="*/ 1077 h 1077"/>
              <a:gd name="T24" fmla="*/ 2392 w 2392"/>
              <a:gd name="T25" fmla="*/ 0 h 1077"/>
              <a:gd name="T26" fmla="*/ 0 w 2392"/>
              <a:gd name="T27" fmla="*/ 0 h 1077"/>
              <a:gd name="T28" fmla="*/ 0 w 2392"/>
              <a:gd name="T29" fmla="*/ 7 h 1077"/>
              <a:gd name="T30" fmla="*/ 7 w 2392"/>
              <a:gd name="T31" fmla="*/ 7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2" h="1077">
                <a:moveTo>
                  <a:pt x="7" y="7"/>
                </a:moveTo>
                <a:lnTo>
                  <a:pt x="7" y="14"/>
                </a:lnTo>
                <a:lnTo>
                  <a:pt x="2378" y="14"/>
                </a:lnTo>
                <a:lnTo>
                  <a:pt x="2378" y="1063"/>
                </a:lnTo>
                <a:lnTo>
                  <a:pt x="14" y="1063"/>
                </a:lnTo>
                <a:lnTo>
                  <a:pt x="14" y="7"/>
                </a:lnTo>
                <a:lnTo>
                  <a:pt x="7" y="7"/>
                </a:lnTo>
                <a:lnTo>
                  <a:pt x="7" y="14"/>
                </a:lnTo>
                <a:lnTo>
                  <a:pt x="7" y="7"/>
                </a:lnTo>
                <a:lnTo>
                  <a:pt x="0" y="7"/>
                </a:lnTo>
                <a:lnTo>
                  <a:pt x="0" y="1077"/>
                </a:lnTo>
                <a:lnTo>
                  <a:pt x="2392" y="1077"/>
                </a:lnTo>
                <a:lnTo>
                  <a:pt x="2392" y="0"/>
                </a:lnTo>
                <a:lnTo>
                  <a:pt x="0" y="0"/>
                </a:lnTo>
                <a:lnTo>
                  <a:pt x="0" y="7"/>
                </a:lnTo>
                <a:lnTo>
                  <a:pt x="7"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5" name="Rectangle 100"/>
          <p:cNvSpPr>
            <a:spLocks noChangeArrowheads="1"/>
          </p:cNvSpPr>
          <p:nvPr/>
        </p:nvSpPr>
        <p:spPr bwMode="auto">
          <a:xfrm>
            <a:off x="2771781" y="3370136"/>
            <a:ext cx="735211"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Immediate and</a:t>
            </a:r>
            <a:endParaRPr kumimoji="0" lang="en-US" sz="1800" b="0" i="0" u="none" strike="noStrike" cap="none" normalizeH="0" baseline="0" smtClean="0">
              <a:ln>
                <a:noFill/>
              </a:ln>
              <a:solidFill>
                <a:schemeClr val="tx1"/>
              </a:solidFill>
              <a:effectLst/>
              <a:latin typeface="Arial" pitchFamily="34" charset="0"/>
            </a:endParaRPr>
          </a:p>
        </p:txBody>
      </p:sp>
      <p:sp>
        <p:nvSpPr>
          <p:cNvPr id="17476" name="Rectangle 101"/>
          <p:cNvSpPr>
            <a:spLocks noChangeArrowheads="1"/>
          </p:cNvSpPr>
          <p:nvPr/>
        </p:nvSpPr>
        <p:spPr bwMode="auto">
          <a:xfrm>
            <a:off x="2815145" y="3484652"/>
            <a:ext cx="650455"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branch target</a:t>
            </a:r>
            <a:endParaRPr kumimoji="0" lang="en-US" sz="1800" b="0" i="0" u="none" strike="noStrike" cap="none" normalizeH="0" baseline="0" smtClean="0">
              <a:ln>
                <a:noFill/>
              </a:ln>
              <a:solidFill>
                <a:schemeClr val="tx1"/>
              </a:solidFill>
              <a:effectLst/>
              <a:latin typeface="Arial" pitchFamily="34" charset="0"/>
            </a:endParaRPr>
          </a:p>
        </p:txBody>
      </p:sp>
      <p:sp>
        <p:nvSpPr>
          <p:cNvPr id="17477" name="Rectangle 102"/>
          <p:cNvSpPr>
            <a:spLocks noChangeArrowheads="1"/>
          </p:cNvSpPr>
          <p:nvPr/>
        </p:nvSpPr>
        <p:spPr bwMode="auto">
          <a:xfrm>
            <a:off x="4725117" y="3342870"/>
            <a:ext cx="429695"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7478" name="Rectangle 103"/>
          <p:cNvSpPr>
            <a:spLocks noChangeArrowheads="1"/>
          </p:cNvSpPr>
          <p:nvPr/>
        </p:nvSpPr>
        <p:spPr bwMode="auto">
          <a:xfrm>
            <a:off x="4882803" y="3459204"/>
            <a:ext cx="199079"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file</a:t>
            </a:r>
            <a:endParaRPr kumimoji="0" lang="en-US" sz="1800" b="0" i="0" u="none" strike="noStrike" cap="none" normalizeH="0" baseline="0" smtClean="0">
              <a:ln>
                <a:noFill/>
              </a:ln>
              <a:solidFill>
                <a:schemeClr val="tx1"/>
              </a:solidFill>
              <a:effectLst/>
              <a:latin typeface="Arial" pitchFamily="34" charset="0"/>
            </a:endParaRPr>
          </a:p>
        </p:txBody>
      </p:sp>
      <p:sp>
        <p:nvSpPr>
          <p:cNvPr id="17480" name="Rectangle 105"/>
          <p:cNvSpPr>
            <a:spLocks noChangeArrowheads="1"/>
          </p:cNvSpPr>
          <p:nvPr/>
        </p:nvSpPr>
        <p:spPr bwMode="auto">
          <a:xfrm>
            <a:off x="5448502" y="4575284"/>
            <a:ext cx="157686"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7481" name="Rectangle 106"/>
          <p:cNvSpPr>
            <a:spLocks noChangeArrowheads="1"/>
          </p:cNvSpPr>
          <p:nvPr/>
        </p:nvSpPr>
        <p:spPr bwMode="auto">
          <a:xfrm>
            <a:off x="2866393" y="5195126"/>
            <a:ext cx="798286" cy="1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Times New Roman" pitchFamily="18" charset="0"/>
              </a:rPr>
              <a:t>Data memory</a:t>
            </a:r>
            <a:endParaRPr kumimoji="0" lang="en-US" sz="1800" b="0" i="0" u="none" strike="noStrike" cap="none" normalizeH="0" baseline="0" smtClean="0">
              <a:ln>
                <a:noFill/>
              </a:ln>
              <a:solidFill>
                <a:schemeClr val="tx1"/>
              </a:solidFill>
              <a:effectLst/>
              <a:latin typeface="Arial" pitchFamily="34" charset="0"/>
            </a:endParaRPr>
          </a:p>
        </p:txBody>
      </p:sp>
      <p:sp>
        <p:nvSpPr>
          <p:cNvPr id="17482" name="Rectangle 107"/>
          <p:cNvSpPr>
            <a:spLocks noChangeArrowheads="1"/>
          </p:cNvSpPr>
          <p:nvPr/>
        </p:nvSpPr>
        <p:spPr bwMode="auto">
          <a:xfrm>
            <a:off x="4136646" y="5180585"/>
            <a:ext cx="35266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Times New Roman" pitchFamily="18" charset="0"/>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7483" name="Rectangle 108"/>
          <p:cNvSpPr>
            <a:spLocks noChangeArrowheads="1"/>
          </p:cNvSpPr>
          <p:nvPr/>
        </p:nvSpPr>
        <p:spPr bwMode="auto">
          <a:xfrm>
            <a:off x="4252059" y="5311461"/>
            <a:ext cx="1603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Times New Roman" pitchFamily="18" charset="0"/>
              </a:rPr>
              <a:t>unit</a:t>
            </a:r>
            <a:endParaRPr kumimoji="0" lang="en-US" sz="3200" b="0" i="0" u="none" strike="noStrike" cap="none" normalizeH="0" baseline="0" dirty="0" smtClean="0">
              <a:ln>
                <a:noFill/>
              </a:ln>
              <a:solidFill>
                <a:schemeClr val="tx1"/>
              </a:solidFill>
              <a:effectLst/>
              <a:latin typeface="Arial" pitchFamily="34" charset="0"/>
            </a:endParaRPr>
          </a:p>
        </p:txBody>
      </p:sp>
      <p:sp>
        <p:nvSpPr>
          <p:cNvPr id="17484" name="Rectangle 109"/>
          <p:cNvSpPr>
            <a:spLocks noChangeArrowheads="1"/>
          </p:cNvSpPr>
          <p:nvPr/>
        </p:nvSpPr>
        <p:spPr bwMode="auto">
          <a:xfrm>
            <a:off x="3916976" y="5015172"/>
            <a:ext cx="342967" cy="89068"/>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5" name="Freeform 110"/>
          <p:cNvSpPr>
            <a:spLocks/>
          </p:cNvSpPr>
          <p:nvPr/>
        </p:nvSpPr>
        <p:spPr bwMode="auto">
          <a:xfrm>
            <a:off x="3913034" y="5011537"/>
            <a:ext cx="350852" cy="96339"/>
          </a:xfrm>
          <a:custGeom>
            <a:avLst/>
            <a:gdLst>
              <a:gd name="T0" fmla="*/ 10 w 772"/>
              <a:gd name="T1" fmla="*/ 9 h 252"/>
              <a:gd name="T2" fmla="*/ 10 w 772"/>
              <a:gd name="T3" fmla="*/ 19 h 252"/>
              <a:gd name="T4" fmla="*/ 753 w 772"/>
              <a:gd name="T5" fmla="*/ 19 h 252"/>
              <a:gd name="T6" fmla="*/ 753 w 772"/>
              <a:gd name="T7" fmla="*/ 232 h 252"/>
              <a:gd name="T8" fmla="*/ 20 w 772"/>
              <a:gd name="T9" fmla="*/ 232 h 252"/>
              <a:gd name="T10" fmla="*/ 20 w 772"/>
              <a:gd name="T11" fmla="*/ 9 h 252"/>
              <a:gd name="T12" fmla="*/ 10 w 772"/>
              <a:gd name="T13" fmla="*/ 9 h 252"/>
              <a:gd name="T14" fmla="*/ 10 w 772"/>
              <a:gd name="T15" fmla="*/ 19 h 252"/>
              <a:gd name="T16" fmla="*/ 10 w 772"/>
              <a:gd name="T17" fmla="*/ 9 h 252"/>
              <a:gd name="T18" fmla="*/ 0 w 772"/>
              <a:gd name="T19" fmla="*/ 9 h 252"/>
              <a:gd name="T20" fmla="*/ 0 w 772"/>
              <a:gd name="T21" fmla="*/ 252 h 252"/>
              <a:gd name="T22" fmla="*/ 772 w 772"/>
              <a:gd name="T23" fmla="*/ 252 h 252"/>
              <a:gd name="T24" fmla="*/ 772 w 772"/>
              <a:gd name="T25" fmla="*/ 0 h 252"/>
              <a:gd name="T26" fmla="*/ 0 w 772"/>
              <a:gd name="T27" fmla="*/ 0 h 252"/>
              <a:gd name="T28" fmla="*/ 0 w 772"/>
              <a:gd name="T29" fmla="*/ 9 h 252"/>
              <a:gd name="T30" fmla="*/ 10 w 772"/>
              <a:gd name="T31" fmla="*/ 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2" h="252">
                <a:moveTo>
                  <a:pt x="10" y="9"/>
                </a:moveTo>
                <a:lnTo>
                  <a:pt x="10" y="19"/>
                </a:lnTo>
                <a:lnTo>
                  <a:pt x="753" y="19"/>
                </a:lnTo>
                <a:lnTo>
                  <a:pt x="753" y="232"/>
                </a:lnTo>
                <a:lnTo>
                  <a:pt x="20" y="232"/>
                </a:lnTo>
                <a:lnTo>
                  <a:pt x="20" y="9"/>
                </a:lnTo>
                <a:lnTo>
                  <a:pt x="10" y="9"/>
                </a:lnTo>
                <a:lnTo>
                  <a:pt x="10" y="19"/>
                </a:lnTo>
                <a:lnTo>
                  <a:pt x="10" y="9"/>
                </a:lnTo>
                <a:lnTo>
                  <a:pt x="0" y="9"/>
                </a:lnTo>
                <a:lnTo>
                  <a:pt x="0" y="252"/>
                </a:lnTo>
                <a:lnTo>
                  <a:pt x="772" y="252"/>
                </a:lnTo>
                <a:lnTo>
                  <a:pt x="772" y="0"/>
                </a:lnTo>
                <a:lnTo>
                  <a:pt x="0" y="0"/>
                </a:lnTo>
                <a:lnTo>
                  <a:pt x="0" y="9"/>
                </a:lnTo>
                <a:lnTo>
                  <a:pt x="10" y="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6" name="Rectangle 111"/>
          <p:cNvSpPr>
            <a:spLocks noChangeArrowheads="1"/>
          </p:cNvSpPr>
          <p:nvPr/>
        </p:nvSpPr>
        <p:spPr bwMode="auto">
          <a:xfrm>
            <a:off x="3956824" y="5000633"/>
            <a:ext cx="14106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Times New Roman" pitchFamily="18" charset="0"/>
              </a:rPr>
              <a:t>mar</a:t>
            </a:r>
            <a:endParaRPr kumimoji="0" lang="en-US" sz="2800" b="0" i="0" u="none" strike="noStrike" cap="none" normalizeH="0" baseline="0" dirty="0" smtClean="0">
              <a:ln>
                <a:noFill/>
              </a:ln>
              <a:solidFill>
                <a:schemeClr val="tx1"/>
              </a:solidFill>
              <a:effectLst/>
              <a:latin typeface="Arial" pitchFamily="34" charset="0"/>
            </a:endParaRPr>
          </a:p>
        </p:txBody>
      </p:sp>
      <p:sp>
        <p:nvSpPr>
          <p:cNvPr id="17487" name="Freeform 112"/>
          <p:cNvSpPr>
            <a:spLocks noEditPoints="1"/>
          </p:cNvSpPr>
          <p:nvPr/>
        </p:nvSpPr>
        <p:spPr bwMode="auto">
          <a:xfrm>
            <a:off x="5852573" y="4517117"/>
            <a:ext cx="942174" cy="12724"/>
          </a:xfrm>
          <a:custGeom>
            <a:avLst/>
            <a:gdLst>
              <a:gd name="T0" fmla="*/ 1875 w 2067"/>
              <a:gd name="T1" fmla="*/ 1 h 32"/>
              <a:gd name="T2" fmla="*/ 2067 w 2067"/>
              <a:gd name="T3" fmla="*/ 24 h 32"/>
              <a:gd name="T4" fmla="*/ 1827 w 2067"/>
              <a:gd name="T5" fmla="*/ 1 h 32"/>
              <a:gd name="T6" fmla="*/ 1803 w 2067"/>
              <a:gd name="T7" fmla="*/ 25 h 32"/>
              <a:gd name="T8" fmla="*/ 1827 w 2067"/>
              <a:gd name="T9" fmla="*/ 1 h 32"/>
              <a:gd name="T10" fmla="*/ 1562 w 2067"/>
              <a:gd name="T11" fmla="*/ 2 h 32"/>
              <a:gd name="T12" fmla="*/ 1755 w 2067"/>
              <a:gd name="T13" fmla="*/ 25 h 32"/>
              <a:gd name="T14" fmla="*/ 1514 w 2067"/>
              <a:gd name="T15" fmla="*/ 2 h 32"/>
              <a:gd name="T16" fmla="*/ 1490 w 2067"/>
              <a:gd name="T17" fmla="*/ 26 h 32"/>
              <a:gd name="T18" fmla="*/ 1514 w 2067"/>
              <a:gd name="T19" fmla="*/ 2 h 32"/>
              <a:gd name="T20" fmla="*/ 1250 w 2067"/>
              <a:gd name="T21" fmla="*/ 3 h 32"/>
              <a:gd name="T22" fmla="*/ 1442 w 2067"/>
              <a:gd name="T23" fmla="*/ 27 h 32"/>
              <a:gd name="T24" fmla="*/ 1202 w 2067"/>
              <a:gd name="T25" fmla="*/ 3 h 32"/>
              <a:gd name="T26" fmla="*/ 1178 w 2067"/>
              <a:gd name="T27" fmla="*/ 27 h 32"/>
              <a:gd name="T28" fmla="*/ 1202 w 2067"/>
              <a:gd name="T29" fmla="*/ 3 h 32"/>
              <a:gd name="T30" fmla="*/ 937 w 2067"/>
              <a:gd name="T31" fmla="*/ 4 h 32"/>
              <a:gd name="T32" fmla="*/ 1130 w 2067"/>
              <a:gd name="T33" fmla="*/ 28 h 32"/>
              <a:gd name="T34" fmla="*/ 889 w 2067"/>
              <a:gd name="T35" fmla="*/ 4 h 32"/>
              <a:gd name="T36" fmla="*/ 865 w 2067"/>
              <a:gd name="T37" fmla="*/ 29 h 32"/>
              <a:gd name="T38" fmla="*/ 889 w 2067"/>
              <a:gd name="T39" fmla="*/ 4 h 32"/>
              <a:gd name="T40" fmla="*/ 625 w 2067"/>
              <a:gd name="T41" fmla="*/ 5 h 32"/>
              <a:gd name="T42" fmla="*/ 817 w 2067"/>
              <a:gd name="T43" fmla="*/ 29 h 32"/>
              <a:gd name="T44" fmla="*/ 577 w 2067"/>
              <a:gd name="T45" fmla="*/ 6 h 32"/>
              <a:gd name="T46" fmla="*/ 553 w 2067"/>
              <a:gd name="T47" fmla="*/ 30 h 32"/>
              <a:gd name="T48" fmla="*/ 577 w 2067"/>
              <a:gd name="T49" fmla="*/ 6 h 32"/>
              <a:gd name="T50" fmla="*/ 312 w 2067"/>
              <a:gd name="T51" fmla="*/ 7 h 32"/>
              <a:gd name="T52" fmla="*/ 505 w 2067"/>
              <a:gd name="T53" fmla="*/ 30 h 32"/>
              <a:gd name="T54" fmla="*/ 264 w 2067"/>
              <a:gd name="T55" fmla="*/ 7 h 32"/>
              <a:gd name="T56" fmla="*/ 240 w 2067"/>
              <a:gd name="T57" fmla="*/ 31 h 32"/>
              <a:gd name="T58" fmla="*/ 264 w 2067"/>
              <a:gd name="T59" fmla="*/ 7 h 32"/>
              <a:gd name="T60" fmla="*/ 0 w 2067"/>
              <a:gd name="T61" fmla="*/ 8 h 32"/>
              <a:gd name="T62" fmla="*/ 192 w 2067"/>
              <a:gd name="T6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7" h="32">
                <a:moveTo>
                  <a:pt x="2067" y="0"/>
                </a:moveTo>
                <a:lnTo>
                  <a:pt x="1875" y="1"/>
                </a:lnTo>
                <a:lnTo>
                  <a:pt x="1875" y="25"/>
                </a:lnTo>
                <a:lnTo>
                  <a:pt x="2067" y="24"/>
                </a:lnTo>
                <a:lnTo>
                  <a:pt x="2067" y="0"/>
                </a:lnTo>
                <a:close/>
                <a:moveTo>
                  <a:pt x="1827" y="1"/>
                </a:moveTo>
                <a:lnTo>
                  <a:pt x="1803" y="1"/>
                </a:lnTo>
                <a:lnTo>
                  <a:pt x="1803" y="25"/>
                </a:lnTo>
                <a:lnTo>
                  <a:pt x="1827" y="25"/>
                </a:lnTo>
                <a:lnTo>
                  <a:pt x="1827" y="1"/>
                </a:lnTo>
                <a:close/>
                <a:moveTo>
                  <a:pt x="1755" y="1"/>
                </a:moveTo>
                <a:lnTo>
                  <a:pt x="1562" y="2"/>
                </a:lnTo>
                <a:lnTo>
                  <a:pt x="1562" y="26"/>
                </a:lnTo>
                <a:lnTo>
                  <a:pt x="1755" y="25"/>
                </a:lnTo>
                <a:lnTo>
                  <a:pt x="1755" y="1"/>
                </a:lnTo>
                <a:close/>
                <a:moveTo>
                  <a:pt x="1514" y="2"/>
                </a:moveTo>
                <a:lnTo>
                  <a:pt x="1490" y="2"/>
                </a:lnTo>
                <a:lnTo>
                  <a:pt x="1490" y="26"/>
                </a:lnTo>
                <a:lnTo>
                  <a:pt x="1514" y="26"/>
                </a:lnTo>
                <a:lnTo>
                  <a:pt x="1514" y="2"/>
                </a:lnTo>
                <a:close/>
                <a:moveTo>
                  <a:pt x="1442" y="2"/>
                </a:moveTo>
                <a:lnTo>
                  <a:pt x="1250" y="3"/>
                </a:lnTo>
                <a:lnTo>
                  <a:pt x="1250" y="27"/>
                </a:lnTo>
                <a:lnTo>
                  <a:pt x="1442" y="27"/>
                </a:lnTo>
                <a:lnTo>
                  <a:pt x="1442" y="2"/>
                </a:lnTo>
                <a:close/>
                <a:moveTo>
                  <a:pt x="1202" y="3"/>
                </a:moveTo>
                <a:lnTo>
                  <a:pt x="1178" y="3"/>
                </a:lnTo>
                <a:lnTo>
                  <a:pt x="1178" y="27"/>
                </a:lnTo>
                <a:lnTo>
                  <a:pt x="1202" y="27"/>
                </a:lnTo>
                <a:lnTo>
                  <a:pt x="1202" y="3"/>
                </a:lnTo>
                <a:close/>
                <a:moveTo>
                  <a:pt x="1130" y="4"/>
                </a:moveTo>
                <a:lnTo>
                  <a:pt x="937" y="4"/>
                </a:lnTo>
                <a:lnTo>
                  <a:pt x="937" y="28"/>
                </a:lnTo>
                <a:lnTo>
                  <a:pt x="1130" y="28"/>
                </a:lnTo>
                <a:lnTo>
                  <a:pt x="1130" y="4"/>
                </a:lnTo>
                <a:close/>
                <a:moveTo>
                  <a:pt x="889" y="4"/>
                </a:moveTo>
                <a:lnTo>
                  <a:pt x="865" y="5"/>
                </a:lnTo>
                <a:lnTo>
                  <a:pt x="865" y="29"/>
                </a:lnTo>
                <a:lnTo>
                  <a:pt x="889" y="29"/>
                </a:lnTo>
                <a:lnTo>
                  <a:pt x="889" y="4"/>
                </a:lnTo>
                <a:close/>
                <a:moveTo>
                  <a:pt x="817" y="5"/>
                </a:moveTo>
                <a:lnTo>
                  <a:pt x="625" y="5"/>
                </a:lnTo>
                <a:lnTo>
                  <a:pt x="625" y="29"/>
                </a:lnTo>
                <a:lnTo>
                  <a:pt x="817" y="29"/>
                </a:lnTo>
                <a:lnTo>
                  <a:pt x="817" y="5"/>
                </a:lnTo>
                <a:close/>
                <a:moveTo>
                  <a:pt x="577" y="6"/>
                </a:moveTo>
                <a:lnTo>
                  <a:pt x="553" y="6"/>
                </a:lnTo>
                <a:lnTo>
                  <a:pt x="553" y="30"/>
                </a:lnTo>
                <a:lnTo>
                  <a:pt x="577" y="30"/>
                </a:lnTo>
                <a:lnTo>
                  <a:pt x="577" y="6"/>
                </a:lnTo>
                <a:close/>
                <a:moveTo>
                  <a:pt x="504" y="6"/>
                </a:moveTo>
                <a:lnTo>
                  <a:pt x="312" y="7"/>
                </a:lnTo>
                <a:lnTo>
                  <a:pt x="312" y="31"/>
                </a:lnTo>
                <a:lnTo>
                  <a:pt x="505" y="30"/>
                </a:lnTo>
                <a:lnTo>
                  <a:pt x="504" y="6"/>
                </a:lnTo>
                <a:close/>
                <a:moveTo>
                  <a:pt x="264" y="7"/>
                </a:moveTo>
                <a:lnTo>
                  <a:pt x="240" y="7"/>
                </a:lnTo>
                <a:lnTo>
                  <a:pt x="240" y="31"/>
                </a:lnTo>
                <a:lnTo>
                  <a:pt x="264" y="31"/>
                </a:lnTo>
                <a:lnTo>
                  <a:pt x="264" y="7"/>
                </a:lnTo>
                <a:close/>
                <a:moveTo>
                  <a:pt x="192" y="7"/>
                </a:moveTo>
                <a:lnTo>
                  <a:pt x="0" y="8"/>
                </a:lnTo>
                <a:lnTo>
                  <a:pt x="0" y="32"/>
                </a:lnTo>
                <a:lnTo>
                  <a:pt x="192" y="31"/>
                </a:lnTo>
                <a:lnTo>
                  <a:pt x="192"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8" name="Freeform 113"/>
          <p:cNvSpPr>
            <a:spLocks/>
          </p:cNvSpPr>
          <p:nvPr/>
        </p:nvSpPr>
        <p:spPr bwMode="auto">
          <a:xfrm>
            <a:off x="5824978" y="4502575"/>
            <a:ext cx="70959" cy="43625"/>
          </a:xfrm>
          <a:custGeom>
            <a:avLst/>
            <a:gdLst>
              <a:gd name="T0" fmla="*/ 158 w 158"/>
              <a:gd name="T1" fmla="*/ 115 h 115"/>
              <a:gd name="T2" fmla="*/ 0 w 158"/>
              <a:gd name="T3" fmla="*/ 58 h 115"/>
              <a:gd name="T4" fmla="*/ 157 w 158"/>
              <a:gd name="T5" fmla="*/ 0 h 115"/>
              <a:gd name="T6" fmla="*/ 158 w 158"/>
              <a:gd name="T7" fmla="*/ 115 h 115"/>
            </a:gdLst>
            <a:ahLst/>
            <a:cxnLst>
              <a:cxn ang="0">
                <a:pos x="T0" y="T1"/>
              </a:cxn>
              <a:cxn ang="0">
                <a:pos x="T2" y="T3"/>
              </a:cxn>
              <a:cxn ang="0">
                <a:pos x="T4" y="T5"/>
              </a:cxn>
              <a:cxn ang="0">
                <a:pos x="T6" y="T7"/>
              </a:cxn>
            </a:cxnLst>
            <a:rect l="0" t="0" r="r" b="b"/>
            <a:pathLst>
              <a:path w="158" h="115">
                <a:moveTo>
                  <a:pt x="158" y="115"/>
                </a:moveTo>
                <a:lnTo>
                  <a:pt x="0" y="58"/>
                </a:lnTo>
                <a:lnTo>
                  <a:pt x="157" y="0"/>
                </a:lnTo>
                <a:cubicBezTo>
                  <a:pt x="132" y="34"/>
                  <a:pt x="132" y="81"/>
                  <a:pt x="158" y="11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9" name="Freeform 114"/>
          <p:cNvSpPr>
            <a:spLocks noEditPoints="1"/>
          </p:cNvSpPr>
          <p:nvPr/>
        </p:nvSpPr>
        <p:spPr bwMode="auto">
          <a:xfrm>
            <a:off x="5836804" y="4635269"/>
            <a:ext cx="1068323" cy="12724"/>
          </a:xfrm>
          <a:custGeom>
            <a:avLst/>
            <a:gdLst>
              <a:gd name="T0" fmla="*/ 2147 w 2340"/>
              <a:gd name="T1" fmla="*/ 1 h 31"/>
              <a:gd name="T2" fmla="*/ 2340 w 2340"/>
              <a:gd name="T3" fmla="*/ 24 h 31"/>
              <a:gd name="T4" fmla="*/ 2099 w 2340"/>
              <a:gd name="T5" fmla="*/ 1 h 31"/>
              <a:gd name="T6" fmla="*/ 2075 w 2340"/>
              <a:gd name="T7" fmla="*/ 25 h 31"/>
              <a:gd name="T8" fmla="*/ 2099 w 2340"/>
              <a:gd name="T9" fmla="*/ 1 h 31"/>
              <a:gd name="T10" fmla="*/ 1835 w 2340"/>
              <a:gd name="T11" fmla="*/ 2 h 31"/>
              <a:gd name="T12" fmla="*/ 2027 w 2340"/>
              <a:gd name="T13" fmla="*/ 25 h 31"/>
              <a:gd name="T14" fmla="*/ 1787 w 2340"/>
              <a:gd name="T15" fmla="*/ 2 h 31"/>
              <a:gd name="T16" fmla="*/ 1763 w 2340"/>
              <a:gd name="T17" fmla="*/ 26 h 31"/>
              <a:gd name="T18" fmla="*/ 1787 w 2340"/>
              <a:gd name="T19" fmla="*/ 2 h 31"/>
              <a:gd name="T20" fmla="*/ 1522 w 2340"/>
              <a:gd name="T21" fmla="*/ 3 h 31"/>
              <a:gd name="T22" fmla="*/ 1715 w 2340"/>
              <a:gd name="T23" fmla="*/ 26 h 31"/>
              <a:gd name="T24" fmla="*/ 1474 w 2340"/>
              <a:gd name="T25" fmla="*/ 3 h 31"/>
              <a:gd name="T26" fmla="*/ 1450 w 2340"/>
              <a:gd name="T27" fmla="*/ 27 h 31"/>
              <a:gd name="T28" fmla="*/ 1474 w 2340"/>
              <a:gd name="T29" fmla="*/ 3 h 31"/>
              <a:gd name="T30" fmla="*/ 1210 w 2340"/>
              <a:gd name="T31" fmla="*/ 4 h 31"/>
              <a:gd name="T32" fmla="*/ 1402 w 2340"/>
              <a:gd name="T33" fmla="*/ 27 h 31"/>
              <a:gd name="T34" fmla="*/ 1162 w 2340"/>
              <a:gd name="T35" fmla="*/ 4 h 31"/>
              <a:gd name="T36" fmla="*/ 1138 w 2340"/>
              <a:gd name="T37" fmla="*/ 28 h 31"/>
              <a:gd name="T38" fmla="*/ 1162 w 2340"/>
              <a:gd name="T39" fmla="*/ 4 h 31"/>
              <a:gd name="T40" fmla="*/ 897 w 2340"/>
              <a:gd name="T41" fmla="*/ 5 h 31"/>
              <a:gd name="T42" fmla="*/ 1090 w 2340"/>
              <a:gd name="T43" fmla="*/ 28 h 31"/>
              <a:gd name="T44" fmla="*/ 849 w 2340"/>
              <a:gd name="T45" fmla="*/ 5 h 31"/>
              <a:gd name="T46" fmla="*/ 825 w 2340"/>
              <a:gd name="T47" fmla="*/ 29 h 31"/>
              <a:gd name="T48" fmla="*/ 849 w 2340"/>
              <a:gd name="T49" fmla="*/ 5 h 31"/>
              <a:gd name="T50" fmla="*/ 585 w 2340"/>
              <a:gd name="T51" fmla="*/ 6 h 31"/>
              <a:gd name="T52" fmla="*/ 777 w 2340"/>
              <a:gd name="T53" fmla="*/ 29 h 31"/>
              <a:gd name="T54" fmla="*/ 537 w 2340"/>
              <a:gd name="T55" fmla="*/ 6 h 31"/>
              <a:gd name="T56" fmla="*/ 513 w 2340"/>
              <a:gd name="T57" fmla="*/ 30 h 31"/>
              <a:gd name="T58" fmla="*/ 537 w 2340"/>
              <a:gd name="T59" fmla="*/ 6 h 31"/>
              <a:gd name="T60" fmla="*/ 272 w 2340"/>
              <a:gd name="T61" fmla="*/ 7 h 31"/>
              <a:gd name="T62" fmla="*/ 465 w 2340"/>
              <a:gd name="T63" fmla="*/ 30 h 31"/>
              <a:gd name="T64" fmla="*/ 224 w 2340"/>
              <a:gd name="T65" fmla="*/ 7 h 31"/>
              <a:gd name="T66" fmla="*/ 200 w 2340"/>
              <a:gd name="T67" fmla="*/ 31 h 31"/>
              <a:gd name="T68" fmla="*/ 224 w 2340"/>
              <a:gd name="T69" fmla="*/ 7 h 31"/>
              <a:gd name="T70" fmla="*/ 0 w 2340"/>
              <a:gd name="T71" fmla="*/ 7 h 31"/>
              <a:gd name="T72" fmla="*/ 152 w 2340"/>
              <a:gd name="T7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40" h="31">
                <a:moveTo>
                  <a:pt x="2340" y="0"/>
                </a:moveTo>
                <a:lnTo>
                  <a:pt x="2147" y="1"/>
                </a:lnTo>
                <a:lnTo>
                  <a:pt x="2147" y="25"/>
                </a:lnTo>
                <a:lnTo>
                  <a:pt x="2340" y="24"/>
                </a:lnTo>
                <a:lnTo>
                  <a:pt x="2340" y="0"/>
                </a:lnTo>
                <a:close/>
                <a:moveTo>
                  <a:pt x="2099" y="1"/>
                </a:moveTo>
                <a:lnTo>
                  <a:pt x="2075" y="1"/>
                </a:lnTo>
                <a:lnTo>
                  <a:pt x="2075" y="25"/>
                </a:lnTo>
                <a:lnTo>
                  <a:pt x="2099" y="25"/>
                </a:lnTo>
                <a:lnTo>
                  <a:pt x="2099" y="1"/>
                </a:lnTo>
                <a:close/>
                <a:moveTo>
                  <a:pt x="2027" y="1"/>
                </a:moveTo>
                <a:lnTo>
                  <a:pt x="1835" y="2"/>
                </a:lnTo>
                <a:lnTo>
                  <a:pt x="1835" y="26"/>
                </a:lnTo>
                <a:lnTo>
                  <a:pt x="2027" y="25"/>
                </a:lnTo>
                <a:lnTo>
                  <a:pt x="2027" y="1"/>
                </a:lnTo>
                <a:close/>
                <a:moveTo>
                  <a:pt x="1787" y="2"/>
                </a:moveTo>
                <a:lnTo>
                  <a:pt x="1763" y="2"/>
                </a:lnTo>
                <a:lnTo>
                  <a:pt x="1763" y="26"/>
                </a:lnTo>
                <a:lnTo>
                  <a:pt x="1787" y="26"/>
                </a:lnTo>
                <a:lnTo>
                  <a:pt x="1787" y="2"/>
                </a:lnTo>
                <a:close/>
                <a:moveTo>
                  <a:pt x="1715" y="2"/>
                </a:moveTo>
                <a:lnTo>
                  <a:pt x="1522" y="3"/>
                </a:lnTo>
                <a:lnTo>
                  <a:pt x="1522" y="27"/>
                </a:lnTo>
                <a:lnTo>
                  <a:pt x="1715" y="26"/>
                </a:lnTo>
                <a:lnTo>
                  <a:pt x="1715" y="2"/>
                </a:lnTo>
                <a:close/>
                <a:moveTo>
                  <a:pt x="1474" y="3"/>
                </a:moveTo>
                <a:lnTo>
                  <a:pt x="1450" y="3"/>
                </a:lnTo>
                <a:lnTo>
                  <a:pt x="1450" y="27"/>
                </a:lnTo>
                <a:lnTo>
                  <a:pt x="1474" y="27"/>
                </a:lnTo>
                <a:lnTo>
                  <a:pt x="1474" y="3"/>
                </a:lnTo>
                <a:close/>
                <a:moveTo>
                  <a:pt x="1402" y="3"/>
                </a:moveTo>
                <a:lnTo>
                  <a:pt x="1210" y="4"/>
                </a:lnTo>
                <a:lnTo>
                  <a:pt x="1210" y="28"/>
                </a:lnTo>
                <a:lnTo>
                  <a:pt x="1402" y="27"/>
                </a:lnTo>
                <a:lnTo>
                  <a:pt x="1402" y="3"/>
                </a:lnTo>
                <a:close/>
                <a:moveTo>
                  <a:pt x="1162" y="4"/>
                </a:moveTo>
                <a:lnTo>
                  <a:pt x="1138" y="4"/>
                </a:lnTo>
                <a:lnTo>
                  <a:pt x="1138" y="28"/>
                </a:lnTo>
                <a:lnTo>
                  <a:pt x="1162" y="28"/>
                </a:lnTo>
                <a:lnTo>
                  <a:pt x="1162" y="4"/>
                </a:lnTo>
                <a:close/>
                <a:moveTo>
                  <a:pt x="1090" y="4"/>
                </a:moveTo>
                <a:lnTo>
                  <a:pt x="897" y="5"/>
                </a:lnTo>
                <a:lnTo>
                  <a:pt x="897" y="29"/>
                </a:lnTo>
                <a:lnTo>
                  <a:pt x="1090" y="28"/>
                </a:lnTo>
                <a:lnTo>
                  <a:pt x="1090" y="4"/>
                </a:lnTo>
                <a:close/>
                <a:moveTo>
                  <a:pt x="849" y="5"/>
                </a:moveTo>
                <a:lnTo>
                  <a:pt x="825" y="5"/>
                </a:lnTo>
                <a:lnTo>
                  <a:pt x="825" y="29"/>
                </a:lnTo>
                <a:lnTo>
                  <a:pt x="849" y="29"/>
                </a:lnTo>
                <a:lnTo>
                  <a:pt x="849" y="5"/>
                </a:lnTo>
                <a:close/>
                <a:moveTo>
                  <a:pt x="777" y="5"/>
                </a:moveTo>
                <a:lnTo>
                  <a:pt x="585" y="6"/>
                </a:lnTo>
                <a:lnTo>
                  <a:pt x="585" y="30"/>
                </a:lnTo>
                <a:lnTo>
                  <a:pt x="777" y="29"/>
                </a:lnTo>
                <a:lnTo>
                  <a:pt x="777" y="5"/>
                </a:lnTo>
                <a:close/>
                <a:moveTo>
                  <a:pt x="537" y="6"/>
                </a:moveTo>
                <a:lnTo>
                  <a:pt x="513" y="6"/>
                </a:lnTo>
                <a:lnTo>
                  <a:pt x="513" y="30"/>
                </a:lnTo>
                <a:lnTo>
                  <a:pt x="537" y="30"/>
                </a:lnTo>
                <a:lnTo>
                  <a:pt x="537" y="6"/>
                </a:lnTo>
                <a:close/>
                <a:moveTo>
                  <a:pt x="465" y="6"/>
                </a:moveTo>
                <a:lnTo>
                  <a:pt x="272" y="7"/>
                </a:lnTo>
                <a:lnTo>
                  <a:pt x="272" y="31"/>
                </a:lnTo>
                <a:lnTo>
                  <a:pt x="465" y="30"/>
                </a:lnTo>
                <a:lnTo>
                  <a:pt x="465" y="6"/>
                </a:lnTo>
                <a:close/>
                <a:moveTo>
                  <a:pt x="224" y="7"/>
                </a:moveTo>
                <a:lnTo>
                  <a:pt x="200" y="7"/>
                </a:lnTo>
                <a:lnTo>
                  <a:pt x="200" y="31"/>
                </a:lnTo>
                <a:lnTo>
                  <a:pt x="224" y="31"/>
                </a:lnTo>
                <a:lnTo>
                  <a:pt x="224" y="7"/>
                </a:lnTo>
                <a:close/>
                <a:moveTo>
                  <a:pt x="152" y="7"/>
                </a:moveTo>
                <a:lnTo>
                  <a:pt x="0" y="7"/>
                </a:lnTo>
                <a:lnTo>
                  <a:pt x="0" y="31"/>
                </a:lnTo>
                <a:lnTo>
                  <a:pt x="152" y="31"/>
                </a:lnTo>
                <a:lnTo>
                  <a:pt x="152"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0" name="Freeform 115"/>
          <p:cNvSpPr>
            <a:spLocks/>
          </p:cNvSpPr>
          <p:nvPr/>
        </p:nvSpPr>
        <p:spPr bwMode="auto">
          <a:xfrm>
            <a:off x="5821036" y="4620727"/>
            <a:ext cx="72930" cy="45443"/>
          </a:xfrm>
          <a:custGeom>
            <a:avLst/>
            <a:gdLst>
              <a:gd name="T0" fmla="*/ 158 w 158"/>
              <a:gd name="T1" fmla="*/ 116 h 116"/>
              <a:gd name="T2" fmla="*/ 0 w 158"/>
              <a:gd name="T3" fmla="*/ 59 h 116"/>
              <a:gd name="T4" fmla="*/ 158 w 158"/>
              <a:gd name="T5" fmla="*/ 0 h 116"/>
              <a:gd name="T6" fmla="*/ 158 w 158"/>
              <a:gd name="T7" fmla="*/ 116 h 116"/>
            </a:gdLst>
            <a:ahLst/>
            <a:cxnLst>
              <a:cxn ang="0">
                <a:pos x="T0" y="T1"/>
              </a:cxn>
              <a:cxn ang="0">
                <a:pos x="T2" y="T3"/>
              </a:cxn>
              <a:cxn ang="0">
                <a:pos x="T4" y="T5"/>
              </a:cxn>
              <a:cxn ang="0">
                <a:pos x="T6" y="T7"/>
              </a:cxn>
            </a:cxnLst>
            <a:rect l="0" t="0" r="r" b="b"/>
            <a:pathLst>
              <a:path w="158" h="116">
                <a:moveTo>
                  <a:pt x="158" y="116"/>
                </a:moveTo>
                <a:lnTo>
                  <a:pt x="0" y="59"/>
                </a:lnTo>
                <a:lnTo>
                  <a:pt x="158" y="0"/>
                </a:lnTo>
                <a:cubicBezTo>
                  <a:pt x="132" y="35"/>
                  <a:pt x="133" y="81"/>
                  <a:pt x="158"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1" name="Freeform 116"/>
          <p:cNvSpPr>
            <a:spLocks noEditPoints="1"/>
          </p:cNvSpPr>
          <p:nvPr/>
        </p:nvSpPr>
        <p:spPr bwMode="auto">
          <a:xfrm>
            <a:off x="5830891" y="4735243"/>
            <a:ext cx="1168848" cy="12724"/>
          </a:xfrm>
          <a:custGeom>
            <a:avLst/>
            <a:gdLst>
              <a:gd name="T0" fmla="*/ 2369 w 2561"/>
              <a:gd name="T1" fmla="*/ 1 h 32"/>
              <a:gd name="T2" fmla="*/ 2561 w 2561"/>
              <a:gd name="T3" fmla="*/ 24 h 32"/>
              <a:gd name="T4" fmla="*/ 2321 w 2561"/>
              <a:gd name="T5" fmla="*/ 1 h 32"/>
              <a:gd name="T6" fmla="*/ 2297 w 2561"/>
              <a:gd name="T7" fmla="*/ 25 h 32"/>
              <a:gd name="T8" fmla="*/ 2321 w 2561"/>
              <a:gd name="T9" fmla="*/ 1 h 32"/>
              <a:gd name="T10" fmla="*/ 2056 w 2561"/>
              <a:gd name="T11" fmla="*/ 2 h 32"/>
              <a:gd name="T12" fmla="*/ 2249 w 2561"/>
              <a:gd name="T13" fmla="*/ 25 h 32"/>
              <a:gd name="T14" fmla="*/ 2008 w 2561"/>
              <a:gd name="T15" fmla="*/ 2 h 32"/>
              <a:gd name="T16" fmla="*/ 1984 w 2561"/>
              <a:gd name="T17" fmla="*/ 26 h 32"/>
              <a:gd name="T18" fmla="*/ 2008 w 2561"/>
              <a:gd name="T19" fmla="*/ 2 h 32"/>
              <a:gd name="T20" fmla="*/ 1744 w 2561"/>
              <a:gd name="T21" fmla="*/ 3 h 32"/>
              <a:gd name="T22" fmla="*/ 1936 w 2561"/>
              <a:gd name="T23" fmla="*/ 26 h 32"/>
              <a:gd name="T24" fmla="*/ 1696 w 2561"/>
              <a:gd name="T25" fmla="*/ 3 h 32"/>
              <a:gd name="T26" fmla="*/ 1672 w 2561"/>
              <a:gd name="T27" fmla="*/ 27 h 32"/>
              <a:gd name="T28" fmla="*/ 1696 w 2561"/>
              <a:gd name="T29" fmla="*/ 3 h 32"/>
              <a:gd name="T30" fmla="*/ 1431 w 2561"/>
              <a:gd name="T31" fmla="*/ 4 h 32"/>
              <a:gd name="T32" fmla="*/ 1624 w 2561"/>
              <a:gd name="T33" fmla="*/ 27 h 32"/>
              <a:gd name="T34" fmla="*/ 1383 w 2561"/>
              <a:gd name="T35" fmla="*/ 4 h 32"/>
              <a:gd name="T36" fmla="*/ 1359 w 2561"/>
              <a:gd name="T37" fmla="*/ 28 h 32"/>
              <a:gd name="T38" fmla="*/ 1383 w 2561"/>
              <a:gd name="T39" fmla="*/ 4 h 32"/>
              <a:gd name="T40" fmla="*/ 1119 w 2561"/>
              <a:gd name="T41" fmla="*/ 5 h 32"/>
              <a:gd name="T42" fmla="*/ 1311 w 2561"/>
              <a:gd name="T43" fmla="*/ 28 h 32"/>
              <a:gd name="T44" fmla="*/ 1071 w 2561"/>
              <a:gd name="T45" fmla="*/ 5 h 32"/>
              <a:gd name="T46" fmla="*/ 1047 w 2561"/>
              <a:gd name="T47" fmla="*/ 29 h 32"/>
              <a:gd name="T48" fmla="*/ 1071 w 2561"/>
              <a:gd name="T49" fmla="*/ 5 h 32"/>
              <a:gd name="T50" fmla="*/ 806 w 2561"/>
              <a:gd name="T51" fmla="*/ 6 h 32"/>
              <a:gd name="T52" fmla="*/ 999 w 2561"/>
              <a:gd name="T53" fmla="*/ 29 h 32"/>
              <a:gd name="T54" fmla="*/ 758 w 2561"/>
              <a:gd name="T55" fmla="*/ 6 h 32"/>
              <a:gd name="T56" fmla="*/ 734 w 2561"/>
              <a:gd name="T57" fmla="*/ 30 h 32"/>
              <a:gd name="T58" fmla="*/ 758 w 2561"/>
              <a:gd name="T59" fmla="*/ 6 h 32"/>
              <a:gd name="T60" fmla="*/ 494 w 2561"/>
              <a:gd name="T61" fmla="*/ 7 h 32"/>
              <a:gd name="T62" fmla="*/ 686 w 2561"/>
              <a:gd name="T63" fmla="*/ 30 h 32"/>
              <a:gd name="T64" fmla="*/ 446 w 2561"/>
              <a:gd name="T65" fmla="*/ 7 h 32"/>
              <a:gd name="T66" fmla="*/ 422 w 2561"/>
              <a:gd name="T67" fmla="*/ 31 h 32"/>
              <a:gd name="T68" fmla="*/ 446 w 2561"/>
              <a:gd name="T69" fmla="*/ 7 h 32"/>
              <a:gd name="T70" fmla="*/ 181 w 2561"/>
              <a:gd name="T71" fmla="*/ 8 h 32"/>
              <a:gd name="T72" fmla="*/ 374 w 2561"/>
              <a:gd name="T73" fmla="*/ 31 h 32"/>
              <a:gd name="T74" fmla="*/ 133 w 2561"/>
              <a:gd name="T75" fmla="*/ 8 h 32"/>
              <a:gd name="T76" fmla="*/ 109 w 2561"/>
              <a:gd name="T77" fmla="*/ 32 h 32"/>
              <a:gd name="T78" fmla="*/ 133 w 2561"/>
              <a:gd name="T79" fmla="*/ 8 h 32"/>
              <a:gd name="T80" fmla="*/ 0 w 2561"/>
              <a:gd name="T81" fmla="*/ 8 h 32"/>
              <a:gd name="T82" fmla="*/ 61 w 2561"/>
              <a:gd name="T8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1" h="32">
                <a:moveTo>
                  <a:pt x="2561" y="0"/>
                </a:moveTo>
                <a:lnTo>
                  <a:pt x="2369" y="1"/>
                </a:lnTo>
                <a:lnTo>
                  <a:pt x="2369" y="25"/>
                </a:lnTo>
                <a:lnTo>
                  <a:pt x="2561" y="24"/>
                </a:lnTo>
                <a:lnTo>
                  <a:pt x="2561" y="0"/>
                </a:lnTo>
                <a:close/>
                <a:moveTo>
                  <a:pt x="2321" y="1"/>
                </a:moveTo>
                <a:lnTo>
                  <a:pt x="2297" y="1"/>
                </a:lnTo>
                <a:lnTo>
                  <a:pt x="2297" y="25"/>
                </a:lnTo>
                <a:lnTo>
                  <a:pt x="2321" y="25"/>
                </a:lnTo>
                <a:lnTo>
                  <a:pt x="2321" y="1"/>
                </a:lnTo>
                <a:close/>
                <a:moveTo>
                  <a:pt x="2249" y="1"/>
                </a:moveTo>
                <a:lnTo>
                  <a:pt x="2056" y="2"/>
                </a:lnTo>
                <a:lnTo>
                  <a:pt x="2056" y="26"/>
                </a:lnTo>
                <a:lnTo>
                  <a:pt x="2249" y="25"/>
                </a:lnTo>
                <a:lnTo>
                  <a:pt x="2249" y="1"/>
                </a:lnTo>
                <a:close/>
                <a:moveTo>
                  <a:pt x="2008" y="2"/>
                </a:moveTo>
                <a:lnTo>
                  <a:pt x="1984" y="2"/>
                </a:lnTo>
                <a:lnTo>
                  <a:pt x="1984" y="26"/>
                </a:lnTo>
                <a:lnTo>
                  <a:pt x="2008" y="26"/>
                </a:lnTo>
                <a:lnTo>
                  <a:pt x="2008" y="2"/>
                </a:lnTo>
                <a:close/>
                <a:moveTo>
                  <a:pt x="1936" y="2"/>
                </a:moveTo>
                <a:lnTo>
                  <a:pt x="1744" y="3"/>
                </a:lnTo>
                <a:lnTo>
                  <a:pt x="1744" y="27"/>
                </a:lnTo>
                <a:lnTo>
                  <a:pt x="1936" y="26"/>
                </a:lnTo>
                <a:lnTo>
                  <a:pt x="1936" y="2"/>
                </a:lnTo>
                <a:close/>
                <a:moveTo>
                  <a:pt x="1696" y="3"/>
                </a:moveTo>
                <a:lnTo>
                  <a:pt x="1672" y="3"/>
                </a:lnTo>
                <a:lnTo>
                  <a:pt x="1672" y="27"/>
                </a:lnTo>
                <a:lnTo>
                  <a:pt x="1696" y="27"/>
                </a:lnTo>
                <a:lnTo>
                  <a:pt x="1696" y="3"/>
                </a:lnTo>
                <a:close/>
                <a:moveTo>
                  <a:pt x="1624" y="3"/>
                </a:moveTo>
                <a:lnTo>
                  <a:pt x="1431" y="4"/>
                </a:lnTo>
                <a:lnTo>
                  <a:pt x="1431" y="28"/>
                </a:lnTo>
                <a:lnTo>
                  <a:pt x="1624" y="27"/>
                </a:lnTo>
                <a:lnTo>
                  <a:pt x="1624" y="3"/>
                </a:lnTo>
                <a:close/>
                <a:moveTo>
                  <a:pt x="1383" y="4"/>
                </a:moveTo>
                <a:lnTo>
                  <a:pt x="1359" y="4"/>
                </a:lnTo>
                <a:lnTo>
                  <a:pt x="1359" y="28"/>
                </a:lnTo>
                <a:lnTo>
                  <a:pt x="1383" y="28"/>
                </a:lnTo>
                <a:lnTo>
                  <a:pt x="1383" y="4"/>
                </a:lnTo>
                <a:close/>
                <a:moveTo>
                  <a:pt x="1311" y="4"/>
                </a:moveTo>
                <a:lnTo>
                  <a:pt x="1119" y="5"/>
                </a:lnTo>
                <a:lnTo>
                  <a:pt x="1119" y="29"/>
                </a:lnTo>
                <a:lnTo>
                  <a:pt x="1311" y="28"/>
                </a:lnTo>
                <a:lnTo>
                  <a:pt x="1311" y="4"/>
                </a:lnTo>
                <a:close/>
                <a:moveTo>
                  <a:pt x="1071" y="5"/>
                </a:moveTo>
                <a:lnTo>
                  <a:pt x="1047" y="5"/>
                </a:lnTo>
                <a:lnTo>
                  <a:pt x="1047" y="29"/>
                </a:lnTo>
                <a:lnTo>
                  <a:pt x="1071" y="29"/>
                </a:lnTo>
                <a:lnTo>
                  <a:pt x="1071" y="5"/>
                </a:lnTo>
                <a:close/>
                <a:moveTo>
                  <a:pt x="999" y="5"/>
                </a:moveTo>
                <a:lnTo>
                  <a:pt x="806" y="6"/>
                </a:lnTo>
                <a:lnTo>
                  <a:pt x="806" y="30"/>
                </a:lnTo>
                <a:lnTo>
                  <a:pt x="999" y="29"/>
                </a:lnTo>
                <a:lnTo>
                  <a:pt x="999" y="5"/>
                </a:lnTo>
                <a:close/>
                <a:moveTo>
                  <a:pt x="758" y="6"/>
                </a:moveTo>
                <a:lnTo>
                  <a:pt x="734" y="6"/>
                </a:lnTo>
                <a:lnTo>
                  <a:pt x="734" y="30"/>
                </a:lnTo>
                <a:lnTo>
                  <a:pt x="758" y="30"/>
                </a:lnTo>
                <a:lnTo>
                  <a:pt x="758" y="6"/>
                </a:lnTo>
                <a:close/>
                <a:moveTo>
                  <a:pt x="686" y="6"/>
                </a:moveTo>
                <a:lnTo>
                  <a:pt x="494" y="7"/>
                </a:lnTo>
                <a:lnTo>
                  <a:pt x="494" y="31"/>
                </a:lnTo>
                <a:lnTo>
                  <a:pt x="686" y="30"/>
                </a:lnTo>
                <a:lnTo>
                  <a:pt x="686" y="6"/>
                </a:lnTo>
                <a:close/>
                <a:moveTo>
                  <a:pt x="446" y="7"/>
                </a:moveTo>
                <a:lnTo>
                  <a:pt x="422" y="7"/>
                </a:lnTo>
                <a:lnTo>
                  <a:pt x="422" y="31"/>
                </a:lnTo>
                <a:lnTo>
                  <a:pt x="446" y="31"/>
                </a:lnTo>
                <a:lnTo>
                  <a:pt x="446" y="7"/>
                </a:lnTo>
                <a:close/>
                <a:moveTo>
                  <a:pt x="374" y="7"/>
                </a:moveTo>
                <a:lnTo>
                  <a:pt x="181" y="8"/>
                </a:lnTo>
                <a:lnTo>
                  <a:pt x="181" y="32"/>
                </a:lnTo>
                <a:lnTo>
                  <a:pt x="374" y="31"/>
                </a:lnTo>
                <a:lnTo>
                  <a:pt x="374" y="7"/>
                </a:lnTo>
                <a:close/>
                <a:moveTo>
                  <a:pt x="133" y="8"/>
                </a:moveTo>
                <a:lnTo>
                  <a:pt x="109" y="8"/>
                </a:lnTo>
                <a:lnTo>
                  <a:pt x="109" y="32"/>
                </a:lnTo>
                <a:lnTo>
                  <a:pt x="133" y="32"/>
                </a:lnTo>
                <a:lnTo>
                  <a:pt x="133" y="8"/>
                </a:lnTo>
                <a:close/>
                <a:moveTo>
                  <a:pt x="61" y="8"/>
                </a:moveTo>
                <a:lnTo>
                  <a:pt x="0" y="8"/>
                </a:lnTo>
                <a:lnTo>
                  <a:pt x="0" y="32"/>
                </a:lnTo>
                <a:lnTo>
                  <a:pt x="61" y="32"/>
                </a:lnTo>
                <a:lnTo>
                  <a:pt x="61" y="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2" name="Freeform 117"/>
          <p:cNvSpPr>
            <a:spLocks/>
          </p:cNvSpPr>
          <p:nvPr/>
        </p:nvSpPr>
        <p:spPr bwMode="auto">
          <a:xfrm>
            <a:off x="5817093" y="4720702"/>
            <a:ext cx="70959" cy="43625"/>
          </a:xfrm>
          <a:custGeom>
            <a:avLst/>
            <a:gdLst>
              <a:gd name="T0" fmla="*/ 158 w 158"/>
              <a:gd name="T1" fmla="*/ 116 h 116"/>
              <a:gd name="T2" fmla="*/ 0 w 158"/>
              <a:gd name="T3" fmla="*/ 58 h 116"/>
              <a:gd name="T4" fmla="*/ 157 w 158"/>
              <a:gd name="T5" fmla="*/ 0 h 116"/>
              <a:gd name="T6" fmla="*/ 158 w 158"/>
              <a:gd name="T7" fmla="*/ 116 h 116"/>
            </a:gdLst>
            <a:ahLst/>
            <a:cxnLst>
              <a:cxn ang="0">
                <a:pos x="T0" y="T1"/>
              </a:cxn>
              <a:cxn ang="0">
                <a:pos x="T2" y="T3"/>
              </a:cxn>
              <a:cxn ang="0">
                <a:pos x="T4" y="T5"/>
              </a:cxn>
              <a:cxn ang="0">
                <a:pos x="T6" y="T7"/>
              </a:cxn>
            </a:cxnLst>
            <a:rect l="0" t="0" r="r" b="b"/>
            <a:pathLst>
              <a:path w="158" h="116">
                <a:moveTo>
                  <a:pt x="158" y="116"/>
                </a:moveTo>
                <a:lnTo>
                  <a:pt x="0" y="58"/>
                </a:lnTo>
                <a:lnTo>
                  <a:pt x="157" y="0"/>
                </a:lnTo>
                <a:cubicBezTo>
                  <a:pt x="132" y="34"/>
                  <a:pt x="133" y="81"/>
                  <a:pt x="158"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3" name="Rectangle 118"/>
          <p:cNvSpPr>
            <a:spLocks noChangeArrowheads="1"/>
          </p:cNvSpPr>
          <p:nvPr/>
        </p:nvSpPr>
        <p:spPr bwMode="auto">
          <a:xfrm rot="21540000">
            <a:off x="5972808" y="4413507"/>
            <a:ext cx="72930"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7496" name="Rectangle 119"/>
          <p:cNvSpPr>
            <a:spLocks noChangeArrowheads="1"/>
          </p:cNvSpPr>
          <p:nvPr/>
        </p:nvSpPr>
        <p:spPr bwMode="auto">
          <a:xfrm rot="21540000">
            <a:off x="6004346" y="4413507"/>
            <a:ext cx="84756"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7497" name="Rectangle 120"/>
          <p:cNvSpPr>
            <a:spLocks noChangeArrowheads="1"/>
          </p:cNvSpPr>
          <p:nvPr/>
        </p:nvSpPr>
        <p:spPr bwMode="auto">
          <a:xfrm rot="21540000">
            <a:off x="6035883" y="4413507"/>
            <a:ext cx="116293"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7498" name="Rectangle 121"/>
          <p:cNvSpPr>
            <a:spLocks noChangeArrowheads="1"/>
          </p:cNvSpPr>
          <p:nvPr/>
        </p:nvSpPr>
        <p:spPr bwMode="auto">
          <a:xfrm rot="21540000">
            <a:off x="6108813" y="4413507"/>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7499" name="Rectangle 122"/>
          <p:cNvSpPr>
            <a:spLocks noChangeArrowheads="1"/>
          </p:cNvSpPr>
          <p:nvPr/>
        </p:nvSpPr>
        <p:spPr bwMode="auto">
          <a:xfrm rot="21540000">
            <a:off x="6150205" y="4413507"/>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7500" name="Rectangle 123"/>
          <p:cNvSpPr>
            <a:spLocks noChangeArrowheads="1"/>
          </p:cNvSpPr>
          <p:nvPr/>
        </p:nvSpPr>
        <p:spPr bwMode="auto">
          <a:xfrm rot="21540000">
            <a:off x="5960982" y="4537112"/>
            <a:ext cx="72930"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7501" name="Rectangle 124"/>
          <p:cNvSpPr>
            <a:spLocks noChangeArrowheads="1"/>
          </p:cNvSpPr>
          <p:nvPr/>
        </p:nvSpPr>
        <p:spPr bwMode="auto">
          <a:xfrm rot="21540000">
            <a:off x="5992519" y="4537112"/>
            <a:ext cx="84756"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7502" name="Rectangle 125"/>
          <p:cNvSpPr>
            <a:spLocks noChangeArrowheads="1"/>
          </p:cNvSpPr>
          <p:nvPr/>
        </p:nvSpPr>
        <p:spPr bwMode="auto">
          <a:xfrm rot="21540000">
            <a:off x="6035883" y="4537112"/>
            <a:ext cx="116293"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7503" name="Rectangle 126"/>
          <p:cNvSpPr>
            <a:spLocks noChangeArrowheads="1"/>
          </p:cNvSpPr>
          <p:nvPr/>
        </p:nvSpPr>
        <p:spPr bwMode="auto">
          <a:xfrm rot="21540000">
            <a:off x="6098957" y="4537112"/>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g</a:t>
            </a:r>
            <a:endParaRPr kumimoji="0" lang="en-US" sz="1800" b="0" i="0" u="none" strike="noStrike" cap="none" normalizeH="0" baseline="0" smtClean="0">
              <a:ln>
                <a:noFill/>
              </a:ln>
              <a:solidFill>
                <a:schemeClr val="tx1"/>
              </a:solidFill>
              <a:effectLst/>
              <a:latin typeface="Arial" pitchFamily="34" charset="0"/>
            </a:endParaRPr>
          </a:p>
        </p:txBody>
      </p:sp>
      <p:sp>
        <p:nvSpPr>
          <p:cNvPr id="17506" name="Rectangle 127"/>
          <p:cNvSpPr>
            <a:spLocks noChangeArrowheads="1"/>
          </p:cNvSpPr>
          <p:nvPr/>
        </p:nvSpPr>
        <p:spPr bwMode="auto">
          <a:xfrm rot="21540000">
            <a:off x="6150205" y="4537112"/>
            <a:ext cx="72930"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7507" name="Rectangle 128"/>
          <p:cNvSpPr>
            <a:spLocks noChangeArrowheads="1"/>
          </p:cNvSpPr>
          <p:nvPr/>
        </p:nvSpPr>
        <p:spPr bwMode="auto">
          <a:xfrm rot="21540000">
            <a:off x="5909734" y="4635269"/>
            <a:ext cx="72930"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7508" name="Rectangle 129"/>
          <p:cNvSpPr>
            <a:spLocks noChangeArrowheads="1"/>
          </p:cNvSpPr>
          <p:nvPr/>
        </p:nvSpPr>
        <p:spPr bwMode="auto">
          <a:xfrm rot="21540000">
            <a:off x="5929445" y="4635269"/>
            <a:ext cx="84756"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7509" name="Rectangle 130"/>
          <p:cNvSpPr>
            <a:spLocks noChangeArrowheads="1"/>
          </p:cNvSpPr>
          <p:nvPr/>
        </p:nvSpPr>
        <p:spPr bwMode="auto">
          <a:xfrm rot="21540000">
            <a:off x="5972808" y="4635269"/>
            <a:ext cx="116293"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7510" name="Rectangle 131"/>
          <p:cNvSpPr>
            <a:spLocks noChangeArrowheads="1"/>
          </p:cNvSpPr>
          <p:nvPr/>
        </p:nvSpPr>
        <p:spPr bwMode="auto">
          <a:xfrm rot="21540000">
            <a:off x="6045738" y="4635269"/>
            <a:ext cx="116293"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7511" name="Rectangle 132"/>
          <p:cNvSpPr>
            <a:spLocks noChangeArrowheads="1"/>
          </p:cNvSpPr>
          <p:nvPr/>
        </p:nvSpPr>
        <p:spPr bwMode="auto">
          <a:xfrm rot="21540000">
            <a:off x="6118668" y="4635269"/>
            <a:ext cx="72930"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7512" name="Rectangle 133"/>
          <p:cNvSpPr>
            <a:spLocks noChangeArrowheads="1"/>
          </p:cNvSpPr>
          <p:nvPr/>
        </p:nvSpPr>
        <p:spPr bwMode="auto">
          <a:xfrm rot="21540000">
            <a:off x="6150205" y="4635269"/>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7513" name="Rectangle 134"/>
          <p:cNvSpPr>
            <a:spLocks noChangeArrowheads="1"/>
          </p:cNvSpPr>
          <p:nvPr/>
        </p:nvSpPr>
        <p:spPr bwMode="auto">
          <a:xfrm rot="21540000">
            <a:off x="6193569" y="4635269"/>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7514" name="Rectangle 135"/>
          <p:cNvSpPr>
            <a:spLocks noChangeArrowheads="1"/>
          </p:cNvSpPr>
          <p:nvPr/>
        </p:nvSpPr>
        <p:spPr bwMode="auto">
          <a:xfrm rot="21540000">
            <a:off x="6244817" y="4635269"/>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17515" name="Rectangle 136"/>
          <p:cNvSpPr>
            <a:spLocks noChangeArrowheads="1"/>
          </p:cNvSpPr>
          <p:nvPr/>
        </p:nvSpPr>
        <p:spPr bwMode="auto">
          <a:xfrm rot="21540000">
            <a:off x="6286209" y="4635269"/>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h</a:t>
            </a:r>
            <a:endParaRPr kumimoji="0" lang="en-US" sz="1800" b="0" i="0" u="none" strike="noStrike" cap="none" normalizeH="0" baseline="0" smtClean="0">
              <a:ln>
                <a:noFill/>
              </a:ln>
              <a:solidFill>
                <a:schemeClr val="tx1"/>
              </a:solidFill>
              <a:effectLst/>
              <a:latin typeface="Arial" pitchFamily="34" charset="0"/>
            </a:endParaRPr>
          </a:p>
        </p:txBody>
      </p:sp>
      <p:sp>
        <p:nvSpPr>
          <p:cNvPr id="17516" name="Rectangle 137"/>
          <p:cNvSpPr>
            <a:spLocks noChangeArrowheads="1"/>
          </p:cNvSpPr>
          <p:nvPr/>
        </p:nvSpPr>
        <p:spPr bwMode="auto">
          <a:xfrm>
            <a:off x="3347335" y="2066831"/>
            <a:ext cx="559786" cy="7271"/>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7" name="Freeform 138"/>
          <p:cNvSpPr>
            <a:spLocks/>
          </p:cNvSpPr>
          <p:nvPr/>
        </p:nvSpPr>
        <p:spPr bwMode="auto">
          <a:xfrm>
            <a:off x="3779001" y="2039565"/>
            <a:ext cx="128120" cy="61802"/>
          </a:xfrm>
          <a:custGeom>
            <a:avLst/>
            <a:gdLst>
              <a:gd name="T0" fmla="*/ 80 w 280"/>
              <a:gd name="T1" fmla="*/ 80 h 161"/>
              <a:gd name="T2" fmla="*/ 0 w 280"/>
              <a:gd name="T3" fmla="*/ 161 h 161"/>
              <a:gd name="T4" fmla="*/ 280 w 280"/>
              <a:gd name="T5" fmla="*/ 80 h 161"/>
              <a:gd name="T6" fmla="*/ 0 w 280"/>
              <a:gd name="T7" fmla="*/ 0 h 161"/>
              <a:gd name="T8" fmla="*/ 80 w 280"/>
              <a:gd name="T9" fmla="*/ 80 h 161"/>
            </a:gdLst>
            <a:ahLst/>
            <a:cxnLst>
              <a:cxn ang="0">
                <a:pos x="T0" y="T1"/>
              </a:cxn>
              <a:cxn ang="0">
                <a:pos x="T2" y="T3"/>
              </a:cxn>
              <a:cxn ang="0">
                <a:pos x="T4" y="T5"/>
              </a:cxn>
              <a:cxn ang="0">
                <a:pos x="T6" y="T7"/>
              </a:cxn>
              <a:cxn ang="0">
                <a:pos x="T8" y="T9"/>
              </a:cxn>
            </a:cxnLst>
            <a:rect l="0" t="0" r="r" b="b"/>
            <a:pathLst>
              <a:path w="280" h="161">
                <a:moveTo>
                  <a:pt x="80" y="80"/>
                </a:moveTo>
                <a:lnTo>
                  <a:pt x="0" y="161"/>
                </a:lnTo>
                <a:lnTo>
                  <a:pt x="280" y="80"/>
                </a:lnTo>
                <a:lnTo>
                  <a:pt x="0" y="0"/>
                </a:lnTo>
                <a:lnTo>
                  <a:pt x="80"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8" name="Freeform 139"/>
          <p:cNvSpPr>
            <a:spLocks/>
          </p:cNvSpPr>
          <p:nvPr/>
        </p:nvSpPr>
        <p:spPr bwMode="auto">
          <a:xfrm>
            <a:off x="3763232" y="2032294"/>
            <a:ext cx="159657" cy="76344"/>
          </a:xfrm>
          <a:custGeom>
            <a:avLst/>
            <a:gdLst>
              <a:gd name="T0" fmla="*/ 115 w 351"/>
              <a:gd name="T1" fmla="*/ 100 h 201"/>
              <a:gd name="T2" fmla="*/ 108 w 351"/>
              <a:gd name="T3" fmla="*/ 93 h 201"/>
              <a:gd name="T4" fmla="*/ 0 w 351"/>
              <a:gd name="T5" fmla="*/ 201 h 201"/>
              <a:gd name="T6" fmla="*/ 351 w 351"/>
              <a:gd name="T7" fmla="*/ 100 h 201"/>
              <a:gd name="T8" fmla="*/ 0 w 351"/>
              <a:gd name="T9" fmla="*/ 0 h 201"/>
              <a:gd name="T10" fmla="*/ 108 w 351"/>
              <a:gd name="T11" fmla="*/ 107 h 201"/>
              <a:gd name="T12" fmla="*/ 115 w 351"/>
              <a:gd name="T13" fmla="*/ 100 h 201"/>
              <a:gd name="T14" fmla="*/ 108 w 351"/>
              <a:gd name="T15" fmla="*/ 93 h 201"/>
              <a:gd name="T16" fmla="*/ 115 w 351"/>
              <a:gd name="T17" fmla="*/ 100 h 201"/>
              <a:gd name="T18" fmla="*/ 122 w 351"/>
              <a:gd name="T19" fmla="*/ 93 h 201"/>
              <a:gd name="T20" fmla="*/ 69 w 351"/>
              <a:gd name="T21" fmla="*/ 40 h 201"/>
              <a:gd name="T22" fmla="*/ 279 w 351"/>
              <a:gd name="T23" fmla="*/ 100 h 201"/>
              <a:gd name="T24" fmla="*/ 69 w 351"/>
              <a:gd name="T25" fmla="*/ 160 h 201"/>
              <a:gd name="T26" fmla="*/ 129 w 351"/>
              <a:gd name="T27" fmla="*/ 100 h 201"/>
              <a:gd name="T28" fmla="*/ 122 w 351"/>
              <a:gd name="T29" fmla="*/ 93 h 201"/>
              <a:gd name="T30" fmla="*/ 115 w 351"/>
              <a:gd name="T31" fmla="*/ 1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201">
                <a:moveTo>
                  <a:pt x="115" y="100"/>
                </a:moveTo>
                <a:lnTo>
                  <a:pt x="108" y="93"/>
                </a:lnTo>
                <a:lnTo>
                  <a:pt x="0" y="201"/>
                </a:lnTo>
                <a:lnTo>
                  <a:pt x="351" y="100"/>
                </a:lnTo>
                <a:lnTo>
                  <a:pt x="0" y="0"/>
                </a:lnTo>
                <a:lnTo>
                  <a:pt x="108" y="107"/>
                </a:lnTo>
                <a:lnTo>
                  <a:pt x="115" y="100"/>
                </a:lnTo>
                <a:lnTo>
                  <a:pt x="108" y="93"/>
                </a:lnTo>
                <a:lnTo>
                  <a:pt x="115" y="100"/>
                </a:lnTo>
                <a:lnTo>
                  <a:pt x="122" y="93"/>
                </a:lnTo>
                <a:lnTo>
                  <a:pt x="69" y="40"/>
                </a:lnTo>
                <a:lnTo>
                  <a:pt x="279" y="100"/>
                </a:lnTo>
                <a:lnTo>
                  <a:pt x="69" y="160"/>
                </a:lnTo>
                <a:lnTo>
                  <a:pt x="129" y="100"/>
                </a:lnTo>
                <a:lnTo>
                  <a:pt x="122" y="93"/>
                </a:lnTo>
                <a:lnTo>
                  <a:pt x="115" y="10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9" name="Freeform 140"/>
          <p:cNvSpPr>
            <a:spLocks/>
          </p:cNvSpPr>
          <p:nvPr/>
        </p:nvSpPr>
        <p:spPr bwMode="auto">
          <a:xfrm>
            <a:off x="3915005" y="1654208"/>
            <a:ext cx="776604" cy="199949"/>
          </a:xfrm>
          <a:custGeom>
            <a:avLst/>
            <a:gdLst>
              <a:gd name="T0" fmla="*/ 9 w 1705"/>
              <a:gd name="T1" fmla="*/ 0 h 522"/>
              <a:gd name="T2" fmla="*/ 1696 w 1705"/>
              <a:gd name="T3" fmla="*/ 0 h 522"/>
              <a:gd name="T4" fmla="*/ 1705 w 1705"/>
              <a:gd name="T5" fmla="*/ 9 h 522"/>
              <a:gd name="T6" fmla="*/ 1705 w 1705"/>
              <a:gd name="T7" fmla="*/ 513 h 522"/>
              <a:gd name="T8" fmla="*/ 1696 w 1705"/>
              <a:gd name="T9" fmla="*/ 522 h 522"/>
              <a:gd name="T10" fmla="*/ 9 w 1705"/>
              <a:gd name="T11" fmla="*/ 522 h 522"/>
              <a:gd name="T12" fmla="*/ 0 w 1705"/>
              <a:gd name="T13" fmla="*/ 513 h 522"/>
              <a:gd name="T14" fmla="*/ 0 w 1705"/>
              <a:gd name="T15" fmla="*/ 9 h 522"/>
              <a:gd name="T16" fmla="*/ 9 w 1705"/>
              <a:gd name="T17"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5" h="522">
                <a:moveTo>
                  <a:pt x="9" y="0"/>
                </a:moveTo>
                <a:lnTo>
                  <a:pt x="1696" y="0"/>
                </a:lnTo>
                <a:cubicBezTo>
                  <a:pt x="1701" y="0"/>
                  <a:pt x="1705" y="4"/>
                  <a:pt x="1705" y="9"/>
                </a:cubicBezTo>
                <a:lnTo>
                  <a:pt x="1705" y="513"/>
                </a:lnTo>
                <a:cubicBezTo>
                  <a:pt x="1705" y="518"/>
                  <a:pt x="1701" y="522"/>
                  <a:pt x="1696" y="522"/>
                </a:cubicBezTo>
                <a:lnTo>
                  <a:pt x="9" y="522"/>
                </a:lnTo>
                <a:cubicBezTo>
                  <a:pt x="4" y="522"/>
                  <a:pt x="0" y="518"/>
                  <a:pt x="0" y="513"/>
                </a:cubicBezTo>
                <a:lnTo>
                  <a:pt x="0" y="9"/>
                </a:lnTo>
                <a:cubicBezTo>
                  <a:pt x="0" y="4"/>
                  <a:pt x="4" y="0"/>
                  <a:pt x="9" y="0"/>
                </a:cubicBezTo>
                <a:close/>
              </a:path>
            </a:pathLst>
          </a:custGeom>
          <a:solidFill>
            <a:srgbClr val="ECD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0" name="Freeform 141"/>
          <p:cNvSpPr>
            <a:spLocks/>
          </p:cNvSpPr>
          <p:nvPr/>
        </p:nvSpPr>
        <p:spPr bwMode="auto">
          <a:xfrm>
            <a:off x="3909092" y="1650573"/>
            <a:ext cx="788430" cy="207220"/>
          </a:xfrm>
          <a:custGeom>
            <a:avLst/>
            <a:gdLst>
              <a:gd name="T0" fmla="*/ 20 w 1727"/>
              <a:gd name="T1" fmla="*/ 10 h 542"/>
              <a:gd name="T2" fmla="*/ 20 w 1727"/>
              <a:gd name="T3" fmla="*/ 20 h 542"/>
              <a:gd name="T4" fmla="*/ 1707 w 1727"/>
              <a:gd name="T5" fmla="*/ 20 h 542"/>
              <a:gd name="T6" fmla="*/ 1707 w 1727"/>
              <a:gd name="T7" fmla="*/ 19 h 542"/>
              <a:gd name="T8" fmla="*/ 1706 w 1727"/>
              <a:gd name="T9" fmla="*/ 19 h 542"/>
              <a:gd name="T10" fmla="*/ 1707 w 1727"/>
              <a:gd name="T11" fmla="*/ 20 h 542"/>
              <a:gd name="T12" fmla="*/ 1707 w 1727"/>
              <a:gd name="T13" fmla="*/ 19 h 542"/>
              <a:gd name="T14" fmla="*/ 1706 w 1727"/>
              <a:gd name="T15" fmla="*/ 19 h 542"/>
              <a:gd name="T16" fmla="*/ 1706 w 1727"/>
              <a:gd name="T17" fmla="*/ 523 h 542"/>
              <a:gd name="T18" fmla="*/ 1707 w 1727"/>
              <a:gd name="T19" fmla="*/ 523 h 542"/>
              <a:gd name="T20" fmla="*/ 1707 w 1727"/>
              <a:gd name="T21" fmla="*/ 522 h 542"/>
              <a:gd name="T22" fmla="*/ 1706 w 1727"/>
              <a:gd name="T23" fmla="*/ 523 h 542"/>
              <a:gd name="T24" fmla="*/ 1707 w 1727"/>
              <a:gd name="T25" fmla="*/ 523 h 542"/>
              <a:gd name="T26" fmla="*/ 1707 w 1727"/>
              <a:gd name="T27" fmla="*/ 522 h 542"/>
              <a:gd name="T28" fmla="*/ 20 w 1727"/>
              <a:gd name="T29" fmla="*/ 522 h 542"/>
              <a:gd name="T30" fmla="*/ 20 w 1727"/>
              <a:gd name="T31" fmla="*/ 523 h 542"/>
              <a:gd name="T32" fmla="*/ 21 w 1727"/>
              <a:gd name="T33" fmla="*/ 523 h 542"/>
              <a:gd name="T34" fmla="*/ 20 w 1727"/>
              <a:gd name="T35" fmla="*/ 522 h 542"/>
              <a:gd name="T36" fmla="*/ 20 w 1727"/>
              <a:gd name="T37" fmla="*/ 523 h 542"/>
              <a:gd name="T38" fmla="*/ 21 w 1727"/>
              <a:gd name="T39" fmla="*/ 523 h 542"/>
              <a:gd name="T40" fmla="*/ 21 w 1727"/>
              <a:gd name="T41" fmla="*/ 19 h 542"/>
              <a:gd name="T42" fmla="*/ 20 w 1727"/>
              <a:gd name="T43" fmla="*/ 19 h 542"/>
              <a:gd name="T44" fmla="*/ 20 w 1727"/>
              <a:gd name="T45" fmla="*/ 20 h 542"/>
              <a:gd name="T46" fmla="*/ 21 w 1727"/>
              <a:gd name="T47" fmla="*/ 19 h 542"/>
              <a:gd name="T48" fmla="*/ 20 w 1727"/>
              <a:gd name="T49" fmla="*/ 19 h 542"/>
              <a:gd name="T50" fmla="*/ 20 w 1727"/>
              <a:gd name="T51" fmla="*/ 20 h 542"/>
              <a:gd name="T52" fmla="*/ 20 w 1727"/>
              <a:gd name="T53" fmla="*/ 0 h 542"/>
              <a:gd name="T54" fmla="*/ 0 w 1727"/>
              <a:gd name="T55" fmla="*/ 19 h 542"/>
              <a:gd name="T56" fmla="*/ 0 w 1727"/>
              <a:gd name="T57" fmla="*/ 523 h 542"/>
              <a:gd name="T58" fmla="*/ 20 w 1727"/>
              <a:gd name="T59" fmla="*/ 542 h 542"/>
              <a:gd name="T60" fmla="*/ 1707 w 1727"/>
              <a:gd name="T61" fmla="*/ 542 h 542"/>
              <a:gd name="T62" fmla="*/ 1727 w 1727"/>
              <a:gd name="T63" fmla="*/ 523 h 542"/>
              <a:gd name="T64" fmla="*/ 1727 w 1727"/>
              <a:gd name="T65" fmla="*/ 19 h 542"/>
              <a:gd name="T66" fmla="*/ 1707 w 1727"/>
              <a:gd name="T67" fmla="*/ 0 h 542"/>
              <a:gd name="T68" fmla="*/ 20 w 1727"/>
              <a:gd name="T69" fmla="*/ 0 h 542"/>
              <a:gd name="T70" fmla="*/ 20 w 1727"/>
              <a:gd name="T71" fmla="*/ 1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7" h="542">
                <a:moveTo>
                  <a:pt x="20" y="10"/>
                </a:moveTo>
                <a:lnTo>
                  <a:pt x="20" y="20"/>
                </a:lnTo>
                <a:lnTo>
                  <a:pt x="1707" y="20"/>
                </a:lnTo>
                <a:lnTo>
                  <a:pt x="1707" y="19"/>
                </a:lnTo>
                <a:lnTo>
                  <a:pt x="1706" y="19"/>
                </a:lnTo>
                <a:lnTo>
                  <a:pt x="1707" y="20"/>
                </a:lnTo>
                <a:lnTo>
                  <a:pt x="1707" y="19"/>
                </a:lnTo>
                <a:lnTo>
                  <a:pt x="1706" y="19"/>
                </a:lnTo>
                <a:lnTo>
                  <a:pt x="1706" y="523"/>
                </a:lnTo>
                <a:lnTo>
                  <a:pt x="1707" y="523"/>
                </a:lnTo>
                <a:lnTo>
                  <a:pt x="1707" y="522"/>
                </a:lnTo>
                <a:lnTo>
                  <a:pt x="1706" y="523"/>
                </a:lnTo>
                <a:lnTo>
                  <a:pt x="1707" y="523"/>
                </a:lnTo>
                <a:lnTo>
                  <a:pt x="1707" y="522"/>
                </a:lnTo>
                <a:lnTo>
                  <a:pt x="20" y="522"/>
                </a:lnTo>
                <a:lnTo>
                  <a:pt x="20" y="523"/>
                </a:lnTo>
                <a:lnTo>
                  <a:pt x="21" y="523"/>
                </a:lnTo>
                <a:lnTo>
                  <a:pt x="20" y="522"/>
                </a:lnTo>
                <a:lnTo>
                  <a:pt x="20" y="523"/>
                </a:lnTo>
                <a:lnTo>
                  <a:pt x="21" y="523"/>
                </a:lnTo>
                <a:lnTo>
                  <a:pt x="21" y="19"/>
                </a:lnTo>
                <a:lnTo>
                  <a:pt x="20" y="19"/>
                </a:lnTo>
                <a:lnTo>
                  <a:pt x="20" y="20"/>
                </a:lnTo>
                <a:lnTo>
                  <a:pt x="21" y="19"/>
                </a:lnTo>
                <a:lnTo>
                  <a:pt x="20" y="19"/>
                </a:lnTo>
                <a:lnTo>
                  <a:pt x="20" y="20"/>
                </a:lnTo>
                <a:lnTo>
                  <a:pt x="20" y="0"/>
                </a:lnTo>
                <a:cubicBezTo>
                  <a:pt x="9" y="0"/>
                  <a:pt x="0" y="9"/>
                  <a:pt x="0" y="19"/>
                </a:cubicBezTo>
                <a:lnTo>
                  <a:pt x="0" y="523"/>
                </a:lnTo>
                <a:cubicBezTo>
                  <a:pt x="0" y="534"/>
                  <a:pt x="9" y="542"/>
                  <a:pt x="20" y="542"/>
                </a:cubicBezTo>
                <a:lnTo>
                  <a:pt x="1707" y="542"/>
                </a:lnTo>
                <a:cubicBezTo>
                  <a:pt x="1718" y="542"/>
                  <a:pt x="1727" y="534"/>
                  <a:pt x="1727" y="523"/>
                </a:cubicBezTo>
                <a:lnTo>
                  <a:pt x="1727" y="19"/>
                </a:lnTo>
                <a:cubicBezTo>
                  <a:pt x="1727" y="9"/>
                  <a:pt x="1718" y="0"/>
                  <a:pt x="1707" y="0"/>
                </a:cubicBezTo>
                <a:lnTo>
                  <a:pt x="20" y="0"/>
                </a:lnTo>
                <a:lnTo>
                  <a:pt x="20"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1" name="Rectangle 142"/>
          <p:cNvSpPr>
            <a:spLocks noChangeArrowheads="1"/>
          </p:cNvSpPr>
          <p:nvPr/>
        </p:nvSpPr>
        <p:spPr bwMode="auto">
          <a:xfrm>
            <a:off x="4074662" y="1670568"/>
            <a:ext cx="461232" cy="1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Times New Roman" pitchFamily="18" charset="0"/>
              </a:rPr>
              <a:t>pc + 4</a:t>
            </a:r>
            <a:endParaRPr kumimoji="0" lang="en-US" sz="1800" b="0" i="0" u="none" strike="noStrike" cap="none" normalizeH="0" baseline="0" smtClean="0">
              <a:ln>
                <a:noFill/>
              </a:ln>
              <a:solidFill>
                <a:schemeClr val="tx1"/>
              </a:solidFill>
              <a:effectLst/>
              <a:latin typeface="Arial" pitchFamily="34" charset="0"/>
            </a:endParaRPr>
          </a:p>
        </p:txBody>
      </p:sp>
      <p:sp>
        <p:nvSpPr>
          <p:cNvPr id="17522" name="Freeform 143"/>
          <p:cNvSpPr>
            <a:spLocks/>
          </p:cNvSpPr>
          <p:nvPr/>
        </p:nvSpPr>
        <p:spPr bwMode="auto">
          <a:xfrm>
            <a:off x="3556269" y="1730552"/>
            <a:ext cx="346909" cy="332643"/>
          </a:xfrm>
          <a:custGeom>
            <a:avLst/>
            <a:gdLst>
              <a:gd name="T0" fmla="*/ 20 w 759"/>
              <a:gd name="T1" fmla="*/ 860 h 860"/>
              <a:gd name="T2" fmla="*/ 20 w 759"/>
              <a:gd name="T3" fmla="*/ 20 h 860"/>
              <a:gd name="T4" fmla="*/ 759 w 759"/>
              <a:gd name="T5" fmla="*/ 20 h 860"/>
              <a:gd name="T6" fmla="*/ 759 w 759"/>
              <a:gd name="T7" fmla="*/ 0 h 860"/>
              <a:gd name="T8" fmla="*/ 0 w 759"/>
              <a:gd name="T9" fmla="*/ 0 h 860"/>
              <a:gd name="T10" fmla="*/ 0 w 759"/>
              <a:gd name="T11" fmla="*/ 860 h 860"/>
              <a:gd name="T12" fmla="*/ 20 w 759"/>
              <a:gd name="T13" fmla="*/ 860 h 860"/>
            </a:gdLst>
            <a:ahLst/>
            <a:cxnLst>
              <a:cxn ang="0">
                <a:pos x="T0" y="T1"/>
              </a:cxn>
              <a:cxn ang="0">
                <a:pos x="T2" y="T3"/>
              </a:cxn>
              <a:cxn ang="0">
                <a:pos x="T4" y="T5"/>
              </a:cxn>
              <a:cxn ang="0">
                <a:pos x="T6" y="T7"/>
              </a:cxn>
              <a:cxn ang="0">
                <a:pos x="T8" y="T9"/>
              </a:cxn>
              <a:cxn ang="0">
                <a:pos x="T10" y="T11"/>
              </a:cxn>
              <a:cxn ang="0">
                <a:pos x="T12" y="T13"/>
              </a:cxn>
            </a:cxnLst>
            <a:rect l="0" t="0" r="r" b="b"/>
            <a:pathLst>
              <a:path w="759" h="860">
                <a:moveTo>
                  <a:pt x="20" y="860"/>
                </a:moveTo>
                <a:lnTo>
                  <a:pt x="20" y="20"/>
                </a:lnTo>
                <a:lnTo>
                  <a:pt x="759" y="20"/>
                </a:lnTo>
                <a:lnTo>
                  <a:pt x="759" y="0"/>
                </a:lnTo>
                <a:lnTo>
                  <a:pt x="0" y="0"/>
                </a:lnTo>
                <a:lnTo>
                  <a:pt x="0" y="860"/>
                </a:lnTo>
                <a:lnTo>
                  <a:pt x="20" y="86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3" name="Freeform 144"/>
          <p:cNvSpPr>
            <a:spLocks/>
          </p:cNvSpPr>
          <p:nvPr/>
        </p:nvSpPr>
        <p:spPr bwMode="auto">
          <a:xfrm>
            <a:off x="3775059" y="1705104"/>
            <a:ext cx="128120" cy="61802"/>
          </a:xfrm>
          <a:custGeom>
            <a:avLst/>
            <a:gdLst>
              <a:gd name="T0" fmla="*/ 81 w 281"/>
              <a:gd name="T1" fmla="*/ 80 h 160"/>
              <a:gd name="T2" fmla="*/ 0 w 281"/>
              <a:gd name="T3" fmla="*/ 160 h 160"/>
              <a:gd name="T4" fmla="*/ 281 w 281"/>
              <a:gd name="T5" fmla="*/ 80 h 160"/>
              <a:gd name="T6" fmla="*/ 0 w 281"/>
              <a:gd name="T7" fmla="*/ 0 h 160"/>
              <a:gd name="T8" fmla="*/ 81 w 281"/>
              <a:gd name="T9" fmla="*/ 80 h 160"/>
            </a:gdLst>
            <a:ahLst/>
            <a:cxnLst>
              <a:cxn ang="0">
                <a:pos x="T0" y="T1"/>
              </a:cxn>
              <a:cxn ang="0">
                <a:pos x="T2" y="T3"/>
              </a:cxn>
              <a:cxn ang="0">
                <a:pos x="T4" y="T5"/>
              </a:cxn>
              <a:cxn ang="0">
                <a:pos x="T6" y="T7"/>
              </a:cxn>
              <a:cxn ang="0">
                <a:pos x="T8" y="T9"/>
              </a:cxn>
            </a:cxnLst>
            <a:rect l="0" t="0" r="r" b="b"/>
            <a:pathLst>
              <a:path w="281" h="160">
                <a:moveTo>
                  <a:pt x="81" y="80"/>
                </a:moveTo>
                <a:lnTo>
                  <a:pt x="0" y="160"/>
                </a:lnTo>
                <a:lnTo>
                  <a:pt x="281" y="80"/>
                </a:lnTo>
                <a:lnTo>
                  <a:pt x="0" y="0"/>
                </a:lnTo>
                <a:lnTo>
                  <a:pt x="81"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4" name="Freeform 145"/>
          <p:cNvSpPr>
            <a:spLocks/>
          </p:cNvSpPr>
          <p:nvPr/>
        </p:nvSpPr>
        <p:spPr bwMode="auto">
          <a:xfrm>
            <a:off x="3759290" y="1696016"/>
            <a:ext cx="159657" cy="78162"/>
          </a:xfrm>
          <a:custGeom>
            <a:avLst/>
            <a:gdLst>
              <a:gd name="T0" fmla="*/ 115 w 351"/>
              <a:gd name="T1" fmla="*/ 100 h 201"/>
              <a:gd name="T2" fmla="*/ 107 w 351"/>
              <a:gd name="T3" fmla="*/ 93 h 201"/>
              <a:gd name="T4" fmla="*/ 0 w 351"/>
              <a:gd name="T5" fmla="*/ 201 h 201"/>
              <a:gd name="T6" fmla="*/ 351 w 351"/>
              <a:gd name="T7" fmla="*/ 100 h 201"/>
              <a:gd name="T8" fmla="*/ 0 w 351"/>
              <a:gd name="T9" fmla="*/ 0 h 201"/>
              <a:gd name="T10" fmla="*/ 107 w 351"/>
              <a:gd name="T11" fmla="*/ 107 h 201"/>
              <a:gd name="T12" fmla="*/ 115 w 351"/>
              <a:gd name="T13" fmla="*/ 100 h 201"/>
              <a:gd name="T14" fmla="*/ 107 w 351"/>
              <a:gd name="T15" fmla="*/ 93 h 201"/>
              <a:gd name="T16" fmla="*/ 115 w 351"/>
              <a:gd name="T17" fmla="*/ 100 h 201"/>
              <a:gd name="T18" fmla="*/ 122 w 351"/>
              <a:gd name="T19" fmla="*/ 93 h 201"/>
              <a:gd name="T20" fmla="*/ 69 w 351"/>
              <a:gd name="T21" fmla="*/ 40 h 201"/>
              <a:gd name="T22" fmla="*/ 278 w 351"/>
              <a:gd name="T23" fmla="*/ 100 h 201"/>
              <a:gd name="T24" fmla="*/ 69 w 351"/>
              <a:gd name="T25" fmla="*/ 160 h 201"/>
              <a:gd name="T26" fmla="*/ 129 w 351"/>
              <a:gd name="T27" fmla="*/ 100 h 201"/>
              <a:gd name="T28" fmla="*/ 122 w 351"/>
              <a:gd name="T29" fmla="*/ 93 h 201"/>
              <a:gd name="T30" fmla="*/ 115 w 351"/>
              <a:gd name="T31" fmla="*/ 1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201">
                <a:moveTo>
                  <a:pt x="115" y="100"/>
                </a:moveTo>
                <a:lnTo>
                  <a:pt x="107" y="93"/>
                </a:lnTo>
                <a:lnTo>
                  <a:pt x="0" y="201"/>
                </a:lnTo>
                <a:lnTo>
                  <a:pt x="351" y="100"/>
                </a:lnTo>
                <a:lnTo>
                  <a:pt x="0" y="0"/>
                </a:lnTo>
                <a:lnTo>
                  <a:pt x="107" y="107"/>
                </a:lnTo>
                <a:lnTo>
                  <a:pt x="115" y="100"/>
                </a:lnTo>
                <a:lnTo>
                  <a:pt x="107" y="93"/>
                </a:lnTo>
                <a:lnTo>
                  <a:pt x="115" y="100"/>
                </a:lnTo>
                <a:lnTo>
                  <a:pt x="122" y="93"/>
                </a:lnTo>
                <a:lnTo>
                  <a:pt x="69" y="40"/>
                </a:lnTo>
                <a:lnTo>
                  <a:pt x="278" y="100"/>
                </a:lnTo>
                <a:lnTo>
                  <a:pt x="69" y="160"/>
                </a:lnTo>
                <a:lnTo>
                  <a:pt x="129" y="100"/>
                </a:lnTo>
                <a:lnTo>
                  <a:pt x="122" y="93"/>
                </a:lnTo>
                <a:lnTo>
                  <a:pt x="115" y="10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5" name="Oval 146"/>
          <p:cNvSpPr>
            <a:spLocks noChangeArrowheads="1"/>
          </p:cNvSpPr>
          <p:nvPr/>
        </p:nvSpPr>
        <p:spPr bwMode="auto">
          <a:xfrm>
            <a:off x="3532616" y="2046836"/>
            <a:ext cx="51248" cy="47261"/>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6" name="Rectangle 147"/>
          <p:cNvSpPr>
            <a:spLocks noChangeArrowheads="1"/>
          </p:cNvSpPr>
          <p:nvPr/>
        </p:nvSpPr>
        <p:spPr bwMode="auto">
          <a:xfrm>
            <a:off x="2961004" y="2186800"/>
            <a:ext cx="9855" cy="113971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7" name="Freeform 148"/>
          <p:cNvSpPr>
            <a:spLocks/>
          </p:cNvSpPr>
          <p:nvPr/>
        </p:nvSpPr>
        <p:spPr bwMode="auto">
          <a:xfrm>
            <a:off x="2929467" y="3219265"/>
            <a:ext cx="72930" cy="107245"/>
          </a:xfrm>
          <a:custGeom>
            <a:avLst/>
            <a:gdLst>
              <a:gd name="T0" fmla="*/ 80 w 161"/>
              <a:gd name="T1" fmla="*/ 81 h 281"/>
              <a:gd name="T2" fmla="*/ 0 w 161"/>
              <a:gd name="T3" fmla="*/ 0 h 281"/>
              <a:gd name="T4" fmla="*/ 80 w 161"/>
              <a:gd name="T5" fmla="*/ 281 h 281"/>
              <a:gd name="T6" fmla="*/ 161 w 161"/>
              <a:gd name="T7" fmla="*/ 0 h 281"/>
              <a:gd name="T8" fmla="*/ 80 w 161"/>
              <a:gd name="T9" fmla="*/ 81 h 281"/>
            </a:gdLst>
            <a:ahLst/>
            <a:cxnLst>
              <a:cxn ang="0">
                <a:pos x="T0" y="T1"/>
              </a:cxn>
              <a:cxn ang="0">
                <a:pos x="T2" y="T3"/>
              </a:cxn>
              <a:cxn ang="0">
                <a:pos x="T4" y="T5"/>
              </a:cxn>
              <a:cxn ang="0">
                <a:pos x="T6" y="T7"/>
              </a:cxn>
              <a:cxn ang="0">
                <a:pos x="T8" y="T9"/>
              </a:cxn>
            </a:cxnLst>
            <a:rect l="0" t="0" r="r" b="b"/>
            <a:pathLst>
              <a:path w="161" h="281">
                <a:moveTo>
                  <a:pt x="80" y="81"/>
                </a:moveTo>
                <a:lnTo>
                  <a:pt x="0" y="0"/>
                </a:lnTo>
                <a:lnTo>
                  <a:pt x="80" y="281"/>
                </a:lnTo>
                <a:lnTo>
                  <a:pt x="161" y="0"/>
                </a:lnTo>
                <a:lnTo>
                  <a:pt x="80" y="8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8" name="Freeform 149"/>
          <p:cNvSpPr>
            <a:spLocks/>
          </p:cNvSpPr>
          <p:nvPr/>
        </p:nvSpPr>
        <p:spPr bwMode="auto">
          <a:xfrm>
            <a:off x="2921583" y="3206541"/>
            <a:ext cx="90669" cy="134511"/>
          </a:xfrm>
          <a:custGeom>
            <a:avLst/>
            <a:gdLst>
              <a:gd name="T0" fmla="*/ 100 w 201"/>
              <a:gd name="T1" fmla="*/ 115 h 351"/>
              <a:gd name="T2" fmla="*/ 108 w 201"/>
              <a:gd name="T3" fmla="*/ 107 h 351"/>
              <a:gd name="T4" fmla="*/ 0 w 201"/>
              <a:gd name="T5" fmla="*/ 0 h 351"/>
              <a:gd name="T6" fmla="*/ 100 w 201"/>
              <a:gd name="T7" fmla="*/ 351 h 351"/>
              <a:gd name="T8" fmla="*/ 201 w 201"/>
              <a:gd name="T9" fmla="*/ 0 h 351"/>
              <a:gd name="T10" fmla="*/ 93 w 201"/>
              <a:gd name="T11" fmla="*/ 107 h 351"/>
              <a:gd name="T12" fmla="*/ 100 w 201"/>
              <a:gd name="T13" fmla="*/ 115 h 351"/>
              <a:gd name="T14" fmla="*/ 108 w 201"/>
              <a:gd name="T15" fmla="*/ 107 h 351"/>
              <a:gd name="T16" fmla="*/ 100 w 201"/>
              <a:gd name="T17" fmla="*/ 115 h 351"/>
              <a:gd name="T18" fmla="*/ 108 w 201"/>
              <a:gd name="T19" fmla="*/ 122 h 351"/>
              <a:gd name="T20" fmla="*/ 160 w 201"/>
              <a:gd name="T21" fmla="*/ 69 h 351"/>
              <a:gd name="T22" fmla="*/ 100 w 201"/>
              <a:gd name="T23" fmla="*/ 278 h 351"/>
              <a:gd name="T24" fmla="*/ 41 w 201"/>
              <a:gd name="T25" fmla="*/ 69 h 351"/>
              <a:gd name="T26" fmla="*/ 100 w 201"/>
              <a:gd name="T27" fmla="*/ 129 h 351"/>
              <a:gd name="T28" fmla="*/ 108 w 201"/>
              <a:gd name="T29" fmla="*/ 122 h 351"/>
              <a:gd name="T30" fmla="*/ 100 w 201"/>
              <a:gd name="T31" fmla="*/ 11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 h="351">
                <a:moveTo>
                  <a:pt x="100" y="115"/>
                </a:moveTo>
                <a:lnTo>
                  <a:pt x="108" y="107"/>
                </a:lnTo>
                <a:lnTo>
                  <a:pt x="0" y="0"/>
                </a:lnTo>
                <a:lnTo>
                  <a:pt x="100" y="351"/>
                </a:lnTo>
                <a:lnTo>
                  <a:pt x="201" y="0"/>
                </a:lnTo>
                <a:lnTo>
                  <a:pt x="93" y="107"/>
                </a:lnTo>
                <a:lnTo>
                  <a:pt x="100" y="115"/>
                </a:lnTo>
                <a:lnTo>
                  <a:pt x="108" y="107"/>
                </a:lnTo>
                <a:lnTo>
                  <a:pt x="100" y="115"/>
                </a:lnTo>
                <a:lnTo>
                  <a:pt x="108" y="122"/>
                </a:lnTo>
                <a:lnTo>
                  <a:pt x="160" y="69"/>
                </a:lnTo>
                <a:lnTo>
                  <a:pt x="100" y="278"/>
                </a:lnTo>
                <a:lnTo>
                  <a:pt x="41" y="69"/>
                </a:lnTo>
                <a:lnTo>
                  <a:pt x="100" y="129"/>
                </a:lnTo>
                <a:lnTo>
                  <a:pt x="108" y="122"/>
                </a:lnTo>
                <a:lnTo>
                  <a:pt x="100" y="11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9" name="Rectangle 150"/>
          <p:cNvSpPr>
            <a:spLocks noChangeArrowheads="1"/>
          </p:cNvSpPr>
          <p:nvPr/>
        </p:nvSpPr>
        <p:spPr bwMode="auto">
          <a:xfrm>
            <a:off x="4770452" y="3235624"/>
            <a:ext cx="3942" cy="8361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0" name="Freeform 151"/>
          <p:cNvSpPr>
            <a:spLocks/>
          </p:cNvSpPr>
          <p:nvPr/>
        </p:nvSpPr>
        <p:spPr bwMode="auto">
          <a:xfrm>
            <a:off x="4754683" y="3270161"/>
            <a:ext cx="35479" cy="49078"/>
          </a:xfrm>
          <a:custGeom>
            <a:avLst/>
            <a:gdLst>
              <a:gd name="T0" fmla="*/ 37 w 74"/>
              <a:gd name="T1" fmla="*/ 37 h 130"/>
              <a:gd name="T2" fmla="*/ 0 w 74"/>
              <a:gd name="T3" fmla="*/ 0 h 130"/>
              <a:gd name="T4" fmla="*/ 37 w 74"/>
              <a:gd name="T5" fmla="*/ 130 h 130"/>
              <a:gd name="T6" fmla="*/ 74 w 74"/>
              <a:gd name="T7" fmla="*/ 0 h 130"/>
              <a:gd name="T8" fmla="*/ 37 w 74"/>
              <a:gd name="T9" fmla="*/ 37 h 130"/>
            </a:gdLst>
            <a:ahLst/>
            <a:cxnLst>
              <a:cxn ang="0">
                <a:pos x="T0" y="T1"/>
              </a:cxn>
              <a:cxn ang="0">
                <a:pos x="T2" y="T3"/>
              </a:cxn>
              <a:cxn ang="0">
                <a:pos x="T4" y="T5"/>
              </a:cxn>
              <a:cxn ang="0">
                <a:pos x="T6" y="T7"/>
              </a:cxn>
              <a:cxn ang="0">
                <a:pos x="T8" y="T9"/>
              </a:cxn>
            </a:cxnLst>
            <a:rect l="0" t="0" r="r" b="b"/>
            <a:pathLst>
              <a:path w="74" h="130">
                <a:moveTo>
                  <a:pt x="37" y="37"/>
                </a:moveTo>
                <a:lnTo>
                  <a:pt x="0" y="0"/>
                </a:lnTo>
                <a:lnTo>
                  <a:pt x="37" y="130"/>
                </a:lnTo>
                <a:lnTo>
                  <a:pt x="74" y="0"/>
                </a:lnTo>
                <a:lnTo>
                  <a:pt x="37" y="3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1" name="Freeform 152"/>
          <p:cNvSpPr>
            <a:spLocks/>
          </p:cNvSpPr>
          <p:nvPr/>
        </p:nvSpPr>
        <p:spPr bwMode="auto">
          <a:xfrm>
            <a:off x="4750741" y="3262890"/>
            <a:ext cx="43364" cy="63620"/>
          </a:xfrm>
          <a:custGeom>
            <a:avLst/>
            <a:gdLst>
              <a:gd name="T0" fmla="*/ 47 w 93"/>
              <a:gd name="T1" fmla="*/ 53 h 163"/>
              <a:gd name="T2" fmla="*/ 50 w 93"/>
              <a:gd name="T3" fmla="*/ 50 h 163"/>
              <a:gd name="T4" fmla="*/ 0 w 93"/>
              <a:gd name="T5" fmla="*/ 0 h 163"/>
              <a:gd name="T6" fmla="*/ 47 w 93"/>
              <a:gd name="T7" fmla="*/ 163 h 163"/>
              <a:gd name="T8" fmla="*/ 93 w 93"/>
              <a:gd name="T9" fmla="*/ 0 h 163"/>
              <a:gd name="T10" fmla="*/ 43 w 93"/>
              <a:gd name="T11" fmla="*/ 50 h 163"/>
              <a:gd name="T12" fmla="*/ 47 w 93"/>
              <a:gd name="T13" fmla="*/ 53 h 163"/>
              <a:gd name="T14" fmla="*/ 50 w 93"/>
              <a:gd name="T15" fmla="*/ 50 h 163"/>
              <a:gd name="T16" fmla="*/ 47 w 93"/>
              <a:gd name="T17" fmla="*/ 53 h 163"/>
              <a:gd name="T18" fmla="*/ 50 w 93"/>
              <a:gd name="T19" fmla="*/ 56 h 163"/>
              <a:gd name="T20" fmla="*/ 74 w 93"/>
              <a:gd name="T21" fmla="*/ 32 h 163"/>
              <a:gd name="T22" fmla="*/ 47 w 93"/>
              <a:gd name="T23" fmla="*/ 129 h 163"/>
              <a:gd name="T24" fmla="*/ 19 w 93"/>
              <a:gd name="T25" fmla="*/ 32 h 163"/>
              <a:gd name="T26" fmla="*/ 47 w 93"/>
              <a:gd name="T27" fmla="*/ 59 h 163"/>
              <a:gd name="T28" fmla="*/ 50 w 93"/>
              <a:gd name="T29" fmla="*/ 56 h 163"/>
              <a:gd name="T30" fmla="*/ 47 w 93"/>
              <a:gd name="T31" fmla="*/ 5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163">
                <a:moveTo>
                  <a:pt x="47" y="53"/>
                </a:moveTo>
                <a:lnTo>
                  <a:pt x="50" y="50"/>
                </a:lnTo>
                <a:lnTo>
                  <a:pt x="0" y="0"/>
                </a:lnTo>
                <a:lnTo>
                  <a:pt x="47" y="163"/>
                </a:lnTo>
                <a:lnTo>
                  <a:pt x="93" y="0"/>
                </a:lnTo>
                <a:lnTo>
                  <a:pt x="43" y="50"/>
                </a:lnTo>
                <a:lnTo>
                  <a:pt x="47" y="53"/>
                </a:lnTo>
                <a:lnTo>
                  <a:pt x="50" y="50"/>
                </a:lnTo>
                <a:lnTo>
                  <a:pt x="47" y="53"/>
                </a:lnTo>
                <a:lnTo>
                  <a:pt x="50" y="56"/>
                </a:lnTo>
                <a:lnTo>
                  <a:pt x="74" y="32"/>
                </a:lnTo>
                <a:lnTo>
                  <a:pt x="47" y="129"/>
                </a:lnTo>
                <a:lnTo>
                  <a:pt x="19" y="32"/>
                </a:lnTo>
                <a:lnTo>
                  <a:pt x="47" y="59"/>
                </a:lnTo>
                <a:lnTo>
                  <a:pt x="50" y="56"/>
                </a:lnTo>
                <a:lnTo>
                  <a:pt x="47" y="5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2" name="Rectangle 153"/>
          <p:cNvSpPr>
            <a:spLocks noChangeArrowheads="1"/>
          </p:cNvSpPr>
          <p:nvPr/>
        </p:nvSpPr>
        <p:spPr bwMode="auto">
          <a:xfrm>
            <a:off x="5428791" y="2848450"/>
            <a:ext cx="136004"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17533" name="Rectangle 154"/>
          <p:cNvSpPr>
            <a:spLocks noChangeArrowheads="1"/>
          </p:cNvSpPr>
          <p:nvPr/>
        </p:nvSpPr>
        <p:spPr bwMode="auto">
          <a:xfrm>
            <a:off x="4870977" y="2848450"/>
            <a:ext cx="136004"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rs2</a:t>
            </a:r>
            <a:endParaRPr kumimoji="0" lang="en-US" sz="1800" b="0" i="0" u="none" strike="noStrike" cap="none" normalizeH="0" baseline="0" smtClean="0">
              <a:ln>
                <a:noFill/>
              </a:ln>
              <a:solidFill>
                <a:schemeClr val="tx1"/>
              </a:solidFill>
              <a:effectLst/>
              <a:latin typeface="Arial" pitchFamily="34" charset="0"/>
            </a:endParaRPr>
          </a:p>
        </p:txBody>
      </p:sp>
      <p:sp>
        <p:nvSpPr>
          <p:cNvPr id="17534" name="Rectangle 155"/>
          <p:cNvSpPr>
            <a:spLocks noChangeArrowheads="1"/>
          </p:cNvSpPr>
          <p:nvPr/>
        </p:nvSpPr>
        <p:spPr bwMode="auto">
          <a:xfrm>
            <a:off x="4630506" y="2848450"/>
            <a:ext cx="104467"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7535" name="Freeform 156"/>
          <p:cNvSpPr>
            <a:spLocks/>
          </p:cNvSpPr>
          <p:nvPr/>
        </p:nvSpPr>
        <p:spPr bwMode="auto">
          <a:xfrm>
            <a:off x="4547720" y="2833908"/>
            <a:ext cx="232587" cy="118152"/>
          </a:xfrm>
          <a:custGeom>
            <a:avLst/>
            <a:gdLst>
              <a:gd name="T0" fmla="*/ 11 w 509"/>
              <a:gd name="T1" fmla="*/ 11 h 304"/>
              <a:gd name="T2" fmla="*/ 11 w 509"/>
              <a:gd name="T3" fmla="*/ 0 h 304"/>
              <a:gd name="T4" fmla="*/ 509 w 509"/>
              <a:gd name="T5" fmla="*/ 0 h 304"/>
              <a:gd name="T6" fmla="*/ 509 w 509"/>
              <a:gd name="T7" fmla="*/ 304 h 304"/>
              <a:gd name="T8" fmla="*/ 0 w 509"/>
              <a:gd name="T9" fmla="*/ 304 h 304"/>
              <a:gd name="T10" fmla="*/ 0 w 509"/>
              <a:gd name="T11" fmla="*/ 0 h 304"/>
              <a:gd name="T12" fmla="*/ 11 w 509"/>
              <a:gd name="T13" fmla="*/ 0 h 304"/>
              <a:gd name="T14" fmla="*/ 11 w 509"/>
              <a:gd name="T15" fmla="*/ 11 h 304"/>
              <a:gd name="T16" fmla="*/ 23 w 509"/>
              <a:gd name="T17" fmla="*/ 11 h 304"/>
              <a:gd name="T18" fmla="*/ 23 w 509"/>
              <a:gd name="T19" fmla="*/ 280 h 304"/>
              <a:gd name="T20" fmla="*/ 485 w 509"/>
              <a:gd name="T21" fmla="*/ 280 h 304"/>
              <a:gd name="T22" fmla="*/ 485 w 509"/>
              <a:gd name="T23" fmla="*/ 23 h 304"/>
              <a:gd name="T24" fmla="*/ 11 w 509"/>
              <a:gd name="T25" fmla="*/ 23 h 304"/>
              <a:gd name="T26" fmla="*/ 11 w 509"/>
              <a:gd name="T27" fmla="*/ 11 h 304"/>
              <a:gd name="T28" fmla="*/ 23 w 509"/>
              <a:gd name="T29" fmla="*/ 11 h 304"/>
              <a:gd name="T30" fmla="*/ 11 w 509"/>
              <a:gd name="T31" fmla="*/ 1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304">
                <a:moveTo>
                  <a:pt x="11" y="11"/>
                </a:moveTo>
                <a:lnTo>
                  <a:pt x="11" y="0"/>
                </a:lnTo>
                <a:lnTo>
                  <a:pt x="509" y="0"/>
                </a:lnTo>
                <a:lnTo>
                  <a:pt x="509" y="304"/>
                </a:lnTo>
                <a:lnTo>
                  <a:pt x="0" y="304"/>
                </a:lnTo>
                <a:lnTo>
                  <a:pt x="0" y="0"/>
                </a:lnTo>
                <a:lnTo>
                  <a:pt x="11" y="0"/>
                </a:lnTo>
                <a:lnTo>
                  <a:pt x="11" y="11"/>
                </a:lnTo>
                <a:lnTo>
                  <a:pt x="23" y="11"/>
                </a:lnTo>
                <a:lnTo>
                  <a:pt x="23" y="280"/>
                </a:lnTo>
                <a:lnTo>
                  <a:pt x="485" y="280"/>
                </a:lnTo>
                <a:lnTo>
                  <a:pt x="485" y="23"/>
                </a:lnTo>
                <a:lnTo>
                  <a:pt x="11" y="23"/>
                </a:lnTo>
                <a:lnTo>
                  <a:pt x="11" y="11"/>
                </a:lnTo>
                <a:lnTo>
                  <a:pt x="23" y="11"/>
                </a:lnTo>
                <a:lnTo>
                  <a:pt x="11" y="11"/>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6" name="Freeform 157"/>
          <p:cNvSpPr>
            <a:spLocks/>
          </p:cNvSpPr>
          <p:nvPr/>
        </p:nvSpPr>
        <p:spPr bwMode="auto">
          <a:xfrm>
            <a:off x="4831555" y="2833908"/>
            <a:ext cx="232587" cy="116334"/>
          </a:xfrm>
          <a:custGeom>
            <a:avLst/>
            <a:gdLst>
              <a:gd name="T0" fmla="*/ 12 w 509"/>
              <a:gd name="T1" fmla="*/ 11 h 304"/>
              <a:gd name="T2" fmla="*/ 12 w 509"/>
              <a:gd name="T3" fmla="*/ 0 h 304"/>
              <a:gd name="T4" fmla="*/ 509 w 509"/>
              <a:gd name="T5" fmla="*/ 0 h 304"/>
              <a:gd name="T6" fmla="*/ 509 w 509"/>
              <a:gd name="T7" fmla="*/ 304 h 304"/>
              <a:gd name="T8" fmla="*/ 0 w 509"/>
              <a:gd name="T9" fmla="*/ 304 h 304"/>
              <a:gd name="T10" fmla="*/ 0 w 509"/>
              <a:gd name="T11" fmla="*/ 0 h 304"/>
              <a:gd name="T12" fmla="*/ 12 w 509"/>
              <a:gd name="T13" fmla="*/ 0 h 304"/>
              <a:gd name="T14" fmla="*/ 12 w 509"/>
              <a:gd name="T15" fmla="*/ 11 h 304"/>
              <a:gd name="T16" fmla="*/ 24 w 509"/>
              <a:gd name="T17" fmla="*/ 11 h 304"/>
              <a:gd name="T18" fmla="*/ 24 w 509"/>
              <a:gd name="T19" fmla="*/ 280 h 304"/>
              <a:gd name="T20" fmla="*/ 486 w 509"/>
              <a:gd name="T21" fmla="*/ 280 h 304"/>
              <a:gd name="T22" fmla="*/ 486 w 509"/>
              <a:gd name="T23" fmla="*/ 23 h 304"/>
              <a:gd name="T24" fmla="*/ 12 w 509"/>
              <a:gd name="T25" fmla="*/ 23 h 304"/>
              <a:gd name="T26" fmla="*/ 12 w 509"/>
              <a:gd name="T27" fmla="*/ 11 h 304"/>
              <a:gd name="T28" fmla="*/ 24 w 509"/>
              <a:gd name="T29" fmla="*/ 11 h 304"/>
              <a:gd name="T30" fmla="*/ 12 w 509"/>
              <a:gd name="T31" fmla="*/ 1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304">
                <a:moveTo>
                  <a:pt x="12" y="11"/>
                </a:moveTo>
                <a:lnTo>
                  <a:pt x="12" y="0"/>
                </a:lnTo>
                <a:lnTo>
                  <a:pt x="509" y="0"/>
                </a:lnTo>
                <a:lnTo>
                  <a:pt x="509" y="304"/>
                </a:lnTo>
                <a:lnTo>
                  <a:pt x="0" y="304"/>
                </a:lnTo>
                <a:lnTo>
                  <a:pt x="0" y="0"/>
                </a:lnTo>
                <a:lnTo>
                  <a:pt x="12" y="0"/>
                </a:lnTo>
                <a:lnTo>
                  <a:pt x="12" y="11"/>
                </a:lnTo>
                <a:lnTo>
                  <a:pt x="24" y="11"/>
                </a:lnTo>
                <a:lnTo>
                  <a:pt x="24" y="280"/>
                </a:lnTo>
                <a:lnTo>
                  <a:pt x="486" y="280"/>
                </a:lnTo>
                <a:lnTo>
                  <a:pt x="486" y="23"/>
                </a:lnTo>
                <a:lnTo>
                  <a:pt x="12" y="23"/>
                </a:lnTo>
                <a:lnTo>
                  <a:pt x="12" y="11"/>
                </a:lnTo>
                <a:lnTo>
                  <a:pt x="24" y="11"/>
                </a:lnTo>
                <a:lnTo>
                  <a:pt x="12" y="11"/>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7" name="Rectangle 158"/>
          <p:cNvSpPr>
            <a:spLocks noChangeArrowheads="1"/>
          </p:cNvSpPr>
          <p:nvPr/>
        </p:nvSpPr>
        <p:spPr bwMode="auto">
          <a:xfrm>
            <a:off x="4108170" y="2668496"/>
            <a:ext cx="1770026" cy="169048"/>
          </a:xfrm>
          <a:prstGeom prst="rect">
            <a:avLst/>
          </a:prstGeom>
          <a:solidFill>
            <a:srgbClr val="B2CF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8" name="Freeform 159"/>
          <p:cNvSpPr>
            <a:spLocks/>
          </p:cNvSpPr>
          <p:nvPr/>
        </p:nvSpPr>
        <p:spPr bwMode="auto">
          <a:xfrm>
            <a:off x="4106199" y="2666678"/>
            <a:ext cx="1773968" cy="172683"/>
          </a:xfrm>
          <a:custGeom>
            <a:avLst/>
            <a:gdLst>
              <a:gd name="T0" fmla="*/ 5 w 3888"/>
              <a:gd name="T1" fmla="*/ 6 h 447"/>
              <a:gd name="T2" fmla="*/ 5 w 3888"/>
              <a:gd name="T3" fmla="*/ 11 h 447"/>
              <a:gd name="T4" fmla="*/ 3878 w 3888"/>
              <a:gd name="T5" fmla="*/ 11 h 447"/>
              <a:gd name="T6" fmla="*/ 3878 w 3888"/>
              <a:gd name="T7" fmla="*/ 436 h 447"/>
              <a:gd name="T8" fmla="*/ 10 w 3888"/>
              <a:gd name="T9" fmla="*/ 436 h 447"/>
              <a:gd name="T10" fmla="*/ 10 w 3888"/>
              <a:gd name="T11" fmla="*/ 6 h 447"/>
              <a:gd name="T12" fmla="*/ 5 w 3888"/>
              <a:gd name="T13" fmla="*/ 6 h 447"/>
              <a:gd name="T14" fmla="*/ 5 w 3888"/>
              <a:gd name="T15" fmla="*/ 11 h 447"/>
              <a:gd name="T16" fmla="*/ 5 w 3888"/>
              <a:gd name="T17" fmla="*/ 6 h 447"/>
              <a:gd name="T18" fmla="*/ 0 w 3888"/>
              <a:gd name="T19" fmla="*/ 6 h 447"/>
              <a:gd name="T20" fmla="*/ 0 w 3888"/>
              <a:gd name="T21" fmla="*/ 447 h 447"/>
              <a:gd name="T22" fmla="*/ 3888 w 3888"/>
              <a:gd name="T23" fmla="*/ 447 h 447"/>
              <a:gd name="T24" fmla="*/ 3888 w 3888"/>
              <a:gd name="T25" fmla="*/ 0 h 447"/>
              <a:gd name="T26" fmla="*/ 0 w 3888"/>
              <a:gd name="T27" fmla="*/ 0 h 447"/>
              <a:gd name="T28" fmla="*/ 0 w 3888"/>
              <a:gd name="T29" fmla="*/ 6 h 447"/>
              <a:gd name="T30" fmla="*/ 5 w 3888"/>
              <a:gd name="T31" fmla="*/ 6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88" h="447">
                <a:moveTo>
                  <a:pt x="5" y="6"/>
                </a:moveTo>
                <a:lnTo>
                  <a:pt x="5" y="11"/>
                </a:lnTo>
                <a:lnTo>
                  <a:pt x="3878" y="11"/>
                </a:lnTo>
                <a:lnTo>
                  <a:pt x="3878" y="436"/>
                </a:lnTo>
                <a:lnTo>
                  <a:pt x="10" y="436"/>
                </a:lnTo>
                <a:lnTo>
                  <a:pt x="10" y="6"/>
                </a:lnTo>
                <a:lnTo>
                  <a:pt x="5" y="6"/>
                </a:lnTo>
                <a:lnTo>
                  <a:pt x="5" y="11"/>
                </a:lnTo>
                <a:lnTo>
                  <a:pt x="5" y="6"/>
                </a:lnTo>
                <a:lnTo>
                  <a:pt x="0" y="6"/>
                </a:lnTo>
                <a:lnTo>
                  <a:pt x="0" y="447"/>
                </a:lnTo>
                <a:lnTo>
                  <a:pt x="3888" y="447"/>
                </a:lnTo>
                <a:lnTo>
                  <a:pt x="3888" y="0"/>
                </a:lnTo>
                <a:lnTo>
                  <a:pt x="0" y="0"/>
                </a:lnTo>
                <a:lnTo>
                  <a:pt x="0" y="6"/>
                </a:lnTo>
                <a:lnTo>
                  <a:pt x="5" y="6"/>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9" name="Freeform 160"/>
          <p:cNvSpPr>
            <a:spLocks/>
          </p:cNvSpPr>
          <p:nvPr/>
        </p:nvSpPr>
        <p:spPr bwMode="auto">
          <a:xfrm>
            <a:off x="5383457" y="2837544"/>
            <a:ext cx="230616" cy="118152"/>
          </a:xfrm>
          <a:custGeom>
            <a:avLst/>
            <a:gdLst>
              <a:gd name="T0" fmla="*/ 12 w 509"/>
              <a:gd name="T1" fmla="*/ 11 h 304"/>
              <a:gd name="T2" fmla="*/ 12 w 509"/>
              <a:gd name="T3" fmla="*/ 0 h 304"/>
              <a:gd name="T4" fmla="*/ 509 w 509"/>
              <a:gd name="T5" fmla="*/ 0 h 304"/>
              <a:gd name="T6" fmla="*/ 509 w 509"/>
              <a:gd name="T7" fmla="*/ 304 h 304"/>
              <a:gd name="T8" fmla="*/ 0 w 509"/>
              <a:gd name="T9" fmla="*/ 304 h 304"/>
              <a:gd name="T10" fmla="*/ 0 w 509"/>
              <a:gd name="T11" fmla="*/ 0 h 304"/>
              <a:gd name="T12" fmla="*/ 12 w 509"/>
              <a:gd name="T13" fmla="*/ 0 h 304"/>
              <a:gd name="T14" fmla="*/ 12 w 509"/>
              <a:gd name="T15" fmla="*/ 11 h 304"/>
              <a:gd name="T16" fmla="*/ 24 w 509"/>
              <a:gd name="T17" fmla="*/ 11 h 304"/>
              <a:gd name="T18" fmla="*/ 24 w 509"/>
              <a:gd name="T19" fmla="*/ 280 h 304"/>
              <a:gd name="T20" fmla="*/ 486 w 509"/>
              <a:gd name="T21" fmla="*/ 280 h 304"/>
              <a:gd name="T22" fmla="*/ 486 w 509"/>
              <a:gd name="T23" fmla="*/ 23 h 304"/>
              <a:gd name="T24" fmla="*/ 12 w 509"/>
              <a:gd name="T25" fmla="*/ 23 h 304"/>
              <a:gd name="T26" fmla="*/ 12 w 509"/>
              <a:gd name="T27" fmla="*/ 11 h 304"/>
              <a:gd name="T28" fmla="*/ 24 w 509"/>
              <a:gd name="T29" fmla="*/ 11 h 304"/>
              <a:gd name="T30" fmla="*/ 12 w 509"/>
              <a:gd name="T31" fmla="*/ 1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304">
                <a:moveTo>
                  <a:pt x="12" y="11"/>
                </a:moveTo>
                <a:lnTo>
                  <a:pt x="12" y="0"/>
                </a:lnTo>
                <a:lnTo>
                  <a:pt x="509" y="0"/>
                </a:lnTo>
                <a:lnTo>
                  <a:pt x="509" y="304"/>
                </a:lnTo>
                <a:lnTo>
                  <a:pt x="0" y="304"/>
                </a:lnTo>
                <a:lnTo>
                  <a:pt x="0" y="0"/>
                </a:lnTo>
                <a:lnTo>
                  <a:pt x="12" y="0"/>
                </a:lnTo>
                <a:lnTo>
                  <a:pt x="12" y="11"/>
                </a:lnTo>
                <a:lnTo>
                  <a:pt x="24" y="11"/>
                </a:lnTo>
                <a:lnTo>
                  <a:pt x="24" y="280"/>
                </a:lnTo>
                <a:lnTo>
                  <a:pt x="486" y="280"/>
                </a:lnTo>
                <a:lnTo>
                  <a:pt x="486" y="23"/>
                </a:lnTo>
                <a:lnTo>
                  <a:pt x="12" y="23"/>
                </a:lnTo>
                <a:lnTo>
                  <a:pt x="12" y="11"/>
                </a:lnTo>
                <a:lnTo>
                  <a:pt x="24" y="11"/>
                </a:lnTo>
                <a:lnTo>
                  <a:pt x="12" y="11"/>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0" name="Rectangle 161"/>
          <p:cNvSpPr>
            <a:spLocks noChangeArrowheads="1"/>
          </p:cNvSpPr>
          <p:nvPr/>
        </p:nvSpPr>
        <p:spPr bwMode="auto">
          <a:xfrm>
            <a:off x="4557576" y="2672131"/>
            <a:ext cx="798286" cy="19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8181" name="Rectangle 162"/>
          <p:cNvSpPr>
            <a:spLocks noChangeArrowheads="1"/>
          </p:cNvSpPr>
          <p:nvPr/>
        </p:nvSpPr>
        <p:spPr bwMode="auto">
          <a:xfrm>
            <a:off x="4660072" y="2953878"/>
            <a:ext cx="3942" cy="999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2" name="Freeform 163"/>
          <p:cNvSpPr>
            <a:spLocks/>
          </p:cNvSpPr>
          <p:nvPr/>
        </p:nvSpPr>
        <p:spPr bwMode="auto">
          <a:xfrm>
            <a:off x="4642332" y="3001139"/>
            <a:ext cx="37450" cy="52714"/>
          </a:xfrm>
          <a:custGeom>
            <a:avLst/>
            <a:gdLst>
              <a:gd name="T0" fmla="*/ 40 w 80"/>
              <a:gd name="T1" fmla="*/ 40 h 141"/>
              <a:gd name="T2" fmla="*/ 0 w 80"/>
              <a:gd name="T3" fmla="*/ 0 h 141"/>
              <a:gd name="T4" fmla="*/ 40 w 80"/>
              <a:gd name="T5" fmla="*/ 141 h 141"/>
              <a:gd name="T6" fmla="*/ 80 w 80"/>
              <a:gd name="T7" fmla="*/ 0 h 141"/>
              <a:gd name="T8" fmla="*/ 40 w 80"/>
              <a:gd name="T9" fmla="*/ 40 h 141"/>
            </a:gdLst>
            <a:ahLst/>
            <a:cxnLst>
              <a:cxn ang="0">
                <a:pos x="T0" y="T1"/>
              </a:cxn>
              <a:cxn ang="0">
                <a:pos x="T2" y="T3"/>
              </a:cxn>
              <a:cxn ang="0">
                <a:pos x="T4" y="T5"/>
              </a:cxn>
              <a:cxn ang="0">
                <a:pos x="T6" y="T7"/>
              </a:cxn>
              <a:cxn ang="0">
                <a:pos x="T8" y="T9"/>
              </a:cxn>
            </a:cxnLst>
            <a:rect l="0" t="0" r="r" b="b"/>
            <a:pathLst>
              <a:path w="80" h="141">
                <a:moveTo>
                  <a:pt x="40" y="40"/>
                </a:moveTo>
                <a:lnTo>
                  <a:pt x="0" y="0"/>
                </a:lnTo>
                <a:lnTo>
                  <a:pt x="40" y="141"/>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3" name="Freeform 164"/>
          <p:cNvSpPr>
            <a:spLocks/>
          </p:cNvSpPr>
          <p:nvPr/>
        </p:nvSpPr>
        <p:spPr bwMode="auto">
          <a:xfrm>
            <a:off x="4638390" y="2993868"/>
            <a:ext cx="45335" cy="67256"/>
          </a:xfrm>
          <a:custGeom>
            <a:avLst/>
            <a:gdLst>
              <a:gd name="T0" fmla="*/ 50 w 100"/>
              <a:gd name="T1" fmla="*/ 57 h 176"/>
              <a:gd name="T2" fmla="*/ 53 w 100"/>
              <a:gd name="T3" fmla="*/ 54 h 176"/>
              <a:gd name="T4" fmla="*/ 0 w 100"/>
              <a:gd name="T5" fmla="*/ 0 h 176"/>
              <a:gd name="T6" fmla="*/ 50 w 100"/>
              <a:gd name="T7" fmla="*/ 176 h 176"/>
              <a:gd name="T8" fmla="*/ 100 w 100"/>
              <a:gd name="T9" fmla="*/ 0 h 176"/>
              <a:gd name="T10" fmla="*/ 46 w 100"/>
              <a:gd name="T11" fmla="*/ 54 h 176"/>
              <a:gd name="T12" fmla="*/ 50 w 100"/>
              <a:gd name="T13" fmla="*/ 57 h 176"/>
              <a:gd name="T14" fmla="*/ 53 w 100"/>
              <a:gd name="T15" fmla="*/ 54 h 176"/>
              <a:gd name="T16" fmla="*/ 50 w 100"/>
              <a:gd name="T17" fmla="*/ 57 h 176"/>
              <a:gd name="T18" fmla="*/ 53 w 100"/>
              <a:gd name="T19" fmla="*/ 61 h 176"/>
              <a:gd name="T20" fmla="*/ 80 w 100"/>
              <a:gd name="T21" fmla="*/ 35 h 176"/>
              <a:gd name="T22" fmla="*/ 50 w 100"/>
              <a:gd name="T23" fmla="*/ 139 h 176"/>
              <a:gd name="T24" fmla="*/ 20 w 100"/>
              <a:gd name="T25" fmla="*/ 35 h 176"/>
              <a:gd name="T26" fmla="*/ 50 w 100"/>
              <a:gd name="T27" fmla="*/ 65 h 176"/>
              <a:gd name="T28" fmla="*/ 53 w 100"/>
              <a:gd name="T29" fmla="*/ 61 h 176"/>
              <a:gd name="T30" fmla="*/ 50 w 100"/>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76">
                <a:moveTo>
                  <a:pt x="50" y="57"/>
                </a:moveTo>
                <a:lnTo>
                  <a:pt x="53" y="54"/>
                </a:lnTo>
                <a:lnTo>
                  <a:pt x="0" y="0"/>
                </a:lnTo>
                <a:lnTo>
                  <a:pt x="50" y="176"/>
                </a:lnTo>
                <a:lnTo>
                  <a:pt x="100" y="0"/>
                </a:lnTo>
                <a:lnTo>
                  <a:pt x="46" y="54"/>
                </a:lnTo>
                <a:lnTo>
                  <a:pt x="50" y="57"/>
                </a:lnTo>
                <a:lnTo>
                  <a:pt x="53" y="54"/>
                </a:lnTo>
                <a:lnTo>
                  <a:pt x="50" y="57"/>
                </a:lnTo>
                <a:lnTo>
                  <a:pt x="53" y="61"/>
                </a:lnTo>
                <a:lnTo>
                  <a:pt x="80" y="35"/>
                </a:lnTo>
                <a:lnTo>
                  <a:pt x="50" y="139"/>
                </a:lnTo>
                <a:lnTo>
                  <a:pt x="20" y="35"/>
                </a:lnTo>
                <a:lnTo>
                  <a:pt x="50" y="65"/>
                </a:lnTo>
                <a:lnTo>
                  <a:pt x="53" y="61"/>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4" name="Rectangle 165"/>
          <p:cNvSpPr>
            <a:spLocks noChangeArrowheads="1"/>
          </p:cNvSpPr>
          <p:nvPr/>
        </p:nvSpPr>
        <p:spPr bwMode="auto">
          <a:xfrm>
            <a:off x="4912369" y="2937518"/>
            <a:ext cx="5913" cy="11269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5" name="Freeform 166"/>
          <p:cNvSpPr>
            <a:spLocks/>
          </p:cNvSpPr>
          <p:nvPr/>
        </p:nvSpPr>
        <p:spPr bwMode="auto">
          <a:xfrm>
            <a:off x="4896601" y="2995685"/>
            <a:ext cx="37450" cy="54532"/>
          </a:xfrm>
          <a:custGeom>
            <a:avLst/>
            <a:gdLst>
              <a:gd name="T0" fmla="*/ 40 w 80"/>
              <a:gd name="T1" fmla="*/ 40 h 140"/>
              <a:gd name="T2" fmla="*/ 0 w 80"/>
              <a:gd name="T3" fmla="*/ 0 h 140"/>
              <a:gd name="T4" fmla="*/ 40 w 80"/>
              <a:gd name="T5" fmla="*/ 140 h 140"/>
              <a:gd name="T6" fmla="*/ 80 w 80"/>
              <a:gd name="T7" fmla="*/ 0 h 140"/>
              <a:gd name="T8" fmla="*/ 40 w 80"/>
              <a:gd name="T9" fmla="*/ 40 h 140"/>
            </a:gdLst>
            <a:ahLst/>
            <a:cxnLst>
              <a:cxn ang="0">
                <a:pos x="T0" y="T1"/>
              </a:cxn>
              <a:cxn ang="0">
                <a:pos x="T2" y="T3"/>
              </a:cxn>
              <a:cxn ang="0">
                <a:pos x="T4" y="T5"/>
              </a:cxn>
              <a:cxn ang="0">
                <a:pos x="T6" y="T7"/>
              </a:cxn>
              <a:cxn ang="0">
                <a:pos x="T8" y="T9"/>
              </a:cxn>
            </a:cxnLst>
            <a:rect l="0" t="0" r="r" b="b"/>
            <a:pathLst>
              <a:path w="80" h="140">
                <a:moveTo>
                  <a:pt x="40" y="40"/>
                </a:moveTo>
                <a:lnTo>
                  <a:pt x="0" y="0"/>
                </a:lnTo>
                <a:lnTo>
                  <a:pt x="40" y="140"/>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6" name="Freeform 167"/>
          <p:cNvSpPr>
            <a:spLocks/>
          </p:cNvSpPr>
          <p:nvPr/>
        </p:nvSpPr>
        <p:spPr bwMode="auto">
          <a:xfrm>
            <a:off x="4892659" y="2990232"/>
            <a:ext cx="45335" cy="67256"/>
          </a:xfrm>
          <a:custGeom>
            <a:avLst/>
            <a:gdLst>
              <a:gd name="T0" fmla="*/ 50 w 101"/>
              <a:gd name="T1" fmla="*/ 57 h 176"/>
              <a:gd name="T2" fmla="*/ 54 w 101"/>
              <a:gd name="T3" fmla="*/ 54 h 176"/>
              <a:gd name="T4" fmla="*/ 0 w 101"/>
              <a:gd name="T5" fmla="*/ 0 h 176"/>
              <a:gd name="T6" fmla="*/ 50 w 101"/>
              <a:gd name="T7" fmla="*/ 176 h 176"/>
              <a:gd name="T8" fmla="*/ 101 w 101"/>
              <a:gd name="T9" fmla="*/ 0 h 176"/>
              <a:gd name="T10" fmla="*/ 47 w 101"/>
              <a:gd name="T11" fmla="*/ 54 h 176"/>
              <a:gd name="T12" fmla="*/ 50 w 101"/>
              <a:gd name="T13" fmla="*/ 57 h 176"/>
              <a:gd name="T14" fmla="*/ 54 w 101"/>
              <a:gd name="T15" fmla="*/ 54 h 176"/>
              <a:gd name="T16" fmla="*/ 50 w 101"/>
              <a:gd name="T17" fmla="*/ 57 h 176"/>
              <a:gd name="T18" fmla="*/ 54 w 101"/>
              <a:gd name="T19" fmla="*/ 61 h 176"/>
              <a:gd name="T20" fmla="*/ 80 w 101"/>
              <a:gd name="T21" fmla="*/ 34 h 176"/>
              <a:gd name="T22" fmla="*/ 50 w 101"/>
              <a:gd name="T23" fmla="*/ 139 h 176"/>
              <a:gd name="T24" fmla="*/ 20 w 101"/>
              <a:gd name="T25" fmla="*/ 34 h 176"/>
              <a:gd name="T26" fmla="*/ 50 w 101"/>
              <a:gd name="T27" fmla="*/ 64 h 176"/>
              <a:gd name="T28" fmla="*/ 54 w 101"/>
              <a:gd name="T29" fmla="*/ 61 h 176"/>
              <a:gd name="T30" fmla="*/ 50 w 101"/>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176">
                <a:moveTo>
                  <a:pt x="50" y="57"/>
                </a:moveTo>
                <a:lnTo>
                  <a:pt x="54" y="54"/>
                </a:lnTo>
                <a:lnTo>
                  <a:pt x="0" y="0"/>
                </a:lnTo>
                <a:lnTo>
                  <a:pt x="50" y="176"/>
                </a:lnTo>
                <a:lnTo>
                  <a:pt x="101" y="0"/>
                </a:lnTo>
                <a:lnTo>
                  <a:pt x="47" y="54"/>
                </a:lnTo>
                <a:lnTo>
                  <a:pt x="50" y="57"/>
                </a:lnTo>
                <a:lnTo>
                  <a:pt x="54" y="54"/>
                </a:lnTo>
                <a:lnTo>
                  <a:pt x="50" y="57"/>
                </a:lnTo>
                <a:lnTo>
                  <a:pt x="54" y="61"/>
                </a:lnTo>
                <a:lnTo>
                  <a:pt x="80" y="34"/>
                </a:lnTo>
                <a:lnTo>
                  <a:pt x="50" y="139"/>
                </a:lnTo>
                <a:lnTo>
                  <a:pt x="20" y="34"/>
                </a:lnTo>
                <a:lnTo>
                  <a:pt x="50" y="64"/>
                </a:lnTo>
                <a:lnTo>
                  <a:pt x="54" y="61"/>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7" name="Freeform 168"/>
          <p:cNvSpPr>
            <a:spLocks/>
          </p:cNvSpPr>
          <p:nvPr/>
        </p:nvSpPr>
        <p:spPr bwMode="auto">
          <a:xfrm>
            <a:off x="3234984" y="2837544"/>
            <a:ext cx="971740" cy="501691"/>
          </a:xfrm>
          <a:custGeom>
            <a:avLst/>
            <a:gdLst>
              <a:gd name="T0" fmla="*/ 2095 w 2129"/>
              <a:gd name="T1" fmla="*/ 0 h 1302"/>
              <a:gd name="T2" fmla="*/ 2109 w 2129"/>
              <a:gd name="T3" fmla="*/ 655 h 1302"/>
              <a:gd name="T4" fmla="*/ 0 w 2129"/>
              <a:gd name="T5" fmla="*/ 645 h 1302"/>
              <a:gd name="T6" fmla="*/ 0 w 2129"/>
              <a:gd name="T7" fmla="*/ 1302 h 1302"/>
              <a:gd name="T8" fmla="*/ 20 w 2129"/>
              <a:gd name="T9" fmla="*/ 1302 h 1302"/>
              <a:gd name="T10" fmla="*/ 20 w 2129"/>
              <a:gd name="T11" fmla="*/ 665 h 1302"/>
              <a:gd name="T12" fmla="*/ 2129 w 2129"/>
              <a:gd name="T13" fmla="*/ 675 h 1302"/>
              <a:gd name="T14" fmla="*/ 2115 w 2129"/>
              <a:gd name="T15" fmla="*/ 0 h 1302"/>
              <a:gd name="T16" fmla="*/ 2095 w 2129"/>
              <a:gd name="T17" fmla="*/ 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9" h="1302">
                <a:moveTo>
                  <a:pt x="2095" y="0"/>
                </a:moveTo>
                <a:lnTo>
                  <a:pt x="2109" y="655"/>
                </a:lnTo>
                <a:lnTo>
                  <a:pt x="0" y="645"/>
                </a:lnTo>
                <a:lnTo>
                  <a:pt x="0" y="1302"/>
                </a:lnTo>
                <a:lnTo>
                  <a:pt x="20" y="1302"/>
                </a:lnTo>
                <a:lnTo>
                  <a:pt x="20" y="665"/>
                </a:lnTo>
                <a:lnTo>
                  <a:pt x="2129" y="675"/>
                </a:lnTo>
                <a:lnTo>
                  <a:pt x="2115" y="0"/>
                </a:lnTo>
                <a:lnTo>
                  <a:pt x="2095"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8" name="Freeform 169"/>
          <p:cNvSpPr>
            <a:spLocks/>
          </p:cNvSpPr>
          <p:nvPr/>
        </p:nvSpPr>
        <p:spPr bwMode="auto">
          <a:xfrm>
            <a:off x="3201475" y="3230171"/>
            <a:ext cx="74901" cy="109063"/>
          </a:xfrm>
          <a:custGeom>
            <a:avLst/>
            <a:gdLst>
              <a:gd name="T0" fmla="*/ 80 w 161"/>
              <a:gd name="T1" fmla="*/ 80 h 280"/>
              <a:gd name="T2" fmla="*/ 0 w 161"/>
              <a:gd name="T3" fmla="*/ 0 h 280"/>
              <a:gd name="T4" fmla="*/ 80 w 161"/>
              <a:gd name="T5" fmla="*/ 280 h 280"/>
              <a:gd name="T6" fmla="*/ 161 w 161"/>
              <a:gd name="T7" fmla="*/ 0 h 280"/>
              <a:gd name="T8" fmla="*/ 80 w 161"/>
              <a:gd name="T9" fmla="*/ 80 h 280"/>
            </a:gdLst>
            <a:ahLst/>
            <a:cxnLst>
              <a:cxn ang="0">
                <a:pos x="T0" y="T1"/>
              </a:cxn>
              <a:cxn ang="0">
                <a:pos x="T2" y="T3"/>
              </a:cxn>
              <a:cxn ang="0">
                <a:pos x="T4" y="T5"/>
              </a:cxn>
              <a:cxn ang="0">
                <a:pos x="T6" y="T7"/>
              </a:cxn>
              <a:cxn ang="0">
                <a:pos x="T8" y="T9"/>
              </a:cxn>
            </a:cxnLst>
            <a:rect l="0" t="0" r="r" b="b"/>
            <a:pathLst>
              <a:path w="161" h="280">
                <a:moveTo>
                  <a:pt x="80" y="80"/>
                </a:moveTo>
                <a:lnTo>
                  <a:pt x="0" y="0"/>
                </a:lnTo>
                <a:lnTo>
                  <a:pt x="80" y="280"/>
                </a:lnTo>
                <a:lnTo>
                  <a:pt x="161" y="0"/>
                </a:lnTo>
                <a:lnTo>
                  <a:pt x="80"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9" name="Freeform 170"/>
          <p:cNvSpPr>
            <a:spLocks/>
          </p:cNvSpPr>
          <p:nvPr/>
        </p:nvSpPr>
        <p:spPr bwMode="auto">
          <a:xfrm>
            <a:off x="3193591" y="3217447"/>
            <a:ext cx="90669" cy="136329"/>
          </a:xfrm>
          <a:custGeom>
            <a:avLst/>
            <a:gdLst>
              <a:gd name="T0" fmla="*/ 100 w 201"/>
              <a:gd name="T1" fmla="*/ 115 h 352"/>
              <a:gd name="T2" fmla="*/ 108 w 201"/>
              <a:gd name="T3" fmla="*/ 108 h 352"/>
              <a:gd name="T4" fmla="*/ 0 w 201"/>
              <a:gd name="T5" fmla="*/ 0 h 352"/>
              <a:gd name="T6" fmla="*/ 100 w 201"/>
              <a:gd name="T7" fmla="*/ 352 h 352"/>
              <a:gd name="T8" fmla="*/ 201 w 201"/>
              <a:gd name="T9" fmla="*/ 0 h 352"/>
              <a:gd name="T10" fmla="*/ 93 w 201"/>
              <a:gd name="T11" fmla="*/ 108 h 352"/>
              <a:gd name="T12" fmla="*/ 100 w 201"/>
              <a:gd name="T13" fmla="*/ 115 h 352"/>
              <a:gd name="T14" fmla="*/ 108 w 201"/>
              <a:gd name="T15" fmla="*/ 108 h 352"/>
              <a:gd name="T16" fmla="*/ 100 w 201"/>
              <a:gd name="T17" fmla="*/ 115 h 352"/>
              <a:gd name="T18" fmla="*/ 108 w 201"/>
              <a:gd name="T19" fmla="*/ 122 h 352"/>
              <a:gd name="T20" fmla="*/ 160 w 201"/>
              <a:gd name="T21" fmla="*/ 69 h 352"/>
              <a:gd name="T22" fmla="*/ 100 w 201"/>
              <a:gd name="T23" fmla="*/ 279 h 352"/>
              <a:gd name="T24" fmla="*/ 41 w 201"/>
              <a:gd name="T25" fmla="*/ 69 h 352"/>
              <a:gd name="T26" fmla="*/ 100 w 201"/>
              <a:gd name="T27" fmla="*/ 129 h 352"/>
              <a:gd name="T28" fmla="*/ 108 w 201"/>
              <a:gd name="T29" fmla="*/ 122 h 352"/>
              <a:gd name="T30" fmla="*/ 100 w 201"/>
              <a:gd name="T31" fmla="*/ 11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 h="352">
                <a:moveTo>
                  <a:pt x="100" y="115"/>
                </a:moveTo>
                <a:lnTo>
                  <a:pt x="108" y="108"/>
                </a:lnTo>
                <a:lnTo>
                  <a:pt x="0" y="0"/>
                </a:lnTo>
                <a:lnTo>
                  <a:pt x="100" y="352"/>
                </a:lnTo>
                <a:lnTo>
                  <a:pt x="201" y="0"/>
                </a:lnTo>
                <a:lnTo>
                  <a:pt x="93" y="108"/>
                </a:lnTo>
                <a:lnTo>
                  <a:pt x="100" y="115"/>
                </a:lnTo>
                <a:lnTo>
                  <a:pt x="108" y="108"/>
                </a:lnTo>
                <a:lnTo>
                  <a:pt x="100" y="115"/>
                </a:lnTo>
                <a:lnTo>
                  <a:pt x="108" y="122"/>
                </a:lnTo>
                <a:lnTo>
                  <a:pt x="160" y="69"/>
                </a:lnTo>
                <a:lnTo>
                  <a:pt x="100" y="279"/>
                </a:lnTo>
                <a:lnTo>
                  <a:pt x="41" y="69"/>
                </a:lnTo>
                <a:lnTo>
                  <a:pt x="100" y="129"/>
                </a:lnTo>
                <a:lnTo>
                  <a:pt x="108" y="122"/>
                </a:lnTo>
                <a:lnTo>
                  <a:pt x="100" y="11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0" name="Freeform 171"/>
          <p:cNvSpPr>
            <a:spLocks/>
          </p:cNvSpPr>
          <p:nvPr/>
        </p:nvSpPr>
        <p:spPr bwMode="auto">
          <a:xfrm>
            <a:off x="3544443" y="3924540"/>
            <a:ext cx="516422" cy="179954"/>
          </a:xfrm>
          <a:custGeom>
            <a:avLst/>
            <a:gdLst>
              <a:gd name="T0" fmla="*/ 0 w 1128"/>
              <a:gd name="T1" fmla="*/ 0 h 463"/>
              <a:gd name="T2" fmla="*/ 237 w 1128"/>
              <a:gd name="T3" fmla="*/ 460 h 463"/>
              <a:gd name="T4" fmla="*/ 838 w 1128"/>
              <a:gd name="T5" fmla="*/ 463 h 463"/>
              <a:gd name="T6" fmla="*/ 1128 w 1128"/>
              <a:gd name="T7" fmla="*/ 5 h 463"/>
              <a:gd name="T8" fmla="*/ 0 w 1128"/>
              <a:gd name="T9" fmla="*/ 0 h 463"/>
            </a:gdLst>
            <a:ahLst/>
            <a:cxnLst>
              <a:cxn ang="0">
                <a:pos x="T0" y="T1"/>
              </a:cxn>
              <a:cxn ang="0">
                <a:pos x="T2" y="T3"/>
              </a:cxn>
              <a:cxn ang="0">
                <a:pos x="T4" y="T5"/>
              </a:cxn>
              <a:cxn ang="0">
                <a:pos x="T6" y="T7"/>
              </a:cxn>
              <a:cxn ang="0">
                <a:pos x="T8" y="T9"/>
              </a:cxn>
            </a:cxnLst>
            <a:rect l="0" t="0" r="r" b="b"/>
            <a:pathLst>
              <a:path w="1128" h="463">
                <a:moveTo>
                  <a:pt x="0" y="0"/>
                </a:moveTo>
                <a:lnTo>
                  <a:pt x="237" y="460"/>
                </a:lnTo>
                <a:lnTo>
                  <a:pt x="838" y="463"/>
                </a:lnTo>
                <a:lnTo>
                  <a:pt x="1128" y="5"/>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1" name="Freeform 172"/>
          <p:cNvSpPr>
            <a:spLocks/>
          </p:cNvSpPr>
          <p:nvPr/>
        </p:nvSpPr>
        <p:spPr bwMode="auto">
          <a:xfrm>
            <a:off x="3540501" y="3922723"/>
            <a:ext cx="524306" cy="183590"/>
          </a:xfrm>
          <a:custGeom>
            <a:avLst/>
            <a:gdLst>
              <a:gd name="T0" fmla="*/ 10 w 1149"/>
              <a:gd name="T1" fmla="*/ 6 h 475"/>
              <a:gd name="T2" fmla="*/ 4 w 1149"/>
              <a:gd name="T3" fmla="*/ 9 h 475"/>
              <a:gd name="T4" fmla="*/ 243 w 1149"/>
              <a:gd name="T5" fmla="*/ 473 h 475"/>
              <a:gd name="T6" fmla="*/ 851 w 1149"/>
              <a:gd name="T7" fmla="*/ 475 h 475"/>
              <a:gd name="T8" fmla="*/ 1149 w 1149"/>
              <a:gd name="T9" fmla="*/ 5 h 475"/>
              <a:gd name="T10" fmla="*/ 0 w 1149"/>
              <a:gd name="T11" fmla="*/ 0 h 475"/>
              <a:gd name="T12" fmla="*/ 4 w 1149"/>
              <a:gd name="T13" fmla="*/ 9 h 475"/>
              <a:gd name="T14" fmla="*/ 10 w 1149"/>
              <a:gd name="T15" fmla="*/ 6 h 475"/>
              <a:gd name="T16" fmla="*/ 10 w 1149"/>
              <a:gd name="T17" fmla="*/ 13 h 475"/>
              <a:gd name="T18" fmla="*/ 1126 w 1149"/>
              <a:gd name="T19" fmla="*/ 17 h 475"/>
              <a:gd name="T20" fmla="*/ 844 w 1149"/>
              <a:gd name="T21" fmla="*/ 462 h 475"/>
              <a:gd name="T22" fmla="*/ 251 w 1149"/>
              <a:gd name="T23" fmla="*/ 460 h 475"/>
              <a:gd name="T24" fmla="*/ 16 w 1149"/>
              <a:gd name="T25" fmla="*/ 3 h 475"/>
              <a:gd name="T26" fmla="*/ 10 w 1149"/>
              <a:gd name="T27" fmla="*/ 6 h 475"/>
              <a:gd name="T28" fmla="*/ 10 w 1149"/>
              <a:gd name="T29" fmla="*/ 13 h 475"/>
              <a:gd name="T30" fmla="*/ 10 w 1149"/>
              <a:gd name="T31" fmla="*/ 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9" h="475">
                <a:moveTo>
                  <a:pt x="10" y="6"/>
                </a:moveTo>
                <a:lnTo>
                  <a:pt x="4" y="9"/>
                </a:lnTo>
                <a:lnTo>
                  <a:pt x="243" y="473"/>
                </a:lnTo>
                <a:lnTo>
                  <a:pt x="851" y="475"/>
                </a:lnTo>
                <a:lnTo>
                  <a:pt x="1149" y="5"/>
                </a:lnTo>
                <a:lnTo>
                  <a:pt x="0" y="0"/>
                </a:lnTo>
                <a:lnTo>
                  <a:pt x="4" y="9"/>
                </a:lnTo>
                <a:lnTo>
                  <a:pt x="10" y="6"/>
                </a:lnTo>
                <a:lnTo>
                  <a:pt x="10" y="13"/>
                </a:lnTo>
                <a:lnTo>
                  <a:pt x="1126" y="17"/>
                </a:lnTo>
                <a:lnTo>
                  <a:pt x="844" y="462"/>
                </a:lnTo>
                <a:lnTo>
                  <a:pt x="251" y="460"/>
                </a:lnTo>
                <a:lnTo>
                  <a:pt x="16" y="3"/>
                </a:lnTo>
                <a:lnTo>
                  <a:pt x="10" y="6"/>
                </a:lnTo>
                <a:lnTo>
                  <a:pt x="10" y="13"/>
                </a:lnTo>
                <a:lnTo>
                  <a:pt x="10"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2" name="Rectangle 173"/>
          <p:cNvSpPr>
            <a:spLocks noChangeArrowheads="1"/>
          </p:cNvSpPr>
          <p:nvPr/>
        </p:nvSpPr>
        <p:spPr bwMode="auto">
          <a:xfrm>
            <a:off x="3654823" y="3946353"/>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8193" name="Rectangle 174"/>
          <p:cNvSpPr>
            <a:spLocks noChangeArrowheads="1"/>
          </p:cNvSpPr>
          <p:nvPr/>
        </p:nvSpPr>
        <p:spPr bwMode="auto">
          <a:xfrm>
            <a:off x="3853902" y="3937264"/>
            <a:ext cx="94612" cy="11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8194" name="Rectangle 175"/>
          <p:cNvSpPr>
            <a:spLocks noChangeArrowheads="1"/>
          </p:cNvSpPr>
          <p:nvPr/>
        </p:nvSpPr>
        <p:spPr bwMode="auto">
          <a:xfrm>
            <a:off x="3794769" y="4097224"/>
            <a:ext cx="7884" cy="24721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5" name="Freeform 176"/>
          <p:cNvSpPr>
            <a:spLocks/>
          </p:cNvSpPr>
          <p:nvPr/>
        </p:nvSpPr>
        <p:spPr bwMode="auto">
          <a:xfrm>
            <a:off x="3777030" y="4308079"/>
            <a:ext cx="41393" cy="45443"/>
          </a:xfrm>
          <a:custGeom>
            <a:avLst/>
            <a:gdLst>
              <a:gd name="T0" fmla="*/ 89 w 89"/>
              <a:gd name="T1" fmla="*/ 0 h 121"/>
              <a:gd name="T2" fmla="*/ 45 w 89"/>
              <a:gd name="T3" fmla="*/ 121 h 121"/>
              <a:gd name="T4" fmla="*/ 0 w 89"/>
              <a:gd name="T5" fmla="*/ 0 h 121"/>
              <a:gd name="T6" fmla="*/ 89 w 89"/>
              <a:gd name="T7" fmla="*/ 0 h 121"/>
            </a:gdLst>
            <a:ahLst/>
            <a:cxnLst>
              <a:cxn ang="0">
                <a:pos x="T0" y="T1"/>
              </a:cxn>
              <a:cxn ang="0">
                <a:pos x="T2" y="T3"/>
              </a:cxn>
              <a:cxn ang="0">
                <a:pos x="T4" y="T5"/>
              </a:cxn>
              <a:cxn ang="0">
                <a:pos x="T6" y="T7"/>
              </a:cxn>
            </a:cxnLst>
            <a:rect l="0" t="0" r="r" b="b"/>
            <a:pathLst>
              <a:path w="89" h="121">
                <a:moveTo>
                  <a:pt x="89" y="0"/>
                </a:moveTo>
                <a:lnTo>
                  <a:pt x="45" y="121"/>
                </a:lnTo>
                <a:lnTo>
                  <a:pt x="0" y="0"/>
                </a:lnTo>
                <a:cubicBezTo>
                  <a:pt x="26" y="19"/>
                  <a:pt x="62" y="19"/>
                  <a:pt x="89"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6" name="Freeform 177"/>
          <p:cNvSpPr>
            <a:spLocks/>
          </p:cNvSpPr>
          <p:nvPr/>
        </p:nvSpPr>
        <p:spPr bwMode="auto">
          <a:xfrm>
            <a:off x="3229071" y="3677330"/>
            <a:ext cx="463203" cy="241757"/>
          </a:xfrm>
          <a:custGeom>
            <a:avLst/>
            <a:gdLst>
              <a:gd name="T0" fmla="*/ 0 w 1012"/>
              <a:gd name="T1" fmla="*/ 0 h 627"/>
              <a:gd name="T2" fmla="*/ 0 w 1012"/>
              <a:gd name="T3" fmla="*/ 313 h 627"/>
              <a:gd name="T4" fmla="*/ 992 w 1012"/>
              <a:gd name="T5" fmla="*/ 313 h 627"/>
              <a:gd name="T6" fmla="*/ 992 w 1012"/>
              <a:gd name="T7" fmla="*/ 627 h 627"/>
              <a:gd name="T8" fmla="*/ 1012 w 1012"/>
              <a:gd name="T9" fmla="*/ 627 h 627"/>
              <a:gd name="T10" fmla="*/ 1012 w 1012"/>
              <a:gd name="T11" fmla="*/ 293 h 627"/>
              <a:gd name="T12" fmla="*/ 20 w 1012"/>
              <a:gd name="T13" fmla="*/ 293 h 627"/>
              <a:gd name="T14" fmla="*/ 20 w 1012"/>
              <a:gd name="T15" fmla="*/ 0 h 627"/>
              <a:gd name="T16" fmla="*/ 0 w 1012"/>
              <a:gd name="T17"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2" h="627">
                <a:moveTo>
                  <a:pt x="0" y="0"/>
                </a:moveTo>
                <a:lnTo>
                  <a:pt x="0" y="313"/>
                </a:lnTo>
                <a:lnTo>
                  <a:pt x="992" y="313"/>
                </a:lnTo>
                <a:lnTo>
                  <a:pt x="992" y="627"/>
                </a:lnTo>
                <a:lnTo>
                  <a:pt x="1012" y="627"/>
                </a:lnTo>
                <a:lnTo>
                  <a:pt x="1012" y="293"/>
                </a:lnTo>
                <a:lnTo>
                  <a:pt x="20" y="293"/>
                </a:lnTo>
                <a:lnTo>
                  <a:pt x="20"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7" name="Freeform 178"/>
          <p:cNvSpPr>
            <a:spLocks/>
          </p:cNvSpPr>
          <p:nvPr/>
        </p:nvSpPr>
        <p:spPr bwMode="auto">
          <a:xfrm>
            <a:off x="3664678" y="3879097"/>
            <a:ext cx="43364" cy="50896"/>
          </a:xfrm>
          <a:custGeom>
            <a:avLst/>
            <a:gdLst>
              <a:gd name="T0" fmla="*/ 96 w 96"/>
              <a:gd name="T1" fmla="*/ 0 h 131"/>
              <a:gd name="T2" fmla="*/ 48 w 96"/>
              <a:gd name="T3" fmla="*/ 131 h 131"/>
              <a:gd name="T4" fmla="*/ 0 w 96"/>
              <a:gd name="T5" fmla="*/ 0 h 131"/>
              <a:gd name="T6" fmla="*/ 96 w 96"/>
              <a:gd name="T7" fmla="*/ 0 h 131"/>
            </a:gdLst>
            <a:ahLst/>
            <a:cxnLst>
              <a:cxn ang="0">
                <a:pos x="T0" y="T1"/>
              </a:cxn>
              <a:cxn ang="0">
                <a:pos x="T2" y="T3"/>
              </a:cxn>
              <a:cxn ang="0">
                <a:pos x="T4" y="T5"/>
              </a:cxn>
              <a:cxn ang="0">
                <a:pos x="T6" y="T7"/>
              </a:cxn>
            </a:cxnLst>
            <a:rect l="0" t="0" r="r" b="b"/>
            <a:pathLst>
              <a:path w="96" h="131">
                <a:moveTo>
                  <a:pt x="96" y="0"/>
                </a:moveTo>
                <a:lnTo>
                  <a:pt x="48" y="131"/>
                </a:lnTo>
                <a:lnTo>
                  <a:pt x="0" y="0"/>
                </a:lnTo>
                <a:cubicBezTo>
                  <a:pt x="28" y="21"/>
                  <a:pt x="67" y="21"/>
                  <a:pt x="9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8" name="Freeform 179"/>
          <p:cNvSpPr>
            <a:spLocks/>
          </p:cNvSpPr>
          <p:nvPr/>
        </p:nvSpPr>
        <p:spPr bwMode="auto">
          <a:xfrm>
            <a:off x="3895294" y="3713685"/>
            <a:ext cx="853476" cy="209038"/>
          </a:xfrm>
          <a:custGeom>
            <a:avLst/>
            <a:gdLst>
              <a:gd name="T0" fmla="*/ 1852 w 1872"/>
              <a:gd name="T1" fmla="*/ 0 h 546"/>
              <a:gd name="T2" fmla="*/ 1852 w 1872"/>
              <a:gd name="T3" fmla="*/ 232 h 546"/>
              <a:gd name="T4" fmla="*/ 0 w 1872"/>
              <a:gd name="T5" fmla="*/ 232 h 546"/>
              <a:gd name="T6" fmla="*/ 0 w 1872"/>
              <a:gd name="T7" fmla="*/ 546 h 546"/>
              <a:gd name="T8" fmla="*/ 20 w 1872"/>
              <a:gd name="T9" fmla="*/ 546 h 546"/>
              <a:gd name="T10" fmla="*/ 20 w 1872"/>
              <a:gd name="T11" fmla="*/ 252 h 546"/>
              <a:gd name="T12" fmla="*/ 1872 w 1872"/>
              <a:gd name="T13" fmla="*/ 252 h 546"/>
              <a:gd name="T14" fmla="*/ 1872 w 1872"/>
              <a:gd name="T15" fmla="*/ 0 h 546"/>
              <a:gd name="T16" fmla="*/ 1852 w 1872"/>
              <a:gd name="T1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2" h="546">
                <a:moveTo>
                  <a:pt x="1852" y="0"/>
                </a:moveTo>
                <a:lnTo>
                  <a:pt x="1852" y="232"/>
                </a:lnTo>
                <a:lnTo>
                  <a:pt x="0" y="232"/>
                </a:lnTo>
                <a:lnTo>
                  <a:pt x="0" y="546"/>
                </a:lnTo>
                <a:lnTo>
                  <a:pt x="20" y="546"/>
                </a:lnTo>
                <a:lnTo>
                  <a:pt x="20" y="252"/>
                </a:lnTo>
                <a:lnTo>
                  <a:pt x="1872" y="252"/>
                </a:lnTo>
                <a:lnTo>
                  <a:pt x="1872" y="0"/>
                </a:lnTo>
                <a:lnTo>
                  <a:pt x="185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9" name="Freeform 180"/>
          <p:cNvSpPr>
            <a:spLocks/>
          </p:cNvSpPr>
          <p:nvPr/>
        </p:nvSpPr>
        <p:spPr bwMode="auto">
          <a:xfrm>
            <a:off x="3877555" y="3882733"/>
            <a:ext cx="43364" cy="50896"/>
          </a:xfrm>
          <a:custGeom>
            <a:avLst/>
            <a:gdLst>
              <a:gd name="T0" fmla="*/ 97 w 97"/>
              <a:gd name="T1" fmla="*/ 0 h 132"/>
              <a:gd name="T2" fmla="*/ 49 w 97"/>
              <a:gd name="T3" fmla="*/ 132 h 132"/>
              <a:gd name="T4" fmla="*/ 0 w 97"/>
              <a:gd name="T5" fmla="*/ 0 h 132"/>
              <a:gd name="T6" fmla="*/ 97 w 97"/>
              <a:gd name="T7" fmla="*/ 0 h 132"/>
            </a:gdLst>
            <a:ahLst/>
            <a:cxnLst>
              <a:cxn ang="0">
                <a:pos x="T0" y="T1"/>
              </a:cxn>
              <a:cxn ang="0">
                <a:pos x="T2" y="T3"/>
              </a:cxn>
              <a:cxn ang="0">
                <a:pos x="T4" y="T5"/>
              </a:cxn>
              <a:cxn ang="0">
                <a:pos x="T6" y="T7"/>
              </a:cxn>
            </a:cxnLst>
            <a:rect l="0" t="0" r="r" b="b"/>
            <a:pathLst>
              <a:path w="97" h="132">
                <a:moveTo>
                  <a:pt x="97" y="0"/>
                </a:moveTo>
                <a:lnTo>
                  <a:pt x="49" y="132"/>
                </a:lnTo>
                <a:lnTo>
                  <a:pt x="0" y="0"/>
                </a:lnTo>
                <a:cubicBezTo>
                  <a:pt x="29" y="21"/>
                  <a:pt x="68" y="21"/>
                  <a:pt x="9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0" name="Freeform 181"/>
          <p:cNvSpPr>
            <a:spLocks/>
          </p:cNvSpPr>
          <p:nvPr/>
        </p:nvSpPr>
        <p:spPr bwMode="auto">
          <a:xfrm>
            <a:off x="4127881" y="3717320"/>
            <a:ext cx="1202356" cy="607118"/>
          </a:xfrm>
          <a:custGeom>
            <a:avLst/>
            <a:gdLst>
              <a:gd name="T0" fmla="*/ 2616 w 2636"/>
              <a:gd name="T1" fmla="*/ 0 h 1576"/>
              <a:gd name="T2" fmla="*/ 2616 w 2636"/>
              <a:gd name="T3" fmla="*/ 611 h 1576"/>
              <a:gd name="T4" fmla="*/ 10 w 2636"/>
              <a:gd name="T5" fmla="*/ 625 h 1576"/>
              <a:gd name="T6" fmla="*/ 0 w 2636"/>
              <a:gd name="T7" fmla="*/ 1576 h 1576"/>
              <a:gd name="T8" fmla="*/ 19 w 2636"/>
              <a:gd name="T9" fmla="*/ 1576 h 1576"/>
              <a:gd name="T10" fmla="*/ 29 w 2636"/>
              <a:gd name="T11" fmla="*/ 644 h 1576"/>
              <a:gd name="T12" fmla="*/ 2636 w 2636"/>
              <a:gd name="T13" fmla="*/ 630 h 1576"/>
              <a:gd name="T14" fmla="*/ 2636 w 2636"/>
              <a:gd name="T15" fmla="*/ 0 h 1576"/>
              <a:gd name="T16" fmla="*/ 2616 w 2636"/>
              <a:gd name="T17"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6" h="1576">
                <a:moveTo>
                  <a:pt x="2616" y="0"/>
                </a:moveTo>
                <a:lnTo>
                  <a:pt x="2616" y="611"/>
                </a:lnTo>
                <a:lnTo>
                  <a:pt x="10" y="625"/>
                </a:lnTo>
                <a:lnTo>
                  <a:pt x="0" y="1576"/>
                </a:lnTo>
                <a:lnTo>
                  <a:pt x="19" y="1576"/>
                </a:lnTo>
                <a:lnTo>
                  <a:pt x="29" y="644"/>
                </a:lnTo>
                <a:lnTo>
                  <a:pt x="2636" y="630"/>
                </a:lnTo>
                <a:lnTo>
                  <a:pt x="2636" y="0"/>
                </a:lnTo>
                <a:lnTo>
                  <a:pt x="2616"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1" name="Freeform 182"/>
          <p:cNvSpPr>
            <a:spLocks/>
          </p:cNvSpPr>
          <p:nvPr/>
        </p:nvSpPr>
        <p:spPr bwMode="auto">
          <a:xfrm>
            <a:off x="4112113" y="4284449"/>
            <a:ext cx="41393" cy="49078"/>
          </a:xfrm>
          <a:custGeom>
            <a:avLst/>
            <a:gdLst>
              <a:gd name="T0" fmla="*/ 94 w 94"/>
              <a:gd name="T1" fmla="*/ 1 h 129"/>
              <a:gd name="T2" fmla="*/ 46 w 94"/>
              <a:gd name="T3" fmla="*/ 129 h 129"/>
              <a:gd name="T4" fmla="*/ 0 w 94"/>
              <a:gd name="T5" fmla="*/ 0 h 129"/>
              <a:gd name="T6" fmla="*/ 94 w 94"/>
              <a:gd name="T7" fmla="*/ 1 h 129"/>
            </a:gdLst>
            <a:ahLst/>
            <a:cxnLst>
              <a:cxn ang="0">
                <a:pos x="T0" y="T1"/>
              </a:cxn>
              <a:cxn ang="0">
                <a:pos x="T2" y="T3"/>
              </a:cxn>
              <a:cxn ang="0">
                <a:pos x="T4" y="T5"/>
              </a:cxn>
              <a:cxn ang="0">
                <a:pos x="T6" y="T7"/>
              </a:cxn>
            </a:cxnLst>
            <a:rect l="0" t="0" r="r" b="b"/>
            <a:pathLst>
              <a:path w="94" h="129">
                <a:moveTo>
                  <a:pt x="94" y="1"/>
                </a:moveTo>
                <a:lnTo>
                  <a:pt x="46" y="129"/>
                </a:lnTo>
                <a:lnTo>
                  <a:pt x="0" y="0"/>
                </a:lnTo>
                <a:cubicBezTo>
                  <a:pt x="27" y="21"/>
                  <a:pt x="66" y="21"/>
                  <a:pt x="94" y="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2" name="Rectangle 183"/>
          <p:cNvSpPr>
            <a:spLocks noChangeArrowheads="1"/>
          </p:cNvSpPr>
          <p:nvPr/>
        </p:nvSpPr>
        <p:spPr bwMode="auto">
          <a:xfrm>
            <a:off x="3390699" y="3708232"/>
            <a:ext cx="230616"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immx</a:t>
            </a:r>
            <a:endParaRPr kumimoji="0" lang="en-US" sz="1800" b="0" i="0" u="none" strike="noStrike" cap="none" normalizeH="0" baseline="0" smtClean="0">
              <a:ln>
                <a:noFill/>
              </a:ln>
              <a:solidFill>
                <a:schemeClr val="tx1"/>
              </a:solidFill>
              <a:effectLst/>
              <a:latin typeface="Arial" pitchFamily="34" charset="0"/>
            </a:endParaRPr>
          </a:p>
        </p:txBody>
      </p:sp>
      <p:sp>
        <p:nvSpPr>
          <p:cNvPr id="18203" name="Rectangle 184"/>
          <p:cNvSpPr>
            <a:spLocks noChangeArrowheads="1"/>
          </p:cNvSpPr>
          <p:nvPr/>
        </p:nvSpPr>
        <p:spPr bwMode="auto">
          <a:xfrm>
            <a:off x="4652187" y="3628252"/>
            <a:ext cx="157686"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18204" name="Rectangle 185"/>
          <p:cNvSpPr>
            <a:spLocks noChangeArrowheads="1"/>
          </p:cNvSpPr>
          <p:nvPr/>
        </p:nvSpPr>
        <p:spPr bwMode="auto">
          <a:xfrm>
            <a:off x="5229713" y="3610075"/>
            <a:ext cx="157686"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18208" name="Oval 189"/>
          <p:cNvSpPr>
            <a:spLocks noChangeArrowheads="1"/>
          </p:cNvSpPr>
          <p:nvPr/>
        </p:nvSpPr>
        <p:spPr bwMode="auto">
          <a:xfrm>
            <a:off x="4358497" y="3784576"/>
            <a:ext cx="49277" cy="45443"/>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9" name="Freeform 66"/>
          <p:cNvSpPr>
            <a:spLocks/>
          </p:cNvSpPr>
          <p:nvPr/>
        </p:nvSpPr>
        <p:spPr bwMode="auto">
          <a:xfrm>
            <a:off x="5211973" y="4344434"/>
            <a:ext cx="622860" cy="427164"/>
          </a:xfrm>
          <a:custGeom>
            <a:avLst/>
            <a:gdLst>
              <a:gd name="T0" fmla="*/ 7 w 1363"/>
              <a:gd name="T1" fmla="*/ 8 h 1108"/>
              <a:gd name="T2" fmla="*/ 7 w 1363"/>
              <a:gd name="T3" fmla="*/ 15 h 1108"/>
              <a:gd name="T4" fmla="*/ 1348 w 1363"/>
              <a:gd name="T5" fmla="*/ 15 h 1108"/>
              <a:gd name="T6" fmla="*/ 1348 w 1363"/>
              <a:gd name="T7" fmla="*/ 1093 h 1108"/>
              <a:gd name="T8" fmla="*/ 14 w 1363"/>
              <a:gd name="T9" fmla="*/ 1093 h 1108"/>
              <a:gd name="T10" fmla="*/ 14 w 1363"/>
              <a:gd name="T11" fmla="*/ 8 h 1108"/>
              <a:gd name="T12" fmla="*/ 7 w 1363"/>
              <a:gd name="T13" fmla="*/ 8 h 1108"/>
              <a:gd name="T14" fmla="*/ 7 w 1363"/>
              <a:gd name="T15" fmla="*/ 15 h 1108"/>
              <a:gd name="T16" fmla="*/ 7 w 1363"/>
              <a:gd name="T17" fmla="*/ 8 h 1108"/>
              <a:gd name="T18" fmla="*/ 0 w 1363"/>
              <a:gd name="T19" fmla="*/ 8 h 1108"/>
              <a:gd name="T20" fmla="*/ 0 w 1363"/>
              <a:gd name="T21" fmla="*/ 1108 h 1108"/>
              <a:gd name="T22" fmla="*/ 1363 w 1363"/>
              <a:gd name="T23" fmla="*/ 1108 h 1108"/>
              <a:gd name="T24" fmla="*/ 1363 w 1363"/>
              <a:gd name="T25" fmla="*/ 0 h 1108"/>
              <a:gd name="T26" fmla="*/ 0 w 1363"/>
              <a:gd name="T27" fmla="*/ 0 h 1108"/>
              <a:gd name="T28" fmla="*/ 0 w 1363"/>
              <a:gd name="T29" fmla="*/ 8 h 1108"/>
              <a:gd name="T30" fmla="*/ 7 w 1363"/>
              <a:gd name="T31" fmla="*/ 8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1108">
                <a:moveTo>
                  <a:pt x="7" y="8"/>
                </a:moveTo>
                <a:lnTo>
                  <a:pt x="7" y="15"/>
                </a:lnTo>
                <a:lnTo>
                  <a:pt x="1348" y="15"/>
                </a:lnTo>
                <a:lnTo>
                  <a:pt x="1348" y="1093"/>
                </a:lnTo>
                <a:lnTo>
                  <a:pt x="14" y="1093"/>
                </a:lnTo>
                <a:lnTo>
                  <a:pt x="14" y="8"/>
                </a:lnTo>
                <a:lnTo>
                  <a:pt x="7" y="8"/>
                </a:lnTo>
                <a:lnTo>
                  <a:pt x="7" y="15"/>
                </a:lnTo>
                <a:lnTo>
                  <a:pt x="7" y="8"/>
                </a:lnTo>
                <a:lnTo>
                  <a:pt x="0" y="8"/>
                </a:lnTo>
                <a:lnTo>
                  <a:pt x="0" y="1108"/>
                </a:lnTo>
                <a:lnTo>
                  <a:pt x="1363" y="1108"/>
                </a:lnTo>
                <a:lnTo>
                  <a:pt x="1363" y="0"/>
                </a:lnTo>
                <a:lnTo>
                  <a:pt x="0" y="0"/>
                </a:lnTo>
                <a:lnTo>
                  <a:pt x="0" y="8"/>
                </a:lnTo>
                <a:lnTo>
                  <a:pt x="7"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9" name="Rectangle 104"/>
          <p:cNvSpPr>
            <a:spLocks noChangeArrowheads="1"/>
          </p:cNvSpPr>
          <p:nvPr/>
        </p:nvSpPr>
        <p:spPr bwMode="auto">
          <a:xfrm>
            <a:off x="5385428" y="4495304"/>
            <a:ext cx="272008"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rgbClr val="24282B"/>
                </a:solidFill>
                <a:effectLst/>
                <a:latin typeface="Times New Roman" pitchFamily="18" charset="0"/>
              </a:rPr>
              <a:t>Branch</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1" name="Group 445"/>
          <p:cNvGrpSpPr>
            <a:grpSpLocks/>
          </p:cNvGrpSpPr>
          <p:nvPr/>
        </p:nvGrpSpPr>
        <p:grpSpPr bwMode="auto">
          <a:xfrm>
            <a:off x="2523425" y="1437900"/>
            <a:ext cx="4876446" cy="3899009"/>
            <a:chOff x="2044" y="1022"/>
            <a:chExt cx="2474" cy="2145"/>
          </a:xfrm>
        </p:grpSpPr>
        <p:sp>
          <p:nvSpPr>
            <p:cNvPr id="18006" name="Rectangle 292"/>
            <p:cNvSpPr>
              <a:spLocks noChangeArrowheads="1"/>
            </p:cNvSpPr>
            <p:nvPr/>
          </p:nvSpPr>
          <p:spPr bwMode="auto">
            <a:xfrm>
              <a:off x="3255" y="2773"/>
              <a:ext cx="161" cy="1"/>
            </a:xfrm>
            <a:prstGeom prst="rect">
              <a:avLst/>
            </a:prstGeom>
            <a:solidFill>
              <a:srgbClr val="0082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7" name="Rectangle 294"/>
            <p:cNvSpPr>
              <a:spLocks noChangeArrowheads="1"/>
            </p:cNvSpPr>
            <p:nvPr/>
          </p:nvSpPr>
          <p:spPr bwMode="auto">
            <a:xfrm>
              <a:off x="2831" y="2847"/>
              <a:ext cx="5" cy="113"/>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8" name="Freeform 295"/>
            <p:cNvSpPr>
              <a:spLocks/>
            </p:cNvSpPr>
            <p:nvPr/>
          </p:nvSpPr>
          <p:spPr bwMode="auto">
            <a:xfrm>
              <a:off x="2822" y="2937"/>
              <a:ext cx="23" cy="28"/>
            </a:xfrm>
            <a:custGeom>
              <a:avLst/>
              <a:gdLst>
                <a:gd name="T0" fmla="*/ 96 w 96"/>
                <a:gd name="T1" fmla="*/ 0 h 131"/>
                <a:gd name="T2" fmla="*/ 48 w 96"/>
                <a:gd name="T3" fmla="*/ 131 h 131"/>
                <a:gd name="T4" fmla="*/ 0 w 96"/>
                <a:gd name="T5" fmla="*/ 0 h 131"/>
                <a:gd name="T6" fmla="*/ 96 w 96"/>
                <a:gd name="T7" fmla="*/ 0 h 131"/>
              </a:gdLst>
              <a:ahLst/>
              <a:cxnLst>
                <a:cxn ang="0">
                  <a:pos x="T0" y="T1"/>
                </a:cxn>
                <a:cxn ang="0">
                  <a:pos x="T2" y="T3"/>
                </a:cxn>
                <a:cxn ang="0">
                  <a:pos x="T4" y="T5"/>
                </a:cxn>
                <a:cxn ang="0">
                  <a:pos x="T6" y="T7"/>
                </a:cxn>
              </a:cxnLst>
              <a:rect l="0" t="0" r="r" b="b"/>
              <a:pathLst>
                <a:path w="96" h="131">
                  <a:moveTo>
                    <a:pt x="96" y="0"/>
                  </a:moveTo>
                  <a:lnTo>
                    <a:pt x="48" y="131"/>
                  </a:lnTo>
                  <a:lnTo>
                    <a:pt x="0" y="0"/>
                  </a:lnTo>
                  <a:cubicBezTo>
                    <a:pt x="28" y="21"/>
                    <a:pt x="67" y="21"/>
                    <a:pt x="9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9" name="Freeform 296"/>
            <p:cNvSpPr>
              <a:spLocks/>
            </p:cNvSpPr>
            <p:nvPr/>
          </p:nvSpPr>
          <p:spPr bwMode="auto">
            <a:xfrm>
              <a:off x="4003" y="1403"/>
              <a:ext cx="515" cy="565"/>
            </a:xfrm>
            <a:custGeom>
              <a:avLst/>
              <a:gdLst>
                <a:gd name="T0" fmla="*/ 1104 w 2216"/>
                <a:gd name="T1" fmla="*/ 0 h 2525"/>
                <a:gd name="T2" fmla="*/ 324 w 2216"/>
                <a:gd name="T3" fmla="*/ 508 h 2525"/>
                <a:gd name="T4" fmla="*/ 4 w 2216"/>
                <a:gd name="T5" fmla="*/ 1582 h 2525"/>
                <a:gd name="T6" fmla="*/ 7 w 2216"/>
                <a:gd name="T7" fmla="*/ 1605 h 2525"/>
                <a:gd name="T8" fmla="*/ 7 w 2216"/>
                <a:gd name="T9" fmla="*/ 1615 h 2525"/>
                <a:gd name="T10" fmla="*/ 7 w 2216"/>
                <a:gd name="T11" fmla="*/ 1615 h 2525"/>
                <a:gd name="T12" fmla="*/ 1 w 2216"/>
                <a:gd name="T13" fmla="*/ 1647 h 2525"/>
                <a:gd name="T14" fmla="*/ 0 w 2216"/>
                <a:gd name="T15" fmla="*/ 1731 h 2525"/>
                <a:gd name="T16" fmla="*/ 723 w 2216"/>
                <a:gd name="T17" fmla="*/ 967 h 2525"/>
                <a:gd name="T18" fmla="*/ 2090 w 2216"/>
                <a:gd name="T19" fmla="*/ 2525 h 2525"/>
                <a:gd name="T20" fmla="*/ 2209 w 2216"/>
                <a:gd name="T21" fmla="*/ 1739 h 2525"/>
                <a:gd name="T22" fmla="*/ 2216 w 2216"/>
                <a:gd name="T23" fmla="*/ 1739 h 2525"/>
                <a:gd name="T24" fmla="*/ 2209 w 2216"/>
                <a:gd name="T25" fmla="*/ 1739 h 2525"/>
                <a:gd name="T26" fmla="*/ 1884 w 2216"/>
                <a:gd name="T27" fmla="*/ 508 h 2525"/>
                <a:gd name="T28" fmla="*/ 1104 w 2216"/>
                <a:gd name="T29" fmla="*/ 0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6" h="2525">
                  <a:moveTo>
                    <a:pt x="1104" y="0"/>
                  </a:moveTo>
                  <a:cubicBezTo>
                    <a:pt x="801" y="0"/>
                    <a:pt x="525" y="194"/>
                    <a:pt x="324" y="508"/>
                  </a:cubicBezTo>
                  <a:cubicBezTo>
                    <a:pt x="146" y="788"/>
                    <a:pt x="28" y="1164"/>
                    <a:pt x="4" y="1582"/>
                  </a:cubicBezTo>
                  <a:cubicBezTo>
                    <a:pt x="6" y="1590"/>
                    <a:pt x="7" y="1597"/>
                    <a:pt x="7" y="1605"/>
                  </a:cubicBezTo>
                  <a:cubicBezTo>
                    <a:pt x="7" y="1608"/>
                    <a:pt x="7" y="1611"/>
                    <a:pt x="7" y="1615"/>
                  </a:cubicBezTo>
                  <a:lnTo>
                    <a:pt x="7" y="1615"/>
                  </a:lnTo>
                  <a:cubicBezTo>
                    <a:pt x="6" y="1625"/>
                    <a:pt x="4" y="1636"/>
                    <a:pt x="1" y="1647"/>
                  </a:cubicBezTo>
                  <a:cubicBezTo>
                    <a:pt x="0" y="1675"/>
                    <a:pt x="0" y="1703"/>
                    <a:pt x="0" y="1731"/>
                  </a:cubicBezTo>
                  <a:lnTo>
                    <a:pt x="723" y="967"/>
                  </a:lnTo>
                  <a:lnTo>
                    <a:pt x="2090" y="2525"/>
                  </a:lnTo>
                  <a:cubicBezTo>
                    <a:pt x="2166" y="2289"/>
                    <a:pt x="2209" y="2022"/>
                    <a:pt x="2209" y="1739"/>
                  </a:cubicBezTo>
                  <a:lnTo>
                    <a:pt x="2216" y="1739"/>
                  </a:lnTo>
                  <a:lnTo>
                    <a:pt x="2209" y="1739"/>
                  </a:lnTo>
                  <a:cubicBezTo>
                    <a:pt x="2209" y="1258"/>
                    <a:pt x="2084" y="823"/>
                    <a:pt x="1884" y="508"/>
                  </a:cubicBezTo>
                  <a:cubicBezTo>
                    <a:pt x="1684" y="194"/>
                    <a:pt x="1407" y="0"/>
                    <a:pt x="1104" y="0"/>
                  </a:cubicBez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0" name="Freeform 297"/>
            <p:cNvSpPr>
              <a:spLocks/>
            </p:cNvSpPr>
            <p:nvPr/>
          </p:nvSpPr>
          <p:spPr bwMode="auto">
            <a:xfrm>
              <a:off x="4003" y="1610"/>
              <a:ext cx="484" cy="532"/>
            </a:xfrm>
            <a:custGeom>
              <a:avLst/>
              <a:gdLst>
                <a:gd name="T0" fmla="*/ 0 w 2090"/>
                <a:gd name="T1" fmla="*/ 770 h 2511"/>
                <a:gd name="T2" fmla="*/ 0 w 2090"/>
                <a:gd name="T3" fmla="*/ 772 h 2511"/>
                <a:gd name="T4" fmla="*/ 324 w 2090"/>
                <a:gd name="T5" fmla="*/ 2003 h 2511"/>
                <a:gd name="T6" fmla="*/ 1104 w 2090"/>
                <a:gd name="T7" fmla="*/ 2511 h 2511"/>
                <a:gd name="T8" fmla="*/ 1884 w 2090"/>
                <a:gd name="T9" fmla="*/ 2003 h 2511"/>
                <a:gd name="T10" fmla="*/ 2090 w 2090"/>
                <a:gd name="T11" fmla="*/ 1558 h 2511"/>
                <a:gd name="T12" fmla="*/ 723 w 2090"/>
                <a:gd name="T13" fmla="*/ 0 h 2511"/>
                <a:gd name="T14" fmla="*/ 0 w 2090"/>
                <a:gd name="T15" fmla="*/ 764 h 2511"/>
                <a:gd name="T16" fmla="*/ 0 w 2090"/>
                <a:gd name="T17" fmla="*/ 77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0" h="2511">
                  <a:moveTo>
                    <a:pt x="0" y="770"/>
                  </a:moveTo>
                  <a:lnTo>
                    <a:pt x="0" y="772"/>
                  </a:lnTo>
                  <a:cubicBezTo>
                    <a:pt x="0" y="1253"/>
                    <a:pt x="124" y="1688"/>
                    <a:pt x="324" y="2003"/>
                  </a:cubicBezTo>
                  <a:cubicBezTo>
                    <a:pt x="525" y="2317"/>
                    <a:pt x="801" y="2511"/>
                    <a:pt x="1104" y="2511"/>
                  </a:cubicBezTo>
                  <a:cubicBezTo>
                    <a:pt x="1407" y="2511"/>
                    <a:pt x="1684" y="2317"/>
                    <a:pt x="1884" y="2003"/>
                  </a:cubicBezTo>
                  <a:cubicBezTo>
                    <a:pt x="1966" y="1873"/>
                    <a:pt x="2036" y="1723"/>
                    <a:pt x="2090" y="1558"/>
                  </a:cubicBezTo>
                  <a:lnTo>
                    <a:pt x="723" y="0"/>
                  </a:lnTo>
                  <a:lnTo>
                    <a:pt x="0" y="764"/>
                  </a:lnTo>
                  <a:lnTo>
                    <a:pt x="0" y="77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1" name="Freeform 298"/>
            <p:cNvSpPr>
              <a:spLocks/>
            </p:cNvSpPr>
            <p:nvPr/>
          </p:nvSpPr>
          <p:spPr bwMode="auto">
            <a:xfrm>
              <a:off x="4000" y="1402"/>
              <a:ext cx="518" cy="743"/>
            </a:xfrm>
            <a:custGeom>
              <a:avLst/>
              <a:gdLst>
                <a:gd name="T0" fmla="*/ 2231 w 2239"/>
                <a:gd name="T1" fmla="*/ 1753 h 3506"/>
                <a:gd name="T2" fmla="*/ 2224 w 2239"/>
                <a:gd name="T3" fmla="*/ 1753 h 3506"/>
                <a:gd name="T4" fmla="*/ 1899 w 2239"/>
                <a:gd name="T5" fmla="*/ 2984 h 3506"/>
                <a:gd name="T6" fmla="*/ 1119 w 2239"/>
                <a:gd name="T7" fmla="*/ 3492 h 3506"/>
                <a:gd name="T8" fmla="*/ 339 w 2239"/>
                <a:gd name="T9" fmla="*/ 2984 h 3506"/>
                <a:gd name="T10" fmla="*/ 15 w 2239"/>
                <a:gd name="T11" fmla="*/ 1753 h 3506"/>
                <a:gd name="T12" fmla="*/ 339 w 2239"/>
                <a:gd name="T13" fmla="*/ 522 h 3506"/>
                <a:gd name="T14" fmla="*/ 1119 w 2239"/>
                <a:gd name="T15" fmla="*/ 14 h 3506"/>
                <a:gd name="T16" fmla="*/ 1899 w 2239"/>
                <a:gd name="T17" fmla="*/ 522 h 3506"/>
                <a:gd name="T18" fmla="*/ 2224 w 2239"/>
                <a:gd name="T19" fmla="*/ 1753 h 3506"/>
                <a:gd name="T20" fmla="*/ 2239 w 2239"/>
                <a:gd name="T21" fmla="*/ 1753 h 3506"/>
                <a:gd name="T22" fmla="*/ 1912 w 2239"/>
                <a:gd name="T23" fmla="*/ 515 h 3506"/>
                <a:gd name="T24" fmla="*/ 1119 w 2239"/>
                <a:gd name="T25" fmla="*/ 0 h 3506"/>
                <a:gd name="T26" fmla="*/ 326 w 2239"/>
                <a:gd name="T27" fmla="*/ 515 h 3506"/>
                <a:gd name="T28" fmla="*/ 0 w 2239"/>
                <a:gd name="T29" fmla="*/ 1753 h 3506"/>
                <a:gd name="T30" fmla="*/ 326 w 2239"/>
                <a:gd name="T31" fmla="*/ 2991 h 3506"/>
                <a:gd name="T32" fmla="*/ 1119 w 2239"/>
                <a:gd name="T33" fmla="*/ 3506 h 3506"/>
                <a:gd name="T34" fmla="*/ 1912 w 2239"/>
                <a:gd name="T35" fmla="*/ 2991 h 3506"/>
                <a:gd name="T36" fmla="*/ 2239 w 2239"/>
                <a:gd name="T37" fmla="*/ 1753 h 3506"/>
                <a:gd name="T38" fmla="*/ 2231 w 2239"/>
                <a:gd name="T39" fmla="*/ 1753 h 3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9" h="3506">
                  <a:moveTo>
                    <a:pt x="2231" y="1753"/>
                  </a:moveTo>
                  <a:lnTo>
                    <a:pt x="2224" y="1753"/>
                  </a:lnTo>
                  <a:cubicBezTo>
                    <a:pt x="2224" y="2234"/>
                    <a:pt x="2099" y="2669"/>
                    <a:pt x="1899" y="2984"/>
                  </a:cubicBezTo>
                  <a:cubicBezTo>
                    <a:pt x="1699" y="3298"/>
                    <a:pt x="1422" y="3492"/>
                    <a:pt x="1119" y="3492"/>
                  </a:cubicBezTo>
                  <a:cubicBezTo>
                    <a:pt x="816" y="3492"/>
                    <a:pt x="540" y="3298"/>
                    <a:pt x="339" y="2984"/>
                  </a:cubicBezTo>
                  <a:cubicBezTo>
                    <a:pt x="139" y="2669"/>
                    <a:pt x="15" y="2234"/>
                    <a:pt x="15" y="1753"/>
                  </a:cubicBezTo>
                  <a:cubicBezTo>
                    <a:pt x="15" y="1272"/>
                    <a:pt x="139" y="837"/>
                    <a:pt x="339" y="522"/>
                  </a:cubicBezTo>
                  <a:cubicBezTo>
                    <a:pt x="540" y="208"/>
                    <a:pt x="816" y="14"/>
                    <a:pt x="1119" y="14"/>
                  </a:cubicBezTo>
                  <a:cubicBezTo>
                    <a:pt x="1422" y="14"/>
                    <a:pt x="1699" y="208"/>
                    <a:pt x="1899" y="522"/>
                  </a:cubicBezTo>
                  <a:cubicBezTo>
                    <a:pt x="2099" y="837"/>
                    <a:pt x="2224" y="1272"/>
                    <a:pt x="2224" y="1753"/>
                  </a:cubicBezTo>
                  <a:lnTo>
                    <a:pt x="2239" y="1753"/>
                  </a:lnTo>
                  <a:cubicBezTo>
                    <a:pt x="2239" y="1270"/>
                    <a:pt x="2114" y="832"/>
                    <a:pt x="1912" y="515"/>
                  </a:cubicBezTo>
                  <a:cubicBezTo>
                    <a:pt x="1710" y="198"/>
                    <a:pt x="1430" y="0"/>
                    <a:pt x="1119" y="0"/>
                  </a:cubicBezTo>
                  <a:cubicBezTo>
                    <a:pt x="808" y="0"/>
                    <a:pt x="528" y="198"/>
                    <a:pt x="326" y="515"/>
                  </a:cubicBezTo>
                  <a:cubicBezTo>
                    <a:pt x="124" y="832"/>
                    <a:pt x="0" y="1270"/>
                    <a:pt x="0" y="1753"/>
                  </a:cubicBezTo>
                  <a:cubicBezTo>
                    <a:pt x="0" y="2236"/>
                    <a:pt x="124" y="2674"/>
                    <a:pt x="326" y="2991"/>
                  </a:cubicBezTo>
                  <a:cubicBezTo>
                    <a:pt x="528" y="3308"/>
                    <a:pt x="808" y="3506"/>
                    <a:pt x="1119" y="3506"/>
                  </a:cubicBezTo>
                  <a:cubicBezTo>
                    <a:pt x="1430" y="3506"/>
                    <a:pt x="1710" y="3308"/>
                    <a:pt x="1912" y="2991"/>
                  </a:cubicBezTo>
                  <a:cubicBezTo>
                    <a:pt x="2114" y="2674"/>
                    <a:pt x="2239" y="2236"/>
                    <a:pt x="2239" y="1753"/>
                  </a:cubicBezTo>
                  <a:lnTo>
                    <a:pt x="2231" y="1753"/>
                  </a:lnTo>
                  <a:close/>
                </a:path>
              </a:pathLst>
            </a:custGeom>
            <a:solidFill>
              <a:srgbClr val="362B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3" name="Freeform 300"/>
            <p:cNvSpPr>
              <a:spLocks/>
            </p:cNvSpPr>
            <p:nvPr/>
          </p:nvSpPr>
          <p:spPr bwMode="auto">
            <a:xfrm>
              <a:off x="4004" y="1740"/>
              <a:ext cx="1" cy="14"/>
            </a:xfrm>
            <a:custGeom>
              <a:avLst/>
              <a:gdLst>
                <a:gd name="T0" fmla="*/ 3 w 6"/>
                <a:gd name="T1" fmla="*/ 0 h 65"/>
                <a:gd name="T2" fmla="*/ 0 w 6"/>
                <a:gd name="T3" fmla="*/ 65 h 65"/>
                <a:gd name="T4" fmla="*/ 6 w 6"/>
                <a:gd name="T5" fmla="*/ 33 h 65"/>
                <a:gd name="T6" fmla="*/ 6 w 6"/>
                <a:gd name="T7" fmla="*/ 33 h 65"/>
                <a:gd name="T8" fmla="*/ 6 w 6"/>
                <a:gd name="T9" fmla="*/ 23 h 65"/>
                <a:gd name="T10" fmla="*/ 3 w 6"/>
                <a:gd name="T11" fmla="*/ 0 h 65"/>
              </a:gdLst>
              <a:ahLst/>
              <a:cxnLst>
                <a:cxn ang="0">
                  <a:pos x="T0" y="T1"/>
                </a:cxn>
                <a:cxn ang="0">
                  <a:pos x="T2" y="T3"/>
                </a:cxn>
                <a:cxn ang="0">
                  <a:pos x="T4" y="T5"/>
                </a:cxn>
                <a:cxn ang="0">
                  <a:pos x="T6" y="T7"/>
                </a:cxn>
                <a:cxn ang="0">
                  <a:pos x="T8" y="T9"/>
                </a:cxn>
                <a:cxn ang="0">
                  <a:pos x="T10" y="T11"/>
                </a:cxn>
              </a:cxnLst>
              <a:rect l="0" t="0" r="r" b="b"/>
              <a:pathLst>
                <a:path w="6" h="65">
                  <a:moveTo>
                    <a:pt x="3" y="0"/>
                  </a:moveTo>
                  <a:cubicBezTo>
                    <a:pt x="2" y="22"/>
                    <a:pt x="1" y="43"/>
                    <a:pt x="0" y="65"/>
                  </a:cubicBezTo>
                  <a:cubicBezTo>
                    <a:pt x="3" y="54"/>
                    <a:pt x="5" y="43"/>
                    <a:pt x="6" y="33"/>
                  </a:cubicBezTo>
                  <a:lnTo>
                    <a:pt x="6" y="33"/>
                  </a:lnTo>
                  <a:cubicBezTo>
                    <a:pt x="6" y="29"/>
                    <a:pt x="6" y="26"/>
                    <a:pt x="6" y="23"/>
                  </a:cubicBezTo>
                  <a:cubicBezTo>
                    <a:pt x="6" y="15"/>
                    <a:pt x="5" y="8"/>
                    <a:pt x="3" y="0"/>
                  </a:cubicBezTo>
                  <a:close/>
                </a:path>
              </a:pathLst>
            </a:custGeom>
            <a:solidFill>
              <a:srgbClr val="82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4" name="Freeform 301"/>
            <p:cNvSpPr>
              <a:spLocks/>
            </p:cNvSpPr>
            <p:nvPr/>
          </p:nvSpPr>
          <p:spPr bwMode="auto">
            <a:xfrm>
              <a:off x="4000" y="1733"/>
              <a:ext cx="4" cy="29"/>
            </a:xfrm>
            <a:custGeom>
              <a:avLst/>
              <a:gdLst>
                <a:gd name="T0" fmla="*/ 6 w 19"/>
                <a:gd name="T1" fmla="*/ 0 h 139"/>
                <a:gd name="T2" fmla="*/ 4 w 19"/>
                <a:gd name="T3" fmla="*/ 36 h 139"/>
                <a:gd name="T4" fmla="*/ 5 w 19"/>
                <a:gd name="T5" fmla="*/ 50 h 139"/>
                <a:gd name="T6" fmla="*/ 6 w 19"/>
                <a:gd name="T7" fmla="*/ 57 h 139"/>
                <a:gd name="T8" fmla="*/ 6 w 19"/>
                <a:gd name="T9" fmla="*/ 60 h 139"/>
                <a:gd name="T10" fmla="*/ 5 w 19"/>
                <a:gd name="T11" fmla="*/ 62 h 139"/>
                <a:gd name="T12" fmla="*/ 2 w 19"/>
                <a:gd name="T13" fmla="*/ 87 h 139"/>
                <a:gd name="T14" fmla="*/ 0 w 19"/>
                <a:gd name="T15" fmla="*/ 139 h 139"/>
                <a:gd name="T16" fmla="*/ 16 w 19"/>
                <a:gd name="T17" fmla="*/ 101 h 139"/>
                <a:gd name="T18" fmla="*/ 19 w 19"/>
                <a:gd name="T19" fmla="*/ 36 h 139"/>
                <a:gd name="T20" fmla="*/ 6 w 19"/>
                <a:gd name="T2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39">
                  <a:moveTo>
                    <a:pt x="6" y="0"/>
                  </a:moveTo>
                  <a:cubicBezTo>
                    <a:pt x="6" y="12"/>
                    <a:pt x="5" y="24"/>
                    <a:pt x="4" y="36"/>
                  </a:cubicBezTo>
                  <a:cubicBezTo>
                    <a:pt x="5" y="40"/>
                    <a:pt x="5" y="45"/>
                    <a:pt x="5" y="50"/>
                  </a:cubicBezTo>
                  <a:lnTo>
                    <a:pt x="6" y="57"/>
                  </a:lnTo>
                  <a:lnTo>
                    <a:pt x="6" y="60"/>
                  </a:lnTo>
                  <a:cubicBezTo>
                    <a:pt x="6" y="61"/>
                    <a:pt x="6" y="62"/>
                    <a:pt x="5" y="62"/>
                  </a:cubicBezTo>
                  <a:cubicBezTo>
                    <a:pt x="5" y="70"/>
                    <a:pt x="4" y="79"/>
                    <a:pt x="2" y="87"/>
                  </a:cubicBezTo>
                  <a:cubicBezTo>
                    <a:pt x="1" y="104"/>
                    <a:pt x="1" y="121"/>
                    <a:pt x="0" y="139"/>
                  </a:cubicBezTo>
                  <a:cubicBezTo>
                    <a:pt x="7" y="126"/>
                    <a:pt x="12" y="114"/>
                    <a:pt x="16" y="101"/>
                  </a:cubicBezTo>
                  <a:cubicBezTo>
                    <a:pt x="17" y="79"/>
                    <a:pt x="18" y="58"/>
                    <a:pt x="19" y="36"/>
                  </a:cubicBezTo>
                  <a:cubicBezTo>
                    <a:pt x="16" y="24"/>
                    <a:pt x="12" y="12"/>
                    <a:pt x="6" y="0"/>
                  </a:cubicBezTo>
                  <a:close/>
                </a:path>
              </a:pathLst>
            </a:custGeom>
            <a:solidFill>
              <a:srgbClr val="383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5" name="Freeform 302"/>
            <p:cNvSpPr>
              <a:spLocks/>
            </p:cNvSpPr>
            <p:nvPr/>
          </p:nvSpPr>
          <p:spPr bwMode="auto">
            <a:xfrm>
              <a:off x="3811" y="1779"/>
              <a:ext cx="102" cy="1"/>
            </a:xfrm>
            <a:custGeom>
              <a:avLst/>
              <a:gdLst>
                <a:gd name="T0" fmla="*/ 438 w 438"/>
                <a:gd name="T1" fmla="*/ 0 h 3"/>
                <a:gd name="T2" fmla="*/ 0 w 438"/>
                <a:gd name="T3" fmla="*/ 3 h 3"/>
                <a:gd name="T4" fmla="*/ 6 w 438"/>
                <a:gd name="T5" fmla="*/ 3 h 3"/>
                <a:gd name="T6" fmla="*/ 438 w 438"/>
                <a:gd name="T7" fmla="*/ 0 h 3"/>
                <a:gd name="T8" fmla="*/ 438 w 438"/>
                <a:gd name="T9" fmla="*/ 0 h 3"/>
              </a:gdLst>
              <a:ahLst/>
              <a:cxnLst>
                <a:cxn ang="0">
                  <a:pos x="T0" y="T1"/>
                </a:cxn>
                <a:cxn ang="0">
                  <a:pos x="T2" y="T3"/>
                </a:cxn>
                <a:cxn ang="0">
                  <a:pos x="T4" y="T5"/>
                </a:cxn>
                <a:cxn ang="0">
                  <a:pos x="T6" y="T7"/>
                </a:cxn>
                <a:cxn ang="0">
                  <a:pos x="T8" y="T9"/>
                </a:cxn>
              </a:cxnLst>
              <a:rect l="0" t="0" r="r" b="b"/>
              <a:pathLst>
                <a:path w="438" h="3">
                  <a:moveTo>
                    <a:pt x="438" y="0"/>
                  </a:moveTo>
                  <a:cubicBezTo>
                    <a:pt x="379" y="1"/>
                    <a:pt x="175" y="3"/>
                    <a:pt x="0" y="3"/>
                  </a:cubicBezTo>
                  <a:cubicBezTo>
                    <a:pt x="2" y="3"/>
                    <a:pt x="4" y="3"/>
                    <a:pt x="6" y="3"/>
                  </a:cubicBezTo>
                  <a:cubicBezTo>
                    <a:pt x="163" y="3"/>
                    <a:pt x="353" y="1"/>
                    <a:pt x="438" y="0"/>
                  </a:cubicBezTo>
                  <a:cubicBezTo>
                    <a:pt x="438" y="0"/>
                    <a:pt x="438" y="0"/>
                    <a:pt x="438"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96" name="Freeform 303"/>
            <p:cNvSpPr>
              <a:spLocks/>
            </p:cNvSpPr>
            <p:nvPr/>
          </p:nvSpPr>
          <p:spPr bwMode="auto">
            <a:xfrm>
              <a:off x="3742" y="1677"/>
              <a:ext cx="257" cy="144"/>
            </a:xfrm>
            <a:custGeom>
              <a:avLst/>
              <a:gdLst>
                <a:gd name="T0" fmla="*/ 738 w 1110"/>
                <a:gd name="T1" fmla="*/ 1 h 680"/>
                <a:gd name="T2" fmla="*/ 733 w 1110"/>
                <a:gd name="T3" fmla="*/ 2 h 680"/>
                <a:gd name="T4" fmla="*/ 757 w 1110"/>
                <a:gd name="T5" fmla="*/ 178 h 680"/>
                <a:gd name="T6" fmla="*/ 30 w 1110"/>
                <a:gd name="T7" fmla="*/ 180 h 680"/>
                <a:gd name="T8" fmla="*/ 30 w 1110"/>
                <a:gd name="T9" fmla="*/ 487 h 680"/>
                <a:gd name="T10" fmla="*/ 757 w 1110"/>
                <a:gd name="T11" fmla="*/ 490 h 680"/>
                <a:gd name="T12" fmla="*/ 733 w 1110"/>
                <a:gd name="T13" fmla="*/ 666 h 680"/>
                <a:gd name="T14" fmla="*/ 1110 w 1110"/>
                <a:gd name="T15" fmla="*/ 339 h 680"/>
                <a:gd name="T16" fmla="*/ 1110 w 1110"/>
                <a:gd name="T17" fmla="*/ 339 h 680"/>
                <a:gd name="T18" fmla="*/ 1110 w 1110"/>
                <a:gd name="T19" fmla="*/ 329 h 680"/>
                <a:gd name="T20" fmla="*/ 738 w 1110"/>
                <a:gd name="T21" fmla="*/ 1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0" h="680">
                  <a:moveTo>
                    <a:pt x="738" y="1"/>
                  </a:moveTo>
                  <a:lnTo>
                    <a:pt x="733" y="2"/>
                  </a:lnTo>
                  <a:cubicBezTo>
                    <a:pt x="689" y="17"/>
                    <a:pt x="757" y="178"/>
                    <a:pt x="757" y="178"/>
                  </a:cubicBezTo>
                  <a:cubicBezTo>
                    <a:pt x="757" y="178"/>
                    <a:pt x="62" y="168"/>
                    <a:pt x="30" y="180"/>
                  </a:cubicBezTo>
                  <a:cubicBezTo>
                    <a:pt x="0" y="192"/>
                    <a:pt x="0" y="475"/>
                    <a:pt x="30" y="487"/>
                  </a:cubicBezTo>
                  <a:cubicBezTo>
                    <a:pt x="61" y="500"/>
                    <a:pt x="757" y="490"/>
                    <a:pt x="757" y="490"/>
                  </a:cubicBezTo>
                  <a:cubicBezTo>
                    <a:pt x="757" y="490"/>
                    <a:pt x="689" y="651"/>
                    <a:pt x="733" y="666"/>
                  </a:cubicBezTo>
                  <a:cubicBezTo>
                    <a:pt x="777" y="680"/>
                    <a:pt x="1106" y="493"/>
                    <a:pt x="1110" y="339"/>
                  </a:cubicBezTo>
                  <a:lnTo>
                    <a:pt x="1110" y="339"/>
                  </a:lnTo>
                  <a:cubicBezTo>
                    <a:pt x="1110" y="336"/>
                    <a:pt x="1110" y="332"/>
                    <a:pt x="1110" y="329"/>
                  </a:cubicBezTo>
                  <a:cubicBezTo>
                    <a:pt x="1106" y="179"/>
                    <a:pt x="798" y="0"/>
                    <a:pt x="738"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98" name="Rectangle 306"/>
            <p:cNvSpPr>
              <a:spLocks noChangeArrowheads="1"/>
            </p:cNvSpPr>
            <p:nvPr/>
          </p:nvSpPr>
          <p:spPr bwMode="auto">
            <a:xfrm>
              <a:off x="4150" y="1692"/>
              <a:ext cx="35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Control </a:t>
              </a:r>
              <a:endParaRPr kumimoji="0" lang="en-US" sz="1800" b="0" i="0" u="none" strike="noStrike" cap="none" normalizeH="0" baseline="0" dirty="0" smtClean="0">
                <a:ln>
                  <a:noFill/>
                </a:ln>
                <a:solidFill>
                  <a:schemeClr val="tx1"/>
                </a:solidFill>
                <a:effectLst/>
                <a:latin typeface="Arial" pitchFamily="34" charset="0"/>
              </a:endParaRPr>
            </a:p>
          </p:txBody>
        </p:sp>
        <p:sp>
          <p:nvSpPr>
            <p:cNvPr id="17699" name="Rectangle 307"/>
            <p:cNvSpPr>
              <a:spLocks noChangeArrowheads="1"/>
            </p:cNvSpPr>
            <p:nvPr/>
          </p:nvSpPr>
          <p:spPr bwMode="auto">
            <a:xfrm>
              <a:off x="4191" y="1788"/>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7700" name="Freeform 308"/>
            <p:cNvSpPr>
              <a:spLocks noEditPoints="1"/>
            </p:cNvSpPr>
            <p:nvPr/>
          </p:nvSpPr>
          <p:spPr bwMode="auto">
            <a:xfrm>
              <a:off x="3261" y="1998"/>
              <a:ext cx="791" cy="6"/>
            </a:xfrm>
            <a:custGeom>
              <a:avLst/>
              <a:gdLst>
                <a:gd name="T0" fmla="*/ 3211 w 3414"/>
                <a:gd name="T1" fmla="*/ 0 h 25"/>
                <a:gd name="T2" fmla="*/ 3414 w 3414"/>
                <a:gd name="T3" fmla="*/ 25 h 25"/>
                <a:gd name="T4" fmla="*/ 3160 w 3414"/>
                <a:gd name="T5" fmla="*/ 0 h 25"/>
                <a:gd name="T6" fmla="*/ 3135 w 3414"/>
                <a:gd name="T7" fmla="*/ 25 h 25"/>
                <a:gd name="T8" fmla="*/ 3160 w 3414"/>
                <a:gd name="T9" fmla="*/ 0 h 25"/>
                <a:gd name="T10" fmla="*/ 2881 w 3414"/>
                <a:gd name="T11" fmla="*/ 0 h 25"/>
                <a:gd name="T12" fmla="*/ 3084 w 3414"/>
                <a:gd name="T13" fmla="*/ 25 h 25"/>
                <a:gd name="T14" fmla="*/ 2830 w 3414"/>
                <a:gd name="T15" fmla="*/ 0 h 25"/>
                <a:gd name="T16" fmla="*/ 2805 w 3414"/>
                <a:gd name="T17" fmla="*/ 25 h 25"/>
                <a:gd name="T18" fmla="*/ 2830 w 3414"/>
                <a:gd name="T19" fmla="*/ 0 h 25"/>
                <a:gd name="T20" fmla="*/ 2551 w 3414"/>
                <a:gd name="T21" fmla="*/ 0 h 25"/>
                <a:gd name="T22" fmla="*/ 2754 w 3414"/>
                <a:gd name="T23" fmla="*/ 25 h 25"/>
                <a:gd name="T24" fmla="*/ 2500 w 3414"/>
                <a:gd name="T25" fmla="*/ 0 h 25"/>
                <a:gd name="T26" fmla="*/ 2475 w 3414"/>
                <a:gd name="T27" fmla="*/ 25 h 25"/>
                <a:gd name="T28" fmla="*/ 2500 w 3414"/>
                <a:gd name="T29" fmla="*/ 0 h 25"/>
                <a:gd name="T30" fmla="*/ 2221 w 3414"/>
                <a:gd name="T31" fmla="*/ 0 h 25"/>
                <a:gd name="T32" fmla="*/ 2424 w 3414"/>
                <a:gd name="T33" fmla="*/ 25 h 25"/>
                <a:gd name="T34" fmla="*/ 2170 w 3414"/>
                <a:gd name="T35" fmla="*/ 0 h 25"/>
                <a:gd name="T36" fmla="*/ 2145 w 3414"/>
                <a:gd name="T37" fmla="*/ 25 h 25"/>
                <a:gd name="T38" fmla="*/ 2170 w 3414"/>
                <a:gd name="T39" fmla="*/ 0 h 25"/>
                <a:gd name="T40" fmla="*/ 1891 w 3414"/>
                <a:gd name="T41" fmla="*/ 0 h 25"/>
                <a:gd name="T42" fmla="*/ 2094 w 3414"/>
                <a:gd name="T43" fmla="*/ 25 h 25"/>
                <a:gd name="T44" fmla="*/ 1840 w 3414"/>
                <a:gd name="T45" fmla="*/ 0 h 25"/>
                <a:gd name="T46" fmla="*/ 1815 w 3414"/>
                <a:gd name="T47" fmla="*/ 25 h 25"/>
                <a:gd name="T48" fmla="*/ 1840 w 3414"/>
                <a:gd name="T49" fmla="*/ 0 h 25"/>
                <a:gd name="T50" fmla="*/ 1561 w 3414"/>
                <a:gd name="T51" fmla="*/ 0 h 25"/>
                <a:gd name="T52" fmla="*/ 1764 w 3414"/>
                <a:gd name="T53" fmla="*/ 25 h 25"/>
                <a:gd name="T54" fmla="*/ 1510 w 3414"/>
                <a:gd name="T55" fmla="*/ 0 h 25"/>
                <a:gd name="T56" fmla="*/ 1485 w 3414"/>
                <a:gd name="T57" fmla="*/ 25 h 25"/>
                <a:gd name="T58" fmla="*/ 1510 w 3414"/>
                <a:gd name="T59" fmla="*/ 0 h 25"/>
                <a:gd name="T60" fmla="*/ 1231 w 3414"/>
                <a:gd name="T61" fmla="*/ 0 h 25"/>
                <a:gd name="T62" fmla="*/ 1434 w 3414"/>
                <a:gd name="T63" fmla="*/ 25 h 25"/>
                <a:gd name="T64" fmla="*/ 1180 w 3414"/>
                <a:gd name="T65" fmla="*/ 0 h 25"/>
                <a:gd name="T66" fmla="*/ 1155 w 3414"/>
                <a:gd name="T67" fmla="*/ 25 h 25"/>
                <a:gd name="T68" fmla="*/ 1180 w 3414"/>
                <a:gd name="T69" fmla="*/ 0 h 25"/>
                <a:gd name="T70" fmla="*/ 901 w 3414"/>
                <a:gd name="T71" fmla="*/ 0 h 25"/>
                <a:gd name="T72" fmla="*/ 1104 w 3414"/>
                <a:gd name="T73" fmla="*/ 25 h 25"/>
                <a:gd name="T74" fmla="*/ 850 w 3414"/>
                <a:gd name="T75" fmla="*/ 0 h 25"/>
                <a:gd name="T76" fmla="*/ 825 w 3414"/>
                <a:gd name="T77" fmla="*/ 25 h 25"/>
                <a:gd name="T78" fmla="*/ 850 w 3414"/>
                <a:gd name="T79" fmla="*/ 0 h 25"/>
                <a:gd name="T80" fmla="*/ 571 w 3414"/>
                <a:gd name="T81" fmla="*/ 0 h 25"/>
                <a:gd name="T82" fmla="*/ 774 w 3414"/>
                <a:gd name="T83" fmla="*/ 25 h 25"/>
                <a:gd name="T84" fmla="*/ 520 w 3414"/>
                <a:gd name="T85" fmla="*/ 0 h 25"/>
                <a:gd name="T86" fmla="*/ 495 w 3414"/>
                <a:gd name="T87" fmla="*/ 25 h 25"/>
                <a:gd name="T88" fmla="*/ 520 w 3414"/>
                <a:gd name="T89" fmla="*/ 0 h 25"/>
                <a:gd name="T90" fmla="*/ 241 w 3414"/>
                <a:gd name="T91" fmla="*/ 0 h 25"/>
                <a:gd name="T92" fmla="*/ 444 w 3414"/>
                <a:gd name="T93" fmla="*/ 25 h 25"/>
                <a:gd name="T94" fmla="*/ 190 w 3414"/>
                <a:gd name="T95" fmla="*/ 0 h 25"/>
                <a:gd name="T96" fmla="*/ 165 w 3414"/>
                <a:gd name="T97" fmla="*/ 25 h 25"/>
                <a:gd name="T98" fmla="*/ 190 w 3414"/>
                <a:gd name="T99" fmla="*/ 0 h 25"/>
                <a:gd name="T100" fmla="*/ 0 w 3414"/>
                <a:gd name="T101" fmla="*/ 0 h 25"/>
                <a:gd name="T102" fmla="*/ 114 w 3414"/>
                <a:gd name="T10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4" h="25">
                  <a:moveTo>
                    <a:pt x="3414" y="0"/>
                  </a:moveTo>
                  <a:lnTo>
                    <a:pt x="3211" y="0"/>
                  </a:lnTo>
                  <a:lnTo>
                    <a:pt x="3211" y="25"/>
                  </a:lnTo>
                  <a:lnTo>
                    <a:pt x="3414" y="25"/>
                  </a:lnTo>
                  <a:lnTo>
                    <a:pt x="3414" y="0"/>
                  </a:lnTo>
                  <a:close/>
                  <a:moveTo>
                    <a:pt x="3160" y="0"/>
                  </a:moveTo>
                  <a:lnTo>
                    <a:pt x="3135" y="0"/>
                  </a:lnTo>
                  <a:lnTo>
                    <a:pt x="3135" y="25"/>
                  </a:lnTo>
                  <a:lnTo>
                    <a:pt x="3160" y="25"/>
                  </a:lnTo>
                  <a:lnTo>
                    <a:pt x="3160" y="0"/>
                  </a:lnTo>
                  <a:close/>
                  <a:moveTo>
                    <a:pt x="3084" y="0"/>
                  </a:moveTo>
                  <a:lnTo>
                    <a:pt x="2881" y="0"/>
                  </a:lnTo>
                  <a:lnTo>
                    <a:pt x="2881" y="25"/>
                  </a:lnTo>
                  <a:lnTo>
                    <a:pt x="3084" y="25"/>
                  </a:lnTo>
                  <a:lnTo>
                    <a:pt x="3084" y="0"/>
                  </a:lnTo>
                  <a:close/>
                  <a:moveTo>
                    <a:pt x="2830" y="0"/>
                  </a:moveTo>
                  <a:lnTo>
                    <a:pt x="2805" y="0"/>
                  </a:lnTo>
                  <a:lnTo>
                    <a:pt x="2805" y="25"/>
                  </a:lnTo>
                  <a:lnTo>
                    <a:pt x="2830" y="25"/>
                  </a:lnTo>
                  <a:lnTo>
                    <a:pt x="2830" y="0"/>
                  </a:lnTo>
                  <a:close/>
                  <a:moveTo>
                    <a:pt x="2754" y="0"/>
                  </a:moveTo>
                  <a:lnTo>
                    <a:pt x="2551" y="0"/>
                  </a:lnTo>
                  <a:lnTo>
                    <a:pt x="2551" y="25"/>
                  </a:lnTo>
                  <a:lnTo>
                    <a:pt x="2754" y="25"/>
                  </a:lnTo>
                  <a:lnTo>
                    <a:pt x="2754" y="0"/>
                  </a:lnTo>
                  <a:close/>
                  <a:moveTo>
                    <a:pt x="2500" y="0"/>
                  </a:moveTo>
                  <a:lnTo>
                    <a:pt x="2475" y="0"/>
                  </a:lnTo>
                  <a:lnTo>
                    <a:pt x="2475" y="25"/>
                  </a:lnTo>
                  <a:lnTo>
                    <a:pt x="2500" y="25"/>
                  </a:lnTo>
                  <a:lnTo>
                    <a:pt x="2500" y="0"/>
                  </a:lnTo>
                  <a:close/>
                  <a:moveTo>
                    <a:pt x="2424" y="0"/>
                  </a:moveTo>
                  <a:lnTo>
                    <a:pt x="2221" y="0"/>
                  </a:lnTo>
                  <a:lnTo>
                    <a:pt x="2221" y="25"/>
                  </a:lnTo>
                  <a:lnTo>
                    <a:pt x="2424" y="25"/>
                  </a:lnTo>
                  <a:lnTo>
                    <a:pt x="2424" y="0"/>
                  </a:lnTo>
                  <a:close/>
                  <a:moveTo>
                    <a:pt x="2170" y="0"/>
                  </a:moveTo>
                  <a:lnTo>
                    <a:pt x="2145" y="0"/>
                  </a:lnTo>
                  <a:lnTo>
                    <a:pt x="2145" y="25"/>
                  </a:lnTo>
                  <a:lnTo>
                    <a:pt x="2170" y="25"/>
                  </a:lnTo>
                  <a:lnTo>
                    <a:pt x="2170" y="0"/>
                  </a:lnTo>
                  <a:close/>
                  <a:moveTo>
                    <a:pt x="2094" y="0"/>
                  </a:moveTo>
                  <a:lnTo>
                    <a:pt x="1891" y="0"/>
                  </a:lnTo>
                  <a:lnTo>
                    <a:pt x="1891" y="25"/>
                  </a:lnTo>
                  <a:lnTo>
                    <a:pt x="2094" y="25"/>
                  </a:lnTo>
                  <a:lnTo>
                    <a:pt x="2094" y="0"/>
                  </a:lnTo>
                  <a:close/>
                  <a:moveTo>
                    <a:pt x="1840" y="0"/>
                  </a:moveTo>
                  <a:lnTo>
                    <a:pt x="1815" y="0"/>
                  </a:lnTo>
                  <a:lnTo>
                    <a:pt x="1815" y="25"/>
                  </a:lnTo>
                  <a:lnTo>
                    <a:pt x="1840" y="25"/>
                  </a:lnTo>
                  <a:lnTo>
                    <a:pt x="1840" y="0"/>
                  </a:lnTo>
                  <a:close/>
                  <a:moveTo>
                    <a:pt x="1764" y="0"/>
                  </a:moveTo>
                  <a:lnTo>
                    <a:pt x="1561" y="0"/>
                  </a:lnTo>
                  <a:lnTo>
                    <a:pt x="1561" y="25"/>
                  </a:lnTo>
                  <a:lnTo>
                    <a:pt x="1764" y="25"/>
                  </a:lnTo>
                  <a:lnTo>
                    <a:pt x="1764" y="0"/>
                  </a:lnTo>
                  <a:close/>
                  <a:moveTo>
                    <a:pt x="1510" y="0"/>
                  </a:moveTo>
                  <a:lnTo>
                    <a:pt x="1485" y="0"/>
                  </a:lnTo>
                  <a:lnTo>
                    <a:pt x="1485" y="25"/>
                  </a:lnTo>
                  <a:lnTo>
                    <a:pt x="1510" y="25"/>
                  </a:lnTo>
                  <a:lnTo>
                    <a:pt x="1510" y="0"/>
                  </a:lnTo>
                  <a:close/>
                  <a:moveTo>
                    <a:pt x="1434" y="0"/>
                  </a:moveTo>
                  <a:lnTo>
                    <a:pt x="1231" y="0"/>
                  </a:lnTo>
                  <a:lnTo>
                    <a:pt x="1231" y="25"/>
                  </a:lnTo>
                  <a:lnTo>
                    <a:pt x="1434" y="25"/>
                  </a:lnTo>
                  <a:lnTo>
                    <a:pt x="1434" y="0"/>
                  </a:lnTo>
                  <a:close/>
                  <a:moveTo>
                    <a:pt x="1180" y="0"/>
                  </a:moveTo>
                  <a:lnTo>
                    <a:pt x="1155" y="0"/>
                  </a:lnTo>
                  <a:lnTo>
                    <a:pt x="1155" y="25"/>
                  </a:lnTo>
                  <a:lnTo>
                    <a:pt x="1180" y="25"/>
                  </a:lnTo>
                  <a:lnTo>
                    <a:pt x="1180" y="0"/>
                  </a:lnTo>
                  <a:close/>
                  <a:moveTo>
                    <a:pt x="1104" y="0"/>
                  </a:moveTo>
                  <a:lnTo>
                    <a:pt x="901" y="0"/>
                  </a:lnTo>
                  <a:lnTo>
                    <a:pt x="901" y="25"/>
                  </a:lnTo>
                  <a:lnTo>
                    <a:pt x="1104" y="25"/>
                  </a:lnTo>
                  <a:lnTo>
                    <a:pt x="1104" y="0"/>
                  </a:lnTo>
                  <a:close/>
                  <a:moveTo>
                    <a:pt x="850" y="0"/>
                  </a:moveTo>
                  <a:lnTo>
                    <a:pt x="825" y="0"/>
                  </a:lnTo>
                  <a:lnTo>
                    <a:pt x="825" y="25"/>
                  </a:lnTo>
                  <a:lnTo>
                    <a:pt x="850" y="25"/>
                  </a:lnTo>
                  <a:lnTo>
                    <a:pt x="850" y="0"/>
                  </a:lnTo>
                  <a:close/>
                  <a:moveTo>
                    <a:pt x="774" y="0"/>
                  </a:moveTo>
                  <a:lnTo>
                    <a:pt x="571" y="0"/>
                  </a:lnTo>
                  <a:lnTo>
                    <a:pt x="571" y="25"/>
                  </a:lnTo>
                  <a:lnTo>
                    <a:pt x="774" y="25"/>
                  </a:lnTo>
                  <a:lnTo>
                    <a:pt x="774" y="0"/>
                  </a:lnTo>
                  <a:close/>
                  <a:moveTo>
                    <a:pt x="520" y="0"/>
                  </a:moveTo>
                  <a:lnTo>
                    <a:pt x="495" y="0"/>
                  </a:lnTo>
                  <a:lnTo>
                    <a:pt x="495" y="25"/>
                  </a:lnTo>
                  <a:lnTo>
                    <a:pt x="520" y="25"/>
                  </a:lnTo>
                  <a:lnTo>
                    <a:pt x="520" y="0"/>
                  </a:lnTo>
                  <a:close/>
                  <a:moveTo>
                    <a:pt x="444" y="0"/>
                  </a:moveTo>
                  <a:lnTo>
                    <a:pt x="241" y="0"/>
                  </a:lnTo>
                  <a:lnTo>
                    <a:pt x="241" y="25"/>
                  </a:lnTo>
                  <a:lnTo>
                    <a:pt x="444" y="25"/>
                  </a:lnTo>
                  <a:lnTo>
                    <a:pt x="444" y="0"/>
                  </a:lnTo>
                  <a:close/>
                  <a:moveTo>
                    <a:pt x="190" y="0"/>
                  </a:moveTo>
                  <a:lnTo>
                    <a:pt x="165" y="0"/>
                  </a:lnTo>
                  <a:lnTo>
                    <a:pt x="165" y="25"/>
                  </a:lnTo>
                  <a:lnTo>
                    <a:pt x="190" y="25"/>
                  </a:lnTo>
                  <a:lnTo>
                    <a:pt x="190" y="0"/>
                  </a:lnTo>
                  <a:close/>
                  <a:moveTo>
                    <a:pt x="114" y="0"/>
                  </a:moveTo>
                  <a:lnTo>
                    <a:pt x="0" y="0"/>
                  </a:lnTo>
                  <a:lnTo>
                    <a:pt x="0" y="25"/>
                  </a:lnTo>
                  <a:lnTo>
                    <a:pt x="114" y="25"/>
                  </a:lnTo>
                  <a:lnTo>
                    <a:pt x="11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2" name="Freeform 309"/>
            <p:cNvSpPr>
              <a:spLocks/>
            </p:cNvSpPr>
            <p:nvPr/>
          </p:nvSpPr>
          <p:spPr bwMode="auto">
            <a:xfrm>
              <a:off x="3253" y="1988"/>
              <a:ext cx="39" cy="26"/>
            </a:xfrm>
            <a:custGeom>
              <a:avLst/>
              <a:gdLst>
                <a:gd name="T0" fmla="*/ 167 w 167"/>
                <a:gd name="T1" fmla="*/ 123 h 123"/>
                <a:gd name="T2" fmla="*/ 0 w 167"/>
                <a:gd name="T3" fmla="*/ 61 h 123"/>
                <a:gd name="T4" fmla="*/ 167 w 167"/>
                <a:gd name="T5" fmla="*/ 0 h 123"/>
                <a:gd name="T6" fmla="*/ 167 w 167"/>
                <a:gd name="T7" fmla="*/ 123 h 123"/>
              </a:gdLst>
              <a:ahLst/>
              <a:cxnLst>
                <a:cxn ang="0">
                  <a:pos x="T0" y="T1"/>
                </a:cxn>
                <a:cxn ang="0">
                  <a:pos x="T2" y="T3"/>
                </a:cxn>
                <a:cxn ang="0">
                  <a:pos x="T4" y="T5"/>
                </a:cxn>
                <a:cxn ang="0">
                  <a:pos x="T6" y="T7"/>
                </a:cxn>
              </a:cxnLst>
              <a:rect l="0" t="0" r="r" b="b"/>
              <a:pathLst>
                <a:path w="167" h="123">
                  <a:moveTo>
                    <a:pt x="167" y="123"/>
                  </a:moveTo>
                  <a:lnTo>
                    <a:pt x="0" y="61"/>
                  </a:lnTo>
                  <a:lnTo>
                    <a:pt x="167" y="0"/>
                  </a:lnTo>
                  <a:cubicBezTo>
                    <a:pt x="140" y="36"/>
                    <a:pt x="140" y="86"/>
                    <a:pt x="167" y="123"/>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3" name="Rectangle 310"/>
            <p:cNvSpPr>
              <a:spLocks noChangeArrowheads="1"/>
            </p:cNvSpPr>
            <p:nvPr/>
          </p:nvSpPr>
          <p:spPr bwMode="auto">
            <a:xfrm>
              <a:off x="3827" y="1949"/>
              <a:ext cx="11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704" name="Freeform 311"/>
            <p:cNvSpPr>
              <a:spLocks noEditPoints="1"/>
            </p:cNvSpPr>
            <p:nvPr/>
          </p:nvSpPr>
          <p:spPr bwMode="auto">
            <a:xfrm>
              <a:off x="4218" y="2137"/>
              <a:ext cx="5" cy="571"/>
            </a:xfrm>
            <a:custGeom>
              <a:avLst/>
              <a:gdLst>
                <a:gd name="T0" fmla="*/ 0 w 24"/>
                <a:gd name="T1" fmla="*/ 0 h 2693"/>
                <a:gd name="T2" fmla="*/ 24 w 24"/>
                <a:gd name="T3" fmla="*/ 192 h 2693"/>
                <a:gd name="T4" fmla="*/ 0 w 24"/>
                <a:gd name="T5" fmla="*/ 0 h 2693"/>
                <a:gd name="T6" fmla="*/ 0 w 24"/>
                <a:gd name="T7" fmla="*/ 241 h 2693"/>
                <a:gd name="T8" fmla="*/ 24 w 24"/>
                <a:gd name="T9" fmla="*/ 265 h 2693"/>
                <a:gd name="T10" fmla="*/ 0 w 24"/>
                <a:gd name="T11" fmla="*/ 241 h 2693"/>
                <a:gd name="T12" fmla="*/ 0 w 24"/>
                <a:gd name="T13" fmla="*/ 313 h 2693"/>
                <a:gd name="T14" fmla="*/ 24 w 24"/>
                <a:gd name="T15" fmla="*/ 505 h 2693"/>
                <a:gd name="T16" fmla="*/ 0 w 24"/>
                <a:gd name="T17" fmla="*/ 313 h 2693"/>
                <a:gd name="T18" fmla="*/ 0 w 24"/>
                <a:gd name="T19" fmla="*/ 553 h 2693"/>
                <a:gd name="T20" fmla="*/ 24 w 24"/>
                <a:gd name="T21" fmla="*/ 577 h 2693"/>
                <a:gd name="T22" fmla="*/ 0 w 24"/>
                <a:gd name="T23" fmla="*/ 553 h 2693"/>
                <a:gd name="T24" fmla="*/ 0 w 24"/>
                <a:gd name="T25" fmla="*/ 625 h 2693"/>
                <a:gd name="T26" fmla="*/ 24 w 24"/>
                <a:gd name="T27" fmla="*/ 817 h 2693"/>
                <a:gd name="T28" fmla="*/ 0 w 24"/>
                <a:gd name="T29" fmla="*/ 625 h 2693"/>
                <a:gd name="T30" fmla="*/ 0 w 24"/>
                <a:gd name="T31" fmla="*/ 866 h 2693"/>
                <a:gd name="T32" fmla="*/ 24 w 24"/>
                <a:gd name="T33" fmla="*/ 890 h 2693"/>
                <a:gd name="T34" fmla="*/ 0 w 24"/>
                <a:gd name="T35" fmla="*/ 866 h 2693"/>
                <a:gd name="T36" fmla="*/ 0 w 24"/>
                <a:gd name="T37" fmla="*/ 938 h 2693"/>
                <a:gd name="T38" fmla="*/ 24 w 24"/>
                <a:gd name="T39" fmla="*/ 1130 h 2693"/>
                <a:gd name="T40" fmla="*/ 0 w 24"/>
                <a:gd name="T41" fmla="*/ 938 h 2693"/>
                <a:gd name="T42" fmla="*/ 0 w 24"/>
                <a:gd name="T43" fmla="*/ 1178 h 2693"/>
                <a:gd name="T44" fmla="*/ 24 w 24"/>
                <a:gd name="T45" fmla="*/ 1202 h 2693"/>
                <a:gd name="T46" fmla="*/ 0 w 24"/>
                <a:gd name="T47" fmla="*/ 1178 h 2693"/>
                <a:gd name="T48" fmla="*/ 0 w 24"/>
                <a:gd name="T49" fmla="*/ 1250 h 2693"/>
                <a:gd name="T50" fmla="*/ 24 w 24"/>
                <a:gd name="T51" fmla="*/ 1443 h 2693"/>
                <a:gd name="T52" fmla="*/ 0 w 24"/>
                <a:gd name="T53" fmla="*/ 1250 h 2693"/>
                <a:gd name="T54" fmla="*/ 0 w 24"/>
                <a:gd name="T55" fmla="*/ 1491 h 2693"/>
                <a:gd name="T56" fmla="*/ 24 w 24"/>
                <a:gd name="T57" fmla="*/ 1515 h 2693"/>
                <a:gd name="T58" fmla="*/ 0 w 24"/>
                <a:gd name="T59" fmla="*/ 1491 h 2693"/>
                <a:gd name="T60" fmla="*/ 0 w 24"/>
                <a:gd name="T61" fmla="*/ 1563 h 2693"/>
                <a:gd name="T62" fmla="*/ 24 w 24"/>
                <a:gd name="T63" fmla="*/ 1755 h 2693"/>
                <a:gd name="T64" fmla="*/ 0 w 24"/>
                <a:gd name="T65" fmla="*/ 1563 h 2693"/>
                <a:gd name="T66" fmla="*/ 0 w 24"/>
                <a:gd name="T67" fmla="*/ 1803 h 2693"/>
                <a:gd name="T68" fmla="*/ 24 w 24"/>
                <a:gd name="T69" fmla="*/ 1827 h 2693"/>
                <a:gd name="T70" fmla="*/ 0 w 24"/>
                <a:gd name="T71" fmla="*/ 1803 h 2693"/>
                <a:gd name="T72" fmla="*/ 0 w 24"/>
                <a:gd name="T73" fmla="*/ 1875 h 2693"/>
                <a:gd name="T74" fmla="*/ 24 w 24"/>
                <a:gd name="T75" fmla="*/ 2068 h 2693"/>
                <a:gd name="T76" fmla="*/ 0 w 24"/>
                <a:gd name="T77" fmla="*/ 1875 h 2693"/>
                <a:gd name="T78" fmla="*/ 0 w 24"/>
                <a:gd name="T79" fmla="*/ 2116 h 2693"/>
                <a:gd name="T80" fmla="*/ 24 w 24"/>
                <a:gd name="T81" fmla="*/ 2140 h 2693"/>
                <a:gd name="T82" fmla="*/ 0 w 24"/>
                <a:gd name="T83" fmla="*/ 2116 h 2693"/>
                <a:gd name="T84" fmla="*/ 0 w 24"/>
                <a:gd name="T85" fmla="*/ 2188 h 2693"/>
                <a:gd name="T86" fmla="*/ 24 w 24"/>
                <a:gd name="T87" fmla="*/ 2380 h 2693"/>
                <a:gd name="T88" fmla="*/ 0 w 24"/>
                <a:gd name="T89" fmla="*/ 2188 h 2693"/>
                <a:gd name="T90" fmla="*/ 0 w 24"/>
                <a:gd name="T91" fmla="*/ 2428 h 2693"/>
                <a:gd name="T92" fmla="*/ 24 w 24"/>
                <a:gd name="T93" fmla="*/ 2452 h 2693"/>
                <a:gd name="T94" fmla="*/ 0 w 24"/>
                <a:gd name="T95" fmla="*/ 2428 h 2693"/>
                <a:gd name="T96" fmla="*/ 0 w 24"/>
                <a:gd name="T97" fmla="*/ 2500 h 2693"/>
                <a:gd name="T98" fmla="*/ 24 w 24"/>
                <a:gd name="T99" fmla="*/ 2693 h 2693"/>
                <a:gd name="T100" fmla="*/ 0 w 24"/>
                <a:gd name="T101" fmla="*/ 250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93">
                  <a:moveTo>
                    <a:pt x="24" y="0"/>
                  </a:moveTo>
                  <a:lnTo>
                    <a:pt x="0" y="0"/>
                  </a:lnTo>
                  <a:lnTo>
                    <a:pt x="0" y="192"/>
                  </a:lnTo>
                  <a:lnTo>
                    <a:pt x="24" y="192"/>
                  </a:lnTo>
                  <a:lnTo>
                    <a:pt x="24" y="0"/>
                  </a:lnTo>
                  <a:close/>
                  <a:moveTo>
                    <a:pt x="0" y="0"/>
                  </a:moveTo>
                  <a:close/>
                  <a:moveTo>
                    <a:pt x="24" y="241"/>
                  </a:moveTo>
                  <a:lnTo>
                    <a:pt x="0" y="241"/>
                  </a:lnTo>
                  <a:lnTo>
                    <a:pt x="0" y="265"/>
                  </a:lnTo>
                  <a:lnTo>
                    <a:pt x="24" y="265"/>
                  </a:lnTo>
                  <a:lnTo>
                    <a:pt x="24" y="241"/>
                  </a:lnTo>
                  <a:close/>
                  <a:moveTo>
                    <a:pt x="0" y="241"/>
                  </a:moveTo>
                  <a:close/>
                  <a:moveTo>
                    <a:pt x="24" y="313"/>
                  </a:moveTo>
                  <a:lnTo>
                    <a:pt x="0" y="313"/>
                  </a:lnTo>
                  <a:lnTo>
                    <a:pt x="0" y="505"/>
                  </a:lnTo>
                  <a:lnTo>
                    <a:pt x="24" y="505"/>
                  </a:lnTo>
                  <a:lnTo>
                    <a:pt x="24" y="313"/>
                  </a:lnTo>
                  <a:close/>
                  <a:moveTo>
                    <a:pt x="0" y="313"/>
                  </a:moveTo>
                  <a:close/>
                  <a:moveTo>
                    <a:pt x="24" y="553"/>
                  </a:moveTo>
                  <a:lnTo>
                    <a:pt x="0" y="553"/>
                  </a:lnTo>
                  <a:lnTo>
                    <a:pt x="0" y="577"/>
                  </a:lnTo>
                  <a:lnTo>
                    <a:pt x="24" y="577"/>
                  </a:lnTo>
                  <a:lnTo>
                    <a:pt x="24" y="553"/>
                  </a:lnTo>
                  <a:close/>
                  <a:moveTo>
                    <a:pt x="0" y="553"/>
                  </a:moveTo>
                  <a:close/>
                  <a:moveTo>
                    <a:pt x="24" y="625"/>
                  </a:moveTo>
                  <a:lnTo>
                    <a:pt x="0" y="625"/>
                  </a:lnTo>
                  <a:lnTo>
                    <a:pt x="0" y="817"/>
                  </a:lnTo>
                  <a:lnTo>
                    <a:pt x="24" y="817"/>
                  </a:lnTo>
                  <a:lnTo>
                    <a:pt x="24" y="625"/>
                  </a:lnTo>
                  <a:close/>
                  <a:moveTo>
                    <a:pt x="0" y="625"/>
                  </a:moveTo>
                  <a:close/>
                  <a:moveTo>
                    <a:pt x="24" y="866"/>
                  </a:moveTo>
                  <a:lnTo>
                    <a:pt x="0" y="866"/>
                  </a:lnTo>
                  <a:lnTo>
                    <a:pt x="0" y="890"/>
                  </a:lnTo>
                  <a:lnTo>
                    <a:pt x="24" y="890"/>
                  </a:lnTo>
                  <a:lnTo>
                    <a:pt x="24" y="866"/>
                  </a:lnTo>
                  <a:close/>
                  <a:moveTo>
                    <a:pt x="0" y="866"/>
                  </a:moveTo>
                  <a:close/>
                  <a:moveTo>
                    <a:pt x="24" y="938"/>
                  </a:moveTo>
                  <a:lnTo>
                    <a:pt x="0" y="938"/>
                  </a:lnTo>
                  <a:lnTo>
                    <a:pt x="0" y="1130"/>
                  </a:lnTo>
                  <a:lnTo>
                    <a:pt x="24" y="1130"/>
                  </a:lnTo>
                  <a:lnTo>
                    <a:pt x="24" y="938"/>
                  </a:lnTo>
                  <a:close/>
                  <a:moveTo>
                    <a:pt x="0" y="938"/>
                  </a:moveTo>
                  <a:close/>
                  <a:moveTo>
                    <a:pt x="24" y="1178"/>
                  </a:moveTo>
                  <a:lnTo>
                    <a:pt x="0" y="1178"/>
                  </a:lnTo>
                  <a:lnTo>
                    <a:pt x="0" y="1202"/>
                  </a:lnTo>
                  <a:lnTo>
                    <a:pt x="24" y="1202"/>
                  </a:lnTo>
                  <a:lnTo>
                    <a:pt x="24" y="1178"/>
                  </a:lnTo>
                  <a:close/>
                  <a:moveTo>
                    <a:pt x="0" y="1178"/>
                  </a:moveTo>
                  <a:close/>
                  <a:moveTo>
                    <a:pt x="24" y="1250"/>
                  </a:moveTo>
                  <a:lnTo>
                    <a:pt x="0" y="1250"/>
                  </a:lnTo>
                  <a:lnTo>
                    <a:pt x="0" y="1443"/>
                  </a:lnTo>
                  <a:lnTo>
                    <a:pt x="24" y="1443"/>
                  </a:lnTo>
                  <a:lnTo>
                    <a:pt x="24" y="1250"/>
                  </a:lnTo>
                  <a:close/>
                  <a:moveTo>
                    <a:pt x="0" y="1250"/>
                  </a:moveTo>
                  <a:close/>
                  <a:moveTo>
                    <a:pt x="24" y="1491"/>
                  </a:moveTo>
                  <a:lnTo>
                    <a:pt x="0" y="1491"/>
                  </a:lnTo>
                  <a:lnTo>
                    <a:pt x="0" y="1515"/>
                  </a:lnTo>
                  <a:lnTo>
                    <a:pt x="24" y="1515"/>
                  </a:lnTo>
                  <a:lnTo>
                    <a:pt x="24" y="1491"/>
                  </a:lnTo>
                  <a:close/>
                  <a:moveTo>
                    <a:pt x="0" y="1491"/>
                  </a:moveTo>
                  <a:close/>
                  <a:moveTo>
                    <a:pt x="24" y="1563"/>
                  </a:moveTo>
                  <a:lnTo>
                    <a:pt x="0" y="1563"/>
                  </a:lnTo>
                  <a:lnTo>
                    <a:pt x="0" y="1755"/>
                  </a:lnTo>
                  <a:lnTo>
                    <a:pt x="24" y="1755"/>
                  </a:lnTo>
                  <a:lnTo>
                    <a:pt x="24" y="1563"/>
                  </a:lnTo>
                  <a:close/>
                  <a:moveTo>
                    <a:pt x="0" y="1563"/>
                  </a:moveTo>
                  <a:close/>
                  <a:moveTo>
                    <a:pt x="24" y="1803"/>
                  </a:moveTo>
                  <a:lnTo>
                    <a:pt x="0" y="1803"/>
                  </a:lnTo>
                  <a:lnTo>
                    <a:pt x="0" y="1827"/>
                  </a:lnTo>
                  <a:lnTo>
                    <a:pt x="24" y="1827"/>
                  </a:lnTo>
                  <a:lnTo>
                    <a:pt x="24" y="1803"/>
                  </a:lnTo>
                  <a:close/>
                  <a:moveTo>
                    <a:pt x="0" y="1803"/>
                  </a:moveTo>
                  <a:close/>
                  <a:moveTo>
                    <a:pt x="24" y="1875"/>
                  </a:moveTo>
                  <a:lnTo>
                    <a:pt x="0" y="1875"/>
                  </a:lnTo>
                  <a:lnTo>
                    <a:pt x="0" y="2068"/>
                  </a:lnTo>
                  <a:lnTo>
                    <a:pt x="24" y="2068"/>
                  </a:lnTo>
                  <a:lnTo>
                    <a:pt x="24" y="1875"/>
                  </a:lnTo>
                  <a:close/>
                  <a:moveTo>
                    <a:pt x="0" y="1875"/>
                  </a:moveTo>
                  <a:close/>
                  <a:moveTo>
                    <a:pt x="24" y="2116"/>
                  </a:moveTo>
                  <a:lnTo>
                    <a:pt x="0" y="2116"/>
                  </a:lnTo>
                  <a:lnTo>
                    <a:pt x="0" y="2140"/>
                  </a:lnTo>
                  <a:lnTo>
                    <a:pt x="24" y="2140"/>
                  </a:lnTo>
                  <a:lnTo>
                    <a:pt x="24" y="2116"/>
                  </a:lnTo>
                  <a:close/>
                  <a:moveTo>
                    <a:pt x="0" y="2116"/>
                  </a:moveTo>
                  <a:close/>
                  <a:moveTo>
                    <a:pt x="24" y="2188"/>
                  </a:moveTo>
                  <a:lnTo>
                    <a:pt x="0" y="2188"/>
                  </a:lnTo>
                  <a:lnTo>
                    <a:pt x="0" y="2380"/>
                  </a:lnTo>
                  <a:lnTo>
                    <a:pt x="24" y="2380"/>
                  </a:lnTo>
                  <a:lnTo>
                    <a:pt x="24" y="2188"/>
                  </a:lnTo>
                  <a:close/>
                  <a:moveTo>
                    <a:pt x="0" y="2188"/>
                  </a:moveTo>
                  <a:close/>
                  <a:moveTo>
                    <a:pt x="24" y="2428"/>
                  </a:moveTo>
                  <a:lnTo>
                    <a:pt x="0" y="2428"/>
                  </a:lnTo>
                  <a:lnTo>
                    <a:pt x="0" y="2452"/>
                  </a:lnTo>
                  <a:lnTo>
                    <a:pt x="24" y="2452"/>
                  </a:lnTo>
                  <a:lnTo>
                    <a:pt x="24" y="2428"/>
                  </a:lnTo>
                  <a:close/>
                  <a:moveTo>
                    <a:pt x="0" y="2428"/>
                  </a:moveTo>
                  <a:close/>
                  <a:moveTo>
                    <a:pt x="24" y="2500"/>
                  </a:moveTo>
                  <a:lnTo>
                    <a:pt x="0" y="2500"/>
                  </a:lnTo>
                  <a:lnTo>
                    <a:pt x="0" y="2693"/>
                  </a:lnTo>
                  <a:lnTo>
                    <a:pt x="24" y="2693"/>
                  </a:lnTo>
                  <a:lnTo>
                    <a:pt x="24" y="2500"/>
                  </a:lnTo>
                  <a:close/>
                  <a:moveTo>
                    <a:pt x="0" y="2500"/>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5" name="Freeform 312"/>
            <p:cNvSpPr>
              <a:spLocks noEditPoints="1"/>
            </p:cNvSpPr>
            <p:nvPr/>
          </p:nvSpPr>
          <p:spPr bwMode="auto">
            <a:xfrm>
              <a:off x="4265" y="2148"/>
              <a:ext cx="6" cy="637"/>
            </a:xfrm>
            <a:custGeom>
              <a:avLst/>
              <a:gdLst>
                <a:gd name="T0" fmla="*/ 0 w 24"/>
                <a:gd name="T1" fmla="*/ 0 h 3005"/>
                <a:gd name="T2" fmla="*/ 24 w 24"/>
                <a:gd name="T3" fmla="*/ 192 h 3005"/>
                <a:gd name="T4" fmla="*/ 0 w 24"/>
                <a:gd name="T5" fmla="*/ 0 h 3005"/>
                <a:gd name="T6" fmla="*/ 0 w 24"/>
                <a:gd name="T7" fmla="*/ 240 h 3005"/>
                <a:gd name="T8" fmla="*/ 24 w 24"/>
                <a:gd name="T9" fmla="*/ 264 h 3005"/>
                <a:gd name="T10" fmla="*/ 0 w 24"/>
                <a:gd name="T11" fmla="*/ 240 h 3005"/>
                <a:gd name="T12" fmla="*/ 0 w 24"/>
                <a:gd name="T13" fmla="*/ 312 h 3005"/>
                <a:gd name="T14" fmla="*/ 24 w 24"/>
                <a:gd name="T15" fmla="*/ 504 h 3005"/>
                <a:gd name="T16" fmla="*/ 0 w 24"/>
                <a:gd name="T17" fmla="*/ 312 h 3005"/>
                <a:gd name="T18" fmla="*/ 0 w 24"/>
                <a:gd name="T19" fmla="*/ 552 h 3005"/>
                <a:gd name="T20" fmla="*/ 24 w 24"/>
                <a:gd name="T21" fmla="*/ 577 h 3005"/>
                <a:gd name="T22" fmla="*/ 0 w 24"/>
                <a:gd name="T23" fmla="*/ 552 h 3005"/>
                <a:gd name="T24" fmla="*/ 0 w 24"/>
                <a:gd name="T25" fmla="*/ 625 h 3005"/>
                <a:gd name="T26" fmla="*/ 24 w 24"/>
                <a:gd name="T27" fmla="*/ 817 h 3005"/>
                <a:gd name="T28" fmla="*/ 0 w 24"/>
                <a:gd name="T29" fmla="*/ 625 h 3005"/>
                <a:gd name="T30" fmla="*/ 0 w 24"/>
                <a:gd name="T31" fmla="*/ 865 h 3005"/>
                <a:gd name="T32" fmla="*/ 24 w 24"/>
                <a:gd name="T33" fmla="*/ 889 h 3005"/>
                <a:gd name="T34" fmla="*/ 0 w 24"/>
                <a:gd name="T35" fmla="*/ 865 h 3005"/>
                <a:gd name="T36" fmla="*/ 0 w 24"/>
                <a:gd name="T37" fmla="*/ 937 h 3005"/>
                <a:gd name="T38" fmla="*/ 24 w 24"/>
                <a:gd name="T39" fmla="*/ 1129 h 3005"/>
                <a:gd name="T40" fmla="*/ 0 w 24"/>
                <a:gd name="T41" fmla="*/ 937 h 3005"/>
                <a:gd name="T42" fmla="*/ 0 w 24"/>
                <a:gd name="T43" fmla="*/ 1178 h 3005"/>
                <a:gd name="T44" fmla="*/ 24 w 24"/>
                <a:gd name="T45" fmla="*/ 1202 h 3005"/>
                <a:gd name="T46" fmla="*/ 0 w 24"/>
                <a:gd name="T47" fmla="*/ 1178 h 3005"/>
                <a:gd name="T48" fmla="*/ 0 w 24"/>
                <a:gd name="T49" fmla="*/ 1250 h 3005"/>
                <a:gd name="T50" fmla="*/ 24 w 24"/>
                <a:gd name="T51" fmla="*/ 1442 h 3005"/>
                <a:gd name="T52" fmla="*/ 0 w 24"/>
                <a:gd name="T53" fmla="*/ 1250 h 3005"/>
                <a:gd name="T54" fmla="*/ 0 w 24"/>
                <a:gd name="T55" fmla="*/ 1490 h 3005"/>
                <a:gd name="T56" fmla="*/ 24 w 24"/>
                <a:gd name="T57" fmla="*/ 1514 h 3005"/>
                <a:gd name="T58" fmla="*/ 0 w 24"/>
                <a:gd name="T59" fmla="*/ 1490 h 3005"/>
                <a:gd name="T60" fmla="*/ 0 w 24"/>
                <a:gd name="T61" fmla="*/ 1562 h 3005"/>
                <a:gd name="T62" fmla="*/ 24 w 24"/>
                <a:gd name="T63" fmla="*/ 1754 h 3005"/>
                <a:gd name="T64" fmla="*/ 0 w 24"/>
                <a:gd name="T65" fmla="*/ 1562 h 3005"/>
                <a:gd name="T66" fmla="*/ 0 w 24"/>
                <a:gd name="T67" fmla="*/ 1803 h 3005"/>
                <a:gd name="T68" fmla="*/ 24 w 24"/>
                <a:gd name="T69" fmla="*/ 1827 h 3005"/>
                <a:gd name="T70" fmla="*/ 0 w 24"/>
                <a:gd name="T71" fmla="*/ 1803 h 3005"/>
                <a:gd name="T72" fmla="*/ 0 w 24"/>
                <a:gd name="T73" fmla="*/ 1875 h 3005"/>
                <a:gd name="T74" fmla="*/ 24 w 24"/>
                <a:gd name="T75" fmla="*/ 2067 h 3005"/>
                <a:gd name="T76" fmla="*/ 0 w 24"/>
                <a:gd name="T77" fmla="*/ 1875 h 3005"/>
                <a:gd name="T78" fmla="*/ 0 w 24"/>
                <a:gd name="T79" fmla="*/ 2115 h 3005"/>
                <a:gd name="T80" fmla="*/ 24 w 24"/>
                <a:gd name="T81" fmla="*/ 2139 h 3005"/>
                <a:gd name="T82" fmla="*/ 0 w 24"/>
                <a:gd name="T83" fmla="*/ 2115 h 3005"/>
                <a:gd name="T84" fmla="*/ 0 w 24"/>
                <a:gd name="T85" fmla="*/ 2187 h 3005"/>
                <a:gd name="T86" fmla="*/ 24 w 24"/>
                <a:gd name="T87" fmla="*/ 2379 h 3005"/>
                <a:gd name="T88" fmla="*/ 0 w 24"/>
                <a:gd name="T89" fmla="*/ 2187 h 3005"/>
                <a:gd name="T90" fmla="*/ 0 w 24"/>
                <a:gd name="T91" fmla="*/ 2428 h 3005"/>
                <a:gd name="T92" fmla="*/ 24 w 24"/>
                <a:gd name="T93" fmla="*/ 2452 h 3005"/>
                <a:gd name="T94" fmla="*/ 0 w 24"/>
                <a:gd name="T95" fmla="*/ 2428 h 3005"/>
                <a:gd name="T96" fmla="*/ 0 w 24"/>
                <a:gd name="T97" fmla="*/ 2500 h 3005"/>
                <a:gd name="T98" fmla="*/ 24 w 24"/>
                <a:gd name="T99" fmla="*/ 2692 h 3005"/>
                <a:gd name="T100" fmla="*/ 0 w 24"/>
                <a:gd name="T101" fmla="*/ 2500 h 3005"/>
                <a:gd name="T102" fmla="*/ 0 w 24"/>
                <a:gd name="T103" fmla="*/ 2740 h 3005"/>
                <a:gd name="T104" fmla="*/ 24 w 24"/>
                <a:gd name="T105" fmla="*/ 2764 h 3005"/>
                <a:gd name="T106" fmla="*/ 0 w 24"/>
                <a:gd name="T107" fmla="*/ 2740 h 3005"/>
                <a:gd name="T108" fmla="*/ 0 w 24"/>
                <a:gd name="T109" fmla="*/ 2812 h 3005"/>
                <a:gd name="T110" fmla="*/ 24 w 24"/>
                <a:gd name="T111" fmla="*/ 3005 h 3005"/>
                <a:gd name="T112" fmla="*/ 0 w 24"/>
                <a:gd name="T113" fmla="*/ 2812 h 3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 h="3005">
                  <a:moveTo>
                    <a:pt x="24" y="0"/>
                  </a:moveTo>
                  <a:lnTo>
                    <a:pt x="0" y="0"/>
                  </a:lnTo>
                  <a:lnTo>
                    <a:pt x="0" y="192"/>
                  </a:lnTo>
                  <a:lnTo>
                    <a:pt x="24" y="192"/>
                  </a:lnTo>
                  <a:lnTo>
                    <a:pt x="24" y="0"/>
                  </a:lnTo>
                  <a:close/>
                  <a:moveTo>
                    <a:pt x="0" y="0"/>
                  </a:moveTo>
                  <a:close/>
                  <a:moveTo>
                    <a:pt x="24" y="240"/>
                  </a:moveTo>
                  <a:lnTo>
                    <a:pt x="0" y="240"/>
                  </a:lnTo>
                  <a:lnTo>
                    <a:pt x="0" y="264"/>
                  </a:lnTo>
                  <a:lnTo>
                    <a:pt x="24" y="264"/>
                  </a:lnTo>
                  <a:lnTo>
                    <a:pt x="24" y="240"/>
                  </a:lnTo>
                  <a:close/>
                  <a:moveTo>
                    <a:pt x="0" y="240"/>
                  </a:moveTo>
                  <a:close/>
                  <a:moveTo>
                    <a:pt x="24" y="312"/>
                  </a:moveTo>
                  <a:lnTo>
                    <a:pt x="0" y="312"/>
                  </a:lnTo>
                  <a:lnTo>
                    <a:pt x="0" y="504"/>
                  </a:lnTo>
                  <a:lnTo>
                    <a:pt x="24" y="504"/>
                  </a:lnTo>
                  <a:lnTo>
                    <a:pt x="24" y="312"/>
                  </a:lnTo>
                  <a:close/>
                  <a:moveTo>
                    <a:pt x="0" y="312"/>
                  </a:moveTo>
                  <a:close/>
                  <a:moveTo>
                    <a:pt x="24" y="552"/>
                  </a:moveTo>
                  <a:lnTo>
                    <a:pt x="0" y="552"/>
                  </a:lnTo>
                  <a:lnTo>
                    <a:pt x="0" y="577"/>
                  </a:lnTo>
                  <a:lnTo>
                    <a:pt x="24" y="577"/>
                  </a:lnTo>
                  <a:lnTo>
                    <a:pt x="24" y="552"/>
                  </a:lnTo>
                  <a:close/>
                  <a:moveTo>
                    <a:pt x="0" y="552"/>
                  </a:moveTo>
                  <a:close/>
                  <a:moveTo>
                    <a:pt x="24" y="625"/>
                  </a:moveTo>
                  <a:lnTo>
                    <a:pt x="0" y="625"/>
                  </a:lnTo>
                  <a:lnTo>
                    <a:pt x="0" y="817"/>
                  </a:lnTo>
                  <a:lnTo>
                    <a:pt x="24" y="817"/>
                  </a:lnTo>
                  <a:lnTo>
                    <a:pt x="24" y="625"/>
                  </a:lnTo>
                  <a:close/>
                  <a:moveTo>
                    <a:pt x="0" y="625"/>
                  </a:moveTo>
                  <a:close/>
                  <a:moveTo>
                    <a:pt x="24" y="865"/>
                  </a:moveTo>
                  <a:lnTo>
                    <a:pt x="0" y="865"/>
                  </a:lnTo>
                  <a:lnTo>
                    <a:pt x="0" y="889"/>
                  </a:lnTo>
                  <a:lnTo>
                    <a:pt x="24" y="889"/>
                  </a:lnTo>
                  <a:lnTo>
                    <a:pt x="24" y="865"/>
                  </a:lnTo>
                  <a:close/>
                  <a:moveTo>
                    <a:pt x="0" y="865"/>
                  </a:moveTo>
                  <a:close/>
                  <a:moveTo>
                    <a:pt x="24" y="937"/>
                  </a:moveTo>
                  <a:lnTo>
                    <a:pt x="0" y="937"/>
                  </a:lnTo>
                  <a:lnTo>
                    <a:pt x="0" y="1129"/>
                  </a:lnTo>
                  <a:lnTo>
                    <a:pt x="24" y="1129"/>
                  </a:lnTo>
                  <a:lnTo>
                    <a:pt x="24" y="937"/>
                  </a:lnTo>
                  <a:close/>
                  <a:moveTo>
                    <a:pt x="0" y="937"/>
                  </a:moveTo>
                  <a:close/>
                  <a:moveTo>
                    <a:pt x="24" y="1178"/>
                  </a:moveTo>
                  <a:lnTo>
                    <a:pt x="0" y="1178"/>
                  </a:lnTo>
                  <a:lnTo>
                    <a:pt x="0" y="1202"/>
                  </a:lnTo>
                  <a:lnTo>
                    <a:pt x="24" y="1202"/>
                  </a:lnTo>
                  <a:lnTo>
                    <a:pt x="24" y="1178"/>
                  </a:lnTo>
                  <a:close/>
                  <a:moveTo>
                    <a:pt x="0" y="1178"/>
                  </a:moveTo>
                  <a:close/>
                  <a:moveTo>
                    <a:pt x="24" y="1250"/>
                  </a:moveTo>
                  <a:lnTo>
                    <a:pt x="0" y="1250"/>
                  </a:lnTo>
                  <a:lnTo>
                    <a:pt x="0" y="1442"/>
                  </a:lnTo>
                  <a:lnTo>
                    <a:pt x="24" y="1442"/>
                  </a:lnTo>
                  <a:lnTo>
                    <a:pt x="24" y="1250"/>
                  </a:lnTo>
                  <a:close/>
                  <a:moveTo>
                    <a:pt x="0" y="1250"/>
                  </a:moveTo>
                  <a:close/>
                  <a:moveTo>
                    <a:pt x="24" y="1490"/>
                  </a:moveTo>
                  <a:lnTo>
                    <a:pt x="0" y="1490"/>
                  </a:lnTo>
                  <a:lnTo>
                    <a:pt x="0" y="1514"/>
                  </a:lnTo>
                  <a:lnTo>
                    <a:pt x="24" y="1514"/>
                  </a:lnTo>
                  <a:lnTo>
                    <a:pt x="24" y="1490"/>
                  </a:lnTo>
                  <a:close/>
                  <a:moveTo>
                    <a:pt x="0" y="1490"/>
                  </a:moveTo>
                  <a:close/>
                  <a:moveTo>
                    <a:pt x="24" y="1562"/>
                  </a:moveTo>
                  <a:lnTo>
                    <a:pt x="0" y="1562"/>
                  </a:lnTo>
                  <a:lnTo>
                    <a:pt x="0" y="1754"/>
                  </a:lnTo>
                  <a:lnTo>
                    <a:pt x="24" y="1754"/>
                  </a:lnTo>
                  <a:lnTo>
                    <a:pt x="24" y="1562"/>
                  </a:lnTo>
                  <a:close/>
                  <a:moveTo>
                    <a:pt x="0" y="1562"/>
                  </a:moveTo>
                  <a:close/>
                  <a:moveTo>
                    <a:pt x="24" y="1803"/>
                  </a:moveTo>
                  <a:lnTo>
                    <a:pt x="0" y="1803"/>
                  </a:lnTo>
                  <a:lnTo>
                    <a:pt x="0" y="1827"/>
                  </a:lnTo>
                  <a:lnTo>
                    <a:pt x="24" y="1827"/>
                  </a:lnTo>
                  <a:lnTo>
                    <a:pt x="24" y="1803"/>
                  </a:lnTo>
                  <a:close/>
                  <a:moveTo>
                    <a:pt x="0" y="1803"/>
                  </a:moveTo>
                  <a:close/>
                  <a:moveTo>
                    <a:pt x="24" y="1875"/>
                  </a:moveTo>
                  <a:lnTo>
                    <a:pt x="0" y="1875"/>
                  </a:lnTo>
                  <a:lnTo>
                    <a:pt x="0" y="2067"/>
                  </a:lnTo>
                  <a:lnTo>
                    <a:pt x="24" y="2067"/>
                  </a:lnTo>
                  <a:lnTo>
                    <a:pt x="24" y="1875"/>
                  </a:lnTo>
                  <a:close/>
                  <a:moveTo>
                    <a:pt x="0" y="1875"/>
                  </a:moveTo>
                  <a:close/>
                  <a:moveTo>
                    <a:pt x="24" y="2115"/>
                  </a:moveTo>
                  <a:lnTo>
                    <a:pt x="0" y="2115"/>
                  </a:lnTo>
                  <a:lnTo>
                    <a:pt x="0" y="2139"/>
                  </a:lnTo>
                  <a:lnTo>
                    <a:pt x="24" y="2139"/>
                  </a:lnTo>
                  <a:lnTo>
                    <a:pt x="24" y="2115"/>
                  </a:lnTo>
                  <a:close/>
                  <a:moveTo>
                    <a:pt x="0" y="2115"/>
                  </a:moveTo>
                  <a:close/>
                  <a:moveTo>
                    <a:pt x="24" y="2187"/>
                  </a:moveTo>
                  <a:lnTo>
                    <a:pt x="0" y="2187"/>
                  </a:lnTo>
                  <a:lnTo>
                    <a:pt x="0" y="2379"/>
                  </a:lnTo>
                  <a:lnTo>
                    <a:pt x="24" y="2379"/>
                  </a:lnTo>
                  <a:lnTo>
                    <a:pt x="24" y="2187"/>
                  </a:lnTo>
                  <a:close/>
                  <a:moveTo>
                    <a:pt x="0" y="2187"/>
                  </a:moveTo>
                  <a:close/>
                  <a:moveTo>
                    <a:pt x="24" y="2428"/>
                  </a:moveTo>
                  <a:lnTo>
                    <a:pt x="0" y="2428"/>
                  </a:lnTo>
                  <a:lnTo>
                    <a:pt x="0" y="2452"/>
                  </a:lnTo>
                  <a:lnTo>
                    <a:pt x="24" y="2452"/>
                  </a:lnTo>
                  <a:lnTo>
                    <a:pt x="24" y="2428"/>
                  </a:lnTo>
                  <a:close/>
                  <a:moveTo>
                    <a:pt x="0" y="2428"/>
                  </a:moveTo>
                  <a:close/>
                  <a:moveTo>
                    <a:pt x="24" y="2500"/>
                  </a:moveTo>
                  <a:lnTo>
                    <a:pt x="0" y="2500"/>
                  </a:lnTo>
                  <a:lnTo>
                    <a:pt x="0" y="2692"/>
                  </a:lnTo>
                  <a:lnTo>
                    <a:pt x="24" y="2692"/>
                  </a:lnTo>
                  <a:lnTo>
                    <a:pt x="24" y="2500"/>
                  </a:lnTo>
                  <a:close/>
                  <a:moveTo>
                    <a:pt x="0" y="2500"/>
                  </a:moveTo>
                  <a:close/>
                  <a:moveTo>
                    <a:pt x="24" y="2740"/>
                  </a:moveTo>
                  <a:lnTo>
                    <a:pt x="0" y="2740"/>
                  </a:lnTo>
                  <a:lnTo>
                    <a:pt x="0" y="2764"/>
                  </a:lnTo>
                  <a:lnTo>
                    <a:pt x="24" y="2764"/>
                  </a:lnTo>
                  <a:lnTo>
                    <a:pt x="24" y="2740"/>
                  </a:lnTo>
                  <a:close/>
                  <a:moveTo>
                    <a:pt x="0" y="2740"/>
                  </a:moveTo>
                  <a:close/>
                  <a:moveTo>
                    <a:pt x="24" y="2812"/>
                  </a:moveTo>
                  <a:lnTo>
                    <a:pt x="0" y="2812"/>
                  </a:lnTo>
                  <a:lnTo>
                    <a:pt x="0" y="3005"/>
                  </a:lnTo>
                  <a:lnTo>
                    <a:pt x="24" y="3005"/>
                  </a:lnTo>
                  <a:lnTo>
                    <a:pt x="24" y="2812"/>
                  </a:lnTo>
                  <a:close/>
                  <a:moveTo>
                    <a:pt x="0" y="2812"/>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6" name="Freeform 313"/>
            <p:cNvSpPr>
              <a:spLocks noEditPoints="1"/>
            </p:cNvSpPr>
            <p:nvPr/>
          </p:nvSpPr>
          <p:spPr bwMode="auto">
            <a:xfrm>
              <a:off x="4323" y="2130"/>
              <a:ext cx="6" cy="703"/>
            </a:xfrm>
            <a:custGeom>
              <a:avLst/>
              <a:gdLst>
                <a:gd name="T0" fmla="*/ 0 w 24"/>
                <a:gd name="T1" fmla="*/ 0 h 3317"/>
                <a:gd name="T2" fmla="*/ 24 w 24"/>
                <a:gd name="T3" fmla="*/ 192 h 3317"/>
                <a:gd name="T4" fmla="*/ 0 w 24"/>
                <a:gd name="T5" fmla="*/ 0 h 3317"/>
                <a:gd name="T6" fmla="*/ 0 w 24"/>
                <a:gd name="T7" fmla="*/ 240 h 3317"/>
                <a:gd name="T8" fmla="*/ 24 w 24"/>
                <a:gd name="T9" fmla="*/ 264 h 3317"/>
                <a:gd name="T10" fmla="*/ 0 w 24"/>
                <a:gd name="T11" fmla="*/ 240 h 3317"/>
                <a:gd name="T12" fmla="*/ 0 w 24"/>
                <a:gd name="T13" fmla="*/ 312 h 3317"/>
                <a:gd name="T14" fmla="*/ 24 w 24"/>
                <a:gd name="T15" fmla="*/ 505 h 3317"/>
                <a:gd name="T16" fmla="*/ 0 w 24"/>
                <a:gd name="T17" fmla="*/ 312 h 3317"/>
                <a:gd name="T18" fmla="*/ 0 w 24"/>
                <a:gd name="T19" fmla="*/ 553 h 3317"/>
                <a:gd name="T20" fmla="*/ 24 w 24"/>
                <a:gd name="T21" fmla="*/ 577 h 3317"/>
                <a:gd name="T22" fmla="*/ 0 w 24"/>
                <a:gd name="T23" fmla="*/ 553 h 3317"/>
                <a:gd name="T24" fmla="*/ 0 w 24"/>
                <a:gd name="T25" fmla="*/ 625 h 3317"/>
                <a:gd name="T26" fmla="*/ 24 w 24"/>
                <a:gd name="T27" fmla="*/ 817 h 3317"/>
                <a:gd name="T28" fmla="*/ 0 w 24"/>
                <a:gd name="T29" fmla="*/ 625 h 3317"/>
                <a:gd name="T30" fmla="*/ 0 w 24"/>
                <a:gd name="T31" fmla="*/ 865 h 3317"/>
                <a:gd name="T32" fmla="*/ 24 w 24"/>
                <a:gd name="T33" fmla="*/ 889 h 3317"/>
                <a:gd name="T34" fmla="*/ 0 w 24"/>
                <a:gd name="T35" fmla="*/ 865 h 3317"/>
                <a:gd name="T36" fmla="*/ 0 w 24"/>
                <a:gd name="T37" fmla="*/ 937 h 3317"/>
                <a:gd name="T38" fmla="*/ 24 w 24"/>
                <a:gd name="T39" fmla="*/ 1130 h 3317"/>
                <a:gd name="T40" fmla="*/ 0 w 24"/>
                <a:gd name="T41" fmla="*/ 937 h 3317"/>
                <a:gd name="T42" fmla="*/ 0 w 24"/>
                <a:gd name="T43" fmla="*/ 1178 h 3317"/>
                <a:gd name="T44" fmla="*/ 24 w 24"/>
                <a:gd name="T45" fmla="*/ 1202 h 3317"/>
                <a:gd name="T46" fmla="*/ 0 w 24"/>
                <a:gd name="T47" fmla="*/ 1178 h 3317"/>
                <a:gd name="T48" fmla="*/ 0 w 24"/>
                <a:gd name="T49" fmla="*/ 1250 h 3317"/>
                <a:gd name="T50" fmla="*/ 24 w 24"/>
                <a:gd name="T51" fmla="*/ 1442 h 3317"/>
                <a:gd name="T52" fmla="*/ 0 w 24"/>
                <a:gd name="T53" fmla="*/ 1250 h 3317"/>
                <a:gd name="T54" fmla="*/ 0 w 24"/>
                <a:gd name="T55" fmla="*/ 1490 h 3317"/>
                <a:gd name="T56" fmla="*/ 24 w 24"/>
                <a:gd name="T57" fmla="*/ 1514 h 3317"/>
                <a:gd name="T58" fmla="*/ 0 w 24"/>
                <a:gd name="T59" fmla="*/ 1490 h 3317"/>
                <a:gd name="T60" fmla="*/ 0 w 24"/>
                <a:gd name="T61" fmla="*/ 1562 h 3317"/>
                <a:gd name="T62" fmla="*/ 24 w 24"/>
                <a:gd name="T63" fmla="*/ 1755 h 3317"/>
                <a:gd name="T64" fmla="*/ 0 w 24"/>
                <a:gd name="T65" fmla="*/ 1562 h 3317"/>
                <a:gd name="T66" fmla="*/ 0 w 24"/>
                <a:gd name="T67" fmla="*/ 1803 h 3317"/>
                <a:gd name="T68" fmla="*/ 24 w 24"/>
                <a:gd name="T69" fmla="*/ 1827 h 3317"/>
                <a:gd name="T70" fmla="*/ 0 w 24"/>
                <a:gd name="T71" fmla="*/ 1803 h 3317"/>
                <a:gd name="T72" fmla="*/ 0 w 24"/>
                <a:gd name="T73" fmla="*/ 1875 h 3317"/>
                <a:gd name="T74" fmla="*/ 24 w 24"/>
                <a:gd name="T75" fmla="*/ 2067 h 3317"/>
                <a:gd name="T76" fmla="*/ 0 w 24"/>
                <a:gd name="T77" fmla="*/ 1875 h 3317"/>
                <a:gd name="T78" fmla="*/ 0 w 24"/>
                <a:gd name="T79" fmla="*/ 2115 h 3317"/>
                <a:gd name="T80" fmla="*/ 24 w 24"/>
                <a:gd name="T81" fmla="*/ 2139 h 3317"/>
                <a:gd name="T82" fmla="*/ 0 w 24"/>
                <a:gd name="T83" fmla="*/ 2115 h 3317"/>
                <a:gd name="T84" fmla="*/ 0 w 24"/>
                <a:gd name="T85" fmla="*/ 2187 h 3317"/>
                <a:gd name="T86" fmla="*/ 24 w 24"/>
                <a:gd name="T87" fmla="*/ 2380 h 3317"/>
                <a:gd name="T88" fmla="*/ 0 w 24"/>
                <a:gd name="T89" fmla="*/ 2187 h 3317"/>
                <a:gd name="T90" fmla="*/ 0 w 24"/>
                <a:gd name="T91" fmla="*/ 2428 h 3317"/>
                <a:gd name="T92" fmla="*/ 24 w 24"/>
                <a:gd name="T93" fmla="*/ 2452 h 3317"/>
                <a:gd name="T94" fmla="*/ 0 w 24"/>
                <a:gd name="T95" fmla="*/ 2428 h 3317"/>
                <a:gd name="T96" fmla="*/ 0 w 24"/>
                <a:gd name="T97" fmla="*/ 2500 h 3317"/>
                <a:gd name="T98" fmla="*/ 24 w 24"/>
                <a:gd name="T99" fmla="*/ 2692 h 3317"/>
                <a:gd name="T100" fmla="*/ 0 w 24"/>
                <a:gd name="T101" fmla="*/ 2500 h 3317"/>
                <a:gd name="T102" fmla="*/ 0 w 24"/>
                <a:gd name="T103" fmla="*/ 2740 h 3317"/>
                <a:gd name="T104" fmla="*/ 24 w 24"/>
                <a:gd name="T105" fmla="*/ 2764 h 3317"/>
                <a:gd name="T106" fmla="*/ 0 w 24"/>
                <a:gd name="T107" fmla="*/ 2740 h 3317"/>
                <a:gd name="T108" fmla="*/ 0 w 24"/>
                <a:gd name="T109" fmla="*/ 2812 h 3317"/>
                <a:gd name="T110" fmla="*/ 24 w 24"/>
                <a:gd name="T111" fmla="*/ 3005 h 3317"/>
                <a:gd name="T112" fmla="*/ 0 w 24"/>
                <a:gd name="T113" fmla="*/ 2812 h 3317"/>
                <a:gd name="T114" fmla="*/ 0 w 24"/>
                <a:gd name="T115" fmla="*/ 3053 h 3317"/>
                <a:gd name="T116" fmla="*/ 24 w 24"/>
                <a:gd name="T117" fmla="*/ 3077 h 3317"/>
                <a:gd name="T118" fmla="*/ 0 w 24"/>
                <a:gd name="T119" fmla="*/ 3053 h 3317"/>
                <a:gd name="T120" fmla="*/ 0 w 24"/>
                <a:gd name="T121" fmla="*/ 3125 h 3317"/>
                <a:gd name="T122" fmla="*/ 24 w 24"/>
                <a:gd name="T123" fmla="*/ 3317 h 3317"/>
                <a:gd name="T124" fmla="*/ 0 w 24"/>
                <a:gd name="T125" fmla="*/ 3125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 h="3317">
                  <a:moveTo>
                    <a:pt x="24" y="0"/>
                  </a:moveTo>
                  <a:lnTo>
                    <a:pt x="0" y="0"/>
                  </a:lnTo>
                  <a:lnTo>
                    <a:pt x="0" y="192"/>
                  </a:lnTo>
                  <a:lnTo>
                    <a:pt x="24" y="192"/>
                  </a:lnTo>
                  <a:lnTo>
                    <a:pt x="24" y="0"/>
                  </a:lnTo>
                  <a:close/>
                  <a:moveTo>
                    <a:pt x="0" y="0"/>
                  </a:moveTo>
                  <a:close/>
                  <a:moveTo>
                    <a:pt x="24" y="240"/>
                  </a:moveTo>
                  <a:lnTo>
                    <a:pt x="0" y="240"/>
                  </a:lnTo>
                  <a:lnTo>
                    <a:pt x="0" y="264"/>
                  </a:lnTo>
                  <a:lnTo>
                    <a:pt x="24" y="264"/>
                  </a:lnTo>
                  <a:lnTo>
                    <a:pt x="24" y="240"/>
                  </a:lnTo>
                  <a:close/>
                  <a:moveTo>
                    <a:pt x="0" y="240"/>
                  </a:moveTo>
                  <a:close/>
                  <a:moveTo>
                    <a:pt x="24" y="312"/>
                  </a:moveTo>
                  <a:lnTo>
                    <a:pt x="0" y="312"/>
                  </a:lnTo>
                  <a:lnTo>
                    <a:pt x="0" y="505"/>
                  </a:lnTo>
                  <a:lnTo>
                    <a:pt x="24" y="505"/>
                  </a:lnTo>
                  <a:lnTo>
                    <a:pt x="24" y="312"/>
                  </a:lnTo>
                  <a:close/>
                  <a:moveTo>
                    <a:pt x="0" y="312"/>
                  </a:moveTo>
                  <a:close/>
                  <a:moveTo>
                    <a:pt x="24" y="553"/>
                  </a:moveTo>
                  <a:lnTo>
                    <a:pt x="0" y="553"/>
                  </a:lnTo>
                  <a:lnTo>
                    <a:pt x="0" y="577"/>
                  </a:lnTo>
                  <a:lnTo>
                    <a:pt x="24" y="577"/>
                  </a:lnTo>
                  <a:lnTo>
                    <a:pt x="24" y="553"/>
                  </a:lnTo>
                  <a:close/>
                  <a:moveTo>
                    <a:pt x="0" y="553"/>
                  </a:moveTo>
                  <a:close/>
                  <a:moveTo>
                    <a:pt x="24" y="625"/>
                  </a:moveTo>
                  <a:lnTo>
                    <a:pt x="0" y="625"/>
                  </a:lnTo>
                  <a:lnTo>
                    <a:pt x="0" y="817"/>
                  </a:lnTo>
                  <a:lnTo>
                    <a:pt x="24" y="817"/>
                  </a:lnTo>
                  <a:lnTo>
                    <a:pt x="24" y="625"/>
                  </a:lnTo>
                  <a:close/>
                  <a:moveTo>
                    <a:pt x="0" y="625"/>
                  </a:moveTo>
                  <a:close/>
                  <a:moveTo>
                    <a:pt x="24" y="865"/>
                  </a:moveTo>
                  <a:lnTo>
                    <a:pt x="0" y="865"/>
                  </a:lnTo>
                  <a:lnTo>
                    <a:pt x="0" y="889"/>
                  </a:lnTo>
                  <a:lnTo>
                    <a:pt x="24" y="889"/>
                  </a:lnTo>
                  <a:lnTo>
                    <a:pt x="24" y="865"/>
                  </a:lnTo>
                  <a:close/>
                  <a:moveTo>
                    <a:pt x="0" y="865"/>
                  </a:moveTo>
                  <a:close/>
                  <a:moveTo>
                    <a:pt x="24" y="937"/>
                  </a:moveTo>
                  <a:lnTo>
                    <a:pt x="0" y="937"/>
                  </a:lnTo>
                  <a:lnTo>
                    <a:pt x="0" y="1130"/>
                  </a:lnTo>
                  <a:lnTo>
                    <a:pt x="24" y="1130"/>
                  </a:lnTo>
                  <a:lnTo>
                    <a:pt x="24" y="937"/>
                  </a:lnTo>
                  <a:close/>
                  <a:moveTo>
                    <a:pt x="0" y="937"/>
                  </a:moveTo>
                  <a:close/>
                  <a:moveTo>
                    <a:pt x="24" y="1178"/>
                  </a:moveTo>
                  <a:lnTo>
                    <a:pt x="0" y="1178"/>
                  </a:lnTo>
                  <a:lnTo>
                    <a:pt x="0" y="1202"/>
                  </a:lnTo>
                  <a:lnTo>
                    <a:pt x="24" y="1202"/>
                  </a:lnTo>
                  <a:lnTo>
                    <a:pt x="24" y="1178"/>
                  </a:lnTo>
                  <a:close/>
                  <a:moveTo>
                    <a:pt x="0" y="1178"/>
                  </a:moveTo>
                  <a:close/>
                  <a:moveTo>
                    <a:pt x="24" y="1250"/>
                  </a:moveTo>
                  <a:lnTo>
                    <a:pt x="0" y="1250"/>
                  </a:lnTo>
                  <a:lnTo>
                    <a:pt x="0" y="1442"/>
                  </a:lnTo>
                  <a:lnTo>
                    <a:pt x="24" y="1442"/>
                  </a:lnTo>
                  <a:lnTo>
                    <a:pt x="24" y="1250"/>
                  </a:lnTo>
                  <a:close/>
                  <a:moveTo>
                    <a:pt x="0" y="1250"/>
                  </a:moveTo>
                  <a:close/>
                  <a:moveTo>
                    <a:pt x="24" y="1490"/>
                  </a:moveTo>
                  <a:lnTo>
                    <a:pt x="0" y="1490"/>
                  </a:lnTo>
                  <a:lnTo>
                    <a:pt x="0" y="1514"/>
                  </a:lnTo>
                  <a:lnTo>
                    <a:pt x="24" y="1514"/>
                  </a:lnTo>
                  <a:lnTo>
                    <a:pt x="24" y="1490"/>
                  </a:lnTo>
                  <a:close/>
                  <a:moveTo>
                    <a:pt x="0" y="1490"/>
                  </a:moveTo>
                  <a:close/>
                  <a:moveTo>
                    <a:pt x="24" y="1562"/>
                  </a:moveTo>
                  <a:lnTo>
                    <a:pt x="0" y="1562"/>
                  </a:lnTo>
                  <a:lnTo>
                    <a:pt x="0" y="1755"/>
                  </a:lnTo>
                  <a:lnTo>
                    <a:pt x="24" y="1755"/>
                  </a:lnTo>
                  <a:lnTo>
                    <a:pt x="24" y="1562"/>
                  </a:lnTo>
                  <a:close/>
                  <a:moveTo>
                    <a:pt x="0" y="1562"/>
                  </a:moveTo>
                  <a:close/>
                  <a:moveTo>
                    <a:pt x="24" y="1803"/>
                  </a:moveTo>
                  <a:lnTo>
                    <a:pt x="0" y="1803"/>
                  </a:lnTo>
                  <a:lnTo>
                    <a:pt x="0" y="1827"/>
                  </a:lnTo>
                  <a:lnTo>
                    <a:pt x="24" y="1827"/>
                  </a:lnTo>
                  <a:lnTo>
                    <a:pt x="24" y="1803"/>
                  </a:lnTo>
                  <a:close/>
                  <a:moveTo>
                    <a:pt x="0" y="1803"/>
                  </a:moveTo>
                  <a:close/>
                  <a:moveTo>
                    <a:pt x="24" y="1875"/>
                  </a:moveTo>
                  <a:lnTo>
                    <a:pt x="0" y="1875"/>
                  </a:lnTo>
                  <a:lnTo>
                    <a:pt x="0" y="2067"/>
                  </a:lnTo>
                  <a:lnTo>
                    <a:pt x="24" y="2067"/>
                  </a:lnTo>
                  <a:lnTo>
                    <a:pt x="24" y="1875"/>
                  </a:lnTo>
                  <a:close/>
                  <a:moveTo>
                    <a:pt x="0" y="1875"/>
                  </a:moveTo>
                  <a:close/>
                  <a:moveTo>
                    <a:pt x="24" y="2115"/>
                  </a:moveTo>
                  <a:lnTo>
                    <a:pt x="0" y="2115"/>
                  </a:lnTo>
                  <a:lnTo>
                    <a:pt x="0" y="2139"/>
                  </a:lnTo>
                  <a:lnTo>
                    <a:pt x="24" y="2139"/>
                  </a:lnTo>
                  <a:lnTo>
                    <a:pt x="24" y="2115"/>
                  </a:lnTo>
                  <a:close/>
                  <a:moveTo>
                    <a:pt x="0" y="2115"/>
                  </a:moveTo>
                  <a:close/>
                  <a:moveTo>
                    <a:pt x="24" y="2187"/>
                  </a:moveTo>
                  <a:lnTo>
                    <a:pt x="0" y="2187"/>
                  </a:lnTo>
                  <a:lnTo>
                    <a:pt x="0" y="2380"/>
                  </a:lnTo>
                  <a:lnTo>
                    <a:pt x="24" y="2380"/>
                  </a:lnTo>
                  <a:lnTo>
                    <a:pt x="24" y="2187"/>
                  </a:lnTo>
                  <a:close/>
                  <a:moveTo>
                    <a:pt x="0" y="2187"/>
                  </a:moveTo>
                  <a:close/>
                  <a:moveTo>
                    <a:pt x="24" y="2428"/>
                  </a:moveTo>
                  <a:lnTo>
                    <a:pt x="0" y="2428"/>
                  </a:lnTo>
                  <a:lnTo>
                    <a:pt x="0" y="2452"/>
                  </a:lnTo>
                  <a:lnTo>
                    <a:pt x="24" y="2452"/>
                  </a:lnTo>
                  <a:lnTo>
                    <a:pt x="24" y="2428"/>
                  </a:lnTo>
                  <a:close/>
                  <a:moveTo>
                    <a:pt x="0" y="2428"/>
                  </a:moveTo>
                  <a:close/>
                  <a:moveTo>
                    <a:pt x="24" y="2500"/>
                  </a:moveTo>
                  <a:lnTo>
                    <a:pt x="0" y="2500"/>
                  </a:lnTo>
                  <a:lnTo>
                    <a:pt x="0" y="2692"/>
                  </a:lnTo>
                  <a:lnTo>
                    <a:pt x="24" y="2692"/>
                  </a:lnTo>
                  <a:lnTo>
                    <a:pt x="24" y="2500"/>
                  </a:lnTo>
                  <a:close/>
                  <a:moveTo>
                    <a:pt x="0" y="2500"/>
                  </a:moveTo>
                  <a:close/>
                  <a:moveTo>
                    <a:pt x="24" y="2740"/>
                  </a:moveTo>
                  <a:lnTo>
                    <a:pt x="0" y="2740"/>
                  </a:lnTo>
                  <a:lnTo>
                    <a:pt x="0" y="2764"/>
                  </a:lnTo>
                  <a:lnTo>
                    <a:pt x="24" y="2764"/>
                  </a:lnTo>
                  <a:lnTo>
                    <a:pt x="24" y="2740"/>
                  </a:lnTo>
                  <a:close/>
                  <a:moveTo>
                    <a:pt x="0" y="2740"/>
                  </a:moveTo>
                  <a:close/>
                  <a:moveTo>
                    <a:pt x="24" y="2812"/>
                  </a:moveTo>
                  <a:lnTo>
                    <a:pt x="0" y="2812"/>
                  </a:lnTo>
                  <a:lnTo>
                    <a:pt x="0" y="3005"/>
                  </a:lnTo>
                  <a:lnTo>
                    <a:pt x="24" y="3005"/>
                  </a:lnTo>
                  <a:lnTo>
                    <a:pt x="24" y="2812"/>
                  </a:lnTo>
                  <a:close/>
                  <a:moveTo>
                    <a:pt x="0" y="2812"/>
                  </a:moveTo>
                  <a:close/>
                  <a:moveTo>
                    <a:pt x="24" y="3053"/>
                  </a:moveTo>
                  <a:lnTo>
                    <a:pt x="0" y="3053"/>
                  </a:lnTo>
                  <a:lnTo>
                    <a:pt x="0" y="3077"/>
                  </a:lnTo>
                  <a:lnTo>
                    <a:pt x="24" y="3077"/>
                  </a:lnTo>
                  <a:lnTo>
                    <a:pt x="24" y="3053"/>
                  </a:lnTo>
                  <a:close/>
                  <a:moveTo>
                    <a:pt x="0" y="3053"/>
                  </a:moveTo>
                  <a:close/>
                  <a:moveTo>
                    <a:pt x="24" y="3125"/>
                  </a:moveTo>
                  <a:lnTo>
                    <a:pt x="0" y="3125"/>
                  </a:lnTo>
                  <a:lnTo>
                    <a:pt x="0" y="3317"/>
                  </a:lnTo>
                  <a:lnTo>
                    <a:pt x="24" y="3317"/>
                  </a:lnTo>
                  <a:lnTo>
                    <a:pt x="24" y="3125"/>
                  </a:lnTo>
                  <a:close/>
                  <a:moveTo>
                    <a:pt x="0" y="3125"/>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7" name="Freeform 314"/>
            <p:cNvSpPr>
              <a:spLocks noEditPoints="1"/>
            </p:cNvSpPr>
            <p:nvPr/>
          </p:nvSpPr>
          <p:spPr bwMode="auto">
            <a:xfrm>
              <a:off x="2799" y="2444"/>
              <a:ext cx="1291" cy="5"/>
            </a:xfrm>
            <a:custGeom>
              <a:avLst/>
              <a:gdLst>
                <a:gd name="T0" fmla="*/ 5385 w 5577"/>
                <a:gd name="T1" fmla="*/ 24 h 24"/>
                <a:gd name="T2" fmla="*/ 5337 w 5577"/>
                <a:gd name="T3" fmla="*/ 0 h 24"/>
                <a:gd name="T4" fmla="*/ 5337 w 5577"/>
                <a:gd name="T5" fmla="*/ 24 h 24"/>
                <a:gd name="T6" fmla="*/ 5072 w 5577"/>
                <a:gd name="T7" fmla="*/ 0 h 24"/>
                <a:gd name="T8" fmla="*/ 5265 w 5577"/>
                <a:gd name="T9" fmla="*/ 0 h 24"/>
                <a:gd name="T10" fmla="*/ 5000 w 5577"/>
                <a:gd name="T11" fmla="*/ 24 h 24"/>
                <a:gd name="T12" fmla="*/ 4952 w 5577"/>
                <a:gd name="T13" fmla="*/ 0 h 24"/>
                <a:gd name="T14" fmla="*/ 4952 w 5577"/>
                <a:gd name="T15" fmla="*/ 24 h 24"/>
                <a:gd name="T16" fmla="*/ 4688 w 5577"/>
                <a:gd name="T17" fmla="*/ 0 h 24"/>
                <a:gd name="T18" fmla="*/ 4712 w 5577"/>
                <a:gd name="T19" fmla="*/ 0 h 24"/>
                <a:gd name="T20" fmla="*/ 4447 w 5577"/>
                <a:gd name="T21" fmla="*/ 24 h 24"/>
                <a:gd name="T22" fmla="*/ 4399 w 5577"/>
                <a:gd name="T23" fmla="*/ 0 h 24"/>
                <a:gd name="T24" fmla="*/ 4399 w 5577"/>
                <a:gd name="T25" fmla="*/ 24 h 24"/>
                <a:gd name="T26" fmla="*/ 4135 w 5577"/>
                <a:gd name="T27" fmla="*/ 0 h 24"/>
                <a:gd name="T28" fmla="*/ 4327 w 5577"/>
                <a:gd name="T29" fmla="*/ 0 h 24"/>
                <a:gd name="T30" fmla="*/ 4063 w 5577"/>
                <a:gd name="T31" fmla="*/ 24 h 24"/>
                <a:gd name="T32" fmla="*/ 4015 w 5577"/>
                <a:gd name="T33" fmla="*/ 0 h 24"/>
                <a:gd name="T34" fmla="*/ 4015 w 5577"/>
                <a:gd name="T35" fmla="*/ 24 h 24"/>
                <a:gd name="T36" fmla="*/ 3750 w 5577"/>
                <a:gd name="T37" fmla="*/ 0 h 24"/>
                <a:gd name="T38" fmla="*/ 3774 w 5577"/>
                <a:gd name="T39" fmla="*/ 0 h 24"/>
                <a:gd name="T40" fmla="*/ 3510 w 5577"/>
                <a:gd name="T41" fmla="*/ 24 h 24"/>
                <a:gd name="T42" fmla="*/ 3462 w 5577"/>
                <a:gd name="T43" fmla="*/ 0 h 24"/>
                <a:gd name="T44" fmla="*/ 3462 w 5577"/>
                <a:gd name="T45" fmla="*/ 24 h 24"/>
                <a:gd name="T46" fmla="*/ 3197 w 5577"/>
                <a:gd name="T47" fmla="*/ 0 h 24"/>
                <a:gd name="T48" fmla="*/ 3389 w 5577"/>
                <a:gd name="T49" fmla="*/ 0 h 24"/>
                <a:gd name="T50" fmla="*/ 3125 w 5577"/>
                <a:gd name="T51" fmla="*/ 24 h 24"/>
                <a:gd name="T52" fmla="*/ 3077 w 5577"/>
                <a:gd name="T53" fmla="*/ 0 h 24"/>
                <a:gd name="T54" fmla="*/ 3077 w 5577"/>
                <a:gd name="T55" fmla="*/ 24 h 24"/>
                <a:gd name="T56" fmla="*/ 2813 w 5577"/>
                <a:gd name="T57" fmla="*/ 0 h 24"/>
                <a:gd name="T58" fmla="*/ 2837 w 5577"/>
                <a:gd name="T59" fmla="*/ 0 h 24"/>
                <a:gd name="T60" fmla="*/ 2572 w 5577"/>
                <a:gd name="T61" fmla="*/ 24 h 24"/>
                <a:gd name="T62" fmla="*/ 2524 w 5577"/>
                <a:gd name="T63" fmla="*/ 0 h 24"/>
                <a:gd name="T64" fmla="*/ 2524 w 5577"/>
                <a:gd name="T65" fmla="*/ 24 h 24"/>
                <a:gd name="T66" fmla="*/ 2260 w 5577"/>
                <a:gd name="T67" fmla="*/ 0 h 24"/>
                <a:gd name="T68" fmla="*/ 2452 w 5577"/>
                <a:gd name="T69" fmla="*/ 0 h 24"/>
                <a:gd name="T70" fmla="*/ 2187 w 5577"/>
                <a:gd name="T71" fmla="*/ 24 h 24"/>
                <a:gd name="T72" fmla="*/ 2139 w 5577"/>
                <a:gd name="T73" fmla="*/ 0 h 24"/>
                <a:gd name="T74" fmla="*/ 2139 w 5577"/>
                <a:gd name="T75" fmla="*/ 24 h 24"/>
                <a:gd name="T76" fmla="*/ 1875 w 5577"/>
                <a:gd name="T77" fmla="*/ 0 h 24"/>
                <a:gd name="T78" fmla="*/ 1899 w 5577"/>
                <a:gd name="T79" fmla="*/ 0 h 24"/>
                <a:gd name="T80" fmla="*/ 1635 w 5577"/>
                <a:gd name="T81" fmla="*/ 24 h 24"/>
                <a:gd name="T82" fmla="*/ 1586 w 5577"/>
                <a:gd name="T83" fmla="*/ 0 h 24"/>
                <a:gd name="T84" fmla="*/ 1586 w 5577"/>
                <a:gd name="T85" fmla="*/ 24 h 24"/>
                <a:gd name="T86" fmla="*/ 1322 w 5577"/>
                <a:gd name="T87" fmla="*/ 0 h 24"/>
                <a:gd name="T88" fmla="*/ 1514 w 5577"/>
                <a:gd name="T89" fmla="*/ 0 h 24"/>
                <a:gd name="T90" fmla="*/ 1250 w 5577"/>
                <a:gd name="T91" fmla="*/ 24 h 24"/>
                <a:gd name="T92" fmla="*/ 1202 w 5577"/>
                <a:gd name="T93" fmla="*/ 0 h 24"/>
                <a:gd name="T94" fmla="*/ 1202 w 5577"/>
                <a:gd name="T95" fmla="*/ 24 h 24"/>
                <a:gd name="T96" fmla="*/ 937 w 5577"/>
                <a:gd name="T97" fmla="*/ 0 h 24"/>
                <a:gd name="T98" fmla="*/ 961 w 5577"/>
                <a:gd name="T99" fmla="*/ 0 h 24"/>
                <a:gd name="T100" fmla="*/ 697 w 5577"/>
                <a:gd name="T101" fmla="*/ 24 h 24"/>
                <a:gd name="T102" fmla="*/ 649 w 5577"/>
                <a:gd name="T103" fmla="*/ 0 h 24"/>
                <a:gd name="T104" fmla="*/ 649 w 5577"/>
                <a:gd name="T105" fmla="*/ 24 h 24"/>
                <a:gd name="T106" fmla="*/ 384 w 5577"/>
                <a:gd name="T107" fmla="*/ 0 h 24"/>
                <a:gd name="T108" fmla="*/ 577 w 5577"/>
                <a:gd name="T109" fmla="*/ 0 h 24"/>
                <a:gd name="T110" fmla="*/ 312 w 5577"/>
                <a:gd name="T111" fmla="*/ 24 h 24"/>
                <a:gd name="T112" fmla="*/ 264 w 5577"/>
                <a:gd name="T113" fmla="*/ 0 h 24"/>
                <a:gd name="T114" fmla="*/ 264 w 5577"/>
                <a:gd name="T115" fmla="*/ 24 h 24"/>
                <a:gd name="T116" fmla="*/ 0 w 5577"/>
                <a:gd name="T117" fmla="*/ 0 h 24"/>
                <a:gd name="T118" fmla="*/ 24 w 5577"/>
                <a:gd name="T1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77" h="24">
                  <a:moveTo>
                    <a:pt x="5577" y="0"/>
                  </a:moveTo>
                  <a:lnTo>
                    <a:pt x="5385" y="0"/>
                  </a:lnTo>
                  <a:lnTo>
                    <a:pt x="5385" y="24"/>
                  </a:lnTo>
                  <a:lnTo>
                    <a:pt x="5577" y="24"/>
                  </a:lnTo>
                  <a:lnTo>
                    <a:pt x="5577" y="0"/>
                  </a:lnTo>
                  <a:close/>
                  <a:moveTo>
                    <a:pt x="5337" y="0"/>
                  </a:moveTo>
                  <a:lnTo>
                    <a:pt x="5313" y="0"/>
                  </a:lnTo>
                  <a:lnTo>
                    <a:pt x="5313" y="24"/>
                  </a:lnTo>
                  <a:lnTo>
                    <a:pt x="5337" y="24"/>
                  </a:lnTo>
                  <a:lnTo>
                    <a:pt x="5337" y="0"/>
                  </a:lnTo>
                  <a:close/>
                  <a:moveTo>
                    <a:pt x="5265" y="0"/>
                  </a:moveTo>
                  <a:lnTo>
                    <a:pt x="5072" y="0"/>
                  </a:lnTo>
                  <a:lnTo>
                    <a:pt x="5072" y="24"/>
                  </a:lnTo>
                  <a:lnTo>
                    <a:pt x="5265" y="24"/>
                  </a:lnTo>
                  <a:lnTo>
                    <a:pt x="5265" y="0"/>
                  </a:lnTo>
                  <a:close/>
                  <a:moveTo>
                    <a:pt x="5024" y="0"/>
                  </a:moveTo>
                  <a:lnTo>
                    <a:pt x="5000" y="0"/>
                  </a:lnTo>
                  <a:lnTo>
                    <a:pt x="5000" y="24"/>
                  </a:lnTo>
                  <a:lnTo>
                    <a:pt x="5024" y="24"/>
                  </a:lnTo>
                  <a:lnTo>
                    <a:pt x="5024" y="0"/>
                  </a:lnTo>
                  <a:close/>
                  <a:moveTo>
                    <a:pt x="4952" y="0"/>
                  </a:moveTo>
                  <a:lnTo>
                    <a:pt x="4760" y="0"/>
                  </a:lnTo>
                  <a:lnTo>
                    <a:pt x="4760" y="24"/>
                  </a:lnTo>
                  <a:lnTo>
                    <a:pt x="4952" y="24"/>
                  </a:lnTo>
                  <a:lnTo>
                    <a:pt x="4952" y="0"/>
                  </a:lnTo>
                  <a:close/>
                  <a:moveTo>
                    <a:pt x="4712" y="0"/>
                  </a:moveTo>
                  <a:lnTo>
                    <a:pt x="4688" y="0"/>
                  </a:lnTo>
                  <a:lnTo>
                    <a:pt x="4688" y="24"/>
                  </a:lnTo>
                  <a:lnTo>
                    <a:pt x="4712" y="24"/>
                  </a:lnTo>
                  <a:lnTo>
                    <a:pt x="4712" y="0"/>
                  </a:lnTo>
                  <a:close/>
                  <a:moveTo>
                    <a:pt x="4640" y="0"/>
                  </a:moveTo>
                  <a:lnTo>
                    <a:pt x="4447" y="0"/>
                  </a:lnTo>
                  <a:lnTo>
                    <a:pt x="4447" y="24"/>
                  </a:lnTo>
                  <a:lnTo>
                    <a:pt x="4640" y="24"/>
                  </a:lnTo>
                  <a:lnTo>
                    <a:pt x="4640" y="0"/>
                  </a:lnTo>
                  <a:close/>
                  <a:moveTo>
                    <a:pt x="4399" y="0"/>
                  </a:moveTo>
                  <a:lnTo>
                    <a:pt x="4375" y="0"/>
                  </a:lnTo>
                  <a:lnTo>
                    <a:pt x="4375" y="24"/>
                  </a:lnTo>
                  <a:lnTo>
                    <a:pt x="4399" y="24"/>
                  </a:lnTo>
                  <a:lnTo>
                    <a:pt x="4399" y="0"/>
                  </a:lnTo>
                  <a:close/>
                  <a:moveTo>
                    <a:pt x="4327" y="0"/>
                  </a:moveTo>
                  <a:lnTo>
                    <a:pt x="4135" y="0"/>
                  </a:lnTo>
                  <a:lnTo>
                    <a:pt x="4135" y="24"/>
                  </a:lnTo>
                  <a:lnTo>
                    <a:pt x="4327" y="24"/>
                  </a:lnTo>
                  <a:lnTo>
                    <a:pt x="4327" y="0"/>
                  </a:lnTo>
                  <a:close/>
                  <a:moveTo>
                    <a:pt x="4087" y="0"/>
                  </a:moveTo>
                  <a:lnTo>
                    <a:pt x="4063" y="0"/>
                  </a:lnTo>
                  <a:lnTo>
                    <a:pt x="4063" y="24"/>
                  </a:lnTo>
                  <a:lnTo>
                    <a:pt x="4087" y="24"/>
                  </a:lnTo>
                  <a:lnTo>
                    <a:pt x="4087" y="0"/>
                  </a:lnTo>
                  <a:close/>
                  <a:moveTo>
                    <a:pt x="4015" y="0"/>
                  </a:moveTo>
                  <a:lnTo>
                    <a:pt x="3822" y="0"/>
                  </a:lnTo>
                  <a:lnTo>
                    <a:pt x="3822" y="24"/>
                  </a:lnTo>
                  <a:lnTo>
                    <a:pt x="4015" y="24"/>
                  </a:lnTo>
                  <a:lnTo>
                    <a:pt x="4015" y="0"/>
                  </a:lnTo>
                  <a:close/>
                  <a:moveTo>
                    <a:pt x="3774" y="0"/>
                  </a:moveTo>
                  <a:lnTo>
                    <a:pt x="3750" y="0"/>
                  </a:lnTo>
                  <a:lnTo>
                    <a:pt x="3750" y="24"/>
                  </a:lnTo>
                  <a:lnTo>
                    <a:pt x="3774" y="24"/>
                  </a:lnTo>
                  <a:lnTo>
                    <a:pt x="3774" y="0"/>
                  </a:lnTo>
                  <a:close/>
                  <a:moveTo>
                    <a:pt x="3702" y="0"/>
                  </a:moveTo>
                  <a:lnTo>
                    <a:pt x="3510" y="0"/>
                  </a:lnTo>
                  <a:lnTo>
                    <a:pt x="3510" y="24"/>
                  </a:lnTo>
                  <a:lnTo>
                    <a:pt x="3702" y="24"/>
                  </a:lnTo>
                  <a:lnTo>
                    <a:pt x="3702" y="0"/>
                  </a:lnTo>
                  <a:close/>
                  <a:moveTo>
                    <a:pt x="3462" y="0"/>
                  </a:moveTo>
                  <a:lnTo>
                    <a:pt x="3438" y="0"/>
                  </a:lnTo>
                  <a:lnTo>
                    <a:pt x="3438" y="24"/>
                  </a:lnTo>
                  <a:lnTo>
                    <a:pt x="3462" y="24"/>
                  </a:lnTo>
                  <a:lnTo>
                    <a:pt x="3462" y="0"/>
                  </a:lnTo>
                  <a:close/>
                  <a:moveTo>
                    <a:pt x="3389" y="0"/>
                  </a:moveTo>
                  <a:lnTo>
                    <a:pt x="3197" y="0"/>
                  </a:lnTo>
                  <a:lnTo>
                    <a:pt x="3197" y="24"/>
                  </a:lnTo>
                  <a:lnTo>
                    <a:pt x="3389" y="24"/>
                  </a:lnTo>
                  <a:lnTo>
                    <a:pt x="3389" y="0"/>
                  </a:lnTo>
                  <a:close/>
                  <a:moveTo>
                    <a:pt x="3149" y="0"/>
                  </a:moveTo>
                  <a:lnTo>
                    <a:pt x="3125" y="0"/>
                  </a:lnTo>
                  <a:lnTo>
                    <a:pt x="3125" y="24"/>
                  </a:lnTo>
                  <a:lnTo>
                    <a:pt x="3149" y="24"/>
                  </a:lnTo>
                  <a:lnTo>
                    <a:pt x="3149" y="0"/>
                  </a:lnTo>
                  <a:close/>
                  <a:moveTo>
                    <a:pt x="3077" y="0"/>
                  </a:moveTo>
                  <a:lnTo>
                    <a:pt x="2885" y="0"/>
                  </a:lnTo>
                  <a:lnTo>
                    <a:pt x="2885" y="24"/>
                  </a:lnTo>
                  <a:lnTo>
                    <a:pt x="3077" y="24"/>
                  </a:lnTo>
                  <a:lnTo>
                    <a:pt x="3077" y="0"/>
                  </a:lnTo>
                  <a:close/>
                  <a:moveTo>
                    <a:pt x="2837" y="0"/>
                  </a:moveTo>
                  <a:lnTo>
                    <a:pt x="2813" y="0"/>
                  </a:lnTo>
                  <a:lnTo>
                    <a:pt x="2813" y="24"/>
                  </a:lnTo>
                  <a:lnTo>
                    <a:pt x="2837" y="24"/>
                  </a:lnTo>
                  <a:lnTo>
                    <a:pt x="2837" y="0"/>
                  </a:lnTo>
                  <a:close/>
                  <a:moveTo>
                    <a:pt x="2764" y="0"/>
                  </a:moveTo>
                  <a:lnTo>
                    <a:pt x="2572" y="0"/>
                  </a:lnTo>
                  <a:lnTo>
                    <a:pt x="2572" y="24"/>
                  </a:lnTo>
                  <a:lnTo>
                    <a:pt x="2764" y="24"/>
                  </a:lnTo>
                  <a:lnTo>
                    <a:pt x="2764" y="0"/>
                  </a:lnTo>
                  <a:close/>
                  <a:moveTo>
                    <a:pt x="2524" y="0"/>
                  </a:moveTo>
                  <a:lnTo>
                    <a:pt x="2500" y="0"/>
                  </a:lnTo>
                  <a:lnTo>
                    <a:pt x="2500" y="24"/>
                  </a:lnTo>
                  <a:lnTo>
                    <a:pt x="2524" y="24"/>
                  </a:lnTo>
                  <a:lnTo>
                    <a:pt x="2524" y="0"/>
                  </a:lnTo>
                  <a:close/>
                  <a:moveTo>
                    <a:pt x="2452" y="0"/>
                  </a:moveTo>
                  <a:lnTo>
                    <a:pt x="2260" y="0"/>
                  </a:lnTo>
                  <a:lnTo>
                    <a:pt x="2260" y="24"/>
                  </a:lnTo>
                  <a:lnTo>
                    <a:pt x="2452" y="24"/>
                  </a:lnTo>
                  <a:lnTo>
                    <a:pt x="2452" y="0"/>
                  </a:lnTo>
                  <a:close/>
                  <a:moveTo>
                    <a:pt x="2212" y="0"/>
                  </a:moveTo>
                  <a:lnTo>
                    <a:pt x="2187" y="0"/>
                  </a:lnTo>
                  <a:lnTo>
                    <a:pt x="2187" y="24"/>
                  </a:lnTo>
                  <a:lnTo>
                    <a:pt x="2212" y="24"/>
                  </a:lnTo>
                  <a:lnTo>
                    <a:pt x="2212" y="0"/>
                  </a:lnTo>
                  <a:close/>
                  <a:moveTo>
                    <a:pt x="2139" y="0"/>
                  </a:moveTo>
                  <a:lnTo>
                    <a:pt x="1947" y="0"/>
                  </a:lnTo>
                  <a:lnTo>
                    <a:pt x="1947" y="24"/>
                  </a:lnTo>
                  <a:lnTo>
                    <a:pt x="2139" y="24"/>
                  </a:lnTo>
                  <a:lnTo>
                    <a:pt x="2139" y="0"/>
                  </a:lnTo>
                  <a:close/>
                  <a:moveTo>
                    <a:pt x="1899" y="0"/>
                  </a:moveTo>
                  <a:lnTo>
                    <a:pt x="1875" y="0"/>
                  </a:lnTo>
                  <a:lnTo>
                    <a:pt x="1875" y="24"/>
                  </a:lnTo>
                  <a:lnTo>
                    <a:pt x="1899" y="24"/>
                  </a:lnTo>
                  <a:lnTo>
                    <a:pt x="1899" y="0"/>
                  </a:lnTo>
                  <a:close/>
                  <a:moveTo>
                    <a:pt x="1827" y="0"/>
                  </a:moveTo>
                  <a:lnTo>
                    <a:pt x="1635" y="0"/>
                  </a:lnTo>
                  <a:lnTo>
                    <a:pt x="1635" y="24"/>
                  </a:lnTo>
                  <a:lnTo>
                    <a:pt x="1827" y="24"/>
                  </a:lnTo>
                  <a:lnTo>
                    <a:pt x="1827" y="0"/>
                  </a:lnTo>
                  <a:close/>
                  <a:moveTo>
                    <a:pt x="1586" y="0"/>
                  </a:moveTo>
                  <a:lnTo>
                    <a:pt x="1562" y="0"/>
                  </a:lnTo>
                  <a:lnTo>
                    <a:pt x="1562" y="24"/>
                  </a:lnTo>
                  <a:lnTo>
                    <a:pt x="1586" y="24"/>
                  </a:lnTo>
                  <a:lnTo>
                    <a:pt x="1586" y="0"/>
                  </a:lnTo>
                  <a:close/>
                  <a:moveTo>
                    <a:pt x="1514" y="0"/>
                  </a:moveTo>
                  <a:lnTo>
                    <a:pt x="1322" y="0"/>
                  </a:lnTo>
                  <a:lnTo>
                    <a:pt x="1322" y="24"/>
                  </a:lnTo>
                  <a:lnTo>
                    <a:pt x="1514" y="24"/>
                  </a:lnTo>
                  <a:lnTo>
                    <a:pt x="1514" y="0"/>
                  </a:lnTo>
                  <a:close/>
                  <a:moveTo>
                    <a:pt x="1274" y="0"/>
                  </a:moveTo>
                  <a:lnTo>
                    <a:pt x="1250" y="0"/>
                  </a:lnTo>
                  <a:lnTo>
                    <a:pt x="1250" y="24"/>
                  </a:lnTo>
                  <a:lnTo>
                    <a:pt x="1274" y="24"/>
                  </a:lnTo>
                  <a:lnTo>
                    <a:pt x="1274" y="0"/>
                  </a:lnTo>
                  <a:close/>
                  <a:moveTo>
                    <a:pt x="1202" y="0"/>
                  </a:moveTo>
                  <a:lnTo>
                    <a:pt x="1010" y="0"/>
                  </a:lnTo>
                  <a:lnTo>
                    <a:pt x="1010" y="24"/>
                  </a:lnTo>
                  <a:lnTo>
                    <a:pt x="1202" y="24"/>
                  </a:lnTo>
                  <a:lnTo>
                    <a:pt x="1202" y="0"/>
                  </a:lnTo>
                  <a:close/>
                  <a:moveTo>
                    <a:pt x="961" y="0"/>
                  </a:moveTo>
                  <a:lnTo>
                    <a:pt x="937" y="0"/>
                  </a:lnTo>
                  <a:lnTo>
                    <a:pt x="937" y="24"/>
                  </a:lnTo>
                  <a:lnTo>
                    <a:pt x="961" y="24"/>
                  </a:lnTo>
                  <a:lnTo>
                    <a:pt x="961" y="0"/>
                  </a:lnTo>
                  <a:close/>
                  <a:moveTo>
                    <a:pt x="889" y="0"/>
                  </a:moveTo>
                  <a:lnTo>
                    <a:pt x="697" y="0"/>
                  </a:lnTo>
                  <a:lnTo>
                    <a:pt x="697" y="24"/>
                  </a:lnTo>
                  <a:lnTo>
                    <a:pt x="889" y="24"/>
                  </a:lnTo>
                  <a:lnTo>
                    <a:pt x="889" y="0"/>
                  </a:lnTo>
                  <a:close/>
                  <a:moveTo>
                    <a:pt x="649" y="0"/>
                  </a:moveTo>
                  <a:lnTo>
                    <a:pt x="625" y="0"/>
                  </a:lnTo>
                  <a:lnTo>
                    <a:pt x="625" y="24"/>
                  </a:lnTo>
                  <a:lnTo>
                    <a:pt x="649" y="24"/>
                  </a:lnTo>
                  <a:lnTo>
                    <a:pt x="649" y="0"/>
                  </a:lnTo>
                  <a:close/>
                  <a:moveTo>
                    <a:pt x="577" y="0"/>
                  </a:moveTo>
                  <a:lnTo>
                    <a:pt x="384" y="0"/>
                  </a:lnTo>
                  <a:lnTo>
                    <a:pt x="384" y="24"/>
                  </a:lnTo>
                  <a:lnTo>
                    <a:pt x="577" y="24"/>
                  </a:lnTo>
                  <a:lnTo>
                    <a:pt x="577" y="0"/>
                  </a:lnTo>
                  <a:close/>
                  <a:moveTo>
                    <a:pt x="336" y="0"/>
                  </a:moveTo>
                  <a:lnTo>
                    <a:pt x="312" y="0"/>
                  </a:lnTo>
                  <a:lnTo>
                    <a:pt x="312" y="24"/>
                  </a:lnTo>
                  <a:lnTo>
                    <a:pt x="336" y="24"/>
                  </a:lnTo>
                  <a:lnTo>
                    <a:pt x="336" y="0"/>
                  </a:lnTo>
                  <a:close/>
                  <a:moveTo>
                    <a:pt x="264" y="0"/>
                  </a:moveTo>
                  <a:lnTo>
                    <a:pt x="72" y="0"/>
                  </a:lnTo>
                  <a:lnTo>
                    <a:pt x="72" y="24"/>
                  </a:lnTo>
                  <a:lnTo>
                    <a:pt x="264" y="24"/>
                  </a:lnTo>
                  <a:lnTo>
                    <a:pt x="264" y="0"/>
                  </a:lnTo>
                  <a:close/>
                  <a:moveTo>
                    <a:pt x="24" y="0"/>
                  </a:moveTo>
                  <a:lnTo>
                    <a:pt x="0" y="0"/>
                  </a:lnTo>
                  <a:lnTo>
                    <a:pt x="0" y="24"/>
                  </a:lnTo>
                  <a:lnTo>
                    <a:pt x="24" y="24"/>
                  </a:lnTo>
                  <a:lnTo>
                    <a:pt x="2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8" name="Freeform 315"/>
            <p:cNvSpPr>
              <a:spLocks/>
            </p:cNvSpPr>
            <p:nvPr/>
          </p:nvSpPr>
          <p:spPr bwMode="auto">
            <a:xfrm>
              <a:off x="2790" y="2434"/>
              <a:ext cx="37" cy="25"/>
            </a:xfrm>
            <a:custGeom>
              <a:avLst/>
              <a:gdLst>
                <a:gd name="T0" fmla="*/ 157 w 157"/>
                <a:gd name="T1" fmla="*/ 116 h 116"/>
                <a:gd name="T2" fmla="*/ 0 w 157"/>
                <a:gd name="T3" fmla="*/ 58 h 116"/>
                <a:gd name="T4" fmla="*/ 157 w 157"/>
                <a:gd name="T5" fmla="*/ 0 h 116"/>
                <a:gd name="T6" fmla="*/ 157 w 157"/>
                <a:gd name="T7" fmla="*/ 116 h 116"/>
              </a:gdLst>
              <a:ahLst/>
              <a:cxnLst>
                <a:cxn ang="0">
                  <a:pos x="T0" y="T1"/>
                </a:cxn>
                <a:cxn ang="0">
                  <a:pos x="T2" y="T3"/>
                </a:cxn>
                <a:cxn ang="0">
                  <a:pos x="T4" y="T5"/>
                </a:cxn>
                <a:cxn ang="0">
                  <a:pos x="T6" y="T7"/>
                </a:cxn>
              </a:cxnLst>
              <a:rect l="0" t="0" r="r" b="b"/>
              <a:pathLst>
                <a:path w="157" h="116">
                  <a:moveTo>
                    <a:pt x="157" y="116"/>
                  </a:moveTo>
                  <a:lnTo>
                    <a:pt x="0" y="58"/>
                  </a:lnTo>
                  <a:lnTo>
                    <a:pt x="157" y="0"/>
                  </a:lnTo>
                  <a:cubicBezTo>
                    <a:pt x="132" y="34"/>
                    <a:pt x="132" y="81"/>
                    <a:pt x="157"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9" name="Freeform 316"/>
            <p:cNvSpPr>
              <a:spLocks/>
            </p:cNvSpPr>
            <p:nvPr/>
          </p:nvSpPr>
          <p:spPr bwMode="auto">
            <a:xfrm>
              <a:off x="4094" y="2431"/>
              <a:ext cx="1" cy="16"/>
            </a:xfrm>
            <a:custGeom>
              <a:avLst/>
              <a:gdLst>
                <a:gd name="T0" fmla="*/ 1 w 1"/>
                <a:gd name="T1" fmla="*/ 0 h 73"/>
                <a:gd name="T2" fmla="*/ 0 w 1"/>
                <a:gd name="T3" fmla="*/ 73 h 73"/>
                <a:gd name="T4" fmla="*/ 1 w 1"/>
                <a:gd name="T5" fmla="*/ 0 h 73"/>
              </a:gdLst>
              <a:ahLst/>
              <a:cxnLst>
                <a:cxn ang="0">
                  <a:pos x="T0" y="T1"/>
                </a:cxn>
                <a:cxn ang="0">
                  <a:pos x="T2" y="T3"/>
                </a:cxn>
                <a:cxn ang="0">
                  <a:pos x="T4" y="T5"/>
                </a:cxn>
              </a:cxnLst>
              <a:rect l="0" t="0" r="r" b="b"/>
              <a:pathLst>
                <a:path w="1" h="73">
                  <a:moveTo>
                    <a:pt x="1" y="0"/>
                  </a:moveTo>
                  <a:lnTo>
                    <a:pt x="0" y="73"/>
                  </a:lnTo>
                  <a:lnTo>
                    <a:pt x="1"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0" name="Freeform 317"/>
            <p:cNvSpPr>
              <a:spLocks/>
            </p:cNvSpPr>
            <p:nvPr/>
          </p:nvSpPr>
          <p:spPr bwMode="auto">
            <a:xfrm>
              <a:off x="4095" y="2071"/>
              <a:ext cx="6" cy="360"/>
            </a:xfrm>
            <a:custGeom>
              <a:avLst/>
              <a:gdLst>
                <a:gd name="T0" fmla="*/ 28 w 28"/>
                <a:gd name="T1" fmla="*/ 0 h 1702"/>
                <a:gd name="T2" fmla="*/ 0 w 28"/>
                <a:gd name="T3" fmla="*/ 1702 h 1702"/>
                <a:gd name="T4" fmla="*/ 28 w 28"/>
                <a:gd name="T5" fmla="*/ 0 h 1702"/>
              </a:gdLst>
              <a:ahLst/>
              <a:cxnLst>
                <a:cxn ang="0">
                  <a:pos x="T0" y="T1"/>
                </a:cxn>
                <a:cxn ang="0">
                  <a:pos x="T2" y="T3"/>
                </a:cxn>
                <a:cxn ang="0">
                  <a:pos x="T4" y="T5"/>
                </a:cxn>
              </a:cxnLst>
              <a:rect l="0" t="0" r="r" b="b"/>
              <a:pathLst>
                <a:path w="28" h="1702">
                  <a:moveTo>
                    <a:pt x="28" y="0"/>
                  </a:moveTo>
                  <a:lnTo>
                    <a:pt x="0" y="1702"/>
                  </a:lnTo>
                  <a:lnTo>
                    <a:pt x="28"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1" name="Freeform 318"/>
            <p:cNvSpPr>
              <a:spLocks noEditPoints="1"/>
            </p:cNvSpPr>
            <p:nvPr/>
          </p:nvSpPr>
          <p:spPr bwMode="auto">
            <a:xfrm>
              <a:off x="4092" y="2071"/>
              <a:ext cx="12" cy="372"/>
            </a:xfrm>
            <a:custGeom>
              <a:avLst/>
              <a:gdLst>
                <a:gd name="T0" fmla="*/ 28 w 52"/>
                <a:gd name="T1" fmla="*/ 0 h 1755"/>
                <a:gd name="T2" fmla="*/ 25 w 52"/>
                <a:gd name="T3" fmla="*/ 192 h 1755"/>
                <a:gd name="T4" fmla="*/ 49 w 52"/>
                <a:gd name="T5" fmla="*/ 193 h 1755"/>
                <a:gd name="T6" fmla="*/ 52 w 52"/>
                <a:gd name="T7" fmla="*/ 1 h 1755"/>
                <a:gd name="T8" fmla="*/ 28 w 52"/>
                <a:gd name="T9" fmla="*/ 0 h 1755"/>
                <a:gd name="T10" fmla="*/ 24 w 52"/>
                <a:gd name="T11" fmla="*/ 240 h 1755"/>
                <a:gd name="T12" fmla="*/ 24 w 52"/>
                <a:gd name="T13" fmla="*/ 265 h 1755"/>
                <a:gd name="T14" fmla="*/ 48 w 52"/>
                <a:gd name="T15" fmla="*/ 265 h 1755"/>
                <a:gd name="T16" fmla="*/ 49 w 52"/>
                <a:gd name="T17" fmla="*/ 241 h 1755"/>
                <a:gd name="T18" fmla="*/ 24 w 52"/>
                <a:gd name="T19" fmla="*/ 240 h 1755"/>
                <a:gd name="T20" fmla="*/ 23 w 52"/>
                <a:gd name="T21" fmla="*/ 313 h 1755"/>
                <a:gd name="T22" fmla="*/ 20 w 52"/>
                <a:gd name="T23" fmla="*/ 505 h 1755"/>
                <a:gd name="T24" fmla="*/ 44 w 52"/>
                <a:gd name="T25" fmla="*/ 505 h 1755"/>
                <a:gd name="T26" fmla="*/ 47 w 52"/>
                <a:gd name="T27" fmla="*/ 313 h 1755"/>
                <a:gd name="T28" fmla="*/ 23 w 52"/>
                <a:gd name="T29" fmla="*/ 313 h 1755"/>
                <a:gd name="T30" fmla="*/ 19 w 52"/>
                <a:gd name="T31" fmla="*/ 553 h 1755"/>
                <a:gd name="T32" fmla="*/ 19 w 52"/>
                <a:gd name="T33" fmla="*/ 577 h 1755"/>
                <a:gd name="T34" fmla="*/ 43 w 52"/>
                <a:gd name="T35" fmla="*/ 577 h 1755"/>
                <a:gd name="T36" fmla="*/ 44 w 52"/>
                <a:gd name="T37" fmla="*/ 553 h 1755"/>
                <a:gd name="T38" fmla="*/ 19 w 52"/>
                <a:gd name="T39" fmla="*/ 553 h 1755"/>
                <a:gd name="T40" fmla="*/ 18 w 52"/>
                <a:gd name="T41" fmla="*/ 625 h 1755"/>
                <a:gd name="T42" fmla="*/ 15 w 52"/>
                <a:gd name="T43" fmla="*/ 817 h 1755"/>
                <a:gd name="T44" fmla="*/ 39 w 52"/>
                <a:gd name="T45" fmla="*/ 818 h 1755"/>
                <a:gd name="T46" fmla="*/ 42 w 52"/>
                <a:gd name="T47" fmla="*/ 625 h 1755"/>
                <a:gd name="T48" fmla="*/ 18 w 52"/>
                <a:gd name="T49" fmla="*/ 625 h 1755"/>
                <a:gd name="T50" fmla="*/ 14 w 52"/>
                <a:gd name="T51" fmla="*/ 865 h 1755"/>
                <a:gd name="T52" fmla="*/ 14 w 52"/>
                <a:gd name="T53" fmla="*/ 889 h 1755"/>
                <a:gd name="T54" fmla="*/ 38 w 52"/>
                <a:gd name="T55" fmla="*/ 890 h 1755"/>
                <a:gd name="T56" fmla="*/ 38 w 52"/>
                <a:gd name="T57" fmla="*/ 866 h 1755"/>
                <a:gd name="T58" fmla="*/ 14 w 52"/>
                <a:gd name="T59" fmla="*/ 865 h 1755"/>
                <a:gd name="T60" fmla="*/ 13 w 52"/>
                <a:gd name="T61" fmla="*/ 938 h 1755"/>
                <a:gd name="T62" fmla="*/ 10 w 52"/>
                <a:gd name="T63" fmla="*/ 1130 h 1755"/>
                <a:gd name="T64" fmla="*/ 34 w 52"/>
                <a:gd name="T65" fmla="*/ 1130 h 1755"/>
                <a:gd name="T66" fmla="*/ 37 w 52"/>
                <a:gd name="T67" fmla="*/ 938 h 1755"/>
                <a:gd name="T68" fmla="*/ 13 w 52"/>
                <a:gd name="T69" fmla="*/ 938 h 1755"/>
                <a:gd name="T70" fmla="*/ 9 w 52"/>
                <a:gd name="T71" fmla="*/ 1178 h 1755"/>
                <a:gd name="T72" fmla="*/ 9 w 52"/>
                <a:gd name="T73" fmla="*/ 1202 h 1755"/>
                <a:gd name="T74" fmla="*/ 33 w 52"/>
                <a:gd name="T75" fmla="*/ 1202 h 1755"/>
                <a:gd name="T76" fmla="*/ 33 w 52"/>
                <a:gd name="T77" fmla="*/ 1178 h 1755"/>
                <a:gd name="T78" fmla="*/ 9 w 52"/>
                <a:gd name="T79" fmla="*/ 1178 h 1755"/>
                <a:gd name="T80" fmla="*/ 8 w 52"/>
                <a:gd name="T81" fmla="*/ 1250 h 1755"/>
                <a:gd name="T82" fmla="*/ 5 w 52"/>
                <a:gd name="T83" fmla="*/ 1442 h 1755"/>
                <a:gd name="T84" fmla="*/ 29 w 52"/>
                <a:gd name="T85" fmla="*/ 1443 h 1755"/>
                <a:gd name="T86" fmla="*/ 32 w 52"/>
                <a:gd name="T87" fmla="*/ 1250 h 1755"/>
                <a:gd name="T88" fmla="*/ 8 w 52"/>
                <a:gd name="T89" fmla="*/ 1250 h 1755"/>
                <a:gd name="T90" fmla="*/ 4 w 52"/>
                <a:gd name="T91" fmla="*/ 1490 h 1755"/>
                <a:gd name="T92" fmla="*/ 4 w 52"/>
                <a:gd name="T93" fmla="*/ 1514 h 1755"/>
                <a:gd name="T94" fmla="*/ 28 w 52"/>
                <a:gd name="T95" fmla="*/ 1515 h 1755"/>
                <a:gd name="T96" fmla="*/ 28 w 52"/>
                <a:gd name="T97" fmla="*/ 1491 h 1755"/>
                <a:gd name="T98" fmla="*/ 4 w 52"/>
                <a:gd name="T99" fmla="*/ 1490 h 1755"/>
                <a:gd name="T100" fmla="*/ 3 w 52"/>
                <a:gd name="T101" fmla="*/ 1562 h 1755"/>
                <a:gd name="T102" fmla="*/ 0 w 52"/>
                <a:gd name="T103" fmla="*/ 1755 h 1755"/>
                <a:gd name="T104" fmla="*/ 24 w 52"/>
                <a:gd name="T105" fmla="*/ 1755 h 1755"/>
                <a:gd name="T106" fmla="*/ 27 w 52"/>
                <a:gd name="T107" fmla="*/ 1563 h 1755"/>
                <a:gd name="T108" fmla="*/ 3 w 52"/>
                <a:gd name="T109" fmla="*/ 1562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 h="1755">
                  <a:moveTo>
                    <a:pt x="28" y="0"/>
                  </a:moveTo>
                  <a:lnTo>
                    <a:pt x="25" y="192"/>
                  </a:lnTo>
                  <a:lnTo>
                    <a:pt x="49" y="193"/>
                  </a:lnTo>
                  <a:lnTo>
                    <a:pt x="52" y="1"/>
                  </a:lnTo>
                  <a:lnTo>
                    <a:pt x="28" y="0"/>
                  </a:lnTo>
                  <a:close/>
                  <a:moveTo>
                    <a:pt x="24" y="240"/>
                  </a:moveTo>
                  <a:lnTo>
                    <a:pt x="24" y="265"/>
                  </a:lnTo>
                  <a:lnTo>
                    <a:pt x="48" y="265"/>
                  </a:lnTo>
                  <a:lnTo>
                    <a:pt x="49" y="241"/>
                  </a:lnTo>
                  <a:lnTo>
                    <a:pt x="24" y="240"/>
                  </a:lnTo>
                  <a:close/>
                  <a:moveTo>
                    <a:pt x="23" y="313"/>
                  </a:moveTo>
                  <a:lnTo>
                    <a:pt x="20" y="505"/>
                  </a:lnTo>
                  <a:lnTo>
                    <a:pt x="44" y="505"/>
                  </a:lnTo>
                  <a:lnTo>
                    <a:pt x="47" y="313"/>
                  </a:lnTo>
                  <a:lnTo>
                    <a:pt x="23" y="313"/>
                  </a:lnTo>
                  <a:close/>
                  <a:moveTo>
                    <a:pt x="19" y="553"/>
                  </a:moveTo>
                  <a:lnTo>
                    <a:pt x="19" y="577"/>
                  </a:lnTo>
                  <a:lnTo>
                    <a:pt x="43" y="577"/>
                  </a:lnTo>
                  <a:lnTo>
                    <a:pt x="44" y="553"/>
                  </a:lnTo>
                  <a:lnTo>
                    <a:pt x="19" y="553"/>
                  </a:lnTo>
                  <a:close/>
                  <a:moveTo>
                    <a:pt x="18" y="625"/>
                  </a:moveTo>
                  <a:lnTo>
                    <a:pt x="15" y="817"/>
                  </a:lnTo>
                  <a:lnTo>
                    <a:pt x="39" y="818"/>
                  </a:lnTo>
                  <a:lnTo>
                    <a:pt x="42" y="625"/>
                  </a:lnTo>
                  <a:lnTo>
                    <a:pt x="18" y="625"/>
                  </a:lnTo>
                  <a:close/>
                  <a:moveTo>
                    <a:pt x="14" y="865"/>
                  </a:moveTo>
                  <a:lnTo>
                    <a:pt x="14" y="889"/>
                  </a:lnTo>
                  <a:lnTo>
                    <a:pt x="38" y="890"/>
                  </a:lnTo>
                  <a:lnTo>
                    <a:pt x="38" y="866"/>
                  </a:lnTo>
                  <a:lnTo>
                    <a:pt x="14" y="865"/>
                  </a:lnTo>
                  <a:close/>
                  <a:moveTo>
                    <a:pt x="13" y="938"/>
                  </a:moveTo>
                  <a:lnTo>
                    <a:pt x="10" y="1130"/>
                  </a:lnTo>
                  <a:lnTo>
                    <a:pt x="34" y="1130"/>
                  </a:lnTo>
                  <a:lnTo>
                    <a:pt x="37" y="938"/>
                  </a:lnTo>
                  <a:lnTo>
                    <a:pt x="13" y="938"/>
                  </a:lnTo>
                  <a:close/>
                  <a:moveTo>
                    <a:pt x="9" y="1178"/>
                  </a:moveTo>
                  <a:lnTo>
                    <a:pt x="9" y="1202"/>
                  </a:lnTo>
                  <a:lnTo>
                    <a:pt x="33" y="1202"/>
                  </a:lnTo>
                  <a:lnTo>
                    <a:pt x="33" y="1178"/>
                  </a:lnTo>
                  <a:lnTo>
                    <a:pt x="9" y="1178"/>
                  </a:lnTo>
                  <a:close/>
                  <a:moveTo>
                    <a:pt x="8" y="1250"/>
                  </a:moveTo>
                  <a:lnTo>
                    <a:pt x="5" y="1442"/>
                  </a:lnTo>
                  <a:lnTo>
                    <a:pt x="29" y="1443"/>
                  </a:lnTo>
                  <a:lnTo>
                    <a:pt x="32" y="1250"/>
                  </a:lnTo>
                  <a:lnTo>
                    <a:pt x="8" y="1250"/>
                  </a:lnTo>
                  <a:close/>
                  <a:moveTo>
                    <a:pt x="4" y="1490"/>
                  </a:moveTo>
                  <a:lnTo>
                    <a:pt x="4" y="1514"/>
                  </a:lnTo>
                  <a:lnTo>
                    <a:pt x="28" y="1515"/>
                  </a:lnTo>
                  <a:lnTo>
                    <a:pt x="28" y="1491"/>
                  </a:lnTo>
                  <a:lnTo>
                    <a:pt x="4" y="1490"/>
                  </a:lnTo>
                  <a:close/>
                  <a:moveTo>
                    <a:pt x="3" y="1562"/>
                  </a:moveTo>
                  <a:lnTo>
                    <a:pt x="0" y="1755"/>
                  </a:lnTo>
                  <a:lnTo>
                    <a:pt x="24" y="1755"/>
                  </a:lnTo>
                  <a:lnTo>
                    <a:pt x="27" y="1563"/>
                  </a:lnTo>
                  <a:lnTo>
                    <a:pt x="3" y="156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2" name="Rectangle 319"/>
            <p:cNvSpPr>
              <a:spLocks noChangeArrowheads="1"/>
            </p:cNvSpPr>
            <p:nvPr/>
          </p:nvSpPr>
          <p:spPr bwMode="auto">
            <a:xfrm>
              <a:off x="3560" y="2387"/>
              <a:ext cx="288"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isImmediate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7714" name="Freeform 320"/>
            <p:cNvSpPr>
              <a:spLocks noEditPoints="1"/>
            </p:cNvSpPr>
            <p:nvPr/>
          </p:nvSpPr>
          <p:spPr bwMode="auto">
            <a:xfrm>
              <a:off x="4365" y="2107"/>
              <a:ext cx="6" cy="968"/>
            </a:xfrm>
            <a:custGeom>
              <a:avLst/>
              <a:gdLst>
                <a:gd name="T0" fmla="*/ 0 w 24"/>
                <a:gd name="T1" fmla="*/ 192 h 4568"/>
                <a:gd name="T2" fmla="*/ 0 w 24"/>
                <a:gd name="T3" fmla="*/ 0 h 4568"/>
                <a:gd name="T4" fmla="*/ 0 w 24"/>
                <a:gd name="T5" fmla="*/ 264 h 4568"/>
                <a:gd name="T6" fmla="*/ 0 w 24"/>
                <a:gd name="T7" fmla="*/ 240 h 4568"/>
                <a:gd name="T8" fmla="*/ 0 w 24"/>
                <a:gd name="T9" fmla="*/ 505 h 4568"/>
                <a:gd name="T10" fmla="*/ 0 w 24"/>
                <a:gd name="T11" fmla="*/ 312 h 4568"/>
                <a:gd name="T12" fmla="*/ 0 w 24"/>
                <a:gd name="T13" fmla="*/ 577 h 4568"/>
                <a:gd name="T14" fmla="*/ 0 w 24"/>
                <a:gd name="T15" fmla="*/ 553 h 4568"/>
                <a:gd name="T16" fmla="*/ 0 w 24"/>
                <a:gd name="T17" fmla="*/ 817 h 4568"/>
                <a:gd name="T18" fmla="*/ 0 w 24"/>
                <a:gd name="T19" fmla="*/ 625 h 4568"/>
                <a:gd name="T20" fmla="*/ 0 w 24"/>
                <a:gd name="T21" fmla="*/ 889 h 4568"/>
                <a:gd name="T22" fmla="*/ 0 w 24"/>
                <a:gd name="T23" fmla="*/ 865 h 4568"/>
                <a:gd name="T24" fmla="*/ 0 w 24"/>
                <a:gd name="T25" fmla="*/ 1130 h 4568"/>
                <a:gd name="T26" fmla="*/ 0 w 24"/>
                <a:gd name="T27" fmla="*/ 937 h 4568"/>
                <a:gd name="T28" fmla="*/ 0 w 24"/>
                <a:gd name="T29" fmla="*/ 1202 h 4568"/>
                <a:gd name="T30" fmla="*/ 0 w 24"/>
                <a:gd name="T31" fmla="*/ 1178 h 4568"/>
                <a:gd name="T32" fmla="*/ 0 w 24"/>
                <a:gd name="T33" fmla="*/ 1442 h 4568"/>
                <a:gd name="T34" fmla="*/ 0 w 24"/>
                <a:gd name="T35" fmla="*/ 1250 h 4568"/>
                <a:gd name="T36" fmla="*/ 0 w 24"/>
                <a:gd name="T37" fmla="*/ 1514 h 4568"/>
                <a:gd name="T38" fmla="*/ 0 w 24"/>
                <a:gd name="T39" fmla="*/ 1490 h 4568"/>
                <a:gd name="T40" fmla="*/ 0 w 24"/>
                <a:gd name="T41" fmla="*/ 1755 h 4568"/>
                <a:gd name="T42" fmla="*/ 0 w 24"/>
                <a:gd name="T43" fmla="*/ 1563 h 4568"/>
                <a:gd name="T44" fmla="*/ 0 w 24"/>
                <a:gd name="T45" fmla="*/ 1827 h 4568"/>
                <a:gd name="T46" fmla="*/ 0 w 24"/>
                <a:gd name="T47" fmla="*/ 1803 h 4568"/>
                <a:gd name="T48" fmla="*/ 0 w 24"/>
                <a:gd name="T49" fmla="*/ 2067 h 4568"/>
                <a:gd name="T50" fmla="*/ 0 w 24"/>
                <a:gd name="T51" fmla="*/ 1875 h 4568"/>
                <a:gd name="T52" fmla="*/ 0 w 24"/>
                <a:gd name="T53" fmla="*/ 2139 h 4568"/>
                <a:gd name="T54" fmla="*/ 0 w 24"/>
                <a:gd name="T55" fmla="*/ 2115 h 4568"/>
                <a:gd name="T56" fmla="*/ 0 w 24"/>
                <a:gd name="T57" fmla="*/ 2380 h 4568"/>
                <a:gd name="T58" fmla="*/ 0 w 24"/>
                <a:gd name="T59" fmla="*/ 2188 h 4568"/>
                <a:gd name="T60" fmla="*/ 0 w 24"/>
                <a:gd name="T61" fmla="*/ 2452 h 4568"/>
                <a:gd name="T62" fmla="*/ 0 w 24"/>
                <a:gd name="T63" fmla="*/ 2428 h 4568"/>
                <a:gd name="T64" fmla="*/ 0 w 24"/>
                <a:gd name="T65" fmla="*/ 2692 h 4568"/>
                <a:gd name="T66" fmla="*/ 0 w 24"/>
                <a:gd name="T67" fmla="*/ 2500 h 4568"/>
                <a:gd name="T68" fmla="*/ 0 w 24"/>
                <a:gd name="T69" fmla="*/ 2765 h 4568"/>
                <a:gd name="T70" fmla="*/ 0 w 24"/>
                <a:gd name="T71" fmla="*/ 2740 h 4568"/>
                <a:gd name="T72" fmla="*/ 0 w 24"/>
                <a:gd name="T73" fmla="*/ 3005 h 4568"/>
                <a:gd name="T74" fmla="*/ 0 w 24"/>
                <a:gd name="T75" fmla="*/ 2813 h 4568"/>
                <a:gd name="T76" fmla="*/ 0 w 24"/>
                <a:gd name="T77" fmla="*/ 3077 h 4568"/>
                <a:gd name="T78" fmla="*/ 0 w 24"/>
                <a:gd name="T79" fmla="*/ 3053 h 4568"/>
                <a:gd name="T80" fmla="*/ 0 w 24"/>
                <a:gd name="T81" fmla="*/ 3317 h 4568"/>
                <a:gd name="T82" fmla="*/ 0 w 24"/>
                <a:gd name="T83" fmla="*/ 3125 h 4568"/>
                <a:gd name="T84" fmla="*/ 0 w 24"/>
                <a:gd name="T85" fmla="*/ 3390 h 4568"/>
                <a:gd name="T86" fmla="*/ 0 w 24"/>
                <a:gd name="T87" fmla="*/ 3366 h 4568"/>
                <a:gd name="T88" fmla="*/ 0 w 24"/>
                <a:gd name="T89" fmla="*/ 3630 h 4568"/>
                <a:gd name="T90" fmla="*/ 0 w 24"/>
                <a:gd name="T91" fmla="*/ 3438 h 4568"/>
                <a:gd name="T92" fmla="*/ 0 w 24"/>
                <a:gd name="T93" fmla="*/ 3702 h 4568"/>
                <a:gd name="T94" fmla="*/ 0 w 24"/>
                <a:gd name="T95" fmla="*/ 3678 h 4568"/>
                <a:gd name="T96" fmla="*/ 0 w 24"/>
                <a:gd name="T97" fmla="*/ 3942 h 4568"/>
                <a:gd name="T98" fmla="*/ 0 w 24"/>
                <a:gd name="T99" fmla="*/ 3750 h 4568"/>
                <a:gd name="T100" fmla="*/ 0 w 24"/>
                <a:gd name="T101" fmla="*/ 4015 h 4568"/>
                <a:gd name="T102" fmla="*/ 0 w 24"/>
                <a:gd name="T103" fmla="*/ 3991 h 4568"/>
                <a:gd name="T104" fmla="*/ 0 w 24"/>
                <a:gd name="T105" fmla="*/ 4255 h 4568"/>
                <a:gd name="T106" fmla="*/ 0 w 24"/>
                <a:gd name="T107" fmla="*/ 4063 h 4568"/>
                <a:gd name="T108" fmla="*/ 0 w 24"/>
                <a:gd name="T109" fmla="*/ 4327 h 4568"/>
                <a:gd name="T110" fmla="*/ 0 w 24"/>
                <a:gd name="T111" fmla="*/ 4303 h 4568"/>
                <a:gd name="T112" fmla="*/ 0 w 24"/>
                <a:gd name="T113" fmla="*/ 4568 h 4568"/>
                <a:gd name="T114" fmla="*/ 0 w 24"/>
                <a:gd name="T115" fmla="*/ 4375 h 4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 h="4568">
                  <a:moveTo>
                    <a:pt x="24" y="0"/>
                  </a:moveTo>
                  <a:lnTo>
                    <a:pt x="0" y="0"/>
                  </a:lnTo>
                  <a:lnTo>
                    <a:pt x="0" y="192"/>
                  </a:lnTo>
                  <a:lnTo>
                    <a:pt x="24" y="192"/>
                  </a:lnTo>
                  <a:lnTo>
                    <a:pt x="24" y="0"/>
                  </a:lnTo>
                  <a:close/>
                  <a:moveTo>
                    <a:pt x="0" y="0"/>
                  </a:moveTo>
                  <a:close/>
                  <a:moveTo>
                    <a:pt x="24" y="240"/>
                  </a:moveTo>
                  <a:lnTo>
                    <a:pt x="0" y="240"/>
                  </a:lnTo>
                  <a:lnTo>
                    <a:pt x="0" y="264"/>
                  </a:lnTo>
                  <a:lnTo>
                    <a:pt x="24" y="264"/>
                  </a:lnTo>
                  <a:lnTo>
                    <a:pt x="24" y="240"/>
                  </a:lnTo>
                  <a:close/>
                  <a:moveTo>
                    <a:pt x="0" y="240"/>
                  </a:moveTo>
                  <a:close/>
                  <a:moveTo>
                    <a:pt x="24" y="312"/>
                  </a:moveTo>
                  <a:lnTo>
                    <a:pt x="0" y="312"/>
                  </a:lnTo>
                  <a:lnTo>
                    <a:pt x="0" y="505"/>
                  </a:lnTo>
                  <a:lnTo>
                    <a:pt x="24" y="505"/>
                  </a:lnTo>
                  <a:lnTo>
                    <a:pt x="24" y="312"/>
                  </a:lnTo>
                  <a:close/>
                  <a:moveTo>
                    <a:pt x="0" y="312"/>
                  </a:moveTo>
                  <a:close/>
                  <a:moveTo>
                    <a:pt x="24" y="553"/>
                  </a:moveTo>
                  <a:lnTo>
                    <a:pt x="0" y="553"/>
                  </a:lnTo>
                  <a:lnTo>
                    <a:pt x="0" y="577"/>
                  </a:lnTo>
                  <a:lnTo>
                    <a:pt x="24" y="577"/>
                  </a:lnTo>
                  <a:lnTo>
                    <a:pt x="24" y="553"/>
                  </a:lnTo>
                  <a:close/>
                  <a:moveTo>
                    <a:pt x="0" y="553"/>
                  </a:moveTo>
                  <a:close/>
                  <a:moveTo>
                    <a:pt x="24" y="625"/>
                  </a:moveTo>
                  <a:lnTo>
                    <a:pt x="0" y="625"/>
                  </a:lnTo>
                  <a:lnTo>
                    <a:pt x="0" y="817"/>
                  </a:lnTo>
                  <a:lnTo>
                    <a:pt x="24" y="817"/>
                  </a:lnTo>
                  <a:lnTo>
                    <a:pt x="24" y="625"/>
                  </a:lnTo>
                  <a:close/>
                  <a:moveTo>
                    <a:pt x="0" y="625"/>
                  </a:moveTo>
                  <a:close/>
                  <a:moveTo>
                    <a:pt x="24" y="865"/>
                  </a:moveTo>
                  <a:lnTo>
                    <a:pt x="0" y="865"/>
                  </a:lnTo>
                  <a:lnTo>
                    <a:pt x="0" y="889"/>
                  </a:lnTo>
                  <a:lnTo>
                    <a:pt x="24" y="889"/>
                  </a:lnTo>
                  <a:lnTo>
                    <a:pt x="24" y="865"/>
                  </a:lnTo>
                  <a:close/>
                  <a:moveTo>
                    <a:pt x="0" y="865"/>
                  </a:moveTo>
                  <a:close/>
                  <a:moveTo>
                    <a:pt x="24" y="937"/>
                  </a:moveTo>
                  <a:lnTo>
                    <a:pt x="0" y="937"/>
                  </a:lnTo>
                  <a:lnTo>
                    <a:pt x="0" y="1130"/>
                  </a:lnTo>
                  <a:lnTo>
                    <a:pt x="24" y="1130"/>
                  </a:lnTo>
                  <a:lnTo>
                    <a:pt x="24" y="937"/>
                  </a:lnTo>
                  <a:close/>
                  <a:moveTo>
                    <a:pt x="0" y="937"/>
                  </a:moveTo>
                  <a:close/>
                  <a:moveTo>
                    <a:pt x="24" y="1178"/>
                  </a:moveTo>
                  <a:lnTo>
                    <a:pt x="0" y="1178"/>
                  </a:lnTo>
                  <a:lnTo>
                    <a:pt x="0" y="1202"/>
                  </a:lnTo>
                  <a:lnTo>
                    <a:pt x="24" y="1202"/>
                  </a:lnTo>
                  <a:lnTo>
                    <a:pt x="24" y="1178"/>
                  </a:lnTo>
                  <a:close/>
                  <a:moveTo>
                    <a:pt x="0" y="1178"/>
                  </a:moveTo>
                  <a:close/>
                  <a:moveTo>
                    <a:pt x="24" y="1250"/>
                  </a:moveTo>
                  <a:lnTo>
                    <a:pt x="0" y="1250"/>
                  </a:lnTo>
                  <a:lnTo>
                    <a:pt x="0" y="1442"/>
                  </a:lnTo>
                  <a:lnTo>
                    <a:pt x="24" y="1442"/>
                  </a:lnTo>
                  <a:lnTo>
                    <a:pt x="24" y="1250"/>
                  </a:lnTo>
                  <a:close/>
                  <a:moveTo>
                    <a:pt x="0" y="1250"/>
                  </a:moveTo>
                  <a:close/>
                  <a:moveTo>
                    <a:pt x="24" y="1490"/>
                  </a:moveTo>
                  <a:lnTo>
                    <a:pt x="0" y="1490"/>
                  </a:lnTo>
                  <a:lnTo>
                    <a:pt x="0" y="1514"/>
                  </a:lnTo>
                  <a:lnTo>
                    <a:pt x="24" y="1514"/>
                  </a:lnTo>
                  <a:lnTo>
                    <a:pt x="24" y="1490"/>
                  </a:lnTo>
                  <a:close/>
                  <a:moveTo>
                    <a:pt x="0" y="1490"/>
                  </a:moveTo>
                  <a:close/>
                  <a:moveTo>
                    <a:pt x="24" y="1563"/>
                  </a:moveTo>
                  <a:lnTo>
                    <a:pt x="0" y="1563"/>
                  </a:lnTo>
                  <a:lnTo>
                    <a:pt x="0" y="1755"/>
                  </a:lnTo>
                  <a:lnTo>
                    <a:pt x="24" y="1755"/>
                  </a:lnTo>
                  <a:lnTo>
                    <a:pt x="24" y="1563"/>
                  </a:lnTo>
                  <a:close/>
                  <a:moveTo>
                    <a:pt x="0" y="1563"/>
                  </a:moveTo>
                  <a:close/>
                  <a:moveTo>
                    <a:pt x="24" y="1803"/>
                  </a:moveTo>
                  <a:lnTo>
                    <a:pt x="0" y="1803"/>
                  </a:lnTo>
                  <a:lnTo>
                    <a:pt x="0" y="1827"/>
                  </a:lnTo>
                  <a:lnTo>
                    <a:pt x="24" y="1827"/>
                  </a:lnTo>
                  <a:lnTo>
                    <a:pt x="24" y="1803"/>
                  </a:lnTo>
                  <a:close/>
                  <a:moveTo>
                    <a:pt x="0" y="1803"/>
                  </a:moveTo>
                  <a:close/>
                  <a:moveTo>
                    <a:pt x="24" y="1875"/>
                  </a:moveTo>
                  <a:lnTo>
                    <a:pt x="0" y="1875"/>
                  </a:lnTo>
                  <a:lnTo>
                    <a:pt x="0" y="2067"/>
                  </a:lnTo>
                  <a:lnTo>
                    <a:pt x="24" y="2067"/>
                  </a:lnTo>
                  <a:lnTo>
                    <a:pt x="24" y="1875"/>
                  </a:lnTo>
                  <a:close/>
                  <a:moveTo>
                    <a:pt x="0" y="1875"/>
                  </a:moveTo>
                  <a:close/>
                  <a:moveTo>
                    <a:pt x="24" y="2115"/>
                  </a:moveTo>
                  <a:lnTo>
                    <a:pt x="0" y="2115"/>
                  </a:lnTo>
                  <a:lnTo>
                    <a:pt x="0" y="2139"/>
                  </a:lnTo>
                  <a:lnTo>
                    <a:pt x="24" y="2139"/>
                  </a:lnTo>
                  <a:lnTo>
                    <a:pt x="24" y="2115"/>
                  </a:lnTo>
                  <a:close/>
                  <a:moveTo>
                    <a:pt x="0" y="2115"/>
                  </a:moveTo>
                  <a:close/>
                  <a:moveTo>
                    <a:pt x="24" y="2188"/>
                  </a:moveTo>
                  <a:lnTo>
                    <a:pt x="0" y="2188"/>
                  </a:lnTo>
                  <a:lnTo>
                    <a:pt x="0" y="2380"/>
                  </a:lnTo>
                  <a:lnTo>
                    <a:pt x="24" y="2380"/>
                  </a:lnTo>
                  <a:lnTo>
                    <a:pt x="24" y="2188"/>
                  </a:lnTo>
                  <a:close/>
                  <a:moveTo>
                    <a:pt x="0" y="2188"/>
                  </a:moveTo>
                  <a:close/>
                  <a:moveTo>
                    <a:pt x="24" y="2428"/>
                  </a:moveTo>
                  <a:lnTo>
                    <a:pt x="0" y="2428"/>
                  </a:lnTo>
                  <a:lnTo>
                    <a:pt x="0" y="2452"/>
                  </a:lnTo>
                  <a:lnTo>
                    <a:pt x="24" y="2452"/>
                  </a:lnTo>
                  <a:lnTo>
                    <a:pt x="24" y="2428"/>
                  </a:lnTo>
                  <a:close/>
                  <a:moveTo>
                    <a:pt x="0" y="2428"/>
                  </a:moveTo>
                  <a:close/>
                  <a:moveTo>
                    <a:pt x="24" y="2500"/>
                  </a:moveTo>
                  <a:lnTo>
                    <a:pt x="0" y="2500"/>
                  </a:lnTo>
                  <a:lnTo>
                    <a:pt x="0" y="2692"/>
                  </a:lnTo>
                  <a:lnTo>
                    <a:pt x="24" y="2692"/>
                  </a:lnTo>
                  <a:lnTo>
                    <a:pt x="24" y="2500"/>
                  </a:lnTo>
                  <a:close/>
                  <a:moveTo>
                    <a:pt x="0" y="2500"/>
                  </a:moveTo>
                  <a:close/>
                  <a:moveTo>
                    <a:pt x="24" y="2740"/>
                  </a:moveTo>
                  <a:lnTo>
                    <a:pt x="0" y="2740"/>
                  </a:lnTo>
                  <a:lnTo>
                    <a:pt x="0" y="2765"/>
                  </a:lnTo>
                  <a:lnTo>
                    <a:pt x="24" y="2765"/>
                  </a:lnTo>
                  <a:lnTo>
                    <a:pt x="24" y="2740"/>
                  </a:lnTo>
                  <a:close/>
                  <a:moveTo>
                    <a:pt x="0" y="2740"/>
                  </a:moveTo>
                  <a:close/>
                  <a:moveTo>
                    <a:pt x="24" y="2813"/>
                  </a:moveTo>
                  <a:lnTo>
                    <a:pt x="0" y="2813"/>
                  </a:lnTo>
                  <a:lnTo>
                    <a:pt x="0" y="3005"/>
                  </a:lnTo>
                  <a:lnTo>
                    <a:pt x="24" y="3005"/>
                  </a:lnTo>
                  <a:lnTo>
                    <a:pt x="24" y="2813"/>
                  </a:lnTo>
                  <a:close/>
                  <a:moveTo>
                    <a:pt x="0" y="2813"/>
                  </a:moveTo>
                  <a:close/>
                  <a:moveTo>
                    <a:pt x="24" y="3053"/>
                  </a:moveTo>
                  <a:lnTo>
                    <a:pt x="0" y="3053"/>
                  </a:lnTo>
                  <a:lnTo>
                    <a:pt x="0" y="3077"/>
                  </a:lnTo>
                  <a:lnTo>
                    <a:pt x="24" y="3077"/>
                  </a:lnTo>
                  <a:lnTo>
                    <a:pt x="24" y="3053"/>
                  </a:lnTo>
                  <a:close/>
                  <a:moveTo>
                    <a:pt x="0" y="3053"/>
                  </a:moveTo>
                  <a:close/>
                  <a:moveTo>
                    <a:pt x="24" y="3125"/>
                  </a:moveTo>
                  <a:lnTo>
                    <a:pt x="0" y="3125"/>
                  </a:lnTo>
                  <a:lnTo>
                    <a:pt x="0" y="3317"/>
                  </a:lnTo>
                  <a:lnTo>
                    <a:pt x="24" y="3317"/>
                  </a:lnTo>
                  <a:lnTo>
                    <a:pt x="24" y="3125"/>
                  </a:lnTo>
                  <a:close/>
                  <a:moveTo>
                    <a:pt x="0" y="3125"/>
                  </a:moveTo>
                  <a:close/>
                  <a:moveTo>
                    <a:pt x="24" y="3366"/>
                  </a:moveTo>
                  <a:lnTo>
                    <a:pt x="0" y="3366"/>
                  </a:lnTo>
                  <a:lnTo>
                    <a:pt x="0" y="3390"/>
                  </a:lnTo>
                  <a:lnTo>
                    <a:pt x="24" y="3390"/>
                  </a:lnTo>
                  <a:lnTo>
                    <a:pt x="24" y="3366"/>
                  </a:lnTo>
                  <a:close/>
                  <a:moveTo>
                    <a:pt x="0" y="3366"/>
                  </a:moveTo>
                  <a:close/>
                  <a:moveTo>
                    <a:pt x="24" y="3438"/>
                  </a:moveTo>
                  <a:lnTo>
                    <a:pt x="0" y="3438"/>
                  </a:lnTo>
                  <a:lnTo>
                    <a:pt x="0" y="3630"/>
                  </a:lnTo>
                  <a:lnTo>
                    <a:pt x="24" y="3630"/>
                  </a:lnTo>
                  <a:lnTo>
                    <a:pt x="24" y="3438"/>
                  </a:lnTo>
                  <a:close/>
                  <a:moveTo>
                    <a:pt x="0" y="3438"/>
                  </a:moveTo>
                  <a:close/>
                  <a:moveTo>
                    <a:pt x="24" y="3678"/>
                  </a:moveTo>
                  <a:lnTo>
                    <a:pt x="0" y="3678"/>
                  </a:lnTo>
                  <a:lnTo>
                    <a:pt x="0" y="3702"/>
                  </a:lnTo>
                  <a:lnTo>
                    <a:pt x="24" y="3702"/>
                  </a:lnTo>
                  <a:lnTo>
                    <a:pt x="24" y="3678"/>
                  </a:lnTo>
                  <a:close/>
                  <a:moveTo>
                    <a:pt x="0" y="3678"/>
                  </a:moveTo>
                  <a:close/>
                  <a:moveTo>
                    <a:pt x="24" y="3750"/>
                  </a:moveTo>
                  <a:lnTo>
                    <a:pt x="0" y="3750"/>
                  </a:lnTo>
                  <a:lnTo>
                    <a:pt x="0" y="3942"/>
                  </a:lnTo>
                  <a:lnTo>
                    <a:pt x="24" y="3942"/>
                  </a:lnTo>
                  <a:lnTo>
                    <a:pt x="24" y="3750"/>
                  </a:lnTo>
                  <a:close/>
                  <a:moveTo>
                    <a:pt x="0" y="3750"/>
                  </a:moveTo>
                  <a:close/>
                  <a:moveTo>
                    <a:pt x="24" y="3991"/>
                  </a:moveTo>
                  <a:lnTo>
                    <a:pt x="0" y="3991"/>
                  </a:lnTo>
                  <a:lnTo>
                    <a:pt x="0" y="4015"/>
                  </a:lnTo>
                  <a:lnTo>
                    <a:pt x="24" y="4015"/>
                  </a:lnTo>
                  <a:lnTo>
                    <a:pt x="24" y="3991"/>
                  </a:lnTo>
                  <a:close/>
                  <a:moveTo>
                    <a:pt x="0" y="3991"/>
                  </a:moveTo>
                  <a:close/>
                  <a:moveTo>
                    <a:pt x="24" y="4063"/>
                  </a:moveTo>
                  <a:lnTo>
                    <a:pt x="0" y="4063"/>
                  </a:lnTo>
                  <a:lnTo>
                    <a:pt x="0" y="4255"/>
                  </a:lnTo>
                  <a:lnTo>
                    <a:pt x="24" y="4255"/>
                  </a:lnTo>
                  <a:lnTo>
                    <a:pt x="24" y="4063"/>
                  </a:lnTo>
                  <a:close/>
                  <a:moveTo>
                    <a:pt x="0" y="4063"/>
                  </a:moveTo>
                  <a:close/>
                  <a:moveTo>
                    <a:pt x="24" y="4303"/>
                  </a:moveTo>
                  <a:lnTo>
                    <a:pt x="0" y="4303"/>
                  </a:lnTo>
                  <a:lnTo>
                    <a:pt x="0" y="4327"/>
                  </a:lnTo>
                  <a:lnTo>
                    <a:pt x="24" y="4327"/>
                  </a:lnTo>
                  <a:lnTo>
                    <a:pt x="24" y="4303"/>
                  </a:lnTo>
                  <a:close/>
                  <a:moveTo>
                    <a:pt x="0" y="4303"/>
                  </a:moveTo>
                  <a:close/>
                  <a:moveTo>
                    <a:pt x="24" y="4375"/>
                  </a:moveTo>
                  <a:lnTo>
                    <a:pt x="0" y="4375"/>
                  </a:lnTo>
                  <a:lnTo>
                    <a:pt x="0" y="4568"/>
                  </a:lnTo>
                  <a:lnTo>
                    <a:pt x="24" y="4568"/>
                  </a:lnTo>
                  <a:lnTo>
                    <a:pt x="24" y="4375"/>
                  </a:lnTo>
                  <a:close/>
                  <a:moveTo>
                    <a:pt x="0" y="4375"/>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5" name="Freeform 321"/>
            <p:cNvSpPr>
              <a:spLocks/>
            </p:cNvSpPr>
            <p:nvPr/>
          </p:nvSpPr>
          <p:spPr bwMode="auto">
            <a:xfrm>
              <a:off x="4127" y="2398"/>
              <a:ext cx="2" cy="76"/>
            </a:xfrm>
            <a:custGeom>
              <a:avLst/>
              <a:gdLst>
                <a:gd name="T0" fmla="*/ 6 w 6"/>
                <a:gd name="T1" fmla="*/ 0 h 357"/>
                <a:gd name="T2" fmla="*/ 0 w 6"/>
                <a:gd name="T3" fmla="*/ 357 h 357"/>
                <a:gd name="T4" fmla="*/ 6 w 6"/>
                <a:gd name="T5" fmla="*/ 0 h 357"/>
              </a:gdLst>
              <a:ahLst/>
              <a:cxnLst>
                <a:cxn ang="0">
                  <a:pos x="T0" y="T1"/>
                </a:cxn>
                <a:cxn ang="0">
                  <a:pos x="T2" y="T3"/>
                </a:cxn>
                <a:cxn ang="0">
                  <a:pos x="T4" y="T5"/>
                </a:cxn>
              </a:cxnLst>
              <a:rect l="0" t="0" r="r" b="b"/>
              <a:pathLst>
                <a:path w="6" h="357">
                  <a:moveTo>
                    <a:pt x="6" y="0"/>
                  </a:moveTo>
                  <a:lnTo>
                    <a:pt x="0" y="357"/>
                  </a:lnTo>
                  <a:lnTo>
                    <a:pt x="6"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6" name="Freeform 322"/>
            <p:cNvSpPr>
              <a:spLocks/>
            </p:cNvSpPr>
            <p:nvPr/>
          </p:nvSpPr>
          <p:spPr bwMode="auto">
            <a:xfrm>
              <a:off x="4129" y="2099"/>
              <a:ext cx="5" cy="299"/>
            </a:xfrm>
            <a:custGeom>
              <a:avLst/>
              <a:gdLst>
                <a:gd name="T0" fmla="*/ 22 w 22"/>
                <a:gd name="T1" fmla="*/ 0 h 1412"/>
                <a:gd name="T2" fmla="*/ 0 w 22"/>
                <a:gd name="T3" fmla="*/ 1412 h 1412"/>
                <a:gd name="T4" fmla="*/ 22 w 22"/>
                <a:gd name="T5" fmla="*/ 0 h 1412"/>
              </a:gdLst>
              <a:ahLst/>
              <a:cxnLst>
                <a:cxn ang="0">
                  <a:pos x="T0" y="T1"/>
                </a:cxn>
                <a:cxn ang="0">
                  <a:pos x="T2" y="T3"/>
                </a:cxn>
                <a:cxn ang="0">
                  <a:pos x="T4" y="T5"/>
                </a:cxn>
              </a:cxnLst>
              <a:rect l="0" t="0" r="r" b="b"/>
              <a:pathLst>
                <a:path w="22" h="1412">
                  <a:moveTo>
                    <a:pt x="22" y="0"/>
                  </a:moveTo>
                  <a:lnTo>
                    <a:pt x="0" y="1412"/>
                  </a:lnTo>
                  <a:lnTo>
                    <a:pt x="22"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7" name="Freeform 323"/>
            <p:cNvSpPr>
              <a:spLocks/>
            </p:cNvSpPr>
            <p:nvPr/>
          </p:nvSpPr>
          <p:spPr bwMode="auto">
            <a:xfrm>
              <a:off x="4134" y="2098"/>
              <a:ext cx="0" cy="1"/>
            </a:xfrm>
            <a:custGeom>
              <a:avLst/>
              <a:gdLst>
                <a:gd name="T0" fmla="*/ 0 h 5"/>
                <a:gd name="T1" fmla="*/ 5 h 5"/>
                <a:gd name="T2" fmla="*/ 0 h 5"/>
              </a:gdLst>
              <a:ahLst/>
              <a:cxnLst>
                <a:cxn ang="0">
                  <a:pos x="0" y="T0"/>
                </a:cxn>
                <a:cxn ang="0">
                  <a:pos x="0" y="T1"/>
                </a:cxn>
                <a:cxn ang="0">
                  <a:pos x="0" y="T2"/>
                </a:cxn>
              </a:cxnLst>
              <a:rect l="0" t="0" r="r" b="b"/>
              <a:pathLst>
                <a:path h="5">
                  <a:moveTo>
                    <a:pt x="0" y="0"/>
                  </a:moveTo>
                  <a:lnTo>
                    <a:pt x="0" y="5"/>
                  </a:lnTo>
                  <a:lnTo>
                    <a:pt x="0" y="0"/>
                  </a:lnTo>
                  <a:close/>
                </a:path>
              </a:pathLst>
            </a:custGeom>
            <a:solidFill>
              <a:srgbClr val="ABC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8" name="Freeform 324"/>
            <p:cNvSpPr>
              <a:spLocks noEditPoints="1"/>
            </p:cNvSpPr>
            <p:nvPr/>
          </p:nvSpPr>
          <p:spPr bwMode="auto">
            <a:xfrm>
              <a:off x="4125" y="2098"/>
              <a:ext cx="12" cy="372"/>
            </a:xfrm>
            <a:custGeom>
              <a:avLst/>
              <a:gdLst>
                <a:gd name="T0" fmla="*/ 28 w 53"/>
                <a:gd name="T1" fmla="*/ 0 h 1755"/>
                <a:gd name="T2" fmla="*/ 25 w 53"/>
                <a:gd name="T3" fmla="*/ 192 h 1755"/>
                <a:gd name="T4" fmla="*/ 49 w 53"/>
                <a:gd name="T5" fmla="*/ 193 h 1755"/>
                <a:gd name="T6" fmla="*/ 53 w 53"/>
                <a:gd name="T7" fmla="*/ 0 h 1755"/>
                <a:gd name="T8" fmla="*/ 28 w 53"/>
                <a:gd name="T9" fmla="*/ 0 h 1755"/>
                <a:gd name="T10" fmla="*/ 25 w 53"/>
                <a:gd name="T11" fmla="*/ 240 h 1755"/>
                <a:gd name="T12" fmla="*/ 24 w 53"/>
                <a:gd name="T13" fmla="*/ 264 h 1755"/>
                <a:gd name="T14" fmla="*/ 48 w 53"/>
                <a:gd name="T15" fmla="*/ 265 h 1755"/>
                <a:gd name="T16" fmla="*/ 49 w 53"/>
                <a:gd name="T17" fmla="*/ 241 h 1755"/>
                <a:gd name="T18" fmla="*/ 25 w 53"/>
                <a:gd name="T19" fmla="*/ 240 h 1755"/>
                <a:gd name="T20" fmla="*/ 23 w 53"/>
                <a:gd name="T21" fmla="*/ 312 h 1755"/>
                <a:gd name="T22" fmla="*/ 20 w 53"/>
                <a:gd name="T23" fmla="*/ 505 h 1755"/>
                <a:gd name="T24" fmla="*/ 44 w 53"/>
                <a:gd name="T25" fmla="*/ 505 h 1755"/>
                <a:gd name="T26" fmla="*/ 47 w 53"/>
                <a:gd name="T27" fmla="*/ 313 h 1755"/>
                <a:gd name="T28" fmla="*/ 23 w 53"/>
                <a:gd name="T29" fmla="*/ 312 h 1755"/>
                <a:gd name="T30" fmla="*/ 20 w 53"/>
                <a:gd name="T31" fmla="*/ 553 h 1755"/>
                <a:gd name="T32" fmla="*/ 19 w 53"/>
                <a:gd name="T33" fmla="*/ 577 h 1755"/>
                <a:gd name="T34" fmla="*/ 43 w 53"/>
                <a:gd name="T35" fmla="*/ 577 h 1755"/>
                <a:gd name="T36" fmla="*/ 44 w 53"/>
                <a:gd name="T37" fmla="*/ 553 h 1755"/>
                <a:gd name="T38" fmla="*/ 20 w 53"/>
                <a:gd name="T39" fmla="*/ 553 h 1755"/>
                <a:gd name="T40" fmla="*/ 18 w 53"/>
                <a:gd name="T41" fmla="*/ 625 h 1755"/>
                <a:gd name="T42" fmla="*/ 15 w 53"/>
                <a:gd name="T43" fmla="*/ 817 h 1755"/>
                <a:gd name="T44" fmla="*/ 39 w 53"/>
                <a:gd name="T45" fmla="*/ 818 h 1755"/>
                <a:gd name="T46" fmla="*/ 42 w 53"/>
                <a:gd name="T47" fmla="*/ 625 h 1755"/>
                <a:gd name="T48" fmla="*/ 18 w 53"/>
                <a:gd name="T49" fmla="*/ 625 h 1755"/>
                <a:gd name="T50" fmla="*/ 15 w 53"/>
                <a:gd name="T51" fmla="*/ 865 h 1755"/>
                <a:gd name="T52" fmla="*/ 14 w 53"/>
                <a:gd name="T53" fmla="*/ 889 h 1755"/>
                <a:gd name="T54" fmla="*/ 38 w 53"/>
                <a:gd name="T55" fmla="*/ 890 h 1755"/>
                <a:gd name="T56" fmla="*/ 39 w 53"/>
                <a:gd name="T57" fmla="*/ 866 h 1755"/>
                <a:gd name="T58" fmla="*/ 15 w 53"/>
                <a:gd name="T59" fmla="*/ 865 h 1755"/>
                <a:gd name="T60" fmla="*/ 13 w 53"/>
                <a:gd name="T61" fmla="*/ 937 h 1755"/>
                <a:gd name="T62" fmla="*/ 10 w 53"/>
                <a:gd name="T63" fmla="*/ 1130 h 1755"/>
                <a:gd name="T64" fmla="*/ 34 w 53"/>
                <a:gd name="T65" fmla="*/ 1130 h 1755"/>
                <a:gd name="T66" fmla="*/ 37 w 53"/>
                <a:gd name="T67" fmla="*/ 938 h 1755"/>
                <a:gd name="T68" fmla="*/ 13 w 53"/>
                <a:gd name="T69" fmla="*/ 937 h 1755"/>
                <a:gd name="T70" fmla="*/ 9 w 53"/>
                <a:gd name="T71" fmla="*/ 1178 h 1755"/>
                <a:gd name="T72" fmla="*/ 9 w 53"/>
                <a:gd name="T73" fmla="*/ 1202 h 1755"/>
                <a:gd name="T74" fmla="*/ 33 w 53"/>
                <a:gd name="T75" fmla="*/ 1202 h 1755"/>
                <a:gd name="T76" fmla="*/ 34 w 53"/>
                <a:gd name="T77" fmla="*/ 1178 h 1755"/>
                <a:gd name="T78" fmla="*/ 9 w 53"/>
                <a:gd name="T79" fmla="*/ 1178 h 1755"/>
                <a:gd name="T80" fmla="*/ 8 w 53"/>
                <a:gd name="T81" fmla="*/ 1250 h 1755"/>
                <a:gd name="T82" fmla="*/ 5 w 53"/>
                <a:gd name="T83" fmla="*/ 1442 h 1755"/>
                <a:gd name="T84" fmla="*/ 29 w 53"/>
                <a:gd name="T85" fmla="*/ 1443 h 1755"/>
                <a:gd name="T86" fmla="*/ 32 w 53"/>
                <a:gd name="T87" fmla="*/ 1250 h 1755"/>
                <a:gd name="T88" fmla="*/ 8 w 53"/>
                <a:gd name="T89" fmla="*/ 1250 h 1755"/>
                <a:gd name="T90" fmla="*/ 4 w 53"/>
                <a:gd name="T91" fmla="*/ 1490 h 1755"/>
                <a:gd name="T92" fmla="*/ 4 w 53"/>
                <a:gd name="T93" fmla="*/ 1514 h 1755"/>
                <a:gd name="T94" fmla="*/ 28 w 53"/>
                <a:gd name="T95" fmla="*/ 1515 h 1755"/>
                <a:gd name="T96" fmla="*/ 28 w 53"/>
                <a:gd name="T97" fmla="*/ 1491 h 1755"/>
                <a:gd name="T98" fmla="*/ 4 w 53"/>
                <a:gd name="T99" fmla="*/ 1490 h 1755"/>
                <a:gd name="T100" fmla="*/ 3 w 53"/>
                <a:gd name="T101" fmla="*/ 1562 h 1755"/>
                <a:gd name="T102" fmla="*/ 0 w 53"/>
                <a:gd name="T103" fmla="*/ 1755 h 1755"/>
                <a:gd name="T104" fmla="*/ 24 w 53"/>
                <a:gd name="T105" fmla="*/ 1755 h 1755"/>
                <a:gd name="T106" fmla="*/ 27 w 53"/>
                <a:gd name="T107" fmla="*/ 1563 h 1755"/>
                <a:gd name="T108" fmla="*/ 3 w 53"/>
                <a:gd name="T109" fmla="*/ 1562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 h="1755">
                  <a:moveTo>
                    <a:pt x="28" y="0"/>
                  </a:moveTo>
                  <a:lnTo>
                    <a:pt x="25" y="192"/>
                  </a:lnTo>
                  <a:lnTo>
                    <a:pt x="49" y="193"/>
                  </a:lnTo>
                  <a:lnTo>
                    <a:pt x="53" y="0"/>
                  </a:lnTo>
                  <a:lnTo>
                    <a:pt x="28" y="0"/>
                  </a:lnTo>
                  <a:close/>
                  <a:moveTo>
                    <a:pt x="25" y="240"/>
                  </a:moveTo>
                  <a:lnTo>
                    <a:pt x="24" y="264"/>
                  </a:lnTo>
                  <a:lnTo>
                    <a:pt x="48" y="265"/>
                  </a:lnTo>
                  <a:lnTo>
                    <a:pt x="49" y="241"/>
                  </a:lnTo>
                  <a:lnTo>
                    <a:pt x="25" y="240"/>
                  </a:lnTo>
                  <a:close/>
                  <a:moveTo>
                    <a:pt x="23" y="312"/>
                  </a:moveTo>
                  <a:lnTo>
                    <a:pt x="20" y="505"/>
                  </a:lnTo>
                  <a:lnTo>
                    <a:pt x="44" y="505"/>
                  </a:lnTo>
                  <a:lnTo>
                    <a:pt x="47" y="313"/>
                  </a:lnTo>
                  <a:lnTo>
                    <a:pt x="23" y="312"/>
                  </a:lnTo>
                  <a:close/>
                  <a:moveTo>
                    <a:pt x="20" y="553"/>
                  </a:moveTo>
                  <a:lnTo>
                    <a:pt x="19" y="577"/>
                  </a:lnTo>
                  <a:lnTo>
                    <a:pt x="43" y="577"/>
                  </a:lnTo>
                  <a:lnTo>
                    <a:pt x="44" y="553"/>
                  </a:lnTo>
                  <a:lnTo>
                    <a:pt x="20" y="553"/>
                  </a:lnTo>
                  <a:close/>
                  <a:moveTo>
                    <a:pt x="18" y="625"/>
                  </a:moveTo>
                  <a:lnTo>
                    <a:pt x="15" y="817"/>
                  </a:lnTo>
                  <a:lnTo>
                    <a:pt x="39" y="818"/>
                  </a:lnTo>
                  <a:lnTo>
                    <a:pt x="42" y="625"/>
                  </a:lnTo>
                  <a:lnTo>
                    <a:pt x="18" y="625"/>
                  </a:lnTo>
                  <a:close/>
                  <a:moveTo>
                    <a:pt x="15" y="865"/>
                  </a:moveTo>
                  <a:lnTo>
                    <a:pt x="14" y="889"/>
                  </a:lnTo>
                  <a:lnTo>
                    <a:pt x="38" y="890"/>
                  </a:lnTo>
                  <a:lnTo>
                    <a:pt x="39" y="866"/>
                  </a:lnTo>
                  <a:lnTo>
                    <a:pt x="15" y="865"/>
                  </a:lnTo>
                  <a:close/>
                  <a:moveTo>
                    <a:pt x="13" y="937"/>
                  </a:moveTo>
                  <a:lnTo>
                    <a:pt x="10" y="1130"/>
                  </a:lnTo>
                  <a:lnTo>
                    <a:pt x="34" y="1130"/>
                  </a:lnTo>
                  <a:lnTo>
                    <a:pt x="37" y="938"/>
                  </a:lnTo>
                  <a:lnTo>
                    <a:pt x="13" y="937"/>
                  </a:lnTo>
                  <a:close/>
                  <a:moveTo>
                    <a:pt x="9" y="1178"/>
                  </a:moveTo>
                  <a:lnTo>
                    <a:pt x="9" y="1202"/>
                  </a:lnTo>
                  <a:lnTo>
                    <a:pt x="33" y="1202"/>
                  </a:lnTo>
                  <a:lnTo>
                    <a:pt x="34" y="1178"/>
                  </a:lnTo>
                  <a:lnTo>
                    <a:pt x="9" y="1178"/>
                  </a:lnTo>
                  <a:close/>
                  <a:moveTo>
                    <a:pt x="8" y="1250"/>
                  </a:moveTo>
                  <a:lnTo>
                    <a:pt x="5" y="1442"/>
                  </a:lnTo>
                  <a:lnTo>
                    <a:pt x="29" y="1443"/>
                  </a:lnTo>
                  <a:lnTo>
                    <a:pt x="32" y="1250"/>
                  </a:lnTo>
                  <a:lnTo>
                    <a:pt x="8" y="1250"/>
                  </a:lnTo>
                  <a:close/>
                  <a:moveTo>
                    <a:pt x="4" y="1490"/>
                  </a:moveTo>
                  <a:lnTo>
                    <a:pt x="4" y="1514"/>
                  </a:lnTo>
                  <a:lnTo>
                    <a:pt x="28" y="1515"/>
                  </a:lnTo>
                  <a:lnTo>
                    <a:pt x="28" y="1491"/>
                  </a:lnTo>
                  <a:lnTo>
                    <a:pt x="4" y="1490"/>
                  </a:lnTo>
                  <a:close/>
                  <a:moveTo>
                    <a:pt x="3" y="1562"/>
                  </a:moveTo>
                  <a:lnTo>
                    <a:pt x="0" y="1755"/>
                  </a:lnTo>
                  <a:lnTo>
                    <a:pt x="24" y="1755"/>
                  </a:lnTo>
                  <a:lnTo>
                    <a:pt x="27" y="1563"/>
                  </a:lnTo>
                  <a:lnTo>
                    <a:pt x="3" y="156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9" name="Freeform 325"/>
            <p:cNvSpPr>
              <a:spLocks noEditPoints="1"/>
            </p:cNvSpPr>
            <p:nvPr/>
          </p:nvSpPr>
          <p:spPr bwMode="auto">
            <a:xfrm>
              <a:off x="2912" y="2478"/>
              <a:ext cx="1212" cy="128"/>
            </a:xfrm>
            <a:custGeom>
              <a:avLst/>
              <a:gdLst>
                <a:gd name="T0" fmla="*/ 5042 w 5235"/>
                <a:gd name="T1" fmla="*/ 24 h 607"/>
                <a:gd name="T2" fmla="*/ 4994 w 5235"/>
                <a:gd name="T3" fmla="*/ 0 h 607"/>
                <a:gd name="T4" fmla="*/ 4994 w 5235"/>
                <a:gd name="T5" fmla="*/ 24 h 607"/>
                <a:gd name="T6" fmla="*/ 4730 w 5235"/>
                <a:gd name="T7" fmla="*/ 0 h 607"/>
                <a:gd name="T8" fmla="*/ 4922 w 5235"/>
                <a:gd name="T9" fmla="*/ 0 h 607"/>
                <a:gd name="T10" fmla="*/ 4658 w 5235"/>
                <a:gd name="T11" fmla="*/ 24 h 607"/>
                <a:gd name="T12" fmla="*/ 4609 w 5235"/>
                <a:gd name="T13" fmla="*/ 0 h 607"/>
                <a:gd name="T14" fmla="*/ 4609 w 5235"/>
                <a:gd name="T15" fmla="*/ 24 h 607"/>
                <a:gd name="T16" fmla="*/ 4345 w 5235"/>
                <a:gd name="T17" fmla="*/ 0 h 607"/>
                <a:gd name="T18" fmla="*/ 4369 w 5235"/>
                <a:gd name="T19" fmla="*/ 0 h 607"/>
                <a:gd name="T20" fmla="*/ 4105 w 5235"/>
                <a:gd name="T21" fmla="*/ 24 h 607"/>
                <a:gd name="T22" fmla="*/ 4057 w 5235"/>
                <a:gd name="T23" fmla="*/ 0 h 607"/>
                <a:gd name="T24" fmla="*/ 4057 w 5235"/>
                <a:gd name="T25" fmla="*/ 24 h 607"/>
                <a:gd name="T26" fmla="*/ 3792 w 5235"/>
                <a:gd name="T27" fmla="*/ 0 h 607"/>
                <a:gd name="T28" fmla="*/ 3984 w 5235"/>
                <a:gd name="T29" fmla="*/ 0 h 607"/>
                <a:gd name="T30" fmla="*/ 3720 w 5235"/>
                <a:gd name="T31" fmla="*/ 24 h 607"/>
                <a:gd name="T32" fmla="*/ 3672 w 5235"/>
                <a:gd name="T33" fmla="*/ 0 h 607"/>
                <a:gd name="T34" fmla="*/ 3672 w 5235"/>
                <a:gd name="T35" fmla="*/ 24 h 607"/>
                <a:gd name="T36" fmla="*/ 3408 w 5235"/>
                <a:gd name="T37" fmla="*/ 0 h 607"/>
                <a:gd name="T38" fmla="*/ 3432 w 5235"/>
                <a:gd name="T39" fmla="*/ 0 h 607"/>
                <a:gd name="T40" fmla="*/ 3167 w 5235"/>
                <a:gd name="T41" fmla="*/ 24 h 607"/>
                <a:gd name="T42" fmla="*/ 3119 w 5235"/>
                <a:gd name="T43" fmla="*/ 0 h 607"/>
                <a:gd name="T44" fmla="*/ 3119 w 5235"/>
                <a:gd name="T45" fmla="*/ 24 h 607"/>
                <a:gd name="T46" fmla="*/ 2855 w 5235"/>
                <a:gd name="T47" fmla="*/ 0 h 607"/>
                <a:gd name="T48" fmla="*/ 3047 w 5235"/>
                <a:gd name="T49" fmla="*/ 0 h 607"/>
                <a:gd name="T50" fmla="*/ 2783 w 5235"/>
                <a:gd name="T51" fmla="*/ 24 h 607"/>
                <a:gd name="T52" fmla="*/ 2734 w 5235"/>
                <a:gd name="T53" fmla="*/ 0 h 607"/>
                <a:gd name="T54" fmla="*/ 2734 w 5235"/>
                <a:gd name="T55" fmla="*/ 24 h 607"/>
                <a:gd name="T56" fmla="*/ 2470 w 5235"/>
                <a:gd name="T57" fmla="*/ 0 h 607"/>
                <a:gd name="T58" fmla="*/ 2494 w 5235"/>
                <a:gd name="T59" fmla="*/ 0 h 607"/>
                <a:gd name="T60" fmla="*/ 2230 w 5235"/>
                <a:gd name="T61" fmla="*/ 24 h 607"/>
                <a:gd name="T62" fmla="*/ 2181 w 5235"/>
                <a:gd name="T63" fmla="*/ 0 h 607"/>
                <a:gd name="T64" fmla="*/ 2181 w 5235"/>
                <a:gd name="T65" fmla="*/ 24 h 607"/>
                <a:gd name="T66" fmla="*/ 1917 w 5235"/>
                <a:gd name="T67" fmla="*/ 0 h 607"/>
                <a:gd name="T68" fmla="*/ 2109 w 5235"/>
                <a:gd name="T69" fmla="*/ 0 h 607"/>
                <a:gd name="T70" fmla="*/ 1845 w 5235"/>
                <a:gd name="T71" fmla="*/ 24 h 607"/>
                <a:gd name="T72" fmla="*/ 1797 w 5235"/>
                <a:gd name="T73" fmla="*/ 0 h 607"/>
                <a:gd name="T74" fmla="*/ 1797 w 5235"/>
                <a:gd name="T75" fmla="*/ 24 h 607"/>
                <a:gd name="T76" fmla="*/ 1532 w 5235"/>
                <a:gd name="T77" fmla="*/ 0 h 607"/>
                <a:gd name="T78" fmla="*/ 1556 w 5235"/>
                <a:gd name="T79" fmla="*/ 0 h 607"/>
                <a:gd name="T80" fmla="*/ 1292 w 5235"/>
                <a:gd name="T81" fmla="*/ 24 h 607"/>
                <a:gd name="T82" fmla="*/ 1244 w 5235"/>
                <a:gd name="T83" fmla="*/ 0 h 607"/>
                <a:gd name="T84" fmla="*/ 1244 w 5235"/>
                <a:gd name="T85" fmla="*/ 24 h 607"/>
                <a:gd name="T86" fmla="*/ 979 w 5235"/>
                <a:gd name="T87" fmla="*/ 0 h 607"/>
                <a:gd name="T88" fmla="*/ 1172 w 5235"/>
                <a:gd name="T89" fmla="*/ 0 h 607"/>
                <a:gd name="T90" fmla="*/ 907 w 5235"/>
                <a:gd name="T91" fmla="*/ 24 h 607"/>
                <a:gd name="T92" fmla="*/ 859 w 5235"/>
                <a:gd name="T93" fmla="*/ 0 h 607"/>
                <a:gd name="T94" fmla="*/ 859 w 5235"/>
                <a:gd name="T95" fmla="*/ 24 h 607"/>
                <a:gd name="T96" fmla="*/ 595 w 5235"/>
                <a:gd name="T97" fmla="*/ 0 h 607"/>
                <a:gd name="T98" fmla="*/ 619 w 5235"/>
                <a:gd name="T99" fmla="*/ 0 h 607"/>
                <a:gd name="T100" fmla="*/ 354 w 5235"/>
                <a:gd name="T101" fmla="*/ 24 h 607"/>
                <a:gd name="T102" fmla="*/ 306 w 5235"/>
                <a:gd name="T103" fmla="*/ 0 h 607"/>
                <a:gd name="T104" fmla="*/ 306 w 5235"/>
                <a:gd name="T105" fmla="*/ 24 h 607"/>
                <a:gd name="T106" fmla="*/ 42 w 5235"/>
                <a:gd name="T107" fmla="*/ 0 h 607"/>
                <a:gd name="T108" fmla="*/ 234 w 5235"/>
                <a:gd name="T109" fmla="*/ 0 h 607"/>
                <a:gd name="T110" fmla="*/ 0 w 5235"/>
                <a:gd name="T111" fmla="*/ 54 h 607"/>
                <a:gd name="T112" fmla="*/ 0 w 5235"/>
                <a:gd name="T113" fmla="*/ 30 h 607"/>
                <a:gd name="T114" fmla="*/ 0 w 5235"/>
                <a:gd name="T115" fmla="*/ 294 h 607"/>
                <a:gd name="T116" fmla="*/ 0 w 5235"/>
                <a:gd name="T117" fmla="*/ 102 h 607"/>
                <a:gd name="T118" fmla="*/ 0 w 5235"/>
                <a:gd name="T119" fmla="*/ 366 h 607"/>
                <a:gd name="T120" fmla="*/ 0 w 5235"/>
                <a:gd name="T121" fmla="*/ 342 h 607"/>
                <a:gd name="T122" fmla="*/ 0 w 5235"/>
                <a:gd name="T123" fmla="*/ 607 h 607"/>
                <a:gd name="T124" fmla="*/ 0 w 5235"/>
                <a:gd name="T125" fmla="*/ 41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35" h="607">
                  <a:moveTo>
                    <a:pt x="5235" y="0"/>
                  </a:moveTo>
                  <a:lnTo>
                    <a:pt x="5042" y="0"/>
                  </a:lnTo>
                  <a:lnTo>
                    <a:pt x="5042" y="24"/>
                  </a:lnTo>
                  <a:lnTo>
                    <a:pt x="5235" y="24"/>
                  </a:lnTo>
                  <a:lnTo>
                    <a:pt x="5235" y="0"/>
                  </a:lnTo>
                  <a:close/>
                  <a:moveTo>
                    <a:pt x="4994" y="0"/>
                  </a:moveTo>
                  <a:lnTo>
                    <a:pt x="4970" y="0"/>
                  </a:lnTo>
                  <a:lnTo>
                    <a:pt x="4970" y="24"/>
                  </a:lnTo>
                  <a:lnTo>
                    <a:pt x="4994" y="24"/>
                  </a:lnTo>
                  <a:lnTo>
                    <a:pt x="4994" y="0"/>
                  </a:lnTo>
                  <a:close/>
                  <a:moveTo>
                    <a:pt x="4922" y="0"/>
                  </a:moveTo>
                  <a:lnTo>
                    <a:pt x="4730" y="0"/>
                  </a:lnTo>
                  <a:lnTo>
                    <a:pt x="4730" y="24"/>
                  </a:lnTo>
                  <a:lnTo>
                    <a:pt x="4922" y="24"/>
                  </a:lnTo>
                  <a:lnTo>
                    <a:pt x="4922" y="0"/>
                  </a:lnTo>
                  <a:close/>
                  <a:moveTo>
                    <a:pt x="4682" y="0"/>
                  </a:moveTo>
                  <a:lnTo>
                    <a:pt x="4658" y="0"/>
                  </a:lnTo>
                  <a:lnTo>
                    <a:pt x="4658" y="24"/>
                  </a:lnTo>
                  <a:lnTo>
                    <a:pt x="4682" y="24"/>
                  </a:lnTo>
                  <a:lnTo>
                    <a:pt x="4682" y="0"/>
                  </a:lnTo>
                  <a:close/>
                  <a:moveTo>
                    <a:pt x="4609" y="0"/>
                  </a:moveTo>
                  <a:lnTo>
                    <a:pt x="4417" y="0"/>
                  </a:lnTo>
                  <a:lnTo>
                    <a:pt x="4417" y="24"/>
                  </a:lnTo>
                  <a:lnTo>
                    <a:pt x="4609" y="24"/>
                  </a:lnTo>
                  <a:lnTo>
                    <a:pt x="4609" y="0"/>
                  </a:lnTo>
                  <a:close/>
                  <a:moveTo>
                    <a:pt x="4369" y="0"/>
                  </a:moveTo>
                  <a:lnTo>
                    <a:pt x="4345" y="0"/>
                  </a:lnTo>
                  <a:lnTo>
                    <a:pt x="4345" y="24"/>
                  </a:lnTo>
                  <a:lnTo>
                    <a:pt x="4369" y="24"/>
                  </a:lnTo>
                  <a:lnTo>
                    <a:pt x="4369" y="0"/>
                  </a:lnTo>
                  <a:close/>
                  <a:moveTo>
                    <a:pt x="4297" y="0"/>
                  </a:moveTo>
                  <a:lnTo>
                    <a:pt x="4105" y="0"/>
                  </a:lnTo>
                  <a:lnTo>
                    <a:pt x="4105" y="24"/>
                  </a:lnTo>
                  <a:lnTo>
                    <a:pt x="4297" y="24"/>
                  </a:lnTo>
                  <a:lnTo>
                    <a:pt x="4297" y="0"/>
                  </a:lnTo>
                  <a:close/>
                  <a:moveTo>
                    <a:pt x="4057" y="0"/>
                  </a:moveTo>
                  <a:lnTo>
                    <a:pt x="4033" y="0"/>
                  </a:lnTo>
                  <a:lnTo>
                    <a:pt x="4033" y="24"/>
                  </a:lnTo>
                  <a:lnTo>
                    <a:pt x="4057" y="24"/>
                  </a:lnTo>
                  <a:lnTo>
                    <a:pt x="4057" y="0"/>
                  </a:lnTo>
                  <a:close/>
                  <a:moveTo>
                    <a:pt x="3984" y="0"/>
                  </a:moveTo>
                  <a:lnTo>
                    <a:pt x="3792" y="0"/>
                  </a:lnTo>
                  <a:lnTo>
                    <a:pt x="3792" y="24"/>
                  </a:lnTo>
                  <a:lnTo>
                    <a:pt x="3984" y="24"/>
                  </a:lnTo>
                  <a:lnTo>
                    <a:pt x="3984" y="0"/>
                  </a:lnTo>
                  <a:close/>
                  <a:moveTo>
                    <a:pt x="3744" y="0"/>
                  </a:moveTo>
                  <a:lnTo>
                    <a:pt x="3720" y="0"/>
                  </a:lnTo>
                  <a:lnTo>
                    <a:pt x="3720" y="24"/>
                  </a:lnTo>
                  <a:lnTo>
                    <a:pt x="3744" y="24"/>
                  </a:lnTo>
                  <a:lnTo>
                    <a:pt x="3744" y="0"/>
                  </a:lnTo>
                  <a:close/>
                  <a:moveTo>
                    <a:pt x="3672" y="0"/>
                  </a:moveTo>
                  <a:lnTo>
                    <a:pt x="3480" y="0"/>
                  </a:lnTo>
                  <a:lnTo>
                    <a:pt x="3480" y="24"/>
                  </a:lnTo>
                  <a:lnTo>
                    <a:pt x="3672" y="24"/>
                  </a:lnTo>
                  <a:lnTo>
                    <a:pt x="3672" y="0"/>
                  </a:lnTo>
                  <a:close/>
                  <a:moveTo>
                    <a:pt x="3432" y="0"/>
                  </a:moveTo>
                  <a:lnTo>
                    <a:pt x="3408" y="0"/>
                  </a:lnTo>
                  <a:lnTo>
                    <a:pt x="3408" y="24"/>
                  </a:lnTo>
                  <a:lnTo>
                    <a:pt x="3432" y="24"/>
                  </a:lnTo>
                  <a:lnTo>
                    <a:pt x="3432" y="0"/>
                  </a:lnTo>
                  <a:close/>
                  <a:moveTo>
                    <a:pt x="3359" y="0"/>
                  </a:moveTo>
                  <a:lnTo>
                    <a:pt x="3167" y="0"/>
                  </a:lnTo>
                  <a:lnTo>
                    <a:pt x="3167" y="24"/>
                  </a:lnTo>
                  <a:lnTo>
                    <a:pt x="3359" y="24"/>
                  </a:lnTo>
                  <a:lnTo>
                    <a:pt x="3359" y="0"/>
                  </a:lnTo>
                  <a:close/>
                  <a:moveTo>
                    <a:pt x="3119" y="0"/>
                  </a:moveTo>
                  <a:lnTo>
                    <a:pt x="3095" y="0"/>
                  </a:lnTo>
                  <a:lnTo>
                    <a:pt x="3095" y="24"/>
                  </a:lnTo>
                  <a:lnTo>
                    <a:pt x="3119" y="24"/>
                  </a:lnTo>
                  <a:lnTo>
                    <a:pt x="3119" y="0"/>
                  </a:lnTo>
                  <a:close/>
                  <a:moveTo>
                    <a:pt x="3047" y="0"/>
                  </a:moveTo>
                  <a:lnTo>
                    <a:pt x="2855" y="0"/>
                  </a:lnTo>
                  <a:lnTo>
                    <a:pt x="2855" y="24"/>
                  </a:lnTo>
                  <a:lnTo>
                    <a:pt x="3047" y="24"/>
                  </a:lnTo>
                  <a:lnTo>
                    <a:pt x="3047" y="0"/>
                  </a:lnTo>
                  <a:close/>
                  <a:moveTo>
                    <a:pt x="2807" y="0"/>
                  </a:moveTo>
                  <a:lnTo>
                    <a:pt x="2783" y="0"/>
                  </a:lnTo>
                  <a:lnTo>
                    <a:pt x="2783" y="24"/>
                  </a:lnTo>
                  <a:lnTo>
                    <a:pt x="2807" y="24"/>
                  </a:lnTo>
                  <a:lnTo>
                    <a:pt x="2807" y="0"/>
                  </a:lnTo>
                  <a:close/>
                  <a:moveTo>
                    <a:pt x="2734" y="0"/>
                  </a:moveTo>
                  <a:lnTo>
                    <a:pt x="2542" y="0"/>
                  </a:lnTo>
                  <a:lnTo>
                    <a:pt x="2542" y="24"/>
                  </a:lnTo>
                  <a:lnTo>
                    <a:pt x="2734" y="24"/>
                  </a:lnTo>
                  <a:lnTo>
                    <a:pt x="2734" y="0"/>
                  </a:lnTo>
                  <a:close/>
                  <a:moveTo>
                    <a:pt x="2494" y="0"/>
                  </a:moveTo>
                  <a:lnTo>
                    <a:pt x="2470" y="0"/>
                  </a:lnTo>
                  <a:lnTo>
                    <a:pt x="2470" y="24"/>
                  </a:lnTo>
                  <a:lnTo>
                    <a:pt x="2494" y="24"/>
                  </a:lnTo>
                  <a:lnTo>
                    <a:pt x="2494" y="0"/>
                  </a:lnTo>
                  <a:close/>
                  <a:moveTo>
                    <a:pt x="2422" y="0"/>
                  </a:moveTo>
                  <a:lnTo>
                    <a:pt x="2230" y="0"/>
                  </a:lnTo>
                  <a:lnTo>
                    <a:pt x="2230" y="24"/>
                  </a:lnTo>
                  <a:lnTo>
                    <a:pt x="2422" y="24"/>
                  </a:lnTo>
                  <a:lnTo>
                    <a:pt x="2422" y="0"/>
                  </a:lnTo>
                  <a:close/>
                  <a:moveTo>
                    <a:pt x="2181" y="0"/>
                  </a:moveTo>
                  <a:lnTo>
                    <a:pt x="2157" y="0"/>
                  </a:lnTo>
                  <a:lnTo>
                    <a:pt x="2157" y="24"/>
                  </a:lnTo>
                  <a:lnTo>
                    <a:pt x="2181" y="24"/>
                  </a:lnTo>
                  <a:lnTo>
                    <a:pt x="2181" y="0"/>
                  </a:lnTo>
                  <a:close/>
                  <a:moveTo>
                    <a:pt x="2109" y="0"/>
                  </a:moveTo>
                  <a:lnTo>
                    <a:pt x="1917" y="0"/>
                  </a:lnTo>
                  <a:lnTo>
                    <a:pt x="1917" y="24"/>
                  </a:lnTo>
                  <a:lnTo>
                    <a:pt x="2109" y="24"/>
                  </a:lnTo>
                  <a:lnTo>
                    <a:pt x="2109" y="0"/>
                  </a:lnTo>
                  <a:close/>
                  <a:moveTo>
                    <a:pt x="1869" y="0"/>
                  </a:moveTo>
                  <a:lnTo>
                    <a:pt x="1845" y="0"/>
                  </a:lnTo>
                  <a:lnTo>
                    <a:pt x="1845" y="24"/>
                  </a:lnTo>
                  <a:lnTo>
                    <a:pt x="1869" y="24"/>
                  </a:lnTo>
                  <a:lnTo>
                    <a:pt x="1869" y="0"/>
                  </a:lnTo>
                  <a:close/>
                  <a:moveTo>
                    <a:pt x="1797" y="0"/>
                  </a:moveTo>
                  <a:lnTo>
                    <a:pt x="1605" y="0"/>
                  </a:lnTo>
                  <a:lnTo>
                    <a:pt x="1605" y="24"/>
                  </a:lnTo>
                  <a:lnTo>
                    <a:pt x="1797" y="24"/>
                  </a:lnTo>
                  <a:lnTo>
                    <a:pt x="1797" y="0"/>
                  </a:lnTo>
                  <a:close/>
                  <a:moveTo>
                    <a:pt x="1556" y="0"/>
                  </a:moveTo>
                  <a:lnTo>
                    <a:pt x="1532" y="0"/>
                  </a:lnTo>
                  <a:lnTo>
                    <a:pt x="1532" y="24"/>
                  </a:lnTo>
                  <a:lnTo>
                    <a:pt x="1556" y="24"/>
                  </a:lnTo>
                  <a:lnTo>
                    <a:pt x="1556" y="0"/>
                  </a:lnTo>
                  <a:close/>
                  <a:moveTo>
                    <a:pt x="1484" y="0"/>
                  </a:moveTo>
                  <a:lnTo>
                    <a:pt x="1292" y="0"/>
                  </a:lnTo>
                  <a:lnTo>
                    <a:pt x="1292" y="24"/>
                  </a:lnTo>
                  <a:lnTo>
                    <a:pt x="1484" y="24"/>
                  </a:lnTo>
                  <a:lnTo>
                    <a:pt x="1484" y="0"/>
                  </a:lnTo>
                  <a:close/>
                  <a:moveTo>
                    <a:pt x="1244" y="0"/>
                  </a:moveTo>
                  <a:lnTo>
                    <a:pt x="1220" y="0"/>
                  </a:lnTo>
                  <a:lnTo>
                    <a:pt x="1220" y="24"/>
                  </a:lnTo>
                  <a:lnTo>
                    <a:pt x="1244" y="24"/>
                  </a:lnTo>
                  <a:lnTo>
                    <a:pt x="1244" y="0"/>
                  </a:lnTo>
                  <a:close/>
                  <a:moveTo>
                    <a:pt x="1172" y="0"/>
                  </a:moveTo>
                  <a:lnTo>
                    <a:pt x="979" y="0"/>
                  </a:lnTo>
                  <a:lnTo>
                    <a:pt x="979" y="24"/>
                  </a:lnTo>
                  <a:lnTo>
                    <a:pt x="1172" y="24"/>
                  </a:lnTo>
                  <a:lnTo>
                    <a:pt x="1172" y="0"/>
                  </a:lnTo>
                  <a:close/>
                  <a:moveTo>
                    <a:pt x="931" y="0"/>
                  </a:moveTo>
                  <a:lnTo>
                    <a:pt x="907" y="0"/>
                  </a:lnTo>
                  <a:lnTo>
                    <a:pt x="907" y="24"/>
                  </a:lnTo>
                  <a:lnTo>
                    <a:pt x="931" y="24"/>
                  </a:lnTo>
                  <a:lnTo>
                    <a:pt x="931" y="0"/>
                  </a:lnTo>
                  <a:close/>
                  <a:moveTo>
                    <a:pt x="859" y="0"/>
                  </a:moveTo>
                  <a:lnTo>
                    <a:pt x="667" y="0"/>
                  </a:lnTo>
                  <a:lnTo>
                    <a:pt x="667" y="24"/>
                  </a:lnTo>
                  <a:lnTo>
                    <a:pt x="859" y="24"/>
                  </a:lnTo>
                  <a:lnTo>
                    <a:pt x="859" y="0"/>
                  </a:lnTo>
                  <a:close/>
                  <a:moveTo>
                    <a:pt x="619" y="0"/>
                  </a:moveTo>
                  <a:lnTo>
                    <a:pt x="595" y="0"/>
                  </a:lnTo>
                  <a:lnTo>
                    <a:pt x="595" y="24"/>
                  </a:lnTo>
                  <a:lnTo>
                    <a:pt x="619" y="24"/>
                  </a:lnTo>
                  <a:lnTo>
                    <a:pt x="619" y="0"/>
                  </a:lnTo>
                  <a:close/>
                  <a:moveTo>
                    <a:pt x="547" y="0"/>
                  </a:moveTo>
                  <a:lnTo>
                    <a:pt x="354" y="0"/>
                  </a:lnTo>
                  <a:lnTo>
                    <a:pt x="354" y="24"/>
                  </a:lnTo>
                  <a:lnTo>
                    <a:pt x="547" y="24"/>
                  </a:lnTo>
                  <a:lnTo>
                    <a:pt x="547" y="0"/>
                  </a:lnTo>
                  <a:close/>
                  <a:moveTo>
                    <a:pt x="306" y="0"/>
                  </a:moveTo>
                  <a:lnTo>
                    <a:pt x="282" y="0"/>
                  </a:lnTo>
                  <a:lnTo>
                    <a:pt x="282" y="24"/>
                  </a:lnTo>
                  <a:lnTo>
                    <a:pt x="306" y="24"/>
                  </a:lnTo>
                  <a:lnTo>
                    <a:pt x="306" y="0"/>
                  </a:lnTo>
                  <a:close/>
                  <a:moveTo>
                    <a:pt x="234" y="0"/>
                  </a:moveTo>
                  <a:lnTo>
                    <a:pt x="42" y="0"/>
                  </a:lnTo>
                  <a:lnTo>
                    <a:pt x="42" y="24"/>
                  </a:lnTo>
                  <a:lnTo>
                    <a:pt x="234" y="24"/>
                  </a:lnTo>
                  <a:lnTo>
                    <a:pt x="234" y="0"/>
                  </a:lnTo>
                  <a:close/>
                  <a:moveTo>
                    <a:pt x="24" y="30"/>
                  </a:moveTo>
                  <a:lnTo>
                    <a:pt x="0" y="30"/>
                  </a:lnTo>
                  <a:lnTo>
                    <a:pt x="0" y="54"/>
                  </a:lnTo>
                  <a:lnTo>
                    <a:pt x="24" y="54"/>
                  </a:lnTo>
                  <a:lnTo>
                    <a:pt x="24" y="30"/>
                  </a:lnTo>
                  <a:close/>
                  <a:moveTo>
                    <a:pt x="0" y="30"/>
                  </a:moveTo>
                  <a:close/>
                  <a:moveTo>
                    <a:pt x="24" y="102"/>
                  </a:moveTo>
                  <a:lnTo>
                    <a:pt x="0" y="102"/>
                  </a:lnTo>
                  <a:lnTo>
                    <a:pt x="0" y="294"/>
                  </a:lnTo>
                  <a:lnTo>
                    <a:pt x="24" y="294"/>
                  </a:lnTo>
                  <a:lnTo>
                    <a:pt x="24" y="102"/>
                  </a:lnTo>
                  <a:close/>
                  <a:moveTo>
                    <a:pt x="0" y="102"/>
                  </a:moveTo>
                  <a:close/>
                  <a:moveTo>
                    <a:pt x="24" y="342"/>
                  </a:moveTo>
                  <a:lnTo>
                    <a:pt x="0" y="342"/>
                  </a:lnTo>
                  <a:lnTo>
                    <a:pt x="0" y="366"/>
                  </a:lnTo>
                  <a:lnTo>
                    <a:pt x="24" y="366"/>
                  </a:lnTo>
                  <a:lnTo>
                    <a:pt x="24" y="342"/>
                  </a:lnTo>
                  <a:close/>
                  <a:moveTo>
                    <a:pt x="0" y="342"/>
                  </a:moveTo>
                  <a:close/>
                  <a:moveTo>
                    <a:pt x="24" y="414"/>
                  </a:moveTo>
                  <a:lnTo>
                    <a:pt x="0" y="414"/>
                  </a:lnTo>
                  <a:lnTo>
                    <a:pt x="0" y="607"/>
                  </a:lnTo>
                  <a:lnTo>
                    <a:pt x="24" y="607"/>
                  </a:lnTo>
                  <a:lnTo>
                    <a:pt x="24" y="414"/>
                  </a:lnTo>
                  <a:close/>
                  <a:moveTo>
                    <a:pt x="0" y="414"/>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0" name="Freeform 326"/>
            <p:cNvSpPr>
              <a:spLocks/>
            </p:cNvSpPr>
            <p:nvPr/>
          </p:nvSpPr>
          <p:spPr bwMode="auto">
            <a:xfrm>
              <a:off x="2901" y="2590"/>
              <a:ext cx="27" cy="33"/>
            </a:xfrm>
            <a:custGeom>
              <a:avLst/>
              <a:gdLst>
                <a:gd name="T0" fmla="*/ 116 w 116"/>
                <a:gd name="T1" fmla="*/ 0 h 158"/>
                <a:gd name="T2" fmla="*/ 58 w 116"/>
                <a:gd name="T3" fmla="*/ 158 h 158"/>
                <a:gd name="T4" fmla="*/ 0 w 116"/>
                <a:gd name="T5" fmla="*/ 0 h 158"/>
                <a:gd name="T6" fmla="*/ 116 w 116"/>
                <a:gd name="T7" fmla="*/ 0 h 158"/>
              </a:gdLst>
              <a:ahLst/>
              <a:cxnLst>
                <a:cxn ang="0">
                  <a:pos x="T0" y="T1"/>
                </a:cxn>
                <a:cxn ang="0">
                  <a:pos x="T2" y="T3"/>
                </a:cxn>
                <a:cxn ang="0">
                  <a:pos x="T4" y="T5"/>
                </a:cxn>
                <a:cxn ang="0">
                  <a:pos x="T6" y="T7"/>
                </a:cxn>
              </a:cxnLst>
              <a:rect l="0" t="0" r="r" b="b"/>
              <a:pathLst>
                <a:path w="116" h="158">
                  <a:moveTo>
                    <a:pt x="116" y="0"/>
                  </a:moveTo>
                  <a:lnTo>
                    <a:pt x="58" y="158"/>
                  </a:lnTo>
                  <a:lnTo>
                    <a:pt x="0" y="0"/>
                  </a:lnTo>
                  <a:cubicBezTo>
                    <a:pt x="34" y="25"/>
                    <a:pt x="81" y="25"/>
                    <a:pt x="11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1" name="Rectangle 327"/>
            <p:cNvSpPr>
              <a:spLocks noChangeArrowheads="1"/>
            </p:cNvSpPr>
            <p:nvPr/>
          </p:nvSpPr>
          <p:spPr bwMode="auto">
            <a:xfrm>
              <a:off x="3230" y="2470"/>
              <a:ext cx="31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aluSignals</a:t>
              </a:r>
              <a:endParaRPr kumimoji="0" lang="en-US" sz="1800" b="0" i="0" u="none" strike="noStrike" cap="none" normalizeH="0" baseline="0" smtClean="0">
                <a:ln>
                  <a:noFill/>
                </a:ln>
                <a:solidFill>
                  <a:schemeClr val="tx1"/>
                </a:solidFill>
                <a:effectLst/>
                <a:latin typeface="Arial" pitchFamily="34" charset="0"/>
              </a:endParaRPr>
            </a:p>
          </p:txBody>
        </p:sp>
        <p:sp>
          <p:nvSpPr>
            <p:cNvPr id="17722" name="Freeform 328"/>
            <p:cNvSpPr>
              <a:spLocks noEditPoints="1"/>
            </p:cNvSpPr>
            <p:nvPr/>
          </p:nvSpPr>
          <p:spPr bwMode="auto">
            <a:xfrm>
              <a:off x="4407" y="2128"/>
              <a:ext cx="2" cy="1033"/>
            </a:xfrm>
            <a:custGeom>
              <a:avLst/>
              <a:gdLst>
                <a:gd name="T0" fmla="*/ 9 w 9"/>
                <a:gd name="T1" fmla="*/ 0 h 4877"/>
                <a:gd name="T2" fmla="*/ 8 w 9"/>
                <a:gd name="T3" fmla="*/ 685 h 4877"/>
                <a:gd name="T4" fmla="*/ 9 w 9"/>
                <a:gd name="T5" fmla="*/ 0 h 4877"/>
                <a:gd name="T6" fmla="*/ 6 w 9"/>
                <a:gd name="T7" fmla="*/ 1618 h 4877"/>
                <a:gd name="T8" fmla="*/ 0 w 9"/>
                <a:gd name="T9" fmla="*/ 4877 h 4877"/>
                <a:gd name="T10" fmla="*/ 6 w 9"/>
                <a:gd name="T11" fmla="*/ 1618 h 4877"/>
              </a:gdLst>
              <a:ahLst/>
              <a:cxnLst>
                <a:cxn ang="0">
                  <a:pos x="T0" y="T1"/>
                </a:cxn>
                <a:cxn ang="0">
                  <a:pos x="T2" y="T3"/>
                </a:cxn>
                <a:cxn ang="0">
                  <a:pos x="T4" y="T5"/>
                </a:cxn>
                <a:cxn ang="0">
                  <a:pos x="T6" y="T7"/>
                </a:cxn>
                <a:cxn ang="0">
                  <a:pos x="T8" y="T9"/>
                </a:cxn>
                <a:cxn ang="0">
                  <a:pos x="T10" y="T11"/>
                </a:cxn>
              </a:cxnLst>
              <a:rect l="0" t="0" r="r" b="b"/>
              <a:pathLst>
                <a:path w="9" h="4877">
                  <a:moveTo>
                    <a:pt x="9" y="0"/>
                  </a:moveTo>
                  <a:lnTo>
                    <a:pt x="8" y="685"/>
                  </a:lnTo>
                  <a:lnTo>
                    <a:pt x="9" y="0"/>
                  </a:lnTo>
                  <a:close/>
                  <a:moveTo>
                    <a:pt x="6" y="1618"/>
                  </a:moveTo>
                  <a:lnTo>
                    <a:pt x="0" y="4877"/>
                  </a:lnTo>
                  <a:lnTo>
                    <a:pt x="6" y="1618"/>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3" name="Freeform 329"/>
            <p:cNvSpPr>
              <a:spLocks/>
            </p:cNvSpPr>
            <p:nvPr/>
          </p:nvSpPr>
          <p:spPr bwMode="auto">
            <a:xfrm>
              <a:off x="4409" y="2077"/>
              <a:ext cx="0" cy="51"/>
            </a:xfrm>
            <a:custGeom>
              <a:avLst/>
              <a:gdLst>
                <a:gd name="T0" fmla="*/ 0 h 237"/>
                <a:gd name="T1" fmla="*/ 237 h 237"/>
                <a:gd name="T2" fmla="*/ 0 h 237"/>
              </a:gdLst>
              <a:ahLst/>
              <a:cxnLst>
                <a:cxn ang="0">
                  <a:pos x="0" y="T0"/>
                </a:cxn>
                <a:cxn ang="0">
                  <a:pos x="0" y="T1"/>
                </a:cxn>
                <a:cxn ang="0">
                  <a:pos x="0" y="T2"/>
                </a:cxn>
              </a:cxnLst>
              <a:rect l="0" t="0" r="r" b="b"/>
              <a:pathLst>
                <a:path h="237">
                  <a:moveTo>
                    <a:pt x="0" y="0"/>
                  </a:moveTo>
                  <a:lnTo>
                    <a:pt x="0" y="237"/>
                  </a:lnTo>
                  <a:lnTo>
                    <a:pt x="0"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4" name="Freeform 330"/>
            <p:cNvSpPr>
              <a:spLocks/>
            </p:cNvSpPr>
            <p:nvPr/>
          </p:nvSpPr>
          <p:spPr bwMode="auto">
            <a:xfrm>
              <a:off x="4408" y="2273"/>
              <a:ext cx="1" cy="197"/>
            </a:xfrm>
            <a:custGeom>
              <a:avLst/>
              <a:gdLst>
                <a:gd name="T0" fmla="*/ 2 w 2"/>
                <a:gd name="T1" fmla="*/ 0 h 933"/>
                <a:gd name="T2" fmla="*/ 0 w 2"/>
                <a:gd name="T3" fmla="*/ 933 h 933"/>
                <a:gd name="T4" fmla="*/ 2 w 2"/>
                <a:gd name="T5" fmla="*/ 0 h 933"/>
              </a:gdLst>
              <a:ahLst/>
              <a:cxnLst>
                <a:cxn ang="0">
                  <a:pos x="T0" y="T1"/>
                </a:cxn>
                <a:cxn ang="0">
                  <a:pos x="T2" y="T3"/>
                </a:cxn>
                <a:cxn ang="0">
                  <a:pos x="T4" y="T5"/>
                </a:cxn>
              </a:cxnLst>
              <a:rect l="0" t="0" r="r" b="b"/>
              <a:pathLst>
                <a:path w="2" h="933">
                  <a:moveTo>
                    <a:pt x="2" y="0"/>
                  </a:moveTo>
                  <a:lnTo>
                    <a:pt x="0" y="933"/>
                  </a:lnTo>
                  <a:lnTo>
                    <a:pt x="2"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5" name="Freeform 331"/>
            <p:cNvSpPr>
              <a:spLocks noEditPoints="1"/>
            </p:cNvSpPr>
            <p:nvPr/>
          </p:nvSpPr>
          <p:spPr bwMode="auto">
            <a:xfrm>
              <a:off x="4404" y="2077"/>
              <a:ext cx="8" cy="1084"/>
            </a:xfrm>
            <a:custGeom>
              <a:avLst/>
              <a:gdLst>
                <a:gd name="T0" fmla="*/ 35 w 35"/>
                <a:gd name="T1" fmla="*/ 208 h 5114"/>
                <a:gd name="T2" fmla="*/ 9 w 35"/>
                <a:gd name="T3" fmla="*/ 260 h 5114"/>
                <a:gd name="T4" fmla="*/ 35 w 35"/>
                <a:gd name="T5" fmla="*/ 260 h 5114"/>
                <a:gd name="T6" fmla="*/ 8 w 35"/>
                <a:gd name="T7" fmla="*/ 545 h 5114"/>
                <a:gd name="T8" fmla="*/ 9 w 35"/>
                <a:gd name="T9" fmla="*/ 337 h 5114"/>
                <a:gd name="T10" fmla="*/ 34 w 35"/>
                <a:gd name="T11" fmla="*/ 623 h 5114"/>
                <a:gd name="T12" fmla="*/ 8 w 35"/>
                <a:gd name="T13" fmla="*/ 675 h 5114"/>
                <a:gd name="T14" fmla="*/ 34 w 35"/>
                <a:gd name="T15" fmla="*/ 675 h 5114"/>
                <a:gd name="T16" fmla="*/ 8 w 35"/>
                <a:gd name="T17" fmla="*/ 960 h 5114"/>
                <a:gd name="T18" fmla="*/ 8 w 35"/>
                <a:gd name="T19" fmla="*/ 935 h 5114"/>
                <a:gd name="T20" fmla="*/ 33 w 35"/>
                <a:gd name="T21" fmla="*/ 1220 h 5114"/>
                <a:gd name="T22" fmla="*/ 7 w 35"/>
                <a:gd name="T23" fmla="*/ 1272 h 5114"/>
                <a:gd name="T24" fmla="*/ 33 w 35"/>
                <a:gd name="T25" fmla="*/ 1272 h 5114"/>
                <a:gd name="T26" fmla="*/ 6 w 35"/>
                <a:gd name="T27" fmla="*/ 1557 h 5114"/>
                <a:gd name="T28" fmla="*/ 7 w 35"/>
                <a:gd name="T29" fmla="*/ 1350 h 5114"/>
                <a:gd name="T30" fmla="*/ 32 w 35"/>
                <a:gd name="T31" fmla="*/ 1635 h 5114"/>
                <a:gd name="T32" fmla="*/ 6 w 35"/>
                <a:gd name="T33" fmla="*/ 1687 h 5114"/>
                <a:gd name="T34" fmla="*/ 32 w 35"/>
                <a:gd name="T35" fmla="*/ 1687 h 5114"/>
                <a:gd name="T36" fmla="*/ 6 w 35"/>
                <a:gd name="T37" fmla="*/ 1973 h 5114"/>
                <a:gd name="T38" fmla="*/ 6 w 35"/>
                <a:gd name="T39" fmla="*/ 1947 h 5114"/>
                <a:gd name="T40" fmla="*/ 31 w 35"/>
                <a:gd name="T41" fmla="*/ 2233 h 5114"/>
                <a:gd name="T42" fmla="*/ 5 w 35"/>
                <a:gd name="T43" fmla="*/ 2284 h 5114"/>
                <a:gd name="T44" fmla="*/ 31 w 35"/>
                <a:gd name="T45" fmla="*/ 2284 h 5114"/>
                <a:gd name="T46" fmla="*/ 5 w 35"/>
                <a:gd name="T47" fmla="*/ 2570 h 5114"/>
                <a:gd name="T48" fmla="*/ 5 w 35"/>
                <a:gd name="T49" fmla="*/ 2362 h 5114"/>
                <a:gd name="T50" fmla="*/ 30 w 35"/>
                <a:gd name="T51" fmla="*/ 2648 h 5114"/>
                <a:gd name="T52" fmla="*/ 4 w 35"/>
                <a:gd name="T53" fmla="*/ 2700 h 5114"/>
                <a:gd name="T54" fmla="*/ 30 w 35"/>
                <a:gd name="T55" fmla="*/ 2700 h 5114"/>
                <a:gd name="T56" fmla="*/ 4 w 35"/>
                <a:gd name="T57" fmla="*/ 2985 h 5114"/>
                <a:gd name="T58" fmla="*/ 4 w 35"/>
                <a:gd name="T59" fmla="*/ 2959 h 5114"/>
                <a:gd name="T60" fmla="*/ 29 w 35"/>
                <a:gd name="T61" fmla="*/ 3245 h 5114"/>
                <a:gd name="T62" fmla="*/ 3 w 35"/>
                <a:gd name="T63" fmla="*/ 3297 h 5114"/>
                <a:gd name="T64" fmla="*/ 29 w 35"/>
                <a:gd name="T65" fmla="*/ 3297 h 5114"/>
                <a:gd name="T66" fmla="*/ 3 w 35"/>
                <a:gd name="T67" fmla="*/ 3582 h 5114"/>
                <a:gd name="T68" fmla="*/ 3 w 35"/>
                <a:gd name="T69" fmla="*/ 3375 h 5114"/>
                <a:gd name="T70" fmla="*/ 28 w 35"/>
                <a:gd name="T71" fmla="*/ 3660 h 5114"/>
                <a:gd name="T72" fmla="*/ 2 w 35"/>
                <a:gd name="T73" fmla="*/ 3712 h 5114"/>
                <a:gd name="T74" fmla="*/ 28 w 35"/>
                <a:gd name="T75" fmla="*/ 3712 h 5114"/>
                <a:gd name="T76" fmla="*/ 2 w 35"/>
                <a:gd name="T77" fmla="*/ 3998 h 5114"/>
                <a:gd name="T78" fmla="*/ 2 w 35"/>
                <a:gd name="T79" fmla="*/ 3972 h 5114"/>
                <a:gd name="T80" fmla="*/ 27 w 35"/>
                <a:gd name="T81" fmla="*/ 4257 h 5114"/>
                <a:gd name="T82" fmla="*/ 1 w 35"/>
                <a:gd name="T83" fmla="*/ 4309 h 5114"/>
                <a:gd name="T84" fmla="*/ 27 w 35"/>
                <a:gd name="T85" fmla="*/ 4309 h 5114"/>
                <a:gd name="T86" fmla="*/ 1 w 35"/>
                <a:gd name="T87" fmla="*/ 4595 h 5114"/>
                <a:gd name="T88" fmla="*/ 1 w 35"/>
                <a:gd name="T89" fmla="*/ 4387 h 5114"/>
                <a:gd name="T90" fmla="*/ 27 w 35"/>
                <a:gd name="T91" fmla="*/ 4673 h 5114"/>
                <a:gd name="T92" fmla="*/ 1 w 35"/>
                <a:gd name="T93" fmla="*/ 4725 h 5114"/>
                <a:gd name="T94" fmla="*/ 27 w 35"/>
                <a:gd name="T95" fmla="*/ 4725 h 5114"/>
                <a:gd name="T96" fmla="*/ 0 w 35"/>
                <a:gd name="T97" fmla="*/ 5010 h 5114"/>
                <a:gd name="T98" fmla="*/ 0 w 35"/>
                <a:gd name="T99" fmla="*/ 4984 h 5114"/>
                <a:gd name="T100" fmla="*/ 26 w 35"/>
                <a:gd name="T101" fmla="*/ 5114 h 5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5114">
                  <a:moveTo>
                    <a:pt x="9" y="0"/>
                  </a:moveTo>
                  <a:lnTo>
                    <a:pt x="9" y="208"/>
                  </a:lnTo>
                  <a:lnTo>
                    <a:pt x="35" y="208"/>
                  </a:lnTo>
                  <a:lnTo>
                    <a:pt x="35" y="0"/>
                  </a:lnTo>
                  <a:lnTo>
                    <a:pt x="9" y="0"/>
                  </a:lnTo>
                  <a:close/>
                  <a:moveTo>
                    <a:pt x="9" y="260"/>
                  </a:moveTo>
                  <a:lnTo>
                    <a:pt x="9" y="286"/>
                  </a:lnTo>
                  <a:lnTo>
                    <a:pt x="35" y="286"/>
                  </a:lnTo>
                  <a:lnTo>
                    <a:pt x="35" y="260"/>
                  </a:lnTo>
                  <a:lnTo>
                    <a:pt x="9" y="260"/>
                  </a:lnTo>
                  <a:close/>
                  <a:moveTo>
                    <a:pt x="9" y="337"/>
                  </a:moveTo>
                  <a:lnTo>
                    <a:pt x="8" y="545"/>
                  </a:lnTo>
                  <a:lnTo>
                    <a:pt x="34" y="545"/>
                  </a:lnTo>
                  <a:lnTo>
                    <a:pt x="35" y="337"/>
                  </a:lnTo>
                  <a:lnTo>
                    <a:pt x="9" y="337"/>
                  </a:lnTo>
                  <a:close/>
                  <a:moveTo>
                    <a:pt x="8" y="597"/>
                  </a:moveTo>
                  <a:lnTo>
                    <a:pt x="8" y="623"/>
                  </a:lnTo>
                  <a:lnTo>
                    <a:pt x="34" y="623"/>
                  </a:lnTo>
                  <a:lnTo>
                    <a:pt x="34" y="597"/>
                  </a:lnTo>
                  <a:lnTo>
                    <a:pt x="8" y="597"/>
                  </a:lnTo>
                  <a:close/>
                  <a:moveTo>
                    <a:pt x="8" y="675"/>
                  </a:moveTo>
                  <a:lnTo>
                    <a:pt x="8" y="883"/>
                  </a:lnTo>
                  <a:lnTo>
                    <a:pt x="34" y="883"/>
                  </a:lnTo>
                  <a:lnTo>
                    <a:pt x="34" y="675"/>
                  </a:lnTo>
                  <a:lnTo>
                    <a:pt x="8" y="675"/>
                  </a:lnTo>
                  <a:close/>
                  <a:moveTo>
                    <a:pt x="8" y="935"/>
                  </a:moveTo>
                  <a:lnTo>
                    <a:pt x="8" y="960"/>
                  </a:lnTo>
                  <a:lnTo>
                    <a:pt x="34" y="961"/>
                  </a:lnTo>
                  <a:lnTo>
                    <a:pt x="34" y="935"/>
                  </a:lnTo>
                  <a:lnTo>
                    <a:pt x="8" y="935"/>
                  </a:lnTo>
                  <a:close/>
                  <a:moveTo>
                    <a:pt x="7" y="1012"/>
                  </a:moveTo>
                  <a:lnTo>
                    <a:pt x="7" y="1220"/>
                  </a:lnTo>
                  <a:lnTo>
                    <a:pt x="33" y="1220"/>
                  </a:lnTo>
                  <a:lnTo>
                    <a:pt x="33" y="1012"/>
                  </a:lnTo>
                  <a:lnTo>
                    <a:pt x="7" y="1012"/>
                  </a:lnTo>
                  <a:close/>
                  <a:moveTo>
                    <a:pt x="7" y="1272"/>
                  </a:moveTo>
                  <a:lnTo>
                    <a:pt x="7" y="1298"/>
                  </a:lnTo>
                  <a:lnTo>
                    <a:pt x="33" y="1298"/>
                  </a:lnTo>
                  <a:lnTo>
                    <a:pt x="33" y="1272"/>
                  </a:lnTo>
                  <a:lnTo>
                    <a:pt x="7" y="1272"/>
                  </a:lnTo>
                  <a:close/>
                  <a:moveTo>
                    <a:pt x="7" y="1350"/>
                  </a:moveTo>
                  <a:lnTo>
                    <a:pt x="6" y="1557"/>
                  </a:lnTo>
                  <a:lnTo>
                    <a:pt x="32" y="1558"/>
                  </a:lnTo>
                  <a:lnTo>
                    <a:pt x="33" y="1350"/>
                  </a:lnTo>
                  <a:lnTo>
                    <a:pt x="7" y="1350"/>
                  </a:lnTo>
                  <a:close/>
                  <a:moveTo>
                    <a:pt x="6" y="1609"/>
                  </a:moveTo>
                  <a:lnTo>
                    <a:pt x="6" y="1635"/>
                  </a:lnTo>
                  <a:lnTo>
                    <a:pt x="32" y="1635"/>
                  </a:lnTo>
                  <a:lnTo>
                    <a:pt x="32" y="1609"/>
                  </a:lnTo>
                  <a:lnTo>
                    <a:pt x="6" y="1609"/>
                  </a:lnTo>
                  <a:close/>
                  <a:moveTo>
                    <a:pt x="6" y="1687"/>
                  </a:moveTo>
                  <a:lnTo>
                    <a:pt x="6" y="1895"/>
                  </a:lnTo>
                  <a:lnTo>
                    <a:pt x="32" y="1895"/>
                  </a:lnTo>
                  <a:lnTo>
                    <a:pt x="32" y="1687"/>
                  </a:lnTo>
                  <a:lnTo>
                    <a:pt x="6" y="1687"/>
                  </a:lnTo>
                  <a:close/>
                  <a:moveTo>
                    <a:pt x="6" y="1947"/>
                  </a:moveTo>
                  <a:lnTo>
                    <a:pt x="6" y="1973"/>
                  </a:lnTo>
                  <a:lnTo>
                    <a:pt x="32" y="1973"/>
                  </a:lnTo>
                  <a:lnTo>
                    <a:pt x="32" y="1947"/>
                  </a:lnTo>
                  <a:lnTo>
                    <a:pt x="6" y="1947"/>
                  </a:lnTo>
                  <a:close/>
                  <a:moveTo>
                    <a:pt x="6" y="2025"/>
                  </a:moveTo>
                  <a:lnTo>
                    <a:pt x="5" y="2232"/>
                  </a:lnTo>
                  <a:lnTo>
                    <a:pt x="31" y="2233"/>
                  </a:lnTo>
                  <a:lnTo>
                    <a:pt x="32" y="2025"/>
                  </a:lnTo>
                  <a:lnTo>
                    <a:pt x="6" y="2025"/>
                  </a:lnTo>
                  <a:close/>
                  <a:moveTo>
                    <a:pt x="5" y="2284"/>
                  </a:moveTo>
                  <a:lnTo>
                    <a:pt x="5" y="2310"/>
                  </a:lnTo>
                  <a:lnTo>
                    <a:pt x="31" y="2310"/>
                  </a:lnTo>
                  <a:lnTo>
                    <a:pt x="31" y="2284"/>
                  </a:lnTo>
                  <a:lnTo>
                    <a:pt x="5" y="2284"/>
                  </a:lnTo>
                  <a:close/>
                  <a:moveTo>
                    <a:pt x="5" y="2362"/>
                  </a:moveTo>
                  <a:lnTo>
                    <a:pt x="5" y="2570"/>
                  </a:lnTo>
                  <a:lnTo>
                    <a:pt x="31" y="2570"/>
                  </a:lnTo>
                  <a:lnTo>
                    <a:pt x="31" y="2362"/>
                  </a:lnTo>
                  <a:lnTo>
                    <a:pt x="5" y="2362"/>
                  </a:lnTo>
                  <a:close/>
                  <a:moveTo>
                    <a:pt x="4" y="2622"/>
                  </a:moveTo>
                  <a:lnTo>
                    <a:pt x="4" y="2648"/>
                  </a:lnTo>
                  <a:lnTo>
                    <a:pt x="30" y="2648"/>
                  </a:lnTo>
                  <a:lnTo>
                    <a:pt x="30" y="2622"/>
                  </a:lnTo>
                  <a:lnTo>
                    <a:pt x="4" y="2622"/>
                  </a:lnTo>
                  <a:close/>
                  <a:moveTo>
                    <a:pt x="4" y="2700"/>
                  </a:moveTo>
                  <a:lnTo>
                    <a:pt x="4" y="2907"/>
                  </a:lnTo>
                  <a:lnTo>
                    <a:pt x="30" y="2907"/>
                  </a:lnTo>
                  <a:lnTo>
                    <a:pt x="30" y="2700"/>
                  </a:lnTo>
                  <a:lnTo>
                    <a:pt x="4" y="2700"/>
                  </a:lnTo>
                  <a:close/>
                  <a:moveTo>
                    <a:pt x="4" y="2959"/>
                  </a:moveTo>
                  <a:lnTo>
                    <a:pt x="4" y="2985"/>
                  </a:lnTo>
                  <a:lnTo>
                    <a:pt x="30" y="2985"/>
                  </a:lnTo>
                  <a:lnTo>
                    <a:pt x="30" y="2959"/>
                  </a:lnTo>
                  <a:lnTo>
                    <a:pt x="4" y="2959"/>
                  </a:lnTo>
                  <a:close/>
                  <a:moveTo>
                    <a:pt x="4" y="3037"/>
                  </a:moveTo>
                  <a:lnTo>
                    <a:pt x="3" y="3245"/>
                  </a:lnTo>
                  <a:lnTo>
                    <a:pt x="29" y="3245"/>
                  </a:lnTo>
                  <a:lnTo>
                    <a:pt x="30" y="3037"/>
                  </a:lnTo>
                  <a:lnTo>
                    <a:pt x="4" y="3037"/>
                  </a:lnTo>
                  <a:close/>
                  <a:moveTo>
                    <a:pt x="3" y="3297"/>
                  </a:moveTo>
                  <a:lnTo>
                    <a:pt x="3" y="3323"/>
                  </a:lnTo>
                  <a:lnTo>
                    <a:pt x="29" y="3323"/>
                  </a:lnTo>
                  <a:lnTo>
                    <a:pt x="29" y="3297"/>
                  </a:lnTo>
                  <a:lnTo>
                    <a:pt x="3" y="3297"/>
                  </a:lnTo>
                  <a:close/>
                  <a:moveTo>
                    <a:pt x="3" y="3375"/>
                  </a:moveTo>
                  <a:lnTo>
                    <a:pt x="3" y="3582"/>
                  </a:lnTo>
                  <a:lnTo>
                    <a:pt x="29" y="3582"/>
                  </a:lnTo>
                  <a:lnTo>
                    <a:pt x="29" y="3375"/>
                  </a:lnTo>
                  <a:lnTo>
                    <a:pt x="3" y="3375"/>
                  </a:lnTo>
                  <a:close/>
                  <a:moveTo>
                    <a:pt x="3" y="3634"/>
                  </a:moveTo>
                  <a:lnTo>
                    <a:pt x="3" y="3660"/>
                  </a:lnTo>
                  <a:lnTo>
                    <a:pt x="28" y="3660"/>
                  </a:lnTo>
                  <a:lnTo>
                    <a:pt x="29" y="3634"/>
                  </a:lnTo>
                  <a:lnTo>
                    <a:pt x="3" y="3634"/>
                  </a:lnTo>
                  <a:close/>
                  <a:moveTo>
                    <a:pt x="2" y="3712"/>
                  </a:moveTo>
                  <a:lnTo>
                    <a:pt x="2" y="3920"/>
                  </a:lnTo>
                  <a:lnTo>
                    <a:pt x="28" y="3920"/>
                  </a:lnTo>
                  <a:lnTo>
                    <a:pt x="28" y="3712"/>
                  </a:lnTo>
                  <a:lnTo>
                    <a:pt x="2" y="3712"/>
                  </a:lnTo>
                  <a:close/>
                  <a:moveTo>
                    <a:pt x="2" y="3972"/>
                  </a:moveTo>
                  <a:lnTo>
                    <a:pt x="2" y="3998"/>
                  </a:lnTo>
                  <a:lnTo>
                    <a:pt x="28" y="3998"/>
                  </a:lnTo>
                  <a:lnTo>
                    <a:pt x="28" y="3972"/>
                  </a:lnTo>
                  <a:lnTo>
                    <a:pt x="2" y="3972"/>
                  </a:lnTo>
                  <a:close/>
                  <a:moveTo>
                    <a:pt x="2" y="4050"/>
                  </a:moveTo>
                  <a:lnTo>
                    <a:pt x="1" y="4257"/>
                  </a:lnTo>
                  <a:lnTo>
                    <a:pt x="27" y="4257"/>
                  </a:lnTo>
                  <a:lnTo>
                    <a:pt x="28" y="4050"/>
                  </a:lnTo>
                  <a:lnTo>
                    <a:pt x="2" y="4050"/>
                  </a:lnTo>
                  <a:close/>
                  <a:moveTo>
                    <a:pt x="1" y="4309"/>
                  </a:moveTo>
                  <a:lnTo>
                    <a:pt x="1" y="4335"/>
                  </a:lnTo>
                  <a:lnTo>
                    <a:pt x="27" y="4335"/>
                  </a:lnTo>
                  <a:lnTo>
                    <a:pt x="27" y="4309"/>
                  </a:lnTo>
                  <a:lnTo>
                    <a:pt x="1" y="4309"/>
                  </a:lnTo>
                  <a:close/>
                  <a:moveTo>
                    <a:pt x="1" y="4387"/>
                  </a:moveTo>
                  <a:lnTo>
                    <a:pt x="1" y="4595"/>
                  </a:lnTo>
                  <a:lnTo>
                    <a:pt x="27" y="4595"/>
                  </a:lnTo>
                  <a:lnTo>
                    <a:pt x="27" y="4387"/>
                  </a:lnTo>
                  <a:lnTo>
                    <a:pt x="1" y="4387"/>
                  </a:lnTo>
                  <a:close/>
                  <a:moveTo>
                    <a:pt x="1" y="4647"/>
                  </a:moveTo>
                  <a:lnTo>
                    <a:pt x="1" y="4673"/>
                  </a:lnTo>
                  <a:lnTo>
                    <a:pt x="27" y="4673"/>
                  </a:lnTo>
                  <a:lnTo>
                    <a:pt x="27" y="4647"/>
                  </a:lnTo>
                  <a:lnTo>
                    <a:pt x="1" y="4647"/>
                  </a:lnTo>
                  <a:close/>
                  <a:moveTo>
                    <a:pt x="1" y="4725"/>
                  </a:moveTo>
                  <a:lnTo>
                    <a:pt x="0" y="4932"/>
                  </a:lnTo>
                  <a:lnTo>
                    <a:pt x="26" y="4932"/>
                  </a:lnTo>
                  <a:lnTo>
                    <a:pt x="27" y="4725"/>
                  </a:lnTo>
                  <a:lnTo>
                    <a:pt x="1" y="4725"/>
                  </a:lnTo>
                  <a:close/>
                  <a:moveTo>
                    <a:pt x="0" y="4984"/>
                  </a:moveTo>
                  <a:lnTo>
                    <a:pt x="0" y="5010"/>
                  </a:lnTo>
                  <a:lnTo>
                    <a:pt x="26" y="5010"/>
                  </a:lnTo>
                  <a:lnTo>
                    <a:pt x="26" y="4984"/>
                  </a:lnTo>
                  <a:lnTo>
                    <a:pt x="0" y="4984"/>
                  </a:lnTo>
                  <a:close/>
                  <a:moveTo>
                    <a:pt x="0" y="5062"/>
                  </a:moveTo>
                  <a:lnTo>
                    <a:pt x="0" y="5114"/>
                  </a:lnTo>
                  <a:lnTo>
                    <a:pt x="26" y="5114"/>
                  </a:lnTo>
                  <a:lnTo>
                    <a:pt x="26" y="5062"/>
                  </a:lnTo>
                  <a:lnTo>
                    <a:pt x="0" y="506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6" name="Rectangle 332"/>
            <p:cNvSpPr>
              <a:spLocks noChangeArrowheads="1"/>
            </p:cNvSpPr>
            <p:nvPr/>
          </p:nvSpPr>
          <p:spPr bwMode="auto">
            <a:xfrm>
              <a:off x="3321" y="3016"/>
              <a:ext cx="1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isLd</a:t>
              </a:r>
              <a:endParaRPr kumimoji="0" lang="en-US" sz="1800" b="0" i="0" u="none" strike="noStrike" cap="none" normalizeH="0" baseline="0" dirty="0" smtClean="0">
                <a:ln>
                  <a:noFill/>
                </a:ln>
                <a:solidFill>
                  <a:schemeClr val="tx1"/>
                </a:solidFill>
                <a:effectLst/>
                <a:latin typeface="Arial" pitchFamily="34" charset="0"/>
              </a:endParaRPr>
            </a:p>
          </p:txBody>
        </p:sp>
        <p:sp>
          <p:nvSpPr>
            <p:cNvPr id="17727" name="Rectangle 333"/>
            <p:cNvSpPr>
              <a:spLocks noChangeArrowheads="1"/>
            </p:cNvSpPr>
            <p:nvPr/>
          </p:nvSpPr>
          <p:spPr bwMode="auto">
            <a:xfrm>
              <a:off x="3449" y="3104"/>
              <a:ext cx="10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8016" name="Rectangle 334"/>
            <p:cNvSpPr>
              <a:spLocks noChangeArrowheads="1"/>
            </p:cNvSpPr>
            <p:nvPr/>
          </p:nvSpPr>
          <p:spPr bwMode="auto">
            <a:xfrm>
              <a:off x="3154" y="1187"/>
              <a:ext cx="220" cy="4"/>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7" name="Freeform 335"/>
            <p:cNvSpPr>
              <a:spLocks/>
            </p:cNvSpPr>
            <p:nvPr/>
          </p:nvSpPr>
          <p:spPr bwMode="auto">
            <a:xfrm>
              <a:off x="3307" y="1172"/>
              <a:ext cx="67" cy="35"/>
            </a:xfrm>
            <a:custGeom>
              <a:avLst/>
              <a:gdLst>
                <a:gd name="T0" fmla="*/ 83 w 290"/>
                <a:gd name="T1" fmla="*/ 83 h 166"/>
                <a:gd name="T2" fmla="*/ 0 w 290"/>
                <a:gd name="T3" fmla="*/ 166 h 166"/>
                <a:gd name="T4" fmla="*/ 290 w 290"/>
                <a:gd name="T5" fmla="*/ 83 h 166"/>
                <a:gd name="T6" fmla="*/ 0 w 290"/>
                <a:gd name="T7" fmla="*/ 0 h 166"/>
                <a:gd name="T8" fmla="*/ 83 w 290"/>
                <a:gd name="T9" fmla="*/ 83 h 166"/>
              </a:gdLst>
              <a:ahLst/>
              <a:cxnLst>
                <a:cxn ang="0">
                  <a:pos x="T0" y="T1"/>
                </a:cxn>
                <a:cxn ang="0">
                  <a:pos x="T2" y="T3"/>
                </a:cxn>
                <a:cxn ang="0">
                  <a:pos x="T4" y="T5"/>
                </a:cxn>
                <a:cxn ang="0">
                  <a:pos x="T6" y="T7"/>
                </a:cxn>
                <a:cxn ang="0">
                  <a:pos x="T8" y="T9"/>
                </a:cxn>
              </a:cxnLst>
              <a:rect l="0" t="0" r="r" b="b"/>
              <a:pathLst>
                <a:path w="290" h="166">
                  <a:moveTo>
                    <a:pt x="83" y="83"/>
                  </a:moveTo>
                  <a:lnTo>
                    <a:pt x="0" y="166"/>
                  </a:lnTo>
                  <a:lnTo>
                    <a:pt x="290" y="83"/>
                  </a:lnTo>
                  <a:lnTo>
                    <a:pt x="0" y="0"/>
                  </a:lnTo>
                  <a:lnTo>
                    <a:pt x="83" y="8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8" name="Freeform 336"/>
            <p:cNvSpPr>
              <a:spLocks/>
            </p:cNvSpPr>
            <p:nvPr/>
          </p:nvSpPr>
          <p:spPr bwMode="auto">
            <a:xfrm>
              <a:off x="3298" y="1167"/>
              <a:ext cx="85" cy="44"/>
            </a:xfrm>
            <a:custGeom>
              <a:avLst/>
              <a:gdLst>
                <a:gd name="T0" fmla="*/ 119 w 364"/>
                <a:gd name="T1" fmla="*/ 104 h 208"/>
                <a:gd name="T2" fmla="*/ 111 w 364"/>
                <a:gd name="T3" fmla="*/ 97 h 208"/>
                <a:gd name="T4" fmla="*/ 0 w 364"/>
                <a:gd name="T5" fmla="*/ 208 h 208"/>
                <a:gd name="T6" fmla="*/ 364 w 364"/>
                <a:gd name="T7" fmla="*/ 104 h 208"/>
                <a:gd name="T8" fmla="*/ 0 w 364"/>
                <a:gd name="T9" fmla="*/ 0 h 208"/>
                <a:gd name="T10" fmla="*/ 111 w 364"/>
                <a:gd name="T11" fmla="*/ 111 h 208"/>
                <a:gd name="T12" fmla="*/ 119 w 364"/>
                <a:gd name="T13" fmla="*/ 104 h 208"/>
                <a:gd name="T14" fmla="*/ 111 w 364"/>
                <a:gd name="T15" fmla="*/ 97 h 208"/>
                <a:gd name="T16" fmla="*/ 119 w 364"/>
                <a:gd name="T17" fmla="*/ 104 h 208"/>
                <a:gd name="T18" fmla="*/ 126 w 364"/>
                <a:gd name="T19" fmla="*/ 97 h 208"/>
                <a:gd name="T20" fmla="*/ 71 w 364"/>
                <a:gd name="T21" fmla="*/ 42 h 208"/>
                <a:gd name="T22" fmla="*/ 288 w 364"/>
                <a:gd name="T23" fmla="*/ 104 h 208"/>
                <a:gd name="T24" fmla="*/ 71 w 364"/>
                <a:gd name="T25" fmla="*/ 166 h 208"/>
                <a:gd name="T26" fmla="*/ 133 w 364"/>
                <a:gd name="T27" fmla="*/ 104 h 208"/>
                <a:gd name="T28" fmla="*/ 126 w 364"/>
                <a:gd name="T29" fmla="*/ 97 h 208"/>
                <a:gd name="T30" fmla="*/ 119 w 364"/>
                <a:gd name="T31"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 h="208">
                  <a:moveTo>
                    <a:pt x="119" y="104"/>
                  </a:moveTo>
                  <a:lnTo>
                    <a:pt x="111" y="97"/>
                  </a:lnTo>
                  <a:lnTo>
                    <a:pt x="0" y="208"/>
                  </a:lnTo>
                  <a:lnTo>
                    <a:pt x="364" y="104"/>
                  </a:lnTo>
                  <a:lnTo>
                    <a:pt x="0" y="0"/>
                  </a:lnTo>
                  <a:lnTo>
                    <a:pt x="111" y="111"/>
                  </a:lnTo>
                  <a:lnTo>
                    <a:pt x="119" y="104"/>
                  </a:lnTo>
                  <a:lnTo>
                    <a:pt x="111" y="97"/>
                  </a:lnTo>
                  <a:lnTo>
                    <a:pt x="119" y="104"/>
                  </a:lnTo>
                  <a:lnTo>
                    <a:pt x="126" y="97"/>
                  </a:lnTo>
                  <a:lnTo>
                    <a:pt x="71" y="42"/>
                  </a:lnTo>
                  <a:lnTo>
                    <a:pt x="288" y="104"/>
                  </a:lnTo>
                  <a:lnTo>
                    <a:pt x="71" y="166"/>
                  </a:lnTo>
                  <a:lnTo>
                    <a:pt x="133" y="104"/>
                  </a:lnTo>
                  <a:lnTo>
                    <a:pt x="126" y="97"/>
                  </a:lnTo>
                  <a:lnTo>
                    <a:pt x="119" y="10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9" name="Freeform 337"/>
            <p:cNvSpPr>
              <a:spLocks/>
            </p:cNvSpPr>
            <p:nvPr/>
          </p:nvSpPr>
          <p:spPr bwMode="auto">
            <a:xfrm>
              <a:off x="2044" y="1042"/>
              <a:ext cx="1307" cy="1483"/>
            </a:xfrm>
            <a:custGeom>
              <a:avLst/>
              <a:gdLst>
                <a:gd name="T0" fmla="*/ 5642 w 5642"/>
                <a:gd name="T1" fmla="*/ 0 h 7000"/>
                <a:gd name="T2" fmla="*/ 0 w 5642"/>
                <a:gd name="T3" fmla="*/ 27 h 7000"/>
                <a:gd name="T4" fmla="*/ 0 w 5642"/>
                <a:gd name="T5" fmla="*/ 7000 h 7000"/>
                <a:gd name="T6" fmla="*/ 815 w 5642"/>
                <a:gd name="T7" fmla="*/ 6993 h 7000"/>
                <a:gd name="T8" fmla="*/ 815 w 5642"/>
                <a:gd name="T9" fmla="*/ 6618 h 7000"/>
                <a:gd name="T10" fmla="*/ 794 w 5642"/>
                <a:gd name="T11" fmla="*/ 6618 h 7000"/>
                <a:gd name="T12" fmla="*/ 794 w 5642"/>
                <a:gd name="T13" fmla="*/ 6972 h 7000"/>
                <a:gd name="T14" fmla="*/ 21 w 5642"/>
                <a:gd name="T15" fmla="*/ 6979 h 7000"/>
                <a:gd name="T16" fmla="*/ 21 w 5642"/>
                <a:gd name="T17" fmla="*/ 47 h 7000"/>
                <a:gd name="T18" fmla="*/ 5642 w 5642"/>
                <a:gd name="T19" fmla="*/ 20 h 7000"/>
                <a:gd name="T20" fmla="*/ 5642 w 5642"/>
                <a:gd name="T21" fmla="*/ 0 h 7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42" h="7000">
                  <a:moveTo>
                    <a:pt x="5642" y="0"/>
                  </a:moveTo>
                  <a:lnTo>
                    <a:pt x="0" y="27"/>
                  </a:lnTo>
                  <a:lnTo>
                    <a:pt x="0" y="7000"/>
                  </a:lnTo>
                  <a:lnTo>
                    <a:pt x="815" y="6993"/>
                  </a:lnTo>
                  <a:lnTo>
                    <a:pt x="815" y="6618"/>
                  </a:lnTo>
                  <a:lnTo>
                    <a:pt x="794" y="6618"/>
                  </a:lnTo>
                  <a:lnTo>
                    <a:pt x="794" y="6972"/>
                  </a:lnTo>
                  <a:lnTo>
                    <a:pt x="21" y="6979"/>
                  </a:lnTo>
                  <a:lnTo>
                    <a:pt x="21" y="47"/>
                  </a:lnTo>
                  <a:lnTo>
                    <a:pt x="5642" y="20"/>
                  </a:lnTo>
                  <a:lnTo>
                    <a:pt x="5642" y="0"/>
                  </a:lnTo>
                  <a:close/>
                </a:path>
              </a:pathLst>
            </a:custGeom>
            <a:solidFill>
              <a:srgbClr val="E64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0" name="Freeform 338"/>
            <p:cNvSpPr>
              <a:spLocks/>
            </p:cNvSpPr>
            <p:nvPr/>
          </p:nvSpPr>
          <p:spPr bwMode="auto">
            <a:xfrm>
              <a:off x="3283" y="1026"/>
              <a:ext cx="68" cy="36"/>
            </a:xfrm>
            <a:custGeom>
              <a:avLst/>
              <a:gdLst>
                <a:gd name="T0" fmla="*/ 84 w 291"/>
                <a:gd name="T1" fmla="*/ 83 h 166"/>
                <a:gd name="T2" fmla="*/ 1 w 291"/>
                <a:gd name="T3" fmla="*/ 166 h 166"/>
                <a:gd name="T4" fmla="*/ 291 w 291"/>
                <a:gd name="T5" fmla="*/ 82 h 166"/>
                <a:gd name="T6" fmla="*/ 0 w 291"/>
                <a:gd name="T7" fmla="*/ 0 h 166"/>
                <a:gd name="T8" fmla="*/ 84 w 291"/>
                <a:gd name="T9" fmla="*/ 83 h 166"/>
              </a:gdLst>
              <a:ahLst/>
              <a:cxnLst>
                <a:cxn ang="0">
                  <a:pos x="T0" y="T1"/>
                </a:cxn>
                <a:cxn ang="0">
                  <a:pos x="T2" y="T3"/>
                </a:cxn>
                <a:cxn ang="0">
                  <a:pos x="T4" y="T5"/>
                </a:cxn>
                <a:cxn ang="0">
                  <a:pos x="T6" y="T7"/>
                </a:cxn>
                <a:cxn ang="0">
                  <a:pos x="T8" y="T9"/>
                </a:cxn>
              </a:cxnLst>
              <a:rect l="0" t="0" r="r" b="b"/>
              <a:pathLst>
                <a:path w="291" h="166">
                  <a:moveTo>
                    <a:pt x="84" y="83"/>
                  </a:moveTo>
                  <a:lnTo>
                    <a:pt x="1" y="166"/>
                  </a:lnTo>
                  <a:lnTo>
                    <a:pt x="291" y="82"/>
                  </a:lnTo>
                  <a:lnTo>
                    <a:pt x="0" y="0"/>
                  </a:lnTo>
                  <a:lnTo>
                    <a:pt x="84" y="8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1" name="Freeform 339"/>
            <p:cNvSpPr>
              <a:spLocks/>
            </p:cNvSpPr>
            <p:nvPr/>
          </p:nvSpPr>
          <p:spPr bwMode="auto">
            <a:xfrm>
              <a:off x="3275" y="1022"/>
              <a:ext cx="84" cy="44"/>
            </a:xfrm>
            <a:custGeom>
              <a:avLst/>
              <a:gdLst>
                <a:gd name="T0" fmla="*/ 120 w 365"/>
                <a:gd name="T1" fmla="*/ 104 h 208"/>
                <a:gd name="T2" fmla="*/ 112 w 365"/>
                <a:gd name="T3" fmla="*/ 97 h 208"/>
                <a:gd name="T4" fmla="*/ 1 w 365"/>
                <a:gd name="T5" fmla="*/ 208 h 208"/>
                <a:gd name="T6" fmla="*/ 365 w 365"/>
                <a:gd name="T7" fmla="*/ 103 h 208"/>
                <a:gd name="T8" fmla="*/ 0 w 365"/>
                <a:gd name="T9" fmla="*/ 0 h 208"/>
                <a:gd name="T10" fmla="*/ 112 w 365"/>
                <a:gd name="T11" fmla="*/ 111 h 208"/>
                <a:gd name="T12" fmla="*/ 120 w 365"/>
                <a:gd name="T13" fmla="*/ 104 h 208"/>
                <a:gd name="T14" fmla="*/ 112 w 365"/>
                <a:gd name="T15" fmla="*/ 97 h 208"/>
                <a:gd name="T16" fmla="*/ 120 w 365"/>
                <a:gd name="T17" fmla="*/ 104 h 208"/>
                <a:gd name="T18" fmla="*/ 127 w 365"/>
                <a:gd name="T19" fmla="*/ 97 h 208"/>
                <a:gd name="T20" fmla="*/ 72 w 365"/>
                <a:gd name="T21" fmla="*/ 42 h 208"/>
                <a:gd name="T22" fmla="*/ 289 w 365"/>
                <a:gd name="T23" fmla="*/ 103 h 208"/>
                <a:gd name="T24" fmla="*/ 73 w 365"/>
                <a:gd name="T25" fmla="*/ 166 h 208"/>
                <a:gd name="T26" fmla="*/ 134 w 365"/>
                <a:gd name="T27" fmla="*/ 104 h 208"/>
                <a:gd name="T28" fmla="*/ 127 w 365"/>
                <a:gd name="T29" fmla="*/ 97 h 208"/>
                <a:gd name="T30" fmla="*/ 120 w 365"/>
                <a:gd name="T31"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5" h="208">
                  <a:moveTo>
                    <a:pt x="120" y="104"/>
                  </a:moveTo>
                  <a:lnTo>
                    <a:pt x="112" y="97"/>
                  </a:lnTo>
                  <a:lnTo>
                    <a:pt x="1" y="208"/>
                  </a:lnTo>
                  <a:lnTo>
                    <a:pt x="365" y="103"/>
                  </a:lnTo>
                  <a:lnTo>
                    <a:pt x="0" y="0"/>
                  </a:lnTo>
                  <a:lnTo>
                    <a:pt x="112" y="111"/>
                  </a:lnTo>
                  <a:lnTo>
                    <a:pt x="120" y="104"/>
                  </a:lnTo>
                  <a:lnTo>
                    <a:pt x="112" y="97"/>
                  </a:lnTo>
                  <a:lnTo>
                    <a:pt x="120" y="104"/>
                  </a:lnTo>
                  <a:lnTo>
                    <a:pt x="127" y="97"/>
                  </a:lnTo>
                  <a:lnTo>
                    <a:pt x="72" y="42"/>
                  </a:lnTo>
                  <a:lnTo>
                    <a:pt x="289" y="103"/>
                  </a:lnTo>
                  <a:lnTo>
                    <a:pt x="73" y="166"/>
                  </a:lnTo>
                  <a:lnTo>
                    <a:pt x="134" y="104"/>
                  </a:lnTo>
                  <a:lnTo>
                    <a:pt x="127" y="97"/>
                  </a:lnTo>
                  <a:lnTo>
                    <a:pt x="120" y="10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2" name="Rectangle 340"/>
            <p:cNvSpPr>
              <a:spLocks noChangeArrowheads="1"/>
            </p:cNvSpPr>
            <p:nvPr/>
          </p:nvSpPr>
          <p:spPr bwMode="auto">
            <a:xfrm>
              <a:off x="2976" y="2988"/>
              <a:ext cx="174" cy="49"/>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3" name="Freeform 341"/>
            <p:cNvSpPr>
              <a:spLocks/>
            </p:cNvSpPr>
            <p:nvPr/>
          </p:nvSpPr>
          <p:spPr bwMode="auto">
            <a:xfrm>
              <a:off x="2973" y="2986"/>
              <a:ext cx="179" cy="54"/>
            </a:xfrm>
            <a:custGeom>
              <a:avLst/>
              <a:gdLst>
                <a:gd name="T0" fmla="*/ 11 w 774"/>
                <a:gd name="T1" fmla="*/ 11 h 255"/>
                <a:gd name="T2" fmla="*/ 11 w 774"/>
                <a:gd name="T3" fmla="*/ 22 h 255"/>
                <a:gd name="T4" fmla="*/ 752 w 774"/>
                <a:gd name="T5" fmla="*/ 22 h 255"/>
                <a:gd name="T6" fmla="*/ 752 w 774"/>
                <a:gd name="T7" fmla="*/ 233 h 255"/>
                <a:gd name="T8" fmla="*/ 22 w 774"/>
                <a:gd name="T9" fmla="*/ 233 h 255"/>
                <a:gd name="T10" fmla="*/ 22 w 774"/>
                <a:gd name="T11" fmla="*/ 11 h 255"/>
                <a:gd name="T12" fmla="*/ 11 w 774"/>
                <a:gd name="T13" fmla="*/ 11 h 255"/>
                <a:gd name="T14" fmla="*/ 11 w 774"/>
                <a:gd name="T15" fmla="*/ 22 h 255"/>
                <a:gd name="T16" fmla="*/ 11 w 774"/>
                <a:gd name="T17" fmla="*/ 11 h 255"/>
                <a:gd name="T18" fmla="*/ 0 w 774"/>
                <a:gd name="T19" fmla="*/ 11 h 255"/>
                <a:gd name="T20" fmla="*/ 0 w 774"/>
                <a:gd name="T21" fmla="*/ 255 h 255"/>
                <a:gd name="T22" fmla="*/ 774 w 774"/>
                <a:gd name="T23" fmla="*/ 255 h 255"/>
                <a:gd name="T24" fmla="*/ 774 w 774"/>
                <a:gd name="T25" fmla="*/ 0 h 255"/>
                <a:gd name="T26" fmla="*/ 0 w 774"/>
                <a:gd name="T27" fmla="*/ 0 h 255"/>
                <a:gd name="T28" fmla="*/ 0 w 774"/>
                <a:gd name="T29" fmla="*/ 11 h 255"/>
                <a:gd name="T30" fmla="*/ 11 w 774"/>
                <a:gd name="T31" fmla="*/ 1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4" h="255">
                  <a:moveTo>
                    <a:pt x="11" y="11"/>
                  </a:moveTo>
                  <a:lnTo>
                    <a:pt x="11" y="22"/>
                  </a:lnTo>
                  <a:lnTo>
                    <a:pt x="752" y="22"/>
                  </a:lnTo>
                  <a:lnTo>
                    <a:pt x="752" y="233"/>
                  </a:lnTo>
                  <a:lnTo>
                    <a:pt x="22" y="233"/>
                  </a:lnTo>
                  <a:lnTo>
                    <a:pt x="22" y="11"/>
                  </a:lnTo>
                  <a:lnTo>
                    <a:pt x="11" y="11"/>
                  </a:lnTo>
                  <a:lnTo>
                    <a:pt x="11" y="22"/>
                  </a:lnTo>
                  <a:lnTo>
                    <a:pt x="11" y="11"/>
                  </a:lnTo>
                  <a:lnTo>
                    <a:pt x="0" y="11"/>
                  </a:lnTo>
                  <a:lnTo>
                    <a:pt x="0" y="255"/>
                  </a:lnTo>
                  <a:lnTo>
                    <a:pt x="774" y="255"/>
                  </a:lnTo>
                  <a:lnTo>
                    <a:pt x="774" y="0"/>
                  </a:lnTo>
                  <a:lnTo>
                    <a:pt x="0" y="0"/>
                  </a:lnTo>
                  <a:lnTo>
                    <a:pt x="0" y="11"/>
                  </a:lnTo>
                  <a:lnTo>
                    <a:pt x="11" y="1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4" name="Rectangle 342"/>
            <p:cNvSpPr>
              <a:spLocks noChangeArrowheads="1"/>
            </p:cNvSpPr>
            <p:nvPr/>
          </p:nvSpPr>
          <p:spPr bwMode="auto">
            <a:xfrm>
              <a:off x="2982" y="2979"/>
              <a:ext cx="74"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err="1" smtClean="0">
                  <a:ln>
                    <a:noFill/>
                  </a:ln>
                  <a:solidFill>
                    <a:srgbClr val="24282B"/>
                  </a:solidFill>
                  <a:effectLst/>
                  <a:latin typeface="Times New Roman" pitchFamily="18" charset="0"/>
                </a:rPr>
                <a:t>mdr</a:t>
              </a:r>
              <a:endParaRPr kumimoji="0" lang="en-US" sz="2800" b="0" i="0" u="none" strike="noStrike" cap="none" normalizeH="0" baseline="0" dirty="0" smtClean="0">
                <a:ln>
                  <a:noFill/>
                </a:ln>
                <a:solidFill>
                  <a:schemeClr val="tx1"/>
                </a:solidFill>
                <a:effectLst/>
                <a:latin typeface="Arial" pitchFamily="34" charset="0"/>
              </a:endParaRPr>
            </a:p>
          </p:txBody>
        </p:sp>
        <p:sp>
          <p:nvSpPr>
            <p:cNvPr id="18025" name="Freeform 343"/>
            <p:cNvSpPr>
              <a:spLocks noEditPoints="1"/>
            </p:cNvSpPr>
            <p:nvPr/>
          </p:nvSpPr>
          <p:spPr bwMode="auto">
            <a:xfrm>
              <a:off x="3545" y="2016"/>
              <a:ext cx="525" cy="54"/>
            </a:xfrm>
            <a:custGeom>
              <a:avLst/>
              <a:gdLst>
                <a:gd name="T0" fmla="*/ 2242 w 2267"/>
                <a:gd name="T1" fmla="*/ 201 h 252"/>
                <a:gd name="T2" fmla="*/ 2259 w 2267"/>
                <a:gd name="T3" fmla="*/ 0 h 252"/>
                <a:gd name="T4" fmla="*/ 2229 w 2267"/>
                <a:gd name="T5" fmla="*/ 212 h 252"/>
                <a:gd name="T6" fmla="*/ 2204 w 2267"/>
                <a:gd name="T7" fmla="*/ 237 h 252"/>
                <a:gd name="T8" fmla="*/ 2229 w 2267"/>
                <a:gd name="T9" fmla="*/ 212 h 252"/>
                <a:gd name="T10" fmla="*/ 1953 w 2267"/>
                <a:gd name="T11" fmla="*/ 214 h 252"/>
                <a:gd name="T12" fmla="*/ 2154 w 2267"/>
                <a:gd name="T13" fmla="*/ 238 h 252"/>
                <a:gd name="T14" fmla="*/ 1903 w 2267"/>
                <a:gd name="T15" fmla="*/ 214 h 252"/>
                <a:gd name="T16" fmla="*/ 1878 w 2267"/>
                <a:gd name="T17" fmla="*/ 240 h 252"/>
                <a:gd name="T18" fmla="*/ 1903 w 2267"/>
                <a:gd name="T19" fmla="*/ 214 h 252"/>
                <a:gd name="T20" fmla="*/ 1628 w 2267"/>
                <a:gd name="T21" fmla="*/ 216 h 252"/>
                <a:gd name="T22" fmla="*/ 1828 w 2267"/>
                <a:gd name="T23" fmla="*/ 240 h 252"/>
                <a:gd name="T24" fmla="*/ 1578 w 2267"/>
                <a:gd name="T25" fmla="*/ 217 h 252"/>
                <a:gd name="T26" fmla="*/ 1553 w 2267"/>
                <a:gd name="T27" fmla="*/ 242 h 252"/>
                <a:gd name="T28" fmla="*/ 1578 w 2267"/>
                <a:gd name="T29" fmla="*/ 217 h 252"/>
                <a:gd name="T30" fmla="*/ 1302 w 2267"/>
                <a:gd name="T31" fmla="*/ 218 h 252"/>
                <a:gd name="T32" fmla="*/ 1503 w 2267"/>
                <a:gd name="T33" fmla="*/ 242 h 252"/>
                <a:gd name="T34" fmla="*/ 1252 w 2267"/>
                <a:gd name="T35" fmla="*/ 219 h 252"/>
                <a:gd name="T36" fmla="*/ 1227 w 2267"/>
                <a:gd name="T37" fmla="*/ 244 h 252"/>
                <a:gd name="T38" fmla="*/ 1252 w 2267"/>
                <a:gd name="T39" fmla="*/ 219 h 252"/>
                <a:gd name="T40" fmla="*/ 977 w 2267"/>
                <a:gd name="T41" fmla="*/ 221 h 252"/>
                <a:gd name="T42" fmla="*/ 1177 w 2267"/>
                <a:gd name="T43" fmla="*/ 244 h 252"/>
                <a:gd name="T44" fmla="*/ 927 w 2267"/>
                <a:gd name="T45" fmla="*/ 221 h 252"/>
                <a:gd name="T46" fmla="*/ 902 w 2267"/>
                <a:gd name="T47" fmla="*/ 246 h 252"/>
                <a:gd name="T48" fmla="*/ 927 w 2267"/>
                <a:gd name="T49" fmla="*/ 221 h 252"/>
                <a:gd name="T50" fmla="*/ 651 w 2267"/>
                <a:gd name="T51" fmla="*/ 223 h 252"/>
                <a:gd name="T52" fmla="*/ 852 w 2267"/>
                <a:gd name="T53" fmla="*/ 246 h 252"/>
                <a:gd name="T54" fmla="*/ 601 w 2267"/>
                <a:gd name="T55" fmla="*/ 223 h 252"/>
                <a:gd name="T56" fmla="*/ 576 w 2267"/>
                <a:gd name="T57" fmla="*/ 248 h 252"/>
                <a:gd name="T58" fmla="*/ 601 w 2267"/>
                <a:gd name="T59" fmla="*/ 223 h 252"/>
                <a:gd name="T60" fmla="*/ 326 w 2267"/>
                <a:gd name="T61" fmla="*/ 225 h 252"/>
                <a:gd name="T62" fmla="*/ 526 w 2267"/>
                <a:gd name="T63" fmla="*/ 249 h 252"/>
                <a:gd name="T64" fmla="*/ 275 w 2267"/>
                <a:gd name="T65" fmla="*/ 225 h 252"/>
                <a:gd name="T66" fmla="*/ 251 w 2267"/>
                <a:gd name="T67" fmla="*/ 250 h 252"/>
                <a:gd name="T68" fmla="*/ 275 w 2267"/>
                <a:gd name="T69" fmla="*/ 225 h 252"/>
                <a:gd name="T70" fmla="*/ 0 w 2267"/>
                <a:gd name="T71" fmla="*/ 227 h 252"/>
                <a:gd name="T72" fmla="*/ 201 w 2267"/>
                <a:gd name="T73"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67" h="252">
                  <a:moveTo>
                    <a:pt x="2234" y="1"/>
                  </a:moveTo>
                  <a:lnTo>
                    <a:pt x="2242" y="201"/>
                  </a:lnTo>
                  <a:lnTo>
                    <a:pt x="2267" y="201"/>
                  </a:lnTo>
                  <a:lnTo>
                    <a:pt x="2259" y="0"/>
                  </a:lnTo>
                  <a:lnTo>
                    <a:pt x="2234" y="1"/>
                  </a:lnTo>
                  <a:close/>
                  <a:moveTo>
                    <a:pt x="2229" y="212"/>
                  </a:moveTo>
                  <a:lnTo>
                    <a:pt x="2204" y="212"/>
                  </a:lnTo>
                  <a:lnTo>
                    <a:pt x="2204" y="237"/>
                  </a:lnTo>
                  <a:lnTo>
                    <a:pt x="2229" y="237"/>
                  </a:lnTo>
                  <a:lnTo>
                    <a:pt x="2229" y="212"/>
                  </a:lnTo>
                  <a:close/>
                  <a:moveTo>
                    <a:pt x="2154" y="213"/>
                  </a:moveTo>
                  <a:lnTo>
                    <a:pt x="1953" y="214"/>
                  </a:lnTo>
                  <a:lnTo>
                    <a:pt x="1953" y="239"/>
                  </a:lnTo>
                  <a:lnTo>
                    <a:pt x="2154" y="238"/>
                  </a:lnTo>
                  <a:lnTo>
                    <a:pt x="2154" y="213"/>
                  </a:lnTo>
                  <a:close/>
                  <a:moveTo>
                    <a:pt x="1903" y="214"/>
                  </a:moveTo>
                  <a:lnTo>
                    <a:pt x="1878" y="215"/>
                  </a:lnTo>
                  <a:lnTo>
                    <a:pt x="1878" y="240"/>
                  </a:lnTo>
                  <a:lnTo>
                    <a:pt x="1903" y="239"/>
                  </a:lnTo>
                  <a:lnTo>
                    <a:pt x="1903" y="214"/>
                  </a:lnTo>
                  <a:close/>
                  <a:moveTo>
                    <a:pt x="1828" y="215"/>
                  </a:moveTo>
                  <a:lnTo>
                    <a:pt x="1628" y="216"/>
                  </a:lnTo>
                  <a:lnTo>
                    <a:pt x="1628" y="241"/>
                  </a:lnTo>
                  <a:lnTo>
                    <a:pt x="1828" y="240"/>
                  </a:lnTo>
                  <a:lnTo>
                    <a:pt x="1828" y="215"/>
                  </a:lnTo>
                  <a:close/>
                  <a:moveTo>
                    <a:pt x="1578" y="217"/>
                  </a:moveTo>
                  <a:lnTo>
                    <a:pt x="1553" y="217"/>
                  </a:lnTo>
                  <a:lnTo>
                    <a:pt x="1553" y="242"/>
                  </a:lnTo>
                  <a:lnTo>
                    <a:pt x="1578" y="242"/>
                  </a:lnTo>
                  <a:lnTo>
                    <a:pt x="1578" y="217"/>
                  </a:lnTo>
                  <a:close/>
                  <a:moveTo>
                    <a:pt x="1502" y="217"/>
                  </a:moveTo>
                  <a:lnTo>
                    <a:pt x="1302" y="218"/>
                  </a:lnTo>
                  <a:lnTo>
                    <a:pt x="1302" y="243"/>
                  </a:lnTo>
                  <a:lnTo>
                    <a:pt x="1503" y="242"/>
                  </a:lnTo>
                  <a:lnTo>
                    <a:pt x="1502" y="217"/>
                  </a:lnTo>
                  <a:close/>
                  <a:moveTo>
                    <a:pt x="1252" y="219"/>
                  </a:moveTo>
                  <a:lnTo>
                    <a:pt x="1227" y="219"/>
                  </a:lnTo>
                  <a:lnTo>
                    <a:pt x="1227" y="244"/>
                  </a:lnTo>
                  <a:lnTo>
                    <a:pt x="1252" y="244"/>
                  </a:lnTo>
                  <a:lnTo>
                    <a:pt x="1252" y="219"/>
                  </a:lnTo>
                  <a:close/>
                  <a:moveTo>
                    <a:pt x="1177" y="219"/>
                  </a:moveTo>
                  <a:lnTo>
                    <a:pt x="977" y="221"/>
                  </a:lnTo>
                  <a:lnTo>
                    <a:pt x="977" y="246"/>
                  </a:lnTo>
                  <a:lnTo>
                    <a:pt x="1177" y="244"/>
                  </a:lnTo>
                  <a:lnTo>
                    <a:pt x="1177" y="219"/>
                  </a:lnTo>
                  <a:close/>
                  <a:moveTo>
                    <a:pt x="927" y="221"/>
                  </a:moveTo>
                  <a:lnTo>
                    <a:pt x="902" y="221"/>
                  </a:lnTo>
                  <a:lnTo>
                    <a:pt x="902" y="246"/>
                  </a:lnTo>
                  <a:lnTo>
                    <a:pt x="927" y="246"/>
                  </a:lnTo>
                  <a:lnTo>
                    <a:pt x="927" y="221"/>
                  </a:lnTo>
                  <a:close/>
                  <a:moveTo>
                    <a:pt x="851" y="221"/>
                  </a:moveTo>
                  <a:lnTo>
                    <a:pt x="651" y="223"/>
                  </a:lnTo>
                  <a:lnTo>
                    <a:pt x="651" y="248"/>
                  </a:lnTo>
                  <a:lnTo>
                    <a:pt x="852" y="246"/>
                  </a:lnTo>
                  <a:lnTo>
                    <a:pt x="851" y="221"/>
                  </a:lnTo>
                  <a:close/>
                  <a:moveTo>
                    <a:pt x="601" y="223"/>
                  </a:moveTo>
                  <a:lnTo>
                    <a:pt x="576" y="223"/>
                  </a:lnTo>
                  <a:lnTo>
                    <a:pt x="576" y="248"/>
                  </a:lnTo>
                  <a:lnTo>
                    <a:pt x="601" y="248"/>
                  </a:lnTo>
                  <a:lnTo>
                    <a:pt x="601" y="223"/>
                  </a:lnTo>
                  <a:close/>
                  <a:moveTo>
                    <a:pt x="526" y="224"/>
                  </a:moveTo>
                  <a:lnTo>
                    <a:pt x="326" y="225"/>
                  </a:lnTo>
                  <a:lnTo>
                    <a:pt x="326" y="250"/>
                  </a:lnTo>
                  <a:lnTo>
                    <a:pt x="526" y="249"/>
                  </a:lnTo>
                  <a:lnTo>
                    <a:pt x="526" y="224"/>
                  </a:lnTo>
                  <a:close/>
                  <a:moveTo>
                    <a:pt x="275" y="225"/>
                  </a:moveTo>
                  <a:lnTo>
                    <a:pt x="250" y="225"/>
                  </a:lnTo>
                  <a:lnTo>
                    <a:pt x="251" y="250"/>
                  </a:lnTo>
                  <a:lnTo>
                    <a:pt x="276" y="250"/>
                  </a:lnTo>
                  <a:lnTo>
                    <a:pt x="275" y="225"/>
                  </a:lnTo>
                  <a:close/>
                  <a:moveTo>
                    <a:pt x="200" y="226"/>
                  </a:moveTo>
                  <a:lnTo>
                    <a:pt x="0" y="227"/>
                  </a:lnTo>
                  <a:lnTo>
                    <a:pt x="0" y="252"/>
                  </a:lnTo>
                  <a:lnTo>
                    <a:pt x="201" y="251"/>
                  </a:lnTo>
                  <a:lnTo>
                    <a:pt x="200" y="226"/>
                  </a:lnTo>
                  <a:close/>
                </a:path>
              </a:pathLst>
            </a:custGeom>
            <a:solidFill>
              <a:srgbClr val="2D3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6" name="Freeform 344"/>
            <p:cNvSpPr>
              <a:spLocks/>
            </p:cNvSpPr>
            <p:nvPr/>
          </p:nvSpPr>
          <p:spPr bwMode="auto">
            <a:xfrm>
              <a:off x="3534" y="2054"/>
              <a:ext cx="38" cy="26"/>
            </a:xfrm>
            <a:custGeom>
              <a:avLst/>
              <a:gdLst>
                <a:gd name="T0" fmla="*/ 164 w 164"/>
                <a:gd name="T1" fmla="*/ 120 h 120"/>
                <a:gd name="T2" fmla="*/ 0 w 164"/>
                <a:gd name="T3" fmla="*/ 61 h 120"/>
                <a:gd name="T4" fmla="*/ 163 w 164"/>
                <a:gd name="T5" fmla="*/ 0 h 120"/>
                <a:gd name="T6" fmla="*/ 164 w 164"/>
                <a:gd name="T7" fmla="*/ 120 h 120"/>
              </a:gdLst>
              <a:ahLst/>
              <a:cxnLst>
                <a:cxn ang="0">
                  <a:pos x="T0" y="T1"/>
                </a:cxn>
                <a:cxn ang="0">
                  <a:pos x="T2" y="T3"/>
                </a:cxn>
                <a:cxn ang="0">
                  <a:pos x="T4" y="T5"/>
                </a:cxn>
                <a:cxn ang="0">
                  <a:pos x="T6" y="T7"/>
                </a:cxn>
              </a:cxnLst>
              <a:rect l="0" t="0" r="r" b="b"/>
              <a:pathLst>
                <a:path w="164" h="120">
                  <a:moveTo>
                    <a:pt x="164" y="120"/>
                  </a:moveTo>
                  <a:lnTo>
                    <a:pt x="0" y="61"/>
                  </a:lnTo>
                  <a:lnTo>
                    <a:pt x="163" y="0"/>
                  </a:lnTo>
                  <a:cubicBezTo>
                    <a:pt x="137" y="35"/>
                    <a:pt x="138" y="84"/>
                    <a:pt x="164" y="12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7" name="Rectangle 345"/>
            <p:cNvSpPr>
              <a:spLocks noChangeArrowheads="1"/>
            </p:cNvSpPr>
            <p:nvPr/>
          </p:nvSpPr>
          <p:spPr bwMode="auto">
            <a:xfrm>
              <a:off x="3821" y="2022"/>
              <a:ext cx="1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isWb</a:t>
              </a:r>
              <a:endParaRPr kumimoji="0" lang="en-US" sz="1800" b="0" i="0" u="none" strike="noStrike" cap="none" normalizeH="0" baseline="0" dirty="0" smtClean="0">
                <a:ln>
                  <a:noFill/>
                </a:ln>
                <a:solidFill>
                  <a:schemeClr val="tx1"/>
                </a:solidFill>
                <a:effectLst/>
                <a:latin typeface="Arial" pitchFamily="34" charset="0"/>
              </a:endParaRPr>
            </a:p>
          </p:txBody>
        </p:sp>
        <p:sp>
          <p:nvSpPr>
            <p:cNvPr id="18028" name="Freeform 346"/>
            <p:cNvSpPr>
              <a:spLocks/>
            </p:cNvSpPr>
            <p:nvPr/>
          </p:nvSpPr>
          <p:spPr bwMode="auto">
            <a:xfrm>
              <a:off x="2984" y="2321"/>
              <a:ext cx="111" cy="645"/>
            </a:xfrm>
            <a:custGeom>
              <a:avLst/>
              <a:gdLst>
                <a:gd name="T0" fmla="*/ 0 w 483"/>
                <a:gd name="T1" fmla="*/ 0 h 3046"/>
                <a:gd name="T2" fmla="*/ 0 w 483"/>
                <a:gd name="T3" fmla="*/ 2459 h 3046"/>
                <a:gd name="T4" fmla="*/ 463 w 483"/>
                <a:gd name="T5" fmla="*/ 2459 h 3046"/>
                <a:gd name="T6" fmla="*/ 463 w 483"/>
                <a:gd name="T7" fmla="*/ 3046 h 3046"/>
                <a:gd name="T8" fmla="*/ 483 w 483"/>
                <a:gd name="T9" fmla="*/ 3046 h 3046"/>
                <a:gd name="T10" fmla="*/ 483 w 483"/>
                <a:gd name="T11" fmla="*/ 2439 h 3046"/>
                <a:gd name="T12" fmla="*/ 20 w 483"/>
                <a:gd name="T13" fmla="*/ 2439 h 3046"/>
                <a:gd name="T14" fmla="*/ 20 w 483"/>
                <a:gd name="T15" fmla="*/ 0 h 3046"/>
                <a:gd name="T16" fmla="*/ 0 w 483"/>
                <a:gd name="T17" fmla="*/ 0 h 3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3" h="3046">
                  <a:moveTo>
                    <a:pt x="0" y="0"/>
                  </a:moveTo>
                  <a:lnTo>
                    <a:pt x="0" y="2459"/>
                  </a:lnTo>
                  <a:lnTo>
                    <a:pt x="463" y="2459"/>
                  </a:lnTo>
                  <a:lnTo>
                    <a:pt x="463" y="3046"/>
                  </a:lnTo>
                  <a:lnTo>
                    <a:pt x="483" y="3046"/>
                  </a:lnTo>
                  <a:lnTo>
                    <a:pt x="483" y="2439"/>
                  </a:lnTo>
                  <a:lnTo>
                    <a:pt x="20" y="2439"/>
                  </a:lnTo>
                  <a:lnTo>
                    <a:pt x="20"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9" name="Freeform 347"/>
            <p:cNvSpPr>
              <a:spLocks/>
            </p:cNvSpPr>
            <p:nvPr/>
          </p:nvSpPr>
          <p:spPr bwMode="auto">
            <a:xfrm>
              <a:off x="3082" y="2944"/>
              <a:ext cx="22" cy="28"/>
            </a:xfrm>
            <a:custGeom>
              <a:avLst/>
              <a:gdLst>
                <a:gd name="T0" fmla="*/ 97 w 97"/>
                <a:gd name="T1" fmla="*/ 0 h 131"/>
                <a:gd name="T2" fmla="*/ 48 w 97"/>
                <a:gd name="T3" fmla="*/ 131 h 131"/>
                <a:gd name="T4" fmla="*/ 0 w 97"/>
                <a:gd name="T5" fmla="*/ 0 h 131"/>
                <a:gd name="T6" fmla="*/ 97 w 97"/>
                <a:gd name="T7" fmla="*/ 0 h 131"/>
              </a:gdLst>
              <a:ahLst/>
              <a:cxnLst>
                <a:cxn ang="0">
                  <a:pos x="T0" y="T1"/>
                </a:cxn>
                <a:cxn ang="0">
                  <a:pos x="T2" y="T3"/>
                </a:cxn>
                <a:cxn ang="0">
                  <a:pos x="T4" y="T5"/>
                </a:cxn>
                <a:cxn ang="0">
                  <a:pos x="T6" y="T7"/>
                </a:cxn>
              </a:cxnLst>
              <a:rect l="0" t="0" r="r" b="b"/>
              <a:pathLst>
                <a:path w="97" h="131">
                  <a:moveTo>
                    <a:pt x="97" y="0"/>
                  </a:moveTo>
                  <a:lnTo>
                    <a:pt x="48" y="131"/>
                  </a:lnTo>
                  <a:lnTo>
                    <a:pt x="0" y="0"/>
                  </a:lnTo>
                  <a:cubicBezTo>
                    <a:pt x="29" y="21"/>
                    <a:pt x="68" y="20"/>
                    <a:pt x="9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452"/>
          <p:cNvSpPr>
            <a:spLocks noEditPoints="1"/>
          </p:cNvSpPr>
          <p:nvPr/>
        </p:nvSpPr>
        <p:spPr bwMode="auto">
          <a:xfrm>
            <a:off x="2438669" y="1236133"/>
            <a:ext cx="3094589" cy="3099213"/>
          </a:xfrm>
          <a:custGeom>
            <a:avLst/>
            <a:gdLst>
              <a:gd name="T0" fmla="*/ 6680 w 6783"/>
              <a:gd name="T1" fmla="*/ 7825 h 8047"/>
              <a:gd name="T2" fmla="*/ 6328 w 6783"/>
              <a:gd name="T3" fmla="*/ 7852 h 8047"/>
              <a:gd name="T4" fmla="*/ 6004 w 6783"/>
              <a:gd name="T5" fmla="*/ 7852 h 8047"/>
              <a:gd name="T6" fmla="*/ 5652 w 6783"/>
              <a:gd name="T7" fmla="*/ 7825 h 8047"/>
              <a:gd name="T8" fmla="*/ 5220 w 6783"/>
              <a:gd name="T9" fmla="*/ 7825 h 8047"/>
              <a:gd name="T10" fmla="*/ 4652 w 6783"/>
              <a:gd name="T11" fmla="*/ 7825 h 8047"/>
              <a:gd name="T12" fmla="*/ 4300 w 6783"/>
              <a:gd name="T13" fmla="*/ 7851 h 8047"/>
              <a:gd name="T14" fmla="*/ 4165 w 6783"/>
              <a:gd name="T15" fmla="*/ 7851 h 8047"/>
              <a:gd name="T16" fmla="*/ 3813 w 6783"/>
              <a:gd name="T17" fmla="*/ 7824 h 8047"/>
              <a:gd name="T18" fmla="*/ 3191 w 6783"/>
              <a:gd name="T19" fmla="*/ 7824 h 8047"/>
              <a:gd name="T20" fmla="*/ 2813 w 6783"/>
              <a:gd name="T21" fmla="*/ 7824 h 8047"/>
              <a:gd name="T22" fmla="*/ 2461 w 6783"/>
              <a:gd name="T23" fmla="*/ 7851 h 8047"/>
              <a:gd name="T24" fmla="*/ 2136 w 6783"/>
              <a:gd name="T25" fmla="*/ 7851 h 8047"/>
              <a:gd name="T26" fmla="*/ 1785 w 6783"/>
              <a:gd name="T27" fmla="*/ 7824 h 8047"/>
              <a:gd name="T28" fmla="*/ 1352 w 6783"/>
              <a:gd name="T29" fmla="*/ 7824 h 8047"/>
              <a:gd name="T30" fmla="*/ 784 w 6783"/>
              <a:gd name="T31" fmla="*/ 7824 h 8047"/>
              <a:gd name="T32" fmla="*/ 433 w 6783"/>
              <a:gd name="T33" fmla="*/ 7850 h 8047"/>
              <a:gd name="T34" fmla="*/ 297 w 6783"/>
              <a:gd name="T35" fmla="*/ 7850 h 8047"/>
              <a:gd name="T36" fmla="*/ 0 w 6783"/>
              <a:gd name="T37" fmla="*/ 7769 h 8047"/>
              <a:gd name="T38" fmla="*/ 27 w 6783"/>
              <a:gd name="T39" fmla="*/ 7498 h 8047"/>
              <a:gd name="T40" fmla="*/ 0 w 6783"/>
              <a:gd name="T41" fmla="*/ 7147 h 8047"/>
              <a:gd name="T42" fmla="*/ 0 w 6783"/>
              <a:gd name="T43" fmla="*/ 6768 h 8047"/>
              <a:gd name="T44" fmla="*/ 27 w 6783"/>
              <a:gd name="T45" fmla="*/ 6417 h 8047"/>
              <a:gd name="T46" fmla="*/ 27 w 6783"/>
              <a:gd name="T47" fmla="*/ 6092 h 8047"/>
              <a:gd name="T48" fmla="*/ 0 w 6783"/>
              <a:gd name="T49" fmla="*/ 5740 h 8047"/>
              <a:gd name="T50" fmla="*/ 27 w 6783"/>
              <a:gd name="T51" fmla="*/ 5659 h 8047"/>
              <a:gd name="T52" fmla="*/ 0 w 6783"/>
              <a:gd name="T53" fmla="*/ 5308 h 8047"/>
              <a:gd name="T54" fmla="*/ 0 w 6783"/>
              <a:gd name="T55" fmla="*/ 4740 h 8047"/>
              <a:gd name="T56" fmla="*/ 27 w 6783"/>
              <a:gd name="T57" fmla="*/ 4388 h 8047"/>
              <a:gd name="T58" fmla="*/ 27 w 6783"/>
              <a:gd name="T59" fmla="*/ 4253 h 8047"/>
              <a:gd name="T60" fmla="*/ 0 w 6783"/>
              <a:gd name="T61" fmla="*/ 3901 h 8047"/>
              <a:gd name="T62" fmla="*/ 27 w 6783"/>
              <a:gd name="T63" fmla="*/ 3631 h 8047"/>
              <a:gd name="T64" fmla="*/ 0 w 6783"/>
              <a:gd name="T65" fmla="*/ 3279 h 8047"/>
              <a:gd name="T66" fmla="*/ 0 w 6783"/>
              <a:gd name="T67" fmla="*/ 2901 h 8047"/>
              <a:gd name="T68" fmla="*/ 27 w 6783"/>
              <a:gd name="T69" fmla="*/ 2549 h 8047"/>
              <a:gd name="T70" fmla="*/ 27 w 6783"/>
              <a:gd name="T71" fmla="*/ 2225 h 8047"/>
              <a:gd name="T72" fmla="*/ 0 w 6783"/>
              <a:gd name="T73" fmla="*/ 1873 h 8047"/>
              <a:gd name="T74" fmla="*/ 27 w 6783"/>
              <a:gd name="T75" fmla="*/ 1792 h 8047"/>
              <a:gd name="T76" fmla="*/ 0 w 6783"/>
              <a:gd name="T77" fmla="*/ 1440 h 8047"/>
              <a:gd name="T78" fmla="*/ 0 w 6783"/>
              <a:gd name="T79" fmla="*/ 872 h 8047"/>
              <a:gd name="T80" fmla="*/ 27 w 6783"/>
              <a:gd name="T81" fmla="*/ 521 h 8047"/>
              <a:gd name="T82" fmla="*/ 27 w 6783"/>
              <a:gd name="T83" fmla="*/ 386 h 8047"/>
              <a:gd name="T84" fmla="*/ 27 w 6783"/>
              <a:gd name="T85" fmla="*/ 34 h 8047"/>
              <a:gd name="T86" fmla="*/ 264 w 6783"/>
              <a:gd name="T87" fmla="*/ 28 h 8047"/>
              <a:gd name="T88" fmla="*/ 696 w 6783"/>
              <a:gd name="T89" fmla="*/ 29 h 8047"/>
              <a:gd name="T90" fmla="*/ 1264 w 6783"/>
              <a:gd name="T91" fmla="*/ 30 h 8047"/>
              <a:gd name="T92" fmla="*/ 1616 w 6783"/>
              <a:gd name="T93" fmla="*/ 3 h 8047"/>
              <a:gd name="T94" fmla="*/ 1751 w 6783"/>
              <a:gd name="T95" fmla="*/ 4 h 8047"/>
              <a:gd name="T96" fmla="*/ 2103 w 6783"/>
              <a:gd name="T97" fmla="*/ 32 h 8047"/>
              <a:gd name="T98" fmla="*/ 2725 w 6783"/>
              <a:gd name="T99" fmla="*/ 33 h 8047"/>
              <a:gd name="T100" fmla="*/ 3103 w 6783"/>
              <a:gd name="T101" fmla="*/ 34 h 8047"/>
              <a:gd name="T102" fmla="*/ 3455 w 6783"/>
              <a:gd name="T103" fmla="*/ 8 h 8047"/>
              <a:gd name="T104" fmla="*/ 3780 w 6783"/>
              <a:gd name="T105" fmla="*/ 8 h 8047"/>
              <a:gd name="T106" fmla="*/ 4131 w 6783"/>
              <a:gd name="T107" fmla="*/ 36 h 8047"/>
              <a:gd name="T108" fmla="*/ 4564 w 6783"/>
              <a:gd name="T109" fmla="*/ 37 h 8047"/>
              <a:gd name="T110" fmla="*/ 5132 w 6783"/>
              <a:gd name="T111" fmla="*/ 38 h 8047"/>
              <a:gd name="T112" fmla="*/ 5483 w 6783"/>
              <a:gd name="T113" fmla="*/ 12 h 8047"/>
              <a:gd name="T114" fmla="*/ 5619 w 6783"/>
              <a:gd name="T115" fmla="*/ 12 h 8047"/>
              <a:gd name="T116" fmla="*/ 5970 w 6783"/>
              <a:gd name="T117" fmla="*/ 40 h 8047"/>
              <a:gd name="T118" fmla="*/ 6228 w 6783"/>
              <a:gd name="T119" fmla="*/ 134 h 8047"/>
              <a:gd name="T120" fmla="*/ 6228 w 6783"/>
              <a:gd name="T121" fmla="*/ 495 h 8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83" h="8047">
                <a:moveTo>
                  <a:pt x="6781" y="8047"/>
                </a:moveTo>
                <a:lnTo>
                  <a:pt x="6783" y="7825"/>
                </a:lnTo>
                <a:lnTo>
                  <a:pt x="6761" y="7825"/>
                </a:lnTo>
                <a:lnTo>
                  <a:pt x="6761" y="7852"/>
                </a:lnTo>
                <a:lnTo>
                  <a:pt x="6770" y="7852"/>
                </a:lnTo>
                <a:lnTo>
                  <a:pt x="6770" y="7839"/>
                </a:lnTo>
                <a:lnTo>
                  <a:pt x="6756" y="7839"/>
                </a:lnTo>
                <a:lnTo>
                  <a:pt x="6754" y="8046"/>
                </a:lnTo>
                <a:lnTo>
                  <a:pt x="6781" y="8047"/>
                </a:lnTo>
                <a:close/>
                <a:moveTo>
                  <a:pt x="6707" y="7825"/>
                </a:moveTo>
                <a:lnTo>
                  <a:pt x="6680" y="7825"/>
                </a:lnTo>
                <a:lnTo>
                  <a:pt x="6680" y="7852"/>
                </a:lnTo>
                <a:lnTo>
                  <a:pt x="6707" y="7852"/>
                </a:lnTo>
                <a:lnTo>
                  <a:pt x="6707" y="7825"/>
                </a:lnTo>
                <a:close/>
                <a:moveTo>
                  <a:pt x="6626" y="7825"/>
                </a:moveTo>
                <a:lnTo>
                  <a:pt x="6409" y="7825"/>
                </a:lnTo>
                <a:lnTo>
                  <a:pt x="6409" y="7852"/>
                </a:lnTo>
                <a:lnTo>
                  <a:pt x="6626" y="7852"/>
                </a:lnTo>
                <a:lnTo>
                  <a:pt x="6626" y="7825"/>
                </a:lnTo>
                <a:close/>
                <a:moveTo>
                  <a:pt x="6355" y="7825"/>
                </a:moveTo>
                <a:lnTo>
                  <a:pt x="6328" y="7825"/>
                </a:lnTo>
                <a:lnTo>
                  <a:pt x="6328" y="7852"/>
                </a:lnTo>
                <a:lnTo>
                  <a:pt x="6355" y="7852"/>
                </a:lnTo>
                <a:lnTo>
                  <a:pt x="6355" y="7825"/>
                </a:lnTo>
                <a:close/>
                <a:moveTo>
                  <a:pt x="6274" y="7825"/>
                </a:moveTo>
                <a:lnTo>
                  <a:pt x="6058" y="7825"/>
                </a:lnTo>
                <a:lnTo>
                  <a:pt x="6058" y="7852"/>
                </a:lnTo>
                <a:lnTo>
                  <a:pt x="6274" y="7852"/>
                </a:lnTo>
                <a:lnTo>
                  <a:pt x="6274" y="7825"/>
                </a:lnTo>
                <a:close/>
                <a:moveTo>
                  <a:pt x="6004" y="7825"/>
                </a:moveTo>
                <a:lnTo>
                  <a:pt x="5977" y="7825"/>
                </a:lnTo>
                <a:lnTo>
                  <a:pt x="5977" y="7852"/>
                </a:lnTo>
                <a:lnTo>
                  <a:pt x="6004" y="7852"/>
                </a:lnTo>
                <a:lnTo>
                  <a:pt x="6004" y="7825"/>
                </a:lnTo>
                <a:close/>
                <a:moveTo>
                  <a:pt x="5923" y="7825"/>
                </a:moveTo>
                <a:lnTo>
                  <a:pt x="5706" y="7825"/>
                </a:lnTo>
                <a:lnTo>
                  <a:pt x="5706" y="7852"/>
                </a:lnTo>
                <a:lnTo>
                  <a:pt x="5923" y="7852"/>
                </a:lnTo>
                <a:lnTo>
                  <a:pt x="5923" y="7825"/>
                </a:lnTo>
                <a:close/>
                <a:moveTo>
                  <a:pt x="5652" y="7825"/>
                </a:moveTo>
                <a:lnTo>
                  <a:pt x="5625" y="7825"/>
                </a:lnTo>
                <a:lnTo>
                  <a:pt x="5625" y="7852"/>
                </a:lnTo>
                <a:lnTo>
                  <a:pt x="5652" y="7852"/>
                </a:lnTo>
                <a:lnTo>
                  <a:pt x="5652" y="7825"/>
                </a:lnTo>
                <a:close/>
                <a:moveTo>
                  <a:pt x="5571" y="7825"/>
                </a:moveTo>
                <a:lnTo>
                  <a:pt x="5355" y="7825"/>
                </a:lnTo>
                <a:lnTo>
                  <a:pt x="5355" y="7852"/>
                </a:lnTo>
                <a:lnTo>
                  <a:pt x="5571" y="7852"/>
                </a:lnTo>
                <a:lnTo>
                  <a:pt x="5571" y="7825"/>
                </a:lnTo>
                <a:close/>
                <a:moveTo>
                  <a:pt x="5301" y="7825"/>
                </a:moveTo>
                <a:lnTo>
                  <a:pt x="5274" y="7825"/>
                </a:lnTo>
                <a:lnTo>
                  <a:pt x="5274" y="7852"/>
                </a:lnTo>
                <a:lnTo>
                  <a:pt x="5301" y="7852"/>
                </a:lnTo>
                <a:lnTo>
                  <a:pt x="5301" y="7825"/>
                </a:lnTo>
                <a:close/>
                <a:moveTo>
                  <a:pt x="5220" y="7825"/>
                </a:moveTo>
                <a:lnTo>
                  <a:pt x="5003" y="7825"/>
                </a:lnTo>
                <a:lnTo>
                  <a:pt x="5003" y="7852"/>
                </a:lnTo>
                <a:lnTo>
                  <a:pt x="5220" y="7852"/>
                </a:lnTo>
                <a:lnTo>
                  <a:pt x="5220" y="7825"/>
                </a:lnTo>
                <a:close/>
                <a:moveTo>
                  <a:pt x="4949" y="7825"/>
                </a:moveTo>
                <a:lnTo>
                  <a:pt x="4922" y="7825"/>
                </a:lnTo>
                <a:lnTo>
                  <a:pt x="4922" y="7852"/>
                </a:lnTo>
                <a:lnTo>
                  <a:pt x="4949" y="7852"/>
                </a:lnTo>
                <a:lnTo>
                  <a:pt x="4949" y="7825"/>
                </a:lnTo>
                <a:close/>
                <a:moveTo>
                  <a:pt x="4868" y="7825"/>
                </a:moveTo>
                <a:lnTo>
                  <a:pt x="4652" y="7825"/>
                </a:lnTo>
                <a:lnTo>
                  <a:pt x="4652" y="7852"/>
                </a:lnTo>
                <a:lnTo>
                  <a:pt x="4868" y="7852"/>
                </a:lnTo>
                <a:lnTo>
                  <a:pt x="4868" y="7825"/>
                </a:lnTo>
                <a:close/>
                <a:moveTo>
                  <a:pt x="4597" y="7825"/>
                </a:moveTo>
                <a:lnTo>
                  <a:pt x="4570" y="7825"/>
                </a:lnTo>
                <a:lnTo>
                  <a:pt x="4570" y="7852"/>
                </a:lnTo>
                <a:lnTo>
                  <a:pt x="4597" y="7852"/>
                </a:lnTo>
                <a:lnTo>
                  <a:pt x="4597" y="7825"/>
                </a:lnTo>
                <a:close/>
                <a:moveTo>
                  <a:pt x="4516" y="7824"/>
                </a:moveTo>
                <a:lnTo>
                  <a:pt x="4300" y="7824"/>
                </a:lnTo>
                <a:lnTo>
                  <a:pt x="4300" y="7851"/>
                </a:lnTo>
                <a:lnTo>
                  <a:pt x="4516" y="7852"/>
                </a:lnTo>
                <a:lnTo>
                  <a:pt x="4516" y="7824"/>
                </a:lnTo>
                <a:close/>
                <a:moveTo>
                  <a:pt x="4246" y="7824"/>
                </a:moveTo>
                <a:lnTo>
                  <a:pt x="4219" y="7824"/>
                </a:lnTo>
                <a:lnTo>
                  <a:pt x="4219" y="7851"/>
                </a:lnTo>
                <a:lnTo>
                  <a:pt x="4246" y="7851"/>
                </a:lnTo>
                <a:lnTo>
                  <a:pt x="4246" y="7824"/>
                </a:lnTo>
                <a:close/>
                <a:moveTo>
                  <a:pt x="4165" y="7824"/>
                </a:moveTo>
                <a:lnTo>
                  <a:pt x="3948" y="7824"/>
                </a:lnTo>
                <a:lnTo>
                  <a:pt x="3948" y="7851"/>
                </a:lnTo>
                <a:lnTo>
                  <a:pt x="4165" y="7851"/>
                </a:lnTo>
                <a:lnTo>
                  <a:pt x="4165" y="7824"/>
                </a:lnTo>
                <a:close/>
                <a:moveTo>
                  <a:pt x="3894" y="7824"/>
                </a:moveTo>
                <a:lnTo>
                  <a:pt x="3867" y="7824"/>
                </a:lnTo>
                <a:lnTo>
                  <a:pt x="3867" y="7851"/>
                </a:lnTo>
                <a:lnTo>
                  <a:pt x="3894" y="7851"/>
                </a:lnTo>
                <a:lnTo>
                  <a:pt x="3894" y="7824"/>
                </a:lnTo>
                <a:close/>
                <a:moveTo>
                  <a:pt x="3813" y="7824"/>
                </a:moveTo>
                <a:lnTo>
                  <a:pt x="3597" y="7824"/>
                </a:lnTo>
                <a:lnTo>
                  <a:pt x="3597" y="7851"/>
                </a:lnTo>
                <a:lnTo>
                  <a:pt x="3813" y="7851"/>
                </a:lnTo>
                <a:lnTo>
                  <a:pt x="3813" y="7824"/>
                </a:lnTo>
                <a:close/>
                <a:moveTo>
                  <a:pt x="3543" y="7824"/>
                </a:moveTo>
                <a:lnTo>
                  <a:pt x="3516" y="7824"/>
                </a:lnTo>
                <a:lnTo>
                  <a:pt x="3516" y="7851"/>
                </a:lnTo>
                <a:lnTo>
                  <a:pt x="3543" y="7851"/>
                </a:lnTo>
                <a:lnTo>
                  <a:pt x="3543" y="7824"/>
                </a:lnTo>
                <a:close/>
                <a:moveTo>
                  <a:pt x="3462" y="7824"/>
                </a:moveTo>
                <a:lnTo>
                  <a:pt x="3245" y="7824"/>
                </a:lnTo>
                <a:lnTo>
                  <a:pt x="3245" y="7851"/>
                </a:lnTo>
                <a:lnTo>
                  <a:pt x="3462" y="7851"/>
                </a:lnTo>
                <a:lnTo>
                  <a:pt x="3462" y="7824"/>
                </a:lnTo>
                <a:close/>
                <a:moveTo>
                  <a:pt x="3191" y="7824"/>
                </a:moveTo>
                <a:lnTo>
                  <a:pt x="3164" y="7824"/>
                </a:lnTo>
                <a:lnTo>
                  <a:pt x="3164" y="7851"/>
                </a:lnTo>
                <a:lnTo>
                  <a:pt x="3191" y="7851"/>
                </a:lnTo>
                <a:lnTo>
                  <a:pt x="3191" y="7824"/>
                </a:lnTo>
                <a:close/>
                <a:moveTo>
                  <a:pt x="3110" y="7824"/>
                </a:moveTo>
                <a:lnTo>
                  <a:pt x="2894" y="7824"/>
                </a:lnTo>
                <a:lnTo>
                  <a:pt x="2894" y="7851"/>
                </a:lnTo>
                <a:lnTo>
                  <a:pt x="3110" y="7851"/>
                </a:lnTo>
                <a:lnTo>
                  <a:pt x="3110" y="7824"/>
                </a:lnTo>
                <a:close/>
                <a:moveTo>
                  <a:pt x="2840" y="7824"/>
                </a:moveTo>
                <a:lnTo>
                  <a:pt x="2813" y="7824"/>
                </a:lnTo>
                <a:lnTo>
                  <a:pt x="2813" y="7851"/>
                </a:lnTo>
                <a:lnTo>
                  <a:pt x="2840" y="7851"/>
                </a:lnTo>
                <a:lnTo>
                  <a:pt x="2840" y="7824"/>
                </a:lnTo>
                <a:close/>
                <a:moveTo>
                  <a:pt x="2758" y="7824"/>
                </a:moveTo>
                <a:lnTo>
                  <a:pt x="2542" y="7824"/>
                </a:lnTo>
                <a:lnTo>
                  <a:pt x="2542" y="7851"/>
                </a:lnTo>
                <a:lnTo>
                  <a:pt x="2758" y="7851"/>
                </a:lnTo>
                <a:lnTo>
                  <a:pt x="2758" y="7824"/>
                </a:lnTo>
                <a:close/>
                <a:moveTo>
                  <a:pt x="2488" y="7824"/>
                </a:moveTo>
                <a:lnTo>
                  <a:pt x="2461" y="7824"/>
                </a:lnTo>
                <a:lnTo>
                  <a:pt x="2461" y="7851"/>
                </a:lnTo>
                <a:lnTo>
                  <a:pt x="2488" y="7851"/>
                </a:lnTo>
                <a:lnTo>
                  <a:pt x="2488" y="7824"/>
                </a:lnTo>
                <a:close/>
                <a:moveTo>
                  <a:pt x="2407" y="7824"/>
                </a:moveTo>
                <a:lnTo>
                  <a:pt x="2190" y="7824"/>
                </a:lnTo>
                <a:lnTo>
                  <a:pt x="2190" y="7851"/>
                </a:lnTo>
                <a:lnTo>
                  <a:pt x="2407" y="7851"/>
                </a:lnTo>
                <a:lnTo>
                  <a:pt x="2407" y="7824"/>
                </a:lnTo>
                <a:close/>
                <a:moveTo>
                  <a:pt x="2136" y="7824"/>
                </a:moveTo>
                <a:lnTo>
                  <a:pt x="2109" y="7824"/>
                </a:lnTo>
                <a:lnTo>
                  <a:pt x="2109" y="7851"/>
                </a:lnTo>
                <a:lnTo>
                  <a:pt x="2136" y="7851"/>
                </a:lnTo>
                <a:lnTo>
                  <a:pt x="2136" y="7824"/>
                </a:lnTo>
                <a:close/>
                <a:moveTo>
                  <a:pt x="2055" y="7824"/>
                </a:moveTo>
                <a:lnTo>
                  <a:pt x="1839" y="7824"/>
                </a:lnTo>
                <a:lnTo>
                  <a:pt x="1839" y="7851"/>
                </a:lnTo>
                <a:lnTo>
                  <a:pt x="2055" y="7851"/>
                </a:lnTo>
                <a:lnTo>
                  <a:pt x="2055" y="7824"/>
                </a:lnTo>
                <a:close/>
                <a:moveTo>
                  <a:pt x="1785" y="7824"/>
                </a:moveTo>
                <a:lnTo>
                  <a:pt x="1758" y="7824"/>
                </a:lnTo>
                <a:lnTo>
                  <a:pt x="1758" y="7851"/>
                </a:lnTo>
                <a:lnTo>
                  <a:pt x="1785" y="7851"/>
                </a:lnTo>
                <a:lnTo>
                  <a:pt x="1785" y="7824"/>
                </a:lnTo>
                <a:close/>
                <a:moveTo>
                  <a:pt x="1704" y="7824"/>
                </a:moveTo>
                <a:lnTo>
                  <a:pt x="1487" y="7824"/>
                </a:lnTo>
                <a:lnTo>
                  <a:pt x="1487" y="7851"/>
                </a:lnTo>
                <a:lnTo>
                  <a:pt x="1704" y="7851"/>
                </a:lnTo>
                <a:lnTo>
                  <a:pt x="1704" y="7824"/>
                </a:lnTo>
                <a:close/>
                <a:moveTo>
                  <a:pt x="1433" y="7824"/>
                </a:moveTo>
                <a:lnTo>
                  <a:pt x="1406" y="7824"/>
                </a:lnTo>
                <a:lnTo>
                  <a:pt x="1406" y="7851"/>
                </a:lnTo>
                <a:lnTo>
                  <a:pt x="1433" y="7851"/>
                </a:lnTo>
                <a:lnTo>
                  <a:pt x="1433" y="7824"/>
                </a:lnTo>
                <a:close/>
                <a:moveTo>
                  <a:pt x="1352" y="7824"/>
                </a:moveTo>
                <a:lnTo>
                  <a:pt x="1136" y="7824"/>
                </a:lnTo>
                <a:lnTo>
                  <a:pt x="1136" y="7851"/>
                </a:lnTo>
                <a:lnTo>
                  <a:pt x="1352" y="7851"/>
                </a:lnTo>
                <a:lnTo>
                  <a:pt x="1352" y="7824"/>
                </a:lnTo>
                <a:close/>
                <a:moveTo>
                  <a:pt x="1082" y="7824"/>
                </a:moveTo>
                <a:lnTo>
                  <a:pt x="1055" y="7824"/>
                </a:lnTo>
                <a:lnTo>
                  <a:pt x="1055" y="7851"/>
                </a:lnTo>
                <a:lnTo>
                  <a:pt x="1082" y="7851"/>
                </a:lnTo>
                <a:lnTo>
                  <a:pt x="1082" y="7824"/>
                </a:lnTo>
                <a:close/>
                <a:moveTo>
                  <a:pt x="1001" y="7824"/>
                </a:moveTo>
                <a:lnTo>
                  <a:pt x="784" y="7824"/>
                </a:lnTo>
                <a:lnTo>
                  <a:pt x="784" y="7851"/>
                </a:lnTo>
                <a:lnTo>
                  <a:pt x="1001" y="7851"/>
                </a:lnTo>
                <a:lnTo>
                  <a:pt x="1001" y="7824"/>
                </a:lnTo>
                <a:close/>
                <a:moveTo>
                  <a:pt x="730" y="7824"/>
                </a:moveTo>
                <a:lnTo>
                  <a:pt x="703" y="7823"/>
                </a:lnTo>
                <a:lnTo>
                  <a:pt x="703" y="7851"/>
                </a:lnTo>
                <a:lnTo>
                  <a:pt x="730" y="7851"/>
                </a:lnTo>
                <a:lnTo>
                  <a:pt x="730" y="7824"/>
                </a:lnTo>
                <a:close/>
                <a:moveTo>
                  <a:pt x="649" y="7823"/>
                </a:moveTo>
                <a:lnTo>
                  <a:pt x="433" y="7823"/>
                </a:lnTo>
                <a:lnTo>
                  <a:pt x="433" y="7850"/>
                </a:lnTo>
                <a:lnTo>
                  <a:pt x="649" y="7851"/>
                </a:lnTo>
                <a:lnTo>
                  <a:pt x="649" y="7823"/>
                </a:lnTo>
                <a:close/>
                <a:moveTo>
                  <a:pt x="378" y="7823"/>
                </a:moveTo>
                <a:lnTo>
                  <a:pt x="351" y="7823"/>
                </a:lnTo>
                <a:lnTo>
                  <a:pt x="351" y="7850"/>
                </a:lnTo>
                <a:lnTo>
                  <a:pt x="378" y="7850"/>
                </a:lnTo>
                <a:lnTo>
                  <a:pt x="378" y="7823"/>
                </a:lnTo>
                <a:close/>
                <a:moveTo>
                  <a:pt x="297" y="7823"/>
                </a:moveTo>
                <a:lnTo>
                  <a:pt x="81" y="7823"/>
                </a:lnTo>
                <a:lnTo>
                  <a:pt x="81" y="7850"/>
                </a:lnTo>
                <a:lnTo>
                  <a:pt x="297" y="7850"/>
                </a:lnTo>
                <a:lnTo>
                  <a:pt x="297" y="7823"/>
                </a:lnTo>
                <a:close/>
                <a:moveTo>
                  <a:pt x="27" y="7823"/>
                </a:moveTo>
                <a:lnTo>
                  <a:pt x="14" y="7823"/>
                </a:lnTo>
                <a:lnTo>
                  <a:pt x="14" y="7837"/>
                </a:lnTo>
                <a:lnTo>
                  <a:pt x="27" y="7837"/>
                </a:lnTo>
                <a:lnTo>
                  <a:pt x="27" y="7823"/>
                </a:lnTo>
                <a:lnTo>
                  <a:pt x="0" y="7823"/>
                </a:lnTo>
                <a:lnTo>
                  <a:pt x="0" y="7850"/>
                </a:lnTo>
                <a:lnTo>
                  <a:pt x="27" y="7850"/>
                </a:lnTo>
                <a:lnTo>
                  <a:pt x="27" y="7823"/>
                </a:lnTo>
                <a:close/>
                <a:moveTo>
                  <a:pt x="0" y="7769"/>
                </a:moveTo>
                <a:lnTo>
                  <a:pt x="27" y="7769"/>
                </a:lnTo>
                <a:lnTo>
                  <a:pt x="27" y="7552"/>
                </a:lnTo>
                <a:lnTo>
                  <a:pt x="0" y="7552"/>
                </a:lnTo>
                <a:lnTo>
                  <a:pt x="0" y="7769"/>
                </a:lnTo>
                <a:close/>
                <a:moveTo>
                  <a:pt x="27" y="7769"/>
                </a:moveTo>
                <a:close/>
                <a:moveTo>
                  <a:pt x="0" y="7498"/>
                </a:moveTo>
                <a:lnTo>
                  <a:pt x="27" y="7498"/>
                </a:lnTo>
                <a:lnTo>
                  <a:pt x="27" y="7471"/>
                </a:lnTo>
                <a:lnTo>
                  <a:pt x="0" y="7471"/>
                </a:lnTo>
                <a:lnTo>
                  <a:pt x="0" y="7498"/>
                </a:lnTo>
                <a:close/>
                <a:moveTo>
                  <a:pt x="27" y="7498"/>
                </a:moveTo>
                <a:close/>
                <a:moveTo>
                  <a:pt x="0" y="7417"/>
                </a:moveTo>
                <a:lnTo>
                  <a:pt x="27" y="7417"/>
                </a:lnTo>
                <a:lnTo>
                  <a:pt x="27" y="7201"/>
                </a:lnTo>
                <a:lnTo>
                  <a:pt x="0" y="7201"/>
                </a:lnTo>
                <a:lnTo>
                  <a:pt x="0" y="7417"/>
                </a:lnTo>
                <a:close/>
                <a:moveTo>
                  <a:pt x="27" y="7417"/>
                </a:moveTo>
                <a:close/>
                <a:moveTo>
                  <a:pt x="0" y="7147"/>
                </a:moveTo>
                <a:lnTo>
                  <a:pt x="27" y="7147"/>
                </a:lnTo>
                <a:lnTo>
                  <a:pt x="27" y="7120"/>
                </a:lnTo>
                <a:lnTo>
                  <a:pt x="0" y="7120"/>
                </a:lnTo>
                <a:lnTo>
                  <a:pt x="0" y="7147"/>
                </a:lnTo>
                <a:close/>
                <a:moveTo>
                  <a:pt x="27" y="7147"/>
                </a:moveTo>
                <a:close/>
                <a:moveTo>
                  <a:pt x="0" y="7066"/>
                </a:moveTo>
                <a:lnTo>
                  <a:pt x="27" y="7066"/>
                </a:lnTo>
                <a:lnTo>
                  <a:pt x="27" y="6849"/>
                </a:lnTo>
                <a:lnTo>
                  <a:pt x="0" y="6849"/>
                </a:lnTo>
                <a:lnTo>
                  <a:pt x="0" y="7066"/>
                </a:lnTo>
                <a:close/>
                <a:moveTo>
                  <a:pt x="27" y="7066"/>
                </a:moveTo>
                <a:close/>
                <a:moveTo>
                  <a:pt x="0" y="6795"/>
                </a:moveTo>
                <a:lnTo>
                  <a:pt x="27" y="6795"/>
                </a:lnTo>
                <a:lnTo>
                  <a:pt x="27" y="6768"/>
                </a:lnTo>
                <a:lnTo>
                  <a:pt x="0" y="6768"/>
                </a:lnTo>
                <a:lnTo>
                  <a:pt x="0" y="6795"/>
                </a:lnTo>
                <a:close/>
                <a:moveTo>
                  <a:pt x="27" y="6795"/>
                </a:moveTo>
                <a:close/>
                <a:moveTo>
                  <a:pt x="0" y="6714"/>
                </a:moveTo>
                <a:lnTo>
                  <a:pt x="27" y="6714"/>
                </a:lnTo>
                <a:lnTo>
                  <a:pt x="27" y="6498"/>
                </a:lnTo>
                <a:lnTo>
                  <a:pt x="0" y="6498"/>
                </a:lnTo>
                <a:lnTo>
                  <a:pt x="0" y="6714"/>
                </a:lnTo>
                <a:close/>
                <a:moveTo>
                  <a:pt x="27" y="6714"/>
                </a:moveTo>
                <a:close/>
                <a:moveTo>
                  <a:pt x="0" y="6444"/>
                </a:moveTo>
                <a:lnTo>
                  <a:pt x="27" y="6444"/>
                </a:lnTo>
                <a:lnTo>
                  <a:pt x="27" y="6417"/>
                </a:lnTo>
                <a:lnTo>
                  <a:pt x="0" y="6417"/>
                </a:lnTo>
                <a:lnTo>
                  <a:pt x="0" y="6444"/>
                </a:lnTo>
                <a:close/>
                <a:moveTo>
                  <a:pt x="27" y="6444"/>
                </a:moveTo>
                <a:close/>
                <a:moveTo>
                  <a:pt x="0" y="6362"/>
                </a:moveTo>
                <a:lnTo>
                  <a:pt x="27" y="6362"/>
                </a:lnTo>
                <a:lnTo>
                  <a:pt x="27" y="6146"/>
                </a:lnTo>
                <a:lnTo>
                  <a:pt x="0" y="6146"/>
                </a:lnTo>
                <a:lnTo>
                  <a:pt x="0" y="6362"/>
                </a:lnTo>
                <a:close/>
                <a:moveTo>
                  <a:pt x="27" y="6362"/>
                </a:moveTo>
                <a:close/>
                <a:moveTo>
                  <a:pt x="0" y="6092"/>
                </a:moveTo>
                <a:lnTo>
                  <a:pt x="27" y="6092"/>
                </a:lnTo>
                <a:lnTo>
                  <a:pt x="27" y="6065"/>
                </a:lnTo>
                <a:lnTo>
                  <a:pt x="0" y="6065"/>
                </a:lnTo>
                <a:lnTo>
                  <a:pt x="0" y="6092"/>
                </a:lnTo>
                <a:close/>
                <a:moveTo>
                  <a:pt x="27" y="6092"/>
                </a:moveTo>
                <a:close/>
                <a:moveTo>
                  <a:pt x="0" y="6011"/>
                </a:moveTo>
                <a:lnTo>
                  <a:pt x="27" y="6011"/>
                </a:lnTo>
                <a:lnTo>
                  <a:pt x="27" y="5795"/>
                </a:lnTo>
                <a:lnTo>
                  <a:pt x="0" y="5795"/>
                </a:lnTo>
                <a:lnTo>
                  <a:pt x="0" y="6011"/>
                </a:lnTo>
                <a:close/>
                <a:moveTo>
                  <a:pt x="27" y="6011"/>
                </a:moveTo>
                <a:close/>
                <a:moveTo>
                  <a:pt x="0" y="5740"/>
                </a:moveTo>
                <a:lnTo>
                  <a:pt x="27" y="5740"/>
                </a:lnTo>
                <a:lnTo>
                  <a:pt x="27" y="5713"/>
                </a:lnTo>
                <a:lnTo>
                  <a:pt x="0" y="5713"/>
                </a:lnTo>
                <a:lnTo>
                  <a:pt x="0" y="5740"/>
                </a:lnTo>
                <a:close/>
                <a:moveTo>
                  <a:pt x="27" y="5740"/>
                </a:moveTo>
                <a:close/>
                <a:moveTo>
                  <a:pt x="0" y="5659"/>
                </a:moveTo>
                <a:lnTo>
                  <a:pt x="27" y="5659"/>
                </a:lnTo>
                <a:lnTo>
                  <a:pt x="27" y="5443"/>
                </a:lnTo>
                <a:lnTo>
                  <a:pt x="0" y="5443"/>
                </a:lnTo>
                <a:lnTo>
                  <a:pt x="0" y="5659"/>
                </a:lnTo>
                <a:close/>
                <a:moveTo>
                  <a:pt x="27" y="5659"/>
                </a:moveTo>
                <a:close/>
                <a:moveTo>
                  <a:pt x="0" y="5389"/>
                </a:moveTo>
                <a:lnTo>
                  <a:pt x="27" y="5389"/>
                </a:lnTo>
                <a:lnTo>
                  <a:pt x="27" y="5362"/>
                </a:lnTo>
                <a:lnTo>
                  <a:pt x="0" y="5362"/>
                </a:lnTo>
                <a:lnTo>
                  <a:pt x="0" y="5389"/>
                </a:lnTo>
                <a:close/>
                <a:moveTo>
                  <a:pt x="27" y="5389"/>
                </a:moveTo>
                <a:close/>
                <a:moveTo>
                  <a:pt x="0" y="5308"/>
                </a:moveTo>
                <a:lnTo>
                  <a:pt x="27" y="5308"/>
                </a:lnTo>
                <a:lnTo>
                  <a:pt x="27" y="5091"/>
                </a:lnTo>
                <a:lnTo>
                  <a:pt x="0" y="5091"/>
                </a:lnTo>
                <a:lnTo>
                  <a:pt x="0" y="5308"/>
                </a:lnTo>
                <a:close/>
                <a:moveTo>
                  <a:pt x="27" y="5308"/>
                </a:moveTo>
                <a:close/>
                <a:moveTo>
                  <a:pt x="0" y="5037"/>
                </a:moveTo>
                <a:lnTo>
                  <a:pt x="27" y="5037"/>
                </a:lnTo>
                <a:lnTo>
                  <a:pt x="27" y="5010"/>
                </a:lnTo>
                <a:lnTo>
                  <a:pt x="0" y="5010"/>
                </a:lnTo>
                <a:lnTo>
                  <a:pt x="0" y="5037"/>
                </a:lnTo>
                <a:close/>
                <a:moveTo>
                  <a:pt x="27" y="5037"/>
                </a:moveTo>
                <a:close/>
                <a:moveTo>
                  <a:pt x="0" y="4956"/>
                </a:moveTo>
                <a:lnTo>
                  <a:pt x="27" y="4956"/>
                </a:lnTo>
                <a:lnTo>
                  <a:pt x="27" y="4740"/>
                </a:lnTo>
                <a:lnTo>
                  <a:pt x="0" y="4740"/>
                </a:lnTo>
                <a:lnTo>
                  <a:pt x="0" y="4956"/>
                </a:lnTo>
                <a:close/>
                <a:moveTo>
                  <a:pt x="27" y="4956"/>
                </a:moveTo>
                <a:close/>
                <a:moveTo>
                  <a:pt x="0" y="4686"/>
                </a:moveTo>
                <a:lnTo>
                  <a:pt x="27" y="4686"/>
                </a:lnTo>
                <a:lnTo>
                  <a:pt x="27" y="4659"/>
                </a:lnTo>
                <a:lnTo>
                  <a:pt x="0" y="4659"/>
                </a:lnTo>
                <a:lnTo>
                  <a:pt x="0" y="4686"/>
                </a:lnTo>
                <a:close/>
                <a:moveTo>
                  <a:pt x="27" y="4686"/>
                </a:moveTo>
                <a:close/>
                <a:moveTo>
                  <a:pt x="0" y="4605"/>
                </a:moveTo>
                <a:lnTo>
                  <a:pt x="27" y="4605"/>
                </a:lnTo>
                <a:lnTo>
                  <a:pt x="27" y="4388"/>
                </a:lnTo>
                <a:lnTo>
                  <a:pt x="0" y="4388"/>
                </a:lnTo>
                <a:lnTo>
                  <a:pt x="0" y="4605"/>
                </a:lnTo>
                <a:close/>
                <a:moveTo>
                  <a:pt x="27" y="4605"/>
                </a:moveTo>
                <a:close/>
                <a:moveTo>
                  <a:pt x="0" y="4334"/>
                </a:moveTo>
                <a:lnTo>
                  <a:pt x="27" y="4334"/>
                </a:lnTo>
                <a:lnTo>
                  <a:pt x="27" y="4307"/>
                </a:lnTo>
                <a:lnTo>
                  <a:pt x="0" y="4307"/>
                </a:lnTo>
                <a:lnTo>
                  <a:pt x="0" y="4334"/>
                </a:lnTo>
                <a:close/>
                <a:moveTo>
                  <a:pt x="27" y="4334"/>
                </a:moveTo>
                <a:close/>
                <a:moveTo>
                  <a:pt x="0" y="4253"/>
                </a:moveTo>
                <a:lnTo>
                  <a:pt x="27" y="4253"/>
                </a:lnTo>
                <a:lnTo>
                  <a:pt x="27" y="4037"/>
                </a:lnTo>
                <a:lnTo>
                  <a:pt x="0" y="4037"/>
                </a:lnTo>
                <a:lnTo>
                  <a:pt x="0" y="4253"/>
                </a:lnTo>
                <a:close/>
                <a:moveTo>
                  <a:pt x="27" y="4253"/>
                </a:moveTo>
                <a:close/>
                <a:moveTo>
                  <a:pt x="0" y="3983"/>
                </a:moveTo>
                <a:lnTo>
                  <a:pt x="27" y="3983"/>
                </a:lnTo>
                <a:lnTo>
                  <a:pt x="27" y="3956"/>
                </a:lnTo>
                <a:lnTo>
                  <a:pt x="0" y="3956"/>
                </a:lnTo>
                <a:lnTo>
                  <a:pt x="0" y="3983"/>
                </a:lnTo>
                <a:close/>
                <a:moveTo>
                  <a:pt x="27" y="3983"/>
                </a:moveTo>
                <a:close/>
                <a:moveTo>
                  <a:pt x="0" y="3901"/>
                </a:moveTo>
                <a:lnTo>
                  <a:pt x="27" y="3901"/>
                </a:lnTo>
                <a:lnTo>
                  <a:pt x="27" y="3685"/>
                </a:lnTo>
                <a:lnTo>
                  <a:pt x="0" y="3685"/>
                </a:lnTo>
                <a:lnTo>
                  <a:pt x="0" y="3901"/>
                </a:lnTo>
                <a:close/>
                <a:moveTo>
                  <a:pt x="27" y="3901"/>
                </a:moveTo>
                <a:close/>
                <a:moveTo>
                  <a:pt x="0" y="3631"/>
                </a:moveTo>
                <a:lnTo>
                  <a:pt x="27" y="3631"/>
                </a:lnTo>
                <a:lnTo>
                  <a:pt x="27" y="3604"/>
                </a:lnTo>
                <a:lnTo>
                  <a:pt x="0" y="3604"/>
                </a:lnTo>
                <a:lnTo>
                  <a:pt x="0" y="3631"/>
                </a:lnTo>
                <a:close/>
                <a:moveTo>
                  <a:pt x="27" y="3631"/>
                </a:moveTo>
                <a:close/>
                <a:moveTo>
                  <a:pt x="0" y="3550"/>
                </a:moveTo>
                <a:lnTo>
                  <a:pt x="27" y="3550"/>
                </a:lnTo>
                <a:lnTo>
                  <a:pt x="27" y="3333"/>
                </a:lnTo>
                <a:lnTo>
                  <a:pt x="0" y="3333"/>
                </a:lnTo>
                <a:lnTo>
                  <a:pt x="0" y="3550"/>
                </a:lnTo>
                <a:close/>
                <a:moveTo>
                  <a:pt x="27" y="3550"/>
                </a:moveTo>
                <a:close/>
                <a:moveTo>
                  <a:pt x="0" y="3279"/>
                </a:moveTo>
                <a:lnTo>
                  <a:pt x="27" y="3279"/>
                </a:lnTo>
                <a:lnTo>
                  <a:pt x="27" y="3252"/>
                </a:lnTo>
                <a:lnTo>
                  <a:pt x="0" y="3252"/>
                </a:lnTo>
                <a:lnTo>
                  <a:pt x="0" y="3279"/>
                </a:lnTo>
                <a:close/>
                <a:moveTo>
                  <a:pt x="27" y="3279"/>
                </a:moveTo>
                <a:close/>
                <a:moveTo>
                  <a:pt x="0" y="3198"/>
                </a:moveTo>
                <a:lnTo>
                  <a:pt x="27" y="3198"/>
                </a:lnTo>
                <a:lnTo>
                  <a:pt x="27" y="2982"/>
                </a:lnTo>
                <a:lnTo>
                  <a:pt x="0" y="2982"/>
                </a:lnTo>
                <a:lnTo>
                  <a:pt x="0" y="3198"/>
                </a:lnTo>
                <a:close/>
                <a:moveTo>
                  <a:pt x="27" y="3198"/>
                </a:moveTo>
                <a:close/>
                <a:moveTo>
                  <a:pt x="0" y="2928"/>
                </a:moveTo>
                <a:lnTo>
                  <a:pt x="27" y="2928"/>
                </a:lnTo>
                <a:lnTo>
                  <a:pt x="27" y="2901"/>
                </a:lnTo>
                <a:lnTo>
                  <a:pt x="0" y="2901"/>
                </a:lnTo>
                <a:lnTo>
                  <a:pt x="0" y="2928"/>
                </a:lnTo>
                <a:close/>
                <a:moveTo>
                  <a:pt x="27" y="2928"/>
                </a:moveTo>
                <a:close/>
                <a:moveTo>
                  <a:pt x="0" y="2847"/>
                </a:moveTo>
                <a:lnTo>
                  <a:pt x="27" y="2847"/>
                </a:lnTo>
                <a:lnTo>
                  <a:pt x="27" y="2630"/>
                </a:lnTo>
                <a:lnTo>
                  <a:pt x="0" y="2630"/>
                </a:lnTo>
                <a:lnTo>
                  <a:pt x="0" y="2847"/>
                </a:lnTo>
                <a:close/>
                <a:moveTo>
                  <a:pt x="27" y="2847"/>
                </a:moveTo>
                <a:close/>
                <a:moveTo>
                  <a:pt x="0" y="2576"/>
                </a:moveTo>
                <a:lnTo>
                  <a:pt x="27" y="2576"/>
                </a:lnTo>
                <a:lnTo>
                  <a:pt x="27" y="2549"/>
                </a:lnTo>
                <a:lnTo>
                  <a:pt x="0" y="2549"/>
                </a:lnTo>
                <a:lnTo>
                  <a:pt x="0" y="2576"/>
                </a:lnTo>
                <a:close/>
                <a:moveTo>
                  <a:pt x="27" y="2576"/>
                </a:moveTo>
                <a:close/>
                <a:moveTo>
                  <a:pt x="0" y="2495"/>
                </a:moveTo>
                <a:lnTo>
                  <a:pt x="27" y="2495"/>
                </a:lnTo>
                <a:lnTo>
                  <a:pt x="27" y="2279"/>
                </a:lnTo>
                <a:lnTo>
                  <a:pt x="0" y="2279"/>
                </a:lnTo>
                <a:lnTo>
                  <a:pt x="0" y="2495"/>
                </a:lnTo>
                <a:close/>
                <a:moveTo>
                  <a:pt x="27" y="2495"/>
                </a:moveTo>
                <a:close/>
                <a:moveTo>
                  <a:pt x="0" y="2225"/>
                </a:moveTo>
                <a:lnTo>
                  <a:pt x="27" y="2225"/>
                </a:lnTo>
                <a:lnTo>
                  <a:pt x="27" y="2198"/>
                </a:lnTo>
                <a:lnTo>
                  <a:pt x="0" y="2198"/>
                </a:lnTo>
                <a:lnTo>
                  <a:pt x="0" y="2225"/>
                </a:lnTo>
                <a:close/>
                <a:moveTo>
                  <a:pt x="27" y="2225"/>
                </a:moveTo>
                <a:close/>
                <a:moveTo>
                  <a:pt x="0" y="2144"/>
                </a:moveTo>
                <a:lnTo>
                  <a:pt x="27" y="2144"/>
                </a:lnTo>
                <a:lnTo>
                  <a:pt x="27" y="1927"/>
                </a:lnTo>
                <a:lnTo>
                  <a:pt x="0" y="1927"/>
                </a:lnTo>
                <a:lnTo>
                  <a:pt x="0" y="2144"/>
                </a:lnTo>
                <a:close/>
                <a:moveTo>
                  <a:pt x="27" y="2144"/>
                </a:moveTo>
                <a:close/>
                <a:moveTo>
                  <a:pt x="0" y="1873"/>
                </a:moveTo>
                <a:lnTo>
                  <a:pt x="27" y="1873"/>
                </a:lnTo>
                <a:lnTo>
                  <a:pt x="27" y="1846"/>
                </a:lnTo>
                <a:lnTo>
                  <a:pt x="0" y="1846"/>
                </a:lnTo>
                <a:lnTo>
                  <a:pt x="0" y="1873"/>
                </a:lnTo>
                <a:close/>
                <a:moveTo>
                  <a:pt x="27" y="1873"/>
                </a:moveTo>
                <a:close/>
                <a:moveTo>
                  <a:pt x="0" y="1792"/>
                </a:moveTo>
                <a:lnTo>
                  <a:pt x="27" y="1792"/>
                </a:lnTo>
                <a:lnTo>
                  <a:pt x="27" y="1576"/>
                </a:lnTo>
                <a:lnTo>
                  <a:pt x="0" y="1576"/>
                </a:lnTo>
                <a:lnTo>
                  <a:pt x="0" y="1792"/>
                </a:lnTo>
                <a:close/>
                <a:moveTo>
                  <a:pt x="27" y="1792"/>
                </a:moveTo>
                <a:close/>
                <a:moveTo>
                  <a:pt x="0" y="1521"/>
                </a:moveTo>
                <a:lnTo>
                  <a:pt x="27" y="1521"/>
                </a:lnTo>
                <a:lnTo>
                  <a:pt x="27" y="1494"/>
                </a:lnTo>
                <a:lnTo>
                  <a:pt x="0" y="1494"/>
                </a:lnTo>
                <a:lnTo>
                  <a:pt x="0" y="1521"/>
                </a:lnTo>
                <a:close/>
                <a:moveTo>
                  <a:pt x="27" y="1521"/>
                </a:moveTo>
                <a:close/>
                <a:moveTo>
                  <a:pt x="0" y="1440"/>
                </a:moveTo>
                <a:lnTo>
                  <a:pt x="27" y="1440"/>
                </a:lnTo>
                <a:lnTo>
                  <a:pt x="27" y="1224"/>
                </a:lnTo>
                <a:lnTo>
                  <a:pt x="0" y="1224"/>
                </a:lnTo>
                <a:lnTo>
                  <a:pt x="0" y="1440"/>
                </a:lnTo>
                <a:close/>
                <a:moveTo>
                  <a:pt x="27" y="1440"/>
                </a:moveTo>
                <a:close/>
                <a:moveTo>
                  <a:pt x="0" y="1170"/>
                </a:moveTo>
                <a:lnTo>
                  <a:pt x="27" y="1170"/>
                </a:lnTo>
                <a:lnTo>
                  <a:pt x="27" y="1143"/>
                </a:lnTo>
                <a:lnTo>
                  <a:pt x="0" y="1143"/>
                </a:lnTo>
                <a:lnTo>
                  <a:pt x="0" y="1170"/>
                </a:lnTo>
                <a:close/>
                <a:moveTo>
                  <a:pt x="27" y="1170"/>
                </a:moveTo>
                <a:close/>
                <a:moveTo>
                  <a:pt x="0" y="1089"/>
                </a:moveTo>
                <a:lnTo>
                  <a:pt x="27" y="1089"/>
                </a:lnTo>
                <a:lnTo>
                  <a:pt x="27" y="872"/>
                </a:lnTo>
                <a:lnTo>
                  <a:pt x="0" y="872"/>
                </a:lnTo>
                <a:lnTo>
                  <a:pt x="0" y="1089"/>
                </a:lnTo>
                <a:close/>
                <a:moveTo>
                  <a:pt x="27" y="1089"/>
                </a:moveTo>
                <a:close/>
                <a:moveTo>
                  <a:pt x="0" y="818"/>
                </a:moveTo>
                <a:lnTo>
                  <a:pt x="27" y="818"/>
                </a:lnTo>
                <a:lnTo>
                  <a:pt x="27" y="791"/>
                </a:lnTo>
                <a:lnTo>
                  <a:pt x="0" y="791"/>
                </a:lnTo>
                <a:lnTo>
                  <a:pt x="0" y="818"/>
                </a:lnTo>
                <a:close/>
                <a:moveTo>
                  <a:pt x="27" y="818"/>
                </a:moveTo>
                <a:close/>
                <a:moveTo>
                  <a:pt x="0" y="737"/>
                </a:moveTo>
                <a:lnTo>
                  <a:pt x="27" y="737"/>
                </a:lnTo>
                <a:lnTo>
                  <a:pt x="27" y="521"/>
                </a:lnTo>
                <a:lnTo>
                  <a:pt x="0" y="521"/>
                </a:lnTo>
                <a:lnTo>
                  <a:pt x="0" y="737"/>
                </a:lnTo>
                <a:close/>
                <a:moveTo>
                  <a:pt x="27" y="737"/>
                </a:moveTo>
                <a:close/>
                <a:moveTo>
                  <a:pt x="0" y="467"/>
                </a:moveTo>
                <a:lnTo>
                  <a:pt x="27" y="467"/>
                </a:lnTo>
                <a:lnTo>
                  <a:pt x="27" y="440"/>
                </a:lnTo>
                <a:lnTo>
                  <a:pt x="0" y="440"/>
                </a:lnTo>
                <a:lnTo>
                  <a:pt x="0" y="467"/>
                </a:lnTo>
                <a:close/>
                <a:moveTo>
                  <a:pt x="27" y="467"/>
                </a:moveTo>
                <a:close/>
                <a:moveTo>
                  <a:pt x="0" y="386"/>
                </a:moveTo>
                <a:lnTo>
                  <a:pt x="27" y="386"/>
                </a:lnTo>
                <a:lnTo>
                  <a:pt x="27" y="169"/>
                </a:lnTo>
                <a:lnTo>
                  <a:pt x="0" y="169"/>
                </a:lnTo>
                <a:lnTo>
                  <a:pt x="0" y="386"/>
                </a:lnTo>
                <a:close/>
                <a:moveTo>
                  <a:pt x="27" y="386"/>
                </a:moveTo>
                <a:close/>
                <a:moveTo>
                  <a:pt x="0" y="115"/>
                </a:moveTo>
                <a:lnTo>
                  <a:pt x="27" y="115"/>
                </a:lnTo>
                <a:lnTo>
                  <a:pt x="27" y="88"/>
                </a:lnTo>
                <a:lnTo>
                  <a:pt x="0" y="88"/>
                </a:lnTo>
                <a:lnTo>
                  <a:pt x="0" y="115"/>
                </a:lnTo>
                <a:close/>
                <a:moveTo>
                  <a:pt x="27" y="115"/>
                </a:moveTo>
                <a:close/>
                <a:moveTo>
                  <a:pt x="27" y="34"/>
                </a:moveTo>
                <a:lnTo>
                  <a:pt x="27" y="27"/>
                </a:lnTo>
                <a:lnTo>
                  <a:pt x="210" y="27"/>
                </a:lnTo>
                <a:lnTo>
                  <a:pt x="210" y="0"/>
                </a:lnTo>
                <a:lnTo>
                  <a:pt x="0" y="0"/>
                </a:lnTo>
                <a:lnTo>
                  <a:pt x="0" y="34"/>
                </a:lnTo>
                <a:lnTo>
                  <a:pt x="27" y="34"/>
                </a:lnTo>
                <a:close/>
                <a:moveTo>
                  <a:pt x="264" y="28"/>
                </a:moveTo>
                <a:lnTo>
                  <a:pt x="291" y="28"/>
                </a:lnTo>
                <a:lnTo>
                  <a:pt x="291" y="1"/>
                </a:lnTo>
                <a:lnTo>
                  <a:pt x="264" y="1"/>
                </a:lnTo>
                <a:lnTo>
                  <a:pt x="264" y="28"/>
                </a:lnTo>
                <a:close/>
                <a:moveTo>
                  <a:pt x="345" y="28"/>
                </a:moveTo>
                <a:lnTo>
                  <a:pt x="561" y="28"/>
                </a:lnTo>
                <a:lnTo>
                  <a:pt x="561" y="1"/>
                </a:lnTo>
                <a:lnTo>
                  <a:pt x="345" y="1"/>
                </a:lnTo>
                <a:lnTo>
                  <a:pt x="345" y="28"/>
                </a:lnTo>
                <a:close/>
                <a:moveTo>
                  <a:pt x="615" y="28"/>
                </a:moveTo>
                <a:lnTo>
                  <a:pt x="642" y="28"/>
                </a:lnTo>
                <a:lnTo>
                  <a:pt x="642" y="1"/>
                </a:lnTo>
                <a:lnTo>
                  <a:pt x="615" y="1"/>
                </a:lnTo>
                <a:lnTo>
                  <a:pt x="615" y="28"/>
                </a:lnTo>
                <a:close/>
                <a:moveTo>
                  <a:pt x="696" y="29"/>
                </a:moveTo>
                <a:lnTo>
                  <a:pt x="913" y="29"/>
                </a:lnTo>
                <a:lnTo>
                  <a:pt x="913" y="2"/>
                </a:lnTo>
                <a:lnTo>
                  <a:pt x="696" y="2"/>
                </a:lnTo>
                <a:lnTo>
                  <a:pt x="696" y="29"/>
                </a:lnTo>
                <a:close/>
                <a:moveTo>
                  <a:pt x="967" y="29"/>
                </a:moveTo>
                <a:lnTo>
                  <a:pt x="994" y="29"/>
                </a:lnTo>
                <a:lnTo>
                  <a:pt x="994" y="2"/>
                </a:lnTo>
                <a:lnTo>
                  <a:pt x="967" y="2"/>
                </a:lnTo>
                <a:lnTo>
                  <a:pt x="967" y="29"/>
                </a:lnTo>
                <a:close/>
                <a:moveTo>
                  <a:pt x="1048" y="29"/>
                </a:moveTo>
                <a:lnTo>
                  <a:pt x="1264" y="30"/>
                </a:lnTo>
                <a:lnTo>
                  <a:pt x="1264" y="3"/>
                </a:lnTo>
                <a:lnTo>
                  <a:pt x="1048" y="2"/>
                </a:lnTo>
                <a:lnTo>
                  <a:pt x="1048" y="29"/>
                </a:lnTo>
                <a:close/>
                <a:moveTo>
                  <a:pt x="1318" y="30"/>
                </a:moveTo>
                <a:lnTo>
                  <a:pt x="1345" y="30"/>
                </a:lnTo>
                <a:lnTo>
                  <a:pt x="1346" y="3"/>
                </a:lnTo>
                <a:lnTo>
                  <a:pt x="1319" y="3"/>
                </a:lnTo>
                <a:lnTo>
                  <a:pt x="1318" y="30"/>
                </a:lnTo>
                <a:close/>
                <a:moveTo>
                  <a:pt x="1400" y="30"/>
                </a:moveTo>
                <a:lnTo>
                  <a:pt x="1616" y="31"/>
                </a:lnTo>
                <a:lnTo>
                  <a:pt x="1616" y="3"/>
                </a:lnTo>
                <a:lnTo>
                  <a:pt x="1400" y="3"/>
                </a:lnTo>
                <a:lnTo>
                  <a:pt x="1400" y="30"/>
                </a:lnTo>
                <a:close/>
                <a:moveTo>
                  <a:pt x="1670" y="31"/>
                </a:moveTo>
                <a:lnTo>
                  <a:pt x="1697" y="31"/>
                </a:lnTo>
                <a:lnTo>
                  <a:pt x="1697" y="4"/>
                </a:lnTo>
                <a:lnTo>
                  <a:pt x="1670" y="4"/>
                </a:lnTo>
                <a:lnTo>
                  <a:pt x="1670" y="31"/>
                </a:lnTo>
                <a:close/>
                <a:moveTo>
                  <a:pt x="1751" y="31"/>
                </a:moveTo>
                <a:lnTo>
                  <a:pt x="1968" y="31"/>
                </a:lnTo>
                <a:lnTo>
                  <a:pt x="1968" y="4"/>
                </a:lnTo>
                <a:lnTo>
                  <a:pt x="1751" y="4"/>
                </a:lnTo>
                <a:lnTo>
                  <a:pt x="1751" y="31"/>
                </a:lnTo>
                <a:close/>
                <a:moveTo>
                  <a:pt x="2022" y="31"/>
                </a:moveTo>
                <a:lnTo>
                  <a:pt x="2049" y="32"/>
                </a:lnTo>
                <a:lnTo>
                  <a:pt x="2049" y="4"/>
                </a:lnTo>
                <a:lnTo>
                  <a:pt x="2022" y="4"/>
                </a:lnTo>
                <a:lnTo>
                  <a:pt x="2022" y="31"/>
                </a:lnTo>
                <a:close/>
                <a:moveTo>
                  <a:pt x="2103" y="32"/>
                </a:moveTo>
                <a:lnTo>
                  <a:pt x="2319" y="32"/>
                </a:lnTo>
                <a:lnTo>
                  <a:pt x="2319" y="5"/>
                </a:lnTo>
                <a:lnTo>
                  <a:pt x="2103" y="5"/>
                </a:lnTo>
                <a:lnTo>
                  <a:pt x="2103" y="32"/>
                </a:lnTo>
                <a:close/>
                <a:moveTo>
                  <a:pt x="2373" y="32"/>
                </a:moveTo>
                <a:lnTo>
                  <a:pt x="2400" y="32"/>
                </a:lnTo>
                <a:lnTo>
                  <a:pt x="2400" y="5"/>
                </a:lnTo>
                <a:lnTo>
                  <a:pt x="2373" y="5"/>
                </a:lnTo>
                <a:lnTo>
                  <a:pt x="2373" y="32"/>
                </a:lnTo>
                <a:close/>
                <a:moveTo>
                  <a:pt x="2454" y="32"/>
                </a:moveTo>
                <a:lnTo>
                  <a:pt x="2671" y="33"/>
                </a:lnTo>
                <a:lnTo>
                  <a:pt x="2671" y="6"/>
                </a:lnTo>
                <a:lnTo>
                  <a:pt x="2454" y="5"/>
                </a:lnTo>
                <a:lnTo>
                  <a:pt x="2454" y="32"/>
                </a:lnTo>
                <a:close/>
                <a:moveTo>
                  <a:pt x="2725" y="33"/>
                </a:moveTo>
                <a:lnTo>
                  <a:pt x="2752" y="33"/>
                </a:lnTo>
                <a:lnTo>
                  <a:pt x="2752" y="6"/>
                </a:lnTo>
                <a:lnTo>
                  <a:pt x="2725" y="6"/>
                </a:lnTo>
                <a:lnTo>
                  <a:pt x="2725" y="33"/>
                </a:lnTo>
                <a:close/>
                <a:moveTo>
                  <a:pt x="2806" y="33"/>
                </a:moveTo>
                <a:lnTo>
                  <a:pt x="3022" y="34"/>
                </a:lnTo>
                <a:lnTo>
                  <a:pt x="3022" y="7"/>
                </a:lnTo>
                <a:lnTo>
                  <a:pt x="2806" y="6"/>
                </a:lnTo>
                <a:lnTo>
                  <a:pt x="2806" y="33"/>
                </a:lnTo>
                <a:close/>
                <a:moveTo>
                  <a:pt x="3076" y="34"/>
                </a:moveTo>
                <a:lnTo>
                  <a:pt x="3103" y="34"/>
                </a:lnTo>
                <a:lnTo>
                  <a:pt x="3103" y="7"/>
                </a:lnTo>
                <a:lnTo>
                  <a:pt x="3076" y="7"/>
                </a:lnTo>
                <a:lnTo>
                  <a:pt x="3076" y="34"/>
                </a:lnTo>
                <a:close/>
                <a:moveTo>
                  <a:pt x="3157" y="34"/>
                </a:moveTo>
                <a:lnTo>
                  <a:pt x="3374" y="34"/>
                </a:lnTo>
                <a:lnTo>
                  <a:pt x="3374" y="7"/>
                </a:lnTo>
                <a:lnTo>
                  <a:pt x="3158" y="7"/>
                </a:lnTo>
                <a:lnTo>
                  <a:pt x="3157" y="34"/>
                </a:lnTo>
                <a:close/>
                <a:moveTo>
                  <a:pt x="3428" y="34"/>
                </a:moveTo>
                <a:lnTo>
                  <a:pt x="3455" y="35"/>
                </a:lnTo>
                <a:lnTo>
                  <a:pt x="3455" y="8"/>
                </a:lnTo>
                <a:lnTo>
                  <a:pt x="3428" y="7"/>
                </a:lnTo>
                <a:lnTo>
                  <a:pt x="3428" y="34"/>
                </a:lnTo>
                <a:close/>
                <a:moveTo>
                  <a:pt x="3509" y="35"/>
                </a:moveTo>
                <a:lnTo>
                  <a:pt x="3725" y="35"/>
                </a:lnTo>
                <a:lnTo>
                  <a:pt x="3725" y="8"/>
                </a:lnTo>
                <a:lnTo>
                  <a:pt x="3509" y="8"/>
                </a:lnTo>
                <a:lnTo>
                  <a:pt x="3509" y="35"/>
                </a:lnTo>
                <a:close/>
                <a:moveTo>
                  <a:pt x="3780" y="35"/>
                </a:moveTo>
                <a:lnTo>
                  <a:pt x="3807" y="35"/>
                </a:lnTo>
                <a:lnTo>
                  <a:pt x="3807" y="8"/>
                </a:lnTo>
                <a:lnTo>
                  <a:pt x="3780" y="8"/>
                </a:lnTo>
                <a:lnTo>
                  <a:pt x="3780" y="35"/>
                </a:lnTo>
                <a:close/>
                <a:moveTo>
                  <a:pt x="3861" y="35"/>
                </a:moveTo>
                <a:lnTo>
                  <a:pt x="4077" y="36"/>
                </a:lnTo>
                <a:lnTo>
                  <a:pt x="4077" y="9"/>
                </a:lnTo>
                <a:lnTo>
                  <a:pt x="3861" y="8"/>
                </a:lnTo>
                <a:lnTo>
                  <a:pt x="3861" y="35"/>
                </a:lnTo>
                <a:close/>
                <a:moveTo>
                  <a:pt x="4131" y="36"/>
                </a:moveTo>
                <a:lnTo>
                  <a:pt x="4158" y="36"/>
                </a:lnTo>
                <a:lnTo>
                  <a:pt x="4158" y="9"/>
                </a:lnTo>
                <a:lnTo>
                  <a:pt x="4131" y="9"/>
                </a:lnTo>
                <a:lnTo>
                  <a:pt x="4131" y="36"/>
                </a:lnTo>
                <a:close/>
                <a:moveTo>
                  <a:pt x="4212" y="36"/>
                </a:moveTo>
                <a:lnTo>
                  <a:pt x="4429" y="37"/>
                </a:lnTo>
                <a:lnTo>
                  <a:pt x="4429" y="10"/>
                </a:lnTo>
                <a:lnTo>
                  <a:pt x="4212" y="9"/>
                </a:lnTo>
                <a:lnTo>
                  <a:pt x="4212" y="36"/>
                </a:lnTo>
                <a:close/>
                <a:moveTo>
                  <a:pt x="4483" y="37"/>
                </a:moveTo>
                <a:lnTo>
                  <a:pt x="4510" y="37"/>
                </a:lnTo>
                <a:lnTo>
                  <a:pt x="4510" y="10"/>
                </a:lnTo>
                <a:lnTo>
                  <a:pt x="4483" y="10"/>
                </a:lnTo>
                <a:lnTo>
                  <a:pt x="4483" y="37"/>
                </a:lnTo>
                <a:close/>
                <a:moveTo>
                  <a:pt x="4564" y="37"/>
                </a:moveTo>
                <a:lnTo>
                  <a:pt x="4780" y="37"/>
                </a:lnTo>
                <a:lnTo>
                  <a:pt x="4780" y="10"/>
                </a:lnTo>
                <a:lnTo>
                  <a:pt x="4564" y="10"/>
                </a:lnTo>
                <a:lnTo>
                  <a:pt x="4564" y="37"/>
                </a:lnTo>
                <a:close/>
                <a:moveTo>
                  <a:pt x="4834" y="38"/>
                </a:moveTo>
                <a:lnTo>
                  <a:pt x="4861" y="38"/>
                </a:lnTo>
                <a:lnTo>
                  <a:pt x="4861" y="11"/>
                </a:lnTo>
                <a:lnTo>
                  <a:pt x="4834" y="11"/>
                </a:lnTo>
                <a:lnTo>
                  <a:pt x="4834" y="38"/>
                </a:lnTo>
                <a:close/>
                <a:moveTo>
                  <a:pt x="4915" y="38"/>
                </a:moveTo>
                <a:lnTo>
                  <a:pt x="5132" y="38"/>
                </a:lnTo>
                <a:lnTo>
                  <a:pt x="5132" y="11"/>
                </a:lnTo>
                <a:lnTo>
                  <a:pt x="4915" y="11"/>
                </a:lnTo>
                <a:lnTo>
                  <a:pt x="4915" y="38"/>
                </a:lnTo>
                <a:close/>
                <a:moveTo>
                  <a:pt x="5186" y="38"/>
                </a:moveTo>
                <a:lnTo>
                  <a:pt x="5213" y="38"/>
                </a:lnTo>
                <a:lnTo>
                  <a:pt x="5213" y="11"/>
                </a:lnTo>
                <a:lnTo>
                  <a:pt x="5186" y="11"/>
                </a:lnTo>
                <a:lnTo>
                  <a:pt x="5186" y="38"/>
                </a:lnTo>
                <a:close/>
                <a:moveTo>
                  <a:pt x="5267" y="38"/>
                </a:moveTo>
                <a:lnTo>
                  <a:pt x="5483" y="39"/>
                </a:lnTo>
                <a:lnTo>
                  <a:pt x="5483" y="12"/>
                </a:lnTo>
                <a:lnTo>
                  <a:pt x="5267" y="11"/>
                </a:lnTo>
                <a:lnTo>
                  <a:pt x="5267" y="38"/>
                </a:lnTo>
                <a:close/>
                <a:moveTo>
                  <a:pt x="5537" y="39"/>
                </a:moveTo>
                <a:lnTo>
                  <a:pt x="5565" y="39"/>
                </a:lnTo>
                <a:lnTo>
                  <a:pt x="5565" y="12"/>
                </a:lnTo>
                <a:lnTo>
                  <a:pt x="5538" y="12"/>
                </a:lnTo>
                <a:lnTo>
                  <a:pt x="5537" y="39"/>
                </a:lnTo>
                <a:close/>
                <a:moveTo>
                  <a:pt x="5619" y="39"/>
                </a:moveTo>
                <a:lnTo>
                  <a:pt x="5835" y="40"/>
                </a:lnTo>
                <a:lnTo>
                  <a:pt x="5835" y="13"/>
                </a:lnTo>
                <a:lnTo>
                  <a:pt x="5619" y="12"/>
                </a:lnTo>
                <a:lnTo>
                  <a:pt x="5619" y="39"/>
                </a:lnTo>
                <a:close/>
                <a:moveTo>
                  <a:pt x="5889" y="40"/>
                </a:moveTo>
                <a:lnTo>
                  <a:pt x="5916" y="40"/>
                </a:lnTo>
                <a:lnTo>
                  <a:pt x="5916" y="13"/>
                </a:lnTo>
                <a:lnTo>
                  <a:pt x="5889" y="13"/>
                </a:lnTo>
                <a:lnTo>
                  <a:pt x="5889" y="40"/>
                </a:lnTo>
                <a:close/>
                <a:moveTo>
                  <a:pt x="5970" y="40"/>
                </a:moveTo>
                <a:lnTo>
                  <a:pt x="6187" y="40"/>
                </a:lnTo>
                <a:lnTo>
                  <a:pt x="6187" y="13"/>
                </a:lnTo>
                <a:lnTo>
                  <a:pt x="5970" y="13"/>
                </a:lnTo>
                <a:lnTo>
                  <a:pt x="5970" y="40"/>
                </a:lnTo>
                <a:close/>
                <a:moveTo>
                  <a:pt x="6228" y="53"/>
                </a:moveTo>
                <a:lnTo>
                  <a:pt x="6201" y="53"/>
                </a:lnTo>
                <a:lnTo>
                  <a:pt x="6201" y="80"/>
                </a:lnTo>
                <a:lnTo>
                  <a:pt x="6228" y="80"/>
                </a:lnTo>
                <a:lnTo>
                  <a:pt x="6228" y="53"/>
                </a:lnTo>
                <a:close/>
                <a:moveTo>
                  <a:pt x="6201" y="53"/>
                </a:moveTo>
                <a:close/>
                <a:moveTo>
                  <a:pt x="6228" y="134"/>
                </a:moveTo>
                <a:lnTo>
                  <a:pt x="6201" y="134"/>
                </a:lnTo>
                <a:lnTo>
                  <a:pt x="6201" y="351"/>
                </a:lnTo>
                <a:lnTo>
                  <a:pt x="6228" y="351"/>
                </a:lnTo>
                <a:lnTo>
                  <a:pt x="6228" y="134"/>
                </a:lnTo>
                <a:close/>
                <a:moveTo>
                  <a:pt x="6201" y="134"/>
                </a:moveTo>
                <a:close/>
                <a:moveTo>
                  <a:pt x="6228" y="405"/>
                </a:moveTo>
                <a:lnTo>
                  <a:pt x="6201" y="405"/>
                </a:lnTo>
                <a:lnTo>
                  <a:pt x="6201" y="432"/>
                </a:lnTo>
                <a:lnTo>
                  <a:pt x="6228" y="432"/>
                </a:lnTo>
                <a:lnTo>
                  <a:pt x="6228" y="405"/>
                </a:lnTo>
                <a:close/>
                <a:moveTo>
                  <a:pt x="6201" y="405"/>
                </a:moveTo>
                <a:close/>
                <a:moveTo>
                  <a:pt x="6228" y="486"/>
                </a:moveTo>
                <a:lnTo>
                  <a:pt x="6201" y="486"/>
                </a:lnTo>
                <a:lnTo>
                  <a:pt x="6201" y="495"/>
                </a:lnTo>
                <a:lnTo>
                  <a:pt x="6228" y="495"/>
                </a:lnTo>
                <a:lnTo>
                  <a:pt x="6228" y="486"/>
                </a:lnTo>
                <a:close/>
                <a:moveTo>
                  <a:pt x="6201" y="486"/>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53"/>
          <p:cNvSpPr>
            <a:spLocks/>
          </p:cNvSpPr>
          <p:nvPr/>
        </p:nvSpPr>
        <p:spPr bwMode="auto">
          <a:xfrm>
            <a:off x="5243510" y="1372463"/>
            <a:ext cx="61104" cy="67256"/>
          </a:xfrm>
          <a:custGeom>
            <a:avLst/>
            <a:gdLst>
              <a:gd name="T0" fmla="*/ 131 w 131"/>
              <a:gd name="T1" fmla="*/ 0 h 177"/>
              <a:gd name="T2" fmla="*/ 66 w 131"/>
              <a:gd name="T3" fmla="*/ 177 h 177"/>
              <a:gd name="T4" fmla="*/ 0 w 131"/>
              <a:gd name="T5" fmla="*/ 0 h 177"/>
              <a:gd name="T6" fmla="*/ 131 w 131"/>
              <a:gd name="T7" fmla="*/ 0 h 177"/>
            </a:gdLst>
            <a:ahLst/>
            <a:cxnLst>
              <a:cxn ang="0">
                <a:pos x="T0" y="T1"/>
              </a:cxn>
              <a:cxn ang="0">
                <a:pos x="T2" y="T3"/>
              </a:cxn>
              <a:cxn ang="0">
                <a:pos x="T4" y="T5"/>
              </a:cxn>
              <a:cxn ang="0">
                <a:pos x="T6" y="T7"/>
              </a:cxn>
            </a:cxnLst>
            <a:rect l="0" t="0" r="r" b="b"/>
            <a:pathLst>
              <a:path w="131" h="177">
                <a:moveTo>
                  <a:pt x="131" y="0"/>
                </a:moveTo>
                <a:lnTo>
                  <a:pt x="66" y="177"/>
                </a:lnTo>
                <a:lnTo>
                  <a:pt x="0" y="0"/>
                </a:lnTo>
                <a:cubicBezTo>
                  <a:pt x="39" y="28"/>
                  <a:pt x="92" y="28"/>
                  <a:pt x="131"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454"/>
          <p:cNvSpPr>
            <a:spLocks noChangeArrowheads="1"/>
          </p:cNvSpPr>
          <p:nvPr/>
        </p:nvSpPr>
        <p:spPr bwMode="auto">
          <a:xfrm>
            <a:off x="2645632" y="4264454"/>
            <a:ext cx="745067"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isBranchTaken</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Rectangle 455"/>
          <p:cNvSpPr>
            <a:spLocks noChangeArrowheads="1"/>
          </p:cNvSpPr>
          <p:nvPr/>
        </p:nvSpPr>
        <p:spPr bwMode="auto">
          <a:xfrm>
            <a:off x="3737608" y="4344434"/>
            <a:ext cx="147831" cy="16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456"/>
          <p:cNvSpPr>
            <a:spLocks noChangeArrowheads="1"/>
          </p:cNvSpPr>
          <p:nvPr/>
        </p:nvSpPr>
        <p:spPr bwMode="auto">
          <a:xfrm>
            <a:off x="4062836" y="4335346"/>
            <a:ext cx="147831" cy="16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457"/>
          <p:cNvSpPr>
            <a:spLocks/>
          </p:cNvSpPr>
          <p:nvPr/>
        </p:nvSpPr>
        <p:spPr bwMode="auto">
          <a:xfrm>
            <a:off x="5068085" y="3053853"/>
            <a:ext cx="514451" cy="147236"/>
          </a:xfrm>
          <a:custGeom>
            <a:avLst/>
            <a:gdLst>
              <a:gd name="T0" fmla="*/ 0 w 1127"/>
              <a:gd name="T1" fmla="*/ 0 h 383"/>
              <a:gd name="T2" fmla="*/ 236 w 1127"/>
              <a:gd name="T3" fmla="*/ 380 h 383"/>
              <a:gd name="T4" fmla="*/ 837 w 1127"/>
              <a:gd name="T5" fmla="*/ 383 h 383"/>
              <a:gd name="T6" fmla="*/ 1127 w 1127"/>
              <a:gd name="T7" fmla="*/ 4 h 383"/>
              <a:gd name="T8" fmla="*/ 0 w 1127"/>
              <a:gd name="T9" fmla="*/ 0 h 383"/>
            </a:gdLst>
            <a:ahLst/>
            <a:cxnLst>
              <a:cxn ang="0">
                <a:pos x="T0" y="T1"/>
              </a:cxn>
              <a:cxn ang="0">
                <a:pos x="T2" y="T3"/>
              </a:cxn>
              <a:cxn ang="0">
                <a:pos x="T4" y="T5"/>
              </a:cxn>
              <a:cxn ang="0">
                <a:pos x="T6" y="T7"/>
              </a:cxn>
              <a:cxn ang="0">
                <a:pos x="T8" y="T9"/>
              </a:cxn>
            </a:cxnLst>
            <a:rect l="0" t="0" r="r" b="b"/>
            <a:pathLst>
              <a:path w="1127" h="383">
                <a:moveTo>
                  <a:pt x="0" y="0"/>
                </a:moveTo>
                <a:lnTo>
                  <a:pt x="236" y="380"/>
                </a:lnTo>
                <a:lnTo>
                  <a:pt x="837" y="383"/>
                </a:lnTo>
                <a:lnTo>
                  <a:pt x="1127" y="4"/>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58"/>
          <p:cNvSpPr>
            <a:spLocks/>
          </p:cNvSpPr>
          <p:nvPr/>
        </p:nvSpPr>
        <p:spPr bwMode="auto">
          <a:xfrm>
            <a:off x="5062171" y="3050217"/>
            <a:ext cx="524306" cy="152688"/>
          </a:xfrm>
          <a:custGeom>
            <a:avLst/>
            <a:gdLst>
              <a:gd name="T0" fmla="*/ 11 w 1150"/>
              <a:gd name="T1" fmla="*/ 6 h 395"/>
              <a:gd name="T2" fmla="*/ 6 w 1150"/>
              <a:gd name="T3" fmla="*/ 9 h 395"/>
              <a:gd name="T4" fmla="*/ 244 w 1150"/>
              <a:gd name="T5" fmla="*/ 392 h 395"/>
              <a:gd name="T6" fmla="*/ 851 w 1150"/>
              <a:gd name="T7" fmla="*/ 395 h 395"/>
              <a:gd name="T8" fmla="*/ 1150 w 1150"/>
              <a:gd name="T9" fmla="*/ 4 h 395"/>
              <a:gd name="T10" fmla="*/ 0 w 1150"/>
              <a:gd name="T11" fmla="*/ 0 h 395"/>
              <a:gd name="T12" fmla="*/ 6 w 1150"/>
              <a:gd name="T13" fmla="*/ 9 h 395"/>
              <a:gd name="T14" fmla="*/ 11 w 1150"/>
              <a:gd name="T15" fmla="*/ 6 h 395"/>
              <a:gd name="T16" fmla="*/ 11 w 1150"/>
              <a:gd name="T17" fmla="*/ 12 h 395"/>
              <a:gd name="T18" fmla="*/ 1126 w 1150"/>
              <a:gd name="T19" fmla="*/ 16 h 395"/>
              <a:gd name="T20" fmla="*/ 845 w 1150"/>
              <a:gd name="T21" fmla="*/ 383 h 395"/>
              <a:gd name="T22" fmla="*/ 250 w 1150"/>
              <a:gd name="T23" fmla="*/ 381 h 395"/>
              <a:gd name="T24" fmla="*/ 16 w 1150"/>
              <a:gd name="T25" fmla="*/ 3 h 395"/>
              <a:gd name="T26" fmla="*/ 11 w 1150"/>
              <a:gd name="T27" fmla="*/ 6 h 395"/>
              <a:gd name="T28" fmla="*/ 11 w 1150"/>
              <a:gd name="T29" fmla="*/ 12 h 395"/>
              <a:gd name="T30" fmla="*/ 11 w 1150"/>
              <a:gd name="T31" fmla="*/ 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0" h="395">
                <a:moveTo>
                  <a:pt x="11" y="6"/>
                </a:moveTo>
                <a:lnTo>
                  <a:pt x="6" y="9"/>
                </a:lnTo>
                <a:lnTo>
                  <a:pt x="244" y="392"/>
                </a:lnTo>
                <a:lnTo>
                  <a:pt x="851" y="395"/>
                </a:lnTo>
                <a:lnTo>
                  <a:pt x="1150" y="4"/>
                </a:lnTo>
                <a:lnTo>
                  <a:pt x="0" y="0"/>
                </a:lnTo>
                <a:lnTo>
                  <a:pt x="6" y="9"/>
                </a:lnTo>
                <a:lnTo>
                  <a:pt x="11" y="6"/>
                </a:lnTo>
                <a:lnTo>
                  <a:pt x="11" y="12"/>
                </a:lnTo>
                <a:lnTo>
                  <a:pt x="1126" y="16"/>
                </a:lnTo>
                <a:lnTo>
                  <a:pt x="845" y="383"/>
                </a:lnTo>
                <a:lnTo>
                  <a:pt x="250" y="381"/>
                </a:lnTo>
                <a:lnTo>
                  <a:pt x="16" y="3"/>
                </a:lnTo>
                <a:lnTo>
                  <a:pt x="11" y="6"/>
                </a:lnTo>
                <a:lnTo>
                  <a:pt x="11" y="12"/>
                </a:lnTo>
                <a:lnTo>
                  <a:pt x="11"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459"/>
          <p:cNvSpPr>
            <a:spLocks noChangeArrowheads="1"/>
          </p:cNvSpPr>
          <p:nvPr/>
        </p:nvSpPr>
        <p:spPr bwMode="auto">
          <a:xfrm>
            <a:off x="5198176" y="3079301"/>
            <a:ext cx="94612" cy="11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460"/>
          <p:cNvSpPr>
            <a:spLocks noChangeArrowheads="1"/>
          </p:cNvSpPr>
          <p:nvPr/>
        </p:nvSpPr>
        <p:spPr bwMode="auto">
          <a:xfrm>
            <a:off x="5407110" y="3070213"/>
            <a:ext cx="94612" cy="11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461"/>
          <p:cNvSpPr>
            <a:spLocks noChangeArrowheads="1"/>
          </p:cNvSpPr>
          <p:nvPr/>
        </p:nvSpPr>
        <p:spPr bwMode="auto">
          <a:xfrm>
            <a:off x="5316440" y="3191999"/>
            <a:ext cx="5914" cy="130876"/>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62"/>
          <p:cNvSpPr>
            <a:spLocks/>
          </p:cNvSpPr>
          <p:nvPr/>
        </p:nvSpPr>
        <p:spPr bwMode="auto">
          <a:xfrm>
            <a:off x="5298700" y="3259256"/>
            <a:ext cx="43364" cy="63621"/>
          </a:xfrm>
          <a:custGeom>
            <a:avLst/>
            <a:gdLst>
              <a:gd name="T0" fmla="*/ 47 w 93"/>
              <a:gd name="T1" fmla="*/ 47 h 163"/>
              <a:gd name="T2" fmla="*/ 0 w 93"/>
              <a:gd name="T3" fmla="*/ 0 h 163"/>
              <a:gd name="T4" fmla="*/ 47 w 93"/>
              <a:gd name="T5" fmla="*/ 163 h 163"/>
              <a:gd name="T6" fmla="*/ 93 w 93"/>
              <a:gd name="T7" fmla="*/ 0 h 163"/>
              <a:gd name="T8" fmla="*/ 47 w 93"/>
              <a:gd name="T9" fmla="*/ 47 h 163"/>
            </a:gdLst>
            <a:ahLst/>
            <a:cxnLst>
              <a:cxn ang="0">
                <a:pos x="T0" y="T1"/>
              </a:cxn>
              <a:cxn ang="0">
                <a:pos x="T2" y="T3"/>
              </a:cxn>
              <a:cxn ang="0">
                <a:pos x="T4" y="T5"/>
              </a:cxn>
              <a:cxn ang="0">
                <a:pos x="T6" y="T7"/>
              </a:cxn>
              <a:cxn ang="0">
                <a:pos x="T8" y="T9"/>
              </a:cxn>
            </a:cxnLst>
            <a:rect l="0" t="0" r="r" b="b"/>
            <a:pathLst>
              <a:path w="93" h="163">
                <a:moveTo>
                  <a:pt x="47" y="47"/>
                </a:moveTo>
                <a:lnTo>
                  <a:pt x="0" y="0"/>
                </a:lnTo>
                <a:lnTo>
                  <a:pt x="47" y="163"/>
                </a:lnTo>
                <a:lnTo>
                  <a:pt x="93" y="0"/>
                </a:lnTo>
                <a:lnTo>
                  <a:pt x="47" y="4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63"/>
          <p:cNvSpPr>
            <a:spLocks/>
          </p:cNvSpPr>
          <p:nvPr/>
        </p:nvSpPr>
        <p:spPr bwMode="auto">
          <a:xfrm>
            <a:off x="5292787" y="3251985"/>
            <a:ext cx="53220" cy="78163"/>
          </a:xfrm>
          <a:custGeom>
            <a:avLst/>
            <a:gdLst>
              <a:gd name="T0" fmla="*/ 58 w 116"/>
              <a:gd name="T1" fmla="*/ 67 h 204"/>
              <a:gd name="T2" fmla="*/ 62 w 116"/>
              <a:gd name="T3" fmla="*/ 62 h 204"/>
              <a:gd name="T4" fmla="*/ 0 w 116"/>
              <a:gd name="T5" fmla="*/ 0 h 204"/>
              <a:gd name="T6" fmla="*/ 58 w 116"/>
              <a:gd name="T7" fmla="*/ 204 h 204"/>
              <a:gd name="T8" fmla="*/ 116 w 116"/>
              <a:gd name="T9" fmla="*/ 0 h 204"/>
              <a:gd name="T10" fmla="*/ 54 w 116"/>
              <a:gd name="T11" fmla="*/ 62 h 204"/>
              <a:gd name="T12" fmla="*/ 58 w 116"/>
              <a:gd name="T13" fmla="*/ 67 h 204"/>
              <a:gd name="T14" fmla="*/ 62 w 116"/>
              <a:gd name="T15" fmla="*/ 62 h 204"/>
              <a:gd name="T16" fmla="*/ 58 w 116"/>
              <a:gd name="T17" fmla="*/ 67 h 204"/>
              <a:gd name="T18" fmla="*/ 62 w 116"/>
              <a:gd name="T19" fmla="*/ 71 h 204"/>
              <a:gd name="T20" fmla="*/ 92 w 116"/>
              <a:gd name="T21" fmla="*/ 40 h 204"/>
              <a:gd name="T22" fmla="*/ 58 w 116"/>
              <a:gd name="T23" fmla="*/ 162 h 204"/>
              <a:gd name="T24" fmla="*/ 23 w 116"/>
              <a:gd name="T25" fmla="*/ 40 h 204"/>
              <a:gd name="T26" fmla="*/ 58 w 116"/>
              <a:gd name="T27" fmla="*/ 75 h 204"/>
              <a:gd name="T28" fmla="*/ 62 w 116"/>
              <a:gd name="T29" fmla="*/ 71 h 204"/>
              <a:gd name="T30" fmla="*/ 58 w 116"/>
              <a:gd name="T31"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204">
                <a:moveTo>
                  <a:pt x="58" y="67"/>
                </a:moveTo>
                <a:lnTo>
                  <a:pt x="62" y="62"/>
                </a:lnTo>
                <a:lnTo>
                  <a:pt x="0" y="0"/>
                </a:lnTo>
                <a:lnTo>
                  <a:pt x="58" y="204"/>
                </a:lnTo>
                <a:lnTo>
                  <a:pt x="116" y="0"/>
                </a:lnTo>
                <a:lnTo>
                  <a:pt x="54" y="62"/>
                </a:lnTo>
                <a:lnTo>
                  <a:pt x="58" y="67"/>
                </a:lnTo>
                <a:lnTo>
                  <a:pt x="62" y="62"/>
                </a:lnTo>
                <a:lnTo>
                  <a:pt x="58" y="67"/>
                </a:lnTo>
                <a:lnTo>
                  <a:pt x="62" y="71"/>
                </a:lnTo>
                <a:lnTo>
                  <a:pt x="92" y="40"/>
                </a:lnTo>
                <a:lnTo>
                  <a:pt x="58" y="162"/>
                </a:lnTo>
                <a:lnTo>
                  <a:pt x="23" y="40"/>
                </a:lnTo>
                <a:lnTo>
                  <a:pt x="58" y="75"/>
                </a:lnTo>
                <a:lnTo>
                  <a:pt x="62" y="71"/>
                </a:lnTo>
                <a:lnTo>
                  <a:pt x="58" y="6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464"/>
          <p:cNvSpPr>
            <a:spLocks noChangeArrowheads="1"/>
          </p:cNvSpPr>
          <p:nvPr/>
        </p:nvSpPr>
        <p:spPr bwMode="auto">
          <a:xfrm>
            <a:off x="5103564" y="2848451"/>
            <a:ext cx="230617"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30" name="Freeform 465"/>
          <p:cNvSpPr>
            <a:spLocks/>
          </p:cNvSpPr>
          <p:nvPr/>
        </p:nvSpPr>
        <p:spPr bwMode="auto">
          <a:xfrm>
            <a:off x="5087796" y="2830274"/>
            <a:ext cx="277922" cy="118152"/>
          </a:xfrm>
          <a:custGeom>
            <a:avLst/>
            <a:gdLst>
              <a:gd name="T0" fmla="*/ 13 w 608"/>
              <a:gd name="T1" fmla="*/ 13 h 307"/>
              <a:gd name="T2" fmla="*/ 13 w 608"/>
              <a:gd name="T3" fmla="*/ 0 h 307"/>
              <a:gd name="T4" fmla="*/ 608 w 608"/>
              <a:gd name="T5" fmla="*/ 0 h 307"/>
              <a:gd name="T6" fmla="*/ 608 w 608"/>
              <a:gd name="T7" fmla="*/ 307 h 307"/>
              <a:gd name="T8" fmla="*/ 0 w 608"/>
              <a:gd name="T9" fmla="*/ 307 h 307"/>
              <a:gd name="T10" fmla="*/ 0 w 608"/>
              <a:gd name="T11" fmla="*/ 0 h 307"/>
              <a:gd name="T12" fmla="*/ 13 w 608"/>
              <a:gd name="T13" fmla="*/ 0 h 307"/>
              <a:gd name="T14" fmla="*/ 13 w 608"/>
              <a:gd name="T15" fmla="*/ 13 h 307"/>
              <a:gd name="T16" fmla="*/ 26 w 608"/>
              <a:gd name="T17" fmla="*/ 13 h 307"/>
              <a:gd name="T18" fmla="*/ 26 w 608"/>
              <a:gd name="T19" fmla="*/ 281 h 307"/>
              <a:gd name="T20" fmla="*/ 582 w 608"/>
              <a:gd name="T21" fmla="*/ 281 h 307"/>
              <a:gd name="T22" fmla="*/ 582 w 608"/>
              <a:gd name="T23" fmla="*/ 26 h 307"/>
              <a:gd name="T24" fmla="*/ 13 w 608"/>
              <a:gd name="T25" fmla="*/ 26 h 307"/>
              <a:gd name="T26" fmla="*/ 13 w 608"/>
              <a:gd name="T27" fmla="*/ 13 h 307"/>
              <a:gd name="T28" fmla="*/ 26 w 608"/>
              <a:gd name="T29" fmla="*/ 13 h 307"/>
              <a:gd name="T30" fmla="*/ 13 w 608"/>
              <a:gd name="T31" fmla="*/ 1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8" h="307">
                <a:moveTo>
                  <a:pt x="13" y="13"/>
                </a:moveTo>
                <a:lnTo>
                  <a:pt x="13" y="0"/>
                </a:lnTo>
                <a:lnTo>
                  <a:pt x="608" y="0"/>
                </a:lnTo>
                <a:lnTo>
                  <a:pt x="608" y="307"/>
                </a:lnTo>
                <a:lnTo>
                  <a:pt x="0" y="307"/>
                </a:lnTo>
                <a:lnTo>
                  <a:pt x="0" y="0"/>
                </a:lnTo>
                <a:lnTo>
                  <a:pt x="13" y="0"/>
                </a:lnTo>
                <a:lnTo>
                  <a:pt x="13" y="13"/>
                </a:lnTo>
                <a:lnTo>
                  <a:pt x="26" y="13"/>
                </a:lnTo>
                <a:lnTo>
                  <a:pt x="26" y="281"/>
                </a:lnTo>
                <a:lnTo>
                  <a:pt x="582" y="281"/>
                </a:lnTo>
                <a:lnTo>
                  <a:pt x="582" y="26"/>
                </a:lnTo>
                <a:lnTo>
                  <a:pt x="13" y="26"/>
                </a:lnTo>
                <a:lnTo>
                  <a:pt x="13" y="13"/>
                </a:lnTo>
                <a:lnTo>
                  <a:pt x="26" y="13"/>
                </a:lnTo>
                <a:lnTo>
                  <a:pt x="13" y="13"/>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466"/>
          <p:cNvSpPr>
            <a:spLocks noChangeArrowheads="1"/>
          </p:cNvSpPr>
          <p:nvPr/>
        </p:nvSpPr>
        <p:spPr bwMode="auto">
          <a:xfrm>
            <a:off x="5233655" y="2937519"/>
            <a:ext cx="3942" cy="114517"/>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6" name="Freeform 467"/>
          <p:cNvSpPr>
            <a:spLocks/>
          </p:cNvSpPr>
          <p:nvPr/>
        </p:nvSpPr>
        <p:spPr bwMode="auto">
          <a:xfrm>
            <a:off x="5217887" y="2997504"/>
            <a:ext cx="37451" cy="54532"/>
          </a:xfrm>
          <a:custGeom>
            <a:avLst/>
            <a:gdLst>
              <a:gd name="T0" fmla="*/ 40 w 80"/>
              <a:gd name="T1" fmla="*/ 40 h 140"/>
              <a:gd name="T2" fmla="*/ 0 w 80"/>
              <a:gd name="T3" fmla="*/ 0 h 140"/>
              <a:gd name="T4" fmla="*/ 40 w 80"/>
              <a:gd name="T5" fmla="*/ 140 h 140"/>
              <a:gd name="T6" fmla="*/ 80 w 80"/>
              <a:gd name="T7" fmla="*/ 0 h 140"/>
              <a:gd name="T8" fmla="*/ 40 w 80"/>
              <a:gd name="T9" fmla="*/ 40 h 140"/>
            </a:gdLst>
            <a:ahLst/>
            <a:cxnLst>
              <a:cxn ang="0">
                <a:pos x="T0" y="T1"/>
              </a:cxn>
              <a:cxn ang="0">
                <a:pos x="T2" y="T3"/>
              </a:cxn>
              <a:cxn ang="0">
                <a:pos x="T4" y="T5"/>
              </a:cxn>
              <a:cxn ang="0">
                <a:pos x="T6" y="T7"/>
              </a:cxn>
              <a:cxn ang="0">
                <a:pos x="T8" y="T9"/>
              </a:cxn>
            </a:cxnLst>
            <a:rect l="0" t="0" r="r" b="b"/>
            <a:pathLst>
              <a:path w="80" h="140">
                <a:moveTo>
                  <a:pt x="40" y="40"/>
                </a:moveTo>
                <a:lnTo>
                  <a:pt x="0" y="0"/>
                </a:lnTo>
                <a:lnTo>
                  <a:pt x="40" y="140"/>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7" name="Freeform 468"/>
          <p:cNvSpPr>
            <a:spLocks/>
          </p:cNvSpPr>
          <p:nvPr/>
        </p:nvSpPr>
        <p:spPr bwMode="auto">
          <a:xfrm>
            <a:off x="5213944" y="2990233"/>
            <a:ext cx="45335" cy="67256"/>
          </a:xfrm>
          <a:custGeom>
            <a:avLst/>
            <a:gdLst>
              <a:gd name="T0" fmla="*/ 50 w 100"/>
              <a:gd name="T1" fmla="*/ 57 h 175"/>
              <a:gd name="T2" fmla="*/ 54 w 100"/>
              <a:gd name="T3" fmla="*/ 53 h 175"/>
              <a:gd name="T4" fmla="*/ 0 w 100"/>
              <a:gd name="T5" fmla="*/ 0 h 175"/>
              <a:gd name="T6" fmla="*/ 50 w 100"/>
              <a:gd name="T7" fmla="*/ 175 h 175"/>
              <a:gd name="T8" fmla="*/ 100 w 100"/>
              <a:gd name="T9" fmla="*/ 0 h 175"/>
              <a:gd name="T10" fmla="*/ 47 w 100"/>
              <a:gd name="T11" fmla="*/ 53 h 175"/>
              <a:gd name="T12" fmla="*/ 50 w 100"/>
              <a:gd name="T13" fmla="*/ 57 h 175"/>
              <a:gd name="T14" fmla="*/ 54 w 100"/>
              <a:gd name="T15" fmla="*/ 53 h 175"/>
              <a:gd name="T16" fmla="*/ 50 w 100"/>
              <a:gd name="T17" fmla="*/ 57 h 175"/>
              <a:gd name="T18" fmla="*/ 54 w 100"/>
              <a:gd name="T19" fmla="*/ 60 h 175"/>
              <a:gd name="T20" fmla="*/ 80 w 100"/>
              <a:gd name="T21" fmla="*/ 34 h 175"/>
              <a:gd name="T22" fmla="*/ 50 w 100"/>
              <a:gd name="T23" fmla="*/ 139 h 175"/>
              <a:gd name="T24" fmla="*/ 20 w 100"/>
              <a:gd name="T25" fmla="*/ 34 h 175"/>
              <a:gd name="T26" fmla="*/ 50 w 100"/>
              <a:gd name="T27" fmla="*/ 64 h 175"/>
              <a:gd name="T28" fmla="*/ 54 w 100"/>
              <a:gd name="T29" fmla="*/ 60 h 175"/>
              <a:gd name="T30" fmla="*/ 50 w 100"/>
              <a:gd name="T31" fmla="*/ 5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75">
                <a:moveTo>
                  <a:pt x="50" y="57"/>
                </a:moveTo>
                <a:lnTo>
                  <a:pt x="54" y="53"/>
                </a:lnTo>
                <a:lnTo>
                  <a:pt x="0" y="0"/>
                </a:lnTo>
                <a:lnTo>
                  <a:pt x="50" y="175"/>
                </a:lnTo>
                <a:lnTo>
                  <a:pt x="100" y="0"/>
                </a:lnTo>
                <a:lnTo>
                  <a:pt x="47" y="53"/>
                </a:lnTo>
                <a:lnTo>
                  <a:pt x="50" y="57"/>
                </a:lnTo>
                <a:lnTo>
                  <a:pt x="54" y="53"/>
                </a:lnTo>
                <a:lnTo>
                  <a:pt x="50" y="57"/>
                </a:lnTo>
                <a:lnTo>
                  <a:pt x="54" y="60"/>
                </a:lnTo>
                <a:lnTo>
                  <a:pt x="80" y="34"/>
                </a:lnTo>
                <a:lnTo>
                  <a:pt x="50" y="139"/>
                </a:lnTo>
                <a:lnTo>
                  <a:pt x="20" y="34"/>
                </a:lnTo>
                <a:lnTo>
                  <a:pt x="50" y="64"/>
                </a:lnTo>
                <a:lnTo>
                  <a:pt x="54" y="60"/>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8" name="Rectangle 469"/>
          <p:cNvSpPr>
            <a:spLocks noChangeArrowheads="1"/>
          </p:cNvSpPr>
          <p:nvPr/>
        </p:nvSpPr>
        <p:spPr bwMode="auto">
          <a:xfrm>
            <a:off x="5458358" y="2941154"/>
            <a:ext cx="5914" cy="11269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0" name="Freeform 470"/>
          <p:cNvSpPr>
            <a:spLocks/>
          </p:cNvSpPr>
          <p:nvPr/>
        </p:nvSpPr>
        <p:spPr bwMode="auto">
          <a:xfrm>
            <a:off x="5442589" y="2999321"/>
            <a:ext cx="37451" cy="54532"/>
          </a:xfrm>
          <a:custGeom>
            <a:avLst/>
            <a:gdLst>
              <a:gd name="T0" fmla="*/ 40 w 80"/>
              <a:gd name="T1" fmla="*/ 40 h 140"/>
              <a:gd name="T2" fmla="*/ 0 w 80"/>
              <a:gd name="T3" fmla="*/ 0 h 140"/>
              <a:gd name="T4" fmla="*/ 40 w 80"/>
              <a:gd name="T5" fmla="*/ 140 h 140"/>
              <a:gd name="T6" fmla="*/ 80 w 80"/>
              <a:gd name="T7" fmla="*/ 0 h 140"/>
              <a:gd name="T8" fmla="*/ 40 w 80"/>
              <a:gd name="T9" fmla="*/ 40 h 140"/>
            </a:gdLst>
            <a:ahLst/>
            <a:cxnLst>
              <a:cxn ang="0">
                <a:pos x="T0" y="T1"/>
              </a:cxn>
              <a:cxn ang="0">
                <a:pos x="T2" y="T3"/>
              </a:cxn>
              <a:cxn ang="0">
                <a:pos x="T4" y="T5"/>
              </a:cxn>
              <a:cxn ang="0">
                <a:pos x="T6" y="T7"/>
              </a:cxn>
              <a:cxn ang="0">
                <a:pos x="T8" y="T9"/>
              </a:cxn>
            </a:cxnLst>
            <a:rect l="0" t="0" r="r" b="b"/>
            <a:pathLst>
              <a:path w="80" h="140">
                <a:moveTo>
                  <a:pt x="40" y="40"/>
                </a:moveTo>
                <a:lnTo>
                  <a:pt x="0" y="0"/>
                </a:lnTo>
                <a:lnTo>
                  <a:pt x="40" y="140"/>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1" name="Freeform 471"/>
          <p:cNvSpPr>
            <a:spLocks/>
          </p:cNvSpPr>
          <p:nvPr/>
        </p:nvSpPr>
        <p:spPr bwMode="auto">
          <a:xfrm>
            <a:off x="5438647" y="2993869"/>
            <a:ext cx="45335" cy="67256"/>
          </a:xfrm>
          <a:custGeom>
            <a:avLst/>
            <a:gdLst>
              <a:gd name="T0" fmla="*/ 50 w 100"/>
              <a:gd name="T1" fmla="*/ 57 h 176"/>
              <a:gd name="T2" fmla="*/ 53 w 100"/>
              <a:gd name="T3" fmla="*/ 54 h 176"/>
              <a:gd name="T4" fmla="*/ 0 w 100"/>
              <a:gd name="T5" fmla="*/ 0 h 176"/>
              <a:gd name="T6" fmla="*/ 50 w 100"/>
              <a:gd name="T7" fmla="*/ 176 h 176"/>
              <a:gd name="T8" fmla="*/ 100 w 100"/>
              <a:gd name="T9" fmla="*/ 0 h 176"/>
              <a:gd name="T10" fmla="*/ 46 w 100"/>
              <a:gd name="T11" fmla="*/ 54 h 176"/>
              <a:gd name="T12" fmla="*/ 50 w 100"/>
              <a:gd name="T13" fmla="*/ 57 h 176"/>
              <a:gd name="T14" fmla="*/ 53 w 100"/>
              <a:gd name="T15" fmla="*/ 54 h 176"/>
              <a:gd name="T16" fmla="*/ 50 w 100"/>
              <a:gd name="T17" fmla="*/ 57 h 176"/>
              <a:gd name="T18" fmla="*/ 53 w 100"/>
              <a:gd name="T19" fmla="*/ 61 h 176"/>
              <a:gd name="T20" fmla="*/ 80 w 100"/>
              <a:gd name="T21" fmla="*/ 34 h 176"/>
              <a:gd name="T22" fmla="*/ 50 w 100"/>
              <a:gd name="T23" fmla="*/ 139 h 176"/>
              <a:gd name="T24" fmla="*/ 20 w 100"/>
              <a:gd name="T25" fmla="*/ 34 h 176"/>
              <a:gd name="T26" fmla="*/ 50 w 100"/>
              <a:gd name="T27" fmla="*/ 64 h 176"/>
              <a:gd name="T28" fmla="*/ 53 w 100"/>
              <a:gd name="T29" fmla="*/ 61 h 176"/>
              <a:gd name="T30" fmla="*/ 50 w 100"/>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76">
                <a:moveTo>
                  <a:pt x="50" y="57"/>
                </a:moveTo>
                <a:lnTo>
                  <a:pt x="53" y="54"/>
                </a:lnTo>
                <a:lnTo>
                  <a:pt x="0" y="0"/>
                </a:lnTo>
                <a:lnTo>
                  <a:pt x="50" y="176"/>
                </a:lnTo>
                <a:lnTo>
                  <a:pt x="100" y="0"/>
                </a:lnTo>
                <a:lnTo>
                  <a:pt x="46" y="54"/>
                </a:lnTo>
                <a:lnTo>
                  <a:pt x="50" y="57"/>
                </a:lnTo>
                <a:lnTo>
                  <a:pt x="53" y="54"/>
                </a:lnTo>
                <a:lnTo>
                  <a:pt x="50" y="57"/>
                </a:lnTo>
                <a:lnTo>
                  <a:pt x="53" y="61"/>
                </a:lnTo>
                <a:lnTo>
                  <a:pt x="80" y="34"/>
                </a:lnTo>
                <a:lnTo>
                  <a:pt x="50" y="139"/>
                </a:lnTo>
                <a:lnTo>
                  <a:pt x="20" y="34"/>
                </a:lnTo>
                <a:lnTo>
                  <a:pt x="50" y="64"/>
                </a:lnTo>
                <a:lnTo>
                  <a:pt x="53" y="61"/>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2" name="Freeform 472"/>
          <p:cNvSpPr>
            <a:spLocks noEditPoints="1"/>
          </p:cNvSpPr>
          <p:nvPr/>
        </p:nvSpPr>
        <p:spPr bwMode="auto">
          <a:xfrm>
            <a:off x="5545085" y="3092025"/>
            <a:ext cx="908667" cy="10906"/>
          </a:xfrm>
          <a:custGeom>
            <a:avLst/>
            <a:gdLst>
              <a:gd name="T0" fmla="*/ 1790 w 1991"/>
              <a:gd name="T1" fmla="*/ 0 h 25"/>
              <a:gd name="T2" fmla="*/ 1991 w 1991"/>
              <a:gd name="T3" fmla="*/ 25 h 25"/>
              <a:gd name="T4" fmla="*/ 1740 w 1991"/>
              <a:gd name="T5" fmla="*/ 0 h 25"/>
              <a:gd name="T6" fmla="*/ 1715 w 1991"/>
              <a:gd name="T7" fmla="*/ 25 h 25"/>
              <a:gd name="T8" fmla="*/ 1740 w 1991"/>
              <a:gd name="T9" fmla="*/ 0 h 25"/>
              <a:gd name="T10" fmla="*/ 1464 w 1991"/>
              <a:gd name="T11" fmla="*/ 0 h 25"/>
              <a:gd name="T12" fmla="*/ 1664 w 1991"/>
              <a:gd name="T13" fmla="*/ 25 h 25"/>
              <a:gd name="T14" fmla="*/ 1414 w 1991"/>
              <a:gd name="T15" fmla="*/ 0 h 25"/>
              <a:gd name="T16" fmla="*/ 1389 w 1991"/>
              <a:gd name="T17" fmla="*/ 25 h 25"/>
              <a:gd name="T18" fmla="*/ 1414 w 1991"/>
              <a:gd name="T19" fmla="*/ 0 h 25"/>
              <a:gd name="T20" fmla="*/ 1138 w 1991"/>
              <a:gd name="T21" fmla="*/ 0 h 25"/>
              <a:gd name="T22" fmla="*/ 1338 w 1991"/>
              <a:gd name="T23" fmla="*/ 25 h 25"/>
              <a:gd name="T24" fmla="*/ 1087 w 1991"/>
              <a:gd name="T25" fmla="*/ 0 h 25"/>
              <a:gd name="T26" fmla="*/ 1062 w 1991"/>
              <a:gd name="T27" fmla="*/ 25 h 25"/>
              <a:gd name="T28" fmla="*/ 1087 w 1991"/>
              <a:gd name="T29" fmla="*/ 0 h 25"/>
              <a:gd name="T30" fmla="*/ 811 w 1991"/>
              <a:gd name="T31" fmla="*/ 0 h 25"/>
              <a:gd name="T32" fmla="*/ 1012 w 1991"/>
              <a:gd name="T33" fmla="*/ 25 h 25"/>
              <a:gd name="T34" fmla="*/ 761 w 1991"/>
              <a:gd name="T35" fmla="*/ 0 h 25"/>
              <a:gd name="T36" fmla="*/ 736 w 1991"/>
              <a:gd name="T37" fmla="*/ 25 h 25"/>
              <a:gd name="T38" fmla="*/ 761 w 1991"/>
              <a:gd name="T39" fmla="*/ 0 h 25"/>
              <a:gd name="T40" fmla="*/ 485 w 1991"/>
              <a:gd name="T41" fmla="*/ 0 h 25"/>
              <a:gd name="T42" fmla="*/ 686 w 1991"/>
              <a:gd name="T43" fmla="*/ 25 h 25"/>
              <a:gd name="T44" fmla="*/ 435 w 1991"/>
              <a:gd name="T45" fmla="*/ 0 h 25"/>
              <a:gd name="T46" fmla="*/ 410 w 1991"/>
              <a:gd name="T47" fmla="*/ 25 h 25"/>
              <a:gd name="T48" fmla="*/ 435 w 1991"/>
              <a:gd name="T49" fmla="*/ 0 h 25"/>
              <a:gd name="T50" fmla="*/ 159 w 1991"/>
              <a:gd name="T51" fmla="*/ 0 h 25"/>
              <a:gd name="T52" fmla="*/ 360 w 1991"/>
              <a:gd name="T53" fmla="*/ 25 h 25"/>
              <a:gd name="T54" fmla="*/ 109 w 1991"/>
              <a:gd name="T55" fmla="*/ 0 h 25"/>
              <a:gd name="T56" fmla="*/ 84 w 1991"/>
              <a:gd name="T57" fmla="*/ 25 h 25"/>
              <a:gd name="T58" fmla="*/ 109 w 1991"/>
              <a:gd name="T59" fmla="*/ 0 h 25"/>
              <a:gd name="T60" fmla="*/ 0 w 1991"/>
              <a:gd name="T61" fmla="*/ 0 h 25"/>
              <a:gd name="T62" fmla="*/ 34 w 1991"/>
              <a:gd name="T6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1" h="25">
                <a:moveTo>
                  <a:pt x="1991" y="0"/>
                </a:moveTo>
                <a:lnTo>
                  <a:pt x="1790" y="0"/>
                </a:lnTo>
                <a:lnTo>
                  <a:pt x="1790" y="25"/>
                </a:lnTo>
                <a:lnTo>
                  <a:pt x="1991" y="25"/>
                </a:lnTo>
                <a:lnTo>
                  <a:pt x="1991" y="0"/>
                </a:lnTo>
                <a:close/>
                <a:moveTo>
                  <a:pt x="1740" y="0"/>
                </a:moveTo>
                <a:lnTo>
                  <a:pt x="1715" y="0"/>
                </a:lnTo>
                <a:lnTo>
                  <a:pt x="1715" y="25"/>
                </a:lnTo>
                <a:lnTo>
                  <a:pt x="1740" y="25"/>
                </a:lnTo>
                <a:lnTo>
                  <a:pt x="1740" y="0"/>
                </a:lnTo>
                <a:close/>
                <a:moveTo>
                  <a:pt x="1664" y="0"/>
                </a:moveTo>
                <a:lnTo>
                  <a:pt x="1464" y="0"/>
                </a:lnTo>
                <a:lnTo>
                  <a:pt x="1464" y="25"/>
                </a:lnTo>
                <a:lnTo>
                  <a:pt x="1664" y="25"/>
                </a:lnTo>
                <a:lnTo>
                  <a:pt x="1664" y="0"/>
                </a:lnTo>
                <a:close/>
                <a:moveTo>
                  <a:pt x="1414" y="0"/>
                </a:moveTo>
                <a:lnTo>
                  <a:pt x="1389" y="0"/>
                </a:lnTo>
                <a:lnTo>
                  <a:pt x="1389" y="25"/>
                </a:lnTo>
                <a:lnTo>
                  <a:pt x="1414" y="25"/>
                </a:lnTo>
                <a:lnTo>
                  <a:pt x="1414" y="0"/>
                </a:lnTo>
                <a:close/>
                <a:moveTo>
                  <a:pt x="1338" y="0"/>
                </a:moveTo>
                <a:lnTo>
                  <a:pt x="1138" y="0"/>
                </a:lnTo>
                <a:lnTo>
                  <a:pt x="1138" y="25"/>
                </a:lnTo>
                <a:lnTo>
                  <a:pt x="1338" y="25"/>
                </a:lnTo>
                <a:lnTo>
                  <a:pt x="1338" y="0"/>
                </a:lnTo>
                <a:close/>
                <a:moveTo>
                  <a:pt x="1087" y="0"/>
                </a:moveTo>
                <a:lnTo>
                  <a:pt x="1062" y="0"/>
                </a:lnTo>
                <a:lnTo>
                  <a:pt x="1062" y="25"/>
                </a:lnTo>
                <a:lnTo>
                  <a:pt x="1087" y="25"/>
                </a:lnTo>
                <a:lnTo>
                  <a:pt x="1087" y="0"/>
                </a:lnTo>
                <a:close/>
                <a:moveTo>
                  <a:pt x="1012" y="0"/>
                </a:moveTo>
                <a:lnTo>
                  <a:pt x="811" y="0"/>
                </a:lnTo>
                <a:lnTo>
                  <a:pt x="811" y="25"/>
                </a:lnTo>
                <a:lnTo>
                  <a:pt x="1012" y="25"/>
                </a:lnTo>
                <a:lnTo>
                  <a:pt x="1012" y="0"/>
                </a:lnTo>
                <a:close/>
                <a:moveTo>
                  <a:pt x="761" y="0"/>
                </a:moveTo>
                <a:lnTo>
                  <a:pt x="736" y="0"/>
                </a:lnTo>
                <a:lnTo>
                  <a:pt x="736" y="25"/>
                </a:lnTo>
                <a:lnTo>
                  <a:pt x="761" y="25"/>
                </a:lnTo>
                <a:lnTo>
                  <a:pt x="761" y="0"/>
                </a:lnTo>
                <a:close/>
                <a:moveTo>
                  <a:pt x="686" y="0"/>
                </a:moveTo>
                <a:lnTo>
                  <a:pt x="485" y="0"/>
                </a:lnTo>
                <a:lnTo>
                  <a:pt x="485" y="25"/>
                </a:lnTo>
                <a:lnTo>
                  <a:pt x="686" y="25"/>
                </a:lnTo>
                <a:lnTo>
                  <a:pt x="686" y="0"/>
                </a:lnTo>
                <a:close/>
                <a:moveTo>
                  <a:pt x="435" y="0"/>
                </a:moveTo>
                <a:lnTo>
                  <a:pt x="410" y="0"/>
                </a:lnTo>
                <a:lnTo>
                  <a:pt x="410" y="25"/>
                </a:lnTo>
                <a:lnTo>
                  <a:pt x="435" y="25"/>
                </a:lnTo>
                <a:lnTo>
                  <a:pt x="435" y="0"/>
                </a:lnTo>
                <a:close/>
                <a:moveTo>
                  <a:pt x="360" y="0"/>
                </a:moveTo>
                <a:lnTo>
                  <a:pt x="159" y="0"/>
                </a:lnTo>
                <a:lnTo>
                  <a:pt x="159" y="25"/>
                </a:lnTo>
                <a:lnTo>
                  <a:pt x="360" y="25"/>
                </a:lnTo>
                <a:lnTo>
                  <a:pt x="360" y="0"/>
                </a:lnTo>
                <a:close/>
                <a:moveTo>
                  <a:pt x="109" y="0"/>
                </a:moveTo>
                <a:lnTo>
                  <a:pt x="84" y="0"/>
                </a:lnTo>
                <a:lnTo>
                  <a:pt x="84" y="25"/>
                </a:lnTo>
                <a:lnTo>
                  <a:pt x="109" y="25"/>
                </a:lnTo>
                <a:lnTo>
                  <a:pt x="109" y="0"/>
                </a:lnTo>
                <a:close/>
                <a:moveTo>
                  <a:pt x="34" y="0"/>
                </a:moveTo>
                <a:lnTo>
                  <a:pt x="0" y="0"/>
                </a:lnTo>
                <a:lnTo>
                  <a:pt x="0" y="25"/>
                </a:lnTo>
                <a:lnTo>
                  <a:pt x="34" y="25"/>
                </a:lnTo>
                <a:lnTo>
                  <a:pt x="3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3" name="Freeform 473"/>
          <p:cNvSpPr>
            <a:spLocks/>
          </p:cNvSpPr>
          <p:nvPr/>
        </p:nvSpPr>
        <p:spPr bwMode="auto">
          <a:xfrm>
            <a:off x="5529317" y="3073848"/>
            <a:ext cx="76873" cy="47261"/>
          </a:xfrm>
          <a:custGeom>
            <a:avLst/>
            <a:gdLst>
              <a:gd name="T0" fmla="*/ 165 w 165"/>
              <a:gd name="T1" fmla="*/ 121 h 121"/>
              <a:gd name="T2" fmla="*/ 0 w 165"/>
              <a:gd name="T3" fmla="*/ 60 h 121"/>
              <a:gd name="T4" fmla="*/ 165 w 165"/>
              <a:gd name="T5" fmla="*/ 0 h 121"/>
              <a:gd name="T6" fmla="*/ 165 w 165"/>
              <a:gd name="T7" fmla="*/ 121 h 121"/>
            </a:gdLst>
            <a:ahLst/>
            <a:cxnLst>
              <a:cxn ang="0">
                <a:pos x="T0" y="T1"/>
              </a:cxn>
              <a:cxn ang="0">
                <a:pos x="T2" y="T3"/>
              </a:cxn>
              <a:cxn ang="0">
                <a:pos x="T4" y="T5"/>
              </a:cxn>
              <a:cxn ang="0">
                <a:pos x="T6" y="T7"/>
              </a:cxn>
            </a:cxnLst>
            <a:rect l="0" t="0" r="r" b="b"/>
            <a:pathLst>
              <a:path w="165" h="121">
                <a:moveTo>
                  <a:pt x="165" y="121"/>
                </a:moveTo>
                <a:lnTo>
                  <a:pt x="0" y="60"/>
                </a:lnTo>
                <a:lnTo>
                  <a:pt x="165" y="0"/>
                </a:lnTo>
                <a:cubicBezTo>
                  <a:pt x="138" y="36"/>
                  <a:pt x="138" y="85"/>
                  <a:pt x="165" y="12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4" name="Rectangle 474"/>
          <p:cNvSpPr>
            <a:spLocks noChangeArrowheads="1"/>
          </p:cNvSpPr>
          <p:nvPr/>
        </p:nvSpPr>
        <p:spPr bwMode="auto">
          <a:xfrm>
            <a:off x="6037854" y="2999321"/>
            <a:ext cx="283835"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isRet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865" name="Freeform 475"/>
          <p:cNvSpPr>
            <a:spLocks/>
          </p:cNvSpPr>
          <p:nvPr/>
        </p:nvSpPr>
        <p:spPr bwMode="auto">
          <a:xfrm>
            <a:off x="2643661" y="3926358"/>
            <a:ext cx="514451" cy="178137"/>
          </a:xfrm>
          <a:custGeom>
            <a:avLst/>
            <a:gdLst>
              <a:gd name="T0" fmla="*/ 0 w 1127"/>
              <a:gd name="T1" fmla="*/ 0 h 463"/>
              <a:gd name="T2" fmla="*/ 236 w 1127"/>
              <a:gd name="T3" fmla="*/ 460 h 463"/>
              <a:gd name="T4" fmla="*/ 838 w 1127"/>
              <a:gd name="T5" fmla="*/ 463 h 463"/>
              <a:gd name="T6" fmla="*/ 1127 w 1127"/>
              <a:gd name="T7" fmla="*/ 5 h 463"/>
              <a:gd name="T8" fmla="*/ 0 w 1127"/>
              <a:gd name="T9" fmla="*/ 0 h 463"/>
            </a:gdLst>
            <a:ahLst/>
            <a:cxnLst>
              <a:cxn ang="0">
                <a:pos x="T0" y="T1"/>
              </a:cxn>
              <a:cxn ang="0">
                <a:pos x="T2" y="T3"/>
              </a:cxn>
              <a:cxn ang="0">
                <a:pos x="T4" y="T5"/>
              </a:cxn>
              <a:cxn ang="0">
                <a:pos x="T6" y="T7"/>
              </a:cxn>
              <a:cxn ang="0">
                <a:pos x="T8" y="T9"/>
              </a:cxn>
            </a:cxnLst>
            <a:rect l="0" t="0" r="r" b="b"/>
            <a:pathLst>
              <a:path w="1127" h="463">
                <a:moveTo>
                  <a:pt x="0" y="0"/>
                </a:moveTo>
                <a:lnTo>
                  <a:pt x="236" y="460"/>
                </a:lnTo>
                <a:lnTo>
                  <a:pt x="838" y="463"/>
                </a:lnTo>
                <a:lnTo>
                  <a:pt x="1127" y="5"/>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6" name="Freeform 476"/>
          <p:cNvSpPr>
            <a:spLocks/>
          </p:cNvSpPr>
          <p:nvPr/>
        </p:nvSpPr>
        <p:spPr bwMode="auto">
          <a:xfrm>
            <a:off x="2639719" y="3924541"/>
            <a:ext cx="524306" cy="181772"/>
          </a:xfrm>
          <a:custGeom>
            <a:avLst/>
            <a:gdLst>
              <a:gd name="T0" fmla="*/ 11 w 1150"/>
              <a:gd name="T1" fmla="*/ 7 h 476"/>
              <a:gd name="T2" fmla="*/ 5 w 1150"/>
              <a:gd name="T3" fmla="*/ 10 h 476"/>
              <a:gd name="T4" fmla="*/ 244 w 1150"/>
              <a:gd name="T5" fmla="*/ 474 h 476"/>
              <a:gd name="T6" fmla="*/ 852 w 1150"/>
              <a:gd name="T7" fmla="*/ 476 h 476"/>
              <a:gd name="T8" fmla="*/ 1150 w 1150"/>
              <a:gd name="T9" fmla="*/ 5 h 476"/>
              <a:gd name="T10" fmla="*/ 0 w 1150"/>
              <a:gd name="T11" fmla="*/ 0 h 476"/>
              <a:gd name="T12" fmla="*/ 5 w 1150"/>
              <a:gd name="T13" fmla="*/ 10 h 476"/>
              <a:gd name="T14" fmla="*/ 11 w 1150"/>
              <a:gd name="T15" fmla="*/ 7 h 476"/>
              <a:gd name="T16" fmla="*/ 11 w 1150"/>
              <a:gd name="T17" fmla="*/ 13 h 476"/>
              <a:gd name="T18" fmla="*/ 1127 w 1150"/>
              <a:gd name="T19" fmla="*/ 18 h 476"/>
              <a:gd name="T20" fmla="*/ 845 w 1150"/>
              <a:gd name="T21" fmla="*/ 463 h 476"/>
              <a:gd name="T22" fmla="*/ 251 w 1150"/>
              <a:gd name="T23" fmla="*/ 461 h 476"/>
              <a:gd name="T24" fmla="*/ 17 w 1150"/>
              <a:gd name="T25" fmla="*/ 4 h 476"/>
              <a:gd name="T26" fmla="*/ 11 w 1150"/>
              <a:gd name="T27" fmla="*/ 7 h 476"/>
              <a:gd name="T28" fmla="*/ 11 w 1150"/>
              <a:gd name="T29" fmla="*/ 13 h 476"/>
              <a:gd name="T30" fmla="*/ 11 w 1150"/>
              <a:gd name="T31" fmla="*/ 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0" h="476">
                <a:moveTo>
                  <a:pt x="11" y="7"/>
                </a:moveTo>
                <a:lnTo>
                  <a:pt x="5" y="10"/>
                </a:lnTo>
                <a:lnTo>
                  <a:pt x="244" y="474"/>
                </a:lnTo>
                <a:lnTo>
                  <a:pt x="852" y="476"/>
                </a:lnTo>
                <a:lnTo>
                  <a:pt x="1150" y="5"/>
                </a:lnTo>
                <a:lnTo>
                  <a:pt x="0" y="0"/>
                </a:lnTo>
                <a:lnTo>
                  <a:pt x="5" y="10"/>
                </a:lnTo>
                <a:lnTo>
                  <a:pt x="11" y="7"/>
                </a:lnTo>
                <a:lnTo>
                  <a:pt x="11" y="13"/>
                </a:lnTo>
                <a:lnTo>
                  <a:pt x="1127" y="18"/>
                </a:lnTo>
                <a:lnTo>
                  <a:pt x="845" y="463"/>
                </a:lnTo>
                <a:lnTo>
                  <a:pt x="251" y="461"/>
                </a:lnTo>
                <a:lnTo>
                  <a:pt x="17" y="4"/>
                </a:lnTo>
                <a:lnTo>
                  <a:pt x="11" y="7"/>
                </a:lnTo>
                <a:lnTo>
                  <a:pt x="11" y="13"/>
                </a:lnTo>
                <a:lnTo>
                  <a:pt x="11"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7" name="Rectangle 477"/>
          <p:cNvSpPr>
            <a:spLocks noChangeArrowheads="1"/>
          </p:cNvSpPr>
          <p:nvPr/>
        </p:nvSpPr>
        <p:spPr bwMode="auto">
          <a:xfrm>
            <a:off x="2803318" y="3937265"/>
            <a:ext cx="147831" cy="11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17868" name="Rectangle 478"/>
          <p:cNvSpPr>
            <a:spLocks noChangeArrowheads="1"/>
          </p:cNvSpPr>
          <p:nvPr/>
        </p:nvSpPr>
        <p:spPr bwMode="auto">
          <a:xfrm>
            <a:off x="2848653" y="3688237"/>
            <a:ext cx="5914" cy="238122"/>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9" name="Freeform 479"/>
          <p:cNvSpPr>
            <a:spLocks/>
          </p:cNvSpPr>
          <p:nvPr/>
        </p:nvSpPr>
        <p:spPr bwMode="auto">
          <a:xfrm>
            <a:off x="2826971" y="3851832"/>
            <a:ext cx="51248" cy="74527"/>
          </a:xfrm>
          <a:custGeom>
            <a:avLst/>
            <a:gdLst>
              <a:gd name="T0" fmla="*/ 56 w 112"/>
              <a:gd name="T1" fmla="*/ 56 h 196"/>
              <a:gd name="T2" fmla="*/ 0 w 112"/>
              <a:gd name="T3" fmla="*/ 0 h 196"/>
              <a:gd name="T4" fmla="*/ 56 w 112"/>
              <a:gd name="T5" fmla="*/ 196 h 196"/>
              <a:gd name="T6" fmla="*/ 112 w 112"/>
              <a:gd name="T7" fmla="*/ 0 h 196"/>
              <a:gd name="T8" fmla="*/ 56 w 112"/>
              <a:gd name="T9" fmla="*/ 56 h 196"/>
            </a:gdLst>
            <a:ahLst/>
            <a:cxnLst>
              <a:cxn ang="0">
                <a:pos x="T0" y="T1"/>
              </a:cxn>
              <a:cxn ang="0">
                <a:pos x="T2" y="T3"/>
              </a:cxn>
              <a:cxn ang="0">
                <a:pos x="T4" y="T5"/>
              </a:cxn>
              <a:cxn ang="0">
                <a:pos x="T6" y="T7"/>
              </a:cxn>
              <a:cxn ang="0">
                <a:pos x="T8" y="T9"/>
              </a:cxn>
            </a:cxnLst>
            <a:rect l="0" t="0" r="r" b="b"/>
            <a:pathLst>
              <a:path w="112" h="196">
                <a:moveTo>
                  <a:pt x="56" y="56"/>
                </a:moveTo>
                <a:lnTo>
                  <a:pt x="0" y="0"/>
                </a:lnTo>
                <a:lnTo>
                  <a:pt x="56" y="196"/>
                </a:lnTo>
                <a:lnTo>
                  <a:pt x="112" y="0"/>
                </a:lnTo>
                <a:lnTo>
                  <a:pt x="56" y="5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0" name="Freeform 480"/>
          <p:cNvSpPr>
            <a:spLocks/>
          </p:cNvSpPr>
          <p:nvPr/>
        </p:nvSpPr>
        <p:spPr bwMode="auto">
          <a:xfrm>
            <a:off x="2821058" y="3840926"/>
            <a:ext cx="63074" cy="96340"/>
          </a:xfrm>
          <a:custGeom>
            <a:avLst/>
            <a:gdLst>
              <a:gd name="T0" fmla="*/ 70 w 140"/>
              <a:gd name="T1" fmla="*/ 80 h 246"/>
              <a:gd name="T2" fmla="*/ 75 w 140"/>
              <a:gd name="T3" fmla="*/ 75 h 246"/>
              <a:gd name="T4" fmla="*/ 0 w 140"/>
              <a:gd name="T5" fmla="*/ 0 h 246"/>
              <a:gd name="T6" fmla="*/ 70 w 140"/>
              <a:gd name="T7" fmla="*/ 246 h 246"/>
              <a:gd name="T8" fmla="*/ 140 w 140"/>
              <a:gd name="T9" fmla="*/ 0 h 246"/>
              <a:gd name="T10" fmla="*/ 65 w 140"/>
              <a:gd name="T11" fmla="*/ 75 h 246"/>
              <a:gd name="T12" fmla="*/ 70 w 140"/>
              <a:gd name="T13" fmla="*/ 80 h 246"/>
              <a:gd name="T14" fmla="*/ 75 w 140"/>
              <a:gd name="T15" fmla="*/ 75 h 246"/>
              <a:gd name="T16" fmla="*/ 70 w 140"/>
              <a:gd name="T17" fmla="*/ 80 h 246"/>
              <a:gd name="T18" fmla="*/ 75 w 140"/>
              <a:gd name="T19" fmla="*/ 85 h 246"/>
              <a:gd name="T20" fmla="*/ 112 w 140"/>
              <a:gd name="T21" fmla="*/ 48 h 246"/>
              <a:gd name="T22" fmla="*/ 70 w 140"/>
              <a:gd name="T23" fmla="*/ 195 h 246"/>
              <a:gd name="T24" fmla="*/ 28 w 140"/>
              <a:gd name="T25" fmla="*/ 48 h 246"/>
              <a:gd name="T26" fmla="*/ 70 w 140"/>
              <a:gd name="T27" fmla="*/ 90 h 246"/>
              <a:gd name="T28" fmla="*/ 75 w 140"/>
              <a:gd name="T29" fmla="*/ 85 h 246"/>
              <a:gd name="T30" fmla="*/ 70 w 140"/>
              <a:gd name="T31" fmla="*/ 8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246">
                <a:moveTo>
                  <a:pt x="70" y="80"/>
                </a:moveTo>
                <a:lnTo>
                  <a:pt x="75" y="75"/>
                </a:lnTo>
                <a:lnTo>
                  <a:pt x="0" y="0"/>
                </a:lnTo>
                <a:lnTo>
                  <a:pt x="70" y="246"/>
                </a:lnTo>
                <a:lnTo>
                  <a:pt x="140" y="0"/>
                </a:lnTo>
                <a:lnTo>
                  <a:pt x="65" y="75"/>
                </a:lnTo>
                <a:lnTo>
                  <a:pt x="70" y="80"/>
                </a:lnTo>
                <a:lnTo>
                  <a:pt x="75" y="75"/>
                </a:lnTo>
                <a:lnTo>
                  <a:pt x="70" y="80"/>
                </a:lnTo>
                <a:lnTo>
                  <a:pt x="75" y="85"/>
                </a:lnTo>
                <a:lnTo>
                  <a:pt x="112" y="48"/>
                </a:lnTo>
                <a:lnTo>
                  <a:pt x="70" y="195"/>
                </a:lnTo>
                <a:lnTo>
                  <a:pt x="28" y="48"/>
                </a:lnTo>
                <a:lnTo>
                  <a:pt x="70" y="90"/>
                </a:lnTo>
                <a:lnTo>
                  <a:pt x="75" y="85"/>
                </a:lnTo>
                <a:lnTo>
                  <a:pt x="70"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1" name="Freeform 481"/>
          <p:cNvSpPr>
            <a:spLocks noEditPoints="1"/>
          </p:cNvSpPr>
          <p:nvPr/>
        </p:nvSpPr>
        <p:spPr bwMode="auto">
          <a:xfrm>
            <a:off x="3144315" y="4008156"/>
            <a:ext cx="273980" cy="9089"/>
          </a:xfrm>
          <a:custGeom>
            <a:avLst/>
            <a:gdLst>
              <a:gd name="T0" fmla="*/ 602 w 602"/>
              <a:gd name="T1" fmla="*/ 0 h 25"/>
              <a:gd name="T2" fmla="*/ 401 w 602"/>
              <a:gd name="T3" fmla="*/ 0 h 25"/>
              <a:gd name="T4" fmla="*/ 401 w 602"/>
              <a:gd name="T5" fmla="*/ 25 h 25"/>
              <a:gd name="T6" fmla="*/ 602 w 602"/>
              <a:gd name="T7" fmla="*/ 25 h 25"/>
              <a:gd name="T8" fmla="*/ 602 w 602"/>
              <a:gd name="T9" fmla="*/ 0 h 25"/>
              <a:gd name="T10" fmla="*/ 351 w 602"/>
              <a:gd name="T11" fmla="*/ 0 h 25"/>
              <a:gd name="T12" fmla="*/ 326 w 602"/>
              <a:gd name="T13" fmla="*/ 0 h 25"/>
              <a:gd name="T14" fmla="*/ 326 w 602"/>
              <a:gd name="T15" fmla="*/ 25 h 25"/>
              <a:gd name="T16" fmla="*/ 351 w 602"/>
              <a:gd name="T17" fmla="*/ 25 h 25"/>
              <a:gd name="T18" fmla="*/ 351 w 602"/>
              <a:gd name="T19" fmla="*/ 0 h 25"/>
              <a:gd name="T20" fmla="*/ 276 w 602"/>
              <a:gd name="T21" fmla="*/ 0 h 25"/>
              <a:gd name="T22" fmla="*/ 75 w 602"/>
              <a:gd name="T23" fmla="*/ 0 h 25"/>
              <a:gd name="T24" fmla="*/ 75 w 602"/>
              <a:gd name="T25" fmla="*/ 25 h 25"/>
              <a:gd name="T26" fmla="*/ 276 w 602"/>
              <a:gd name="T27" fmla="*/ 25 h 25"/>
              <a:gd name="T28" fmla="*/ 276 w 602"/>
              <a:gd name="T29" fmla="*/ 0 h 25"/>
              <a:gd name="T30" fmla="*/ 25 w 602"/>
              <a:gd name="T31" fmla="*/ 0 h 25"/>
              <a:gd name="T32" fmla="*/ 0 w 602"/>
              <a:gd name="T33" fmla="*/ 0 h 25"/>
              <a:gd name="T34" fmla="*/ 0 w 602"/>
              <a:gd name="T35" fmla="*/ 25 h 25"/>
              <a:gd name="T36" fmla="*/ 25 w 602"/>
              <a:gd name="T37" fmla="*/ 25 h 25"/>
              <a:gd name="T38" fmla="*/ 25 w 602"/>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2" h="25">
                <a:moveTo>
                  <a:pt x="602" y="0"/>
                </a:moveTo>
                <a:lnTo>
                  <a:pt x="401" y="0"/>
                </a:lnTo>
                <a:lnTo>
                  <a:pt x="401" y="25"/>
                </a:lnTo>
                <a:lnTo>
                  <a:pt x="602" y="25"/>
                </a:lnTo>
                <a:lnTo>
                  <a:pt x="602" y="0"/>
                </a:lnTo>
                <a:close/>
                <a:moveTo>
                  <a:pt x="351" y="0"/>
                </a:moveTo>
                <a:lnTo>
                  <a:pt x="326" y="0"/>
                </a:lnTo>
                <a:lnTo>
                  <a:pt x="326" y="25"/>
                </a:lnTo>
                <a:lnTo>
                  <a:pt x="351" y="25"/>
                </a:lnTo>
                <a:lnTo>
                  <a:pt x="351" y="0"/>
                </a:lnTo>
                <a:close/>
                <a:moveTo>
                  <a:pt x="276" y="0"/>
                </a:moveTo>
                <a:lnTo>
                  <a:pt x="75" y="0"/>
                </a:lnTo>
                <a:lnTo>
                  <a:pt x="75" y="25"/>
                </a:lnTo>
                <a:lnTo>
                  <a:pt x="276" y="25"/>
                </a:lnTo>
                <a:lnTo>
                  <a:pt x="276" y="0"/>
                </a:lnTo>
                <a:close/>
                <a:moveTo>
                  <a:pt x="25" y="0"/>
                </a:moveTo>
                <a:lnTo>
                  <a:pt x="0" y="0"/>
                </a:lnTo>
                <a:lnTo>
                  <a:pt x="0" y="25"/>
                </a:lnTo>
                <a:lnTo>
                  <a:pt x="25" y="25"/>
                </a:lnTo>
                <a:lnTo>
                  <a:pt x="25"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2" name="Freeform 482"/>
          <p:cNvSpPr>
            <a:spLocks/>
          </p:cNvSpPr>
          <p:nvPr/>
        </p:nvSpPr>
        <p:spPr bwMode="auto">
          <a:xfrm>
            <a:off x="3108835" y="3988161"/>
            <a:ext cx="74901" cy="47261"/>
          </a:xfrm>
          <a:custGeom>
            <a:avLst/>
            <a:gdLst>
              <a:gd name="T0" fmla="*/ 164 w 164"/>
              <a:gd name="T1" fmla="*/ 121 h 121"/>
              <a:gd name="T2" fmla="*/ 0 w 164"/>
              <a:gd name="T3" fmla="*/ 60 h 121"/>
              <a:gd name="T4" fmla="*/ 164 w 164"/>
              <a:gd name="T5" fmla="*/ 0 h 121"/>
              <a:gd name="T6" fmla="*/ 164 w 164"/>
              <a:gd name="T7" fmla="*/ 121 h 121"/>
            </a:gdLst>
            <a:ahLst/>
            <a:cxnLst>
              <a:cxn ang="0">
                <a:pos x="T0" y="T1"/>
              </a:cxn>
              <a:cxn ang="0">
                <a:pos x="T2" y="T3"/>
              </a:cxn>
              <a:cxn ang="0">
                <a:pos x="T4" y="T5"/>
              </a:cxn>
              <a:cxn ang="0">
                <a:pos x="T6" y="T7"/>
              </a:cxn>
            </a:cxnLst>
            <a:rect l="0" t="0" r="r" b="b"/>
            <a:pathLst>
              <a:path w="164" h="121">
                <a:moveTo>
                  <a:pt x="164" y="121"/>
                </a:moveTo>
                <a:lnTo>
                  <a:pt x="0" y="60"/>
                </a:lnTo>
                <a:lnTo>
                  <a:pt x="164" y="0"/>
                </a:lnTo>
                <a:cubicBezTo>
                  <a:pt x="138" y="36"/>
                  <a:pt x="138" y="85"/>
                  <a:pt x="164" y="12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3" name="Rectangle 483"/>
          <p:cNvSpPr>
            <a:spLocks noChangeArrowheads="1"/>
          </p:cNvSpPr>
          <p:nvPr/>
        </p:nvSpPr>
        <p:spPr bwMode="auto">
          <a:xfrm>
            <a:off x="3118690" y="4042692"/>
            <a:ext cx="335083" cy="16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Times New Roman" pitchFamily="18" charset="0"/>
              </a:rPr>
              <a:t>isRet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874" name="Freeform 484"/>
          <p:cNvSpPr>
            <a:spLocks/>
          </p:cNvSpPr>
          <p:nvPr/>
        </p:nvSpPr>
        <p:spPr bwMode="auto">
          <a:xfrm>
            <a:off x="3029992" y="3846379"/>
            <a:ext cx="2286448" cy="72709"/>
          </a:xfrm>
          <a:custGeom>
            <a:avLst/>
            <a:gdLst>
              <a:gd name="T0" fmla="*/ 5013 w 5013"/>
              <a:gd name="T1" fmla="*/ 0 h 189"/>
              <a:gd name="T2" fmla="*/ 0 w 5013"/>
              <a:gd name="T3" fmla="*/ 0 h 189"/>
              <a:gd name="T4" fmla="*/ 3 w 5013"/>
              <a:gd name="T5" fmla="*/ 189 h 189"/>
              <a:gd name="T6" fmla="*/ 23 w 5013"/>
              <a:gd name="T7" fmla="*/ 189 h 189"/>
              <a:gd name="T8" fmla="*/ 20 w 5013"/>
              <a:gd name="T9" fmla="*/ 20 h 189"/>
              <a:gd name="T10" fmla="*/ 5013 w 5013"/>
              <a:gd name="T11" fmla="*/ 20 h 189"/>
              <a:gd name="T12" fmla="*/ 5013 w 5013"/>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5013" h="189">
                <a:moveTo>
                  <a:pt x="5013" y="0"/>
                </a:moveTo>
                <a:lnTo>
                  <a:pt x="0" y="0"/>
                </a:lnTo>
                <a:lnTo>
                  <a:pt x="3" y="189"/>
                </a:lnTo>
                <a:lnTo>
                  <a:pt x="23" y="189"/>
                </a:lnTo>
                <a:lnTo>
                  <a:pt x="20" y="20"/>
                </a:lnTo>
                <a:lnTo>
                  <a:pt x="5013" y="20"/>
                </a:lnTo>
                <a:lnTo>
                  <a:pt x="5013"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5" name="Freeform 485"/>
          <p:cNvSpPr>
            <a:spLocks/>
          </p:cNvSpPr>
          <p:nvPr/>
        </p:nvSpPr>
        <p:spPr bwMode="auto">
          <a:xfrm>
            <a:off x="3012252" y="3879097"/>
            <a:ext cx="45335" cy="50896"/>
          </a:xfrm>
          <a:custGeom>
            <a:avLst/>
            <a:gdLst>
              <a:gd name="T0" fmla="*/ 97 w 97"/>
              <a:gd name="T1" fmla="*/ 0 h 132"/>
              <a:gd name="T2" fmla="*/ 51 w 97"/>
              <a:gd name="T3" fmla="*/ 132 h 132"/>
              <a:gd name="T4" fmla="*/ 0 w 97"/>
              <a:gd name="T5" fmla="*/ 2 h 132"/>
              <a:gd name="T6" fmla="*/ 97 w 97"/>
              <a:gd name="T7" fmla="*/ 0 h 132"/>
            </a:gdLst>
            <a:ahLst/>
            <a:cxnLst>
              <a:cxn ang="0">
                <a:pos x="T0" y="T1"/>
              </a:cxn>
              <a:cxn ang="0">
                <a:pos x="T2" y="T3"/>
              </a:cxn>
              <a:cxn ang="0">
                <a:pos x="T4" y="T5"/>
              </a:cxn>
              <a:cxn ang="0">
                <a:pos x="T6" y="T7"/>
              </a:cxn>
            </a:cxnLst>
            <a:rect l="0" t="0" r="r" b="b"/>
            <a:pathLst>
              <a:path w="97" h="132">
                <a:moveTo>
                  <a:pt x="97" y="0"/>
                </a:moveTo>
                <a:lnTo>
                  <a:pt x="51" y="132"/>
                </a:lnTo>
                <a:lnTo>
                  <a:pt x="0" y="2"/>
                </a:lnTo>
                <a:cubicBezTo>
                  <a:pt x="29" y="22"/>
                  <a:pt x="68" y="22"/>
                  <a:pt x="9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6" name="Oval 486"/>
          <p:cNvSpPr>
            <a:spLocks noChangeArrowheads="1"/>
          </p:cNvSpPr>
          <p:nvPr/>
        </p:nvSpPr>
        <p:spPr bwMode="auto">
          <a:xfrm>
            <a:off x="5304614" y="3820930"/>
            <a:ext cx="49278" cy="47261"/>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7" name="Freeform 487"/>
          <p:cNvSpPr>
            <a:spLocks noEditPoints="1"/>
          </p:cNvSpPr>
          <p:nvPr/>
        </p:nvSpPr>
        <p:spPr bwMode="auto">
          <a:xfrm>
            <a:off x="4815787" y="5164226"/>
            <a:ext cx="2260825" cy="10906"/>
          </a:xfrm>
          <a:custGeom>
            <a:avLst/>
            <a:gdLst>
              <a:gd name="T0" fmla="*/ 4760 w 4952"/>
              <a:gd name="T1" fmla="*/ 25 h 32"/>
              <a:gd name="T2" fmla="*/ 4712 w 4952"/>
              <a:gd name="T3" fmla="*/ 1 h 32"/>
              <a:gd name="T4" fmla="*/ 4712 w 4952"/>
              <a:gd name="T5" fmla="*/ 25 h 32"/>
              <a:gd name="T6" fmla="*/ 4447 w 4952"/>
              <a:gd name="T7" fmla="*/ 1 h 32"/>
              <a:gd name="T8" fmla="*/ 4640 w 4952"/>
              <a:gd name="T9" fmla="*/ 1 h 32"/>
              <a:gd name="T10" fmla="*/ 4375 w 4952"/>
              <a:gd name="T11" fmla="*/ 25 h 32"/>
              <a:gd name="T12" fmla="*/ 4327 w 4952"/>
              <a:gd name="T13" fmla="*/ 1 h 32"/>
              <a:gd name="T14" fmla="*/ 4327 w 4952"/>
              <a:gd name="T15" fmla="*/ 25 h 32"/>
              <a:gd name="T16" fmla="*/ 4063 w 4952"/>
              <a:gd name="T17" fmla="*/ 2 h 32"/>
              <a:gd name="T18" fmla="*/ 4087 w 4952"/>
              <a:gd name="T19" fmla="*/ 2 h 32"/>
              <a:gd name="T20" fmla="*/ 3822 w 4952"/>
              <a:gd name="T21" fmla="*/ 26 h 32"/>
              <a:gd name="T22" fmla="*/ 3774 w 4952"/>
              <a:gd name="T23" fmla="*/ 2 h 32"/>
              <a:gd name="T24" fmla="*/ 3774 w 4952"/>
              <a:gd name="T25" fmla="*/ 26 h 32"/>
              <a:gd name="T26" fmla="*/ 3510 w 4952"/>
              <a:gd name="T27" fmla="*/ 3 h 32"/>
              <a:gd name="T28" fmla="*/ 3702 w 4952"/>
              <a:gd name="T29" fmla="*/ 2 h 32"/>
              <a:gd name="T30" fmla="*/ 3438 w 4952"/>
              <a:gd name="T31" fmla="*/ 27 h 32"/>
              <a:gd name="T32" fmla="*/ 3390 w 4952"/>
              <a:gd name="T33" fmla="*/ 3 h 32"/>
              <a:gd name="T34" fmla="*/ 3390 w 4952"/>
              <a:gd name="T35" fmla="*/ 27 h 32"/>
              <a:gd name="T36" fmla="*/ 3125 w 4952"/>
              <a:gd name="T37" fmla="*/ 3 h 32"/>
              <a:gd name="T38" fmla="*/ 3149 w 4952"/>
              <a:gd name="T39" fmla="*/ 3 h 32"/>
              <a:gd name="T40" fmla="*/ 2885 w 4952"/>
              <a:gd name="T41" fmla="*/ 28 h 32"/>
              <a:gd name="T42" fmla="*/ 2837 w 4952"/>
              <a:gd name="T43" fmla="*/ 4 h 32"/>
              <a:gd name="T44" fmla="*/ 2837 w 4952"/>
              <a:gd name="T45" fmla="*/ 28 h 32"/>
              <a:gd name="T46" fmla="*/ 2572 w 4952"/>
              <a:gd name="T47" fmla="*/ 4 h 32"/>
              <a:gd name="T48" fmla="*/ 2765 w 4952"/>
              <a:gd name="T49" fmla="*/ 4 h 32"/>
              <a:gd name="T50" fmla="*/ 2500 w 4952"/>
              <a:gd name="T51" fmla="*/ 28 h 32"/>
              <a:gd name="T52" fmla="*/ 2452 w 4952"/>
              <a:gd name="T53" fmla="*/ 4 h 32"/>
              <a:gd name="T54" fmla="*/ 2452 w 4952"/>
              <a:gd name="T55" fmla="*/ 28 h 32"/>
              <a:gd name="T56" fmla="*/ 2188 w 4952"/>
              <a:gd name="T57" fmla="*/ 5 h 32"/>
              <a:gd name="T58" fmla="*/ 2212 w 4952"/>
              <a:gd name="T59" fmla="*/ 5 h 32"/>
              <a:gd name="T60" fmla="*/ 1947 w 4952"/>
              <a:gd name="T61" fmla="*/ 29 h 32"/>
              <a:gd name="T62" fmla="*/ 1899 w 4952"/>
              <a:gd name="T63" fmla="*/ 5 h 32"/>
              <a:gd name="T64" fmla="*/ 1899 w 4952"/>
              <a:gd name="T65" fmla="*/ 29 h 32"/>
              <a:gd name="T66" fmla="*/ 1635 w 4952"/>
              <a:gd name="T67" fmla="*/ 6 h 32"/>
              <a:gd name="T68" fmla="*/ 1827 w 4952"/>
              <a:gd name="T69" fmla="*/ 5 h 32"/>
              <a:gd name="T70" fmla="*/ 1563 w 4952"/>
              <a:gd name="T71" fmla="*/ 30 h 32"/>
              <a:gd name="T72" fmla="*/ 1515 w 4952"/>
              <a:gd name="T73" fmla="*/ 6 h 32"/>
              <a:gd name="T74" fmla="*/ 1515 w 4952"/>
              <a:gd name="T75" fmla="*/ 30 h 32"/>
              <a:gd name="T76" fmla="*/ 1250 w 4952"/>
              <a:gd name="T77" fmla="*/ 6 h 32"/>
              <a:gd name="T78" fmla="*/ 1274 w 4952"/>
              <a:gd name="T79" fmla="*/ 6 h 32"/>
              <a:gd name="T80" fmla="*/ 1010 w 4952"/>
              <a:gd name="T81" fmla="*/ 31 h 32"/>
              <a:gd name="T82" fmla="*/ 962 w 4952"/>
              <a:gd name="T83" fmla="*/ 7 h 32"/>
              <a:gd name="T84" fmla="*/ 962 w 4952"/>
              <a:gd name="T85" fmla="*/ 31 h 32"/>
              <a:gd name="T86" fmla="*/ 697 w 4952"/>
              <a:gd name="T87" fmla="*/ 7 h 32"/>
              <a:gd name="T88" fmla="*/ 890 w 4952"/>
              <a:gd name="T89" fmla="*/ 7 h 32"/>
              <a:gd name="T90" fmla="*/ 625 w 4952"/>
              <a:gd name="T91" fmla="*/ 31 h 32"/>
              <a:gd name="T92" fmla="*/ 577 w 4952"/>
              <a:gd name="T93" fmla="*/ 7 h 32"/>
              <a:gd name="T94" fmla="*/ 577 w 4952"/>
              <a:gd name="T95" fmla="*/ 31 h 32"/>
              <a:gd name="T96" fmla="*/ 313 w 4952"/>
              <a:gd name="T97" fmla="*/ 8 h 32"/>
              <a:gd name="T98" fmla="*/ 337 w 4952"/>
              <a:gd name="T99" fmla="*/ 8 h 32"/>
              <a:gd name="T100" fmla="*/ 72 w 4952"/>
              <a:gd name="T101" fmla="*/ 32 h 32"/>
              <a:gd name="T102" fmla="*/ 24 w 4952"/>
              <a:gd name="T103" fmla="*/ 8 h 32"/>
              <a:gd name="T104" fmla="*/ 24 w 4952"/>
              <a:gd name="T10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52" h="32">
                <a:moveTo>
                  <a:pt x="4952" y="0"/>
                </a:moveTo>
                <a:lnTo>
                  <a:pt x="4760" y="1"/>
                </a:lnTo>
                <a:lnTo>
                  <a:pt x="4760" y="25"/>
                </a:lnTo>
                <a:lnTo>
                  <a:pt x="4952" y="24"/>
                </a:lnTo>
                <a:lnTo>
                  <a:pt x="4952" y="0"/>
                </a:lnTo>
                <a:close/>
                <a:moveTo>
                  <a:pt x="4712" y="1"/>
                </a:moveTo>
                <a:lnTo>
                  <a:pt x="4688" y="1"/>
                </a:lnTo>
                <a:lnTo>
                  <a:pt x="4688" y="25"/>
                </a:lnTo>
                <a:lnTo>
                  <a:pt x="4712" y="25"/>
                </a:lnTo>
                <a:lnTo>
                  <a:pt x="4712" y="1"/>
                </a:lnTo>
                <a:close/>
                <a:moveTo>
                  <a:pt x="4640" y="1"/>
                </a:moveTo>
                <a:lnTo>
                  <a:pt x="4447" y="1"/>
                </a:lnTo>
                <a:lnTo>
                  <a:pt x="4447" y="25"/>
                </a:lnTo>
                <a:lnTo>
                  <a:pt x="4640" y="25"/>
                </a:lnTo>
                <a:lnTo>
                  <a:pt x="4640" y="1"/>
                </a:lnTo>
                <a:close/>
                <a:moveTo>
                  <a:pt x="4399" y="1"/>
                </a:moveTo>
                <a:lnTo>
                  <a:pt x="4375" y="1"/>
                </a:lnTo>
                <a:lnTo>
                  <a:pt x="4375" y="25"/>
                </a:lnTo>
                <a:lnTo>
                  <a:pt x="4399" y="25"/>
                </a:lnTo>
                <a:lnTo>
                  <a:pt x="4399" y="1"/>
                </a:lnTo>
                <a:close/>
                <a:moveTo>
                  <a:pt x="4327" y="1"/>
                </a:moveTo>
                <a:lnTo>
                  <a:pt x="4135" y="2"/>
                </a:lnTo>
                <a:lnTo>
                  <a:pt x="4135" y="26"/>
                </a:lnTo>
                <a:lnTo>
                  <a:pt x="4327" y="25"/>
                </a:lnTo>
                <a:lnTo>
                  <a:pt x="4327" y="1"/>
                </a:lnTo>
                <a:close/>
                <a:moveTo>
                  <a:pt x="4087" y="2"/>
                </a:moveTo>
                <a:lnTo>
                  <a:pt x="4063" y="2"/>
                </a:lnTo>
                <a:lnTo>
                  <a:pt x="4063" y="26"/>
                </a:lnTo>
                <a:lnTo>
                  <a:pt x="4087" y="26"/>
                </a:lnTo>
                <a:lnTo>
                  <a:pt x="4087" y="2"/>
                </a:lnTo>
                <a:close/>
                <a:moveTo>
                  <a:pt x="4015" y="2"/>
                </a:moveTo>
                <a:lnTo>
                  <a:pt x="3822" y="2"/>
                </a:lnTo>
                <a:lnTo>
                  <a:pt x="3822" y="26"/>
                </a:lnTo>
                <a:lnTo>
                  <a:pt x="4015" y="26"/>
                </a:lnTo>
                <a:lnTo>
                  <a:pt x="4015" y="2"/>
                </a:lnTo>
                <a:close/>
                <a:moveTo>
                  <a:pt x="3774" y="2"/>
                </a:moveTo>
                <a:lnTo>
                  <a:pt x="3750" y="2"/>
                </a:lnTo>
                <a:lnTo>
                  <a:pt x="3750" y="26"/>
                </a:lnTo>
                <a:lnTo>
                  <a:pt x="3774" y="26"/>
                </a:lnTo>
                <a:lnTo>
                  <a:pt x="3774" y="2"/>
                </a:lnTo>
                <a:close/>
                <a:moveTo>
                  <a:pt x="3702" y="2"/>
                </a:moveTo>
                <a:lnTo>
                  <a:pt x="3510" y="3"/>
                </a:lnTo>
                <a:lnTo>
                  <a:pt x="3510" y="27"/>
                </a:lnTo>
                <a:lnTo>
                  <a:pt x="3702" y="26"/>
                </a:lnTo>
                <a:lnTo>
                  <a:pt x="3702" y="2"/>
                </a:lnTo>
                <a:close/>
                <a:moveTo>
                  <a:pt x="3462" y="3"/>
                </a:moveTo>
                <a:lnTo>
                  <a:pt x="3438" y="3"/>
                </a:lnTo>
                <a:lnTo>
                  <a:pt x="3438" y="27"/>
                </a:lnTo>
                <a:lnTo>
                  <a:pt x="3462" y="27"/>
                </a:lnTo>
                <a:lnTo>
                  <a:pt x="3462" y="3"/>
                </a:lnTo>
                <a:close/>
                <a:moveTo>
                  <a:pt x="3390" y="3"/>
                </a:moveTo>
                <a:lnTo>
                  <a:pt x="3197" y="3"/>
                </a:lnTo>
                <a:lnTo>
                  <a:pt x="3197" y="27"/>
                </a:lnTo>
                <a:lnTo>
                  <a:pt x="3390" y="27"/>
                </a:lnTo>
                <a:lnTo>
                  <a:pt x="3390" y="3"/>
                </a:lnTo>
                <a:close/>
                <a:moveTo>
                  <a:pt x="3149" y="3"/>
                </a:moveTo>
                <a:lnTo>
                  <a:pt x="3125" y="3"/>
                </a:lnTo>
                <a:lnTo>
                  <a:pt x="3125" y="27"/>
                </a:lnTo>
                <a:lnTo>
                  <a:pt x="3149" y="27"/>
                </a:lnTo>
                <a:lnTo>
                  <a:pt x="3149" y="3"/>
                </a:lnTo>
                <a:close/>
                <a:moveTo>
                  <a:pt x="3077" y="3"/>
                </a:moveTo>
                <a:lnTo>
                  <a:pt x="2885" y="4"/>
                </a:lnTo>
                <a:lnTo>
                  <a:pt x="2885" y="28"/>
                </a:lnTo>
                <a:lnTo>
                  <a:pt x="3077" y="27"/>
                </a:lnTo>
                <a:lnTo>
                  <a:pt x="3077" y="3"/>
                </a:lnTo>
                <a:close/>
                <a:moveTo>
                  <a:pt x="2837" y="4"/>
                </a:moveTo>
                <a:lnTo>
                  <a:pt x="2813" y="4"/>
                </a:lnTo>
                <a:lnTo>
                  <a:pt x="2813" y="28"/>
                </a:lnTo>
                <a:lnTo>
                  <a:pt x="2837" y="28"/>
                </a:lnTo>
                <a:lnTo>
                  <a:pt x="2837" y="4"/>
                </a:lnTo>
                <a:close/>
                <a:moveTo>
                  <a:pt x="2765" y="4"/>
                </a:moveTo>
                <a:lnTo>
                  <a:pt x="2572" y="4"/>
                </a:lnTo>
                <a:lnTo>
                  <a:pt x="2572" y="28"/>
                </a:lnTo>
                <a:lnTo>
                  <a:pt x="2765" y="28"/>
                </a:lnTo>
                <a:lnTo>
                  <a:pt x="2765" y="4"/>
                </a:lnTo>
                <a:close/>
                <a:moveTo>
                  <a:pt x="2524" y="4"/>
                </a:moveTo>
                <a:lnTo>
                  <a:pt x="2500" y="4"/>
                </a:lnTo>
                <a:lnTo>
                  <a:pt x="2500" y="28"/>
                </a:lnTo>
                <a:lnTo>
                  <a:pt x="2524" y="28"/>
                </a:lnTo>
                <a:lnTo>
                  <a:pt x="2524" y="4"/>
                </a:lnTo>
                <a:close/>
                <a:moveTo>
                  <a:pt x="2452" y="4"/>
                </a:moveTo>
                <a:lnTo>
                  <a:pt x="2260" y="5"/>
                </a:lnTo>
                <a:lnTo>
                  <a:pt x="2260" y="29"/>
                </a:lnTo>
                <a:lnTo>
                  <a:pt x="2452" y="28"/>
                </a:lnTo>
                <a:lnTo>
                  <a:pt x="2452" y="4"/>
                </a:lnTo>
                <a:close/>
                <a:moveTo>
                  <a:pt x="2212" y="5"/>
                </a:moveTo>
                <a:lnTo>
                  <a:pt x="2188" y="5"/>
                </a:lnTo>
                <a:lnTo>
                  <a:pt x="2188" y="29"/>
                </a:lnTo>
                <a:lnTo>
                  <a:pt x="2212" y="29"/>
                </a:lnTo>
                <a:lnTo>
                  <a:pt x="2212" y="5"/>
                </a:lnTo>
                <a:close/>
                <a:moveTo>
                  <a:pt x="2140" y="5"/>
                </a:moveTo>
                <a:lnTo>
                  <a:pt x="1947" y="5"/>
                </a:lnTo>
                <a:lnTo>
                  <a:pt x="1947" y="29"/>
                </a:lnTo>
                <a:lnTo>
                  <a:pt x="2140" y="29"/>
                </a:lnTo>
                <a:lnTo>
                  <a:pt x="2140" y="5"/>
                </a:lnTo>
                <a:close/>
                <a:moveTo>
                  <a:pt x="1899" y="5"/>
                </a:moveTo>
                <a:lnTo>
                  <a:pt x="1875" y="5"/>
                </a:lnTo>
                <a:lnTo>
                  <a:pt x="1875" y="29"/>
                </a:lnTo>
                <a:lnTo>
                  <a:pt x="1899" y="29"/>
                </a:lnTo>
                <a:lnTo>
                  <a:pt x="1899" y="5"/>
                </a:lnTo>
                <a:close/>
                <a:moveTo>
                  <a:pt x="1827" y="5"/>
                </a:moveTo>
                <a:lnTo>
                  <a:pt x="1635" y="6"/>
                </a:lnTo>
                <a:lnTo>
                  <a:pt x="1635" y="30"/>
                </a:lnTo>
                <a:lnTo>
                  <a:pt x="1827" y="29"/>
                </a:lnTo>
                <a:lnTo>
                  <a:pt x="1827" y="5"/>
                </a:lnTo>
                <a:close/>
                <a:moveTo>
                  <a:pt x="1587" y="6"/>
                </a:moveTo>
                <a:lnTo>
                  <a:pt x="1563" y="6"/>
                </a:lnTo>
                <a:lnTo>
                  <a:pt x="1563" y="30"/>
                </a:lnTo>
                <a:lnTo>
                  <a:pt x="1587" y="30"/>
                </a:lnTo>
                <a:lnTo>
                  <a:pt x="1587" y="6"/>
                </a:lnTo>
                <a:close/>
                <a:moveTo>
                  <a:pt x="1515" y="6"/>
                </a:moveTo>
                <a:lnTo>
                  <a:pt x="1322" y="6"/>
                </a:lnTo>
                <a:lnTo>
                  <a:pt x="1322" y="30"/>
                </a:lnTo>
                <a:lnTo>
                  <a:pt x="1515" y="30"/>
                </a:lnTo>
                <a:lnTo>
                  <a:pt x="1515" y="6"/>
                </a:lnTo>
                <a:close/>
                <a:moveTo>
                  <a:pt x="1274" y="6"/>
                </a:moveTo>
                <a:lnTo>
                  <a:pt x="1250" y="6"/>
                </a:lnTo>
                <a:lnTo>
                  <a:pt x="1250" y="30"/>
                </a:lnTo>
                <a:lnTo>
                  <a:pt x="1274" y="30"/>
                </a:lnTo>
                <a:lnTo>
                  <a:pt x="1274" y="6"/>
                </a:lnTo>
                <a:close/>
                <a:moveTo>
                  <a:pt x="1202" y="6"/>
                </a:moveTo>
                <a:lnTo>
                  <a:pt x="1010" y="6"/>
                </a:lnTo>
                <a:lnTo>
                  <a:pt x="1010" y="31"/>
                </a:lnTo>
                <a:lnTo>
                  <a:pt x="1202" y="30"/>
                </a:lnTo>
                <a:lnTo>
                  <a:pt x="1202" y="6"/>
                </a:lnTo>
                <a:close/>
                <a:moveTo>
                  <a:pt x="962" y="7"/>
                </a:moveTo>
                <a:lnTo>
                  <a:pt x="938" y="7"/>
                </a:lnTo>
                <a:lnTo>
                  <a:pt x="938" y="31"/>
                </a:lnTo>
                <a:lnTo>
                  <a:pt x="962" y="31"/>
                </a:lnTo>
                <a:lnTo>
                  <a:pt x="962" y="7"/>
                </a:lnTo>
                <a:close/>
                <a:moveTo>
                  <a:pt x="890" y="7"/>
                </a:moveTo>
                <a:lnTo>
                  <a:pt x="697" y="7"/>
                </a:lnTo>
                <a:lnTo>
                  <a:pt x="697" y="31"/>
                </a:lnTo>
                <a:lnTo>
                  <a:pt x="890" y="31"/>
                </a:lnTo>
                <a:lnTo>
                  <a:pt x="890" y="7"/>
                </a:lnTo>
                <a:close/>
                <a:moveTo>
                  <a:pt x="649" y="7"/>
                </a:moveTo>
                <a:lnTo>
                  <a:pt x="625" y="7"/>
                </a:lnTo>
                <a:lnTo>
                  <a:pt x="625" y="31"/>
                </a:lnTo>
                <a:lnTo>
                  <a:pt x="649" y="31"/>
                </a:lnTo>
                <a:lnTo>
                  <a:pt x="649" y="7"/>
                </a:lnTo>
                <a:close/>
                <a:moveTo>
                  <a:pt x="577" y="7"/>
                </a:moveTo>
                <a:lnTo>
                  <a:pt x="385" y="7"/>
                </a:lnTo>
                <a:lnTo>
                  <a:pt x="385" y="32"/>
                </a:lnTo>
                <a:lnTo>
                  <a:pt x="577" y="31"/>
                </a:lnTo>
                <a:lnTo>
                  <a:pt x="577" y="7"/>
                </a:lnTo>
                <a:close/>
                <a:moveTo>
                  <a:pt x="337" y="8"/>
                </a:moveTo>
                <a:lnTo>
                  <a:pt x="313" y="8"/>
                </a:lnTo>
                <a:lnTo>
                  <a:pt x="313" y="32"/>
                </a:lnTo>
                <a:lnTo>
                  <a:pt x="337" y="32"/>
                </a:lnTo>
                <a:lnTo>
                  <a:pt x="337" y="8"/>
                </a:lnTo>
                <a:close/>
                <a:moveTo>
                  <a:pt x="265" y="8"/>
                </a:moveTo>
                <a:lnTo>
                  <a:pt x="72" y="8"/>
                </a:lnTo>
                <a:lnTo>
                  <a:pt x="72" y="32"/>
                </a:lnTo>
                <a:lnTo>
                  <a:pt x="265" y="32"/>
                </a:lnTo>
                <a:lnTo>
                  <a:pt x="265" y="8"/>
                </a:lnTo>
                <a:close/>
                <a:moveTo>
                  <a:pt x="24" y="8"/>
                </a:moveTo>
                <a:lnTo>
                  <a:pt x="0" y="8"/>
                </a:lnTo>
                <a:lnTo>
                  <a:pt x="0" y="32"/>
                </a:lnTo>
                <a:lnTo>
                  <a:pt x="24" y="32"/>
                </a:lnTo>
                <a:lnTo>
                  <a:pt x="24" y="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8" name="Freeform 488"/>
          <p:cNvSpPr>
            <a:spLocks/>
          </p:cNvSpPr>
          <p:nvPr/>
        </p:nvSpPr>
        <p:spPr bwMode="auto">
          <a:xfrm>
            <a:off x="4786220" y="5149684"/>
            <a:ext cx="72930" cy="43625"/>
          </a:xfrm>
          <a:custGeom>
            <a:avLst/>
            <a:gdLst>
              <a:gd name="T0" fmla="*/ 158 w 158"/>
              <a:gd name="T1" fmla="*/ 116 h 116"/>
              <a:gd name="T2" fmla="*/ 0 w 158"/>
              <a:gd name="T3" fmla="*/ 58 h 116"/>
              <a:gd name="T4" fmla="*/ 158 w 158"/>
              <a:gd name="T5" fmla="*/ 0 h 116"/>
              <a:gd name="T6" fmla="*/ 158 w 158"/>
              <a:gd name="T7" fmla="*/ 116 h 116"/>
            </a:gdLst>
            <a:ahLst/>
            <a:cxnLst>
              <a:cxn ang="0">
                <a:pos x="T0" y="T1"/>
              </a:cxn>
              <a:cxn ang="0">
                <a:pos x="T2" y="T3"/>
              </a:cxn>
              <a:cxn ang="0">
                <a:pos x="T4" y="T5"/>
              </a:cxn>
              <a:cxn ang="0">
                <a:pos x="T6" y="T7"/>
              </a:cxn>
            </a:cxnLst>
            <a:rect l="0" t="0" r="r" b="b"/>
            <a:pathLst>
              <a:path w="158" h="116">
                <a:moveTo>
                  <a:pt x="158" y="116"/>
                </a:moveTo>
                <a:lnTo>
                  <a:pt x="0" y="58"/>
                </a:lnTo>
                <a:lnTo>
                  <a:pt x="158" y="0"/>
                </a:lnTo>
                <a:cubicBezTo>
                  <a:pt x="133" y="34"/>
                  <a:pt x="133" y="81"/>
                  <a:pt x="158"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9" name="Freeform 489"/>
          <p:cNvSpPr>
            <a:spLocks noEditPoints="1"/>
          </p:cNvSpPr>
          <p:nvPr/>
        </p:nvSpPr>
        <p:spPr bwMode="auto">
          <a:xfrm>
            <a:off x="4801989" y="5315096"/>
            <a:ext cx="2343610" cy="10906"/>
          </a:xfrm>
          <a:custGeom>
            <a:avLst/>
            <a:gdLst>
              <a:gd name="T0" fmla="*/ 4943 w 5138"/>
              <a:gd name="T1" fmla="*/ 25 h 32"/>
              <a:gd name="T2" fmla="*/ 4894 w 5138"/>
              <a:gd name="T3" fmla="*/ 0 h 32"/>
              <a:gd name="T4" fmla="*/ 4894 w 5138"/>
              <a:gd name="T5" fmla="*/ 25 h 32"/>
              <a:gd name="T6" fmla="*/ 4626 w 5138"/>
              <a:gd name="T7" fmla="*/ 1 h 32"/>
              <a:gd name="T8" fmla="*/ 4821 w 5138"/>
              <a:gd name="T9" fmla="*/ 1 h 32"/>
              <a:gd name="T10" fmla="*/ 4553 w 5138"/>
              <a:gd name="T11" fmla="*/ 25 h 32"/>
              <a:gd name="T12" fmla="*/ 4504 w 5138"/>
              <a:gd name="T13" fmla="*/ 1 h 32"/>
              <a:gd name="T14" fmla="*/ 4504 w 5138"/>
              <a:gd name="T15" fmla="*/ 25 h 32"/>
              <a:gd name="T16" fmla="*/ 4236 w 5138"/>
              <a:gd name="T17" fmla="*/ 1 h 32"/>
              <a:gd name="T18" fmla="*/ 4260 w 5138"/>
              <a:gd name="T19" fmla="*/ 1 h 32"/>
              <a:gd name="T20" fmla="*/ 3992 w 5138"/>
              <a:gd name="T21" fmla="*/ 26 h 32"/>
              <a:gd name="T22" fmla="*/ 3943 w 5138"/>
              <a:gd name="T23" fmla="*/ 2 h 32"/>
              <a:gd name="T24" fmla="*/ 3943 w 5138"/>
              <a:gd name="T25" fmla="*/ 26 h 32"/>
              <a:gd name="T26" fmla="*/ 3675 w 5138"/>
              <a:gd name="T27" fmla="*/ 2 h 32"/>
              <a:gd name="T28" fmla="*/ 3870 w 5138"/>
              <a:gd name="T29" fmla="*/ 2 h 32"/>
              <a:gd name="T30" fmla="*/ 3602 w 5138"/>
              <a:gd name="T31" fmla="*/ 27 h 32"/>
              <a:gd name="T32" fmla="*/ 3553 w 5138"/>
              <a:gd name="T33" fmla="*/ 2 h 32"/>
              <a:gd name="T34" fmla="*/ 3553 w 5138"/>
              <a:gd name="T35" fmla="*/ 27 h 32"/>
              <a:gd name="T36" fmla="*/ 3284 w 5138"/>
              <a:gd name="T37" fmla="*/ 3 h 32"/>
              <a:gd name="T38" fmla="*/ 3309 w 5138"/>
              <a:gd name="T39" fmla="*/ 3 h 32"/>
              <a:gd name="T40" fmla="*/ 3041 w 5138"/>
              <a:gd name="T41" fmla="*/ 28 h 32"/>
              <a:gd name="T42" fmla="*/ 2992 w 5138"/>
              <a:gd name="T43" fmla="*/ 3 h 32"/>
              <a:gd name="T44" fmla="*/ 2992 w 5138"/>
              <a:gd name="T45" fmla="*/ 28 h 32"/>
              <a:gd name="T46" fmla="*/ 2723 w 5138"/>
              <a:gd name="T47" fmla="*/ 4 h 32"/>
              <a:gd name="T48" fmla="*/ 2919 w 5138"/>
              <a:gd name="T49" fmla="*/ 3 h 32"/>
              <a:gd name="T50" fmla="*/ 2650 w 5138"/>
              <a:gd name="T51" fmla="*/ 28 h 32"/>
              <a:gd name="T52" fmla="*/ 2601 w 5138"/>
              <a:gd name="T53" fmla="*/ 4 h 32"/>
              <a:gd name="T54" fmla="*/ 2602 w 5138"/>
              <a:gd name="T55" fmla="*/ 28 h 32"/>
              <a:gd name="T56" fmla="*/ 2333 w 5138"/>
              <a:gd name="T57" fmla="*/ 4 h 32"/>
              <a:gd name="T58" fmla="*/ 2358 w 5138"/>
              <a:gd name="T59" fmla="*/ 4 h 32"/>
              <a:gd name="T60" fmla="*/ 2089 w 5138"/>
              <a:gd name="T61" fmla="*/ 29 h 32"/>
              <a:gd name="T62" fmla="*/ 2040 w 5138"/>
              <a:gd name="T63" fmla="*/ 5 h 32"/>
              <a:gd name="T64" fmla="*/ 2041 w 5138"/>
              <a:gd name="T65" fmla="*/ 29 h 32"/>
              <a:gd name="T66" fmla="*/ 1772 w 5138"/>
              <a:gd name="T67" fmla="*/ 5 h 32"/>
              <a:gd name="T68" fmla="*/ 1967 w 5138"/>
              <a:gd name="T69" fmla="*/ 5 h 32"/>
              <a:gd name="T70" fmla="*/ 1699 w 5138"/>
              <a:gd name="T71" fmla="*/ 30 h 32"/>
              <a:gd name="T72" fmla="*/ 1650 w 5138"/>
              <a:gd name="T73" fmla="*/ 5 h 32"/>
              <a:gd name="T74" fmla="*/ 1650 w 5138"/>
              <a:gd name="T75" fmla="*/ 30 h 32"/>
              <a:gd name="T76" fmla="*/ 1382 w 5138"/>
              <a:gd name="T77" fmla="*/ 6 h 32"/>
              <a:gd name="T78" fmla="*/ 1406 w 5138"/>
              <a:gd name="T79" fmla="*/ 6 h 32"/>
              <a:gd name="T80" fmla="*/ 1138 w 5138"/>
              <a:gd name="T81" fmla="*/ 31 h 32"/>
              <a:gd name="T82" fmla="*/ 1089 w 5138"/>
              <a:gd name="T83" fmla="*/ 6 h 32"/>
              <a:gd name="T84" fmla="*/ 1089 w 5138"/>
              <a:gd name="T85" fmla="*/ 31 h 32"/>
              <a:gd name="T86" fmla="*/ 821 w 5138"/>
              <a:gd name="T87" fmla="*/ 7 h 32"/>
              <a:gd name="T88" fmla="*/ 1016 w 5138"/>
              <a:gd name="T89" fmla="*/ 6 h 32"/>
              <a:gd name="T90" fmla="*/ 748 w 5138"/>
              <a:gd name="T91" fmla="*/ 31 h 32"/>
              <a:gd name="T92" fmla="*/ 699 w 5138"/>
              <a:gd name="T93" fmla="*/ 7 h 32"/>
              <a:gd name="T94" fmla="*/ 699 w 5138"/>
              <a:gd name="T95" fmla="*/ 31 h 32"/>
              <a:gd name="T96" fmla="*/ 431 w 5138"/>
              <a:gd name="T97" fmla="*/ 7 h 32"/>
              <a:gd name="T98" fmla="*/ 455 w 5138"/>
              <a:gd name="T99" fmla="*/ 7 h 32"/>
              <a:gd name="T100" fmla="*/ 187 w 5138"/>
              <a:gd name="T101" fmla="*/ 32 h 32"/>
              <a:gd name="T102" fmla="*/ 138 w 5138"/>
              <a:gd name="T103" fmla="*/ 8 h 32"/>
              <a:gd name="T104" fmla="*/ 138 w 5138"/>
              <a:gd name="T105" fmla="*/ 32 h 32"/>
              <a:gd name="T106" fmla="*/ 0 w 5138"/>
              <a:gd name="T107" fmla="*/ 8 h 32"/>
              <a:gd name="T108" fmla="*/ 65 w 5138"/>
              <a:gd name="T10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38" h="32">
                <a:moveTo>
                  <a:pt x="5138" y="0"/>
                </a:moveTo>
                <a:lnTo>
                  <a:pt x="4943" y="0"/>
                </a:lnTo>
                <a:lnTo>
                  <a:pt x="4943" y="25"/>
                </a:lnTo>
                <a:lnTo>
                  <a:pt x="5138" y="24"/>
                </a:lnTo>
                <a:lnTo>
                  <a:pt x="5138" y="0"/>
                </a:lnTo>
                <a:close/>
                <a:moveTo>
                  <a:pt x="4894" y="0"/>
                </a:moveTo>
                <a:lnTo>
                  <a:pt x="4870" y="0"/>
                </a:lnTo>
                <a:lnTo>
                  <a:pt x="4870" y="25"/>
                </a:lnTo>
                <a:lnTo>
                  <a:pt x="4894" y="25"/>
                </a:lnTo>
                <a:lnTo>
                  <a:pt x="4894" y="0"/>
                </a:lnTo>
                <a:close/>
                <a:moveTo>
                  <a:pt x="4821" y="1"/>
                </a:moveTo>
                <a:lnTo>
                  <a:pt x="4626" y="1"/>
                </a:lnTo>
                <a:lnTo>
                  <a:pt x="4626" y="25"/>
                </a:lnTo>
                <a:lnTo>
                  <a:pt x="4821" y="25"/>
                </a:lnTo>
                <a:lnTo>
                  <a:pt x="4821" y="1"/>
                </a:lnTo>
                <a:close/>
                <a:moveTo>
                  <a:pt x="4577" y="1"/>
                </a:moveTo>
                <a:lnTo>
                  <a:pt x="4553" y="1"/>
                </a:lnTo>
                <a:lnTo>
                  <a:pt x="4553" y="25"/>
                </a:lnTo>
                <a:lnTo>
                  <a:pt x="4577" y="25"/>
                </a:lnTo>
                <a:lnTo>
                  <a:pt x="4577" y="1"/>
                </a:lnTo>
                <a:close/>
                <a:moveTo>
                  <a:pt x="4504" y="1"/>
                </a:moveTo>
                <a:lnTo>
                  <a:pt x="4309" y="1"/>
                </a:lnTo>
                <a:lnTo>
                  <a:pt x="4309" y="26"/>
                </a:lnTo>
                <a:lnTo>
                  <a:pt x="4504" y="25"/>
                </a:lnTo>
                <a:lnTo>
                  <a:pt x="4504" y="1"/>
                </a:lnTo>
                <a:close/>
                <a:moveTo>
                  <a:pt x="4260" y="1"/>
                </a:moveTo>
                <a:lnTo>
                  <a:pt x="4236" y="1"/>
                </a:lnTo>
                <a:lnTo>
                  <a:pt x="4236" y="26"/>
                </a:lnTo>
                <a:lnTo>
                  <a:pt x="4260" y="26"/>
                </a:lnTo>
                <a:lnTo>
                  <a:pt x="4260" y="1"/>
                </a:lnTo>
                <a:close/>
                <a:moveTo>
                  <a:pt x="4187" y="1"/>
                </a:moveTo>
                <a:lnTo>
                  <a:pt x="3992" y="2"/>
                </a:lnTo>
                <a:lnTo>
                  <a:pt x="3992" y="26"/>
                </a:lnTo>
                <a:lnTo>
                  <a:pt x="4187" y="26"/>
                </a:lnTo>
                <a:lnTo>
                  <a:pt x="4187" y="1"/>
                </a:lnTo>
                <a:close/>
                <a:moveTo>
                  <a:pt x="3943" y="2"/>
                </a:moveTo>
                <a:lnTo>
                  <a:pt x="3919" y="2"/>
                </a:lnTo>
                <a:lnTo>
                  <a:pt x="3919" y="26"/>
                </a:lnTo>
                <a:lnTo>
                  <a:pt x="3943" y="26"/>
                </a:lnTo>
                <a:lnTo>
                  <a:pt x="3943" y="2"/>
                </a:lnTo>
                <a:close/>
                <a:moveTo>
                  <a:pt x="3870" y="2"/>
                </a:moveTo>
                <a:lnTo>
                  <a:pt x="3675" y="2"/>
                </a:lnTo>
                <a:lnTo>
                  <a:pt x="3675" y="27"/>
                </a:lnTo>
                <a:lnTo>
                  <a:pt x="3870" y="26"/>
                </a:lnTo>
                <a:lnTo>
                  <a:pt x="3870" y="2"/>
                </a:lnTo>
                <a:close/>
                <a:moveTo>
                  <a:pt x="3626" y="2"/>
                </a:moveTo>
                <a:lnTo>
                  <a:pt x="3601" y="2"/>
                </a:lnTo>
                <a:lnTo>
                  <a:pt x="3602" y="27"/>
                </a:lnTo>
                <a:lnTo>
                  <a:pt x="3626" y="27"/>
                </a:lnTo>
                <a:lnTo>
                  <a:pt x="3626" y="2"/>
                </a:lnTo>
                <a:close/>
                <a:moveTo>
                  <a:pt x="3553" y="2"/>
                </a:moveTo>
                <a:lnTo>
                  <a:pt x="3358" y="3"/>
                </a:lnTo>
                <a:lnTo>
                  <a:pt x="3358" y="27"/>
                </a:lnTo>
                <a:lnTo>
                  <a:pt x="3553" y="27"/>
                </a:lnTo>
                <a:lnTo>
                  <a:pt x="3553" y="2"/>
                </a:lnTo>
                <a:close/>
                <a:moveTo>
                  <a:pt x="3309" y="3"/>
                </a:moveTo>
                <a:lnTo>
                  <a:pt x="3284" y="3"/>
                </a:lnTo>
                <a:lnTo>
                  <a:pt x="3284" y="27"/>
                </a:lnTo>
                <a:lnTo>
                  <a:pt x="3309" y="27"/>
                </a:lnTo>
                <a:lnTo>
                  <a:pt x="3309" y="3"/>
                </a:lnTo>
                <a:close/>
                <a:moveTo>
                  <a:pt x="3236" y="3"/>
                </a:moveTo>
                <a:lnTo>
                  <a:pt x="3041" y="3"/>
                </a:lnTo>
                <a:lnTo>
                  <a:pt x="3041" y="28"/>
                </a:lnTo>
                <a:lnTo>
                  <a:pt x="3236" y="27"/>
                </a:lnTo>
                <a:lnTo>
                  <a:pt x="3236" y="3"/>
                </a:lnTo>
                <a:close/>
                <a:moveTo>
                  <a:pt x="2992" y="3"/>
                </a:moveTo>
                <a:lnTo>
                  <a:pt x="2967" y="3"/>
                </a:lnTo>
                <a:lnTo>
                  <a:pt x="2967" y="28"/>
                </a:lnTo>
                <a:lnTo>
                  <a:pt x="2992" y="28"/>
                </a:lnTo>
                <a:lnTo>
                  <a:pt x="2992" y="3"/>
                </a:lnTo>
                <a:close/>
                <a:moveTo>
                  <a:pt x="2919" y="3"/>
                </a:moveTo>
                <a:lnTo>
                  <a:pt x="2723" y="4"/>
                </a:lnTo>
                <a:lnTo>
                  <a:pt x="2723" y="28"/>
                </a:lnTo>
                <a:lnTo>
                  <a:pt x="2919" y="28"/>
                </a:lnTo>
                <a:lnTo>
                  <a:pt x="2919" y="3"/>
                </a:lnTo>
                <a:close/>
                <a:moveTo>
                  <a:pt x="2675" y="4"/>
                </a:moveTo>
                <a:lnTo>
                  <a:pt x="2650" y="4"/>
                </a:lnTo>
                <a:lnTo>
                  <a:pt x="2650" y="28"/>
                </a:lnTo>
                <a:lnTo>
                  <a:pt x="2675" y="28"/>
                </a:lnTo>
                <a:lnTo>
                  <a:pt x="2675" y="4"/>
                </a:lnTo>
                <a:close/>
                <a:moveTo>
                  <a:pt x="2601" y="4"/>
                </a:moveTo>
                <a:lnTo>
                  <a:pt x="2406" y="4"/>
                </a:lnTo>
                <a:lnTo>
                  <a:pt x="2406" y="29"/>
                </a:lnTo>
                <a:lnTo>
                  <a:pt x="2602" y="28"/>
                </a:lnTo>
                <a:lnTo>
                  <a:pt x="2601" y="4"/>
                </a:lnTo>
                <a:close/>
                <a:moveTo>
                  <a:pt x="2358" y="4"/>
                </a:moveTo>
                <a:lnTo>
                  <a:pt x="2333" y="4"/>
                </a:lnTo>
                <a:lnTo>
                  <a:pt x="2333" y="29"/>
                </a:lnTo>
                <a:lnTo>
                  <a:pt x="2358" y="29"/>
                </a:lnTo>
                <a:lnTo>
                  <a:pt x="2358" y="4"/>
                </a:lnTo>
                <a:close/>
                <a:moveTo>
                  <a:pt x="2284" y="4"/>
                </a:moveTo>
                <a:lnTo>
                  <a:pt x="2089" y="5"/>
                </a:lnTo>
                <a:lnTo>
                  <a:pt x="2089" y="29"/>
                </a:lnTo>
                <a:lnTo>
                  <a:pt x="2284" y="29"/>
                </a:lnTo>
                <a:lnTo>
                  <a:pt x="2284" y="4"/>
                </a:lnTo>
                <a:close/>
                <a:moveTo>
                  <a:pt x="2040" y="5"/>
                </a:moveTo>
                <a:lnTo>
                  <a:pt x="2016" y="5"/>
                </a:lnTo>
                <a:lnTo>
                  <a:pt x="2016" y="29"/>
                </a:lnTo>
                <a:lnTo>
                  <a:pt x="2041" y="29"/>
                </a:lnTo>
                <a:lnTo>
                  <a:pt x="2040" y="5"/>
                </a:lnTo>
                <a:close/>
                <a:moveTo>
                  <a:pt x="1967" y="5"/>
                </a:moveTo>
                <a:lnTo>
                  <a:pt x="1772" y="5"/>
                </a:lnTo>
                <a:lnTo>
                  <a:pt x="1772" y="30"/>
                </a:lnTo>
                <a:lnTo>
                  <a:pt x="1967" y="29"/>
                </a:lnTo>
                <a:lnTo>
                  <a:pt x="1967" y="5"/>
                </a:lnTo>
                <a:close/>
                <a:moveTo>
                  <a:pt x="1723" y="5"/>
                </a:moveTo>
                <a:lnTo>
                  <a:pt x="1699" y="5"/>
                </a:lnTo>
                <a:lnTo>
                  <a:pt x="1699" y="30"/>
                </a:lnTo>
                <a:lnTo>
                  <a:pt x="1723" y="30"/>
                </a:lnTo>
                <a:lnTo>
                  <a:pt x="1723" y="5"/>
                </a:lnTo>
                <a:close/>
                <a:moveTo>
                  <a:pt x="1650" y="5"/>
                </a:moveTo>
                <a:lnTo>
                  <a:pt x="1455" y="6"/>
                </a:lnTo>
                <a:lnTo>
                  <a:pt x="1455" y="30"/>
                </a:lnTo>
                <a:lnTo>
                  <a:pt x="1650" y="30"/>
                </a:lnTo>
                <a:lnTo>
                  <a:pt x="1650" y="5"/>
                </a:lnTo>
                <a:close/>
                <a:moveTo>
                  <a:pt x="1406" y="6"/>
                </a:moveTo>
                <a:lnTo>
                  <a:pt x="1382" y="6"/>
                </a:lnTo>
                <a:lnTo>
                  <a:pt x="1382" y="30"/>
                </a:lnTo>
                <a:lnTo>
                  <a:pt x="1406" y="30"/>
                </a:lnTo>
                <a:lnTo>
                  <a:pt x="1406" y="6"/>
                </a:lnTo>
                <a:close/>
                <a:moveTo>
                  <a:pt x="1333" y="6"/>
                </a:moveTo>
                <a:lnTo>
                  <a:pt x="1138" y="6"/>
                </a:lnTo>
                <a:lnTo>
                  <a:pt x="1138" y="31"/>
                </a:lnTo>
                <a:lnTo>
                  <a:pt x="1333" y="30"/>
                </a:lnTo>
                <a:lnTo>
                  <a:pt x="1333" y="6"/>
                </a:lnTo>
                <a:close/>
                <a:moveTo>
                  <a:pt x="1089" y="6"/>
                </a:moveTo>
                <a:lnTo>
                  <a:pt x="1065" y="6"/>
                </a:lnTo>
                <a:lnTo>
                  <a:pt x="1065" y="31"/>
                </a:lnTo>
                <a:lnTo>
                  <a:pt x="1089" y="31"/>
                </a:lnTo>
                <a:lnTo>
                  <a:pt x="1089" y="6"/>
                </a:lnTo>
                <a:close/>
                <a:moveTo>
                  <a:pt x="1016" y="6"/>
                </a:moveTo>
                <a:lnTo>
                  <a:pt x="821" y="7"/>
                </a:lnTo>
                <a:lnTo>
                  <a:pt x="821" y="31"/>
                </a:lnTo>
                <a:lnTo>
                  <a:pt x="1016" y="31"/>
                </a:lnTo>
                <a:lnTo>
                  <a:pt x="1016" y="6"/>
                </a:lnTo>
                <a:close/>
                <a:moveTo>
                  <a:pt x="772" y="7"/>
                </a:moveTo>
                <a:lnTo>
                  <a:pt x="748" y="7"/>
                </a:lnTo>
                <a:lnTo>
                  <a:pt x="748" y="31"/>
                </a:lnTo>
                <a:lnTo>
                  <a:pt x="772" y="31"/>
                </a:lnTo>
                <a:lnTo>
                  <a:pt x="772" y="7"/>
                </a:lnTo>
                <a:close/>
                <a:moveTo>
                  <a:pt x="699" y="7"/>
                </a:moveTo>
                <a:lnTo>
                  <a:pt x="504" y="7"/>
                </a:lnTo>
                <a:lnTo>
                  <a:pt x="504" y="32"/>
                </a:lnTo>
                <a:lnTo>
                  <a:pt x="699" y="31"/>
                </a:lnTo>
                <a:lnTo>
                  <a:pt x="699" y="7"/>
                </a:lnTo>
                <a:close/>
                <a:moveTo>
                  <a:pt x="455" y="7"/>
                </a:moveTo>
                <a:lnTo>
                  <a:pt x="431" y="7"/>
                </a:lnTo>
                <a:lnTo>
                  <a:pt x="431" y="32"/>
                </a:lnTo>
                <a:lnTo>
                  <a:pt x="455" y="32"/>
                </a:lnTo>
                <a:lnTo>
                  <a:pt x="455" y="7"/>
                </a:lnTo>
                <a:close/>
                <a:moveTo>
                  <a:pt x="382" y="7"/>
                </a:moveTo>
                <a:lnTo>
                  <a:pt x="187" y="8"/>
                </a:lnTo>
                <a:lnTo>
                  <a:pt x="187" y="32"/>
                </a:lnTo>
                <a:lnTo>
                  <a:pt x="382" y="32"/>
                </a:lnTo>
                <a:lnTo>
                  <a:pt x="382" y="7"/>
                </a:lnTo>
                <a:close/>
                <a:moveTo>
                  <a:pt x="138" y="8"/>
                </a:moveTo>
                <a:lnTo>
                  <a:pt x="114" y="8"/>
                </a:lnTo>
                <a:lnTo>
                  <a:pt x="114" y="32"/>
                </a:lnTo>
                <a:lnTo>
                  <a:pt x="138" y="32"/>
                </a:lnTo>
                <a:lnTo>
                  <a:pt x="138" y="8"/>
                </a:lnTo>
                <a:close/>
                <a:moveTo>
                  <a:pt x="65" y="8"/>
                </a:moveTo>
                <a:lnTo>
                  <a:pt x="0" y="8"/>
                </a:lnTo>
                <a:lnTo>
                  <a:pt x="0" y="32"/>
                </a:lnTo>
                <a:lnTo>
                  <a:pt x="65" y="32"/>
                </a:lnTo>
                <a:lnTo>
                  <a:pt x="65" y="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0" name="Freeform 490"/>
          <p:cNvSpPr>
            <a:spLocks/>
          </p:cNvSpPr>
          <p:nvPr/>
        </p:nvSpPr>
        <p:spPr bwMode="auto">
          <a:xfrm>
            <a:off x="4786220" y="5298737"/>
            <a:ext cx="72930" cy="45444"/>
          </a:xfrm>
          <a:custGeom>
            <a:avLst/>
            <a:gdLst>
              <a:gd name="T0" fmla="*/ 160 w 160"/>
              <a:gd name="T1" fmla="*/ 118 h 118"/>
              <a:gd name="T2" fmla="*/ 0 w 160"/>
              <a:gd name="T3" fmla="*/ 59 h 118"/>
              <a:gd name="T4" fmla="*/ 160 w 160"/>
              <a:gd name="T5" fmla="*/ 0 h 118"/>
              <a:gd name="T6" fmla="*/ 160 w 160"/>
              <a:gd name="T7" fmla="*/ 118 h 118"/>
            </a:gdLst>
            <a:ahLst/>
            <a:cxnLst>
              <a:cxn ang="0">
                <a:pos x="T0" y="T1"/>
              </a:cxn>
              <a:cxn ang="0">
                <a:pos x="T2" y="T3"/>
              </a:cxn>
              <a:cxn ang="0">
                <a:pos x="T4" y="T5"/>
              </a:cxn>
              <a:cxn ang="0">
                <a:pos x="T6" y="T7"/>
              </a:cxn>
            </a:cxnLst>
            <a:rect l="0" t="0" r="r" b="b"/>
            <a:pathLst>
              <a:path w="160" h="118">
                <a:moveTo>
                  <a:pt x="160" y="118"/>
                </a:moveTo>
                <a:lnTo>
                  <a:pt x="0" y="59"/>
                </a:lnTo>
                <a:lnTo>
                  <a:pt x="160" y="0"/>
                </a:lnTo>
                <a:cubicBezTo>
                  <a:pt x="135" y="35"/>
                  <a:pt x="135" y="83"/>
                  <a:pt x="160" y="118"/>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1" name="Freeform 491"/>
          <p:cNvSpPr>
            <a:spLocks/>
          </p:cNvSpPr>
          <p:nvPr/>
        </p:nvSpPr>
        <p:spPr bwMode="auto">
          <a:xfrm>
            <a:off x="3008310" y="6111257"/>
            <a:ext cx="989480" cy="265387"/>
          </a:xfrm>
          <a:custGeom>
            <a:avLst/>
            <a:gdLst>
              <a:gd name="T0" fmla="*/ 0 w 2171"/>
              <a:gd name="T1" fmla="*/ 0 h 687"/>
              <a:gd name="T2" fmla="*/ 456 w 2171"/>
              <a:gd name="T3" fmla="*/ 684 h 687"/>
              <a:gd name="T4" fmla="*/ 1614 w 2171"/>
              <a:gd name="T5" fmla="*/ 687 h 687"/>
              <a:gd name="T6" fmla="*/ 2171 w 2171"/>
              <a:gd name="T7" fmla="*/ 7 h 687"/>
              <a:gd name="T8" fmla="*/ 0 w 2171"/>
              <a:gd name="T9" fmla="*/ 0 h 687"/>
            </a:gdLst>
            <a:ahLst/>
            <a:cxnLst>
              <a:cxn ang="0">
                <a:pos x="T0" y="T1"/>
              </a:cxn>
              <a:cxn ang="0">
                <a:pos x="T2" y="T3"/>
              </a:cxn>
              <a:cxn ang="0">
                <a:pos x="T4" y="T5"/>
              </a:cxn>
              <a:cxn ang="0">
                <a:pos x="T6" y="T7"/>
              </a:cxn>
              <a:cxn ang="0">
                <a:pos x="T8" y="T9"/>
              </a:cxn>
            </a:cxnLst>
            <a:rect l="0" t="0" r="r" b="b"/>
            <a:pathLst>
              <a:path w="2171" h="687">
                <a:moveTo>
                  <a:pt x="0" y="0"/>
                </a:moveTo>
                <a:lnTo>
                  <a:pt x="456" y="684"/>
                </a:lnTo>
                <a:lnTo>
                  <a:pt x="1614" y="687"/>
                </a:lnTo>
                <a:lnTo>
                  <a:pt x="2171" y="7"/>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2" name="Freeform 492"/>
          <p:cNvSpPr>
            <a:spLocks/>
          </p:cNvSpPr>
          <p:nvPr/>
        </p:nvSpPr>
        <p:spPr bwMode="auto">
          <a:xfrm>
            <a:off x="2998455" y="6107622"/>
            <a:ext cx="1011163" cy="272658"/>
          </a:xfrm>
          <a:custGeom>
            <a:avLst/>
            <a:gdLst>
              <a:gd name="T0" fmla="*/ 20 w 2215"/>
              <a:gd name="T1" fmla="*/ 11 h 709"/>
              <a:gd name="T2" fmla="*/ 11 w 2215"/>
              <a:gd name="T3" fmla="*/ 17 h 709"/>
              <a:gd name="T4" fmla="*/ 470 w 2215"/>
              <a:gd name="T5" fmla="*/ 706 h 709"/>
              <a:gd name="T6" fmla="*/ 1639 w 2215"/>
              <a:gd name="T7" fmla="*/ 709 h 709"/>
              <a:gd name="T8" fmla="*/ 2215 w 2215"/>
              <a:gd name="T9" fmla="*/ 7 h 709"/>
              <a:gd name="T10" fmla="*/ 0 w 2215"/>
              <a:gd name="T11" fmla="*/ 0 h 709"/>
              <a:gd name="T12" fmla="*/ 11 w 2215"/>
              <a:gd name="T13" fmla="*/ 17 h 709"/>
              <a:gd name="T14" fmla="*/ 20 w 2215"/>
              <a:gd name="T15" fmla="*/ 11 h 709"/>
              <a:gd name="T16" fmla="*/ 20 w 2215"/>
              <a:gd name="T17" fmla="*/ 22 h 709"/>
              <a:gd name="T18" fmla="*/ 2168 w 2215"/>
              <a:gd name="T19" fmla="*/ 29 h 709"/>
              <a:gd name="T20" fmla="*/ 1628 w 2215"/>
              <a:gd name="T21" fmla="*/ 687 h 709"/>
              <a:gd name="T22" fmla="*/ 481 w 2215"/>
              <a:gd name="T23" fmla="*/ 684 h 709"/>
              <a:gd name="T24" fmla="*/ 29 w 2215"/>
              <a:gd name="T25" fmla="*/ 5 h 709"/>
              <a:gd name="T26" fmla="*/ 20 w 2215"/>
              <a:gd name="T27" fmla="*/ 11 h 709"/>
              <a:gd name="T28" fmla="*/ 20 w 2215"/>
              <a:gd name="T29" fmla="*/ 22 h 709"/>
              <a:gd name="T30" fmla="*/ 20 w 2215"/>
              <a:gd name="T31" fmla="*/ 1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5" h="709">
                <a:moveTo>
                  <a:pt x="20" y="11"/>
                </a:moveTo>
                <a:lnTo>
                  <a:pt x="11" y="17"/>
                </a:lnTo>
                <a:lnTo>
                  <a:pt x="470" y="706"/>
                </a:lnTo>
                <a:lnTo>
                  <a:pt x="1639" y="709"/>
                </a:lnTo>
                <a:lnTo>
                  <a:pt x="2215" y="7"/>
                </a:lnTo>
                <a:lnTo>
                  <a:pt x="0" y="0"/>
                </a:lnTo>
                <a:lnTo>
                  <a:pt x="11" y="17"/>
                </a:lnTo>
                <a:lnTo>
                  <a:pt x="20" y="11"/>
                </a:lnTo>
                <a:lnTo>
                  <a:pt x="20" y="22"/>
                </a:lnTo>
                <a:lnTo>
                  <a:pt x="2168" y="29"/>
                </a:lnTo>
                <a:lnTo>
                  <a:pt x="1628" y="687"/>
                </a:lnTo>
                <a:lnTo>
                  <a:pt x="481" y="684"/>
                </a:lnTo>
                <a:lnTo>
                  <a:pt x="29" y="5"/>
                </a:lnTo>
                <a:lnTo>
                  <a:pt x="20" y="11"/>
                </a:lnTo>
                <a:lnTo>
                  <a:pt x="20" y="22"/>
                </a:lnTo>
                <a:lnTo>
                  <a:pt x="20" y="1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3" name="Rectangle 493"/>
          <p:cNvSpPr>
            <a:spLocks noChangeArrowheads="1"/>
          </p:cNvSpPr>
          <p:nvPr/>
        </p:nvSpPr>
        <p:spPr bwMode="auto">
          <a:xfrm>
            <a:off x="3370988" y="6125799"/>
            <a:ext cx="157686"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17884" name="Freeform 494"/>
          <p:cNvSpPr>
            <a:spLocks/>
          </p:cNvSpPr>
          <p:nvPr/>
        </p:nvSpPr>
        <p:spPr bwMode="auto">
          <a:xfrm>
            <a:off x="3735637" y="4851578"/>
            <a:ext cx="15769" cy="1252409"/>
          </a:xfrm>
          <a:custGeom>
            <a:avLst/>
            <a:gdLst>
              <a:gd name="T0" fmla="*/ 14 w 37"/>
              <a:gd name="T1" fmla="*/ 0 h 3254"/>
              <a:gd name="T2" fmla="*/ 0 w 37"/>
              <a:gd name="T3" fmla="*/ 3254 h 3254"/>
              <a:gd name="T4" fmla="*/ 24 w 37"/>
              <a:gd name="T5" fmla="*/ 3254 h 3254"/>
              <a:gd name="T6" fmla="*/ 24 w 37"/>
              <a:gd name="T7" fmla="*/ 3221 h 3254"/>
              <a:gd name="T8" fmla="*/ 37 w 37"/>
              <a:gd name="T9" fmla="*/ 1 h 3254"/>
              <a:gd name="T10" fmla="*/ 14 w 37"/>
              <a:gd name="T11" fmla="*/ 0 h 3254"/>
            </a:gdLst>
            <a:ahLst/>
            <a:cxnLst>
              <a:cxn ang="0">
                <a:pos x="T0" y="T1"/>
              </a:cxn>
              <a:cxn ang="0">
                <a:pos x="T2" y="T3"/>
              </a:cxn>
              <a:cxn ang="0">
                <a:pos x="T4" y="T5"/>
              </a:cxn>
              <a:cxn ang="0">
                <a:pos x="T6" y="T7"/>
              </a:cxn>
              <a:cxn ang="0">
                <a:pos x="T8" y="T9"/>
              </a:cxn>
              <a:cxn ang="0">
                <a:pos x="T10" y="T11"/>
              </a:cxn>
            </a:cxnLst>
            <a:rect l="0" t="0" r="r" b="b"/>
            <a:pathLst>
              <a:path w="37" h="3254">
                <a:moveTo>
                  <a:pt x="14" y="0"/>
                </a:moveTo>
                <a:cubicBezTo>
                  <a:pt x="0" y="358"/>
                  <a:pt x="0" y="3253"/>
                  <a:pt x="0" y="3254"/>
                </a:cubicBezTo>
                <a:lnTo>
                  <a:pt x="24" y="3254"/>
                </a:lnTo>
                <a:cubicBezTo>
                  <a:pt x="24" y="3254"/>
                  <a:pt x="24" y="3242"/>
                  <a:pt x="24" y="3221"/>
                </a:cubicBezTo>
                <a:cubicBezTo>
                  <a:pt x="24" y="2902"/>
                  <a:pt x="25" y="335"/>
                  <a:pt x="37" y="1"/>
                </a:cubicBezTo>
                <a:lnTo>
                  <a:pt x="14"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5" name="Freeform 495"/>
          <p:cNvSpPr>
            <a:spLocks/>
          </p:cNvSpPr>
          <p:nvPr/>
        </p:nvSpPr>
        <p:spPr bwMode="auto">
          <a:xfrm>
            <a:off x="3715927" y="6056726"/>
            <a:ext cx="51248" cy="58167"/>
          </a:xfrm>
          <a:custGeom>
            <a:avLst/>
            <a:gdLst>
              <a:gd name="T0" fmla="*/ 113 w 113"/>
              <a:gd name="T1" fmla="*/ 0 h 154"/>
              <a:gd name="T2" fmla="*/ 56 w 113"/>
              <a:gd name="T3" fmla="*/ 154 h 154"/>
              <a:gd name="T4" fmla="*/ 0 w 113"/>
              <a:gd name="T5" fmla="*/ 0 h 154"/>
              <a:gd name="T6" fmla="*/ 113 w 113"/>
              <a:gd name="T7" fmla="*/ 0 h 154"/>
            </a:gdLst>
            <a:ahLst/>
            <a:cxnLst>
              <a:cxn ang="0">
                <a:pos x="T0" y="T1"/>
              </a:cxn>
              <a:cxn ang="0">
                <a:pos x="T2" y="T3"/>
              </a:cxn>
              <a:cxn ang="0">
                <a:pos x="T4" y="T5"/>
              </a:cxn>
              <a:cxn ang="0">
                <a:pos x="T6" y="T7"/>
              </a:cxn>
            </a:cxnLst>
            <a:rect l="0" t="0" r="r" b="b"/>
            <a:pathLst>
              <a:path w="113" h="154">
                <a:moveTo>
                  <a:pt x="113" y="0"/>
                </a:moveTo>
                <a:lnTo>
                  <a:pt x="56" y="154"/>
                </a:lnTo>
                <a:lnTo>
                  <a:pt x="0" y="0"/>
                </a:lnTo>
                <a:cubicBezTo>
                  <a:pt x="33" y="25"/>
                  <a:pt x="79" y="25"/>
                  <a:pt x="113"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6" name="Freeform 496"/>
          <p:cNvSpPr>
            <a:spLocks/>
          </p:cNvSpPr>
          <p:nvPr/>
        </p:nvSpPr>
        <p:spPr bwMode="auto">
          <a:xfrm>
            <a:off x="3422236" y="5640468"/>
            <a:ext cx="963857" cy="465336"/>
          </a:xfrm>
          <a:custGeom>
            <a:avLst/>
            <a:gdLst>
              <a:gd name="T0" fmla="*/ 20 w 2111"/>
              <a:gd name="T1" fmla="*/ 1206 h 1206"/>
              <a:gd name="T2" fmla="*/ 20 w 2111"/>
              <a:gd name="T3" fmla="*/ 1103 h 1206"/>
              <a:gd name="T4" fmla="*/ 33 w 2111"/>
              <a:gd name="T5" fmla="*/ 308 h 1206"/>
              <a:gd name="T6" fmla="*/ 23 w 2111"/>
              <a:gd name="T7" fmla="*/ 308 h 1206"/>
              <a:gd name="T8" fmla="*/ 23 w 2111"/>
              <a:gd name="T9" fmla="*/ 318 h 1206"/>
              <a:gd name="T10" fmla="*/ 2101 w 2111"/>
              <a:gd name="T11" fmla="*/ 318 h 1206"/>
              <a:gd name="T12" fmla="*/ 2111 w 2111"/>
              <a:gd name="T13" fmla="*/ 0 h 1206"/>
              <a:gd name="T14" fmla="*/ 2091 w 2111"/>
              <a:gd name="T15" fmla="*/ 0 h 1206"/>
              <a:gd name="T16" fmla="*/ 2082 w 2111"/>
              <a:gd name="T17" fmla="*/ 298 h 1206"/>
              <a:gd name="T18" fmla="*/ 14 w 2111"/>
              <a:gd name="T19" fmla="*/ 298 h 1206"/>
              <a:gd name="T20" fmla="*/ 13 w 2111"/>
              <a:gd name="T21" fmla="*/ 307 h 1206"/>
              <a:gd name="T22" fmla="*/ 0 w 2111"/>
              <a:gd name="T23" fmla="*/ 1206 h 1206"/>
              <a:gd name="T24" fmla="*/ 20 w 2111"/>
              <a:gd name="T25" fmla="*/ 1206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1" h="1206">
                <a:moveTo>
                  <a:pt x="20" y="1206"/>
                </a:moveTo>
                <a:cubicBezTo>
                  <a:pt x="20" y="1206"/>
                  <a:pt x="20" y="1166"/>
                  <a:pt x="20" y="1103"/>
                </a:cubicBezTo>
                <a:cubicBezTo>
                  <a:pt x="21" y="913"/>
                  <a:pt x="23" y="507"/>
                  <a:pt x="33" y="308"/>
                </a:cubicBezTo>
                <a:lnTo>
                  <a:pt x="23" y="308"/>
                </a:lnTo>
                <a:lnTo>
                  <a:pt x="23" y="318"/>
                </a:lnTo>
                <a:lnTo>
                  <a:pt x="2101" y="318"/>
                </a:lnTo>
                <a:lnTo>
                  <a:pt x="2111" y="0"/>
                </a:lnTo>
                <a:lnTo>
                  <a:pt x="2091" y="0"/>
                </a:lnTo>
                <a:lnTo>
                  <a:pt x="2082" y="298"/>
                </a:lnTo>
                <a:lnTo>
                  <a:pt x="14" y="298"/>
                </a:lnTo>
                <a:lnTo>
                  <a:pt x="13" y="307"/>
                </a:lnTo>
                <a:cubicBezTo>
                  <a:pt x="0" y="574"/>
                  <a:pt x="0" y="1206"/>
                  <a:pt x="0" y="1206"/>
                </a:cubicBezTo>
                <a:lnTo>
                  <a:pt x="20" y="120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7" name="Freeform 497"/>
          <p:cNvSpPr>
            <a:spLocks/>
          </p:cNvSpPr>
          <p:nvPr/>
        </p:nvSpPr>
        <p:spPr bwMode="auto">
          <a:xfrm>
            <a:off x="3410409" y="6058544"/>
            <a:ext cx="35479" cy="54532"/>
          </a:xfrm>
          <a:custGeom>
            <a:avLst/>
            <a:gdLst>
              <a:gd name="T0" fmla="*/ 40 w 80"/>
              <a:gd name="T1" fmla="*/ 40 h 141"/>
              <a:gd name="T2" fmla="*/ 0 w 80"/>
              <a:gd name="T3" fmla="*/ 0 h 141"/>
              <a:gd name="T4" fmla="*/ 40 w 80"/>
              <a:gd name="T5" fmla="*/ 141 h 141"/>
              <a:gd name="T6" fmla="*/ 80 w 80"/>
              <a:gd name="T7" fmla="*/ 0 h 141"/>
              <a:gd name="T8" fmla="*/ 40 w 80"/>
              <a:gd name="T9" fmla="*/ 40 h 141"/>
            </a:gdLst>
            <a:ahLst/>
            <a:cxnLst>
              <a:cxn ang="0">
                <a:pos x="T0" y="T1"/>
              </a:cxn>
              <a:cxn ang="0">
                <a:pos x="T2" y="T3"/>
              </a:cxn>
              <a:cxn ang="0">
                <a:pos x="T4" y="T5"/>
              </a:cxn>
              <a:cxn ang="0">
                <a:pos x="T6" y="T7"/>
              </a:cxn>
              <a:cxn ang="0">
                <a:pos x="T8" y="T9"/>
              </a:cxn>
            </a:cxnLst>
            <a:rect l="0" t="0" r="r" b="b"/>
            <a:pathLst>
              <a:path w="80" h="141">
                <a:moveTo>
                  <a:pt x="40" y="40"/>
                </a:moveTo>
                <a:lnTo>
                  <a:pt x="0" y="0"/>
                </a:lnTo>
                <a:lnTo>
                  <a:pt x="40" y="141"/>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8" name="Freeform 498"/>
          <p:cNvSpPr>
            <a:spLocks/>
          </p:cNvSpPr>
          <p:nvPr/>
        </p:nvSpPr>
        <p:spPr bwMode="auto">
          <a:xfrm>
            <a:off x="3404497" y="6053090"/>
            <a:ext cx="45335" cy="67256"/>
          </a:xfrm>
          <a:custGeom>
            <a:avLst/>
            <a:gdLst>
              <a:gd name="T0" fmla="*/ 51 w 101"/>
              <a:gd name="T1" fmla="*/ 57 h 176"/>
              <a:gd name="T2" fmla="*/ 54 w 101"/>
              <a:gd name="T3" fmla="*/ 54 h 176"/>
              <a:gd name="T4" fmla="*/ 0 w 101"/>
              <a:gd name="T5" fmla="*/ 0 h 176"/>
              <a:gd name="T6" fmla="*/ 51 w 101"/>
              <a:gd name="T7" fmla="*/ 176 h 176"/>
              <a:gd name="T8" fmla="*/ 101 w 101"/>
              <a:gd name="T9" fmla="*/ 0 h 176"/>
              <a:gd name="T10" fmla="*/ 47 w 101"/>
              <a:gd name="T11" fmla="*/ 54 h 176"/>
              <a:gd name="T12" fmla="*/ 51 w 101"/>
              <a:gd name="T13" fmla="*/ 57 h 176"/>
              <a:gd name="T14" fmla="*/ 54 w 101"/>
              <a:gd name="T15" fmla="*/ 54 h 176"/>
              <a:gd name="T16" fmla="*/ 51 w 101"/>
              <a:gd name="T17" fmla="*/ 57 h 176"/>
              <a:gd name="T18" fmla="*/ 54 w 101"/>
              <a:gd name="T19" fmla="*/ 61 h 176"/>
              <a:gd name="T20" fmla="*/ 81 w 101"/>
              <a:gd name="T21" fmla="*/ 34 h 176"/>
              <a:gd name="T22" fmla="*/ 51 w 101"/>
              <a:gd name="T23" fmla="*/ 140 h 176"/>
              <a:gd name="T24" fmla="*/ 21 w 101"/>
              <a:gd name="T25" fmla="*/ 34 h 176"/>
              <a:gd name="T26" fmla="*/ 51 w 101"/>
              <a:gd name="T27" fmla="*/ 64 h 176"/>
              <a:gd name="T28" fmla="*/ 54 w 101"/>
              <a:gd name="T29" fmla="*/ 61 h 176"/>
              <a:gd name="T30" fmla="*/ 51 w 101"/>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176">
                <a:moveTo>
                  <a:pt x="51" y="57"/>
                </a:moveTo>
                <a:lnTo>
                  <a:pt x="54" y="54"/>
                </a:lnTo>
                <a:lnTo>
                  <a:pt x="0" y="0"/>
                </a:lnTo>
                <a:lnTo>
                  <a:pt x="51" y="176"/>
                </a:lnTo>
                <a:lnTo>
                  <a:pt x="101" y="0"/>
                </a:lnTo>
                <a:lnTo>
                  <a:pt x="47" y="54"/>
                </a:lnTo>
                <a:lnTo>
                  <a:pt x="51" y="57"/>
                </a:lnTo>
                <a:lnTo>
                  <a:pt x="54" y="54"/>
                </a:lnTo>
                <a:lnTo>
                  <a:pt x="51" y="57"/>
                </a:lnTo>
                <a:lnTo>
                  <a:pt x="54" y="61"/>
                </a:lnTo>
                <a:lnTo>
                  <a:pt x="81" y="34"/>
                </a:lnTo>
                <a:lnTo>
                  <a:pt x="51" y="140"/>
                </a:lnTo>
                <a:lnTo>
                  <a:pt x="21" y="34"/>
                </a:lnTo>
                <a:lnTo>
                  <a:pt x="51" y="64"/>
                </a:lnTo>
                <a:lnTo>
                  <a:pt x="54" y="61"/>
                </a:lnTo>
                <a:lnTo>
                  <a:pt x="51"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9" name="Freeform 499"/>
          <p:cNvSpPr>
            <a:spLocks/>
          </p:cNvSpPr>
          <p:nvPr/>
        </p:nvSpPr>
        <p:spPr bwMode="auto">
          <a:xfrm>
            <a:off x="6197511" y="5469603"/>
            <a:ext cx="15769" cy="770713"/>
          </a:xfrm>
          <a:custGeom>
            <a:avLst/>
            <a:gdLst>
              <a:gd name="T0" fmla="*/ 0 w 33"/>
              <a:gd name="T1" fmla="*/ 2004 h 2004"/>
              <a:gd name="T2" fmla="*/ 9 w 33"/>
              <a:gd name="T3" fmla="*/ 0 h 2004"/>
              <a:gd name="T4" fmla="*/ 0 w 33"/>
              <a:gd name="T5" fmla="*/ 2004 h 2004"/>
            </a:gdLst>
            <a:ahLst/>
            <a:cxnLst>
              <a:cxn ang="0">
                <a:pos x="T0" y="T1"/>
              </a:cxn>
              <a:cxn ang="0">
                <a:pos x="T2" y="T3"/>
              </a:cxn>
              <a:cxn ang="0">
                <a:pos x="T4" y="T5"/>
              </a:cxn>
            </a:cxnLst>
            <a:rect l="0" t="0" r="r" b="b"/>
            <a:pathLst>
              <a:path w="33" h="2004">
                <a:moveTo>
                  <a:pt x="0" y="2004"/>
                </a:moveTo>
                <a:cubicBezTo>
                  <a:pt x="33" y="1143"/>
                  <a:pt x="9" y="0"/>
                  <a:pt x="9" y="0"/>
                </a:cubicBezTo>
                <a:lnTo>
                  <a:pt x="0" y="200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0" name="Freeform 500"/>
          <p:cNvSpPr>
            <a:spLocks noEditPoints="1"/>
          </p:cNvSpPr>
          <p:nvPr/>
        </p:nvSpPr>
        <p:spPr bwMode="auto">
          <a:xfrm>
            <a:off x="6191598" y="5469603"/>
            <a:ext cx="19711" cy="772531"/>
          </a:xfrm>
          <a:custGeom>
            <a:avLst/>
            <a:gdLst>
              <a:gd name="T0" fmla="*/ 31 w 42"/>
              <a:gd name="T1" fmla="*/ 1804 h 2005"/>
              <a:gd name="T2" fmla="*/ 0 w 42"/>
              <a:gd name="T3" fmla="*/ 2004 h 2005"/>
              <a:gd name="T4" fmla="*/ 33 w 42"/>
              <a:gd name="T5" fmla="*/ 1754 h 2005"/>
              <a:gd name="T6" fmla="*/ 8 w 42"/>
              <a:gd name="T7" fmla="*/ 1729 h 2005"/>
              <a:gd name="T8" fmla="*/ 33 w 42"/>
              <a:gd name="T9" fmla="*/ 1754 h 2005"/>
              <a:gd name="T10" fmla="*/ 38 w 42"/>
              <a:gd name="T11" fmla="*/ 1479 h 2005"/>
              <a:gd name="T12" fmla="*/ 9 w 42"/>
              <a:gd name="T13" fmla="*/ 1679 h 2005"/>
              <a:gd name="T14" fmla="*/ 39 w 42"/>
              <a:gd name="T15" fmla="*/ 1429 h 2005"/>
              <a:gd name="T16" fmla="*/ 14 w 42"/>
              <a:gd name="T17" fmla="*/ 1403 h 2005"/>
              <a:gd name="T18" fmla="*/ 39 w 42"/>
              <a:gd name="T19" fmla="*/ 1429 h 2005"/>
              <a:gd name="T20" fmla="*/ 41 w 42"/>
              <a:gd name="T21" fmla="*/ 1153 h 2005"/>
              <a:gd name="T22" fmla="*/ 15 w 42"/>
              <a:gd name="T23" fmla="*/ 1353 h 2005"/>
              <a:gd name="T24" fmla="*/ 42 w 42"/>
              <a:gd name="T25" fmla="*/ 1103 h 2005"/>
              <a:gd name="T26" fmla="*/ 17 w 42"/>
              <a:gd name="T27" fmla="*/ 1078 h 2005"/>
              <a:gd name="T28" fmla="*/ 42 w 42"/>
              <a:gd name="T29" fmla="*/ 1103 h 2005"/>
              <a:gd name="T30" fmla="*/ 42 w 42"/>
              <a:gd name="T31" fmla="*/ 926 h 2005"/>
              <a:gd name="T32" fmla="*/ 17 w 42"/>
              <a:gd name="T33" fmla="*/ 828 h 2005"/>
              <a:gd name="T34" fmla="*/ 17 w 42"/>
              <a:gd name="T35" fmla="*/ 1028 h 2005"/>
              <a:gd name="T36" fmla="*/ 42 w 42"/>
              <a:gd name="T37" fmla="*/ 777 h 2005"/>
              <a:gd name="T38" fmla="*/ 17 w 42"/>
              <a:gd name="T39" fmla="*/ 752 h 2005"/>
              <a:gd name="T40" fmla="*/ 42 w 42"/>
              <a:gd name="T41" fmla="*/ 777 h 2005"/>
              <a:gd name="T42" fmla="*/ 40 w 42"/>
              <a:gd name="T43" fmla="*/ 502 h 2005"/>
              <a:gd name="T44" fmla="*/ 16 w 42"/>
              <a:gd name="T45" fmla="*/ 702 h 2005"/>
              <a:gd name="T46" fmla="*/ 40 w 42"/>
              <a:gd name="T47" fmla="*/ 452 h 2005"/>
              <a:gd name="T48" fmla="*/ 14 w 42"/>
              <a:gd name="T49" fmla="*/ 427 h 2005"/>
              <a:gd name="T50" fmla="*/ 40 w 42"/>
              <a:gd name="T51" fmla="*/ 452 h 2005"/>
              <a:gd name="T52" fmla="*/ 36 w 42"/>
              <a:gd name="T53" fmla="*/ 176 h 2005"/>
              <a:gd name="T54" fmla="*/ 14 w 42"/>
              <a:gd name="T55" fmla="*/ 377 h 2005"/>
              <a:gd name="T56" fmla="*/ 35 w 42"/>
              <a:gd name="T57" fmla="*/ 126 h 2005"/>
              <a:gd name="T58" fmla="*/ 10 w 42"/>
              <a:gd name="T59" fmla="*/ 101 h 2005"/>
              <a:gd name="T60" fmla="*/ 35 w 42"/>
              <a:gd name="T61" fmla="*/ 126 h 2005"/>
              <a:gd name="T62" fmla="*/ 33 w 42"/>
              <a:gd name="T63" fmla="*/ 0 h 2005"/>
              <a:gd name="T64" fmla="*/ 9 w 42"/>
              <a:gd name="T65" fmla="*/ 5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2005">
                <a:moveTo>
                  <a:pt x="25" y="2005"/>
                </a:moveTo>
                <a:cubicBezTo>
                  <a:pt x="27" y="1939"/>
                  <a:pt x="29" y="1872"/>
                  <a:pt x="31" y="1804"/>
                </a:cubicBezTo>
                <a:lnTo>
                  <a:pt x="6" y="1804"/>
                </a:lnTo>
                <a:cubicBezTo>
                  <a:pt x="4" y="1872"/>
                  <a:pt x="2" y="1939"/>
                  <a:pt x="0" y="2004"/>
                </a:cubicBezTo>
                <a:lnTo>
                  <a:pt x="25" y="2005"/>
                </a:lnTo>
                <a:close/>
                <a:moveTo>
                  <a:pt x="33" y="1754"/>
                </a:moveTo>
                <a:cubicBezTo>
                  <a:pt x="33" y="1746"/>
                  <a:pt x="33" y="1738"/>
                  <a:pt x="33" y="1729"/>
                </a:cubicBezTo>
                <a:lnTo>
                  <a:pt x="8" y="1729"/>
                </a:lnTo>
                <a:cubicBezTo>
                  <a:pt x="8" y="1737"/>
                  <a:pt x="8" y="1745"/>
                  <a:pt x="8" y="1754"/>
                </a:cubicBezTo>
                <a:lnTo>
                  <a:pt x="33" y="1754"/>
                </a:lnTo>
                <a:close/>
                <a:moveTo>
                  <a:pt x="34" y="1679"/>
                </a:moveTo>
                <a:cubicBezTo>
                  <a:pt x="36" y="1613"/>
                  <a:pt x="37" y="1546"/>
                  <a:pt x="38" y="1479"/>
                </a:cubicBezTo>
                <a:lnTo>
                  <a:pt x="13" y="1479"/>
                </a:lnTo>
                <a:cubicBezTo>
                  <a:pt x="12" y="1545"/>
                  <a:pt x="11" y="1612"/>
                  <a:pt x="9" y="1679"/>
                </a:cubicBezTo>
                <a:lnTo>
                  <a:pt x="34" y="1679"/>
                </a:lnTo>
                <a:close/>
                <a:moveTo>
                  <a:pt x="39" y="1429"/>
                </a:moveTo>
                <a:cubicBezTo>
                  <a:pt x="39" y="1420"/>
                  <a:pt x="39" y="1412"/>
                  <a:pt x="39" y="1404"/>
                </a:cubicBezTo>
                <a:lnTo>
                  <a:pt x="14" y="1403"/>
                </a:lnTo>
                <a:cubicBezTo>
                  <a:pt x="14" y="1412"/>
                  <a:pt x="14" y="1420"/>
                  <a:pt x="14" y="1428"/>
                </a:cubicBezTo>
                <a:lnTo>
                  <a:pt x="39" y="1429"/>
                </a:lnTo>
                <a:close/>
                <a:moveTo>
                  <a:pt x="40" y="1354"/>
                </a:moveTo>
                <a:cubicBezTo>
                  <a:pt x="40" y="1286"/>
                  <a:pt x="41" y="1219"/>
                  <a:pt x="41" y="1153"/>
                </a:cubicBezTo>
                <a:lnTo>
                  <a:pt x="16" y="1153"/>
                </a:lnTo>
                <a:cubicBezTo>
                  <a:pt x="16" y="1219"/>
                  <a:pt x="15" y="1286"/>
                  <a:pt x="15" y="1353"/>
                </a:cubicBezTo>
                <a:lnTo>
                  <a:pt x="40" y="1354"/>
                </a:lnTo>
                <a:close/>
                <a:moveTo>
                  <a:pt x="42" y="1103"/>
                </a:moveTo>
                <a:cubicBezTo>
                  <a:pt x="42" y="1095"/>
                  <a:pt x="42" y="1086"/>
                  <a:pt x="42" y="1078"/>
                </a:cubicBezTo>
                <a:lnTo>
                  <a:pt x="17" y="1078"/>
                </a:lnTo>
                <a:cubicBezTo>
                  <a:pt x="17" y="1086"/>
                  <a:pt x="17" y="1095"/>
                  <a:pt x="16" y="1103"/>
                </a:cubicBezTo>
                <a:lnTo>
                  <a:pt x="42" y="1103"/>
                </a:lnTo>
                <a:close/>
                <a:moveTo>
                  <a:pt x="42" y="1028"/>
                </a:moveTo>
                <a:cubicBezTo>
                  <a:pt x="42" y="993"/>
                  <a:pt x="42" y="959"/>
                  <a:pt x="42" y="926"/>
                </a:cubicBezTo>
                <a:cubicBezTo>
                  <a:pt x="42" y="892"/>
                  <a:pt x="42" y="860"/>
                  <a:pt x="42" y="827"/>
                </a:cubicBezTo>
                <a:lnTo>
                  <a:pt x="17" y="828"/>
                </a:lnTo>
                <a:cubicBezTo>
                  <a:pt x="17" y="860"/>
                  <a:pt x="17" y="893"/>
                  <a:pt x="17" y="926"/>
                </a:cubicBezTo>
                <a:cubicBezTo>
                  <a:pt x="17" y="959"/>
                  <a:pt x="17" y="993"/>
                  <a:pt x="17" y="1028"/>
                </a:cubicBezTo>
                <a:lnTo>
                  <a:pt x="42" y="1028"/>
                </a:lnTo>
                <a:close/>
                <a:moveTo>
                  <a:pt x="42" y="777"/>
                </a:moveTo>
                <a:cubicBezTo>
                  <a:pt x="42" y="769"/>
                  <a:pt x="42" y="761"/>
                  <a:pt x="42" y="752"/>
                </a:cubicBezTo>
                <a:lnTo>
                  <a:pt x="17" y="752"/>
                </a:lnTo>
                <a:cubicBezTo>
                  <a:pt x="17" y="761"/>
                  <a:pt x="17" y="769"/>
                  <a:pt x="17" y="777"/>
                </a:cubicBezTo>
                <a:lnTo>
                  <a:pt x="42" y="777"/>
                </a:lnTo>
                <a:close/>
                <a:moveTo>
                  <a:pt x="41" y="702"/>
                </a:moveTo>
                <a:cubicBezTo>
                  <a:pt x="41" y="632"/>
                  <a:pt x="41" y="565"/>
                  <a:pt x="40" y="502"/>
                </a:cubicBezTo>
                <a:lnTo>
                  <a:pt x="15" y="502"/>
                </a:lnTo>
                <a:cubicBezTo>
                  <a:pt x="15" y="565"/>
                  <a:pt x="16" y="632"/>
                  <a:pt x="16" y="702"/>
                </a:cubicBezTo>
                <a:lnTo>
                  <a:pt x="41" y="702"/>
                </a:lnTo>
                <a:close/>
                <a:moveTo>
                  <a:pt x="40" y="452"/>
                </a:moveTo>
                <a:cubicBezTo>
                  <a:pt x="39" y="443"/>
                  <a:pt x="39" y="435"/>
                  <a:pt x="39" y="426"/>
                </a:cubicBezTo>
                <a:lnTo>
                  <a:pt x="14" y="427"/>
                </a:lnTo>
                <a:cubicBezTo>
                  <a:pt x="14" y="435"/>
                  <a:pt x="14" y="443"/>
                  <a:pt x="14" y="452"/>
                </a:cubicBezTo>
                <a:lnTo>
                  <a:pt x="40" y="452"/>
                </a:lnTo>
                <a:close/>
                <a:moveTo>
                  <a:pt x="39" y="376"/>
                </a:moveTo>
                <a:cubicBezTo>
                  <a:pt x="38" y="300"/>
                  <a:pt x="37" y="232"/>
                  <a:pt x="36" y="176"/>
                </a:cubicBezTo>
                <a:lnTo>
                  <a:pt x="11" y="176"/>
                </a:lnTo>
                <a:cubicBezTo>
                  <a:pt x="12" y="232"/>
                  <a:pt x="13" y="300"/>
                  <a:pt x="14" y="377"/>
                </a:cubicBezTo>
                <a:lnTo>
                  <a:pt x="39" y="376"/>
                </a:lnTo>
                <a:close/>
                <a:moveTo>
                  <a:pt x="35" y="126"/>
                </a:moveTo>
                <a:cubicBezTo>
                  <a:pt x="35" y="117"/>
                  <a:pt x="35" y="109"/>
                  <a:pt x="35" y="101"/>
                </a:cubicBezTo>
                <a:lnTo>
                  <a:pt x="10" y="101"/>
                </a:lnTo>
                <a:cubicBezTo>
                  <a:pt x="10" y="109"/>
                  <a:pt x="10" y="117"/>
                  <a:pt x="10" y="126"/>
                </a:cubicBezTo>
                <a:lnTo>
                  <a:pt x="35" y="126"/>
                </a:lnTo>
                <a:close/>
                <a:moveTo>
                  <a:pt x="34" y="51"/>
                </a:moveTo>
                <a:cubicBezTo>
                  <a:pt x="33" y="18"/>
                  <a:pt x="33" y="0"/>
                  <a:pt x="33" y="0"/>
                </a:cubicBezTo>
                <a:lnTo>
                  <a:pt x="8" y="1"/>
                </a:lnTo>
                <a:cubicBezTo>
                  <a:pt x="8" y="1"/>
                  <a:pt x="8" y="18"/>
                  <a:pt x="9" y="51"/>
                </a:cubicBezTo>
                <a:lnTo>
                  <a:pt x="34" y="5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1" name="Freeform 501"/>
          <p:cNvSpPr>
            <a:spLocks noEditPoints="1"/>
          </p:cNvSpPr>
          <p:nvPr/>
        </p:nvSpPr>
        <p:spPr bwMode="auto">
          <a:xfrm>
            <a:off x="3905150" y="6231227"/>
            <a:ext cx="2284478" cy="16360"/>
          </a:xfrm>
          <a:custGeom>
            <a:avLst/>
            <a:gdLst>
              <a:gd name="T0" fmla="*/ 5005 w 5005"/>
              <a:gd name="T1" fmla="*/ 11 h 40"/>
              <a:gd name="T2" fmla="*/ 4984 w 5005"/>
              <a:gd name="T3" fmla="*/ 13 h 40"/>
              <a:gd name="T4" fmla="*/ 4984 w 5005"/>
              <a:gd name="T5" fmla="*/ 39 h 40"/>
              <a:gd name="T6" fmla="*/ 4705 w 5005"/>
              <a:gd name="T7" fmla="*/ 14 h 40"/>
              <a:gd name="T8" fmla="*/ 4908 w 5005"/>
              <a:gd name="T9" fmla="*/ 14 h 40"/>
              <a:gd name="T10" fmla="*/ 4629 w 5005"/>
              <a:gd name="T11" fmla="*/ 40 h 40"/>
              <a:gd name="T12" fmla="*/ 4578 w 5005"/>
              <a:gd name="T13" fmla="*/ 14 h 40"/>
              <a:gd name="T14" fmla="*/ 4578 w 5005"/>
              <a:gd name="T15" fmla="*/ 40 h 40"/>
              <a:gd name="T16" fmla="*/ 4298 w 5005"/>
              <a:gd name="T17" fmla="*/ 14 h 40"/>
              <a:gd name="T18" fmla="*/ 4323 w 5005"/>
              <a:gd name="T19" fmla="*/ 14 h 40"/>
              <a:gd name="T20" fmla="*/ 4043 w 5005"/>
              <a:gd name="T21" fmla="*/ 39 h 40"/>
              <a:gd name="T22" fmla="*/ 3993 w 5005"/>
              <a:gd name="T23" fmla="*/ 14 h 40"/>
              <a:gd name="T24" fmla="*/ 3993 w 5005"/>
              <a:gd name="T25" fmla="*/ 39 h 40"/>
              <a:gd name="T26" fmla="*/ 3713 w 5005"/>
              <a:gd name="T27" fmla="*/ 13 h 40"/>
              <a:gd name="T28" fmla="*/ 3916 w 5005"/>
              <a:gd name="T29" fmla="*/ 13 h 40"/>
              <a:gd name="T30" fmla="*/ 3637 w 5005"/>
              <a:gd name="T31" fmla="*/ 38 h 40"/>
              <a:gd name="T32" fmla="*/ 3586 w 5005"/>
              <a:gd name="T33" fmla="*/ 13 h 40"/>
              <a:gd name="T34" fmla="*/ 3586 w 5005"/>
              <a:gd name="T35" fmla="*/ 38 h 40"/>
              <a:gd name="T36" fmla="*/ 3306 w 5005"/>
              <a:gd name="T37" fmla="*/ 12 h 40"/>
              <a:gd name="T38" fmla="*/ 3332 w 5005"/>
              <a:gd name="T39" fmla="*/ 12 h 40"/>
              <a:gd name="T40" fmla="*/ 3052 w 5005"/>
              <a:gd name="T41" fmla="*/ 36 h 40"/>
              <a:gd name="T42" fmla="*/ 3001 w 5005"/>
              <a:gd name="T43" fmla="*/ 11 h 40"/>
              <a:gd name="T44" fmla="*/ 3001 w 5005"/>
              <a:gd name="T45" fmla="*/ 36 h 40"/>
              <a:gd name="T46" fmla="*/ 2722 w 5005"/>
              <a:gd name="T47" fmla="*/ 10 h 40"/>
              <a:gd name="T48" fmla="*/ 2925 w 5005"/>
              <a:gd name="T49" fmla="*/ 11 h 40"/>
              <a:gd name="T50" fmla="*/ 2645 w 5005"/>
              <a:gd name="T51" fmla="*/ 35 h 40"/>
              <a:gd name="T52" fmla="*/ 2595 w 5005"/>
              <a:gd name="T53" fmla="*/ 10 h 40"/>
              <a:gd name="T54" fmla="*/ 2595 w 5005"/>
              <a:gd name="T55" fmla="*/ 35 h 40"/>
              <a:gd name="T56" fmla="*/ 2315 w 5005"/>
              <a:gd name="T57" fmla="*/ 9 h 40"/>
              <a:gd name="T58" fmla="*/ 2340 w 5005"/>
              <a:gd name="T59" fmla="*/ 9 h 40"/>
              <a:gd name="T60" fmla="*/ 2060 w 5005"/>
              <a:gd name="T61" fmla="*/ 33 h 40"/>
              <a:gd name="T62" fmla="*/ 2010 w 5005"/>
              <a:gd name="T63" fmla="*/ 8 h 40"/>
              <a:gd name="T64" fmla="*/ 2010 w 5005"/>
              <a:gd name="T65" fmla="*/ 33 h 40"/>
              <a:gd name="T66" fmla="*/ 1730 w 5005"/>
              <a:gd name="T67" fmla="*/ 7 h 40"/>
              <a:gd name="T68" fmla="*/ 1934 w 5005"/>
              <a:gd name="T69" fmla="*/ 7 h 40"/>
              <a:gd name="T70" fmla="*/ 1654 w 5005"/>
              <a:gd name="T71" fmla="*/ 32 h 40"/>
              <a:gd name="T72" fmla="*/ 1603 w 5005"/>
              <a:gd name="T73" fmla="*/ 6 h 40"/>
              <a:gd name="T74" fmla="*/ 1603 w 5005"/>
              <a:gd name="T75" fmla="*/ 32 h 40"/>
              <a:gd name="T76" fmla="*/ 1323 w 5005"/>
              <a:gd name="T77" fmla="*/ 5 h 40"/>
              <a:gd name="T78" fmla="*/ 1349 w 5005"/>
              <a:gd name="T79" fmla="*/ 5 h 40"/>
              <a:gd name="T80" fmla="*/ 1069 w 5005"/>
              <a:gd name="T81" fmla="*/ 30 h 40"/>
              <a:gd name="T82" fmla="*/ 1018 w 5005"/>
              <a:gd name="T83" fmla="*/ 4 h 40"/>
              <a:gd name="T84" fmla="*/ 1018 w 5005"/>
              <a:gd name="T85" fmla="*/ 29 h 40"/>
              <a:gd name="T86" fmla="*/ 739 w 5005"/>
              <a:gd name="T87" fmla="*/ 3 h 40"/>
              <a:gd name="T88" fmla="*/ 942 w 5005"/>
              <a:gd name="T89" fmla="*/ 4 h 40"/>
              <a:gd name="T90" fmla="*/ 662 w 5005"/>
              <a:gd name="T91" fmla="*/ 28 h 40"/>
              <a:gd name="T92" fmla="*/ 611 w 5005"/>
              <a:gd name="T93" fmla="*/ 2 h 40"/>
              <a:gd name="T94" fmla="*/ 611 w 5005"/>
              <a:gd name="T95" fmla="*/ 28 h 40"/>
              <a:gd name="T96" fmla="*/ 332 w 5005"/>
              <a:gd name="T97" fmla="*/ 1 h 40"/>
              <a:gd name="T98" fmla="*/ 357 w 5005"/>
              <a:gd name="T99" fmla="*/ 1 h 40"/>
              <a:gd name="T100" fmla="*/ 77 w 5005"/>
              <a:gd name="T101" fmla="*/ 26 h 40"/>
              <a:gd name="T102" fmla="*/ 26 w 5005"/>
              <a:gd name="T103" fmla="*/ 0 h 40"/>
              <a:gd name="T104" fmla="*/ 26 w 5005"/>
              <a:gd name="T105"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05" h="40">
                <a:moveTo>
                  <a:pt x="4801" y="33"/>
                </a:moveTo>
                <a:cubicBezTo>
                  <a:pt x="4911" y="35"/>
                  <a:pt x="4977" y="36"/>
                  <a:pt x="5004" y="37"/>
                </a:cubicBezTo>
                <a:lnTo>
                  <a:pt x="5005" y="11"/>
                </a:lnTo>
                <a:cubicBezTo>
                  <a:pt x="4977" y="10"/>
                  <a:pt x="4911" y="9"/>
                  <a:pt x="4801" y="8"/>
                </a:cubicBezTo>
                <a:lnTo>
                  <a:pt x="4801" y="33"/>
                </a:lnTo>
                <a:close/>
                <a:moveTo>
                  <a:pt x="4984" y="13"/>
                </a:moveTo>
                <a:cubicBezTo>
                  <a:pt x="4977" y="13"/>
                  <a:pt x="4968" y="13"/>
                  <a:pt x="4959" y="14"/>
                </a:cubicBezTo>
                <a:lnTo>
                  <a:pt x="4959" y="39"/>
                </a:lnTo>
                <a:cubicBezTo>
                  <a:pt x="4968" y="39"/>
                  <a:pt x="4977" y="39"/>
                  <a:pt x="4984" y="39"/>
                </a:cubicBezTo>
                <a:lnTo>
                  <a:pt x="4984" y="13"/>
                </a:lnTo>
                <a:close/>
                <a:moveTo>
                  <a:pt x="4908" y="14"/>
                </a:moveTo>
                <a:cubicBezTo>
                  <a:pt x="4856" y="14"/>
                  <a:pt x="4788" y="14"/>
                  <a:pt x="4705" y="14"/>
                </a:cubicBezTo>
                <a:lnTo>
                  <a:pt x="4705" y="40"/>
                </a:lnTo>
                <a:cubicBezTo>
                  <a:pt x="4788" y="40"/>
                  <a:pt x="4856" y="40"/>
                  <a:pt x="4908" y="39"/>
                </a:cubicBezTo>
                <a:lnTo>
                  <a:pt x="4908" y="14"/>
                </a:lnTo>
                <a:close/>
                <a:moveTo>
                  <a:pt x="4654" y="14"/>
                </a:moveTo>
                <a:cubicBezTo>
                  <a:pt x="4646" y="14"/>
                  <a:pt x="4637" y="14"/>
                  <a:pt x="4629" y="14"/>
                </a:cubicBezTo>
                <a:lnTo>
                  <a:pt x="4629" y="40"/>
                </a:lnTo>
                <a:cubicBezTo>
                  <a:pt x="4637" y="40"/>
                  <a:pt x="4646" y="40"/>
                  <a:pt x="4654" y="40"/>
                </a:cubicBezTo>
                <a:lnTo>
                  <a:pt x="4654" y="14"/>
                </a:lnTo>
                <a:close/>
                <a:moveTo>
                  <a:pt x="4578" y="14"/>
                </a:moveTo>
                <a:cubicBezTo>
                  <a:pt x="4515" y="14"/>
                  <a:pt x="4447" y="14"/>
                  <a:pt x="4374" y="14"/>
                </a:cubicBezTo>
                <a:lnTo>
                  <a:pt x="4374" y="40"/>
                </a:lnTo>
                <a:cubicBezTo>
                  <a:pt x="4447" y="40"/>
                  <a:pt x="4515" y="40"/>
                  <a:pt x="4578" y="40"/>
                </a:cubicBezTo>
                <a:lnTo>
                  <a:pt x="4578" y="14"/>
                </a:lnTo>
                <a:close/>
                <a:moveTo>
                  <a:pt x="4323" y="14"/>
                </a:moveTo>
                <a:cubicBezTo>
                  <a:pt x="4315" y="14"/>
                  <a:pt x="4306" y="14"/>
                  <a:pt x="4298" y="14"/>
                </a:cubicBezTo>
                <a:lnTo>
                  <a:pt x="4298" y="40"/>
                </a:lnTo>
                <a:cubicBezTo>
                  <a:pt x="4306" y="40"/>
                  <a:pt x="4315" y="40"/>
                  <a:pt x="4323" y="40"/>
                </a:cubicBezTo>
                <a:lnTo>
                  <a:pt x="4323" y="14"/>
                </a:lnTo>
                <a:close/>
                <a:moveTo>
                  <a:pt x="4247" y="14"/>
                </a:moveTo>
                <a:cubicBezTo>
                  <a:pt x="4182" y="14"/>
                  <a:pt x="4114" y="14"/>
                  <a:pt x="4043" y="14"/>
                </a:cubicBezTo>
                <a:lnTo>
                  <a:pt x="4043" y="39"/>
                </a:lnTo>
                <a:cubicBezTo>
                  <a:pt x="4114" y="39"/>
                  <a:pt x="4182" y="39"/>
                  <a:pt x="4247" y="39"/>
                </a:cubicBezTo>
                <a:lnTo>
                  <a:pt x="4247" y="14"/>
                </a:lnTo>
                <a:close/>
                <a:moveTo>
                  <a:pt x="3993" y="14"/>
                </a:moveTo>
                <a:cubicBezTo>
                  <a:pt x="3984" y="14"/>
                  <a:pt x="3976" y="14"/>
                  <a:pt x="3967" y="14"/>
                </a:cubicBezTo>
                <a:lnTo>
                  <a:pt x="3967" y="39"/>
                </a:lnTo>
                <a:cubicBezTo>
                  <a:pt x="3976" y="39"/>
                  <a:pt x="3984" y="39"/>
                  <a:pt x="3993" y="39"/>
                </a:cubicBezTo>
                <a:lnTo>
                  <a:pt x="3993" y="14"/>
                </a:lnTo>
                <a:close/>
                <a:moveTo>
                  <a:pt x="3916" y="13"/>
                </a:moveTo>
                <a:cubicBezTo>
                  <a:pt x="3850" y="13"/>
                  <a:pt x="3783" y="13"/>
                  <a:pt x="3713" y="13"/>
                </a:cubicBezTo>
                <a:lnTo>
                  <a:pt x="3713" y="38"/>
                </a:lnTo>
                <a:cubicBezTo>
                  <a:pt x="3782" y="39"/>
                  <a:pt x="3850" y="39"/>
                  <a:pt x="3916" y="39"/>
                </a:cubicBezTo>
                <a:lnTo>
                  <a:pt x="3916" y="13"/>
                </a:lnTo>
                <a:close/>
                <a:moveTo>
                  <a:pt x="3662" y="13"/>
                </a:moveTo>
                <a:cubicBezTo>
                  <a:pt x="3654" y="13"/>
                  <a:pt x="3645" y="13"/>
                  <a:pt x="3637" y="13"/>
                </a:cubicBezTo>
                <a:lnTo>
                  <a:pt x="3637" y="38"/>
                </a:lnTo>
                <a:cubicBezTo>
                  <a:pt x="3645" y="38"/>
                  <a:pt x="3654" y="38"/>
                  <a:pt x="3662" y="38"/>
                </a:cubicBezTo>
                <a:lnTo>
                  <a:pt x="3662" y="13"/>
                </a:lnTo>
                <a:close/>
                <a:moveTo>
                  <a:pt x="3586" y="13"/>
                </a:moveTo>
                <a:cubicBezTo>
                  <a:pt x="3519" y="12"/>
                  <a:pt x="3451" y="12"/>
                  <a:pt x="3382" y="12"/>
                </a:cubicBezTo>
                <a:lnTo>
                  <a:pt x="3382" y="37"/>
                </a:lnTo>
                <a:cubicBezTo>
                  <a:pt x="3451" y="38"/>
                  <a:pt x="3519" y="38"/>
                  <a:pt x="3586" y="38"/>
                </a:cubicBezTo>
                <a:lnTo>
                  <a:pt x="3586" y="13"/>
                </a:lnTo>
                <a:close/>
                <a:moveTo>
                  <a:pt x="3332" y="12"/>
                </a:moveTo>
                <a:cubicBezTo>
                  <a:pt x="3323" y="12"/>
                  <a:pt x="3315" y="12"/>
                  <a:pt x="3306" y="12"/>
                </a:cubicBezTo>
                <a:lnTo>
                  <a:pt x="3306" y="37"/>
                </a:lnTo>
                <a:cubicBezTo>
                  <a:pt x="3315" y="37"/>
                  <a:pt x="3323" y="37"/>
                  <a:pt x="3332" y="37"/>
                </a:cubicBezTo>
                <a:lnTo>
                  <a:pt x="3332" y="12"/>
                </a:lnTo>
                <a:close/>
                <a:moveTo>
                  <a:pt x="3255" y="12"/>
                </a:moveTo>
                <a:cubicBezTo>
                  <a:pt x="3188" y="12"/>
                  <a:pt x="3121" y="11"/>
                  <a:pt x="3052" y="11"/>
                </a:cubicBezTo>
                <a:lnTo>
                  <a:pt x="3052" y="36"/>
                </a:lnTo>
                <a:cubicBezTo>
                  <a:pt x="3120" y="37"/>
                  <a:pt x="3188" y="37"/>
                  <a:pt x="3255" y="37"/>
                </a:cubicBezTo>
                <a:lnTo>
                  <a:pt x="3255" y="12"/>
                </a:lnTo>
                <a:close/>
                <a:moveTo>
                  <a:pt x="3001" y="11"/>
                </a:moveTo>
                <a:cubicBezTo>
                  <a:pt x="2993" y="11"/>
                  <a:pt x="2984" y="11"/>
                  <a:pt x="2976" y="11"/>
                </a:cubicBezTo>
                <a:lnTo>
                  <a:pt x="2976" y="36"/>
                </a:lnTo>
                <a:cubicBezTo>
                  <a:pt x="2984" y="36"/>
                  <a:pt x="2993" y="36"/>
                  <a:pt x="3001" y="36"/>
                </a:cubicBezTo>
                <a:lnTo>
                  <a:pt x="3001" y="11"/>
                </a:lnTo>
                <a:close/>
                <a:moveTo>
                  <a:pt x="2925" y="11"/>
                </a:moveTo>
                <a:cubicBezTo>
                  <a:pt x="2858" y="10"/>
                  <a:pt x="2790" y="10"/>
                  <a:pt x="2722" y="10"/>
                </a:cubicBezTo>
                <a:lnTo>
                  <a:pt x="2722" y="35"/>
                </a:lnTo>
                <a:cubicBezTo>
                  <a:pt x="2790" y="36"/>
                  <a:pt x="2858" y="36"/>
                  <a:pt x="2925" y="36"/>
                </a:cubicBezTo>
                <a:lnTo>
                  <a:pt x="2925" y="11"/>
                </a:lnTo>
                <a:close/>
                <a:moveTo>
                  <a:pt x="2671" y="10"/>
                </a:moveTo>
                <a:cubicBezTo>
                  <a:pt x="2662" y="10"/>
                  <a:pt x="2654" y="10"/>
                  <a:pt x="2645" y="10"/>
                </a:cubicBezTo>
                <a:lnTo>
                  <a:pt x="2645" y="35"/>
                </a:lnTo>
                <a:cubicBezTo>
                  <a:pt x="2654" y="35"/>
                  <a:pt x="2662" y="35"/>
                  <a:pt x="2671" y="35"/>
                </a:cubicBezTo>
                <a:lnTo>
                  <a:pt x="2671" y="10"/>
                </a:lnTo>
                <a:close/>
                <a:moveTo>
                  <a:pt x="2595" y="10"/>
                </a:moveTo>
                <a:cubicBezTo>
                  <a:pt x="2527" y="9"/>
                  <a:pt x="2459" y="9"/>
                  <a:pt x="2391" y="9"/>
                </a:cubicBezTo>
                <a:lnTo>
                  <a:pt x="2391" y="34"/>
                </a:lnTo>
                <a:cubicBezTo>
                  <a:pt x="2459" y="35"/>
                  <a:pt x="2527" y="35"/>
                  <a:pt x="2595" y="35"/>
                </a:cubicBezTo>
                <a:lnTo>
                  <a:pt x="2595" y="10"/>
                </a:lnTo>
                <a:close/>
                <a:moveTo>
                  <a:pt x="2340" y="9"/>
                </a:moveTo>
                <a:cubicBezTo>
                  <a:pt x="2332" y="9"/>
                  <a:pt x="2323" y="9"/>
                  <a:pt x="2315" y="9"/>
                </a:cubicBezTo>
                <a:lnTo>
                  <a:pt x="2315" y="34"/>
                </a:lnTo>
                <a:cubicBezTo>
                  <a:pt x="2323" y="34"/>
                  <a:pt x="2332" y="34"/>
                  <a:pt x="2340" y="34"/>
                </a:cubicBezTo>
                <a:lnTo>
                  <a:pt x="2340" y="9"/>
                </a:lnTo>
                <a:close/>
                <a:moveTo>
                  <a:pt x="2264" y="9"/>
                </a:moveTo>
                <a:cubicBezTo>
                  <a:pt x="2196" y="8"/>
                  <a:pt x="2128" y="8"/>
                  <a:pt x="2061" y="8"/>
                </a:cubicBezTo>
                <a:lnTo>
                  <a:pt x="2060" y="33"/>
                </a:lnTo>
                <a:cubicBezTo>
                  <a:pt x="2128" y="33"/>
                  <a:pt x="2196" y="34"/>
                  <a:pt x="2264" y="34"/>
                </a:cubicBezTo>
                <a:lnTo>
                  <a:pt x="2264" y="9"/>
                </a:lnTo>
                <a:close/>
                <a:moveTo>
                  <a:pt x="2010" y="8"/>
                </a:moveTo>
                <a:cubicBezTo>
                  <a:pt x="2001" y="8"/>
                  <a:pt x="1993" y="8"/>
                  <a:pt x="1984" y="8"/>
                </a:cubicBezTo>
                <a:lnTo>
                  <a:pt x="1984" y="33"/>
                </a:lnTo>
                <a:cubicBezTo>
                  <a:pt x="1993" y="33"/>
                  <a:pt x="2001" y="33"/>
                  <a:pt x="2010" y="33"/>
                </a:cubicBezTo>
                <a:lnTo>
                  <a:pt x="2010" y="8"/>
                </a:lnTo>
                <a:close/>
                <a:moveTo>
                  <a:pt x="1934" y="7"/>
                </a:moveTo>
                <a:cubicBezTo>
                  <a:pt x="1865" y="7"/>
                  <a:pt x="1797" y="7"/>
                  <a:pt x="1730" y="7"/>
                </a:cubicBezTo>
                <a:lnTo>
                  <a:pt x="1730" y="32"/>
                </a:lnTo>
                <a:cubicBezTo>
                  <a:pt x="1797" y="32"/>
                  <a:pt x="1865" y="32"/>
                  <a:pt x="1933" y="33"/>
                </a:cubicBezTo>
                <a:lnTo>
                  <a:pt x="1934" y="7"/>
                </a:lnTo>
                <a:close/>
                <a:moveTo>
                  <a:pt x="1679" y="6"/>
                </a:moveTo>
                <a:cubicBezTo>
                  <a:pt x="1671" y="6"/>
                  <a:pt x="1662" y="6"/>
                  <a:pt x="1654" y="6"/>
                </a:cubicBezTo>
                <a:lnTo>
                  <a:pt x="1654" y="32"/>
                </a:lnTo>
                <a:cubicBezTo>
                  <a:pt x="1662" y="32"/>
                  <a:pt x="1671" y="32"/>
                  <a:pt x="1679" y="32"/>
                </a:cubicBezTo>
                <a:lnTo>
                  <a:pt x="1679" y="6"/>
                </a:lnTo>
                <a:close/>
                <a:moveTo>
                  <a:pt x="1603" y="6"/>
                </a:moveTo>
                <a:cubicBezTo>
                  <a:pt x="1534" y="6"/>
                  <a:pt x="1466" y="6"/>
                  <a:pt x="1400" y="5"/>
                </a:cubicBezTo>
                <a:lnTo>
                  <a:pt x="1400" y="31"/>
                </a:lnTo>
                <a:cubicBezTo>
                  <a:pt x="1466" y="31"/>
                  <a:pt x="1534" y="31"/>
                  <a:pt x="1603" y="32"/>
                </a:cubicBezTo>
                <a:lnTo>
                  <a:pt x="1603" y="6"/>
                </a:lnTo>
                <a:close/>
                <a:moveTo>
                  <a:pt x="1349" y="5"/>
                </a:moveTo>
                <a:cubicBezTo>
                  <a:pt x="1340" y="5"/>
                  <a:pt x="1332" y="5"/>
                  <a:pt x="1323" y="5"/>
                </a:cubicBezTo>
                <a:lnTo>
                  <a:pt x="1323" y="30"/>
                </a:lnTo>
                <a:cubicBezTo>
                  <a:pt x="1332" y="30"/>
                  <a:pt x="1340" y="31"/>
                  <a:pt x="1349" y="31"/>
                </a:cubicBezTo>
                <a:lnTo>
                  <a:pt x="1349" y="5"/>
                </a:lnTo>
                <a:close/>
                <a:moveTo>
                  <a:pt x="1273" y="5"/>
                </a:moveTo>
                <a:cubicBezTo>
                  <a:pt x="1203" y="5"/>
                  <a:pt x="1135" y="4"/>
                  <a:pt x="1069" y="4"/>
                </a:cubicBezTo>
                <a:lnTo>
                  <a:pt x="1069" y="30"/>
                </a:lnTo>
                <a:cubicBezTo>
                  <a:pt x="1135" y="30"/>
                  <a:pt x="1203" y="30"/>
                  <a:pt x="1273" y="30"/>
                </a:cubicBezTo>
                <a:lnTo>
                  <a:pt x="1273" y="5"/>
                </a:lnTo>
                <a:close/>
                <a:moveTo>
                  <a:pt x="1018" y="4"/>
                </a:moveTo>
                <a:cubicBezTo>
                  <a:pt x="1010" y="4"/>
                  <a:pt x="1001" y="4"/>
                  <a:pt x="993" y="4"/>
                </a:cubicBezTo>
                <a:lnTo>
                  <a:pt x="993" y="29"/>
                </a:lnTo>
                <a:cubicBezTo>
                  <a:pt x="1001" y="29"/>
                  <a:pt x="1010" y="29"/>
                  <a:pt x="1018" y="29"/>
                </a:cubicBezTo>
                <a:lnTo>
                  <a:pt x="1018" y="4"/>
                </a:lnTo>
                <a:close/>
                <a:moveTo>
                  <a:pt x="942" y="4"/>
                </a:moveTo>
                <a:cubicBezTo>
                  <a:pt x="872" y="3"/>
                  <a:pt x="804" y="3"/>
                  <a:pt x="739" y="3"/>
                </a:cubicBezTo>
                <a:lnTo>
                  <a:pt x="738" y="28"/>
                </a:lnTo>
                <a:cubicBezTo>
                  <a:pt x="803" y="28"/>
                  <a:pt x="871" y="29"/>
                  <a:pt x="942" y="29"/>
                </a:cubicBezTo>
                <a:lnTo>
                  <a:pt x="942" y="4"/>
                </a:lnTo>
                <a:close/>
                <a:moveTo>
                  <a:pt x="688" y="3"/>
                </a:moveTo>
                <a:cubicBezTo>
                  <a:pt x="679" y="3"/>
                  <a:pt x="671" y="3"/>
                  <a:pt x="662" y="3"/>
                </a:cubicBezTo>
                <a:lnTo>
                  <a:pt x="662" y="28"/>
                </a:lnTo>
                <a:cubicBezTo>
                  <a:pt x="671" y="28"/>
                  <a:pt x="679" y="28"/>
                  <a:pt x="688" y="28"/>
                </a:cubicBezTo>
                <a:lnTo>
                  <a:pt x="688" y="3"/>
                </a:lnTo>
                <a:close/>
                <a:moveTo>
                  <a:pt x="611" y="2"/>
                </a:moveTo>
                <a:cubicBezTo>
                  <a:pt x="539" y="2"/>
                  <a:pt x="471" y="2"/>
                  <a:pt x="408" y="1"/>
                </a:cubicBezTo>
                <a:lnTo>
                  <a:pt x="408" y="27"/>
                </a:lnTo>
                <a:cubicBezTo>
                  <a:pt x="470" y="27"/>
                  <a:pt x="539" y="27"/>
                  <a:pt x="611" y="28"/>
                </a:cubicBezTo>
                <a:lnTo>
                  <a:pt x="611" y="2"/>
                </a:lnTo>
                <a:close/>
                <a:moveTo>
                  <a:pt x="357" y="1"/>
                </a:moveTo>
                <a:cubicBezTo>
                  <a:pt x="348" y="1"/>
                  <a:pt x="340" y="1"/>
                  <a:pt x="332" y="1"/>
                </a:cubicBezTo>
                <a:lnTo>
                  <a:pt x="331" y="27"/>
                </a:lnTo>
                <a:cubicBezTo>
                  <a:pt x="340" y="27"/>
                  <a:pt x="348" y="27"/>
                  <a:pt x="357" y="27"/>
                </a:cubicBezTo>
                <a:lnTo>
                  <a:pt x="357" y="1"/>
                </a:lnTo>
                <a:close/>
                <a:moveTo>
                  <a:pt x="281" y="1"/>
                </a:moveTo>
                <a:cubicBezTo>
                  <a:pt x="199" y="1"/>
                  <a:pt x="130" y="0"/>
                  <a:pt x="77" y="0"/>
                </a:cubicBezTo>
                <a:lnTo>
                  <a:pt x="77" y="26"/>
                </a:lnTo>
                <a:cubicBezTo>
                  <a:pt x="130" y="26"/>
                  <a:pt x="199" y="26"/>
                  <a:pt x="281" y="26"/>
                </a:cubicBezTo>
                <a:lnTo>
                  <a:pt x="281" y="1"/>
                </a:lnTo>
                <a:close/>
                <a:moveTo>
                  <a:pt x="26" y="0"/>
                </a:moveTo>
                <a:cubicBezTo>
                  <a:pt x="16" y="0"/>
                  <a:pt x="8" y="0"/>
                  <a:pt x="0" y="0"/>
                </a:cubicBezTo>
                <a:lnTo>
                  <a:pt x="0" y="25"/>
                </a:lnTo>
                <a:cubicBezTo>
                  <a:pt x="8" y="25"/>
                  <a:pt x="16" y="25"/>
                  <a:pt x="26" y="25"/>
                </a:cubicBezTo>
                <a:lnTo>
                  <a:pt x="26"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2" name="Freeform 502"/>
          <p:cNvSpPr>
            <a:spLocks/>
          </p:cNvSpPr>
          <p:nvPr/>
        </p:nvSpPr>
        <p:spPr bwMode="auto">
          <a:xfrm>
            <a:off x="3867699" y="6213050"/>
            <a:ext cx="74901" cy="47261"/>
          </a:xfrm>
          <a:custGeom>
            <a:avLst/>
            <a:gdLst>
              <a:gd name="T0" fmla="*/ 166 w 166"/>
              <a:gd name="T1" fmla="*/ 122 h 122"/>
              <a:gd name="T2" fmla="*/ 0 w 166"/>
              <a:gd name="T3" fmla="*/ 60 h 122"/>
              <a:gd name="T4" fmla="*/ 166 w 166"/>
              <a:gd name="T5" fmla="*/ 0 h 122"/>
              <a:gd name="T6" fmla="*/ 166 w 166"/>
              <a:gd name="T7" fmla="*/ 122 h 122"/>
            </a:gdLst>
            <a:ahLst/>
            <a:cxnLst>
              <a:cxn ang="0">
                <a:pos x="T0" y="T1"/>
              </a:cxn>
              <a:cxn ang="0">
                <a:pos x="T2" y="T3"/>
              </a:cxn>
              <a:cxn ang="0">
                <a:pos x="T4" y="T5"/>
              </a:cxn>
              <a:cxn ang="0">
                <a:pos x="T6" y="T7"/>
              </a:cxn>
            </a:cxnLst>
            <a:rect l="0" t="0" r="r" b="b"/>
            <a:pathLst>
              <a:path w="166" h="122">
                <a:moveTo>
                  <a:pt x="166" y="122"/>
                </a:moveTo>
                <a:lnTo>
                  <a:pt x="0" y="60"/>
                </a:lnTo>
                <a:lnTo>
                  <a:pt x="166" y="0"/>
                </a:lnTo>
                <a:cubicBezTo>
                  <a:pt x="139" y="36"/>
                  <a:pt x="139" y="85"/>
                  <a:pt x="166" y="12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3" name="Rectangle 503"/>
          <p:cNvSpPr>
            <a:spLocks noChangeArrowheads="1"/>
          </p:cNvSpPr>
          <p:nvPr/>
        </p:nvSpPr>
        <p:spPr bwMode="auto">
          <a:xfrm>
            <a:off x="5008952" y="6054909"/>
            <a:ext cx="252298"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isLd</a:t>
            </a:r>
            <a:endParaRPr kumimoji="0" lang="en-US" sz="1800" b="0" i="0" u="none" strike="noStrike" cap="none" normalizeH="0" baseline="0" dirty="0" smtClean="0">
              <a:ln>
                <a:noFill/>
              </a:ln>
              <a:solidFill>
                <a:schemeClr val="tx1"/>
              </a:solidFill>
              <a:effectLst/>
              <a:latin typeface="Arial" pitchFamily="34" charset="0"/>
            </a:endParaRPr>
          </a:p>
        </p:txBody>
      </p:sp>
      <p:sp>
        <p:nvSpPr>
          <p:cNvPr id="17894" name="Freeform 504"/>
          <p:cNvSpPr>
            <a:spLocks/>
          </p:cNvSpPr>
          <p:nvPr/>
        </p:nvSpPr>
        <p:spPr bwMode="auto">
          <a:xfrm>
            <a:off x="3455745" y="6387551"/>
            <a:ext cx="3216796" cy="241757"/>
          </a:xfrm>
          <a:custGeom>
            <a:avLst/>
            <a:gdLst>
              <a:gd name="T0" fmla="*/ 0 w 7048"/>
              <a:gd name="T1" fmla="*/ 1 h 627"/>
              <a:gd name="T2" fmla="*/ 20 w 7048"/>
              <a:gd name="T3" fmla="*/ 627 h 627"/>
              <a:gd name="T4" fmla="*/ 7048 w 7048"/>
              <a:gd name="T5" fmla="*/ 627 h 627"/>
              <a:gd name="T6" fmla="*/ 7048 w 7048"/>
              <a:gd name="T7" fmla="*/ 601 h 627"/>
              <a:gd name="T8" fmla="*/ 45 w 7048"/>
              <a:gd name="T9" fmla="*/ 601 h 627"/>
              <a:gd name="T10" fmla="*/ 26 w 7048"/>
              <a:gd name="T11" fmla="*/ 0 h 627"/>
              <a:gd name="T12" fmla="*/ 0 w 7048"/>
              <a:gd name="T13" fmla="*/ 1 h 627"/>
            </a:gdLst>
            <a:ahLst/>
            <a:cxnLst>
              <a:cxn ang="0">
                <a:pos x="T0" y="T1"/>
              </a:cxn>
              <a:cxn ang="0">
                <a:pos x="T2" y="T3"/>
              </a:cxn>
              <a:cxn ang="0">
                <a:pos x="T4" y="T5"/>
              </a:cxn>
              <a:cxn ang="0">
                <a:pos x="T6" y="T7"/>
              </a:cxn>
              <a:cxn ang="0">
                <a:pos x="T8" y="T9"/>
              </a:cxn>
              <a:cxn ang="0">
                <a:pos x="T10" y="T11"/>
              </a:cxn>
              <a:cxn ang="0">
                <a:pos x="T12" y="T13"/>
              </a:cxn>
            </a:cxnLst>
            <a:rect l="0" t="0" r="r" b="b"/>
            <a:pathLst>
              <a:path w="7048" h="627">
                <a:moveTo>
                  <a:pt x="0" y="1"/>
                </a:moveTo>
                <a:lnTo>
                  <a:pt x="20" y="627"/>
                </a:lnTo>
                <a:lnTo>
                  <a:pt x="7048" y="627"/>
                </a:lnTo>
                <a:lnTo>
                  <a:pt x="7048" y="601"/>
                </a:lnTo>
                <a:lnTo>
                  <a:pt x="45" y="601"/>
                </a:lnTo>
                <a:lnTo>
                  <a:pt x="26" y="0"/>
                </a:lnTo>
                <a:lnTo>
                  <a:pt x="0" y="1"/>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5" name="Freeform 505"/>
          <p:cNvSpPr>
            <a:spLocks/>
          </p:cNvSpPr>
          <p:nvPr/>
        </p:nvSpPr>
        <p:spPr bwMode="auto">
          <a:xfrm>
            <a:off x="4906457" y="6351196"/>
            <a:ext cx="975683" cy="9089"/>
          </a:xfrm>
          <a:custGeom>
            <a:avLst/>
            <a:gdLst>
              <a:gd name="T0" fmla="*/ 24 w 2135"/>
              <a:gd name="T1" fmla="*/ 12 h 24"/>
              <a:gd name="T2" fmla="*/ 24 w 2135"/>
              <a:gd name="T3" fmla="*/ 12 h 24"/>
              <a:gd name="T4" fmla="*/ 12 w 2135"/>
              <a:gd name="T5" fmla="*/ 12 h 24"/>
              <a:gd name="T6" fmla="*/ 12 w 2135"/>
              <a:gd name="T7" fmla="*/ 24 h 24"/>
              <a:gd name="T8" fmla="*/ 2135 w 2135"/>
              <a:gd name="T9" fmla="*/ 24 h 24"/>
              <a:gd name="T10" fmla="*/ 2135 w 2135"/>
              <a:gd name="T11" fmla="*/ 0 h 24"/>
              <a:gd name="T12" fmla="*/ 0 w 2135"/>
              <a:gd name="T13" fmla="*/ 0 h 24"/>
              <a:gd name="T14" fmla="*/ 0 w 2135"/>
              <a:gd name="T15" fmla="*/ 12 h 24"/>
              <a:gd name="T16" fmla="*/ 24 w 2135"/>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5" h="24">
                <a:moveTo>
                  <a:pt x="24" y="12"/>
                </a:moveTo>
                <a:lnTo>
                  <a:pt x="24" y="12"/>
                </a:lnTo>
                <a:lnTo>
                  <a:pt x="12" y="12"/>
                </a:lnTo>
                <a:lnTo>
                  <a:pt x="12" y="24"/>
                </a:lnTo>
                <a:lnTo>
                  <a:pt x="2135" y="24"/>
                </a:lnTo>
                <a:lnTo>
                  <a:pt x="2135" y="0"/>
                </a:lnTo>
                <a:lnTo>
                  <a:pt x="0" y="0"/>
                </a:lnTo>
                <a:lnTo>
                  <a:pt x="0" y="12"/>
                </a:lnTo>
                <a:lnTo>
                  <a:pt x="24" y="12"/>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6" name="Freeform 506"/>
          <p:cNvSpPr>
            <a:spLocks/>
          </p:cNvSpPr>
          <p:nvPr/>
        </p:nvSpPr>
        <p:spPr bwMode="auto">
          <a:xfrm>
            <a:off x="5824978" y="6333019"/>
            <a:ext cx="70959" cy="45444"/>
          </a:xfrm>
          <a:custGeom>
            <a:avLst/>
            <a:gdLst>
              <a:gd name="T0" fmla="*/ 0 w 156"/>
              <a:gd name="T1" fmla="*/ 0 h 115"/>
              <a:gd name="T2" fmla="*/ 156 w 156"/>
              <a:gd name="T3" fmla="*/ 58 h 115"/>
              <a:gd name="T4" fmla="*/ 0 w 156"/>
              <a:gd name="T5" fmla="*/ 115 h 115"/>
              <a:gd name="T6" fmla="*/ 0 w 156"/>
              <a:gd name="T7" fmla="*/ 0 h 115"/>
            </a:gdLst>
            <a:ahLst/>
            <a:cxnLst>
              <a:cxn ang="0">
                <a:pos x="T0" y="T1"/>
              </a:cxn>
              <a:cxn ang="0">
                <a:pos x="T2" y="T3"/>
              </a:cxn>
              <a:cxn ang="0">
                <a:pos x="T4" y="T5"/>
              </a:cxn>
              <a:cxn ang="0">
                <a:pos x="T6" y="T7"/>
              </a:cxn>
            </a:cxnLst>
            <a:rect l="0" t="0" r="r" b="b"/>
            <a:pathLst>
              <a:path w="156" h="115">
                <a:moveTo>
                  <a:pt x="0" y="0"/>
                </a:moveTo>
                <a:lnTo>
                  <a:pt x="156" y="58"/>
                </a:lnTo>
                <a:lnTo>
                  <a:pt x="0" y="115"/>
                </a:lnTo>
                <a:cubicBezTo>
                  <a:pt x="25" y="81"/>
                  <a:pt x="24" y="35"/>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7" name="Rectangle 507"/>
          <p:cNvSpPr>
            <a:spLocks noChangeArrowheads="1"/>
          </p:cNvSpPr>
          <p:nvPr/>
        </p:nvSpPr>
        <p:spPr bwMode="auto">
          <a:xfrm>
            <a:off x="3958368" y="6514791"/>
            <a:ext cx="220761" cy="11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17898" name="Rectangle 508"/>
          <p:cNvSpPr>
            <a:spLocks noChangeArrowheads="1"/>
          </p:cNvSpPr>
          <p:nvPr/>
        </p:nvSpPr>
        <p:spPr bwMode="auto">
          <a:xfrm>
            <a:off x="5271105" y="6347561"/>
            <a:ext cx="126149" cy="11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7899" name="Rectangle 509"/>
          <p:cNvSpPr>
            <a:spLocks noChangeArrowheads="1"/>
          </p:cNvSpPr>
          <p:nvPr/>
        </p:nvSpPr>
        <p:spPr bwMode="auto">
          <a:xfrm>
            <a:off x="3654823" y="6125799"/>
            <a:ext cx="157686"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17900" name="Rectangle 510"/>
          <p:cNvSpPr>
            <a:spLocks noChangeArrowheads="1"/>
          </p:cNvSpPr>
          <p:nvPr/>
        </p:nvSpPr>
        <p:spPr bwMode="auto">
          <a:xfrm>
            <a:off x="3128546" y="6125799"/>
            <a:ext cx="157686"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17901" name="Oval 511"/>
          <p:cNvSpPr>
            <a:spLocks noChangeArrowheads="1"/>
          </p:cNvSpPr>
          <p:nvPr/>
        </p:nvSpPr>
        <p:spPr bwMode="auto">
          <a:xfrm>
            <a:off x="2533281" y="6004012"/>
            <a:ext cx="232587" cy="156324"/>
          </a:xfrm>
          <a:prstGeom prst="ellipse">
            <a:avLst/>
          </a:prstGeom>
          <a:solidFill>
            <a:srgbClr val="F0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2" name="Freeform 512"/>
          <p:cNvSpPr>
            <a:spLocks/>
          </p:cNvSpPr>
          <p:nvPr/>
        </p:nvSpPr>
        <p:spPr bwMode="auto">
          <a:xfrm>
            <a:off x="2529339" y="6000377"/>
            <a:ext cx="240471" cy="163595"/>
          </a:xfrm>
          <a:custGeom>
            <a:avLst/>
            <a:gdLst>
              <a:gd name="T0" fmla="*/ 517 w 525"/>
              <a:gd name="T1" fmla="*/ 212 h 425"/>
              <a:gd name="T2" fmla="*/ 509 w 525"/>
              <a:gd name="T3" fmla="*/ 212 h 425"/>
              <a:gd name="T4" fmla="*/ 438 w 525"/>
              <a:gd name="T5" fmla="*/ 351 h 425"/>
              <a:gd name="T6" fmla="*/ 263 w 525"/>
              <a:gd name="T7" fmla="*/ 409 h 425"/>
              <a:gd name="T8" fmla="*/ 88 w 525"/>
              <a:gd name="T9" fmla="*/ 351 h 425"/>
              <a:gd name="T10" fmla="*/ 17 w 525"/>
              <a:gd name="T11" fmla="*/ 212 h 425"/>
              <a:gd name="T12" fmla="*/ 88 w 525"/>
              <a:gd name="T13" fmla="*/ 73 h 425"/>
              <a:gd name="T14" fmla="*/ 263 w 525"/>
              <a:gd name="T15" fmla="*/ 15 h 425"/>
              <a:gd name="T16" fmla="*/ 438 w 525"/>
              <a:gd name="T17" fmla="*/ 73 h 425"/>
              <a:gd name="T18" fmla="*/ 509 w 525"/>
              <a:gd name="T19" fmla="*/ 212 h 425"/>
              <a:gd name="T20" fmla="*/ 525 w 525"/>
              <a:gd name="T21" fmla="*/ 212 h 425"/>
              <a:gd name="T22" fmla="*/ 448 w 525"/>
              <a:gd name="T23" fmla="*/ 61 h 425"/>
              <a:gd name="T24" fmla="*/ 263 w 525"/>
              <a:gd name="T25" fmla="*/ 0 h 425"/>
              <a:gd name="T26" fmla="*/ 78 w 525"/>
              <a:gd name="T27" fmla="*/ 61 h 425"/>
              <a:gd name="T28" fmla="*/ 0 w 525"/>
              <a:gd name="T29" fmla="*/ 212 h 425"/>
              <a:gd name="T30" fmla="*/ 78 w 525"/>
              <a:gd name="T31" fmla="*/ 363 h 425"/>
              <a:gd name="T32" fmla="*/ 263 w 525"/>
              <a:gd name="T33" fmla="*/ 425 h 425"/>
              <a:gd name="T34" fmla="*/ 448 w 525"/>
              <a:gd name="T35" fmla="*/ 363 h 425"/>
              <a:gd name="T36" fmla="*/ 525 w 525"/>
              <a:gd name="T37" fmla="*/ 212 h 425"/>
              <a:gd name="T38" fmla="*/ 517 w 525"/>
              <a:gd name="T39"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5" h="425">
                <a:moveTo>
                  <a:pt x="517" y="212"/>
                </a:moveTo>
                <a:lnTo>
                  <a:pt x="509" y="212"/>
                </a:lnTo>
                <a:cubicBezTo>
                  <a:pt x="509" y="266"/>
                  <a:pt x="482" y="315"/>
                  <a:pt x="438" y="351"/>
                </a:cubicBezTo>
                <a:cubicBezTo>
                  <a:pt x="393" y="387"/>
                  <a:pt x="331" y="409"/>
                  <a:pt x="263" y="409"/>
                </a:cubicBezTo>
                <a:cubicBezTo>
                  <a:pt x="195" y="409"/>
                  <a:pt x="133" y="387"/>
                  <a:pt x="88" y="351"/>
                </a:cubicBezTo>
                <a:cubicBezTo>
                  <a:pt x="44" y="315"/>
                  <a:pt x="17" y="266"/>
                  <a:pt x="17" y="212"/>
                </a:cubicBezTo>
                <a:cubicBezTo>
                  <a:pt x="17" y="158"/>
                  <a:pt x="44" y="109"/>
                  <a:pt x="88" y="73"/>
                </a:cubicBezTo>
                <a:cubicBezTo>
                  <a:pt x="133" y="38"/>
                  <a:pt x="195" y="15"/>
                  <a:pt x="263" y="15"/>
                </a:cubicBezTo>
                <a:cubicBezTo>
                  <a:pt x="331" y="15"/>
                  <a:pt x="393" y="38"/>
                  <a:pt x="438" y="73"/>
                </a:cubicBezTo>
                <a:cubicBezTo>
                  <a:pt x="482" y="109"/>
                  <a:pt x="509" y="158"/>
                  <a:pt x="509" y="212"/>
                </a:cubicBezTo>
                <a:lnTo>
                  <a:pt x="525" y="212"/>
                </a:lnTo>
                <a:cubicBezTo>
                  <a:pt x="525" y="153"/>
                  <a:pt x="496" y="100"/>
                  <a:pt x="448" y="61"/>
                </a:cubicBezTo>
                <a:cubicBezTo>
                  <a:pt x="400" y="23"/>
                  <a:pt x="335" y="0"/>
                  <a:pt x="263" y="0"/>
                </a:cubicBezTo>
                <a:cubicBezTo>
                  <a:pt x="191" y="0"/>
                  <a:pt x="126" y="23"/>
                  <a:pt x="78" y="61"/>
                </a:cubicBezTo>
                <a:cubicBezTo>
                  <a:pt x="30" y="100"/>
                  <a:pt x="0" y="153"/>
                  <a:pt x="0" y="212"/>
                </a:cubicBezTo>
                <a:cubicBezTo>
                  <a:pt x="0" y="271"/>
                  <a:pt x="30" y="325"/>
                  <a:pt x="78" y="363"/>
                </a:cubicBezTo>
                <a:cubicBezTo>
                  <a:pt x="126" y="401"/>
                  <a:pt x="191" y="425"/>
                  <a:pt x="263" y="425"/>
                </a:cubicBezTo>
                <a:cubicBezTo>
                  <a:pt x="335" y="425"/>
                  <a:pt x="400" y="401"/>
                  <a:pt x="448" y="363"/>
                </a:cubicBezTo>
                <a:cubicBezTo>
                  <a:pt x="496" y="325"/>
                  <a:pt x="525" y="271"/>
                  <a:pt x="525" y="212"/>
                </a:cubicBezTo>
                <a:lnTo>
                  <a:pt x="517" y="21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3" name="Rectangle 513"/>
          <p:cNvSpPr>
            <a:spLocks noChangeArrowheads="1"/>
          </p:cNvSpPr>
          <p:nvPr/>
        </p:nvSpPr>
        <p:spPr bwMode="auto">
          <a:xfrm>
            <a:off x="2568760" y="6074903"/>
            <a:ext cx="147831" cy="5454"/>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4" name="Rectangle 514"/>
          <p:cNvSpPr>
            <a:spLocks noChangeArrowheads="1"/>
          </p:cNvSpPr>
          <p:nvPr/>
        </p:nvSpPr>
        <p:spPr bwMode="auto">
          <a:xfrm>
            <a:off x="2647603" y="6022190"/>
            <a:ext cx="5914" cy="11997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5" name="Rectangle 515"/>
          <p:cNvSpPr>
            <a:spLocks noChangeArrowheads="1"/>
          </p:cNvSpPr>
          <p:nvPr/>
        </p:nvSpPr>
        <p:spPr bwMode="auto">
          <a:xfrm>
            <a:off x="2643661" y="5900402"/>
            <a:ext cx="11826" cy="9634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6" name="Freeform 516"/>
          <p:cNvSpPr>
            <a:spLocks/>
          </p:cNvSpPr>
          <p:nvPr/>
        </p:nvSpPr>
        <p:spPr bwMode="auto">
          <a:xfrm>
            <a:off x="2623951" y="5945845"/>
            <a:ext cx="53220" cy="63621"/>
          </a:xfrm>
          <a:custGeom>
            <a:avLst/>
            <a:gdLst>
              <a:gd name="T0" fmla="*/ 118 w 118"/>
              <a:gd name="T1" fmla="*/ 0 h 161"/>
              <a:gd name="T2" fmla="*/ 59 w 118"/>
              <a:gd name="T3" fmla="*/ 161 h 161"/>
              <a:gd name="T4" fmla="*/ 0 w 118"/>
              <a:gd name="T5" fmla="*/ 0 h 161"/>
              <a:gd name="T6" fmla="*/ 118 w 118"/>
              <a:gd name="T7" fmla="*/ 0 h 161"/>
            </a:gdLst>
            <a:ahLst/>
            <a:cxnLst>
              <a:cxn ang="0">
                <a:pos x="T0" y="T1"/>
              </a:cxn>
              <a:cxn ang="0">
                <a:pos x="T2" y="T3"/>
              </a:cxn>
              <a:cxn ang="0">
                <a:pos x="T4" y="T5"/>
              </a:cxn>
              <a:cxn ang="0">
                <a:pos x="T6" y="T7"/>
              </a:cxn>
            </a:cxnLst>
            <a:rect l="0" t="0" r="r" b="b"/>
            <a:pathLst>
              <a:path w="118" h="161">
                <a:moveTo>
                  <a:pt x="118" y="0"/>
                </a:moveTo>
                <a:lnTo>
                  <a:pt x="59" y="161"/>
                </a:lnTo>
                <a:lnTo>
                  <a:pt x="0" y="0"/>
                </a:lnTo>
                <a:cubicBezTo>
                  <a:pt x="35" y="26"/>
                  <a:pt x="83" y="26"/>
                  <a:pt x="118"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7" name="Freeform 517"/>
          <p:cNvSpPr>
            <a:spLocks/>
          </p:cNvSpPr>
          <p:nvPr/>
        </p:nvSpPr>
        <p:spPr bwMode="auto">
          <a:xfrm>
            <a:off x="2748128" y="6024007"/>
            <a:ext cx="478972" cy="81798"/>
          </a:xfrm>
          <a:custGeom>
            <a:avLst/>
            <a:gdLst>
              <a:gd name="T0" fmla="*/ 0 w 1051"/>
              <a:gd name="T1" fmla="*/ 27 h 213"/>
              <a:gd name="T2" fmla="*/ 1024 w 1051"/>
              <a:gd name="T3" fmla="*/ 27 h 213"/>
              <a:gd name="T4" fmla="*/ 1024 w 1051"/>
              <a:gd name="T5" fmla="*/ 213 h 213"/>
              <a:gd name="T6" fmla="*/ 1051 w 1051"/>
              <a:gd name="T7" fmla="*/ 213 h 213"/>
              <a:gd name="T8" fmla="*/ 1051 w 1051"/>
              <a:gd name="T9" fmla="*/ 0 h 213"/>
              <a:gd name="T10" fmla="*/ 0 w 1051"/>
              <a:gd name="T11" fmla="*/ 0 h 213"/>
              <a:gd name="T12" fmla="*/ 0 w 1051"/>
              <a:gd name="T13" fmla="*/ 27 h 213"/>
            </a:gdLst>
            <a:ahLst/>
            <a:cxnLst>
              <a:cxn ang="0">
                <a:pos x="T0" y="T1"/>
              </a:cxn>
              <a:cxn ang="0">
                <a:pos x="T2" y="T3"/>
              </a:cxn>
              <a:cxn ang="0">
                <a:pos x="T4" y="T5"/>
              </a:cxn>
              <a:cxn ang="0">
                <a:pos x="T6" y="T7"/>
              </a:cxn>
              <a:cxn ang="0">
                <a:pos x="T8" y="T9"/>
              </a:cxn>
              <a:cxn ang="0">
                <a:pos x="T10" y="T11"/>
              </a:cxn>
              <a:cxn ang="0">
                <a:pos x="T12" y="T13"/>
              </a:cxn>
            </a:cxnLst>
            <a:rect l="0" t="0" r="r" b="b"/>
            <a:pathLst>
              <a:path w="1051" h="213">
                <a:moveTo>
                  <a:pt x="0" y="27"/>
                </a:moveTo>
                <a:lnTo>
                  <a:pt x="1024" y="27"/>
                </a:lnTo>
                <a:lnTo>
                  <a:pt x="1024" y="213"/>
                </a:lnTo>
                <a:lnTo>
                  <a:pt x="1051" y="213"/>
                </a:lnTo>
                <a:lnTo>
                  <a:pt x="1051" y="0"/>
                </a:lnTo>
                <a:lnTo>
                  <a:pt x="0" y="0"/>
                </a:lnTo>
                <a:lnTo>
                  <a:pt x="0"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8" name="Freeform 518"/>
          <p:cNvSpPr>
            <a:spLocks/>
          </p:cNvSpPr>
          <p:nvPr/>
        </p:nvSpPr>
        <p:spPr bwMode="auto">
          <a:xfrm>
            <a:off x="3191620" y="6051273"/>
            <a:ext cx="59132" cy="69073"/>
          </a:xfrm>
          <a:custGeom>
            <a:avLst/>
            <a:gdLst>
              <a:gd name="T0" fmla="*/ 131 w 131"/>
              <a:gd name="T1" fmla="*/ 0 h 178"/>
              <a:gd name="T2" fmla="*/ 66 w 131"/>
              <a:gd name="T3" fmla="*/ 178 h 178"/>
              <a:gd name="T4" fmla="*/ 0 w 131"/>
              <a:gd name="T5" fmla="*/ 0 h 178"/>
              <a:gd name="T6" fmla="*/ 131 w 131"/>
              <a:gd name="T7" fmla="*/ 0 h 178"/>
            </a:gdLst>
            <a:ahLst/>
            <a:cxnLst>
              <a:cxn ang="0">
                <a:pos x="T0" y="T1"/>
              </a:cxn>
              <a:cxn ang="0">
                <a:pos x="T2" y="T3"/>
              </a:cxn>
              <a:cxn ang="0">
                <a:pos x="T4" y="T5"/>
              </a:cxn>
              <a:cxn ang="0">
                <a:pos x="T6" y="T7"/>
              </a:cxn>
            </a:cxnLst>
            <a:rect l="0" t="0" r="r" b="b"/>
            <a:pathLst>
              <a:path w="131" h="178">
                <a:moveTo>
                  <a:pt x="131" y="0"/>
                </a:moveTo>
                <a:lnTo>
                  <a:pt x="66" y="178"/>
                </a:lnTo>
                <a:lnTo>
                  <a:pt x="0" y="0"/>
                </a:lnTo>
                <a:cubicBezTo>
                  <a:pt x="39" y="29"/>
                  <a:pt x="92" y="29"/>
                  <a:pt x="131"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9" name="Freeform 519"/>
          <p:cNvSpPr>
            <a:spLocks/>
          </p:cNvSpPr>
          <p:nvPr/>
        </p:nvSpPr>
        <p:spPr bwMode="auto">
          <a:xfrm>
            <a:off x="2342086" y="6078538"/>
            <a:ext cx="171484" cy="12725"/>
          </a:xfrm>
          <a:custGeom>
            <a:avLst/>
            <a:gdLst>
              <a:gd name="T0" fmla="*/ 1 w 378"/>
              <a:gd name="T1" fmla="*/ 35 h 35"/>
              <a:gd name="T2" fmla="*/ 378 w 378"/>
              <a:gd name="T3" fmla="*/ 30 h 35"/>
              <a:gd name="T4" fmla="*/ 377 w 378"/>
              <a:gd name="T5" fmla="*/ 0 h 35"/>
              <a:gd name="T6" fmla="*/ 0 w 378"/>
              <a:gd name="T7" fmla="*/ 5 h 35"/>
              <a:gd name="T8" fmla="*/ 1 w 378"/>
              <a:gd name="T9" fmla="*/ 35 h 35"/>
            </a:gdLst>
            <a:ahLst/>
            <a:cxnLst>
              <a:cxn ang="0">
                <a:pos x="T0" y="T1"/>
              </a:cxn>
              <a:cxn ang="0">
                <a:pos x="T2" y="T3"/>
              </a:cxn>
              <a:cxn ang="0">
                <a:pos x="T4" y="T5"/>
              </a:cxn>
              <a:cxn ang="0">
                <a:pos x="T6" y="T7"/>
              </a:cxn>
              <a:cxn ang="0">
                <a:pos x="T8" y="T9"/>
              </a:cxn>
            </a:cxnLst>
            <a:rect l="0" t="0" r="r" b="b"/>
            <a:pathLst>
              <a:path w="378" h="35">
                <a:moveTo>
                  <a:pt x="1" y="35"/>
                </a:moveTo>
                <a:lnTo>
                  <a:pt x="378" y="30"/>
                </a:lnTo>
                <a:lnTo>
                  <a:pt x="377" y="0"/>
                </a:lnTo>
                <a:lnTo>
                  <a:pt x="0" y="5"/>
                </a:lnTo>
                <a:lnTo>
                  <a:pt x="1" y="3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0" name="Freeform 520"/>
          <p:cNvSpPr>
            <a:spLocks/>
          </p:cNvSpPr>
          <p:nvPr/>
        </p:nvSpPr>
        <p:spPr bwMode="auto">
          <a:xfrm>
            <a:off x="2442612" y="6056726"/>
            <a:ext cx="88699" cy="54532"/>
          </a:xfrm>
          <a:custGeom>
            <a:avLst/>
            <a:gdLst>
              <a:gd name="T0" fmla="*/ 0 w 196"/>
              <a:gd name="T1" fmla="*/ 0 h 144"/>
              <a:gd name="T2" fmla="*/ 196 w 196"/>
              <a:gd name="T3" fmla="*/ 69 h 144"/>
              <a:gd name="T4" fmla="*/ 1 w 196"/>
              <a:gd name="T5" fmla="*/ 144 h 144"/>
              <a:gd name="T6" fmla="*/ 0 w 196"/>
              <a:gd name="T7" fmla="*/ 0 h 144"/>
            </a:gdLst>
            <a:ahLst/>
            <a:cxnLst>
              <a:cxn ang="0">
                <a:pos x="T0" y="T1"/>
              </a:cxn>
              <a:cxn ang="0">
                <a:pos x="T2" y="T3"/>
              </a:cxn>
              <a:cxn ang="0">
                <a:pos x="T4" y="T5"/>
              </a:cxn>
              <a:cxn ang="0">
                <a:pos x="T6" y="T7"/>
              </a:cxn>
            </a:cxnLst>
            <a:rect l="0" t="0" r="r" b="b"/>
            <a:pathLst>
              <a:path w="196" h="144">
                <a:moveTo>
                  <a:pt x="0" y="0"/>
                </a:moveTo>
                <a:lnTo>
                  <a:pt x="196" y="69"/>
                </a:lnTo>
                <a:lnTo>
                  <a:pt x="1" y="144"/>
                </a:lnTo>
                <a:cubicBezTo>
                  <a:pt x="32" y="101"/>
                  <a:pt x="31" y="4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1" name="Freeform 521"/>
          <p:cNvSpPr>
            <a:spLocks/>
          </p:cNvSpPr>
          <p:nvPr/>
        </p:nvSpPr>
        <p:spPr bwMode="auto">
          <a:xfrm>
            <a:off x="2190314" y="6011283"/>
            <a:ext cx="179369" cy="179955"/>
          </a:xfrm>
          <a:custGeom>
            <a:avLst/>
            <a:gdLst>
              <a:gd name="T0" fmla="*/ 5 w 392"/>
              <a:gd name="T1" fmla="*/ 0 h 467"/>
              <a:gd name="T2" fmla="*/ 387 w 392"/>
              <a:gd name="T3" fmla="*/ 0 h 467"/>
              <a:gd name="T4" fmla="*/ 392 w 392"/>
              <a:gd name="T5" fmla="*/ 5 h 467"/>
              <a:gd name="T6" fmla="*/ 392 w 392"/>
              <a:gd name="T7" fmla="*/ 462 h 467"/>
              <a:gd name="T8" fmla="*/ 387 w 392"/>
              <a:gd name="T9" fmla="*/ 467 h 467"/>
              <a:gd name="T10" fmla="*/ 5 w 392"/>
              <a:gd name="T11" fmla="*/ 467 h 467"/>
              <a:gd name="T12" fmla="*/ 0 w 392"/>
              <a:gd name="T13" fmla="*/ 462 h 467"/>
              <a:gd name="T14" fmla="*/ 0 w 392"/>
              <a:gd name="T15" fmla="*/ 5 h 467"/>
              <a:gd name="T16" fmla="*/ 5 w 392"/>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467">
                <a:moveTo>
                  <a:pt x="5" y="0"/>
                </a:moveTo>
                <a:lnTo>
                  <a:pt x="387" y="0"/>
                </a:lnTo>
                <a:lnTo>
                  <a:pt x="392" y="5"/>
                </a:lnTo>
                <a:lnTo>
                  <a:pt x="392" y="462"/>
                </a:lnTo>
                <a:lnTo>
                  <a:pt x="387" y="467"/>
                </a:lnTo>
                <a:lnTo>
                  <a:pt x="5" y="467"/>
                </a:lnTo>
                <a:lnTo>
                  <a:pt x="0" y="462"/>
                </a:lnTo>
                <a:lnTo>
                  <a:pt x="0" y="5"/>
                </a:lnTo>
                <a:lnTo>
                  <a:pt x="5" y="0"/>
                </a:lnTo>
                <a:close/>
              </a:path>
            </a:pathLst>
          </a:custGeom>
          <a:solidFill>
            <a:srgbClr val="F0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2" name="Freeform 522"/>
          <p:cNvSpPr>
            <a:spLocks/>
          </p:cNvSpPr>
          <p:nvPr/>
        </p:nvSpPr>
        <p:spPr bwMode="auto">
          <a:xfrm>
            <a:off x="2184400" y="6005830"/>
            <a:ext cx="189223" cy="189043"/>
          </a:xfrm>
          <a:custGeom>
            <a:avLst/>
            <a:gdLst>
              <a:gd name="T0" fmla="*/ 17 w 416"/>
              <a:gd name="T1" fmla="*/ 12 h 492"/>
              <a:gd name="T2" fmla="*/ 17 w 416"/>
              <a:gd name="T3" fmla="*/ 25 h 492"/>
              <a:gd name="T4" fmla="*/ 394 w 416"/>
              <a:gd name="T5" fmla="*/ 25 h 492"/>
              <a:gd name="T6" fmla="*/ 395 w 416"/>
              <a:gd name="T7" fmla="*/ 26 h 492"/>
              <a:gd name="T8" fmla="*/ 404 w 416"/>
              <a:gd name="T9" fmla="*/ 17 h 492"/>
              <a:gd name="T10" fmla="*/ 391 w 416"/>
              <a:gd name="T11" fmla="*/ 17 h 492"/>
              <a:gd name="T12" fmla="*/ 391 w 416"/>
              <a:gd name="T13" fmla="*/ 469 h 492"/>
              <a:gd name="T14" fmla="*/ 390 w 416"/>
              <a:gd name="T15" fmla="*/ 471 h 492"/>
              <a:gd name="T16" fmla="*/ 399 w 416"/>
              <a:gd name="T17" fmla="*/ 479 h 492"/>
              <a:gd name="T18" fmla="*/ 399 w 416"/>
              <a:gd name="T19" fmla="*/ 467 h 492"/>
              <a:gd name="T20" fmla="*/ 22 w 416"/>
              <a:gd name="T21" fmla="*/ 467 h 492"/>
              <a:gd name="T22" fmla="*/ 21 w 416"/>
              <a:gd name="T23" fmla="*/ 466 h 492"/>
              <a:gd name="T24" fmla="*/ 12 w 416"/>
              <a:gd name="T25" fmla="*/ 474 h 492"/>
              <a:gd name="T26" fmla="*/ 25 w 416"/>
              <a:gd name="T27" fmla="*/ 474 h 492"/>
              <a:gd name="T28" fmla="*/ 25 w 416"/>
              <a:gd name="T29" fmla="*/ 22 h 492"/>
              <a:gd name="T30" fmla="*/ 26 w 416"/>
              <a:gd name="T31" fmla="*/ 21 h 492"/>
              <a:gd name="T32" fmla="*/ 17 w 416"/>
              <a:gd name="T33" fmla="*/ 12 h 492"/>
              <a:gd name="T34" fmla="*/ 17 w 416"/>
              <a:gd name="T35" fmla="*/ 25 h 492"/>
              <a:gd name="T36" fmla="*/ 17 w 416"/>
              <a:gd name="T37" fmla="*/ 12 h 492"/>
              <a:gd name="T38" fmla="*/ 8 w 416"/>
              <a:gd name="T39" fmla="*/ 4 h 492"/>
              <a:gd name="T40" fmla="*/ 4 w 416"/>
              <a:gd name="T41" fmla="*/ 9 h 492"/>
              <a:gd name="T42" fmla="*/ 0 w 416"/>
              <a:gd name="T43" fmla="*/ 12 h 492"/>
              <a:gd name="T44" fmla="*/ 0 w 416"/>
              <a:gd name="T45" fmla="*/ 479 h 492"/>
              <a:gd name="T46" fmla="*/ 12 w 416"/>
              <a:gd name="T47" fmla="*/ 492 h 492"/>
              <a:gd name="T48" fmla="*/ 404 w 416"/>
              <a:gd name="T49" fmla="*/ 492 h 492"/>
              <a:gd name="T50" fmla="*/ 416 w 416"/>
              <a:gd name="T51" fmla="*/ 479 h 492"/>
              <a:gd name="T52" fmla="*/ 416 w 416"/>
              <a:gd name="T53" fmla="*/ 12 h 492"/>
              <a:gd name="T54" fmla="*/ 404 w 416"/>
              <a:gd name="T55" fmla="*/ 0 h 492"/>
              <a:gd name="T56" fmla="*/ 12 w 416"/>
              <a:gd name="T57" fmla="*/ 0 h 492"/>
              <a:gd name="T58" fmla="*/ 8 w 416"/>
              <a:gd name="T59" fmla="*/ 4 h 492"/>
              <a:gd name="T60" fmla="*/ 17 w 416"/>
              <a:gd name="T61" fmla="*/ 1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6" h="492">
                <a:moveTo>
                  <a:pt x="17" y="12"/>
                </a:moveTo>
                <a:lnTo>
                  <a:pt x="17" y="25"/>
                </a:lnTo>
                <a:lnTo>
                  <a:pt x="394" y="25"/>
                </a:lnTo>
                <a:lnTo>
                  <a:pt x="395" y="26"/>
                </a:lnTo>
                <a:lnTo>
                  <a:pt x="404" y="17"/>
                </a:lnTo>
                <a:lnTo>
                  <a:pt x="391" y="17"/>
                </a:lnTo>
                <a:lnTo>
                  <a:pt x="391" y="469"/>
                </a:lnTo>
                <a:lnTo>
                  <a:pt x="390" y="471"/>
                </a:lnTo>
                <a:lnTo>
                  <a:pt x="399" y="479"/>
                </a:lnTo>
                <a:lnTo>
                  <a:pt x="399" y="467"/>
                </a:lnTo>
                <a:lnTo>
                  <a:pt x="22" y="467"/>
                </a:lnTo>
                <a:lnTo>
                  <a:pt x="21" y="466"/>
                </a:lnTo>
                <a:lnTo>
                  <a:pt x="12" y="474"/>
                </a:lnTo>
                <a:lnTo>
                  <a:pt x="25" y="474"/>
                </a:lnTo>
                <a:lnTo>
                  <a:pt x="25" y="22"/>
                </a:lnTo>
                <a:lnTo>
                  <a:pt x="26" y="21"/>
                </a:lnTo>
                <a:lnTo>
                  <a:pt x="17" y="12"/>
                </a:lnTo>
                <a:lnTo>
                  <a:pt x="17" y="25"/>
                </a:lnTo>
                <a:lnTo>
                  <a:pt x="17" y="12"/>
                </a:lnTo>
                <a:lnTo>
                  <a:pt x="8" y="4"/>
                </a:lnTo>
                <a:lnTo>
                  <a:pt x="4" y="9"/>
                </a:lnTo>
                <a:lnTo>
                  <a:pt x="0" y="12"/>
                </a:lnTo>
                <a:lnTo>
                  <a:pt x="0" y="479"/>
                </a:lnTo>
                <a:lnTo>
                  <a:pt x="12" y="492"/>
                </a:lnTo>
                <a:lnTo>
                  <a:pt x="404" y="492"/>
                </a:lnTo>
                <a:lnTo>
                  <a:pt x="416" y="479"/>
                </a:lnTo>
                <a:lnTo>
                  <a:pt x="416" y="12"/>
                </a:lnTo>
                <a:lnTo>
                  <a:pt x="404" y="0"/>
                </a:lnTo>
                <a:lnTo>
                  <a:pt x="12" y="0"/>
                </a:lnTo>
                <a:lnTo>
                  <a:pt x="8" y="4"/>
                </a:lnTo>
                <a:lnTo>
                  <a:pt x="17" y="1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3" name="Rectangle 523"/>
          <p:cNvSpPr>
            <a:spLocks noChangeArrowheads="1"/>
          </p:cNvSpPr>
          <p:nvPr/>
        </p:nvSpPr>
        <p:spPr bwMode="auto">
          <a:xfrm>
            <a:off x="2215937" y="6029460"/>
            <a:ext cx="147831" cy="19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7914" name="Freeform 524"/>
          <p:cNvSpPr>
            <a:spLocks/>
          </p:cNvSpPr>
          <p:nvPr/>
        </p:nvSpPr>
        <p:spPr bwMode="auto">
          <a:xfrm>
            <a:off x="6077276" y="5164226"/>
            <a:ext cx="5914" cy="992475"/>
          </a:xfrm>
          <a:custGeom>
            <a:avLst/>
            <a:gdLst>
              <a:gd name="T0" fmla="*/ 0 w 13"/>
              <a:gd name="T1" fmla="*/ 2577 h 2577"/>
              <a:gd name="T2" fmla="*/ 3 w 13"/>
              <a:gd name="T3" fmla="*/ 0 h 2577"/>
              <a:gd name="T4" fmla="*/ 0 w 13"/>
              <a:gd name="T5" fmla="*/ 2577 h 2577"/>
            </a:gdLst>
            <a:ahLst/>
            <a:cxnLst>
              <a:cxn ang="0">
                <a:pos x="T0" y="T1"/>
              </a:cxn>
              <a:cxn ang="0">
                <a:pos x="T2" y="T3"/>
              </a:cxn>
              <a:cxn ang="0">
                <a:pos x="T4" y="T5"/>
              </a:cxn>
            </a:cxnLst>
            <a:rect l="0" t="0" r="r" b="b"/>
            <a:pathLst>
              <a:path w="13" h="2577">
                <a:moveTo>
                  <a:pt x="0" y="2577"/>
                </a:moveTo>
                <a:cubicBezTo>
                  <a:pt x="13" y="2292"/>
                  <a:pt x="3" y="0"/>
                  <a:pt x="3" y="0"/>
                </a:cubicBezTo>
                <a:lnTo>
                  <a:pt x="0" y="257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5" name="Freeform 525"/>
          <p:cNvSpPr>
            <a:spLocks noEditPoints="1"/>
          </p:cNvSpPr>
          <p:nvPr/>
        </p:nvSpPr>
        <p:spPr bwMode="auto">
          <a:xfrm>
            <a:off x="6073333" y="5164226"/>
            <a:ext cx="11826" cy="992475"/>
          </a:xfrm>
          <a:custGeom>
            <a:avLst/>
            <a:gdLst>
              <a:gd name="T0" fmla="*/ 21 w 25"/>
              <a:gd name="T1" fmla="*/ 2440 h 2577"/>
              <a:gd name="T2" fmla="*/ 0 w 25"/>
              <a:gd name="T3" fmla="*/ 2576 h 2577"/>
              <a:gd name="T4" fmla="*/ 21 w 25"/>
              <a:gd name="T5" fmla="*/ 2405 h 2577"/>
              <a:gd name="T6" fmla="*/ 4 w 25"/>
              <a:gd name="T7" fmla="*/ 2388 h 2577"/>
              <a:gd name="T8" fmla="*/ 21 w 25"/>
              <a:gd name="T9" fmla="*/ 2405 h 2577"/>
              <a:gd name="T10" fmla="*/ 23 w 25"/>
              <a:gd name="T11" fmla="*/ 2217 h 2577"/>
              <a:gd name="T12" fmla="*/ 5 w 25"/>
              <a:gd name="T13" fmla="*/ 2354 h 2577"/>
              <a:gd name="T14" fmla="*/ 23 w 25"/>
              <a:gd name="T15" fmla="*/ 2182 h 2577"/>
              <a:gd name="T16" fmla="*/ 6 w 25"/>
              <a:gd name="T17" fmla="*/ 2165 h 2577"/>
              <a:gd name="T18" fmla="*/ 23 w 25"/>
              <a:gd name="T19" fmla="*/ 2182 h 2577"/>
              <a:gd name="T20" fmla="*/ 24 w 25"/>
              <a:gd name="T21" fmla="*/ 1993 h 2577"/>
              <a:gd name="T22" fmla="*/ 6 w 25"/>
              <a:gd name="T23" fmla="*/ 2131 h 2577"/>
              <a:gd name="T24" fmla="*/ 24 w 25"/>
              <a:gd name="T25" fmla="*/ 1959 h 2577"/>
              <a:gd name="T26" fmla="*/ 7 w 25"/>
              <a:gd name="T27" fmla="*/ 1942 h 2577"/>
              <a:gd name="T28" fmla="*/ 24 w 25"/>
              <a:gd name="T29" fmla="*/ 1959 h 2577"/>
              <a:gd name="T30" fmla="*/ 24 w 25"/>
              <a:gd name="T31" fmla="*/ 1770 h 2577"/>
              <a:gd name="T32" fmla="*/ 7 w 25"/>
              <a:gd name="T33" fmla="*/ 1908 h 2577"/>
              <a:gd name="T34" fmla="*/ 24 w 25"/>
              <a:gd name="T35" fmla="*/ 1736 h 2577"/>
              <a:gd name="T36" fmla="*/ 7 w 25"/>
              <a:gd name="T37" fmla="*/ 1719 h 2577"/>
              <a:gd name="T38" fmla="*/ 24 w 25"/>
              <a:gd name="T39" fmla="*/ 1736 h 2577"/>
              <a:gd name="T40" fmla="*/ 25 w 25"/>
              <a:gd name="T41" fmla="*/ 1547 h 2577"/>
              <a:gd name="T42" fmla="*/ 7 w 25"/>
              <a:gd name="T43" fmla="*/ 1685 h 2577"/>
              <a:gd name="T44" fmla="*/ 25 w 25"/>
              <a:gd name="T45" fmla="*/ 1513 h 2577"/>
              <a:gd name="T46" fmla="*/ 7 w 25"/>
              <a:gd name="T47" fmla="*/ 1496 h 2577"/>
              <a:gd name="T48" fmla="*/ 25 w 25"/>
              <a:gd name="T49" fmla="*/ 1513 h 2577"/>
              <a:gd name="T50" fmla="*/ 24 w 25"/>
              <a:gd name="T51" fmla="*/ 1324 h 2577"/>
              <a:gd name="T52" fmla="*/ 7 w 25"/>
              <a:gd name="T53" fmla="*/ 1462 h 2577"/>
              <a:gd name="T54" fmla="*/ 24 w 25"/>
              <a:gd name="T55" fmla="*/ 1290 h 2577"/>
              <a:gd name="T56" fmla="*/ 7 w 25"/>
              <a:gd name="T57" fmla="*/ 1273 h 2577"/>
              <a:gd name="T58" fmla="*/ 24 w 25"/>
              <a:gd name="T59" fmla="*/ 1290 h 2577"/>
              <a:gd name="T60" fmla="*/ 24 w 25"/>
              <a:gd name="T61" fmla="*/ 1101 h 2577"/>
              <a:gd name="T62" fmla="*/ 7 w 25"/>
              <a:gd name="T63" fmla="*/ 1238 h 2577"/>
              <a:gd name="T64" fmla="*/ 24 w 25"/>
              <a:gd name="T65" fmla="*/ 1067 h 2577"/>
              <a:gd name="T66" fmla="*/ 7 w 25"/>
              <a:gd name="T67" fmla="*/ 1050 h 2577"/>
              <a:gd name="T68" fmla="*/ 24 w 25"/>
              <a:gd name="T69" fmla="*/ 1067 h 2577"/>
              <a:gd name="T70" fmla="*/ 24 w 25"/>
              <a:gd name="T71" fmla="*/ 878 h 2577"/>
              <a:gd name="T72" fmla="*/ 7 w 25"/>
              <a:gd name="T73" fmla="*/ 1015 h 2577"/>
              <a:gd name="T74" fmla="*/ 24 w 25"/>
              <a:gd name="T75" fmla="*/ 844 h 2577"/>
              <a:gd name="T76" fmla="*/ 6 w 25"/>
              <a:gd name="T77" fmla="*/ 827 h 2577"/>
              <a:gd name="T78" fmla="*/ 24 w 25"/>
              <a:gd name="T79" fmla="*/ 844 h 2577"/>
              <a:gd name="T80" fmla="*/ 23 w 25"/>
              <a:gd name="T81" fmla="*/ 655 h 2577"/>
              <a:gd name="T82" fmla="*/ 6 w 25"/>
              <a:gd name="T83" fmla="*/ 792 h 2577"/>
              <a:gd name="T84" fmla="*/ 23 w 25"/>
              <a:gd name="T85" fmla="*/ 621 h 2577"/>
              <a:gd name="T86" fmla="*/ 6 w 25"/>
              <a:gd name="T87" fmla="*/ 604 h 2577"/>
              <a:gd name="T88" fmla="*/ 23 w 25"/>
              <a:gd name="T89" fmla="*/ 621 h 2577"/>
              <a:gd name="T90" fmla="*/ 23 w 25"/>
              <a:gd name="T91" fmla="*/ 432 h 2577"/>
              <a:gd name="T92" fmla="*/ 6 w 25"/>
              <a:gd name="T93" fmla="*/ 569 h 2577"/>
              <a:gd name="T94" fmla="*/ 22 w 25"/>
              <a:gd name="T95" fmla="*/ 398 h 2577"/>
              <a:gd name="T96" fmla="*/ 5 w 25"/>
              <a:gd name="T97" fmla="*/ 380 h 2577"/>
              <a:gd name="T98" fmla="*/ 22 w 25"/>
              <a:gd name="T99" fmla="*/ 398 h 2577"/>
              <a:gd name="T100" fmla="*/ 22 w 25"/>
              <a:gd name="T101" fmla="*/ 209 h 2577"/>
              <a:gd name="T102" fmla="*/ 5 w 25"/>
              <a:gd name="T103" fmla="*/ 346 h 2577"/>
              <a:gd name="T104" fmla="*/ 22 w 25"/>
              <a:gd name="T105" fmla="*/ 174 h 2577"/>
              <a:gd name="T106" fmla="*/ 4 w 25"/>
              <a:gd name="T107" fmla="*/ 157 h 2577"/>
              <a:gd name="T108" fmla="*/ 22 w 25"/>
              <a:gd name="T109" fmla="*/ 174 h 2577"/>
              <a:gd name="T110" fmla="*/ 21 w 25"/>
              <a:gd name="T111" fmla="*/ 0 h 2577"/>
              <a:gd name="T112" fmla="*/ 4 w 25"/>
              <a:gd name="T113" fmla="*/ 123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 h="2577">
                <a:moveTo>
                  <a:pt x="17" y="2577"/>
                </a:moveTo>
                <a:cubicBezTo>
                  <a:pt x="19" y="2549"/>
                  <a:pt x="20" y="2502"/>
                  <a:pt x="21" y="2440"/>
                </a:cubicBezTo>
                <a:lnTo>
                  <a:pt x="4" y="2439"/>
                </a:lnTo>
                <a:cubicBezTo>
                  <a:pt x="3" y="2502"/>
                  <a:pt x="2" y="2549"/>
                  <a:pt x="0" y="2576"/>
                </a:cubicBezTo>
                <a:lnTo>
                  <a:pt x="17" y="2577"/>
                </a:lnTo>
                <a:close/>
                <a:moveTo>
                  <a:pt x="21" y="2405"/>
                </a:moveTo>
                <a:cubicBezTo>
                  <a:pt x="21" y="2400"/>
                  <a:pt x="21" y="2394"/>
                  <a:pt x="21" y="2388"/>
                </a:cubicBezTo>
                <a:lnTo>
                  <a:pt x="4" y="2388"/>
                </a:lnTo>
                <a:cubicBezTo>
                  <a:pt x="4" y="2394"/>
                  <a:pt x="4" y="2399"/>
                  <a:pt x="4" y="2405"/>
                </a:cubicBezTo>
                <a:lnTo>
                  <a:pt x="21" y="2405"/>
                </a:lnTo>
                <a:close/>
                <a:moveTo>
                  <a:pt x="22" y="2354"/>
                </a:moveTo>
                <a:cubicBezTo>
                  <a:pt x="22" y="2312"/>
                  <a:pt x="23" y="2266"/>
                  <a:pt x="23" y="2217"/>
                </a:cubicBezTo>
                <a:lnTo>
                  <a:pt x="6" y="2216"/>
                </a:lnTo>
                <a:cubicBezTo>
                  <a:pt x="5" y="2266"/>
                  <a:pt x="5" y="2312"/>
                  <a:pt x="5" y="2354"/>
                </a:cubicBezTo>
                <a:lnTo>
                  <a:pt x="22" y="2354"/>
                </a:lnTo>
                <a:close/>
                <a:moveTo>
                  <a:pt x="23" y="2182"/>
                </a:moveTo>
                <a:cubicBezTo>
                  <a:pt x="23" y="2177"/>
                  <a:pt x="23" y="2171"/>
                  <a:pt x="23" y="2165"/>
                </a:cubicBezTo>
                <a:lnTo>
                  <a:pt x="6" y="2165"/>
                </a:lnTo>
                <a:cubicBezTo>
                  <a:pt x="6" y="2171"/>
                  <a:pt x="6" y="2176"/>
                  <a:pt x="6" y="2182"/>
                </a:cubicBezTo>
                <a:lnTo>
                  <a:pt x="23" y="2182"/>
                </a:lnTo>
                <a:close/>
                <a:moveTo>
                  <a:pt x="23" y="2131"/>
                </a:moveTo>
                <a:cubicBezTo>
                  <a:pt x="24" y="2087"/>
                  <a:pt x="24" y="2041"/>
                  <a:pt x="24" y="1993"/>
                </a:cubicBezTo>
                <a:lnTo>
                  <a:pt x="7" y="1993"/>
                </a:lnTo>
                <a:cubicBezTo>
                  <a:pt x="7" y="2041"/>
                  <a:pt x="6" y="2087"/>
                  <a:pt x="6" y="2131"/>
                </a:cubicBezTo>
                <a:lnTo>
                  <a:pt x="23" y="2131"/>
                </a:lnTo>
                <a:close/>
                <a:moveTo>
                  <a:pt x="24" y="1959"/>
                </a:moveTo>
                <a:cubicBezTo>
                  <a:pt x="24" y="1953"/>
                  <a:pt x="24" y="1948"/>
                  <a:pt x="24" y="1942"/>
                </a:cubicBezTo>
                <a:lnTo>
                  <a:pt x="7" y="1942"/>
                </a:lnTo>
                <a:cubicBezTo>
                  <a:pt x="7" y="1948"/>
                  <a:pt x="7" y="1953"/>
                  <a:pt x="7" y="1959"/>
                </a:cubicBezTo>
                <a:lnTo>
                  <a:pt x="24" y="1959"/>
                </a:lnTo>
                <a:close/>
                <a:moveTo>
                  <a:pt x="24" y="1908"/>
                </a:moveTo>
                <a:cubicBezTo>
                  <a:pt x="24" y="1863"/>
                  <a:pt x="24" y="1817"/>
                  <a:pt x="24" y="1770"/>
                </a:cubicBezTo>
                <a:lnTo>
                  <a:pt x="7" y="1770"/>
                </a:lnTo>
                <a:cubicBezTo>
                  <a:pt x="7" y="1817"/>
                  <a:pt x="7" y="1863"/>
                  <a:pt x="7" y="1908"/>
                </a:cubicBezTo>
                <a:lnTo>
                  <a:pt x="24" y="1908"/>
                </a:lnTo>
                <a:close/>
                <a:moveTo>
                  <a:pt x="24" y="1736"/>
                </a:moveTo>
                <a:cubicBezTo>
                  <a:pt x="24" y="1730"/>
                  <a:pt x="24" y="1725"/>
                  <a:pt x="24" y="1719"/>
                </a:cubicBezTo>
                <a:lnTo>
                  <a:pt x="7" y="1719"/>
                </a:lnTo>
                <a:cubicBezTo>
                  <a:pt x="7" y="1725"/>
                  <a:pt x="7" y="1730"/>
                  <a:pt x="7" y="1736"/>
                </a:cubicBezTo>
                <a:lnTo>
                  <a:pt x="24" y="1736"/>
                </a:lnTo>
                <a:close/>
                <a:moveTo>
                  <a:pt x="24" y="1685"/>
                </a:moveTo>
                <a:cubicBezTo>
                  <a:pt x="25" y="1639"/>
                  <a:pt x="25" y="1594"/>
                  <a:pt x="25" y="1547"/>
                </a:cubicBezTo>
                <a:lnTo>
                  <a:pt x="7" y="1547"/>
                </a:lnTo>
                <a:cubicBezTo>
                  <a:pt x="7" y="1594"/>
                  <a:pt x="7" y="1639"/>
                  <a:pt x="7" y="1685"/>
                </a:cubicBezTo>
                <a:lnTo>
                  <a:pt x="24" y="1685"/>
                </a:lnTo>
                <a:close/>
                <a:moveTo>
                  <a:pt x="25" y="1513"/>
                </a:moveTo>
                <a:cubicBezTo>
                  <a:pt x="25" y="1507"/>
                  <a:pt x="25" y="1502"/>
                  <a:pt x="25" y="1496"/>
                </a:cubicBezTo>
                <a:lnTo>
                  <a:pt x="7" y="1496"/>
                </a:lnTo>
                <a:cubicBezTo>
                  <a:pt x="7" y="1502"/>
                  <a:pt x="7" y="1507"/>
                  <a:pt x="7" y="1513"/>
                </a:cubicBezTo>
                <a:lnTo>
                  <a:pt x="25" y="1513"/>
                </a:lnTo>
                <a:close/>
                <a:moveTo>
                  <a:pt x="25" y="1462"/>
                </a:moveTo>
                <a:cubicBezTo>
                  <a:pt x="25" y="1416"/>
                  <a:pt x="24" y="1370"/>
                  <a:pt x="24" y="1324"/>
                </a:cubicBezTo>
                <a:lnTo>
                  <a:pt x="7" y="1324"/>
                </a:lnTo>
                <a:cubicBezTo>
                  <a:pt x="7" y="1370"/>
                  <a:pt x="7" y="1416"/>
                  <a:pt x="7" y="1462"/>
                </a:cubicBezTo>
                <a:lnTo>
                  <a:pt x="25" y="1462"/>
                </a:lnTo>
                <a:close/>
                <a:moveTo>
                  <a:pt x="24" y="1290"/>
                </a:moveTo>
                <a:cubicBezTo>
                  <a:pt x="24" y="1284"/>
                  <a:pt x="24" y="1279"/>
                  <a:pt x="24" y="1273"/>
                </a:cubicBezTo>
                <a:lnTo>
                  <a:pt x="7" y="1273"/>
                </a:lnTo>
                <a:cubicBezTo>
                  <a:pt x="7" y="1279"/>
                  <a:pt x="7" y="1284"/>
                  <a:pt x="7" y="1290"/>
                </a:cubicBezTo>
                <a:lnTo>
                  <a:pt x="24" y="1290"/>
                </a:lnTo>
                <a:close/>
                <a:moveTo>
                  <a:pt x="24" y="1238"/>
                </a:moveTo>
                <a:cubicBezTo>
                  <a:pt x="24" y="1193"/>
                  <a:pt x="24" y="1147"/>
                  <a:pt x="24" y="1101"/>
                </a:cubicBezTo>
                <a:lnTo>
                  <a:pt x="7" y="1101"/>
                </a:lnTo>
                <a:cubicBezTo>
                  <a:pt x="7" y="1147"/>
                  <a:pt x="7" y="1193"/>
                  <a:pt x="7" y="1238"/>
                </a:cubicBezTo>
                <a:lnTo>
                  <a:pt x="24" y="1238"/>
                </a:lnTo>
                <a:close/>
                <a:moveTo>
                  <a:pt x="24" y="1067"/>
                </a:moveTo>
                <a:cubicBezTo>
                  <a:pt x="24" y="1061"/>
                  <a:pt x="24" y="1055"/>
                  <a:pt x="24" y="1050"/>
                </a:cubicBezTo>
                <a:lnTo>
                  <a:pt x="7" y="1050"/>
                </a:lnTo>
                <a:cubicBezTo>
                  <a:pt x="7" y="1055"/>
                  <a:pt x="7" y="1061"/>
                  <a:pt x="7" y="1067"/>
                </a:cubicBezTo>
                <a:lnTo>
                  <a:pt x="24" y="1067"/>
                </a:lnTo>
                <a:close/>
                <a:moveTo>
                  <a:pt x="24" y="1015"/>
                </a:moveTo>
                <a:cubicBezTo>
                  <a:pt x="24" y="969"/>
                  <a:pt x="24" y="923"/>
                  <a:pt x="24" y="878"/>
                </a:cubicBezTo>
                <a:lnTo>
                  <a:pt x="7" y="878"/>
                </a:lnTo>
                <a:cubicBezTo>
                  <a:pt x="7" y="923"/>
                  <a:pt x="7" y="969"/>
                  <a:pt x="7" y="1015"/>
                </a:cubicBezTo>
                <a:lnTo>
                  <a:pt x="24" y="1015"/>
                </a:lnTo>
                <a:close/>
                <a:moveTo>
                  <a:pt x="24" y="844"/>
                </a:moveTo>
                <a:cubicBezTo>
                  <a:pt x="24" y="838"/>
                  <a:pt x="24" y="832"/>
                  <a:pt x="24" y="827"/>
                </a:cubicBezTo>
                <a:lnTo>
                  <a:pt x="6" y="827"/>
                </a:lnTo>
                <a:cubicBezTo>
                  <a:pt x="6" y="832"/>
                  <a:pt x="6" y="838"/>
                  <a:pt x="6" y="844"/>
                </a:cubicBezTo>
                <a:lnTo>
                  <a:pt x="24" y="844"/>
                </a:lnTo>
                <a:close/>
                <a:moveTo>
                  <a:pt x="24" y="792"/>
                </a:moveTo>
                <a:cubicBezTo>
                  <a:pt x="23" y="745"/>
                  <a:pt x="23" y="700"/>
                  <a:pt x="23" y="655"/>
                </a:cubicBezTo>
                <a:lnTo>
                  <a:pt x="6" y="655"/>
                </a:lnTo>
                <a:cubicBezTo>
                  <a:pt x="6" y="700"/>
                  <a:pt x="6" y="745"/>
                  <a:pt x="6" y="792"/>
                </a:cubicBezTo>
                <a:lnTo>
                  <a:pt x="24" y="792"/>
                </a:lnTo>
                <a:close/>
                <a:moveTo>
                  <a:pt x="23" y="621"/>
                </a:moveTo>
                <a:cubicBezTo>
                  <a:pt x="23" y="615"/>
                  <a:pt x="23" y="609"/>
                  <a:pt x="23" y="603"/>
                </a:cubicBezTo>
                <a:lnTo>
                  <a:pt x="6" y="604"/>
                </a:lnTo>
                <a:cubicBezTo>
                  <a:pt x="6" y="609"/>
                  <a:pt x="6" y="615"/>
                  <a:pt x="6" y="621"/>
                </a:cubicBezTo>
                <a:lnTo>
                  <a:pt x="23" y="621"/>
                </a:lnTo>
                <a:close/>
                <a:moveTo>
                  <a:pt x="23" y="569"/>
                </a:moveTo>
                <a:cubicBezTo>
                  <a:pt x="23" y="521"/>
                  <a:pt x="23" y="475"/>
                  <a:pt x="23" y="432"/>
                </a:cubicBezTo>
                <a:lnTo>
                  <a:pt x="5" y="432"/>
                </a:lnTo>
                <a:cubicBezTo>
                  <a:pt x="6" y="475"/>
                  <a:pt x="6" y="521"/>
                  <a:pt x="6" y="569"/>
                </a:cubicBezTo>
                <a:lnTo>
                  <a:pt x="23" y="569"/>
                </a:lnTo>
                <a:close/>
                <a:moveTo>
                  <a:pt x="22" y="398"/>
                </a:moveTo>
                <a:cubicBezTo>
                  <a:pt x="22" y="392"/>
                  <a:pt x="22" y="386"/>
                  <a:pt x="22" y="380"/>
                </a:cubicBezTo>
                <a:lnTo>
                  <a:pt x="5" y="380"/>
                </a:lnTo>
                <a:cubicBezTo>
                  <a:pt x="5" y="386"/>
                  <a:pt x="5" y="392"/>
                  <a:pt x="5" y="398"/>
                </a:cubicBezTo>
                <a:lnTo>
                  <a:pt x="22" y="398"/>
                </a:lnTo>
                <a:close/>
                <a:moveTo>
                  <a:pt x="22" y="346"/>
                </a:moveTo>
                <a:cubicBezTo>
                  <a:pt x="22" y="296"/>
                  <a:pt x="22" y="250"/>
                  <a:pt x="22" y="209"/>
                </a:cubicBezTo>
                <a:lnTo>
                  <a:pt x="5" y="209"/>
                </a:lnTo>
                <a:cubicBezTo>
                  <a:pt x="5" y="250"/>
                  <a:pt x="5" y="296"/>
                  <a:pt x="5" y="346"/>
                </a:cubicBezTo>
                <a:lnTo>
                  <a:pt x="22" y="346"/>
                </a:lnTo>
                <a:close/>
                <a:moveTo>
                  <a:pt x="22" y="174"/>
                </a:moveTo>
                <a:cubicBezTo>
                  <a:pt x="22" y="168"/>
                  <a:pt x="22" y="163"/>
                  <a:pt x="22" y="157"/>
                </a:cubicBezTo>
                <a:lnTo>
                  <a:pt x="4" y="157"/>
                </a:lnTo>
                <a:cubicBezTo>
                  <a:pt x="4" y="163"/>
                  <a:pt x="4" y="169"/>
                  <a:pt x="4" y="174"/>
                </a:cubicBezTo>
                <a:lnTo>
                  <a:pt x="22" y="174"/>
                </a:lnTo>
                <a:close/>
                <a:moveTo>
                  <a:pt x="21" y="123"/>
                </a:moveTo>
                <a:cubicBezTo>
                  <a:pt x="21" y="45"/>
                  <a:pt x="21" y="0"/>
                  <a:pt x="21" y="0"/>
                </a:cubicBezTo>
                <a:lnTo>
                  <a:pt x="4" y="0"/>
                </a:lnTo>
                <a:cubicBezTo>
                  <a:pt x="4" y="0"/>
                  <a:pt x="4" y="45"/>
                  <a:pt x="4" y="123"/>
                </a:cubicBezTo>
                <a:lnTo>
                  <a:pt x="21" y="12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6" name="Freeform 526"/>
          <p:cNvSpPr>
            <a:spLocks noEditPoints="1"/>
          </p:cNvSpPr>
          <p:nvPr/>
        </p:nvSpPr>
        <p:spPr bwMode="auto">
          <a:xfrm>
            <a:off x="3982021" y="6142159"/>
            <a:ext cx="2077514" cy="14542"/>
          </a:xfrm>
          <a:custGeom>
            <a:avLst/>
            <a:gdLst>
              <a:gd name="T0" fmla="*/ 4535 w 4552"/>
              <a:gd name="T1" fmla="*/ 36 h 39"/>
              <a:gd name="T2" fmla="*/ 4546 w 4552"/>
              <a:gd name="T3" fmla="*/ 36 h 39"/>
              <a:gd name="T4" fmla="*/ 4546 w 4552"/>
              <a:gd name="T5" fmla="*/ 36 h 39"/>
              <a:gd name="T6" fmla="*/ 4552 w 4552"/>
              <a:gd name="T7" fmla="*/ 13 h 39"/>
              <a:gd name="T8" fmla="*/ 4357 w 4552"/>
              <a:gd name="T9" fmla="*/ 8 h 39"/>
              <a:gd name="T10" fmla="*/ 4477 w 4552"/>
              <a:gd name="T11" fmla="*/ 14 h 39"/>
              <a:gd name="T12" fmla="*/ 4501 w 4552"/>
              <a:gd name="T13" fmla="*/ 14 h 39"/>
              <a:gd name="T14" fmla="*/ 4238 w 4552"/>
              <a:gd name="T15" fmla="*/ 39 h 39"/>
              <a:gd name="T16" fmla="*/ 4190 w 4552"/>
              <a:gd name="T17" fmla="*/ 15 h 39"/>
              <a:gd name="T18" fmla="*/ 4167 w 4552"/>
              <a:gd name="T19" fmla="*/ 39 h 39"/>
              <a:gd name="T20" fmla="*/ 4190 w 4552"/>
              <a:gd name="T21" fmla="*/ 15 h 39"/>
              <a:gd name="T22" fmla="*/ 3927 w 4552"/>
              <a:gd name="T23" fmla="*/ 39 h 39"/>
              <a:gd name="T24" fmla="*/ 3879 w 4552"/>
              <a:gd name="T25" fmla="*/ 15 h 39"/>
              <a:gd name="T26" fmla="*/ 3879 w 4552"/>
              <a:gd name="T27" fmla="*/ 39 h 39"/>
              <a:gd name="T28" fmla="*/ 3616 w 4552"/>
              <a:gd name="T29" fmla="*/ 14 h 39"/>
              <a:gd name="T30" fmla="*/ 3808 w 4552"/>
              <a:gd name="T31" fmla="*/ 15 h 39"/>
              <a:gd name="T32" fmla="*/ 3545 w 4552"/>
              <a:gd name="T33" fmla="*/ 38 h 39"/>
              <a:gd name="T34" fmla="*/ 3497 w 4552"/>
              <a:gd name="T35" fmla="*/ 14 h 39"/>
              <a:gd name="T36" fmla="*/ 3497 w 4552"/>
              <a:gd name="T37" fmla="*/ 38 h 39"/>
              <a:gd name="T38" fmla="*/ 3234 w 4552"/>
              <a:gd name="T39" fmla="*/ 13 h 39"/>
              <a:gd name="T40" fmla="*/ 3258 w 4552"/>
              <a:gd name="T41" fmla="*/ 13 h 39"/>
              <a:gd name="T42" fmla="*/ 2995 w 4552"/>
              <a:gd name="T43" fmla="*/ 36 h 39"/>
              <a:gd name="T44" fmla="*/ 2947 w 4552"/>
              <a:gd name="T45" fmla="*/ 12 h 39"/>
              <a:gd name="T46" fmla="*/ 2947 w 4552"/>
              <a:gd name="T47" fmla="*/ 36 h 39"/>
              <a:gd name="T48" fmla="*/ 2684 w 4552"/>
              <a:gd name="T49" fmla="*/ 11 h 39"/>
              <a:gd name="T50" fmla="*/ 2875 w 4552"/>
              <a:gd name="T51" fmla="*/ 12 h 39"/>
              <a:gd name="T52" fmla="*/ 2612 w 4552"/>
              <a:gd name="T53" fmla="*/ 35 h 39"/>
              <a:gd name="T54" fmla="*/ 2565 w 4552"/>
              <a:gd name="T55" fmla="*/ 11 h 39"/>
              <a:gd name="T56" fmla="*/ 2565 w 4552"/>
              <a:gd name="T57" fmla="*/ 35 h 39"/>
              <a:gd name="T58" fmla="*/ 2302 w 4552"/>
              <a:gd name="T59" fmla="*/ 10 h 39"/>
              <a:gd name="T60" fmla="*/ 2326 w 4552"/>
              <a:gd name="T61" fmla="*/ 10 h 39"/>
              <a:gd name="T62" fmla="*/ 2063 w 4552"/>
              <a:gd name="T63" fmla="*/ 33 h 39"/>
              <a:gd name="T64" fmla="*/ 2015 w 4552"/>
              <a:gd name="T65" fmla="*/ 9 h 39"/>
              <a:gd name="T66" fmla="*/ 2015 w 4552"/>
              <a:gd name="T67" fmla="*/ 33 h 39"/>
              <a:gd name="T68" fmla="*/ 1752 w 4552"/>
              <a:gd name="T69" fmla="*/ 8 h 39"/>
              <a:gd name="T70" fmla="*/ 1943 w 4552"/>
              <a:gd name="T71" fmla="*/ 9 h 39"/>
              <a:gd name="T72" fmla="*/ 1680 w 4552"/>
              <a:gd name="T73" fmla="*/ 31 h 39"/>
              <a:gd name="T74" fmla="*/ 1633 w 4552"/>
              <a:gd name="T75" fmla="*/ 7 h 39"/>
              <a:gd name="T76" fmla="*/ 1633 w 4552"/>
              <a:gd name="T77" fmla="*/ 31 h 39"/>
              <a:gd name="T78" fmla="*/ 1370 w 4552"/>
              <a:gd name="T79" fmla="*/ 6 h 39"/>
              <a:gd name="T80" fmla="*/ 1394 w 4552"/>
              <a:gd name="T81" fmla="*/ 6 h 39"/>
              <a:gd name="T82" fmla="*/ 1131 w 4552"/>
              <a:gd name="T83" fmla="*/ 29 h 39"/>
              <a:gd name="T84" fmla="*/ 1083 w 4552"/>
              <a:gd name="T85" fmla="*/ 5 h 39"/>
              <a:gd name="T86" fmla="*/ 1083 w 4552"/>
              <a:gd name="T87" fmla="*/ 29 h 39"/>
              <a:gd name="T88" fmla="*/ 820 w 4552"/>
              <a:gd name="T89" fmla="*/ 4 h 39"/>
              <a:gd name="T90" fmla="*/ 1011 w 4552"/>
              <a:gd name="T91" fmla="*/ 5 h 39"/>
              <a:gd name="T92" fmla="*/ 748 w 4552"/>
              <a:gd name="T93" fmla="*/ 27 h 39"/>
              <a:gd name="T94" fmla="*/ 700 w 4552"/>
              <a:gd name="T95" fmla="*/ 3 h 39"/>
              <a:gd name="T96" fmla="*/ 700 w 4552"/>
              <a:gd name="T97" fmla="*/ 27 h 39"/>
              <a:gd name="T98" fmla="*/ 437 w 4552"/>
              <a:gd name="T99" fmla="*/ 2 h 39"/>
              <a:gd name="T100" fmla="*/ 461 w 4552"/>
              <a:gd name="T101" fmla="*/ 2 h 39"/>
              <a:gd name="T102" fmla="*/ 198 w 4552"/>
              <a:gd name="T103" fmla="*/ 25 h 39"/>
              <a:gd name="T104" fmla="*/ 150 w 4552"/>
              <a:gd name="T105" fmla="*/ 1 h 39"/>
              <a:gd name="T106" fmla="*/ 150 w 4552"/>
              <a:gd name="T107" fmla="*/ 25 h 39"/>
              <a:gd name="T108" fmla="*/ 0 w 4552"/>
              <a:gd name="T109" fmla="*/ 0 h 39"/>
              <a:gd name="T110" fmla="*/ 78 w 4552"/>
              <a:gd name="T11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52" h="39">
                <a:moveTo>
                  <a:pt x="4357" y="32"/>
                </a:moveTo>
                <a:cubicBezTo>
                  <a:pt x="4421" y="33"/>
                  <a:pt x="4468" y="34"/>
                  <a:pt x="4500" y="35"/>
                </a:cubicBezTo>
                <a:cubicBezTo>
                  <a:pt x="4515" y="35"/>
                  <a:pt x="4527" y="35"/>
                  <a:pt x="4535" y="36"/>
                </a:cubicBezTo>
                <a:cubicBezTo>
                  <a:pt x="4539" y="36"/>
                  <a:pt x="4542" y="36"/>
                  <a:pt x="4544" y="36"/>
                </a:cubicBezTo>
                <a:lnTo>
                  <a:pt x="4546" y="36"/>
                </a:lnTo>
                <a:lnTo>
                  <a:pt x="4546" y="36"/>
                </a:lnTo>
                <a:lnTo>
                  <a:pt x="4547" y="27"/>
                </a:lnTo>
                <a:lnTo>
                  <a:pt x="4544" y="36"/>
                </a:lnTo>
                <a:lnTo>
                  <a:pt x="4546" y="36"/>
                </a:lnTo>
                <a:lnTo>
                  <a:pt x="4547" y="27"/>
                </a:lnTo>
                <a:lnTo>
                  <a:pt x="4544" y="36"/>
                </a:lnTo>
                <a:lnTo>
                  <a:pt x="4552" y="13"/>
                </a:lnTo>
                <a:lnTo>
                  <a:pt x="4548" y="13"/>
                </a:lnTo>
                <a:cubicBezTo>
                  <a:pt x="4542" y="12"/>
                  <a:pt x="4525" y="11"/>
                  <a:pt x="4494" y="11"/>
                </a:cubicBezTo>
                <a:cubicBezTo>
                  <a:pt x="4463" y="10"/>
                  <a:pt x="4418" y="9"/>
                  <a:pt x="4357" y="8"/>
                </a:cubicBezTo>
                <a:lnTo>
                  <a:pt x="4357" y="32"/>
                </a:lnTo>
                <a:close/>
                <a:moveTo>
                  <a:pt x="4501" y="14"/>
                </a:moveTo>
                <a:cubicBezTo>
                  <a:pt x="4493" y="14"/>
                  <a:pt x="4486" y="14"/>
                  <a:pt x="4477" y="14"/>
                </a:cubicBezTo>
                <a:lnTo>
                  <a:pt x="4477" y="38"/>
                </a:lnTo>
                <a:cubicBezTo>
                  <a:pt x="4486" y="38"/>
                  <a:pt x="4494" y="38"/>
                  <a:pt x="4501" y="38"/>
                </a:cubicBezTo>
                <a:lnTo>
                  <a:pt x="4501" y="14"/>
                </a:lnTo>
                <a:close/>
                <a:moveTo>
                  <a:pt x="4429" y="15"/>
                </a:moveTo>
                <a:cubicBezTo>
                  <a:pt x="4379" y="15"/>
                  <a:pt x="4315" y="15"/>
                  <a:pt x="4238" y="15"/>
                </a:cubicBezTo>
                <a:lnTo>
                  <a:pt x="4238" y="39"/>
                </a:lnTo>
                <a:cubicBezTo>
                  <a:pt x="4315" y="39"/>
                  <a:pt x="4379" y="39"/>
                  <a:pt x="4429" y="38"/>
                </a:cubicBezTo>
                <a:lnTo>
                  <a:pt x="4429" y="15"/>
                </a:lnTo>
                <a:close/>
                <a:moveTo>
                  <a:pt x="4190" y="15"/>
                </a:moveTo>
                <a:lnTo>
                  <a:pt x="4186" y="15"/>
                </a:lnTo>
                <a:cubicBezTo>
                  <a:pt x="4180" y="15"/>
                  <a:pt x="4173" y="15"/>
                  <a:pt x="4167" y="15"/>
                </a:cubicBezTo>
                <a:lnTo>
                  <a:pt x="4167" y="39"/>
                </a:lnTo>
                <a:cubicBezTo>
                  <a:pt x="4173" y="39"/>
                  <a:pt x="4180" y="39"/>
                  <a:pt x="4186" y="39"/>
                </a:cubicBezTo>
                <a:lnTo>
                  <a:pt x="4190" y="39"/>
                </a:lnTo>
                <a:lnTo>
                  <a:pt x="4190" y="15"/>
                </a:lnTo>
                <a:close/>
                <a:moveTo>
                  <a:pt x="4119" y="15"/>
                </a:moveTo>
                <a:cubicBezTo>
                  <a:pt x="4060" y="15"/>
                  <a:pt x="3996" y="15"/>
                  <a:pt x="3927" y="15"/>
                </a:cubicBezTo>
                <a:lnTo>
                  <a:pt x="3927" y="39"/>
                </a:lnTo>
                <a:cubicBezTo>
                  <a:pt x="3996" y="39"/>
                  <a:pt x="4060" y="39"/>
                  <a:pt x="4119" y="39"/>
                </a:cubicBezTo>
                <a:lnTo>
                  <a:pt x="4119" y="15"/>
                </a:lnTo>
                <a:close/>
                <a:moveTo>
                  <a:pt x="3879" y="15"/>
                </a:moveTo>
                <a:cubicBezTo>
                  <a:pt x="3872" y="15"/>
                  <a:pt x="3864" y="15"/>
                  <a:pt x="3856" y="15"/>
                </a:cubicBezTo>
                <a:lnTo>
                  <a:pt x="3856" y="38"/>
                </a:lnTo>
                <a:cubicBezTo>
                  <a:pt x="3864" y="39"/>
                  <a:pt x="3871" y="39"/>
                  <a:pt x="3879" y="39"/>
                </a:cubicBezTo>
                <a:lnTo>
                  <a:pt x="3879" y="15"/>
                </a:lnTo>
                <a:close/>
                <a:moveTo>
                  <a:pt x="3808" y="15"/>
                </a:moveTo>
                <a:cubicBezTo>
                  <a:pt x="3747" y="14"/>
                  <a:pt x="3683" y="14"/>
                  <a:pt x="3616" y="14"/>
                </a:cubicBezTo>
                <a:lnTo>
                  <a:pt x="3616" y="38"/>
                </a:lnTo>
                <a:cubicBezTo>
                  <a:pt x="3683" y="38"/>
                  <a:pt x="3747" y="38"/>
                  <a:pt x="3808" y="38"/>
                </a:cubicBezTo>
                <a:lnTo>
                  <a:pt x="3808" y="15"/>
                </a:lnTo>
                <a:close/>
                <a:moveTo>
                  <a:pt x="3569" y="14"/>
                </a:moveTo>
                <a:cubicBezTo>
                  <a:pt x="3561" y="14"/>
                  <a:pt x="3553" y="14"/>
                  <a:pt x="3545" y="14"/>
                </a:cubicBezTo>
                <a:lnTo>
                  <a:pt x="3545" y="38"/>
                </a:lnTo>
                <a:cubicBezTo>
                  <a:pt x="3553" y="38"/>
                  <a:pt x="3561" y="38"/>
                  <a:pt x="3569" y="38"/>
                </a:cubicBezTo>
                <a:lnTo>
                  <a:pt x="3569" y="14"/>
                </a:lnTo>
                <a:close/>
                <a:moveTo>
                  <a:pt x="3497" y="14"/>
                </a:moveTo>
                <a:cubicBezTo>
                  <a:pt x="3435" y="14"/>
                  <a:pt x="3371" y="14"/>
                  <a:pt x="3306" y="13"/>
                </a:cubicBezTo>
                <a:lnTo>
                  <a:pt x="3305" y="37"/>
                </a:lnTo>
                <a:cubicBezTo>
                  <a:pt x="3371" y="37"/>
                  <a:pt x="3435" y="38"/>
                  <a:pt x="3497" y="38"/>
                </a:cubicBezTo>
                <a:lnTo>
                  <a:pt x="3497" y="14"/>
                </a:lnTo>
                <a:close/>
                <a:moveTo>
                  <a:pt x="3258" y="13"/>
                </a:moveTo>
                <a:cubicBezTo>
                  <a:pt x="3250" y="13"/>
                  <a:pt x="3242" y="13"/>
                  <a:pt x="3234" y="13"/>
                </a:cubicBezTo>
                <a:lnTo>
                  <a:pt x="3234" y="37"/>
                </a:lnTo>
                <a:cubicBezTo>
                  <a:pt x="3242" y="37"/>
                  <a:pt x="3250" y="37"/>
                  <a:pt x="3258" y="37"/>
                </a:cubicBezTo>
                <a:lnTo>
                  <a:pt x="3258" y="13"/>
                </a:lnTo>
                <a:close/>
                <a:moveTo>
                  <a:pt x="3186" y="13"/>
                </a:moveTo>
                <a:cubicBezTo>
                  <a:pt x="3123" y="13"/>
                  <a:pt x="3060" y="13"/>
                  <a:pt x="2995" y="12"/>
                </a:cubicBezTo>
                <a:lnTo>
                  <a:pt x="2995" y="36"/>
                </a:lnTo>
                <a:cubicBezTo>
                  <a:pt x="3059" y="36"/>
                  <a:pt x="3123" y="37"/>
                  <a:pt x="3186" y="37"/>
                </a:cubicBezTo>
                <a:lnTo>
                  <a:pt x="3186" y="13"/>
                </a:lnTo>
                <a:close/>
                <a:moveTo>
                  <a:pt x="2947" y="12"/>
                </a:moveTo>
                <a:cubicBezTo>
                  <a:pt x="2939" y="12"/>
                  <a:pt x="2931" y="12"/>
                  <a:pt x="2923" y="12"/>
                </a:cubicBezTo>
                <a:lnTo>
                  <a:pt x="2923" y="36"/>
                </a:lnTo>
                <a:cubicBezTo>
                  <a:pt x="2931" y="36"/>
                  <a:pt x="2939" y="36"/>
                  <a:pt x="2947" y="36"/>
                </a:cubicBezTo>
                <a:lnTo>
                  <a:pt x="2947" y="12"/>
                </a:lnTo>
                <a:close/>
                <a:moveTo>
                  <a:pt x="2875" y="12"/>
                </a:moveTo>
                <a:cubicBezTo>
                  <a:pt x="2812" y="12"/>
                  <a:pt x="2748" y="12"/>
                  <a:pt x="2684" y="11"/>
                </a:cubicBezTo>
                <a:lnTo>
                  <a:pt x="2684" y="35"/>
                </a:lnTo>
                <a:cubicBezTo>
                  <a:pt x="2748" y="35"/>
                  <a:pt x="2812" y="36"/>
                  <a:pt x="2875" y="36"/>
                </a:cubicBezTo>
                <a:lnTo>
                  <a:pt x="2875" y="12"/>
                </a:lnTo>
                <a:close/>
                <a:moveTo>
                  <a:pt x="2636" y="11"/>
                </a:moveTo>
                <a:cubicBezTo>
                  <a:pt x="2628" y="11"/>
                  <a:pt x="2620" y="11"/>
                  <a:pt x="2613" y="11"/>
                </a:cubicBezTo>
                <a:lnTo>
                  <a:pt x="2612" y="35"/>
                </a:lnTo>
                <a:cubicBezTo>
                  <a:pt x="2620" y="35"/>
                  <a:pt x="2628" y="35"/>
                  <a:pt x="2636" y="35"/>
                </a:cubicBezTo>
                <a:lnTo>
                  <a:pt x="2636" y="11"/>
                </a:lnTo>
                <a:close/>
                <a:moveTo>
                  <a:pt x="2565" y="11"/>
                </a:moveTo>
                <a:cubicBezTo>
                  <a:pt x="2502" y="11"/>
                  <a:pt x="2438" y="10"/>
                  <a:pt x="2374" y="10"/>
                </a:cubicBezTo>
                <a:lnTo>
                  <a:pt x="2374" y="34"/>
                </a:lnTo>
                <a:cubicBezTo>
                  <a:pt x="2438" y="34"/>
                  <a:pt x="2501" y="35"/>
                  <a:pt x="2565" y="35"/>
                </a:cubicBezTo>
                <a:lnTo>
                  <a:pt x="2565" y="11"/>
                </a:lnTo>
                <a:close/>
                <a:moveTo>
                  <a:pt x="2326" y="10"/>
                </a:moveTo>
                <a:cubicBezTo>
                  <a:pt x="2318" y="10"/>
                  <a:pt x="2310" y="10"/>
                  <a:pt x="2302" y="10"/>
                </a:cubicBezTo>
                <a:lnTo>
                  <a:pt x="2302" y="34"/>
                </a:lnTo>
                <a:cubicBezTo>
                  <a:pt x="2310" y="34"/>
                  <a:pt x="2318" y="34"/>
                  <a:pt x="2326" y="34"/>
                </a:cubicBezTo>
                <a:lnTo>
                  <a:pt x="2326" y="10"/>
                </a:lnTo>
                <a:close/>
                <a:moveTo>
                  <a:pt x="2254" y="10"/>
                </a:moveTo>
                <a:cubicBezTo>
                  <a:pt x="2190" y="10"/>
                  <a:pt x="2127" y="9"/>
                  <a:pt x="2063" y="9"/>
                </a:cubicBezTo>
                <a:lnTo>
                  <a:pt x="2063" y="33"/>
                </a:lnTo>
                <a:cubicBezTo>
                  <a:pt x="2126" y="33"/>
                  <a:pt x="2190" y="33"/>
                  <a:pt x="2254" y="34"/>
                </a:cubicBezTo>
                <a:lnTo>
                  <a:pt x="2254" y="10"/>
                </a:lnTo>
                <a:close/>
                <a:moveTo>
                  <a:pt x="2015" y="9"/>
                </a:moveTo>
                <a:cubicBezTo>
                  <a:pt x="2007" y="9"/>
                  <a:pt x="1999" y="9"/>
                  <a:pt x="1991" y="9"/>
                </a:cubicBezTo>
                <a:lnTo>
                  <a:pt x="1991" y="33"/>
                </a:lnTo>
                <a:cubicBezTo>
                  <a:pt x="1999" y="33"/>
                  <a:pt x="2007" y="33"/>
                  <a:pt x="2015" y="33"/>
                </a:cubicBezTo>
                <a:lnTo>
                  <a:pt x="2015" y="9"/>
                </a:lnTo>
                <a:close/>
                <a:moveTo>
                  <a:pt x="1943" y="9"/>
                </a:moveTo>
                <a:cubicBezTo>
                  <a:pt x="1879" y="8"/>
                  <a:pt x="1815" y="8"/>
                  <a:pt x="1752" y="8"/>
                </a:cubicBezTo>
                <a:lnTo>
                  <a:pt x="1752" y="32"/>
                </a:lnTo>
                <a:cubicBezTo>
                  <a:pt x="1815" y="32"/>
                  <a:pt x="1879" y="32"/>
                  <a:pt x="1943" y="32"/>
                </a:cubicBezTo>
                <a:lnTo>
                  <a:pt x="1943" y="9"/>
                </a:lnTo>
                <a:close/>
                <a:moveTo>
                  <a:pt x="1704" y="8"/>
                </a:moveTo>
                <a:cubicBezTo>
                  <a:pt x="1696" y="8"/>
                  <a:pt x="1689" y="8"/>
                  <a:pt x="1681" y="8"/>
                </a:cubicBezTo>
                <a:lnTo>
                  <a:pt x="1680" y="31"/>
                </a:lnTo>
                <a:cubicBezTo>
                  <a:pt x="1688" y="31"/>
                  <a:pt x="1696" y="31"/>
                  <a:pt x="1704" y="31"/>
                </a:cubicBezTo>
                <a:lnTo>
                  <a:pt x="1704" y="8"/>
                </a:lnTo>
                <a:close/>
                <a:moveTo>
                  <a:pt x="1633" y="7"/>
                </a:moveTo>
                <a:cubicBezTo>
                  <a:pt x="1568" y="7"/>
                  <a:pt x="1504" y="7"/>
                  <a:pt x="1441" y="7"/>
                </a:cubicBezTo>
                <a:lnTo>
                  <a:pt x="1441" y="30"/>
                </a:lnTo>
                <a:cubicBezTo>
                  <a:pt x="1504" y="31"/>
                  <a:pt x="1568" y="31"/>
                  <a:pt x="1633" y="31"/>
                </a:cubicBezTo>
                <a:lnTo>
                  <a:pt x="1633" y="7"/>
                </a:lnTo>
                <a:close/>
                <a:moveTo>
                  <a:pt x="1394" y="6"/>
                </a:moveTo>
                <a:cubicBezTo>
                  <a:pt x="1386" y="6"/>
                  <a:pt x="1378" y="6"/>
                  <a:pt x="1370" y="6"/>
                </a:cubicBezTo>
                <a:lnTo>
                  <a:pt x="1370" y="30"/>
                </a:lnTo>
                <a:cubicBezTo>
                  <a:pt x="1378" y="30"/>
                  <a:pt x="1386" y="30"/>
                  <a:pt x="1394" y="30"/>
                </a:cubicBezTo>
                <a:lnTo>
                  <a:pt x="1394" y="6"/>
                </a:lnTo>
                <a:close/>
                <a:moveTo>
                  <a:pt x="1322" y="6"/>
                </a:moveTo>
                <a:cubicBezTo>
                  <a:pt x="1257" y="6"/>
                  <a:pt x="1193" y="6"/>
                  <a:pt x="1131" y="5"/>
                </a:cubicBezTo>
                <a:lnTo>
                  <a:pt x="1131" y="29"/>
                </a:lnTo>
                <a:cubicBezTo>
                  <a:pt x="1193" y="29"/>
                  <a:pt x="1257" y="30"/>
                  <a:pt x="1322" y="30"/>
                </a:cubicBezTo>
                <a:lnTo>
                  <a:pt x="1322" y="6"/>
                </a:lnTo>
                <a:close/>
                <a:moveTo>
                  <a:pt x="1083" y="5"/>
                </a:moveTo>
                <a:cubicBezTo>
                  <a:pt x="1075" y="5"/>
                  <a:pt x="1067" y="5"/>
                  <a:pt x="1059" y="5"/>
                </a:cubicBezTo>
                <a:lnTo>
                  <a:pt x="1059" y="29"/>
                </a:lnTo>
                <a:cubicBezTo>
                  <a:pt x="1067" y="29"/>
                  <a:pt x="1075" y="29"/>
                  <a:pt x="1083" y="29"/>
                </a:cubicBezTo>
                <a:lnTo>
                  <a:pt x="1083" y="5"/>
                </a:lnTo>
                <a:close/>
                <a:moveTo>
                  <a:pt x="1011" y="5"/>
                </a:moveTo>
                <a:cubicBezTo>
                  <a:pt x="945" y="4"/>
                  <a:pt x="881" y="4"/>
                  <a:pt x="820" y="4"/>
                </a:cubicBezTo>
                <a:lnTo>
                  <a:pt x="820" y="28"/>
                </a:lnTo>
                <a:cubicBezTo>
                  <a:pt x="881" y="28"/>
                  <a:pt x="945" y="28"/>
                  <a:pt x="1011" y="29"/>
                </a:cubicBezTo>
                <a:lnTo>
                  <a:pt x="1011" y="5"/>
                </a:lnTo>
                <a:close/>
                <a:moveTo>
                  <a:pt x="772" y="4"/>
                </a:moveTo>
                <a:cubicBezTo>
                  <a:pt x="764" y="4"/>
                  <a:pt x="756" y="4"/>
                  <a:pt x="748" y="4"/>
                </a:cubicBezTo>
                <a:lnTo>
                  <a:pt x="748" y="27"/>
                </a:lnTo>
                <a:cubicBezTo>
                  <a:pt x="756" y="27"/>
                  <a:pt x="764" y="27"/>
                  <a:pt x="772" y="28"/>
                </a:cubicBezTo>
                <a:lnTo>
                  <a:pt x="772" y="4"/>
                </a:lnTo>
                <a:close/>
                <a:moveTo>
                  <a:pt x="700" y="3"/>
                </a:moveTo>
                <a:cubicBezTo>
                  <a:pt x="633" y="3"/>
                  <a:pt x="569" y="3"/>
                  <a:pt x="509" y="2"/>
                </a:cubicBezTo>
                <a:lnTo>
                  <a:pt x="509" y="26"/>
                </a:lnTo>
                <a:cubicBezTo>
                  <a:pt x="569" y="27"/>
                  <a:pt x="633" y="27"/>
                  <a:pt x="700" y="27"/>
                </a:cubicBezTo>
                <a:lnTo>
                  <a:pt x="700" y="3"/>
                </a:lnTo>
                <a:close/>
                <a:moveTo>
                  <a:pt x="461" y="2"/>
                </a:moveTo>
                <a:cubicBezTo>
                  <a:pt x="453" y="2"/>
                  <a:pt x="445" y="2"/>
                  <a:pt x="437" y="2"/>
                </a:cubicBezTo>
                <a:lnTo>
                  <a:pt x="437" y="26"/>
                </a:lnTo>
                <a:cubicBezTo>
                  <a:pt x="445" y="26"/>
                  <a:pt x="453" y="26"/>
                  <a:pt x="461" y="26"/>
                </a:cubicBezTo>
                <a:lnTo>
                  <a:pt x="461" y="2"/>
                </a:lnTo>
                <a:close/>
                <a:moveTo>
                  <a:pt x="389" y="2"/>
                </a:moveTo>
                <a:cubicBezTo>
                  <a:pt x="317" y="2"/>
                  <a:pt x="252" y="1"/>
                  <a:pt x="198" y="1"/>
                </a:cubicBezTo>
                <a:lnTo>
                  <a:pt x="198" y="25"/>
                </a:lnTo>
                <a:cubicBezTo>
                  <a:pt x="252" y="25"/>
                  <a:pt x="316" y="25"/>
                  <a:pt x="389" y="26"/>
                </a:cubicBezTo>
                <a:lnTo>
                  <a:pt x="389" y="2"/>
                </a:lnTo>
                <a:close/>
                <a:moveTo>
                  <a:pt x="150" y="1"/>
                </a:moveTo>
                <a:cubicBezTo>
                  <a:pt x="142" y="1"/>
                  <a:pt x="134" y="1"/>
                  <a:pt x="126" y="1"/>
                </a:cubicBezTo>
                <a:lnTo>
                  <a:pt x="126" y="25"/>
                </a:lnTo>
                <a:cubicBezTo>
                  <a:pt x="134" y="25"/>
                  <a:pt x="142" y="25"/>
                  <a:pt x="150" y="25"/>
                </a:cubicBezTo>
                <a:lnTo>
                  <a:pt x="150" y="1"/>
                </a:lnTo>
                <a:close/>
                <a:moveTo>
                  <a:pt x="78" y="1"/>
                </a:moveTo>
                <a:cubicBezTo>
                  <a:pt x="27" y="0"/>
                  <a:pt x="0" y="0"/>
                  <a:pt x="0" y="0"/>
                </a:cubicBezTo>
                <a:lnTo>
                  <a:pt x="0" y="24"/>
                </a:lnTo>
                <a:cubicBezTo>
                  <a:pt x="0" y="24"/>
                  <a:pt x="27" y="24"/>
                  <a:pt x="78" y="24"/>
                </a:cubicBezTo>
                <a:lnTo>
                  <a:pt x="78"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7" name="Freeform 527"/>
          <p:cNvSpPr>
            <a:spLocks/>
          </p:cNvSpPr>
          <p:nvPr/>
        </p:nvSpPr>
        <p:spPr bwMode="auto">
          <a:xfrm>
            <a:off x="3968224" y="6123982"/>
            <a:ext cx="70959" cy="45444"/>
          </a:xfrm>
          <a:custGeom>
            <a:avLst/>
            <a:gdLst>
              <a:gd name="T0" fmla="*/ 157 w 157"/>
              <a:gd name="T1" fmla="*/ 115 h 115"/>
              <a:gd name="T2" fmla="*/ 0 w 157"/>
              <a:gd name="T3" fmla="*/ 57 h 115"/>
              <a:gd name="T4" fmla="*/ 157 w 157"/>
              <a:gd name="T5" fmla="*/ 0 h 115"/>
              <a:gd name="T6" fmla="*/ 157 w 157"/>
              <a:gd name="T7" fmla="*/ 115 h 115"/>
            </a:gdLst>
            <a:ahLst/>
            <a:cxnLst>
              <a:cxn ang="0">
                <a:pos x="T0" y="T1"/>
              </a:cxn>
              <a:cxn ang="0">
                <a:pos x="T2" y="T3"/>
              </a:cxn>
              <a:cxn ang="0">
                <a:pos x="T4" y="T5"/>
              </a:cxn>
              <a:cxn ang="0">
                <a:pos x="T6" y="T7"/>
              </a:cxn>
            </a:cxnLst>
            <a:rect l="0" t="0" r="r" b="b"/>
            <a:pathLst>
              <a:path w="157" h="115">
                <a:moveTo>
                  <a:pt x="157" y="115"/>
                </a:moveTo>
                <a:lnTo>
                  <a:pt x="0" y="57"/>
                </a:lnTo>
                <a:lnTo>
                  <a:pt x="157" y="0"/>
                </a:lnTo>
                <a:cubicBezTo>
                  <a:pt x="132" y="34"/>
                  <a:pt x="132" y="81"/>
                  <a:pt x="157" y="11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8" name="Freeform 528"/>
          <p:cNvSpPr>
            <a:spLocks/>
          </p:cNvSpPr>
          <p:nvPr/>
        </p:nvSpPr>
        <p:spPr bwMode="auto">
          <a:xfrm>
            <a:off x="5882139" y="6273035"/>
            <a:ext cx="141917" cy="332643"/>
          </a:xfrm>
          <a:custGeom>
            <a:avLst/>
            <a:gdLst>
              <a:gd name="T0" fmla="*/ 0 w 311"/>
              <a:gd name="T1" fmla="*/ 864 h 864"/>
              <a:gd name="T2" fmla="*/ 309 w 311"/>
              <a:gd name="T3" fmla="*/ 684 h 864"/>
              <a:gd name="T4" fmla="*/ 311 w 311"/>
              <a:gd name="T5" fmla="*/ 223 h 864"/>
              <a:gd name="T6" fmla="*/ 4 w 311"/>
              <a:gd name="T7" fmla="*/ 0 h 864"/>
              <a:gd name="T8" fmla="*/ 0 w 311"/>
              <a:gd name="T9" fmla="*/ 864 h 864"/>
            </a:gdLst>
            <a:ahLst/>
            <a:cxnLst>
              <a:cxn ang="0">
                <a:pos x="T0" y="T1"/>
              </a:cxn>
              <a:cxn ang="0">
                <a:pos x="T2" y="T3"/>
              </a:cxn>
              <a:cxn ang="0">
                <a:pos x="T4" y="T5"/>
              </a:cxn>
              <a:cxn ang="0">
                <a:pos x="T6" y="T7"/>
              </a:cxn>
              <a:cxn ang="0">
                <a:pos x="T8" y="T9"/>
              </a:cxn>
            </a:cxnLst>
            <a:rect l="0" t="0" r="r" b="b"/>
            <a:pathLst>
              <a:path w="311" h="864">
                <a:moveTo>
                  <a:pt x="0" y="864"/>
                </a:moveTo>
                <a:lnTo>
                  <a:pt x="309" y="684"/>
                </a:lnTo>
                <a:lnTo>
                  <a:pt x="311" y="223"/>
                </a:lnTo>
                <a:lnTo>
                  <a:pt x="4" y="0"/>
                </a:lnTo>
                <a:lnTo>
                  <a:pt x="0" y="86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9" name="Freeform 529"/>
          <p:cNvSpPr>
            <a:spLocks/>
          </p:cNvSpPr>
          <p:nvPr/>
        </p:nvSpPr>
        <p:spPr bwMode="auto">
          <a:xfrm>
            <a:off x="5880168" y="6269399"/>
            <a:ext cx="147831" cy="339914"/>
          </a:xfrm>
          <a:custGeom>
            <a:avLst/>
            <a:gdLst>
              <a:gd name="T0" fmla="*/ 5 w 321"/>
              <a:gd name="T1" fmla="*/ 873 h 882"/>
              <a:gd name="T2" fmla="*/ 7 w 321"/>
              <a:gd name="T3" fmla="*/ 877 h 882"/>
              <a:gd name="T4" fmla="*/ 318 w 321"/>
              <a:gd name="T5" fmla="*/ 695 h 882"/>
              <a:gd name="T6" fmla="*/ 321 w 321"/>
              <a:gd name="T7" fmla="*/ 229 h 882"/>
              <a:gd name="T8" fmla="*/ 4 w 321"/>
              <a:gd name="T9" fmla="*/ 0 h 882"/>
              <a:gd name="T10" fmla="*/ 0 w 321"/>
              <a:gd name="T11" fmla="*/ 882 h 882"/>
              <a:gd name="T12" fmla="*/ 7 w 321"/>
              <a:gd name="T13" fmla="*/ 877 h 882"/>
              <a:gd name="T14" fmla="*/ 5 w 321"/>
              <a:gd name="T15" fmla="*/ 873 h 882"/>
              <a:gd name="T16" fmla="*/ 10 w 321"/>
              <a:gd name="T17" fmla="*/ 873 h 882"/>
              <a:gd name="T18" fmla="*/ 14 w 321"/>
              <a:gd name="T19" fmla="*/ 18 h 882"/>
              <a:gd name="T20" fmla="*/ 311 w 321"/>
              <a:gd name="T21" fmla="*/ 234 h 882"/>
              <a:gd name="T22" fmla="*/ 309 w 321"/>
              <a:gd name="T23" fmla="*/ 690 h 882"/>
              <a:gd name="T24" fmla="*/ 2 w 321"/>
              <a:gd name="T25" fmla="*/ 869 h 882"/>
              <a:gd name="T26" fmla="*/ 5 w 321"/>
              <a:gd name="T27" fmla="*/ 873 h 882"/>
              <a:gd name="T28" fmla="*/ 10 w 321"/>
              <a:gd name="T29" fmla="*/ 873 h 882"/>
              <a:gd name="T30" fmla="*/ 5 w 321"/>
              <a:gd name="T31" fmla="*/ 873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882">
                <a:moveTo>
                  <a:pt x="5" y="873"/>
                </a:moveTo>
                <a:lnTo>
                  <a:pt x="7" y="877"/>
                </a:lnTo>
                <a:lnTo>
                  <a:pt x="318" y="695"/>
                </a:lnTo>
                <a:lnTo>
                  <a:pt x="321" y="229"/>
                </a:lnTo>
                <a:lnTo>
                  <a:pt x="4" y="0"/>
                </a:lnTo>
                <a:lnTo>
                  <a:pt x="0" y="882"/>
                </a:lnTo>
                <a:lnTo>
                  <a:pt x="7" y="877"/>
                </a:lnTo>
                <a:lnTo>
                  <a:pt x="5" y="873"/>
                </a:lnTo>
                <a:lnTo>
                  <a:pt x="10" y="873"/>
                </a:lnTo>
                <a:lnTo>
                  <a:pt x="14" y="18"/>
                </a:lnTo>
                <a:lnTo>
                  <a:pt x="311" y="234"/>
                </a:lnTo>
                <a:lnTo>
                  <a:pt x="309" y="690"/>
                </a:lnTo>
                <a:lnTo>
                  <a:pt x="2" y="869"/>
                </a:lnTo>
                <a:lnTo>
                  <a:pt x="5" y="873"/>
                </a:lnTo>
                <a:lnTo>
                  <a:pt x="10" y="873"/>
                </a:lnTo>
                <a:lnTo>
                  <a:pt x="5" y="8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0" name="Rectangle 530"/>
          <p:cNvSpPr>
            <a:spLocks noChangeArrowheads="1"/>
          </p:cNvSpPr>
          <p:nvPr/>
        </p:nvSpPr>
        <p:spPr bwMode="auto">
          <a:xfrm>
            <a:off x="5554940" y="6142159"/>
            <a:ext cx="315372"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isCall</a:t>
            </a:r>
            <a:endParaRPr kumimoji="0" lang="en-US" sz="1800" b="0" i="0" u="none" strike="noStrike" cap="none" normalizeH="0" baseline="0" dirty="0" smtClean="0">
              <a:ln>
                <a:noFill/>
              </a:ln>
              <a:solidFill>
                <a:schemeClr val="tx1"/>
              </a:solidFill>
              <a:effectLst/>
              <a:latin typeface="Arial" pitchFamily="34" charset="0"/>
            </a:endParaRPr>
          </a:p>
        </p:txBody>
      </p:sp>
      <p:sp>
        <p:nvSpPr>
          <p:cNvPr id="17921" name="Rectangle 531"/>
          <p:cNvSpPr>
            <a:spLocks noChangeArrowheads="1"/>
          </p:cNvSpPr>
          <p:nvPr/>
        </p:nvSpPr>
        <p:spPr bwMode="auto">
          <a:xfrm>
            <a:off x="5070055" y="6503885"/>
            <a:ext cx="794344" cy="5454"/>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2" name="Freeform 532"/>
          <p:cNvSpPr>
            <a:spLocks/>
          </p:cNvSpPr>
          <p:nvPr/>
        </p:nvSpPr>
        <p:spPr bwMode="auto">
          <a:xfrm>
            <a:off x="5775700" y="6483890"/>
            <a:ext cx="88699" cy="43625"/>
          </a:xfrm>
          <a:custGeom>
            <a:avLst/>
            <a:gdLst>
              <a:gd name="T0" fmla="*/ 56 w 195"/>
              <a:gd name="T1" fmla="*/ 56 h 111"/>
              <a:gd name="T2" fmla="*/ 0 w 195"/>
              <a:gd name="T3" fmla="*/ 111 h 111"/>
              <a:gd name="T4" fmla="*/ 195 w 195"/>
              <a:gd name="T5" fmla="*/ 56 h 111"/>
              <a:gd name="T6" fmla="*/ 0 w 195"/>
              <a:gd name="T7" fmla="*/ 0 h 111"/>
              <a:gd name="T8" fmla="*/ 56 w 195"/>
              <a:gd name="T9" fmla="*/ 56 h 111"/>
            </a:gdLst>
            <a:ahLst/>
            <a:cxnLst>
              <a:cxn ang="0">
                <a:pos x="T0" y="T1"/>
              </a:cxn>
              <a:cxn ang="0">
                <a:pos x="T2" y="T3"/>
              </a:cxn>
              <a:cxn ang="0">
                <a:pos x="T4" y="T5"/>
              </a:cxn>
              <a:cxn ang="0">
                <a:pos x="T6" y="T7"/>
              </a:cxn>
              <a:cxn ang="0">
                <a:pos x="T8" y="T9"/>
              </a:cxn>
            </a:cxnLst>
            <a:rect l="0" t="0" r="r" b="b"/>
            <a:pathLst>
              <a:path w="195" h="111">
                <a:moveTo>
                  <a:pt x="56" y="56"/>
                </a:moveTo>
                <a:lnTo>
                  <a:pt x="0" y="111"/>
                </a:lnTo>
                <a:lnTo>
                  <a:pt x="195" y="56"/>
                </a:lnTo>
                <a:lnTo>
                  <a:pt x="0" y="0"/>
                </a:lnTo>
                <a:lnTo>
                  <a:pt x="56" y="5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3" name="Freeform 533"/>
          <p:cNvSpPr>
            <a:spLocks/>
          </p:cNvSpPr>
          <p:nvPr/>
        </p:nvSpPr>
        <p:spPr bwMode="auto">
          <a:xfrm>
            <a:off x="5763874" y="6478437"/>
            <a:ext cx="112352" cy="54532"/>
          </a:xfrm>
          <a:custGeom>
            <a:avLst/>
            <a:gdLst>
              <a:gd name="T0" fmla="*/ 80 w 244"/>
              <a:gd name="T1" fmla="*/ 70 h 139"/>
              <a:gd name="T2" fmla="*/ 75 w 244"/>
              <a:gd name="T3" fmla="*/ 65 h 139"/>
              <a:gd name="T4" fmla="*/ 0 w 244"/>
              <a:gd name="T5" fmla="*/ 139 h 139"/>
              <a:gd name="T6" fmla="*/ 244 w 244"/>
              <a:gd name="T7" fmla="*/ 70 h 139"/>
              <a:gd name="T8" fmla="*/ 0 w 244"/>
              <a:gd name="T9" fmla="*/ 0 h 139"/>
              <a:gd name="T10" fmla="*/ 75 w 244"/>
              <a:gd name="T11" fmla="*/ 75 h 139"/>
              <a:gd name="T12" fmla="*/ 80 w 244"/>
              <a:gd name="T13" fmla="*/ 70 h 139"/>
              <a:gd name="T14" fmla="*/ 75 w 244"/>
              <a:gd name="T15" fmla="*/ 65 h 139"/>
              <a:gd name="T16" fmla="*/ 80 w 244"/>
              <a:gd name="T17" fmla="*/ 70 h 139"/>
              <a:gd name="T18" fmla="*/ 85 w 244"/>
              <a:gd name="T19" fmla="*/ 65 h 139"/>
              <a:gd name="T20" fmla="*/ 48 w 244"/>
              <a:gd name="T21" fmla="*/ 28 h 139"/>
              <a:gd name="T22" fmla="*/ 194 w 244"/>
              <a:gd name="T23" fmla="*/ 70 h 139"/>
              <a:gd name="T24" fmla="*/ 48 w 244"/>
              <a:gd name="T25" fmla="*/ 111 h 139"/>
              <a:gd name="T26" fmla="*/ 90 w 244"/>
              <a:gd name="T27" fmla="*/ 70 h 139"/>
              <a:gd name="T28" fmla="*/ 85 w 244"/>
              <a:gd name="T29" fmla="*/ 65 h 139"/>
              <a:gd name="T30" fmla="*/ 80 w 244"/>
              <a:gd name="T31" fmla="*/ 7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139">
                <a:moveTo>
                  <a:pt x="80" y="70"/>
                </a:moveTo>
                <a:lnTo>
                  <a:pt x="75" y="65"/>
                </a:lnTo>
                <a:lnTo>
                  <a:pt x="0" y="139"/>
                </a:lnTo>
                <a:lnTo>
                  <a:pt x="244" y="70"/>
                </a:lnTo>
                <a:lnTo>
                  <a:pt x="0" y="0"/>
                </a:lnTo>
                <a:lnTo>
                  <a:pt x="75" y="75"/>
                </a:lnTo>
                <a:lnTo>
                  <a:pt x="80" y="70"/>
                </a:lnTo>
                <a:lnTo>
                  <a:pt x="75" y="65"/>
                </a:lnTo>
                <a:lnTo>
                  <a:pt x="80" y="70"/>
                </a:lnTo>
                <a:lnTo>
                  <a:pt x="85" y="65"/>
                </a:lnTo>
                <a:lnTo>
                  <a:pt x="48" y="28"/>
                </a:lnTo>
                <a:lnTo>
                  <a:pt x="194" y="70"/>
                </a:lnTo>
                <a:lnTo>
                  <a:pt x="48" y="111"/>
                </a:lnTo>
                <a:lnTo>
                  <a:pt x="90" y="70"/>
                </a:lnTo>
                <a:lnTo>
                  <a:pt x="85" y="65"/>
                </a:lnTo>
                <a:lnTo>
                  <a:pt x="80" y="7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4" name="Rectangle 534"/>
          <p:cNvSpPr>
            <a:spLocks noChangeArrowheads="1"/>
          </p:cNvSpPr>
          <p:nvPr/>
        </p:nvSpPr>
        <p:spPr bwMode="auto">
          <a:xfrm>
            <a:off x="5186349" y="6496614"/>
            <a:ext cx="325228"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17925" name="Rectangle 535"/>
          <p:cNvSpPr>
            <a:spLocks noChangeArrowheads="1"/>
          </p:cNvSpPr>
          <p:nvPr/>
        </p:nvSpPr>
        <p:spPr bwMode="auto">
          <a:xfrm>
            <a:off x="5890023" y="6329384"/>
            <a:ext cx="72930"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7926" name="Rectangle 536"/>
          <p:cNvSpPr>
            <a:spLocks noChangeArrowheads="1"/>
          </p:cNvSpPr>
          <p:nvPr/>
        </p:nvSpPr>
        <p:spPr bwMode="auto">
          <a:xfrm>
            <a:off x="5880168" y="6480255"/>
            <a:ext cx="72930" cy="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7927" name="Freeform 537"/>
          <p:cNvSpPr>
            <a:spLocks/>
          </p:cNvSpPr>
          <p:nvPr/>
        </p:nvSpPr>
        <p:spPr bwMode="auto">
          <a:xfrm>
            <a:off x="5984634" y="6203962"/>
            <a:ext cx="5914" cy="136330"/>
          </a:xfrm>
          <a:custGeom>
            <a:avLst/>
            <a:gdLst>
              <a:gd name="T0" fmla="*/ 0 w 14"/>
              <a:gd name="T1" fmla="*/ 357 h 357"/>
              <a:gd name="T2" fmla="*/ 11 w 14"/>
              <a:gd name="T3" fmla="*/ 66 h 357"/>
              <a:gd name="T4" fmla="*/ 0 w 14"/>
              <a:gd name="T5" fmla="*/ 357 h 357"/>
            </a:gdLst>
            <a:ahLst/>
            <a:cxnLst>
              <a:cxn ang="0">
                <a:pos x="T0" y="T1"/>
              </a:cxn>
              <a:cxn ang="0">
                <a:pos x="T2" y="T3"/>
              </a:cxn>
              <a:cxn ang="0">
                <a:pos x="T4" y="T5"/>
              </a:cxn>
            </a:cxnLst>
            <a:rect l="0" t="0" r="r" b="b"/>
            <a:pathLst>
              <a:path w="14" h="357">
                <a:moveTo>
                  <a:pt x="0" y="357"/>
                </a:moveTo>
                <a:cubicBezTo>
                  <a:pt x="14" y="0"/>
                  <a:pt x="11" y="66"/>
                  <a:pt x="11" y="66"/>
                </a:cubicBezTo>
                <a:lnTo>
                  <a:pt x="0" y="35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8" name="Freeform 538"/>
          <p:cNvSpPr>
            <a:spLocks noEditPoints="1"/>
          </p:cNvSpPr>
          <p:nvPr/>
        </p:nvSpPr>
        <p:spPr bwMode="auto">
          <a:xfrm>
            <a:off x="5982664" y="6223956"/>
            <a:ext cx="9856" cy="116334"/>
          </a:xfrm>
          <a:custGeom>
            <a:avLst/>
            <a:gdLst>
              <a:gd name="T0" fmla="*/ 14 w 22"/>
              <a:gd name="T1" fmla="*/ 213 h 302"/>
              <a:gd name="T2" fmla="*/ 0 w 22"/>
              <a:gd name="T3" fmla="*/ 302 h 302"/>
              <a:gd name="T4" fmla="*/ 15 w 22"/>
              <a:gd name="T5" fmla="*/ 191 h 302"/>
              <a:gd name="T6" fmla="*/ 4 w 22"/>
              <a:gd name="T7" fmla="*/ 179 h 302"/>
              <a:gd name="T8" fmla="*/ 15 w 22"/>
              <a:gd name="T9" fmla="*/ 191 h 302"/>
              <a:gd name="T10" fmla="*/ 20 w 22"/>
              <a:gd name="T11" fmla="*/ 68 h 302"/>
              <a:gd name="T12" fmla="*/ 5 w 22"/>
              <a:gd name="T13" fmla="*/ 157 h 302"/>
              <a:gd name="T14" fmla="*/ 20 w 22"/>
              <a:gd name="T15" fmla="*/ 45 h 302"/>
              <a:gd name="T16" fmla="*/ 10 w 22"/>
              <a:gd name="T17" fmla="*/ 34 h 302"/>
              <a:gd name="T18" fmla="*/ 20 w 22"/>
              <a:gd name="T19" fmla="*/ 45 h 302"/>
              <a:gd name="T20" fmla="*/ 22 w 22"/>
              <a:gd name="T21" fmla="*/ 7 h 302"/>
              <a:gd name="T22" fmla="*/ 22 w 22"/>
              <a:gd name="T23" fmla="*/ 5 h 302"/>
              <a:gd name="T24" fmla="*/ 21 w 22"/>
              <a:gd name="T25" fmla="*/ 3 h 302"/>
              <a:gd name="T26" fmla="*/ 11 w 22"/>
              <a:gd name="T27" fmla="*/ 3 h 302"/>
              <a:gd name="T28" fmla="*/ 10 w 22"/>
              <a:gd name="T29" fmla="*/ 6 h 302"/>
              <a:gd name="T30" fmla="*/ 21 w 22"/>
              <a:gd name="T31" fmla="*/ 11 h 302"/>
              <a:gd name="T32" fmla="*/ 21 w 22"/>
              <a:gd name="T33" fmla="*/ 7 h 302"/>
              <a:gd name="T34" fmla="*/ 18 w 22"/>
              <a:gd name="T35" fmla="*/ 6 h 302"/>
              <a:gd name="T36" fmla="*/ 21 w 22"/>
              <a:gd name="T37" fmla="*/ 7 h 302"/>
              <a:gd name="T38" fmla="*/ 21 w 22"/>
              <a:gd name="T39" fmla="*/ 7 h 302"/>
              <a:gd name="T40" fmla="*/ 21 w 22"/>
              <a:gd name="T41" fmla="*/ 8 h 302"/>
              <a:gd name="T42" fmla="*/ 16 w 22"/>
              <a:gd name="T43" fmla="*/ 6 h 302"/>
              <a:gd name="T44" fmla="*/ 16 w 22"/>
              <a:gd name="T45" fmla="*/ 6 h 302"/>
              <a:gd name="T46" fmla="*/ 21 w 22"/>
              <a:gd name="T47" fmla="*/ 8 h 302"/>
              <a:gd name="T48" fmla="*/ 21 w 22"/>
              <a:gd name="T49" fmla="*/ 9 h 302"/>
              <a:gd name="T50" fmla="*/ 16 w 22"/>
              <a:gd name="T51" fmla="*/ 11 h 302"/>
              <a:gd name="T52" fmla="*/ 16 w 22"/>
              <a:gd name="T53" fmla="*/ 6 h 302"/>
              <a:gd name="T54" fmla="*/ 16 w 22"/>
              <a:gd name="T55" fmla="*/ 6 h 302"/>
              <a:gd name="T56" fmla="*/ 16 w 22"/>
              <a:gd name="T57" fmla="*/ 11 h 302"/>
              <a:gd name="T58" fmla="*/ 11 w 22"/>
              <a:gd name="T59" fmla="*/ 9 h 302"/>
              <a:gd name="T60" fmla="*/ 10 w 22"/>
              <a:gd name="T61" fmla="*/ 7 h 302"/>
              <a:gd name="T62" fmla="*/ 16 w 22"/>
              <a:gd name="T63" fmla="*/ 6 h 302"/>
              <a:gd name="T64" fmla="*/ 15 w 22"/>
              <a:gd name="T65" fmla="*/ 6 h 302"/>
              <a:gd name="T66" fmla="*/ 10 w 22"/>
              <a:gd name="T67" fmla="*/ 7 h 302"/>
              <a:gd name="T68" fmla="*/ 10 w 22"/>
              <a:gd name="T69" fmla="*/ 6 h 302"/>
              <a:gd name="T70" fmla="*/ 10 w 22"/>
              <a:gd name="T71" fmla="*/ 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 h="302">
                <a:moveTo>
                  <a:pt x="11" y="302"/>
                </a:moveTo>
                <a:cubicBezTo>
                  <a:pt x="12" y="269"/>
                  <a:pt x="13" y="239"/>
                  <a:pt x="14" y="213"/>
                </a:cubicBezTo>
                <a:lnTo>
                  <a:pt x="3" y="213"/>
                </a:lnTo>
                <a:cubicBezTo>
                  <a:pt x="2" y="239"/>
                  <a:pt x="1" y="268"/>
                  <a:pt x="0" y="302"/>
                </a:cubicBezTo>
                <a:lnTo>
                  <a:pt x="11" y="302"/>
                </a:lnTo>
                <a:close/>
                <a:moveTo>
                  <a:pt x="15" y="191"/>
                </a:moveTo>
                <a:cubicBezTo>
                  <a:pt x="15" y="187"/>
                  <a:pt x="15" y="183"/>
                  <a:pt x="16" y="179"/>
                </a:cubicBezTo>
                <a:lnTo>
                  <a:pt x="4" y="179"/>
                </a:lnTo>
                <a:cubicBezTo>
                  <a:pt x="4" y="183"/>
                  <a:pt x="4" y="186"/>
                  <a:pt x="4" y="190"/>
                </a:cubicBezTo>
                <a:lnTo>
                  <a:pt x="15" y="191"/>
                </a:lnTo>
                <a:close/>
                <a:moveTo>
                  <a:pt x="16" y="157"/>
                </a:moveTo>
                <a:cubicBezTo>
                  <a:pt x="18" y="118"/>
                  <a:pt x="19" y="90"/>
                  <a:pt x="20" y="68"/>
                </a:cubicBezTo>
                <a:lnTo>
                  <a:pt x="8" y="67"/>
                </a:lnTo>
                <a:cubicBezTo>
                  <a:pt x="8" y="89"/>
                  <a:pt x="7" y="118"/>
                  <a:pt x="5" y="157"/>
                </a:cubicBezTo>
                <a:lnTo>
                  <a:pt x="16" y="157"/>
                </a:lnTo>
                <a:close/>
                <a:moveTo>
                  <a:pt x="20" y="45"/>
                </a:moveTo>
                <a:cubicBezTo>
                  <a:pt x="21" y="41"/>
                  <a:pt x="21" y="38"/>
                  <a:pt x="21" y="34"/>
                </a:cubicBezTo>
                <a:lnTo>
                  <a:pt x="10" y="34"/>
                </a:lnTo>
                <a:cubicBezTo>
                  <a:pt x="9" y="37"/>
                  <a:pt x="9" y="41"/>
                  <a:pt x="9" y="45"/>
                </a:cubicBezTo>
                <a:lnTo>
                  <a:pt x="20" y="45"/>
                </a:lnTo>
                <a:close/>
                <a:moveTo>
                  <a:pt x="21" y="12"/>
                </a:moveTo>
                <a:lnTo>
                  <a:pt x="22" y="7"/>
                </a:lnTo>
                <a:lnTo>
                  <a:pt x="22" y="6"/>
                </a:lnTo>
                <a:lnTo>
                  <a:pt x="22" y="5"/>
                </a:lnTo>
                <a:lnTo>
                  <a:pt x="21" y="4"/>
                </a:lnTo>
                <a:lnTo>
                  <a:pt x="21" y="3"/>
                </a:lnTo>
                <a:lnTo>
                  <a:pt x="16" y="0"/>
                </a:lnTo>
                <a:cubicBezTo>
                  <a:pt x="12" y="1"/>
                  <a:pt x="12" y="3"/>
                  <a:pt x="11" y="3"/>
                </a:cubicBezTo>
                <a:lnTo>
                  <a:pt x="10" y="5"/>
                </a:lnTo>
                <a:lnTo>
                  <a:pt x="10" y="6"/>
                </a:lnTo>
                <a:lnTo>
                  <a:pt x="10" y="10"/>
                </a:lnTo>
                <a:lnTo>
                  <a:pt x="21" y="11"/>
                </a:lnTo>
                <a:lnTo>
                  <a:pt x="21" y="8"/>
                </a:lnTo>
                <a:lnTo>
                  <a:pt x="21" y="7"/>
                </a:lnTo>
                <a:lnTo>
                  <a:pt x="21" y="7"/>
                </a:lnTo>
                <a:lnTo>
                  <a:pt x="18" y="6"/>
                </a:lnTo>
                <a:lnTo>
                  <a:pt x="21" y="7"/>
                </a:lnTo>
                <a:lnTo>
                  <a:pt x="21" y="7"/>
                </a:lnTo>
                <a:lnTo>
                  <a:pt x="18" y="6"/>
                </a:lnTo>
                <a:lnTo>
                  <a:pt x="21" y="7"/>
                </a:lnTo>
                <a:lnTo>
                  <a:pt x="16" y="6"/>
                </a:lnTo>
                <a:lnTo>
                  <a:pt x="21" y="8"/>
                </a:lnTo>
                <a:lnTo>
                  <a:pt x="21" y="7"/>
                </a:lnTo>
                <a:lnTo>
                  <a:pt x="16" y="6"/>
                </a:lnTo>
                <a:lnTo>
                  <a:pt x="21" y="8"/>
                </a:lnTo>
                <a:lnTo>
                  <a:pt x="16" y="6"/>
                </a:lnTo>
                <a:lnTo>
                  <a:pt x="21" y="9"/>
                </a:lnTo>
                <a:lnTo>
                  <a:pt x="21" y="8"/>
                </a:lnTo>
                <a:lnTo>
                  <a:pt x="16" y="6"/>
                </a:lnTo>
                <a:lnTo>
                  <a:pt x="21" y="9"/>
                </a:lnTo>
                <a:lnTo>
                  <a:pt x="16" y="6"/>
                </a:lnTo>
                <a:lnTo>
                  <a:pt x="16" y="11"/>
                </a:lnTo>
                <a:cubicBezTo>
                  <a:pt x="20" y="11"/>
                  <a:pt x="20" y="9"/>
                  <a:pt x="21" y="9"/>
                </a:cubicBezTo>
                <a:lnTo>
                  <a:pt x="16" y="6"/>
                </a:lnTo>
                <a:lnTo>
                  <a:pt x="16" y="11"/>
                </a:lnTo>
                <a:lnTo>
                  <a:pt x="16" y="6"/>
                </a:lnTo>
                <a:lnTo>
                  <a:pt x="11" y="9"/>
                </a:lnTo>
                <a:lnTo>
                  <a:pt x="16" y="11"/>
                </a:lnTo>
                <a:lnTo>
                  <a:pt x="16" y="6"/>
                </a:lnTo>
                <a:lnTo>
                  <a:pt x="11" y="9"/>
                </a:lnTo>
                <a:lnTo>
                  <a:pt x="16" y="6"/>
                </a:lnTo>
                <a:lnTo>
                  <a:pt x="10" y="7"/>
                </a:lnTo>
                <a:lnTo>
                  <a:pt x="11" y="9"/>
                </a:lnTo>
                <a:lnTo>
                  <a:pt x="16" y="6"/>
                </a:lnTo>
                <a:lnTo>
                  <a:pt x="10" y="7"/>
                </a:lnTo>
                <a:lnTo>
                  <a:pt x="15" y="6"/>
                </a:lnTo>
                <a:lnTo>
                  <a:pt x="10" y="6"/>
                </a:lnTo>
                <a:lnTo>
                  <a:pt x="10" y="7"/>
                </a:lnTo>
                <a:lnTo>
                  <a:pt x="15" y="6"/>
                </a:lnTo>
                <a:lnTo>
                  <a:pt x="10" y="6"/>
                </a:lnTo>
                <a:lnTo>
                  <a:pt x="10" y="7"/>
                </a:lnTo>
                <a:lnTo>
                  <a:pt x="10" y="12"/>
                </a:lnTo>
                <a:lnTo>
                  <a:pt x="21" y="12"/>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9" name="Freeform 539"/>
          <p:cNvSpPr>
            <a:spLocks/>
          </p:cNvSpPr>
          <p:nvPr/>
        </p:nvSpPr>
        <p:spPr bwMode="auto">
          <a:xfrm>
            <a:off x="5966895" y="6280306"/>
            <a:ext cx="41393" cy="59985"/>
          </a:xfrm>
          <a:custGeom>
            <a:avLst/>
            <a:gdLst>
              <a:gd name="T0" fmla="*/ 43 w 89"/>
              <a:gd name="T1" fmla="*/ 46 h 158"/>
              <a:gd name="T2" fmla="*/ 0 w 89"/>
              <a:gd name="T3" fmla="*/ 0 h 158"/>
              <a:gd name="T4" fmla="*/ 38 w 89"/>
              <a:gd name="T5" fmla="*/ 158 h 158"/>
              <a:gd name="T6" fmla="*/ 89 w 89"/>
              <a:gd name="T7" fmla="*/ 3 h 158"/>
              <a:gd name="T8" fmla="*/ 43 w 89"/>
              <a:gd name="T9" fmla="*/ 46 h 158"/>
            </a:gdLst>
            <a:ahLst/>
            <a:cxnLst>
              <a:cxn ang="0">
                <a:pos x="T0" y="T1"/>
              </a:cxn>
              <a:cxn ang="0">
                <a:pos x="T2" y="T3"/>
              </a:cxn>
              <a:cxn ang="0">
                <a:pos x="T4" y="T5"/>
              </a:cxn>
              <a:cxn ang="0">
                <a:pos x="T6" y="T7"/>
              </a:cxn>
              <a:cxn ang="0">
                <a:pos x="T8" y="T9"/>
              </a:cxn>
            </a:cxnLst>
            <a:rect l="0" t="0" r="r" b="b"/>
            <a:pathLst>
              <a:path w="89" h="158">
                <a:moveTo>
                  <a:pt x="43" y="46"/>
                </a:moveTo>
                <a:lnTo>
                  <a:pt x="0" y="0"/>
                </a:lnTo>
                <a:lnTo>
                  <a:pt x="38" y="158"/>
                </a:lnTo>
                <a:lnTo>
                  <a:pt x="89" y="3"/>
                </a:lnTo>
                <a:lnTo>
                  <a:pt x="43" y="4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0" name="Freeform 540"/>
          <p:cNvSpPr>
            <a:spLocks/>
          </p:cNvSpPr>
          <p:nvPr/>
        </p:nvSpPr>
        <p:spPr bwMode="auto">
          <a:xfrm>
            <a:off x="5962953" y="6273035"/>
            <a:ext cx="51248" cy="76344"/>
          </a:xfrm>
          <a:custGeom>
            <a:avLst/>
            <a:gdLst>
              <a:gd name="T0" fmla="*/ 54 w 112"/>
              <a:gd name="T1" fmla="*/ 66 h 198"/>
              <a:gd name="T2" fmla="*/ 58 w 112"/>
              <a:gd name="T3" fmla="*/ 63 h 198"/>
              <a:gd name="T4" fmla="*/ 0 w 112"/>
              <a:gd name="T5" fmla="*/ 0 h 198"/>
              <a:gd name="T6" fmla="*/ 49 w 112"/>
              <a:gd name="T7" fmla="*/ 198 h 198"/>
              <a:gd name="T8" fmla="*/ 112 w 112"/>
              <a:gd name="T9" fmla="*/ 5 h 198"/>
              <a:gd name="T10" fmla="*/ 50 w 112"/>
              <a:gd name="T11" fmla="*/ 62 h 198"/>
              <a:gd name="T12" fmla="*/ 54 w 112"/>
              <a:gd name="T13" fmla="*/ 66 h 198"/>
              <a:gd name="T14" fmla="*/ 58 w 112"/>
              <a:gd name="T15" fmla="*/ 63 h 198"/>
              <a:gd name="T16" fmla="*/ 54 w 112"/>
              <a:gd name="T17" fmla="*/ 66 h 198"/>
              <a:gd name="T18" fmla="*/ 57 w 112"/>
              <a:gd name="T19" fmla="*/ 70 h 198"/>
              <a:gd name="T20" fmla="*/ 88 w 112"/>
              <a:gd name="T21" fmla="*/ 42 h 198"/>
              <a:gd name="T22" fmla="*/ 50 w 112"/>
              <a:gd name="T23" fmla="*/ 158 h 198"/>
              <a:gd name="T24" fmla="*/ 21 w 112"/>
              <a:gd name="T25" fmla="*/ 40 h 198"/>
              <a:gd name="T26" fmla="*/ 53 w 112"/>
              <a:gd name="T27" fmla="*/ 74 h 198"/>
              <a:gd name="T28" fmla="*/ 57 w 112"/>
              <a:gd name="T29" fmla="*/ 70 h 198"/>
              <a:gd name="T30" fmla="*/ 54 w 112"/>
              <a:gd name="T31"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98">
                <a:moveTo>
                  <a:pt x="54" y="66"/>
                </a:moveTo>
                <a:lnTo>
                  <a:pt x="58" y="63"/>
                </a:lnTo>
                <a:lnTo>
                  <a:pt x="0" y="0"/>
                </a:lnTo>
                <a:lnTo>
                  <a:pt x="49" y="198"/>
                </a:lnTo>
                <a:lnTo>
                  <a:pt x="112" y="5"/>
                </a:lnTo>
                <a:lnTo>
                  <a:pt x="50" y="62"/>
                </a:lnTo>
                <a:lnTo>
                  <a:pt x="54" y="66"/>
                </a:lnTo>
                <a:lnTo>
                  <a:pt x="58" y="63"/>
                </a:lnTo>
                <a:lnTo>
                  <a:pt x="54" y="66"/>
                </a:lnTo>
                <a:lnTo>
                  <a:pt x="57" y="70"/>
                </a:lnTo>
                <a:lnTo>
                  <a:pt x="88" y="42"/>
                </a:lnTo>
                <a:lnTo>
                  <a:pt x="50" y="158"/>
                </a:lnTo>
                <a:lnTo>
                  <a:pt x="21" y="40"/>
                </a:lnTo>
                <a:lnTo>
                  <a:pt x="53" y="74"/>
                </a:lnTo>
                <a:lnTo>
                  <a:pt x="57" y="70"/>
                </a:lnTo>
                <a:lnTo>
                  <a:pt x="54" y="6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1" name="Oval 541"/>
          <p:cNvSpPr>
            <a:spLocks noChangeArrowheads="1"/>
          </p:cNvSpPr>
          <p:nvPr/>
        </p:nvSpPr>
        <p:spPr bwMode="auto">
          <a:xfrm>
            <a:off x="5962953" y="6225774"/>
            <a:ext cx="43364" cy="38173"/>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2" name="Freeform 542"/>
          <p:cNvSpPr>
            <a:spLocks/>
          </p:cNvSpPr>
          <p:nvPr/>
        </p:nvSpPr>
        <p:spPr bwMode="auto">
          <a:xfrm>
            <a:off x="5960982" y="6223956"/>
            <a:ext cx="47306" cy="41808"/>
          </a:xfrm>
          <a:custGeom>
            <a:avLst/>
            <a:gdLst>
              <a:gd name="T0" fmla="*/ 100 w 104"/>
              <a:gd name="T1" fmla="*/ 55 h 110"/>
              <a:gd name="T2" fmla="*/ 95 w 104"/>
              <a:gd name="T3" fmla="*/ 55 h 110"/>
              <a:gd name="T4" fmla="*/ 52 w 104"/>
              <a:gd name="T5" fmla="*/ 100 h 110"/>
              <a:gd name="T6" fmla="*/ 9 w 104"/>
              <a:gd name="T7" fmla="*/ 55 h 110"/>
              <a:gd name="T8" fmla="*/ 52 w 104"/>
              <a:gd name="T9" fmla="*/ 10 h 110"/>
              <a:gd name="T10" fmla="*/ 95 w 104"/>
              <a:gd name="T11" fmla="*/ 55 h 110"/>
              <a:gd name="T12" fmla="*/ 104 w 104"/>
              <a:gd name="T13" fmla="*/ 55 h 110"/>
              <a:gd name="T14" fmla="*/ 52 w 104"/>
              <a:gd name="T15" fmla="*/ 0 h 110"/>
              <a:gd name="T16" fmla="*/ 0 w 104"/>
              <a:gd name="T17" fmla="*/ 55 h 110"/>
              <a:gd name="T18" fmla="*/ 52 w 104"/>
              <a:gd name="T19" fmla="*/ 110 h 110"/>
              <a:gd name="T20" fmla="*/ 104 w 104"/>
              <a:gd name="T21" fmla="*/ 55 h 110"/>
              <a:gd name="T22" fmla="*/ 100 w 104"/>
              <a:gd name="T2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10">
                <a:moveTo>
                  <a:pt x="100" y="55"/>
                </a:moveTo>
                <a:lnTo>
                  <a:pt x="95" y="55"/>
                </a:lnTo>
                <a:cubicBezTo>
                  <a:pt x="95" y="80"/>
                  <a:pt x="76" y="100"/>
                  <a:pt x="52" y="100"/>
                </a:cubicBezTo>
                <a:cubicBezTo>
                  <a:pt x="28" y="100"/>
                  <a:pt x="9" y="80"/>
                  <a:pt x="9" y="55"/>
                </a:cubicBezTo>
                <a:cubicBezTo>
                  <a:pt x="9" y="30"/>
                  <a:pt x="28" y="10"/>
                  <a:pt x="52" y="10"/>
                </a:cubicBezTo>
                <a:cubicBezTo>
                  <a:pt x="76" y="10"/>
                  <a:pt x="95" y="30"/>
                  <a:pt x="95" y="55"/>
                </a:cubicBezTo>
                <a:lnTo>
                  <a:pt x="104" y="55"/>
                </a:lnTo>
                <a:cubicBezTo>
                  <a:pt x="104" y="24"/>
                  <a:pt x="81" y="0"/>
                  <a:pt x="52" y="0"/>
                </a:cubicBezTo>
                <a:cubicBezTo>
                  <a:pt x="23" y="0"/>
                  <a:pt x="0" y="24"/>
                  <a:pt x="0" y="55"/>
                </a:cubicBezTo>
                <a:cubicBezTo>
                  <a:pt x="0" y="86"/>
                  <a:pt x="23" y="110"/>
                  <a:pt x="52" y="110"/>
                </a:cubicBezTo>
                <a:cubicBezTo>
                  <a:pt x="81" y="110"/>
                  <a:pt x="104" y="86"/>
                  <a:pt x="104" y="55"/>
                </a:cubicBezTo>
                <a:lnTo>
                  <a:pt x="100" y="5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3" name="Freeform 543"/>
          <p:cNvSpPr>
            <a:spLocks/>
          </p:cNvSpPr>
          <p:nvPr/>
        </p:nvSpPr>
        <p:spPr bwMode="auto">
          <a:xfrm>
            <a:off x="2326317" y="5724084"/>
            <a:ext cx="518394" cy="190861"/>
          </a:xfrm>
          <a:custGeom>
            <a:avLst/>
            <a:gdLst>
              <a:gd name="T0" fmla="*/ 172 w 1134"/>
              <a:gd name="T1" fmla="*/ 0 h 496"/>
              <a:gd name="T2" fmla="*/ 962 w 1134"/>
              <a:gd name="T3" fmla="*/ 0 h 496"/>
              <a:gd name="T4" fmla="*/ 1134 w 1134"/>
              <a:gd name="T5" fmla="*/ 172 h 496"/>
              <a:gd name="T6" fmla="*/ 1134 w 1134"/>
              <a:gd name="T7" fmla="*/ 324 h 496"/>
              <a:gd name="T8" fmla="*/ 962 w 1134"/>
              <a:gd name="T9" fmla="*/ 496 h 496"/>
              <a:gd name="T10" fmla="*/ 172 w 1134"/>
              <a:gd name="T11" fmla="*/ 496 h 496"/>
              <a:gd name="T12" fmla="*/ 0 w 1134"/>
              <a:gd name="T13" fmla="*/ 324 h 496"/>
              <a:gd name="T14" fmla="*/ 0 w 1134"/>
              <a:gd name="T15" fmla="*/ 172 h 496"/>
              <a:gd name="T16" fmla="*/ 172 w 1134"/>
              <a:gd name="T17"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4" h="496">
                <a:moveTo>
                  <a:pt x="172" y="0"/>
                </a:moveTo>
                <a:lnTo>
                  <a:pt x="962" y="0"/>
                </a:lnTo>
                <a:cubicBezTo>
                  <a:pt x="1057" y="0"/>
                  <a:pt x="1134" y="77"/>
                  <a:pt x="1134" y="172"/>
                </a:cubicBezTo>
                <a:lnTo>
                  <a:pt x="1134" y="324"/>
                </a:lnTo>
                <a:cubicBezTo>
                  <a:pt x="1134" y="419"/>
                  <a:pt x="1057" y="496"/>
                  <a:pt x="962" y="496"/>
                </a:cubicBezTo>
                <a:lnTo>
                  <a:pt x="172" y="496"/>
                </a:lnTo>
                <a:cubicBezTo>
                  <a:pt x="77" y="496"/>
                  <a:pt x="0" y="419"/>
                  <a:pt x="0" y="324"/>
                </a:cubicBezTo>
                <a:lnTo>
                  <a:pt x="0" y="172"/>
                </a:lnTo>
                <a:cubicBezTo>
                  <a:pt x="0" y="77"/>
                  <a:pt x="77" y="0"/>
                  <a:pt x="172" y="0"/>
                </a:cubicBezTo>
                <a:close/>
              </a:path>
            </a:pathLst>
          </a:custGeom>
          <a:solidFill>
            <a:srgbClr val="F0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4" name="Freeform 544"/>
          <p:cNvSpPr>
            <a:spLocks/>
          </p:cNvSpPr>
          <p:nvPr/>
        </p:nvSpPr>
        <p:spPr bwMode="auto">
          <a:xfrm>
            <a:off x="2324347" y="5722265"/>
            <a:ext cx="524306" cy="196314"/>
          </a:xfrm>
          <a:custGeom>
            <a:avLst/>
            <a:gdLst>
              <a:gd name="T0" fmla="*/ 180 w 1150"/>
              <a:gd name="T1" fmla="*/ 8 h 512"/>
              <a:gd name="T2" fmla="*/ 180 w 1150"/>
              <a:gd name="T3" fmla="*/ 16 h 512"/>
              <a:gd name="T4" fmla="*/ 970 w 1150"/>
              <a:gd name="T5" fmla="*/ 16 h 512"/>
              <a:gd name="T6" fmla="*/ 1133 w 1150"/>
              <a:gd name="T7" fmla="*/ 180 h 512"/>
              <a:gd name="T8" fmla="*/ 1133 w 1150"/>
              <a:gd name="T9" fmla="*/ 332 h 512"/>
              <a:gd name="T10" fmla="*/ 970 w 1150"/>
              <a:gd name="T11" fmla="*/ 495 h 512"/>
              <a:gd name="T12" fmla="*/ 180 w 1150"/>
              <a:gd name="T13" fmla="*/ 495 h 512"/>
              <a:gd name="T14" fmla="*/ 17 w 1150"/>
              <a:gd name="T15" fmla="*/ 332 h 512"/>
              <a:gd name="T16" fmla="*/ 17 w 1150"/>
              <a:gd name="T17" fmla="*/ 180 h 512"/>
              <a:gd name="T18" fmla="*/ 180 w 1150"/>
              <a:gd name="T19" fmla="*/ 16 h 512"/>
              <a:gd name="T20" fmla="*/ 180 w 1150"/>
              <a:gd name="T21" fmla="*/ 0 h 512"/>
              <a:gd name="T22" fmla="*/ 53 w 1150"/>
              <a:gd name="T23" fmla="*/ 52 h 512"/>
              <a:gd name="T24" fmla="*/ 0 w 1150"/>
              <a:gd name="T25" fmla="*/ 180 h 512"/>
              <a:gd name="T26" fmla="*/ 0 w 1150"/>
              <a:gd name="T27" fmla="*/ 332 h 512"/>
              <a:gd name="T28" fmla="*/ 53 w 1150"/>
              <a:gd name="T29" fmla="*/ 459 h 512"/>
              <a:gd name="T30" fmla="*/ 180 w 1150"/>
              <a:gd name="T31" fmla="*/ 512 h 512"/>
              <a:gd name="T32" fmla="*/ 970 w 1150"/>
              <a:gd name="T33" fmla="*/ 512 h 512"/>
              <a:gd name="T34" fmla="*/ 1097 w 1150"/>
              <a:gd name="T35" fmla="*/ 459 h 512"/>
              <a:gd name="T36" fmla="*/ 1150 w 1150"/>
              <a:gd name="T37" fmla="*/ 332 h 512"/>
              <a:gd name="T38" fmla="*/ 1150 w 1150"/>
              <a:gd name="T39" fmla="*/ 180 h 512"/>
              <a:gd name="T40" fmla="*/ 1097 w 1150"/>
              <a:gd name="T41" fmla="*/ 52 h 512"/>
              <a:gd name="T42" fmla="*/ 970 w 1150"/>
              <a:gd name="T43" fmla="*/ 0 h 512"/>
              <a:gd name="T44" fmla="*/ 180 w 1150"/>
              <a:gd name="T45" fmla="*/ 0 h 512"/>
              <a:gd name="T46" fmla="*/ 180 w 1150"/>
              <a:gd name="T47" fmla="*/ 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512">
                <a:moveTo>
                  <a:pt x="180" y="8"/>
                </a:moveTo>
                <a:lnTo>
                  <a:pt x="180" y="16"/>
                </a:lnTo>
                <a:lnTo>
                  <a:pt x="970" y="16"/>
                </a:lnTo>
                <a:cubicBezTo>
                  <a:pt x="1060" y="16"/>
                  <a:pt x="1133" y="89"/>
                  <a:pt x="1133" y="180"/>
                </a:cubicBezTo>
                <a:lnTo>
                  <a:pt x="1133" y="332"/>
                </a:lnTo>
                <a:cubicBezTo>
                  <a:pt x="1133" y="422"/>
                  <a:pt x="1060" y="495"/>
                  <a:pt x="970" y="495"/>
                </a:cubicBezTo>
                <a:lnTo>
                  <a:pt x="180" y="495"/>
                </a:lnTo>
                <a:cubicBezTo>
                  <a:pt x="90" y="495"/>
                  <a:pt x="17" y="422"/>
                  <a:pt x="17" y="332"/>
                </a:cubicBezTo>
                <a:lnTo>
                  <a:pt x="17" y="180"/>
                </a:lnTo>
                <a:cubicBezTo>
                  <a:pt x="17" y="89"/>
                  <a:pt x="90" y="16"/>
                  <a:pt x="180" y="16"/>
                </a:cubicBezTo>
                <a:lnTo>
                  <a:pt x="180" y="0"/>
                </a:lnTo>
                <a:cubicBezTo>
                  <a:pt x="131" y="0"/>
                  <a:pt x="85" y="20"/>
                  <a:pt x="53" y="52"/>
                </a:cubicBezTo>
                <a:cubicBezTo>
                  <a:pt x="20" y="85"/>
                  <a:pt x="0" y="130"/>
                  <a:pt x="0" y="180"/>
                </a:cubicBezTo>
                <a:lnTo>
                  <a:pt x="0" y="332"/>
                </a:lnTo>
                <a:cubicBezTo>
                  <a:pt x="0" y="381"/>
                  <a:pt x="20" y="427"/>
                  <a:pt x="53" y="459"/>
                </a:cubicBezTo>
                <a:cubicBezTo>
                  <a:pt x="85" y="492"/>
                  <a:pt x="131" y="512"/>
                  <a:pt x="180" y="512"/>
                </a:cubicBezTo>
                <a:lnTo>
                  <a:pt x="970" y="512"/>
                </a:lnTo>
                <a:cubicBezTo>
                  <a:pt x="1019" y="512"/>
                  <a:pt x="1065" y="492"/>
                  <a:pt x="1097" y="459"/>
                </a:cubicBezTo>
                <a:cubicBezTo>
                  <a:pt x="1130" y="427"/>
                  <a:pt x="1150" y="381"/>
                  <a:pt x="1150" y="332"/>
                </a:cubicBezTo>
                <a:lnTo>
                  <a:pt x="1150" y="180"/>
                </a:lnTo>
                <a:cubicBezTo>
                  <a:pt x="1150" y="130"/>
                  <a:pt x="1130" y="85"/>
                  <a:pt x="1097" y="52"/>
                </a:cubicBezTo>
                <a:cubicBezTo>
                  <a:pt x="1065" y="20"/>
                  <a:pt x="1019" y="0"/>
                  <a:pt x="970" y="0"/>
                </a:cubicBezTo>
                <a:lnTo>
                  <a:pt x="180" y="0"/>
                </a:lnTo>
                <a:lnTo>
                  <a:pt x="180"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5" name="Rectangle 545"/>
          <p:cNvSpPr>
            <a:spLocks noChangeArrowheads="1"/>
          </p:cNvSpPr>
          <p:nvPr/>
        </p:nvSpPr>
        <p:spPr bwMode="auto">
          <a:xfrm>
            <a:off x="2499772" y="5736807"/>
            <a:ext cx="210906" cy="1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Times New Roman" pitchFamily="18"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7936" name="Oval 546"/>
          <p:cNvSpPr>
            <a:spLocks noChangeArrowheads="1"/>
          </p:cNvSpPr>
          <p:nvPr/>
        </p:nvSpPr>
        <p:spPr bwMode="auto">
          <a:xfrm>
            <a:off x="6053623" y="5151501"/>
            <a:ext cx="51248" cy="45444"/>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7" name="Freeform 547"/>
          <p:cNvSpPr>
            <a:spLocks/>
          </p:cNvSpPr>
          <p:nvPr/>
        </p:nvSpPr>
        <p:spPr bwMode="auto">
          <a:xfrm>
            <a:off x="7281602" y="3226537"/>
            <a:ext cx="13798" cy="2199441"/>
          </a:xfrm>
          <a:custGeom>
            <a:avLst/>
            <a:gdLst>
              <a:gd name="T0" fmla="*/ 0 w 29"/>
              <a:gd name="T1" fmla="*/ 5711 h 5711"/>
              <a:gd name="T2" fmla="*/ 16 w 29"/>
              <a:gd name="T3" fmla="*/ 0 h 5711"/>
              <a:gd name="T4" fmla="*/ 0 w 29"/>
              <a:gd name="T5" fmla="*/ 5711 h 5711"/>
            </a:gdLst>
            <a:ahLst/>
            <a:cxnLst>
              <a:cxn ang="0">
                <a:pos x="T0" y="T1"/>
              </a:cxn>
              <a:cxn ang="0">
                <a:pos x="T2" y="T3"/>
              </a:cxn>
              <a:cxn ang="0">
                <a:pos x="T4" y="T5"/>
              </a:cxn>
            </a:cxnLst>
            <a:rect l="0" t="0" r="r" b="b"/>
            <a:pathLst>
              <a:path w="29" h="5711">
                <a:moveTo>
                  <a:pt x="0" y="5711"/>
                </a:moveTo>
                <a:cubicBezTo>
                  <a:pt x="29" y="5099"/>
                  <a:pt x="16" y="0"/>
                  <a:pt x="16" y="0"/>
                </a:cubicBezTo>
                <a:lnTo>
                  <a:pt x="0" y="571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8" name="Freeform 548"/>
          <p:cNvSpPr>
            <a:spLocks noEditPoints="1"/>
          </p:cNvSpPr>
          <p:nvPr/>
        </p:nvSpPr>
        <p:spPr bwMode="auto">
          <a:xfrm>
            <a:off x="7275690" y="3226537"/>
            <a:ext cx="19711" cy="2199441"/>
          </a:xfrm>
          <a:custGeom>
            <a:avLst/>
            <a:gdLst>
              <a:gd name="T0" fmla="*/ 6 w 44"/>
              <a:gd name="T1" fmla="*/ 5510 h 5711"/>
              <a:gd name="T2" fmla="*/ 32 w 44"/>
              <a:gd name="T3" fmla="*/ 5460 h 5711"/>
              <a:gd name="T4" fmla="*/ 7 w 44"/>
              <a:gd name="T5" fmla="*/ 5460 h 5711"/>
              <a:gd name="T6" fmla="*/ 35 w 44"/>
              <a:gd name="T7" fmla="*/ 5184 h 5711"/>
              <a:gd name="T8" fmla="*/ 33 w 44"/>
              <a:gd name="T9" fmla="*/ 5385 h 5711"/>
              <a:gd name="T10" fmla="*/ 11 w 44"/>
              <a:gd name="T11" fmla="*/ 5109 h 5711"/>
              <a:gd name="T12" fmla="*/ 37 w 44"/>
              <a:gd name="T13" fmla="*/ 5059 h 5711"/>
              <a:gd name="T14" fmla="*/ 12 w 44"/>
              <a:gd name="T15" fmla="*/ 5059 h 5711"/>
              <a:gd name="T16" fmla="*/ 39 w 44"/>
              <a:gd name="T17" fmla="*/ 4783 h 5711"/>
              <a:gd name="T18" fmla="*/ 39 w 44"/>
              <a:gd name="T19" fmla="*/ 4808 h 5711"/>
              <a:gd name="T20" fmla="*/ 15 w 44"/>
              <a:gd name="T21" fmla="*/ 4533 h 5711"/>
              <a:gd name="T22" fmla="*/ 40 w 44"/>
              <a:gd name="T23" fmla="*/ 4483 h 5711"/>
              <a:gd name="T24" fmla="*/ 15 w 44"/>
              <a:gd name="T25" fmla="*/ 4483 h 5711"/>
              <a:gd name="T26" fmla="*/ 42 w 44"/>
              <a:gd name="T27" fmla="*/ 4207 h 5711"/>
              <a:gd name="T28" fmla="*/ 41 w 44"/>
              <a:gd name="T29" fmla="*/ 4408 h 5711"/>
              <a:gd name="T30" fmla="*/ 17 w 44"/>
              <a:gd name="T31" fmla="*/ 4132 h 5711"/>
              <a:gd name="T32" fmla="*/ 42 w 44"/>
              <a:gd name="T33" fmla="*/ 4082 h 5711"/>
              <a:gd name="T34" fmla="*/ 17 w 44"/>
              <a:gd name="T35" fmla="*/ 4082 h 5711"/>
              <a:gd name="T36" fmla="*/ 43 w 44"/>
              <a:gd name="T37" fmla="*/ 3806 h 5711"/>
              <a:gd name="T38" fmla="*/ 43 w 44"/>
              <a:gd name="T39" fmla="*/ 3831 h 5711"/>
              <a:gd name="T40" fmla="*/ 18 w 44"/>
              <a:gd name="T41" fmla="*/ 3555 h 5711"/>
              <a:gd name="T42" fmla="*/ 43 w 44"/>
              <a:gd name="T43" fmla="*/ 3505 h 5711"/>
              <a:gd name="T44" fmla="*/ 18 w 44"/>
              <a:gd name="T45" fmla="*/ 3505 h 5711"/>
              <a:gd name="T46" fmla="*/ 44 w 44"/>
              <a:gd name="T47" fmla="*/ 3230 h 5711"/>
              <a:gd name="T48" fmla="*/ 44 w 44"/>
              <a:gd name="T49" fmla="*/ 3430 h 5711"/>
              <a:gd name="T50" fmla="*/ 19 w 44"/>
              <a:gd name="T51" fmla="*/ 3155 h 5711"/>
              <a:gd name="T52" fmla="*/ 44 w 44"/>
              <a:gd name="T53" fmla="*/ 3105 h 5711"/>
              <a:gd name="T54" fmla="*/ 19 w 44"/>
              <a:gd name="T55" fmla="*/ 3105 h 5711"/>
              <a:gd name="T56" fmla="*/ 44 w 44"/>
              <a:gd name="T57" fmla="*/ 2829 h 5711"/>
              <a:gd name="T58" fmla="*/ 44 w 44"/>
              <a:gd name="T59" fmla="*/ 2854 h 5711"/>
              <a:gd name="T60" fmla="*/ 19 w 44"/>
              <a:gd name="T61" fmla="*/ 2578 h 5711"/>
              <a:gd name="T62" fmla="*/ 44 w 44"/>
              <a:gd name="T63" fmla="*/ 2528 h 5711"/>
              <a:gd name="T64" fmla="*/ 19 w 44"/>
              <a:gd name="T65" fmla="*/ 2528 h 5711"/>
              <a:gd name="T66" fmla="*/ 44 w 44"/>
              <a:gd name="T67" fmla="*/ 2283 h 5711"/>
              <a:gd name="T68" fmla="*/ 19 w 44"/>
              <a:gd name="T69" fmla="*/ 2283 h 5711"/>
              <a:gd name="T70" fmla="*/ 44 w 44"/>
              <a:gd name="T71" fmla="*/ 2202 h 5711"/>
              <a:gd name="T72" fmla="*/ 19 w 44"/>
              <a:gd name="T73" fmla="*/ 2202 h 5711"/>
              <a:gd name="T74" fmla="*/ 44 w 44"/>
              <a:gd name="T75" fmla="*/ 1927 h 5711"/>
              <a:gd name="T76" fmla="*/ 44 w 44"/>
              <a:gd name="T77" fmla="*/ 2127 h 5711"/>
              <a:gd name="T78" fmla="*/ 19 w 44"/>
              <a:gd name="T79" fmla="*/ 1852 h 5711"/>
              <a:gd name="T80" fmla="*/ 44 w 44"/>
              <a:gd name="T81" fmla="*/ 1802 h 5711"/>
              <a:gd name="T82" fmla="*/ 19 w 44"/>
              <a:gd name="T83" fmla="*/ 1802 h 5711"/>
              <a:gd name="T84" fmla="*/ 44 w 44"/>
              <a:gd name="T85" fmla="*/ 1526 h 5711"/>
              <a:gd name="T86" fmla="*/ 44 w 44"/>
              <a:gd name="T87" fmla="*/ 1551 h 5711"/>
              <a:gd name="T88" fmla="*/ 19 w 44"/>
              <a:gd name="T89" fmla="*/ 1275 h 5711"/>
              <a:gd name="T90" fmla="*/ 44 w 44"/>
              <a:gd name="T91" fmla="*/ 1225 h 5711"/>
              <a:gd name="T92" fmla="*/ 19 w 44"/>
              <a:gd name="T93" fmla="*/ 1225 h 5711"/>
              <a:gd name="T94" fmla="*/ 44 w 44"/>
              <a:gd name="T95" fmla="*/ 950 h 5711"/>
              <a:gd name="T96" fmla="*/ 44 w 44"/>
              <a:gd name="T97" fmla="*/ 1150 h 5711"/>
              <a:gd name="T98" fmla="*/ 18 w 44"/>
              <a:gd name="T99" fmla="*/ 875 h 5711"/>
              <a:gd name="T100" fmla="*/ 43 w 44"/>
              <a:gd name="T101" fmla="*/ 824 h 5711"/>
              <a:gd name="T102" fmla="*/ 18 w 44"/>
              <a:gd name="T103" fmla="*/ 825 h 5711"/>
              <a:gd name="T104" fmla="*/ 43 w 44"/>
              <a:gd name="T105" fmla="*/ 549 h 5711"/>
              <a:gd name="T106" fmla="*/ 43 w 44"/>
              <a:gd name="T107" fmla="*/ 574 h 5711"/>
              <a:gd name="T108" fmla="*/ 17 w 44"/>
              <a:gd name="T109" fmla="*/ 298 h 5711"/>
              <a:gd name="T110" fmla="*/ 42 w 44"/>
              <a:gd name="T111" fmla="*/ 248 h 5711"/>
              <a:gd name="T112" fmla="*/ 17 w 44"/>
              <a:gd name="T113" fmla="*/ 248 h 5711"/>
              <a:gd name="T114" fmla="*/ 42 w 44"/>
              <a:gd name="T115" fmla="*/ 0 h 5711"/>
              <a:gd name="T116" fmla="*/ 42 w 44"/>
              <a:gd name="T117" fmla="*/ 173 h 5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 h="5711">
                <a:moveTo>
                  <a:pt x="25" y="5711"/>
                </a:moveTo>
                <a:cubicBezTo>
                  <a:pt x="27" y="5667"/>
                  <a:pt x="29" y="5599"/>
                  <a:pt x="31" y="5510"/>
                </a:cubicBezTo>
                <a:lnTo>
                  <a:pt x="6" y="5510"/>
                </a:lnTo>
                <a:cubicBezTo>
                  <a:pt x="4" y="5598"/>
                  <a:pt x="2" y="5666"/>
                  <a:pt x="0" y="5710"/>
                </a:cubicBezTo>
                <a:lnTo>
                  <a:pt x="25" y="5711"/>
                </a:lnTo>
                <a:close/>
                <a:moveTo>
                  <a:pt x="32" y="5460"/>
                </a:moveTo>
                <a:cubicBezTo>
                  <a:pt x="32" y="5452"/>
                  <a:pt x="32" y="5444"/>
                  <a:pt x="32" y="5435"/>
                </a:cubicBezTo>
                <a:lnTo>
                  <a:pt x="7" y="5435"/>
                </a:lnTo>
                <a:cubicBezTo>
                  <a:pt x="7" y="5443"/>
                  <a:pt x="7" y="5452"/>
                  <a:pt x="7" y="5460"/>
                </a:cubicBezTo>
                <a:lnTo>
                  <a:pt x="32" y="5460"/>
                </a:lnTo>
                <a:close/>
                <a:moveTo>
                  <a:pt x="33" y="5385"/>
                </a:moveTo>
                <a:cubicBezTo>
                  <a:pt x="34" y="5324"/>
                  <a:pt x="35" y="5257"/>
                  <a:pt x="35" y="5184"/>
                </a:cubicBezTo>
                <a:lnTo>
                  <a:pt x="10" y="5184"/>
                </a:lnTo>
                <a:cubicBezTo>
                  <a:pt x="10" y="5257"/>
                  <a:pt x="9" y="5324"/>
                  <a:pt x="8" y="5385"/>
                </a:cubicBezTo>
                <a:lnTo>
                  <a:pt x="33" y="5385"/>
                </a:lnTo>
                <a:close/>
                <a:moveTo>
                  <a:pt x="36" y="5134"/>
                </a:moveTo>
                <a:cubicBezTo>
                  <a:pt x="36" y="5126"/>
                  <a:pt x="36" y="5118"/>
                  <a:pt x="36" y="5109"/>
                </a:cubicBezTo>
                <a:lnTo>
                  <a:pt x="11" y="5109"/>
                </a:lnTo>
                <a:cubicBezTo>
                  <a:pt x="11" y="5117"/>
                  <a:pt x="11" y="5126"/>
                  <a:pt x="11" y="5134"/>
                </a:cubicBezTo>
                <a:lnTo>
                  <a:pt x="36" y="5134"/>
                </a:lnTo>
                <a:close/>
                <a:moveTo>
                  <a:pt x="37" y="5059"/>
                </a:moveTo>
                <a:cubicBezTo>
                  <a:pt x="37" y="4995"/>
                  <a:pt x="38" y="4928"/>
                  <a:pt x="38" y="4859"/>
                </a:cubicBezTo>
                <a:lnTo>
                  <a:pt x="13" y="4858"/>
                </a:lnTo>
                <a:cubicBezTo>
                  <a:pt x="13" y="4928"/>
                  <a:pt x="12" y="4995"/>
                  <a:pt x="12" y="5059"/>
                </a:cubicBezTo>
                <a:lnTo>
                  <a:pt x="37" y="5059"/>
                </a:lnTo>
                <a:close/>
                <a:moveTo>
                  <a:pt x="39" y="4808"/>
                </a:moveTo>
                <a:cubicBezTo>
                  <a:pt x="39" y="4800"/>
                  <a:pt x="39" y="4792"/>
                  <a:pt x="39" y="4783"/>
                </a:cubicBezTo>
                <a:lnTo>
                  <a:pt x="14" y="4783"/>
                </a:lnTo>
                <a:cubicBezTo>
                  <a:pt x="14" y="4792"/>
                  <a:pt x="14" y="4800"/>
                  <a:pt x="13" y="4808"/>
                </a:cubicBezTo>
                <a:lnTo>
                  <a:pt x="39" y="4808"/>
                </a:lnTo>
                <a:close/>
                <a:moveTo>
                  <a:pt x="39" y="4733"/>
                </a:moveTo>
                <a:cubicBezTo>
                  <a:pt x="39" y="4668"/>
                  <a:pt x="40" y="4602"/>
                  <a:pt x="40" y="4533"/>
                </a:cubicBezTo>
                <a:lnTo>
                  <a:pt x="15" y="4533"/>
                </a:lnTo>
                <a:cubicBezTo>
                  <a:pt x="15" y="4601"/>
                  <a:pt x="14" y="4668"/>
                  <a:pt x="14" y="4733"/>
                </a:cubicBezTo>
                <a:lnTo>
                  <a:pt x="39" y="4733"/>
                </a:lnTo>
                <a:close/>
                <a:moveTo>
                  <a:pt x="40" y="4483"/>
                </a:moveTo>
                <a:cubicBezTo>
                  <a:pt x="40" y="4474"/>
                  <a:pt x="40" y="4466"/>
                  <a:pt x="40" y="4458"/>
                </a:cubicBezTo>
                <a:lnTo>
                  <a:pt x="15" y="4458"/>
                </a:lnTo>
                <a:cubicBezTo>
                  <a:pt x="15" y="4466"/>
                  <a:pt x="15" y="4474"/>
                  <a:pt x="15" y="4483"/>
                </a:cubicBezTo>
                <a:lnTo>
                  <a:pt x="40" y="4483"/>
                </a:lnTo>
                <a:close/>
                <a:moveTo>
                  <a:pt x="41" y="4408"/>
                </a:moveTo>
                <a:cubicBezTo>
                  <a:pt x="41" y="4342"/>
                  <a:pt x="41" y="4275"/>
                  <a:pt x="42" y="4207"/>
                </a:cubicBezTo>
                <a:lnTo>
                  <a:pt x="16" y="4207"/>
                </a:lnTo>
                <a:cubicBezTo>
                  <a:pt x="16" y="4275"/>
                  <a:pt x="16" y="4342"/>
                  <a:pt x="16" y="4407"/>
                </a:cubicBezTo>
                <a:lnTo>
                  <a:pt x="41" y="4408"/>
                </a:lnTo>
                <a:close/>
                <a:moveTo>
                  <a:pt x="42" y="4157"/>
                </a:moveTo>
                <a:cubicBezTo>
                  <a:pt x="42" y="4149"/>
                  <a:pt x="42" y="4140"/>
                  <a:pt x="42" y="4132"/>
                </a:cubicBezTo>
                <a:lnTo>
                  <a:pt x="17" y="4132"/>
                </a:lnTo>
                <a:cubicBezTo>
                  <a:pt x="17" y="4140"/>
                  <a:pt x="17" y="4148"/>
                  <a:pt x="17" y="4157"/>
                </a:cubicBezTo>
                <a:lnTo>
                  <a:pt x="42" y="4157"/>
                </a:lnTo>
                <a:close/>
                <a:moveTo>
                  <a:pt x="42" y="4082"/>
                </a:moveTo>
                <a:cubicBezTo>
                  <a:pt x="42" y="4016"/>
                  <a:pt x="42" y="3949"/>
                  <a:pt x="43" y="3881"/>
                </a:cubicBezTo>
                <a:lnTo>
                  <a:pt x="18" y="3881"/>
                </a:lnTo>
                <a:cubicBezTo>
                  <a:pt x="17" y="3949"/>
                  <a:pt x="17" y="4016"/>
                  <a:pt x="17" y="4082"/>
                </a:cubicBezTo>
                <a:lnTo>
                  <a:pt x="42" y="4082"/>
                </a:lnTo>
                <a:close/>
                <a:moveTo>
                  <a:pt x="43" y="3831"/>
                </a:moveTo>
                <a:cubicBezTo>
                  <a:pt x="43" y="3823"/>
                  <a:pt x="43" y="3814"/>
                  <a:pt x="43" y="3806"/>
                </a:cubicBezTo>
                <a:lnTo>
                  <a:pt x="18" y="3806"/>
                </a:lnTo>
                <a:cubicBezTo>
                  <a:pt x="18" y="3814"/>
                  <a:pt x="18" y="3823"/>
                  <a:pt x="18" y="3831"/>
                </a:cubicBezTo>
                <a:lnTo>
                  <a:pt x="43" y="3831"/>
                </a:lnTo>
                <a:close/>
                <a:moveTo>
                  <a:pt x="43" y="3756"/>
                </a:moveTo>
                <a:cubicBezTo>
                  <a:pt x="43" y="3690"/>
                  <a:pt x="43" y="3623"/>
                  <a:pt x="43" y="3555"/>
                </a:cubicBezTo>
                <a:lnTo>
                  <a:pt x="18" y="3555"/>
                </a:lnTo>
                <a:cubicBezTo>
                  <a:pt x="18" y="3623"/>
                  <a:pt x="18" y="3690"/>
                  <a:pt x="18" y="3756"/>
                </a:cubicBezTo>
                <a:lnTo>
                  <a:pt x="43" y="3756"/>
                </a:lnTo>
                <a:close/>
                <a:moveTo>
                  <a:pt x="43" y="3505"/>
                </a:moveTo>
                <a:cubicBezTo>
                  <a:pt x="43" y="3497"/>
                  <a:pt x="43" y="3489"/>
                  <a:pt x="43" y="3480"/>
                </a:cubicBezTo>
                <a:lnTo>
                  <a:pt x="18" y="3480"/>
                </a:lnTo>
                <a:cubicBezTo>
                  <a:pt x="18" y="3489"/>
                  <a:pt x="18" y="3497"/>
                  <a:pt x="18" y="3505"/>
                </a:cubicBezTo>
                <a:lnTo>
                  <a:pt x="43" y="3505"/>
                </a:lnTo>
                <a:close/>
                <a:moveTo>
                  <a:pt x="44" y="3430"/>
                </a:moveTo>
                <a:cubicBezTo>
                  <a:pt x="44" y="3364"/>
                  <a:pt x="44" y="3297"/>
                  <a:pt x="44" y="3230"/>
                </a:cubicBezTo>
                <a:lnTo>
                  <a:pt x="19" y="3230"/>
                </a:lnTo>
                <a:cubicBezTo>
                  <a:pt x="19" y="3297"/>
                  <a:pt x="19" y="3364"/>
                  <a:pt x="19" y="3430"/>
                </a:cubicBezTo>
                <a:lnTo>
                  <a:pt x="44" y="3430"/>
                </a:lnTo>
                <a:close/>
                <a:moveTo>
                  <a:pt x="44" y="3180"/>
                </a:moveTo>
                <a:cubicBezTo>
                  <a:pt x="44" y="3171"/>
                  <a:pt x="44" y="3163"/>
                  <a:pt x="44" y="3155"/>
                </a:cubicBezTo>
                <a:lnTo>
                  <a:pt x="19" y="3155"/>
                </a:lnTo>
                <a:cubicBezTo>
                  <a:pt x="19" y="3163"/>
                  <a:pt x="19" y="3171"/>
                  <a:pt x="19" y="3180"/>
                </a:cubicBezTo>
                <a:lnTo>
                  <a:pt x="44" y="3180"/>
                </a:lnTo>
                <a:close/>
                <a:moveTo>
                  <a:pt x="44" y="3105"/>
                </a:moveTo>
                <a:cubicBezTo>
                  <a:pt x="44" y="3038"/>
                  <a:pt x="44" y="2971"/>
                  <a:pt x="44" y="2904"/>
                </a:cubicBezTo>
                <a:lnTo>
                  <a:pt x="19" y="2904"/>
                </a:lnTo>
                <a:cubicBezTo>
                  <a:pt x="19" y="2971"/>
                  <a:pt x="19" y="3038"/>
                  <a:pt x="19" y="3105"/>
                </a:cubicBezTo>
                <a:lnTo>
                  <a:pt x="44" y="3105"/>
                </a:lnTo>
                <a:close/>
                <a:moveTo>
                  <a:pt x="44" y="2854"/>
                </a:moveTo>
                <a:cubicBezTo>
                  <a:pt x="44" y="2846"/>
                  <a:pt x="44" y="2837"/>
                  <a:pt x="44" y="2829"/>
                </a:cubicBezTo>
                <a:lnTo>
                  <a:pt x="19" y="2829"/>
                </a:lnTo>
                <a:cubicBezTo>
                  <a:pt x="19" y="2837"/>
                  <a:pt x="19" y="2846"/>
                  <a:pt x="19" y="2854"/>
                </a:cubicBezTo>
                <a:lnTo>
                  <a:pt x="44" y="2854"/>
                </a:lnTo>
                <a:close/>
                <a:moveTo>
                  <a:pt x="44" y="2779"/>
                </a:moveTo>
                <a:cubicBezTo>
                  <a:pt x="44" y="2712"/>
                  <a:pt x="44" y="2645"/>
                  <a:pt x="44" y="2578"/>
                </a:cubicBezTo>
                <a:lnTo>
                  <a:pt x="19" y="2578"/>
                </a:lnTo>
                <a:cubicBezTo>
                  <a:pt x="19" y="2645"/>
                  <a:pt x="19" y="2712"/>
                  <a:pt x="19" y="2779"/>
                </a:cubicBezTo>
                <a:lnTo>
                  <a:pt x="44" y="2779"/>
                </a:lnTo>
                <a:close/>
                <a:moveTo>
                  <a:pt x="44" y="2528"/>
                </a:moveTo>
                <a:cubicBezTo>
                  <a:pt x="44" y="2520"/>
                  <a:pt x="44" y="2511"/>
                  <a:pt x="44" y="2503"/>
                </a:cubicBezTo>
                <a:lnTo>
                  <a:pt x="19" y="2503"/>
                </a:lnTo>
                <a:cubicBezTo>
                  <a:pt x="19" y="2511"/>
                  <a:pt x="19" y="2520"/>
                  <a:pt x="19" y="2528"/>
                </a:cubicBezTo>
                <a:lnTo>
                  <a:pt x="44" y="2528"/>
                </a:lnTo>
                <a:close/>
                <a:moveTo>
                  <a:pt x="44" y="2453"/>
                </a:moveTo>
                <a:cubicBezTo>
                  <a:pt x="44" y="2396"/>
                  <a:pt x="44" y="2339"/>
                  <a:pt x="44" y="2283"/>
                </a:cubicBezTo>
                <a:cubicBezTo>
                  <a:pt x="44" y="2273"/>
                  <a:pt x="44" y="2263"/>
                  <a:pt x="44" y="2253"/>
                </a:cubicBezTo>
                <a:lnTo>
                  <a:pt x="19" y="2253"/>
                </a:lnTo>
                <a:cubicBezTo>
                  <a:pt x="19" y="2263"/>
                  <a:pt x="19" y="2273"/>
                  <a:pt x="19" y="2283"/>
                </a:cubicBezTo>
                <a:cubicBezTo>
                  <a:pt x="19" y="2339"/>
                  <a:pt x="19" y="2396"/>
                  <a:pt x="19" y="2453"/>
                </a:cubicBezTo>
                <a:lnTo>
                  <a:pt x="44" y="2453"/>
                </a:lnTo>
                <a:close/>
                <a:moveTo>
                  <a:pt x="44" y="2202"/>
                </a:moveTo>
                <a:cubicBezTo>
                  <a:pt x="44" y="2194"/>
                  <a:pt x="44" y="2186"/>
                  <a:pt x="44" y="2177"/>
                </a:cubicBezTo>
                <a:lnTo>
                  <a:pt x="19" y="2177"/>
                </a:lnTo>
                <a:cubicBezTo>
                  <a:pt x="19" y="2186"/>
                  <a:pt x="19" y="2194"/>
                  <a:pt x="19" y="2202"/>
                </a:cubicBezTo>
                <a:lnTo>
                  <a:pt x="44" y="2202"/>
                </a:lnTo>
                <a:close/>
                <a:moveTo>
                  <a:pt x="44" y="2127"/>
                </a:moveTo>
                <a:cubicBezTo>
                  <a:pt x="44" y="2060"/>
                  <a:pt x="44" y="1993"/>
                  <a:pt x="44" y="1927"/>
                </a:cubicBezTo>
                <a:lnTo>
                  <a:pt x="19" y="1927"/>
                </a:lnTo>
                <a:cubicBezTo>
                  <a:pt x="19" y="1993"/>
                  <a:pt x="19" y="2060"/>
                  <a:pt x="19" y="2127"/>
                </a:cubicBezTo>
                <a:lnTo>
                  <a:pt x="44" y="2127"/>
                </a:lnTo>
                <a:close/>
                <a:moveTo>
                  <a:pt x="44" y="1877"/>
                </a:moveTo>
                <a:cubicBezTo>
                  <a:pt x="44" y="1868"/>
                  <a:pt x="44" y="1860"/>
                  <a:pt x="44" y="1852"/>
                </a:cubicBezTo>
                <a:lnTo>
                  <a:pt x="19" y="1852"/>
                </a:lnTo>
                <a:cubicBezTo>
                  <a:pt x="19" y="1860"/>
                  <a:pt x="19" y="1868"/>
                  <a:pt x="19" y="1877"/>
                </a:cubicBezTo>
                <a:lnTo>
                  <a:pt x="44" y="1877"/>
                </a:lnTo>
                <a:close/>
                <a:moveTo>
                  <a:pt x="44" y="1802"/>
                </a:moveTo>
                <a:cubicBezTo>
                  <a:pt x="44" y="1734"/>
                  <a:pt x="44" y="1667"/>
                  <a:pt x="44" y="1601"/>
                </a:cubicBezTo>
                <a:lnTo>
                  <a:pt x="19" y="1601"/>
                </a:lnTo>
                <a:cubicBezTo>
                  <a:pt x="19" y="1667"/>
                  <a:pt x="19" y="1734"/>
                  <a:pt x="19" y="1802"/>
                </a:cubicBezTo>
                <a:lnTo>
                  <a:pt x="44" y="1802"/>
                </a:lnTo>
                <a:close/>
                <a:moveTo>
                  <a:pt x="44" y="1551"/>
                </a:moveTo>
                <a:cubicBezTo>
                  <a:pt x="44" y="1543"/>
                  <a:pt x="44" y="1534"/>
                  <a:pt x="44" y="1526"/>
                </a:cubicBezTo>
                <a:lnTo>
                  <a:pt x="19" y="1526"/>
                </a:lnTo>
                <a:cubicBezTo>
                  <a:pt x="19" y="1534"/>
                  <a:pt x="19" y="1543"/>
                  <a:pt x="19" y="1551"/>
                </a:cubicBezTo>
                <a:lnTo>
                  <a:pt x="44" y="1551"/>
                </a:lnTo>
                <a:close/>
                <a:moveTo>
                  <a:pt x="44" y="1476"/>
                </a:moveTo>
                <a:cubicBezTo>
                  <a:pt x="44" y="1408"/>
                  <a:pt x="44" y="1341"/>
                  <a:pt x="44" y="1275"/>
                </a:cubicBezTo>
                <a:lnTo>
                  <a:pt x="19" y="1275"/>
                </a:lnTo>
                <a:cubicBezTo>
                  <a:pt x="19" y="1341"/>
                  <a:pt x="19" y="1408"/>
                  <a:pt x="19" y="1476"/>
                </a:cubicBezTo>
                <a:lnTo>
                  <a:pt x="44" y="1476"/>
                </a:lnTo>
                <a:close/>
                <a:moveTo>
                  <a:pt x="44" y="1225"/>
                </a:moveTo>
                <a:cubicBezTo>
                  <a:pt x="44" y="1217"/>
                  <a:pt x="44" y="1209"/>
                  <a:pt x="44" y="1200"/>
                </a:cubicBezTo>
                <a:lnTo>
                  <a:pt x="19" y="1200"/>
                </a:lnTo>
                <a:cubicBezTo>
                  <a:pt x="19" y="1209"/>
                  <a:pt x="19" y="1217"/>
                  <a:pt x="19" y="1225"/>
                </a:cubicBezTo>
                <a:lnTo>
                  <a:pt x="44" y="1225"/>
                </a:lnTo>
                <a:close/>
                <a:moveTo>
                  <a:pt x="44" y="1150"/>
                </a:moveTo>
                <a:cubicBezTo>
                  <a:pt x="44" y="1081"/>
                  <a:pt x="44" y="1014"/>
                  <a:pt x="44" y="950"/>
                </a:cubicBezTo>
                <a:lnTo>
                  <a:pt x="19" y="950"/>
                </a:lnTo>
                <a:cubicBezTo>
                  <a:pt x="19" y="1014"/>
                  <a:pt x="19" y="1081"/>
                  <a:pt x="19" y="1150"/>
                </a:cubicBezTo>
                <a:lnTo>
                  <a:pt x="44" y="1150"/>
                </a:lnTo>
                <a:close/>
                <a:moveTo>
                  <a:pt x="44" y="900"/>
                </a:moveTo>
                <a:cubicBezTo>
                  <a:pt x="43" y="891"/>
                  <a:pt x="43" y="883"/>
                  <a:pt x="43" y="875"/>
                </a:cubicBezTo>
                <a:lnTo>
                  <a:pt x="18" y="875"/>
                </a:lnTo>
                <a:cubicBezTo>
                  <a:pt x="18" y="883"/>
                  <a:pt x="18" y="891"/>
                  <a:pt x="18" y="900"/>
                </a:cubicBezTo>
                <a:lnTo>
                  <a:pt x="44" y="900"/>
                </a:lnTo>
                <a:close/>
                <a:moveTo>
                  <a:pt x="43" y="824"/>
                </a:moveTo>
                <a:cubicBezTo>
                  <a:pt x="43" y="754"/>
                  <a:pt x="43" y="687"/>
                  <a:pt x="43" y="624"/>
                </a:cubicBezTo>
                <a:lnTo>
                  <a:pt x="18" y="624"/>
                </a:lnTo>
                <a:cubicBezTo>
                  <a:pt x="18" y="687"/>
                  <a:pt x="18" y="754"/>
                  <a:pt x="18" y="825"/>
                </a:cubicBezTo>
                <a:lnTo>
                  <a:pt x="43" y="824"/>
                </a:lnTo>
                <a:close/>
                <a:moveTo>
                  <a:pt x="43" y="574"/>
                </a:moveTo>
                <a:cubicBezTo>
                  <a:pt x="43" y="565"/>
                  <a:pt x="43" y="557"/>
                  <a:pt x="43" y="549"/>
                </a:cubicBezTo>
                <a:lnTo>
                  <a:pt x="18" y="549"/>
                </a:lnTo>
                <a:cubicBezTo>
                  <a:pt x="18" y="557"/>
                  <a:pt x="18" y="566"/>
                  <a:pt x="18" y="574"/>
                </a:cubicBezTo>
                <a:lnTo>
                  <a:pt x="43" y="574"/>
                </a:lnTo>
                <a:close/>
                <a:moveTo>
                  <a:pt x="43" y="499"/>
                </a:moveTo>
                <a:cubicBezTo>
                  <a:pt x="43" y="425"/>
                  <a:pt x="43" y="358"/>
                  <a:pt x="43" y="298"/>
                </a:cubicBezTo>
                <a:lnTo>
                  <a:pt x="17" y="298"/>
                </a:lnTo>
                <a:cubicBezTo>
                  <a:pt x="18" y="358"/>
                  <a:pt x="18" y="425"/>
                  <a:pt x="18" y="499"/>
                </a:cubicBezTo>
                <a:lnTo>
                  <a:pt x="43" y="499"/>
                </a:lnTo>
                <a:close/>
                <a:moveTo>
                  <a:pt x="42" y="248"/>
                </a:moveTo>
                <a:cubicBezTo>
                  <a:pt x="42" y="240"/>
                  <a:pt x="42" y="231"/>
                  <a:pt x="42" y="223"/>
                </a:cubicBezTo>
                <a:lnTo>
                  <a:pt x="17" y="223"/>
                </a:lnTo>
                <a:cubicBezTo>
                  <a:pt x="17" y="231"/>
                  <a:pt x="17" y="240"/>
                  <a:pt x="17" y="248"/>
                </a:cubicBezTo>
                <a:lnTo>
                  <a:pt x="42" y="248"/>
                </a:lnTo>
                <a:close/>
                <a:moveTo>
                  <a:pt x="42" y="173"/>
                </a:moveTo>
                <a:cubicBezTo>
                  <a:pt x="42" y="62"/>
                  <a:pt x="42" y="0"/>
                  <a:pt x="42" y="0"/>
                </a:cubicBezTo>
                <a:lnTo>
                  <a:pt x="17" y="0"/>
                </a:lnTo>
                <a:cubicBezTo>
                  <a:pt x="17" y="1"/>
                  <a:pt x="17" y="62"/>
                  <a:pt x="17" y="173"/>
                </a:cubicBezTo>
                <a:lnTo>
                  <a:pt x="42" y="17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9" name="Freeform 549"/>
          <p:cNvSpPr>
            <a:spLocks noEditPoints="1"/>
          </p:cNvSpPr>
          <p:nvPr/>
        </p:nvSpPr>
        <p:spPr bwMode="auto">
          <a:xfrm>
            <a:off x="6197511" y="5444155"/>
            <a:ext cx="1088034" cy="10906"/>
          </a:xfrm>
          <a:custGeom>
            <a:avLst/>
            <a:gdLst>
              <a:gd name="T0" fmla="*/ 2185 w 2386"/>
              <a:gd name="T1" fmla="*/ 0 h 28"/>
              <a:gd name="T2" fmla="*/ 2386 w 2386"/>
              <a:gd name="T3" fmla="*/ 25 h 28"/>
              <a:gd name="T4" fmla="*/ 2135 w 2386"/>
              <a:gd name="T5" fmla="*/ 0 h 28"/>
              <a:gd name="T6" fmla="*/ 2110 w 2386"/>
              <a:gd name="T7" fmla="*/ 25 h 28"/>
              <a:gd name="T8" fmla="*/ 2135 w 2386"/>
              <a:gd name="T9" fmla="*/ 0 h 28"/>
              <a:gd name="T10" fmla="*/ 1860 w 2386"/>
              <a:gd name="T11" fmla="*/ 1 h 28"/>
              <a:gd name="T12" fmla="*/ 2060 w 2386"/>
              <a:gd name="T13" fmla="*/ 25 h 28"/>
              <a:gd name="T14" fmla="*/ 1810 w 2386"/>
              <a:gd name="T15" fmla="*/ 1 h 28"/>
              <a:gd name="T16" fmla="*/ 1785 w 2386"/>
              <a:gd name="T17" fmla="*/ 26 h 28"/>
              <a:gd name="T18" fmla="*/ 1810 w 2386"/>
              <a:gd name="T19" fmla="*/ 1 h 28"/>
              <a:gd name="T20" fmla="*/ 1534 w 2386"/>
              <a:gd name="T21" fmla="*/ 1 h 28"/>
              <a:gd name="T22" fmla="*/ 1735 w 2386"/>
              <a:gd name="T23" fmla="*/ 26 h 28"/>
              <a:gd name="T24" fmla="*/ 1484 w 2386"/>
              <a:gd name="T25" fmla="*/ 1 h 28"/>
              <a:gd name="T26" fmla="*/ 1459 w 2386"/>
              <a:gd name="T27" fmla="*/ 26 h 28"/>
              <a:gd name="T28" fmla="*/ 1484 w 2386"/>
              <a:gd name="T29" fmla="*/ 1 h 28"/>
              <a:gd name="T30" fmla="*/ 1209 w 2386"/>
              <a:gd name="T31" fmla="*/ 2 h 28"/>
              <a:gd name="T32" fmla="*/ 1409 w 2386"/>
              <a:gd name="T33" fmla="*/ 26 h 28"/>
              <a:gd name="T34" fmla="*/ 1159 w 2386"/>
              <a:gd name="T35" fmla="*/ 2 h 28"/>
              <a:gd name="T36" fmla="*/ 1134 w 2386"/>
              <a:gd name="T37" fmla="*/ 27 h 28"/>
              <a:gd name="T38" fmla="*/ 1159 w 2386"/>
              <a:gd name="T39" fmla="*/ 2 h 28"/>
              <a:gd name="T40" fmla="*/ 883 w 2386"/>
              <a:gd name="T41" fmla="*/ 2 h 28"/>
              <a:gd name="T42" fmla="*/ 1084 w 2386"/>
              <a:gd name="T43" fmla="*/ 27 h 28"/>
              <a:gd name="T44" fmla="*/ 833 w 2386"/>
              <a:gd name="T45" fmla="*/ 2 h 28"/>
              <a:gd name="T46" fmla="*/ 808 w 2386"/>
              <a:gd name="T47" fmla="*/ 27 h 28"/>
              <a:gd name="T48" fmla="*/ 833 w 2386"/>
              <a:gd name="T49" fmla="*/ 2 h 28"/>
              <a:gd name="T50" fmla="*/ 558 w 2386"/>
              <a:gd name="T51" fmla="*/ 2 h 28"/>
              <a:gd name="T52" fmla="*/ 758 w 2386"/>
              <a:gd name="T53" fmla="*/ 27 h 28"/>
              <a:gd name="T54" fmla="*/ 508 w 2386"/>
              <a:gd name="T55" fmla="*/ 2 h 28"/>
              <a:gd name="T56" fmla="*/ 483 w 2386"/>
              <a:gd name="T57" fmla="*/ 28 h 28"/>
              <a:gd name="T58" fmla="*/ 508 w 2386"/>
              <a:gd name="T59" fmla="*/ 2 h 28"/>
              <a:gd name="T60" fmla="*/ 232 w 2386"/>
              <a:gd name="T61" fmla="*/ 3 h 28"/>
              <a:gd name="T62" fmla="*/ 433 w 2386"/>
              <a:gd name="T63" fmla="*/ 28 h 28"/>
              <a:gd name="T64" fmla="*/ 182 w 2386"/>
              <a:gd name="T65" fmla="*/ 3 h 28"/>
              <a:gd name="T66" fmla="*/ 157 w 2386"/>
              <a:gd name="T67" fmla="*/ 28 h 28"/>
              <a:gd name="T68" fmla="*/ 182 w 2386"/>
              <a:gd name="T69" fmla="*/ 3 h 28"/>
              <a:gd name="T70" fmla="*/ 0 w 2386"/>
              <a:gd name="T71" fmla="*/ 3 h 28"/>
              <a:gd name="T72" fmla="*/ 107 w 2386"/>
              <a:gd name="T7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86" h="28">
                <a:moveTo>
                  <a:pt x="2386" y="0"/>
                </a:moveTo>
                <a:lnTo>
                  <a:pt x="2185" y="0"/>
                </a:lnTo>
                <a:lnTo>
                  <a:pt x="2186" y="25"/>
                </a:lnTo>
                <a:lnTo>
                  <a:pt x="2386" y="25"/>
                </a:lnTo>
                <a:lnTo>
                  <a:pt x="2386" y="0"/>
                </a:lnTo>
                <a:close/>
                <a:moveTo>
                  <a:pt x="2135" y="0"/>
                </a:moveTo>
                <a:lnTo>
                  <a:pt x="2110" y="0"/>
                </a:lnTo>
                <a:lnTo>
                  <a:pt x="2110" y="25"/>
                </a:lnTo>
                <a:lnTo>
                  <a:pt x="2135" y="25"/>
                </a:lnTo>
                <a:lnTo>
                  <a:pt x="2135" y="0"/>
                </a:lnTo>
                <a:close/>
                <a:moveTo>
                  <a:pt x="2060" y="0"/>
                </a:moveTo>
                <a:lnTo>
                  <a:pt x="1860" y="1"/>
                </a:lnTo>
                <a:lnTo>
                  <a:pt x="1860" y="26"/>
                </a:lnTo>
                <a:lnTo>
                  <a:pt x="2060" y="25"/>
                </a:lnTo>
                <a:lnTo>
                  <a:pt x="2060" y="0"/>
                </a:lnTo>
                <a:close/>
                <a:moveTo>
                  <a:pt x="1810" y="1"/>
                </a:moveTo>
                <a:lnTo>
                  <a:pt x="1785" y="1"/>
                </a:lnTo>
                <a:lnTo>
                  <a:pt x="1785" y="26"/>
                </a:lnTo>
                <a:lnTo>
                  <a:pt x="1810" y="26"/>
                </a:lnTo>
                <a:lnTo>
                  <a:pt x="1810" y="1"/>
                </a:lnTo>
                <a:close/>
                <a:moveTo>
                  <a:pt x="1735" y="1"/>
                </a:moveTo>
                <a:lnTo>
                  <a:pt x="1534" y="1"/>
                </a:lnTo>
                <a:lnTo>
                  <a:pt x="1534" y="26"/>
                </a:lnTo>
                <a:lnTo>
                  <a:pt x="1735" y="26"/>
                </a:lnTo>
                <a:lnTo>
                  <a:pt x="1735" y="1"/>
                </a:lnTo>
                <a:close/>
                <a:moveTo>
                  <a:pt x="1484" y="1"/>
                </a:moveTo>
                <a:lnTo>
                  <a:pt x="1459" y="1"/>
                </a:lnTo>
                <a:lnTo>
                  <a:pt x="1459" y="26"/>
                </a:lnTo>
                <a:lnTo>
                  <a:pt x="1484" y="26"/>
                </a:lnTo>
                <a:lnTo>
                  <a:pt x="1484" y="1"/>
                </a:lnTo>
                <a:close/>
                <a:moveTo>
                  <a:pt x="1409" y="1"/>
                </a:moveTo>
                <a:lnTo>
                  <a:pt x="1209" y="2"/>
                </a:lnTo>
                <a:lnTo>
                  <a:pt x="1209" y="27"/>
                </a:lnTo>
                <a:lnTo>
                  <a:pt x="1409" y="26"/>
                </a:lnTo>
                <a:lnTo>
                  <a:pt x="1409" y="1"/>
                </a:lnTo>
                <a:close/>
                <a:moveTo>
                  <a:pt x="1159" y="2"/>
                </a:moveTo>
                <a:lnTo>
                  <a:pt x="1134" y="2"/>
                </a:lnTo>
                <a:lnTo>
                  <a:pt x="1134" y="27"/>
                </a:lnTo>
                <a:lnTo>
                  <a:pt x="1159" y="27"/>
                </a:lnTo>
                <a:lnTo>
                  <a:pt x="1159" y="2"/>
                </a:lnTo>
                <a:close/>
                <a:moveTo>
                  <a:pt x="1084" y="2"/>
                </a:moveTo>
                <a:lnTo>
                  <a:pt x="883" y="2"/>
                </a:lnTo>
                <a:lnTo>
                  <a:pt x="883" y="27"/>
                </a:lnTo>
                <a:lnTo>
                  <a:pt x="1084" y="27"/>
                </a:lnTo>
                <a:lnTo>
                  <a:pt x="1084" y="2"/>
                </a:lnTo>
                <a:close/>
                <a:moveTo>
                  <a:pt x="833" y="2"/>
                </a:moveTo>
                <a:lnTo>
                  <a:pt x="808" y="2"/>
                </a:lnTo>
                <a:lnTo>
                  <a:pt x="808" y="27"/>
                </a:lnTo>
                <a:lnTo>
                  <a:pt x="833" y="27"/>
                </a:lnTo>
                <a:lnTo>
                  <a:pt x="833" y="2"/>
                </a:lnTo>
                <a:close/>
                <a:moveTo>
                  <a:pt x="758" y="2"/>
                </a:moveTo>
                <a:lnTo>
                  <a:pt x="558" y="2"/>
                </a:lnTo>
                <a:lnTo>
                  <a:pt x="558" y="27"/>
                </a:lnTo>
                <a:lnTo>
                  <a:pt x="758" y="27"/>
                </a:lnTo>
                <a:lnTo>
                  <a:pt x="758" y="2"/>
                </a:lnTo>
                <a:close/>
                <a:moveTo>
                  <a:pt x="508" y="2"/>
                </a:moveTo>
                <a:lnTo>
                  <a:pt x="483" y="3"/>
                </a:lnTo>
                <a:lnTo>
                  <a:pt x="483" y="28"/>
                </a:lnTo>
                <a:lnTo>
                  <a:pt x="508" y="28"/>
                </a:lnTo>
                <a:lnTo>
                  <a:pt x="508" y="2"/>
                </a:lnTo>
                <a:close/>
                <a:moveTo>
                  <a:pt x="433" y="3"/>
                </a:moveTo>
                <a:lnTo>
                  <a:pt x="232" y="3"/>
                </a:lnTo>
                <a:lnTo>
                  <a:pt x="232" y="28"/>
                </a:lnTo>
                <a:lnTo>
                  <a:pt x="433" y="28"/>
                </a:lnTo>
                <a:lnTo>
                  <a:pt x="433" y="3"/>
                </a:lnTo>
                <a:close/>
                <a:moveTo>
                  <a:pt x="182" y="3"/>
                </a:moveTo>
                <a:lnTo>
                  <a:pt x="157" y="3"/>
                </a:lnTo>
                <a:lnTo>
                  <a:pt x="157" y="28"/>
                </a:lnTo>
                <a:lnTo>
                  <a:pt x="182" y="28"/>
                </a:lnTo>
                <a:lnTo>
                  <a:pt x="182" y="3"/>
                </a:lnTo>
                <a:close/>
                <a:moveTo>
                  <a:pt x="107" y="3"/>
                </a:moveTo>
                <a:lnTo>
                  <a:pt x="0" y="3"/>
                </a:lnTo>
                <a:lnTo>
                  <a:pt x="0" y="28"/>
                </a:lnTo>
                <a:lnTo>
                  <a:pt x="107" y="28"/>
                </a:lnTo>
                <a:lnTo>
                  <a:pt x="107" y="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0" name="Freeform 550"/>
          <p:cNvSpPr>
            <a:spLocks/>
          </p:cNvSpPr>
          <p:nvPr/>
        </p:nvSpPr>
        <p:spPr bwMode="auto">
          <a:xfrm>
            <a:off x="5485953" y="3564633"/>
            <a:ext cx="1017075" cy="2821101"/>
          </a:xfrm>
          <a:custGeom>
            <a:avLst/>
            <a:gdLst>
              <a:gd name="T0" fmla="*/ 1196 w 2226"/>
              <a:gd name="T1" fmla="*/ 7324 h 7324"/>
              <a:gd name="T2" fmla="*/ 2226 w 2226"/>
              <a:gd name="T3" fmla="*/ 7324 h 7324"/>
              <a:gd name="T4" fmla="*/ 2226 w 2226"/>
              <a:gd name="T5" fmla="*/ 0 h 7324"/>
              <a:gd name="T6" fmla="*/ 0 w 2226"/>
              <a:gd name="T7" fmla="*/ 0 h 7324"/>
              <a:gd name="T8" fmla="*/ 0 w 2226"/>
              <a:gd name="T9" fmla="*/ 17 h 7324"/>
              <a:gd name="T10" fmla="*/ 2210 w 2226"/>
              <a:gd name="T11" fmla="*/ 17 h 7324"/>
              <a:gd name="T12" fmla="*/ 2210 w 2226"/>
              <a:gd name="T13" fmla="*/ 7308 h 7324"/>
              <a:gd name="T14" fmla="*/ 1196 w 2226"/>
              <a:gd name="T15" fmla="*/ 7308 h 7324"/>
              <a:gd name="T16" fmla="*/ 1196 w 2226"/>
              <a:gd name="T17" fmla="*/ 7324 h 7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6" h="7324">
                <a:moveTo>
                  <a:pt x="1196" y="7324"/>
                </a:moveTo>
                <a:lnTo>
                  <a:pt x="2226" y="7324"/>
                </a:lnTo>
                <a:lnTo>
                  <a:pt x="2226" y="0"/>
                </a:lnTo>
                <a:lnTo>
                  <a:pt x="0" y="0"/>
                </a:lnTo>
                <a:lnTo>
                  <a:pt x="0" y="17"/>
                </a:lnTo>
                <a:lnTo>
                  <a:pt x="2210" y="17"/>
                </a:lnTo>
                <a:lnTo>
                  <a:pt x="2210" y="7308"/>
                </a:lnTo>
                <a:lnTo>
                  <a:pt x="1196" y="7308"/>
                </a:lnTo>
                <a:lnTo>
                  <a:pt x="1196" y="7324"/>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1" name="Freeform 551"/>
          <p:cNvSpPr>
            <a:spLocks/>
          </p:cNvSpPr>
          <p:nvPr/>
        </p:nvSpPr>
        <p:spPr bwMode="auto">
          <a:xfrm>
            <a:off x="5485953" y="3542820"/>
            <a:ext cx="102496" cy="49079"/>
          </a:xfrm>
          <a:custGeom>
            <a:avLst/>
            <a:gdLst>
              <a:gd name="T0" fmla="*/ 160 w 224"/>
              <a:gd name="T1" fmla="*/ 65 h 129"/>
              <a:gd name="T2" fmla="*/ 224 w 224"/>
              <a:gd name="T3" fmla="*/ 0 h 129"/>
              <a:gd name="T4" fmla="*/ 0 w 224"/>
              <a:gd name="T5" fmla="*/ 65 h 129"/>
              <a:gd name="T6" fmla="*/ 224 w 224"/>
              <a:gd name="T7" fmla="*/ 129 h 129"/>
              <a:gd name="T8" fmla="*/ 160 w 224"/>
              <a:gd name="T9" fmla="*/ 65 h 129"/>
            </a:gdLst>
            <a:ahLst/>
            <a:cxnLst>
              <a:cxn ang="0">
                <a:pos x="T0" y="T1"/>
              </a:cxn>
              <a:cxn ang="0">
                <a:pos x="T2" y="T3"/>
              </a:cxn>
              <a:cxn ang="0">
                <a:pos x="T4" y="T5"/>
              </a:cxn>
              <a:cxn ang="0">
                <a:pos x="T6" y="T7"/>
              </a:cxn>
              <a:cxn ang="0">
                <a:pos x="T8" y="T9"/>
              </a:cxn>
            </a:cxnLst>
            <a:rect l="0" t="0" r="r" b="b"/>
            <a:pathLst>
              <a:path w="224" h="129">
                <a:moveTo>
                  <a:pt x="160" y="65"/>
                </a:moveTo>
                <a:lnTo>
                  <a:pt x="224" y="0"/>
                </a:lnTo>
                <a:lnTo>
                  <a:pt x="0" y="65"/>
                </a:lnTo>
                <a:lnTo>
                  <a:pt x="224" y="129"/>
                </a:lnTo>
                <a:lnTo>
                  <a:pt x="160" y="6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2" name="Freeform 552"/>
          <p:cNvSpPr>
            <a:spLocks/>
          </p:cNvSpPr>
          <p:nvPr/>
        </p:nvSpPr>
        <p:spPr bwMode="auto">
          <a:xfrm>
            <a:off x="5474126" y="3537366"/>
            <a:ext cx="128121" cy="61802"/>
          </a:xfrm>
          <a:custGeom>
            <a:avLst/>
            <a:gdLst>
              <a:gd name="T0" fmla="*/ 189 w 281"/>
              <a:gd name="T1" fmla="*/ 81 h 161"/>
              <a:gd name="T2" fmla="*/ 195 w 281"/>
              <a:gd name="T3" fmla="*/ 86 h 161"/>
              <a:gd name="T4" fmla="*/ 281 w 281"/>
              <a:gd name="T5" fmla="*/ 0 h 161"/>
              <a:gd name="T6" fmla="*/ 0 w 281"/>
              <a:gd name="T7" fmla="*/ 81 h 161"/>
              <a:gd name="T8" fmla="*/ 281 w 281"/>
              <a:gd name="T9" fmla="*/ 161 h 161"/>
              <a:gd name="T10" fmla="*/ 195 w 281"/>
              <a:gd name="T11" fmla="*/ 75 h 161"/>
              <a:gd name="T12" fmla="*/ 189 w 281"/>
              <a:gd name="T13" fmla="*/ 81 h 161"/>
              <a:gd name="T14" fmla="*/ 195 w 281"/>
              <a:gd name="T15" fmla="*/ 86 h 161"/>
              <a:gd name="T16" fmla="*/ 189 w 281"/>
              <a:gd name="T17" fmla="*/ 81 h 161"/>
              <a:gd name="T18" fmla="*/ 184 w 281"/>
              <a:gd name="T19" fmla="*/ 86 h 161"/>
              <a:gd name="T20" fmla="*/ 226 w 281"/>
              <a:gd name="T21" fmla="*/ 128 h 161"/>
              <a:gd name="T22" fmla="*/ 58 w 281"/>
              <a:gd name="T23" fmla="*/ 81 h 161"/>
              <a:gd name="T24" fmla="*/ 226 w 281"/>
              <a:gd name="T25" fmla="*/ 33 h 161"/>
              <a:gd name="T26" fmla="*/ 178 w 281"/>
              <a:gd name="T27" fmla="*/ 81 h 161"/>
              <a:gd name="T28" fmla="*/ 184 w 281"/>
              <a:gd name="T29" fmla="*/ 86 h 161"/>
              <a:gd name="T30" fmla="*/ 189 w 281"/>
              <a:gd name="T31" fmla="*/ 8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1" h="161">
                <a:moveTo>
                  <a:pt x="189" y="81"/>
                </a:moveTo>
                <a:lnTo>
                  <a:pt x="195" y="86"/>
                </a:lnTo>
                <a:lnTo>
                  <a:pt x="281" y="0"/>
                </a:lnTo>
                <a:lnTo>
                  <a:pt x="0" y="81"/>
                </a:lnTo>
                <a:lnTo>
                  <a:pt x="281" y="161"/>
                </a:lnTo>
                <a:lnTo>
                  <a:pt x="195" y="75"/>
                </a:lnTo>
                <a:lnTo>
                  <a:pt x="189" y="81"/>
                </a:lnTo>
                <a:lnTo>
                  <a:pt x="195" y="86"/>
                </a:lnTo>
                <a:lnTo>
                  <a:pt x="189" y="81"/>
                </a:lnTo>
                <a:lnTo>
                  <a:pt x="184" y="86"/>
                </a:lnTo>
                <a:lnTo>
                  <a:pt x="226" y="128"/>
                </a:lnTo>
                <a:lnTo>
                  <a:pt x="58" y="81"/>
                </a:lnTo>
                <a:lnTo>
                  <a:pt x="226" y="33"/>
                </a:lnTo>
                <a:lnTo>
                  <a:pt x="178" y="81"/>
                </a:lnTo>
                <a:lnTo>
                  <a:pt x="184" y="86"/>
                </a:lnTo>
                <a:lnTo>
                  <a:pt x="189" y="8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3" name="Freeform 553"/>
          <p:cNvSpPr>
            <a:spLocks/>
          </p:cNvSpPr>
          <p:nvPr/>
        </p:nvSpPr>
        <p:spPr bwMode="auto">
          <a:xfrm>
            <a:off x="5462300" y="3439209"/>
            <a:ext cx="1218125" cy="3179192"/>
          </a:xfrm>
          <a:custGeom>
            <a:avLst/>
            <a:gdLst>
              <a:gd name="T0" fmla="*/ 2671 w 2671"/>
              <a:gd name="T1" fmla="*/ 8256 h 8256"/>
              <a:gd name="T2" fmla="*/ 2671 w 2671"/>
              <a:gd name="T3" fmla="*/ 0 h 8256"/>
              <a:gd name="T4" fmla="*/ 0 w 2671"/>
              <a:gd name="T5" fmla="*/ 0 h 8256"/>
              <a:gd name="T6" fmla="*/ 0 w 2671"/>
              <a:gd name="T7" fmla="*/ 15 h 8256"/>
              <a:gd name="T8" fmla="*/ 2656 w 2671"/>
              <a:gd name="T9" fmla="*/ 15 h 8256"/>
              <a:gd name="T10" fmla="*/ 2656 w 2671"/>
              <a:gd name="T11" fmla="*/ 8256 h 8256"/>
              <a:gd name="T12" fmla="*/ 2671 w 2671"/>
              <a:gd name="T13" fmla="*/ 8256 h 8256"/>
            </a:gdLst>
            <a:ahLst/>
            <a:cxnLst>
              <a:cxn ang="0">
                <a:pos x="T0" y="T1"/>
              </a:cxn>
              <a:cxn ang="0">
                <a:pos x="T2" y="T3"/>
              </a:cxn>
              <a:cxn ang="0">
                <a:pos x="T4" y="T5"/>
              </a:cxn>
              <a:cxn ang="0">
                <a:pos x="T6" y="T7"/>
              </a:cxn>
              <a:cxn ang="0">
                <a:pos x="T8" y="T9"/>
              </a:cxn>
              <a:cxn ang="0">
                <a:pos x="T10" y="T11"/>
              </a:cxn>
              <a:cxn ang="0">
                <a:pos x="T12" y="T13"/>
              </a:cxn>
            </a:cxnLst>
            <a:rect l="0" t="0" r="r" b="b"/>
            <a:pathLst>
              <a:path w="2671" h="8256">
                <a:moveTo>
                  <a:pt x="2671" y="8256"/>
                </a:moveTo>
                <a:lnTo>
                  <a:pt x="2671" y="0"/>
                </a:lnTo>
                <a:lnTo>
                  <a:pt x="0" y="0"/>
                </a:lnTo>
                <a:lnTo>
                  <a:pt x="0" y="15"/>
                </a:lnTo>
                <a:lnTo>
                  <a:pt x="2656" y="15"/>
                </a:lnTo>
                <a:lnTo>
                  <a:pt x="2656" y="8256"/>
                </a:lnTo>
                <a:lnTo>
                  <a:pt x="2671" y="8256"/>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4" name="Freeform 554"/>
          <p:cNvSpPr>
            <a:spLocks/>
          </p:cNvSpPr>
          <p:nvPr/>
        </p:nvSpPr>
        <p:spPr bwMode="auto">
          <a:xfrm>
            <a:off x="5462300" y="3419215"/>
            <a:ext cx="96583" cy="45444"/>
          </a:xfrm>
          <a:custGeom>
            <a:avLst/>
            <a:gdLst>
              <a:gd name="T0" fmla="*/ 150 w 210"/>
              <a:gd name="T1" fmla="*/ 60 h 120"/>
              <a:gd name="T2" fmla="*/ 210 w 210"/>
              <a:gd name="T3" fmla="*/ 0 h 120"/>
              <a:gd name="T4" fmla="*/ 0 w 210"/>
              <a:gd name="T5" fmla="*/ 60 h 120"/>
              <a:gd name="T6" fmla="*/ 210 w 210"/>
              <a:gd name="T7" fmla="*/ 120 h 120"/>
              <a:gd name="T8" fmla="*/ 150 w 210"/>
              <a:gd name="T9" fmla="*/ 60 h 120"/>
            </a:gdLst>
            <a:ahLst/>
            <a:cxnLst>
              <a:cxn ang="0">
                <a:pos x="T0" y="T1"/>
              </a:cxn>
              <a:cxn ang="0">
                <a:pos x="T2" y="T3"/>
              </a:cxn>
              <a:cxn ang="0">
                <a:pos x="T4" y="T5"/>
              </a:cxn>
              <a:cxn ang="0">
                <a:pos x="T6" y="T7"/>
              </a:cxn>
              <a:cxn ang="0">
                <a:pos x="T8" y="T9"/>
              </a:cxn>
            </a:cxnLst>
            <a:rect l="0" t="0" r="r" b="b"/>
            <a:pathLst>
              <a:path w="210" h="120">
                <a:moveTo>
                  <a:pt x="150" y="60"/>
                </a:moveTo>
                <a:lnTo>
                  <a:pt x="210" y="0"/>
                </a:lnTo>
                <a:lnTo>
                  <a:pt x="0" y="60"/>
                </a:lnTo>
                <a:lnTo>
                  <a:pt x="210" y="120"/>
                </a:lnTo>
                <a:lnTo>
                  <a:pt x="150" y="6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5" name="Freeform 555"/>
          <p:cNvSpPr>
            <a:spLocks/>
          </p:cNvSpPr>
          <p:nvPr/>
        </p:nvSpPr>
        <p:spPr bwMode="auto">
          <a:xfrm>
            <a:off x="5448502" y="3413761"/>
            <a:ext cx="122207" cy="58167"/>
          </a:xfrm>
          <a:custGeom>
            <a:avLst/>
            <a:gdLst>
              <a:gd name="T0" fmla="*/ 178 w 264"/>
              <a:gd name="T1" fmla="*/ 75 h 151"/>
              <a:gd name="T2" fmla="*/ 183 w 264"/>
              <a:gd name="T3" fmla="*/ 81 h 151"/>
              <a:gd name="T4" fmla="*/ 264 w 264"/>
              <a:gd name="T5" fmla="*/ 0 h 151"/>
              <a:gd name="T6" fmla="*/ 0 w 264"/>
              <a:gd name="T7" fmla="*/ 75 h 151"/>
              <a:gd name="T8" fmla="*/ 264 w 264"/>
              <a:gd name="T9" fmla="*/ 151 h 151"/>
              <a:gd name="T10" fmla="*/ 183 w 264"/>
              <a:gd name="T11" fmla="*/ 70 h 151"/>
              <a:gd name="T12" fmla="*/ 178 w 264"/>
              <a:gd name="T13" fmla="*/ 75 h 151"/>
              <a:gd name="T14" fmla="*/ 183 w 264"/>
              <a:gd name="T15" fmla="*/ 81 h 151"/>
              <a:gd name="T16" fmla="*/ 178 w 264"/>
              <a:gd name="T17" fmla="*/ 75 h 151"/>
              <a:gd name="T18" fmla="*/ 173 w 264"/>
              <a:gd name="T19" fmla="*/ 81 h 151"/>
              <a:gd name="T20" fmla="*/ 212 w 264"/>
              <a:gd name="T21" fmla="*/ 120 h 151"/>
              <a:gd name="T22" fmla="*/ 55 w 264"/>
              <a:gd name="T23" fmla="*/ 75 h 151"/>
              <a:gd name="T24" fmla="*/ 212 w 264"/>
              <a:gd name="T25" fmla="*/ 30 h 151"/>
              <a:gd name="T26" fmla="*/ 167 w 264"/>
              <a:gd name="T27" fmla="*/ 75 h 151"/>
              <a:gd name="T28" fmla="*/ 173 w 264"/>
              <a:gd name="T29" fmla="*/ 81 h 151"/>
              <a:gd name="T30" fmla="*/ 178 w 264"/>
              <a:gd name="T3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4" h="151">
                <a:moveTo>
                  <a:pt x="178" y="75"/>
                </a:moveTo>
                <a:lnTo>
                  <a:pt x="183" y="81"/>
                </a:lnTo>
                <a:lnTo>
                  <a:pt x="264" y="0"/>
                </a:lnTo>
                <a:lnTo>
                  <a:pt x="0" y="75"/>
                </a:lnTo>
                <a:lnTo>
                  <a:pt x="264" y="151"/>
                </a:lnTo>
                <a:lnTo>
                  <a:pt x="183" y="70"/>
                </a:lnTo>
                <a:lnTo>
                  <a:pt x="178" y="75"/>
                </a:lnTo>
                <a:lnTo>
                  <a:pt x="183" y="81"/>
                </a:lnTo>
                <a:lnTo>
                  <a:pt x="178" y="75"/>
                </a:lnTo>
                <a:lnTo>
                  <a:pt x="173" y="81"/>
                </a:lnTo>
                <a:lnTo>
                  <a:pt x="212" y="120"/>
                </a:lnTo>
                <a:lnTo>
                  <a:pt x="55" y="75"/>
                </a:lnTo>
                <a:lnTo>
                  <a:pt x="212" y="30"/>
                </a:lnTo>
                <a:lnTo>
                  <a:pt x="167" y="75"/>
                </a:lnTo>
                <a:lnTo>
                  <a:pt x="173" y="81"/>
                </a:lnTo>
                <a:lnTo>
                  <a:pt x="178" y="7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6" name="Rectangle 556"/>
          <p:cNvSpPr>
            <a:spLocks noChangeArrowheads="1"/>
          </p:cNvSpPr>
          <p:nvPr/>
        </p:nvSpPr>
        <p:spPr bwMode="auto">
          <a:xfrm>
            <a:off x="5805267" y="3335600"/>
            <a:ext cx="230617"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17947" name="Rectangle 557"/>
          <p:cNvSpPr>
            <a:spLocks noChangeArrowheads="1"/>
          </p:cNvSpPr>
          <p:nvPr/>
        </p:nvSpPr>
        <p:spPr bwMode="auto">
          <a:xfrm>
            <a:off x="5826948" y="3557362"/>
            <a:ext cx="189223" cy="14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Times New Roman" pitchFamily="18" charset="0"/>
              </a:rPr>
              <a:t>reg</a:t>
            </a:r>
            <a:endParaRPr kumimoji="0" lang="en-US" sz="1800" b="0" i="0" u="none" strike="noStrike" cap="none" normalizeH="0" baseline="0" smtClean="0">
              <a:ln>
                <a:noFill/>
              </a:ln>
              <a:solidFill>
                <a:schemeClr val="tx1"/>
              </a:solidFill>
              <a:effectLst/>
              <a:latin typeface="Arial" pitchFamily="34" charset="0"/>
            </a:endParaRPr>
          </a:p>
        </p:txBody>
      </p:sp>
      <p:sp>
        <p:nvSpPr>
          <p:cNvPr id="17948" name="Rectangle 558"/>
          <p:cNvSpPr>
            <a:spLocks noChangeArrowheads="1"/>
          </p:cNvSpPr>
          <p:nvPr/>
        </p:nvSpPr>
        <p:spPr bwMode="auto">
          <a:xfrm>
            <a:off x="3743522" y="4847943"/>
            <a:ext cx="342967" cy="7271"/>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9" name="Oval 559"/>
          <p:cNvSpPr>
            <a:spLocks noChangeArrowheads="1"/>
          </p:cNvSpPr>
          <p:nvPr/>
        </p:nvSpPr>
        <p:spPr bwMode="auto">
          <a:xfrm>
            <a:off x="4052980" y="4824312"/>
            <a:ext cx="49278" cy="47261"/>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0" name="Freeform 560"/>
          <p:cNvSpPr>
            <a:spLocks noEditPoints="1"/>
          </p:cNvSpPr>
          <p:nvPr/>
        </p:nvSpPr>
        <p:spPr bwMode="auto">
          <a:xfrm>
            <a:off x="4953762" y="2215885"/>
            <a:ext cx="67017" cy="447159"/>
          </a:xfrm>
          <a:custGeom>
            <a:avLst/>
            <a:gdLst>
              <a:gd name="T0" fmla="*/ 78 w 147"/>
              <a:gd name="T1" fmla="*/ 0 h 1164"/>
              <a:gd name="T2" fmla="*/ 73 w 147"/>
              <a:gd name="T3" fmla="*/ 9 h 1164"/>
              <a:gd name="T4" fmla="*/ 72 w 147"/>
              <a:gd name="T5" fmla="*/ 747 h 1164"/>
              <a:gd name="T6" fmla="*/ 78 w 147"/>
              <a:gd name="T7" fmla="*/ 752 h 1164"/>
              <a:gd name="T8" fmla="*/ 77 w 147"/>
              <a:gd name="T9" fmla="*/ 263 h 1164"/>
              <a:gd name="T10" fmla="*/ 77 w 147"/>
              <a:gd name="T11" fmla="*/ 79 h 1164"/>
              <a:gd name="T12" fmla="*/ 78 w 147"/>
              <a:gd name="T13" fmla="*/ 19 h 1164"/>
              <a:gd name="T14" fmla="*/ 78 w 147"/>
              <a:gd name="T15" fmla="*/ 0 h 1164"/>
              <a:gd name="T16" fmla="*/ 78 w 147"/>
              <a:gd name="T17" fmla="*/ 0 h 1164"/>
              <a:gd name="T18" fmla="*/ 7 w 147"/>
              <a:gd name="T19" fmla="*/ 749 h 1164"/>
              <a:gd name="T20" fmla="*/ 1 w 147"/>
              <a:gd name="T21" fmla="*/ 763 h 1164"/>
              <a:gd name="T22" fmla="*/ 1 w 147"/>
              <a:gd name="T23" fmla="*/ 768 h 1164"/>
              <a:gd name="T24" fmla="*/ 134 w 147"/>
              <a:gd name="T25" fmla="*/ 1164 h 1164"/>
              <a:gd name="T26" fmla="*/ 138 w 147"/>
              <a:gd name="T27" fmla="*/ 1164 h 1164"/>
              <a:gd name="T28" fmla="*/ 138 w 147"/>
              <a:gd name="T29" fmla="*/ 1163 h 1164"/>
              <a:gd name="T30" fmla="*/ 147 w 147"/>
              <a:gd name="T31" fmla="*/ 1160 h 1164"/>
              <a:gd name="T32" fmla="*/ 147 w 147"/>
              <a:gd name="T33" fmla="*/ 1160 h 1164"/>
              <a:gd name="T34" fmla="*/ 147 w 147"/>
              <a:gd name="T35" fmla="*/ 1159 h 1164"/>
              <a:gd name="T36" fmla="*/ 147 w 147"/>
              <a:gd name="T37" fmla="*/ 1160 h 1164"/>
              <a:gd name="T38" fmla="*/ 143 w 147"/>
              <a:gd name="T39" fmla="*/ 1160 h 1164"/>
              <a:gd name="T40" fmla="*/ 51 w 147"/>
              <a:gd name="T41" fmla="*/ 982 h 1164"/>
              <a:gd name="T42" fmla="*/ 19 w 147"/>
              <a:gd name="T43" fmla="*/ 848 h 1164"/>
              <a:gd name="T44" fmla="*/ 10 w 147"/>
              <a:gd name="T45" fmla="*/ 794 h 1164"/>
              <a:gd name="T46" fmla="*/ 6 w 147"/>
              <a:gd name="T47" fmla="*/ 752 h 1164"/>
              <a:gd name="T48" fmla="*/ 6 w 147"/>
              <a:gd name="T49" fmla="*/ 751 h 1164"/>
              <a:gd name="T50" fmla="*/ 7 w 147"/>
              <a:gd name="T51" fmla="*/ 749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164">
                <a:moveTo>
                  <a:pt x="78" y="0"/>
                </a:moveTo>
                <a:cubicBezTo>
                  <a:pt x="76" y="3"/>
                  <a:pt x="74" y="6"/>
                  <a:pt x="73" y="9"/>
                </a:cubicBezTo>
                <a:cubicBezTo>
                  <a:pt x="69" y="38"/>
                  <a:pt x="71" y="591"/>
                  <a:pt x="72" y="747"/>
                </a:cubicBezTo>
                <a:cubicBezTo>
                  <a:pt x="74" y="749"/>
                  <a:pt x="76" y="751"/>
                  <a:pt x="78" y="752"/>
                </a:cubicBezTo>
                <a:cubicBezTo>
                  <a:pt x="78" y="687"/>
                  <a:pt x="77" y="454"/>
                  <a:pt x="77" y="263"/>
                </a:cubicBezTo>
                <a:cubicBezTo>
                  <a:pt x="77" y="193"/>
                  <a:pt x="77" y="128"/>
                  <a:pt x="77" y="79"/>
                </a:cubicBezTo>
                <a:cubicBezTo>
                  <a:pt x="77" y="55"/>
                  <a:pt x="77" y="35"/>
                  <a:pt x="78" y="19"/>
                </a:cubicBezTo>
                <a:cubicBezTo>
                  <a:pt x="78" y="12"/>
                  <a:pt x="78" y="5"/>
                  <a:pt x="78" y="0"/>
                </a:cubicBezTo>
                <a:cubicBezTo>
                  <a:pt x="78" y="0"/>
                  <a:pt x="78" y="0"/>
                  <a:pt x="78" y="0"/>
                </a:cubicBezTo>
                <a:close/>
                <a:moveTo>
                  <a:pt x="7" y="749"/>
                </a:moveTo>
                <a:cubicBezTo>
                  <a:pt x="4" y="752"/>
                  <a:pt x="2" y="756"/>
                  <a:pt x="1" y="763"/>
                </a:cubicBezTo>
                <a:lnTo>
                  <a:pt x="1" y="768"/>
                </a:lnTo>
                <a:cubicBezTo>
                  <a:pt x="0" y="832"/>
                  <a:pt x="73" y="1160"/>
                  <a:pt x="134" y="1164"/>
                </a:cubicBezTo>
                <a:lnTo>
                  <a:pt x="138" y="1164"/>
                </a:lnTo>
                <a:lnTo>
                  <a:pt x="138" y="1163"/>
                </a:lnTo>
                <a:cubicBezTo>
                  <a:pt x="141" y="1163"/>
                  <a:pt x="144" y="1162"/>
                  <a:pt x="147" y="1160"/>
                </a:cubicBezTo>
                <a:lnTo>
                  <a:pt x="147" y="1160"/>
                </a:lnTo>
                <a:lnTo>
                  <a:pt x="147" y="1159"/>
                </a:lnTo>
                <a:lnTo>
                  <a:pt x="147" y="1160"/>
                </a:lnTo>
                <a:lnTo>
                  <a:pt x="143" y="1160"/>
                </a:lnTo>
                <a:cubicBezTo>
                  <a:pt x="111" y="1158"/>
                  <a:pt x="77" y="1073"/>
                  <a:pt x="51" y="982"/>
                </a:cubicBezTo>
                <a:cubicBezTo>
                  <a:pt x="38" y="937"/>
                  <a:pt x="27" y="889"/>
                  <a:pt x="19" y="848"/>
                </a:cubicBezTo>
                <a:cubicBezTo>
                  <a:pt x="16" y="828"/>
                  <a:pt x="12" y="810"/>
                  <a:pt x="10" y="794"/>
                </a:cubicBezTo>
                <a:cubicBezTo>
                  <a:pt x="8" y="778"/>
                  <a:pt x="6" y="765"/>
                  <a:pt x="6" y="752"/>
                </a:cubicBezTo>
                <a:lnTo>
                  <a:pt x="6" y="751"/>
                </a:lnTo>
                <a:lnTo>
                  <a:pt x="7" y="749"/>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1" name="Freeform 561"/>
          <p:cNvSpPr>
            <a:spLocks/>
          </p:cNvSpPr>
          <p:nvPr/>
        </p:nvSpPr>
        <p:spPr bwMode="auto">
          <a:xfrm>
            <a:off x="4957705" y="2197707"/>
            <a:ext cx="126149" cy="459884"/>
          </a:xfrm>
          <a:custGeom>
            <a:avLst/>
            <a:gdLst>
              <a:gd name="T0" fmla="*/ 0 w 275"/>
              <a:gd name="T1" fmla="*/ 794 h 1190"/>
              <a:gd name="T2" fmla="*/ 0 w 275"/>
              <a:gd name="T3" fmla="*/ 789 h 1190"/>
              <a:gd name="T4" fmla="*/ 72 w 275"/>
              <a:gd name="T5" fmla="*/ 813 h 1190"/>
              <a:gd name="T6" fmla="*/ 73 w 275"/>
              <a:gd name="T7" fmla="*/ 35 h 1190"/>
              <a:gd name="T8" fmla="*/ 197 w 275"/>
              <a:gd name="T9" fmla="*/ 33 h 1190"/>
              <a:gd name="T10" fmla="*/ 198 w 275"/>
              <a:gd name="T11" fmla="*/ 811 h 1190"/>
              <a:gd name="T12" fmla="*/ 270 w 275"/>
              <a:gd name="T13" fmla="*/ 784 h 1190"/>
              <a:gd name="T14" fmla="*/ 137 w 275"/>
              <a:gd name="T15" fmla="*/ 1190 h 1190"/>
              <a:gd name="T16" fmla="*/ 133 w 275"/>
              <a:gd name="T17" fmla="*/ 1190 h 1190"/>
              <a:gd name="T18" fmla="*/ 0 w 275"/>
              <a:gd name="T19" fmla="*/ 794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1190">
                <a:moveTo>
                  <a:pt x="0" y="794"/>
                </a:moveTo>
                <a:lnTo>
                  <a:pt x="0" y="789"/>
                </a:lnTo>
                <a:cubicBezTo>
                  <a:pt x="6" y="741"/>
                  <a:pt x="72" y="813"/>
                  <a:pt x="72" y="813"/>
                </a:cubicBezTo>
                <a:cubicBezTo>
                  <a:pt x="72" y="813"/>
                  <a:pt x="67" y="69"/>
                  <a:pt x="73" y="35"/>
                </a:cubicBezTo>
                <a:cubicBezTo>
                  <a:pt x="78" y="2"/>
                  <a:pt x="192" y="0"/>
                  <a:pt x="197" y="33"/>
                </a:cubicBezTo>
                <a:cubicBezTo>
                  <a:pt x="202" y="66"/>
                  <a:pt x="198" y="811"/>
                  <a:pt x="198" y="811"/>
                </a:cubicBezTo>
                <a:cubicBezTo>
                  <a:pt x="198" y="811"/>
                  <a:pt x="264" y="736"/>
                  <a:pt x="270" y="784"/>
                </a:cubicBezTo>
                <a:cubicBezTo>
                  <a:pt x="275" y="830"/>
                  <a:pt x="200" y="1184"/>
                  <a:pt x="137" y="1190"/>
                </a:cubicBezTo>
                <a:lnTo>
                  <a:pt x="133" y="1190"/>
                </a:lnTo>
                <a:cubicBezTo>
                  <a:pt x="72" y="1186"/>
                  <a:pt x="0" y="857"/>
                  <a:pt x="0" y="794"/>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3" name="Rectangle 565"/>
          <p:cNvSpPr>
            <a:spLocks noChangeArrowheads="1"/>
          </p:cNvSpPr>
          <p:nvPr/>
        </p:nvSpPr>
        <p:spPr bwMode="auto">
          <a:xfrm>
            <a:off x="4658101" y="2152264"/>
            <a:ext cx="394215" cy="7270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4" name="Freeform 566"/>
          <p:cNvSpPr>
            <a:spLocks/>
          </p:cNvSpPr>
          <p:nvPr/>
        </p:nvSpPr>
        <p:spPr bwMode="auto">
          <a:xfrm>
            <a:off x="2621979" y="1307025"/>
            <a:ext cx="3547937" cy="756171"/>
          </a:xfrm>
          <a:custGeom>
            <a:avLst/>
            <a:gdLst>
              <a:gd name="T0" fmla="*/ 6171 w 7773"/>
              <a:gd name="T1" fmla="*/ 749 h 1962"/>
              <a:gd name="T2" fmla="*/ 7773 w 7773"/>
              <a:gd name="T3" fmla="*/ 749 h 1962"/>
              <a:gd name="T4" fmla="*/ 7773 w 7773"/>
              <a:gd name="T5" fmla="*/ 0 h 1962"/>
              <a:gd name="T6" fmla="*/ 0 w 7773"/>
              <a:gd name="T7" fmla="*/ 0 h 1962"/>
              <a:gd name="T8" fmla="*/ 0 w 7773"/>
              <a:gd name="T9" fmla="*/ 1962 h 1962"/>
              <a:gd name="T10" fmla="*/ 456 w 7773"/>
              <a:gd name="T11" fmla="*/ 1962 h 1962"/>
              <a:gd name="T12" fmla="*/ 456 w 7773"/>
              <a:gd name="T13" fmla="*/ 1941 h 1962"/>
              <a:gd name="T14" fmla="*/ 21 w 7773"/>
              <a:gd name="T15" fmla="*/ 1941 h 1962"/>
              <a:gd name="T16" fmla="*/ 21 w 7773"/>
              <a:gd name="T17" fmla="*/ 21 h 1962"/>
              <a:gd name="T18" fmla="*/ 7752 w 7773"/>
              <a:gd name="T19" fmla="*/ 21 h 1962"/>
              <a:gd name="T20" fmla="*/ 7752 w 7773"/>
              <a:gd name="T21" fmla="*/ 728 h 1962"/>
              <a:gd name="T22" fmla="*/ 6171 w 7773"/>
              <a:gd name="T23" fmla="*/ 728 h 1962"/>
              <a:gd name="T24" fmla="*/ 6171 w 7773"/>
              <a:gd name="T25" fmla="*/ 749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73" h="1962">
                <a:moveTo>
                  <a:pt x="6171" y="749"/>
                </a:moveTo>
                <a:lnTo>
                  <a:pt x="7773" y="749"/>
                </a:lnTo>
                <a:lnTo>
                  <a:pt x="7773" y="0"/>
                </a:lnTo>
                <a:lnTo>
                  <a:pt x="0" y="0"/>
                </a:lnTo>
                <a:lnTo>
                  <a:pt x="0" y="1962"/>
                </a:lnTo>
                <a:lnTo>
                  <a:pt x="456" y="1962"/>
                </a:lnTo>
                <a:lnTo>
                  <a:pt x="456" y="1941"/>
                </a:lnTo>
                <a:lnTo>
                  <a:pt x="21" y="1941"/>
                </a:lnTo>
                <a:lnTo>
                  <a:pt x="21" y="21"/>
                </a:lnTo>
                <a:lnTo>
                  <a:pt x="7752" y="21"/>
                </a:lnTo>
                <a:lnTo>
                  <a:pt x="7752" y="728"/>
                </a:lnTo>
                <a:lnTo>
                  <a:pt x="6171" y="728"/>
                </a:lnTo>
                <a:lnTo>
                  <a:pt x="6171" y="74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5" name="Freeform 567"/>
          <p:cNvSpPr>
            <a:spLocks/>
          </p:cNvSpPr>
          <p:nvPr/>
        </p:nvSpPr>
        <p:spPr bwMode="auto">
          <a:xfrm>
            <a:off x="2696880" y="2026842"/>
            <a:ext cx="134033" cy="63621"/>
          </a:xfrm>
          <a:custGeom>
            <a:avLst/>
            <a:gdLst>
              <a:gd name="T0" fmla="*/ 84 w 295"/>
              <a:gd name="T1" fmla="*/ 84 h 168"/>
              <a:gd name="T2" fmla="*/ 0 w 295"/>
              <a:gd name="T3" fmla="*/ 168 h 168"/>
              <a:gd name="T4" fmla="*/ 295 w 295"/>
              <a:gd name="T5" fmla="*/ 84 h 168"/>
              <a:gd name="T6" fmla="*/ 0 w 295"/>
              <a:gd name="T7" fmla="*/ 0 h 168"/>
              <a:gd name="T8" fmla="*/ 84 w 295"/>
              <a:gd name="T9" fmla="*/ 84 h 168"/>
            </a:gdLst>
            <a:ahLst/>
            <a:cxnLst>
              <a:cxn ang="0">
                <a:pos x="T0" y="T1"/>
              </a:cxn>
              <a:cxn ang="0">
                <a:pos x="T2" y="T3"/>
              </a:cxn>
              <a:cxn ang="0">
                <a:pos x="T4" y="T5"/>
              </a:cxn>
              <a:cxn ang="0">
                <a:pos x="T6" y="T7"/>
              </a:cxn>
              <a:cxn ang="0">
                <a:pos x="T8" y="T9"/>
              </a:cxn>
            </a:cxnLst>
            <a:rect l="0" t="0" r="r" b="b"/>
            <a:pathLst>
              <a:path w="295" h="168">
                <a:moveTo>
                  <a:pt x="84" y="84"/>
                </a:moveTo>
                <a:lnTo>
                  <a:pt x="0" y="168"/>
                </a:lnTo>
                <a:lnTo>
                  <a:pt x="295" y="84"/>
                </a:lnTo>
                <a:lnTo>
                  <a:pt x="0" y="0"/>
                </a:lnTo>
                <a:lnTo>
                  <a:pt x="84" y="8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6" name="Freeform 568"/>
          <p:cNvSpPr>
            <a:spLocks/>
          </p:cNvSpPr>
          <p:nvPr/>
        </p:nvSpPr>
        <p:spPr bwMode="auto">
          <a:xfrm>
            <a:off x="2679141" y="2017752"/>
            <a:ext cx="169513" cy="81798"/>
          </a:xfrm>
          <a:custGeom>
            <a:avLst/>
            <a:gdLst>
              <a:gd name="T0" fmla="*/ 120 w 369"/>
              <a:gd name="T1" fmla="*/ 105 h 210"/>
              <a:gd name="T2" fmla="*/ 113 w 369"/>
              <a:gd name="T3" fmla="*/ 97 h 210"/>
              <a:gd name="T4" fmla="*/ 0 w 369"/>
              <a:gd name="T5" fmla="*/ 210 h 210"/>
              <a:gd name="T6" fmla="*/ 369 w 369"/>
              <a:gd name="T7" fmla="*/ 105 h 210"/>
              <a:gd name="T8" fmla="*/ 0 w 369"/>
              <a:gd name="T9" fmla="*/ 0 h 210"/>
              <a:gd name="T10" fmla="*/ 113 w 369"/>
              <a:gd name="T11" fmla="*/ 112 h 210"/>
              <a:gd name="T12" fmla="*/ 120 w 369"/>
              <a:gd name="T13" fmla="*/ 105 h 210"/>
              <a:gd name="T14" fmla="*/ 113 w 369"/>
              <a:gd name="T15" fmla="*/ 97 h 210"/>
              <a:gd name="T16" fmla="*/ 120 w 369"/>
              <a:gd name="T17" fmla="*/ 105 h 210"/>
              <a:gd name="T18" fmla="*/ 128 w 369"/>
              <a:gd name="T19" fmla="*/ 97 h 210"/>
              <a:gd name="T20" fmla="*/ 72 w 369"/>
              <a:gd name="T21" fmla="*/ 42 h 210"/>
              <a:gd name="T22" fmla="*/ 292 w 369"/>
              <a:gd name="T23" fmla="*/ 105 h 210"/>
              <a:gd name="T24" fmla="*/ 72 w 369"/>
              <a:gd name="T25" fmla="*/ 168 h 210"/>
              <a:gd name="T26" fmla="*/ 135 w 369"/>
              <a:gd name="T27" fmla="*/ 105 h 210"/>
              <a:gd name="T28" fmla="*/ 128 w 369"/>
              <a:gd name="T29" fmla="*/ 97 h 210"/>
              <a:gd name="T30" fmla="*/ 120 w 369"/>
              <a:gd name="T31"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 h="210">
                <a:moveTo>
                  <a:pt x="120" y="105"/>
                </a:moveTo>
                <a:lnTo>
                  <a:pt x="113" y="97"/>
                </a:lnTo>
                <a:lnTo>
                  <a:pt x="0" y="210"/>
                </a:lnTo>
                <a:lnTo>
                  <a:pt x="369" y="105"/>
                </a:lnTo>
                <a:lnTo>
                  <a:pt x="0" y="0"/>
                </a:lnTo>
                <a:lnTo>
                  <a:pt x="113" y="112"/>
                </a:lnTo>
                <a:lnTo>
                  <a:pt x="120" y="105"/>
                </a:lnTo>
                <a:lnTo>
                  <a:pt x="113" y="97"/>
                </a:lnTo>
                <a:lnTo>
                  <a:pt x="120" y="105"/>
                </a:lnTo>
                <a:lnTo>
                  <a:pt x="128" y="97"/>
                </a:lnTo>
                <a:lnTo>
                  <a:pt x="72" y="42"/>
                </a:lnTo>
                <a:lnTo>
                  <a:pt x="292" y="105"/>
                </a:lnTo>
                <a:lnTo>
                  <a:pt x="72" y="168"/>
                </a:lnTo>
                <a:lnTo>
                  <a:pt x="135" y="105"/>
                </a:lnTo>
                <a:lnTo>
                  <a:pt x="128" y="97"/>
                </a:lnTo>
                <a:lnTo>
                  <a:pt x="12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Right Arrow 2"/>
          <p:cNvSpPr/>
          <p:nvPr/>
        </p:nvSpPr>
        <p:spPr>
          <a:xfrm>
            <a:off x="4299858" y="4438822"/>
            <a:ext cx="283342" cy="24202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ight Arrow 684"/>
          <p:cNvSpPr/>
          <p:nvPr/>
        </p:nvSpPr>
        <p:spPr>
          <a:xfrm>
            <a:off x="4913601" y="4445317"/>
            <a:ext cx="297140" cy="24202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4155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189038" y="1444625"/>
            <a:ext cx="7345362" cy="45624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Outline of a Processor</a:t>
            </a:r>
          </a:p>
          <a:p>
            <a:pPr marL="571500" lvl="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Detailed Design of each Stage</a:t>
            </a:r>
          </a:p>
          <a:p>
            <a:pPr marL="571500" lvl="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The Control Unit</a:t>
            </a:r>
          </a:p>
          <a:p>
            <a:pPr marL="571500" lvl="0" indent="-457200">
              <a:spcBef>
                <a:spcPts val="1200"/>
              </a:spcBef>
              <a:spcAft>
                <a:spcPts val="1200"/>
              </a:spcAft>
              <a:buSzPct val="100000"/>
              <a:buFont typeface="Symbol" panose="05050102010706020507" pitchFamily="18" charset="2"/>
              <a:buChar char="*"/>
            </a:pPr>
            <a:r>
              <a:rPr lang="en-US" dirty="0" err="1">
                <a:latin typeface="Calibri" panose="020F0502020204030204" pitchFamily="34" charset="0"/>
              </a:rPr>
              <a:t>Microprogrammed</a:t>
            </a:r>
            <a:r>
              <a:rPr lang="en-US" dirty="0">
                <a:latin typeface="Calibri" panose="020F0502020204030204" pitchFamily="34" charset="0"/>
              </a:rPr>
              <a:t> Processor</a:t>
            </a:r>
          </a:p>
          <a:p>
            <a:pPr marL="571500" lvl="0" indent="-457200">
              <a:spcBef>
                <a:spcPts val="1200"/>
              </a:spcBef>
              <a:spcAft>
                <a:spcPts val="1200"/>
              </a:spcAft>
              <a:buSzPct val="100000"/>
              <a:buFont typeface="Symbol" panose="05050102010706020507" pitchFamily="18" charset="2"/>
              <a:buChar char="*"/>
            </a:pPr>
            <a:r>
              <a:rPr lang="en-US" dirty="0" err="1">
                <a:latin typeface="Calibri" panose="020F0502020204030204" pitchFamily="34" charset="0"/>
              </a:rPr>
              <a:t>Microassembly</a:t>
            </a:r>
            <a:r>
              <a:rPr lang="en-US" dirty="0">
                <a:latin typeface="Calibri" panose="020F0502020204030204" pitchFamily="34" charset="0"/>
              </a:rPr>
              <a:t> Language</a:t>
            </a:r>
          </a:p>
          <a:p>
            <a:pPr marL="571500" lvl="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The </a:t>
            </a:r>
            <a:r>
              <a:rPr lang="en-US" dirty="0" err="1">
                <a:latin typeface="Calibri" panose="020F0502020204030204" pitchFamily="34" charset="0"/>
              </a:rPr>
              <a:t>Microcontrol</a:t>
            </a:r>
            <a:r>
              <a:rPr lang="en-US"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6979318" y="2841145"/>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45357" y="2095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smtClean="0">
                <a:solidFill>
                  <a:schemeClr val="tx1"/>
                </a:solidFill>
              </a:rPr>
              <a:t>Ha </a:t>
            </a:r>
            <a:r>
              <a:rPr lang="fr-FR" dirty="0" err="1" smtClean="0">
                <a:solidFill>
                  <a:schemeClr val="tx1"/>
                </a:solidFill>
              </a:rPr>
              <a:t>rdwired</a:t>
            </a:r>
            <a:r>
              <a:rPr lang="fr-FR" dirty="0" smtClean="0">
                <a:solidFill>
                  <a:schemeClr val="tx1"/>
                </a:solidFill>
              </a:rPr>
              <a:t> </a:t>
            </a:r>
            <a:r>
              <a:rPr lang="fr-FR" dirty="0">
                <a:solidFill>
                  <a:schemeClr val="tx1"/>
                </a:solidFill>
              </a:rPr>
              <a:t>Control Unit</a:t>
            </a:r>
          </a:p>
        </p:txBody>
      </p:sp>
      <p:sp>
        <p:nvSpPr>
          <p:cNvPr id="3" name="Text Placeholder 2"/>
          <p:cNvSpPr txBox="1">
            <a:spLocks noGrp="1"/>
          </p:cNvSpPr>
          <p:nvPr>
            <p:ph type="body" idx="4294967295"/>
          </p:nvPr>
        </p:nvSpPr>
        <p:spPr>
          <a:xfrm>
            <a:off x="939800" y="4121150"/>
            <a:ext cx="7975600" cy="166211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Given the </a:t>
            </a:r>
            <a:r>
              <a:rPr lang="en-US" sz="3600" dirty="0" err="1">
                <a:solidFill>
                  <a:srgbClr val="2323DC"/>
                </a:solidFill>
                <a:latin typeface="Calibri" panose="020F0502020204030204" pitchFamily="34" charset="0"/>
              </a:rPr>
              <a:t>opcode</a:t>
            </a:r>
            <a:r>
              <a:rPr lang="en-US" sz="3600" dirty="0">
                <a:latin typeface="Calibri" panose="020F0502020204030204" pitchFamily="34" charset="0"/>
              </a:rPr>
              <a:t> and the </a:t>
            </a:r>
            <a:r>
              <a:rPr lang="en-US" sz="3600" dirty="0">
                <a:solidFill>
                  <a:srgbClr val="DC2300"/>
                </a:solidFill>
                <a:latin typeface="Calibri" panose="020F0502020204030204" pitchFamily="34" charset="0"/>
              </a:rPr>
              <a:t>immediate</a:t>
            </a:r>
            <a:r>
              <a:rPr lang="en-US" sz="3600" dirty="0">
                <a:latin typeface="Calibri" panose="020F0502020204030204" pitchFamily="34" charset="0"/>
              </a:rPr>
              <a:t> bit</a:t>
            </a:r>
          </a:p>
          <a:p>
            <a:pPr lvl="1">
              <a:buSzPct val="100000"/>
              <a:buFont typeface="Symbol" panose="05050102010706020507" pitchFamily="18" charset="2"/>
              <a:buChar char="*"/>
            </a:pPr>
            <a:r>
              <a:rPr lang="en-US" sz="2800" dirty="0">
                <a:latin typeface="Calibri" panose="020F0502020204030204" pitchFamily="34" charset="0"/>
              </a:rPr>
              <a:t>It generates all the </a:t>
            </a:r>
            <a:r>
              <a:rPr lang="en-US" sz="2800" dirty="0">
                <a:solidFill>
                  <a:srgbClr val="2300DC"/>
                </a:solidFill>
                <a:latin typeface="Calibri" panose="020F0502020204030204" pitchFamily="34" charset="0"/>
              </a:rPr>
              <a:t>control signals</a:t>
            </a:r>
          </a:p>
        </p:txBody>
      </p:sp>
      <p:sp>
        <p:nvSpPr>
          <p:cNvPr id="9" name="AutoShape 34"/>
          <p:cNvSpPr>
            <a:spLocks noChangeAspect="1" noChangeArrowheads="1" noTextEdit="1"/>
          </p:cNvSpPr>
          <p:nvPr/>
        </p:nvSpPr>
        <p:spPr bwMode="auto">
          <a:xfrm>
            <a:off x="1371600" y="1917700"/>
            <a:ext cx="6553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36"/>
          <p:cNvSpPr>
            <a:spLocks noChangeArrowheads="1"/>
          </p:cNvSpPr>
          <p:nvPr/>
        </p:nvSpPr>
        <p:spPr bwMode="auto">
          <a:xfrm>
            <a:off x="2944813" y="2017713"/>
            <a:ext cx="2274888" cy="1641475"/>
          </a:xfrm>
          <a:prstGeom prst="rect">
            <a:avLst/>
          </a:prstGeom>
          <a:solidFill>
            <a:srgbClr val="82C1CE"/>
          </a:solidFill>
          <a:ln w="21"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37"/>
          <p:cNvSpPr>
            <a:spLocks noChangeArrowheads="1"/>
          </p:cNvSpPr>
          <p:nvPr/>
        </p:nvSpPr>
        <p:spPr bwMode="auto">
          <a:xfrm>
            <a:off x="3395663" y="2386013"/>
            <a:ext cx="12715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ln>
                  <a:noFill/>
                </a:ln>
                <a:solidFill>
                  <a:srgbClr val="24282B"/>
                </a:solidFill>
                <a:effectLst/>
                <a:latin typeface="Times New Roman" pitchFamily="18" charset="0"/>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38"/>
          <p:cNvSpPr>
            <a:spLocks noChangeArrowheads="1"/>
          </p:cNvSpPr>
          <p:nvPr/>
        </p:nvSpPr>
        <p:spPr bwMode="auto">
          <a:xfrm>
            <a:off x="3395663" y="2855913"/>
            <a:ext cx="9032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24282B"/>
                </a:solidFill>
                <a:effectLst/>
                <a:latin typeface="Times New Roman" pitchFamily="18" charset="0"/>
              </a:rPr>
              <a:t>  unit</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39"/>
          <p:cNvSpPr>
            <a:spLocks noChangeShapeType="1"/>
          </p:cNvSpPr>
          <p:nvPr/>
        </p:nvSpPr>
        <p:spPr bwMode="auto">
          <a:xfrm>
            <a:off x="1404938" y="2252663"/>
            <a:ext cx="1522413" cy="0"/>
          </a:xfrm>
          <a:prstGeom prst="line">
            <a:avLst/>
          </a:prstGeom>
          <a:noFill/>
          <a:ln w="2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40"/>
          <p:cNvSpPr>
            <a:spLocks/>
          </p:cNvSpPr>
          <p:nvPr/>
        </p:nvSpPr>
        <p:spPr bwMode="auto">
          <a:xfrm>
            <a:off x="2760663" y="2201863"/>
            <a:ext cx="200025" cy="117475"/>
          </a:xfrm>
          <a:custGeom>
            <a:avLst/>
            <a:gdLst>
              <a:gd name="T0" fmla="*/ 3 w 12"/>
              <a:gd name="T1" fmla="*/ 3 h 7"/>
              <a:gd name="T2" fmla="*/ 0 w 12"/>
              <a:gd name="T3" fmla="*/ 7 h 7"/>
              <a:gd name="T4" fmla="*/ 12 w 12"/>
              <a:gd name="T5" fmla="*/ 3 h 7"/>
              <a:gd name="T6" fmla="*/ 0 w 12"/>
              <a:gd name="T7" fmla="*/ 0 h 7"/>
              <a:gd name="T8" fmla="*/ 3 w 12"/>
              <a:gd name="T9" fmla="*/ 3 h 7"/>
            </a:gdLst>
            <a:ahLst/>
            <a:cxnLst>
              <a:cxn ang="0">
                <a:pos x="T0" y="T1"/>
              </a:cxn>
              <a:cxn ang="0">
                <a:pos x="T2" y="T3"/>
              </a:cxn>
              <a:cxn ang="0">
                <a:pos x="T4" y="T5"/>
              </a:cxn>
              <a:cxn ang="0">
                <a:pos x="T6" y="T7"/>
              </a:cxn>
              <a:cxn ang="0">
                <a:pos x="T8" y="T9"/>
              </a:cxn>
            </a:cxnLst>
            <a:rect l="0" t="0" r="r" b="b"/>
            <a:pathLst>
              <a:path w="12" h="7">
                <a:moveTo>
                  <a:pt x="3" y="3"/>
                </a:moveTo>
                <a:lnTo>
                  <a:pt x="0" y="7"/>
                </a:lnTo>
                <a:lnTo>
                  <a:pt x="12" y="3"/>
                </a:lnTo>
                <a:lnTo>
                  <a:pt x="0" y="0"/>
                </a:lnTo>
                <a:lnTo>
                  <a:pt x="3" y="3"/>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41"/>
          <p:cNvSpPr>
            <a:spLocks noChangeArrowheads="1"/>
          </p:cNvSpPr>
          <p:nvPr/>
        </p:nvSpPr>
        <p:spPr bwMode="auto">
          <a:xfrm>
            <a:off x="1522413" y="1884362"/>
            <a:ext cx="9366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Times New Roman" pitchFamily="18" charset="0"/>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42"/>
          <p:cNvSpPr>
            <a:spLocks noChangeArrowheads="1"/>
          </p:cNvSpPr>
          <p:nvPr/>
        </p:nvSpPr>
        <p:spPr bwMode="auto">
          <a:xfrm>
            <a:off x="1489075" y="2301875"/>
            <a:ext cx="11382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Times New Roman" pitchFamily="18" charset="0"/>
              </a:rPr>
              <a:t>inst[28:32]</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43"/>
          <p:cNvSpPr>
            <a:spLocks noChangeShapeType="1"/>
          </p:cNvSpPr>
          <p:nvPr/>
        </p:nvSpPr>
        <p:spPr bwMode="auto">
          <a:xfrm>
            <a:off x="1422400" y="3206750"/>
            <a:ext cx="1522413" cy="0"/>
          </a:xfrm>
          <a:prstGeom prst="line">
            <a:avLst/>
          </a:prstGeom>
          <a:noFill/>
          <a:ln w="2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44"/>
          <p:cNvSpPr>
            <a:spLocks/>
          </p:cNvSpPr>
          <p:nvPr/>
        </p:nvSpPr>
        <p:spPr bwMode="auto">
          <a:xfrm>
            <a:off x="2760663" y="3140075"/>
            <a:ext cx="217488" cy="117475"/>
          </a:xfrm>
          <a:custGeom>
            <a:avLst/>
            <a:gdLst>
              <a:gd name="T0" fmla="*/ 4 w 13"/>
              <a:gd name="T1" fmla="*/ 4 h 7"/>
              <a:gd name="T2" fmla="*/ 0 w 13"/>
              <a:gd name="T3" fmla="*/ 7 h 7"/>
              <a:gd name="T4" fmla="*/ 13 w 13"/>
              <a:gd name="T5" fmla="*/ 4 h 7"/>
              <a:gd name="T6" fmla="*/ 0 w 13"/>
              <a:gd name="T7" fmla="*/ 0 h 7"/>
              <a:gd name="T8" fmla="*/ 4 w 13"/>
              <a:gd name="T9" fmla="*/ 4 h 7"/>
            </a:gdLst>
            <a:ahLst/>
            <a:cxnLst>
              <a:cxn ang="0">
                <a:pos x="T0" y="T1"/>
              </a:cxn>
              <a:cxn ang="0">
                <a:pos x="T2" y="T3"/>
              </a:cxn>
              <a:cxn ang="0">
                <a:pos x="T4" y="T5"/>
              </a:cxn>
              <a:cxn ang="0">
                <a:pos x="T6" y="T7"/>
              </a:cxn>
              <a:cxn ang="0">
                <a:pos x="T8" y="T9"/>
              </a:cxn>
            </a:cxnLst>
            <a:rect l="0" t="0" r="r" b="b"/>
            <a:pathLst>
              <a:path w="13" h="7">
                <a:moveTo>
                  <a:pt x="4" y="4"/>
                </a:moveTo>
                <a:lnTo>
                  <a:pt x="0" y="7"/>
                </a:lnTo>
                <a:lnTo>
                  <a:pt x="13" y="4"/>
                </a:lnTo>
                <a:lnTo>
                  <a:pt x="0" y="0"/>
                </a:lnTo>
                <a:lnTo>
                  <a:pt x="4" y="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45"/>
          <p:cNvSpPr>
            <a:spLocks noChangeArrowheads="1"/>
          </p:cNvSpPr>
          <p:nvPr/>
        </p:nvSpPr>
        <p:spPr bwMode="auto">
          <a:xfrm>
            <a:off x="1824038" y="2838450"/>
            <a:ext cx="5857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Times New Roman" pitchFamily="18" charset="0"/>
              </a:rPr>
              <a:t>I bit</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46"/>
          <p:cNvSpPr>
            <a:spLocks noChangeArrowheads="1"/>
          </p:cNvSpPr>
          <p:nvPr/>
        </p:nvSpPr>
        <p:spPr bwMode="auto">
          <a:xfrm>
            <a:off x="1673225" y="3273425"/>
            <a:ext cx="8366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Times New Roman" pitchFamily="18" charset="0"/>
              </a:rPr>
              <a:t>inst[27]</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47"/>
          <p:cNvSpPr>
            <a:spLocks noChangeShapeType="1"/>
          </p:cNvSpPr>
          <p:nvPr/>
        </p:nvSpPr>
        <p:spPr bwMode="auto">
          <a:xfrm>
            <a:off x="5235575" y="2286000"/>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48"/>
          <p:cNvSpPr>
            <a:spLocks noChangeShapeType="1"/>
          </p:cNvSpPr>
          <p:nvPr/>
        </p:nvSpPr>
        <p:spPr bwMode="auto">
          <a:xfrm>
            <a:off x="5537200" y="2286000"/>
            <a:ext cx="4921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49"/>
          <p:cNvSpPr>
            <a:spLocks noChangeShapeType="1"/>
          </p:cNvSpPr>
          <p:nvPr/>
        </p:nvSpPr>
        <p:spPr bwMode="auto">
          <a:xfrm>
            <a:off x="5654675" y="2286000"/>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50"/>
          <p:cNvSpPr>
            <a:spLocks noChangeShapeType="1"/>
          </p:cNvSpPr>
          <p:nvPr/>
        </p:nvSpPr>
        <p:spPr bwMode="auto">
          <a:xfrm>
            <a:off x="5954713" y="2286000"/>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51"/>
          <p:cNvSpPr>
            <a:spLocks noChangeShapeType="1"/>
          </p:cNvSpPr>
          <p:nvPr/>
        </p:nvSpPr>
        <p:spPr bwMode="auto">
          <a:xfrm>
            <a:off x="6072188" y="2286000"/>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52"/>
          <p:cNvSpPr>
            <a:spLocks noChangeShapeType="1"/>
          </p:cNvSpPr>
          <p:nvPr/>
        </p:nvSpPr>
        <p:spPr bwMode="auto">
          <a:xfrm>
            <a:off x="6373813" y="2286000"/>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53"/>
          <p:cNvSpPr>
            <a:spLocks noChangeShapeType="1"/>
          </p:cNvSpPr>
          <p:nvPr/>
        </p:nvSpPr>
        <p:spPr bwMode="auto">
          <a:xfrm>
            <a:off x="6489700" y="2286000"/>
            <a:ext cx="1682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54"/>
          <p:cNvSpPr>
            <a:spLocks noChangeShapeType="1"/>
          </p:cNvSpPr>
          <p:nvPr/>
        </p:nvSpPr>
        <p:spPr bwMode="auto">
          <a:xfrm>
            <a:off x="6489700" y="2286000"/>
            <a:ext cx="1682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55"/>
          <p:cNvSpPr>
            <a:spLocks/>
          </p:cNvSpPr>
          <p:nvPr/>
        </p:nvSpPr>
        <p:spPr bwMode="auto">
          <a:xfrm>
            <a:off x="6489700" y="2219325"/>
            <a:ext cx="201613" cy="117475"/>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56"/>
          <p:cNvSpPr>
            <a:spLocks noChangeShapeType="1"/>
          </p:cNvSpPr>
          <p:nvPr/>
        </p:nvSpPr>
        <p:spPr bwMode="auto">
          <a:xfrm>
            <a:off x="5235575" y="3508375"/>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57"/>
          <p:cNvSpPr>
            <a:spLocks noChangeShapeType="1"/>
          </p:cNvSpPr>
          <p:nvPr/>
        </p:nvSpPr>
        <p:spPr bwMode="auto">
          <a:xfrm>
            <a:off x="5537200" y="3508375"/>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5" name="Line 58"/>
          <p:cNvSpPr>
            <a:spLocks noChangeShapeType="1"/>
          </p:cNvSpPr>
          <p:nvPr/>
        </p:nvSpPr>
        <p:spPr bwMode="auto">
          <a:xfrm>
            <a:off x="5654675" y="3508375"/>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6" name="Line 59"/>
          <p:cNvSpPr>
            <a:spLocks noChangeShapeType="1"/>
          </p:cNvSpPr>
          <p:nvPr/>
        </p:nvSpPr>
        <p:spPr bwMode="auto">
          <a:xfrm>
            <a:off x="5954713" y="3508375"/>
            <a:ext cx="666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7" name="Line 60"/>
          <p:cNvSpPr>
            <a:spLocks noChangeShapeType="1"/>
          </p:cNvSpPr>
          <p:nvPr/>
        </p:nvSpPr>
        <p:spPr bwMode="auto">
          <a:xfrm>
            <a:off x="6089650" y="3508375"/>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8" name="Line 61"/>
          <p:cNvSpPr>
            <a:spLocks noChangeShapeType="1"/>
          </p:cNvSpPr>
          <p:nvPr/>
        </p:nvSpPr>
        <p:spPr bwMode="auto">
          <a:xfrm>
            <a:off x="6389688" y="3508375"/>
            <a:ext cx="5080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9" name="Line 62"/>
          <p:cNvSpPr>
            <a:spLocks noChangeShapeType="1"/>
          </p:cNvSpPr>
          <p:nvPr/>
        </p:nvSpPr>
        <p:spPr bwMode="auto">
          <a:xfrm>
            <a:off x="6507163" y="3508375"/>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0" name="Line 63"/>
          <p:cNvSpPr>
            <a:spLocks noChangeShapeType="1"/>
          </p:cNvSpPr>
          <p:nvPr/>
        </p:nvSpPr>
        <p:spPr bwMode="auto">
          <a:xfrm>
            <a:off x="6507163" y="3508375"/>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1" name="Freeform 64"/>
          <p:cNvSpPr>
            <a:spLocks/>
          </p:cNvSpPr>
          <p:nvPr/>
        </p:nvSpPr>
        <p:spPr bwMode="auto">
          <a:xfrm>
            <a:off x="6489700" y="3459163"/>
            <a:ext cx="201613" cy="100013"/>
          </a:xfrm>
          <a:custGeom>
            <a:avLst/>
            <a:gdLst>
              <a:gd name="T0" fmla="*/ 3 w 12"/>
              <a:gd name="T1" fmla="*/ 3 h 6"/>
              <a:gd name="T2" fmla="*/ 0 w 12"/>
              <a:gd name="T3" fmla="*/ 6 h 6"/>
              <a:gd name="T4" fmla="*/ 12 w 12"/>
              <a:gd name="T5" fmla="*/ 3 h 6"/>
              <a:gd name="T6" fmla="*/ 0 w 12"/>
              <a:gd name="T7" fmla="*/ 0 h 6"/>
              <a:gd name="T8" fmla="*/ 3 w 12"/>
              <a:gd name="T9" fmla="*/ 3 h 6"/>
            </a:gdLst>
            <a:ahLst/>
            <a:cxnLst>
              <a:cxn ang="0">
                <a:pos x="T0" y="T1"/>
              </a:cxn>
              <a:cxn ang="0">
                <a:pos x="T2" y="T3"/>
              </a:cxn>
              <a:cxn ang="0">
                <a:pos x="T4" y="T5"/>
              </a:cxn>
              <a:cxn ang="0">
                <a:pos x="T6" y="T7"/>
              </a:cxn>
              <a:cxn ang="0">
                <a:pos x="T8" y="T9"/>
              </a:cxn>
            </a:cxnLst>
            <a:rect l="0" t="0" r="r" b="b"/>
            <a:pathLst>
              <a:path w="12" h="6">
                <a:moveTo>
                  <a:pt x="3" y="3"/>
                </a:moveTo>
                <a:lnTo>
                  <a:pt x="0" y="6"/>
                </a:lnTo>
                <a:lnTo>
                  <a:pt x="12" y="3"/>
                </a:lnTo>
                <a:lnTo>
                  <a:pt x="0" y="0"/>
                </a:lnTo>
                <a:lnTo>
                  <a:pt x="3" y="3"/>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72" name="Line 65"/>
          <p:cNvSpPr>
            <a:spLocks noChangeShapeType="1"/>
          </p:cNvSpPr>
          <p:nvPr/>
        </p:nvSpPr>
        <p:spPr bwMode="auto">
          <a:xfrm>
            <a:off x="5235575" y="3308350"/>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3" name="Line 66"/>
          <p:cNvSpPr>
            <a:spLocks noChangeShapeType="1"/>
          </p:cNvSpPr>
          <p:nvPr/>
        </p:nvSpPr>
        <p:spPr bwMode="auto">
          <a:xfrm>
            <a:off x="5537200" y="3308350"/>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4" name="Line 67"/>
          <p:cNvSpPr>
            <a:spLocks noChangeShapeType="1"/>
          </p:cNvSpPr>
          <p:nvPr/>
        </p:nvSpPr>
        <p:spPr bwMode="auto">
          <a:xfrm>
            <a:off x="5654675" y="3308350"/>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5" name="Line 68"/>
          <p:cNvSpPr>
            <a:spLocks noChangeShapeType="1"/>
          </p:cNvSpPr>
          <p:nvPr/>
        </p:nvSpPr>
        <p:spPr bwMode="auto">
          <a:xfrm>
            <a:off x="5954713" y="3308350"/>
            <a:ext cx="666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6" name="Line 69"/>
          <p:cNvSpPr>
            <a:spLocks noChangeShapeType="1"/>
          </p:cNvSpPr>
          <p:nvPr/>
        </p:nvSpPr>
        <p:spPr bwMode="auto">
          <a:xfrm>
            <a:off x="6089650" y="3308350"/>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7" name="Line 70"/>
          <p:cNvSpPr>
            <a:spLocks noChangeShapeType="1"/>
          </p:cNvSpPr>
          <p:nvPr/>
        </p:nvSpPr>
        <p:spPr bwMode="auto">
          <a:xfrm>
            <a:off x="6389688" y="3308350"/>
            <a:ext cx="5080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8" name="Line 71"/>
          <p:cNvSpPr>
            <a:spLocks noChangeShapeType="1"/>
          </p:cNvSpPr>
          <p:nvPr/>
        </p:nvSpPr>
        <p:spPr bwMode="auto">
          <a:xfrm>
            <a:off x="6507163" y="3308350"/>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9" name="Line 72"/>
          <p:cNvSpPr>
            <a:spLocks noChangeShapeType="1"/>
          </p:cNvSpPr>
          <p:nvPr/>
        </p:nvSpPr>
        <p:spPr bwMode="auto">
          <a:xfrm>
            <a:off x="6507163" y="3308350"/>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0" name="Freeform 73"/>
          <p:cNvSpPr>
            <a:spLocks/>
          </p:cNvSpPr>
          <p:nvPr/>
        </p:nvSpPr>
        <p:spPr bwMode="auto">
          <a:xfrm>
            <a:off x="6489700" y="3240088"/>
            <a:ext cx="201613" cy="117475"/>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81" name="Line 74"/>
          <p:cNvSpPr>
            <a:spLocks noChangeShapeType="1"/>
          </p:cNvSpPr>
          <p:nvPr/>
        </p:nvSpPr>
        <p:spPr bwMode="auto">
          <a:xfrm>
            <a:off x="5253038" y="2554288"/>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2" name="Line 75"/>
          <p:cNvSpPr>
            <a:spLocks noChangeShapeType="1"/>
          </p:cNvSpPr>
          <p:nvPr/>
        </p:nvSpPr>
        <p:spPr bwMode="auto">
          <a:xfrm>
            <a:off x="5553075" y="2554288"/>
            <a:ext cx="5080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3" name="Line 76"/>
          <p:cNvSpPr>
            <a:spLocks noChangeShapeType="1"/>
          </p:cNvSpPr>
          <p:nvPr/>
        </p:nvSpPr>
        <p:spPr bwMode="auto">
          <a:xfrm>
            <a:off x="5670550" y="2554288"/>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4" name="Line 77"/>
          <p:cNvSpPr>
            <a:spLocks noChangeShapeType="1"/>
          </p:cNvSpPr>
          <p:nvPr/>
        </p:nvSpPr>
        <p:spPr bwMode="auto">
          <a:xfrm>
            <a:off x="5972175" y="2554288"/>
            <a:ext cx="666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5" name="Line 78"/>
          <p:cNvSpPr>
            <a:spLocks noChangeShapeType="1"/>
          </p:cNvSpPr>
          <p:nvPr/>
        </p:nvSpPr>
        <p:spPr bwMode="auto">
          <a:xfrm>
            <a:off x="6089650" y="2554288"/>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6" name="Line 79"/>
          <p:cNvSpPr>
            <a:spLocks noChangeShapeType="1"/>
          </p:cNvSpPr>
          <p:nvPr/>
        </p:nvSpPr>
        <p:spPr bwMode="auto">
          <a:xfrm>
            <a:off x="6389688" y="2554288"/>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7" name="Line 80"/>
          <p:cNvSpPr>
            <a:spLocks noChangeShapeType="1"/>
          </p:cNvSpPr>
          <p:nvPr/>
        </p:nvSpPr>
        <p:spPr bwMode="auto">
          <a:xfrm>
            <a:off x="6507163" y="2554288"/>
            <a:ext cx="1666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8" name="Line 81"/>
          <p:cNvSpPr>
            <a:spLocks noChangeShapeType="1"/>
          </p:cNvSpPr>
          <p:nvPr/>
        </p:nvSpPr>
        <p:spPr bwMode="auto">
          <a:xfrm>
            <a:off x="6507163" y="2554288"/>
            <a:ext cx="1666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9" name="Freeform 82"/>
          <p:cNvSpPr>
            <a:spLocks/>
          </p:cNvSpPr>
          <p:nvPr/>
        </p:nvSpPr>
        <p:spPr bwMode="auto">
          <a:xfrm>
            <a:off x="6489700" y="2503488"/>
            <a:ext cx="201613" cy="117475"/>
          </a:xfrm>
          <a:custGeom>
            <a:avLst/>
            <a:gdLst>
              <a:gd name="T0" fmla="*/ 4 w 12"/>
              <a:gd name="T1" fmla="*/ 3 h 7"/>
              <a:gd name="T2" fmla="*/ 0 w 12"/>
              <a:gd name="T3" fmla="*/ 7 h 7"/>
              <a:gd name="T4" fmla="*/ 12 w 12"/>
              <a:gd name="T5" fmla="*/ 3 h 7"/>
              <a:gd name="T6" fmla="*/ 0 w 12"/>
              <a:gd name="T7" fmla="*/ 0 h 7"/>
              <a:gd name="T8" fmla="*/ 4 w 12"/>
              <a:gd name="T9" fmla="*/ 3 h 7"/>
            </a:gdLst>
            <a:ahLst/>
            <a:cxnLst>
              <a:cxn ang="0">
                <a:pos x="T0" y="T1"/>
              </a:cxn>
              <a:cxn ang="0">
                <a:pos x="T2" y="T3"/>
              </a:cxn>
              <a:cxn ang="0">
                <a:pos x="T4" y="T5"/>
              </a:cxn>
              <a:cxn ang="0">
                <a:pos x="T6" y="T7"/>
              </a:cxn>
              <a:cxn ang="0">
                <a:pos x="T8" y="T9"/>
              </a:cxn>
            </a:cxnLst>
            <a:rect l="0" t="0" r="r" b="b"/>
            <a:pathLst>
              <a:path w="12" h="7">
                <a:moveTo>
                  <a:pt x="4" y="3"/>
                </a:moveTo>
                <a:lnTo>
                  <a:pt x="0" y="7"/>
                </a:lnTo>
                <a:lnTo>
                  <a:pt x="12" y="3"/>
                </a:lnTo>
                <a:lnTo>
                  <a:pt x="0" y="0"/>
                </a:lnTo>
                <a:lnTo>
                  <a:pt x="4" y="3"/>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90" name="Oval 83"/>
          <p:cNvSpPr>
            <a:spLocks noChangeArrowheads="1"/>
          </p:cNvSpPr>
          <p:nvPr/>
        </p:nvSpPr>
        <p:spPr bwMode="auto">
          <a:xfrm>
            <a:off x="5788025" y="2671762"/>
            <a:ext cx="100642" cy="153443"/>
          </a:xfrm>
          <a:prstGeom prst="ellipse">
            <a:avLst/>
          </a:prstGeom>
          <a:solidFill>
            <a:srgbClr val="39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1" name="Oval 84"/>
          <p:cNvSpPr>
            <a:spLocks noChangeArrowheads="1"/>
          </p:cNvSpPr>
          <p:nvPr/>
        </p:nvSpPr>
        <p:spPr bwMode="auto">
          <a:xfrm>
            <a:off x="5803900" y="2922588"/>
            <a:ext cx="91057" cy="135176"/>
          </a:xfrm>
          <a:prstGeom prst="ellipse">
            <a:avLst/>
          </a:prstGeom>
          <a:solidFill>
            <a:srgbClr val="39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2" name="Oval 85"/>
          <p:cNvSpPr>
            <a:spLocks noChangeArrowheads="1"/>
          </p:cNvSpPr>
          <p:nvPr/>
        </p:nvSpPr>
        <p:spPr bwMode="auto">
          <a:xfrm>
            <a:off x="5803901" y="3124200"/>
            <a:ext cx="101600" cy="133350"/>
          </a:xfrm>
          <a:prstGeom prst="ellipse">
            <a:avLst/>
          </a:prstGeom>
          <a:solidFill>
            <a:srgbClr val="39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3" name="Freeform 86"/>
          <p:cNvSpPr>
            <a:spLocks noEditPoints="1"/>
          </p:cNvSpPr>
          <p:nvPr/>
        </p:nvSpPr>
        <p:spPr bwMode="auto">
          <a:xfrm>
            <a:off x="6757988" y="2219325"/>
            <a:ext cx="201613" cy="1406525"/>
          </a:xfrm>
          <a:custGeom>
            <a:avLst/>
            <a:gdLst>
              <a:gd name="T0" fmla="*/ 1 w 12"/>
              <a:gd name="T1" fmla="*/ 0 h 84"/>
              <a:gd name="T2" fmla="*/ 8 w 12"/>
              <a:gd name="T3" fmla="*/ 8 h 84"/>
              <a:gd name="T4" fmla="*/ 8 w 12"/>
              <a:gd name="T5" fmla="*/ 35 h 84"/>
              <a:gd name="T6" fmla="*/ 12 w 12"/>
              <a:gd name="T7" fmla="*/ 43 h 84"/>
              <a:gd name="T8" fmla="*/ 0 w 12"/>
              <a:gd name="T9" fmla="*/ 84 h 84"/>
              <a:gd name="T10" fmla="*/ 8 w 12"/>
              <a:gd name="T11" fmla="*/ 76 h 84"/>
              <a:gd name="T12" fmla="*/ 8 w 12"/>
              <a:gd name="T13" fmla="*/ 49 h 84"/>
              <a:gd name="T14" fmla="*/ 12 w 12"/>
              <a:gd name="T15" fmla="*/ 41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4">
                <a:moveTo>
                  <a:pt x="1" y="0"/>
                </a:moveTo>
                <a:lnTo>
                  <a:pt x="8" y="8"/>
                </a:lnTo>
                <a:lnTo>
                  <a:pt x="8" y="35"/>
                </a:lnTo>
                <a:lnTo>
                  <a:pt x="12" y="43"/>
                </a:lnTo>
                <a:moveTo>
                  <a:pt x="0" y="84"/>
                </a:moveTo>
                <a:lnTo>
                  <a:pt x="8" y="76"/>
                </a:lnTo>
                <a:lnTo>
                  <a:pt x="8" y="49"/>
                </a:lnTo>
                <a:lnTo>
                  <a:pt x="12" y="41"/>
                </a:lnTo>
              </a:path>
            </a:pathLst>
          </a:custGeom>
          <a:noFill/>
          <a:ln w="2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94" name="Rectangle 87"/>
          <p:cNvSpPr>
            <a:spLocks noChangeArrowheads="1"/>
          </p:cNvSpPr>
          <p:nvPr/>
        </p:nvSpPr>
        <p:spPr bwMode="auto">
          <a:xfrm>
            <a:off x="7059613" y="2620963"/>
            <a:ext cx="9207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Times New Roman" pitchFamily="18"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18495" name="Rectangle 88"/>
          <p:cNvSpPr>
            <a:spLocks noChangeArrowheads="1"/>
          </p:cNvSpPr>
          <p:nvPr/>
        </p:nvSpPr>
        <p:spPr bwMode="auto">
          <a:xfrm>
            <a:off x="7059613" y="2938463"/>
            <a:ext cx="9032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Times New Roman" pitchFamily="18" charset="0"/>
              </a:rPr>
              <a:t>signals</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6300" y="184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Signals</a:t>
            </a:r>
            <a:endParaRPr lang="fr-FR" dirty="0">
              <a:solidFill>
                <a:schemeClr val="tx1"/>
              </a:solidFill>
            </a:endParaRPr>
          </a:p>
        </p:txBody>
      </p:sp>
      <p:grpSp>
        <p:nvGrpSpPr>
          <p:cNvPr id="19501" name="Group 19500"/>
          <p:cNvGrpSpPr/>
          <p:nvPr/>
        </p:nvGrpSpPr>
        <p:grpSpPr>
          <a:xfrm>
            <a:off x="827087" y="1774032"/>
            <a:ext cx="7578725" cy="3457575"/>
            <a:chOff x="1295400" y="2165350"/>
            <a:chExt cx="7578725" cy="3457575"/>
          </a:xfrm>
        </p:grpSpPr>
        <p:sp>
          <p:nvSpPr>
            <p:cNvPr id="8" name="AutoShape 4"/>
            <p:cNvSpPr>
              <a:spLocks noChangeAspect="1" noChangeArrowheads="1" noTextEdit="1"/>
            </p:cNvSpPr>
            <p:nvPr/>
          </p:nvSpPr>
          <p:spPr bwMode="auto">
            <a:xfrm>
              <a:off x="1295400" y="2165350"/>
              <a:ext cx="75787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1390650"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1327150"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1327150" y="2260600"/>
              <a:ext cx="7512050"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1327150" y="2197100"/>
              <a:ext cx="7512050"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535113" y="2244725"/>
              <a:ext cx="10064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SerialNo.</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2717800"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862263" y="2244725"/>
              <a:ext cx="703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Signal</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4395788"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540250" y="2244725"/>
              <a:ext cx="10541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Condition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5"/>
            <p:cNvSpPr>
              <a:spLocks noEditPoints="1"/>
            </p:cNvSpPr>
            <p:nvPr/>
          </p:nvSpPr>
          <p:spPr bwMode="auto">
            <a:xfrm>
              <a:off x="1327150" y="2260600"/>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535113" y="2549525"/>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7"/>
            <p:cNvSpPr>
              <a:spLocks noChangeShapeType="1"/>
            </p:cNvSpPr>
            <p:nvPr/>
          </p:nvSpPr>
          <p:spPr bwMode="auto">
            <a:xfrm flipV="1">
              <a:off x="2717800" y="256540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862263" y="2549525"/>
              <a:ext cx="350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isSt</a:t>
              </a:r>
              <a:endParaRPr kumimoji="0" lang="en-US" sz="1800" b="0" i="1" u="none" strike="noStrike" cap="none" normalizeH="0" baseline="0" dirty="0" smtClean="0">
                <a:ln>
                  <a:noFill/>
                </a:ln>
                <a:solidFill>
                  <a:schemeClr val="tx1"/>
                </a:solidFill>
                <a:effectLst/>
                <a:latin typeface="Arial" pitchFamily="34" charset="0"/>
              </a:endParaRPr>
            </a:p>
          </p:txBody>
        </p:sp>
        <p:sp>
          <p:nvSpPr>
            <p:cNvPr id="22" name="Line 19"/>
            <p:cNvSpPr>
              <a:spLocks noChangeShapeType="1"/>
            </p:cNvSpPr>
            <p:nvPr/>
          </p:nvSpPr>
          <p:spPr bwMode="auto">
            <a:xfrm flipV="1">
              <a:off x="4395788" y="256540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4540250" y="2549525"/>
              <a:ext cx="13446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Instruction: </a:t>
              </a:r>
              <a:r>
                <a:rPr kumimoji="0" lang="en-US" sz="1900" b="0" i="1" u="none" strike="noStrike" cap="none" normalizeH="0" baseline="0" dirty="0" err="1" smtClean="0">
                  <a:ln>
                    <a:noFill/>
                  </a:ln>
                  <a:solidFill>
                    <a:srgbClr val="1A1B1C"/>
                  </a:solidFill>
                  <a:effectLst/>
                  <a:latin typeface="Times New Roman" pitchFamily="18" charset="0"/>
                </a:rPr>
                <a:t>st</a:t>
              </a:r>
              <a:endParaRPr kumimoji="0" lang="en-US" sz="1800" b="0" i="1" u="none" strike="noStrike" cap="none" normalizeH="0" baseline="0" dirty="0" smtClean="0">
                <a:ln>
                  <a:noFill/>
                </a:ln>
                <a:solidFill>
                  <a:schemeClr val="tx1"/>
                </a:solidFill>
                <a:effectLst/>
                <a:latin typeface="Arial" pitchFamily="34" charset="0"/>
              </a:endParaRPr>
            </a:p>
          </p:txBody>
        </p:sp>
        <p:sp>
          <p:nvSpPr>
            <p:cNvPr id="24" name="Freeform 21"/>
            <p:cNvSpPr>
              <a:spLocks noEditPoints="1"/>
            </p:cNvSpPr>
            <p:nvPr/>
          </p:nvSpPr>
          <p:spPr bwMode="auto">
            <a:xfrm>
              <a:off x="1327150" y="2565400"/>
              <a:ext cx="7512050" cy="574675"/>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1535113" y="2852738"/>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3"/>
            <p:cNvSpPr>
              <a:spLocks noChangeShapeType="1"/>
            </p:cNvSpPr>
            <p:nvPr/>
          </p:nvSpPr>
          <p:spPr bwMode="auto">
            <a:xfrm flipV="1">
              <a:off x="2717800" y="285273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862263" y="2852738"/>
              <a:ext cx="4206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isLd</a:t>
              </a:r>
              <a:endParaRPr kumimoji="0" lang="en-US" sz="1800" b="0" i="1" u="none" strike="noStrike" cap="none" normalizeH="0" baseline="0" dirty="0" smtClean="0">
                <a:ln>
                  <a:noFill/>
                </a:ln>
                <a:solidFill>
                  <a:schemeClr val="tx1"/>
                </a:solidFill>
                <a:effectLst/>
                <a:latin typeface="Arial" pitchFamily="34" charset="0"/>
              </a:endParaRPr>
            </a:p>
          </p:txBody>
        </p:sp>
        <p:sp>
          <p:nvSpPr>
            <p:cNvPr id="28" name="Line 25"/>
            <p:cNvSpPr>
              <a:spLocks noChangeShapeType="1"/>
            </p:cNvSpPr>
            <p:nvPr/>
          </p:nvSpPr>
          <p:spPr bwMode="auto">
            <a:xfrm flipV="1">
              <a:off x="4395788" y="285273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4540250" y="2852738"/>
              <a:ext cx="1371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Instruction: </a:t>
              </a:r>
              <a:r>
                <a:rPr kumimoji="0" lang="en-US" sz="1900" b="0" i="1" u="none" strike="noStrike" cap="none" normalizeH="0" baseline="0" dirty="0" err="1" smtClean="0">
                  <a:ln>
                    <a:noFill/>
                  </a:ln>
                  <a:solidFill>
                    <a:srgbClr val="1A1B1C"/>
                  </a:solidFill>
                  <a:effectLst/>
                  <a:latin typeface="Times New Roman" pitchFamily="18" charset="0"/>
                </a:rPr>
                <a:t>ld</a:t>
              </a:r>
              <a:endParaRPr kumimoji="0" lang="en-US" sz="1800" b="0" i="1" u="none" strike="noStrike" cap="none" normalizeH="0" baseline="0" dirty="0" smtClean="0">
                <a:ln>
                  <a:noFill/>
                </a:ln>
                <a:solidFill>
                  <a:schemeClr val="tx1"/>
                </a:solidFill>
                <a:effectLst/>
                <a:latin typeface="Arial" pitchFamily="34" charset="0"/>
              </a:endParaRPr>
            </a:p>
          </p:txBody>
        </p:sp>
        <p:sp>
          <p:nvSpPr>
            <p:cNvPr id="30" name="Freeform 27"/>
            <p:cNvSpPr>
              <a:spLocks noEditPoints="1"/>
            </p:cNvSpPr>
            <p:nvPr/>
          </p:nvSpPr>
          <p:spPr bwMode="auto">
            <a:xfrm>
              <a:off x="1327150" y="2852738"/>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535113" y="3155950"/>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9456" name="Line 29"/>
            <p:cNvSpPr>
              <a:spLocks noChangeShapeType="1"/>
            </p:cNvSpPr>
            <p:nvPr/>
          </p:nvSpPr>
          <p:spPr bwMode="auto">
            <a:xfrm flipV="1">
              <a:off x="2717800" y="315595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57" name="Rectangle 30"/>
            <p:cNvSpPr>
              <a:spLocks noChangeArrowheads="1"/>
            </p:cNvSpPr>
            <p:nvPr/>
          </p:nvSpPr>
          <p:spPr bwMode="auto">
            <a:xfrm>
              <a:off x="2862263" y="3155950"/>
              <a:ext cx="539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isBeq</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59" name="Line 31"/>
            <p:cNvSpPr>
              <a:spLocks noChangeShapeType="1"/>
            </p:cNvSpPr>
            <p:nvPr/>
          </p:nvSpPr>
          <p:spPr bwMode="auto">
            <a:xfrm flipV="1">
              <a:off x="4395788" y="315595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0" name="Rectangle 32"/>
            <p:cNvSpPr>
              <a:spLocks noChangeArrowheads="1"/>
            </p:cNvSpPr>
            <p:nvPr/>
          </p:nvSpPr>
          <p:spPr bwMode="auto">
            <a:xfrm>
              <a:off x="4540250" y="3155950"/>
              <a:ext cx="15335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Instruction: </a:t>
              </a:r>
              <a:r>
                <a:rPr kumimoji="0" lang="en-US" sz="1900" b="0" i="1" u="none" strike="noStrike" cap="none" normalizeH="0" baseline="0" dirty="0" err="1" smtClean="0">
                  <a:ln>
                    <a:noFill/>
                  </a:ln>
                  <a:solidFill>
                    <a:srgbClr val="1A1B1C"/>
                  </a:solidFill>
                  <a:effectLst/>
                  <a:latin typeface="Times New Roman" pitchFamily="18" charset="0"/>
                </a:rPr>
                <a:t>beq</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61" name="Freeform 33"/>
            <p:cNvSpPr>
              <a:spLocks noEditPoints="1"/>
            </p:cNvSpPr>
            <p:nvPr/>
          </p:nvSpPr>
          <p:spPr bwMode="auto">
            <a:xfrm>
              <a:off x="1327150" y="3155950"/>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2" name="Rectangle 34"/>
            <p:cNvSpPr>
              <a:spLocks noChangeArrowheads="1"/>
            </p:cNvSpPr>
            <p:nvPr/>
          </p:nvSpPr>
          <p:spPr bwMode="auto">
            <a:xfrm>
              <a:off x="1535113" y="3444875"/>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9463" name="Line 35"/>
            <p:cNvSpPr>
              <a:spLocks noChangeShapeType="1"/>
            </p:cNvSpPr>
            <p:nvPr/>
          </p:nvSpPr>
          <p:spPr bwMode="auto">
            <a:xfrm flipV="1">
              <a:off x="2717800" y="346075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4" name="Rectangle 36"/>
            <p:cNvSpPr>
              <a:spLocks noChangeArrowheads="1"/>
            </p:cNvSpPr>
            <p:nvPr/>
          </p:nvSpPr>
          <p:spPr bwMode="auto">
            <a:xfrm>
              <a:off x="2862263" y="3444875"/>
              <a:ext cx="5000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isBgt</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65" name="Line 37"/>
            <p:cNvSpPr>
              <a:spLocks noChangeShapeType="1"/>
            </p:cNvSpPr>
            <p:nvPr/>
          </p:nvSpPr>
          <p:spPr bwMode="auto">
            <a:xfrm flipV="1">
              <a:off x="4395788" y="346075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6" name="Rectangle 38"/>
            <p:cNvSpPr>
              <a:spLocks noChangeArrowheads="1"/>
            </p:cNvSpPr>
            <p:nvPr/>
          </p:nvSpPr>
          <p:spPr bwMode="auto">
            <a:xfrm>
              <a:off x="4540250" y="3444875"/>
              <a:ext cx="1493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Instruction: </a:t>
              </a:r>
              <a:r>
                <a:rPr kumimoji="0" lang="en-US" sz="1900" b="0" i="1" u="none" strike="noStrike" cap="none" normalizeH="0" baseline="0" dirty="0" err="1" smtClean="0">
                  <a:ln>
                    <a:noFill/>
                  </a:ln>
                  <a:solidFill>
                    <a:srgbClr val="1A1B1C"/>
                  </a:solidFill>
                  <a:effectLst/>
                  <a:latin typeface="Times New Roman" pitchFamily="18" charset="0"/>
                </a:rPr>
                <a:t>bgt</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67" name="Freeform 39"/>
            <p:cNvSpPr>
              <a:spLocks noEditPoints="1"/>
            </p:cNvSpPr>
            <p:nvPr/>
          </p:nvSpPr>
          <p:spPr bwMode="auto">
            <a:xfrm>
              <a:off x="1327150" y="3460750"/>
              <a:ext cx="7512050" cy="574675"/>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8" name="Rectangle 40"/>
            <p:cNvSpPr>
              <a:spLocks noChangeArrowheads="1"/>
            </p:cNvSpPr>
            <p:nvPr/>
          </p:nvSpPr>
          <p:spPr bwMode="auto">
            <a:xfrm>
              <a:off x="1535113" y="3748088"/>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9469" name="Line 41"/>
            <p:cNvSpPr>
              <a:spLocks noChangeShapeType="1"/>
            </p:cNvSpPr>
            <p:nvPr/>
          </p:nvSpPr>
          <p:spPr bwMode="auto">
            <a:xfrm flipV="1">
              <a:off x="2717800" y="374808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0" name="Rectangle 42"/>
            <p:cNvSpPr>
              <a:spLocks noChangeArrowheads="1"/>
            </p:cNvSpPr>
            <p:nvPr/>
          </p:nvSpPr>
          <p:spPr bwMode="auto">
            <a:xfrm>
              <a:off x="2862263" y="3748088"/>
              <a:ext cx="485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isRet</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71" name="Line 43"/>
            <p:cNvSpPr>
              <a:spLocks noChangeShapeType="1"/>
            </p:cNvSpPr>
            <p:nvPr/>
          </p:nvSpPr>
          <p:spPr bwMode="auto">
            <a:xfrm flipV="1">
              <a:off x="4395788" y="374808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2" name="Rectangle 44"/>
            <p:cNvSpPr>
              <a:spLocks noChangeArrowheads="1"/>
            </p:cNvSpPr>
            <p:nvPr/>
          </p:nvSpPr>
          <p:spPr bwMode="auto">
            <a:xfrm>
              <a:off x="4540250" y="3748088"/>
              <a:ext cx="1439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Instruction: </a:t>
              </a:r>
              <a:r>
                <a:rPr kumimoji="0" lang="en-US" sz="1900" b="0" i="1" u="none" strike="noStrike" cap="none" normalizeH="0" baseline="0" dirty="0" smtClean="0">
                  <a:ln>
                    <a:noFill/>
                  </a:ln>
                  <a:solidFill>
                    <a:srgbClr val="1A1B1C"/>
                  </a:solidFill>
                  <a:effectLst/>
                  <a:latin typeface="Times New Roman" pitchFamily="18" charset="0"/>
                </a:rPr>
                <a:t>ret</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73" name="Freeform 45"/>
            <p:cNvSpPr>
              <a:spLocks noEditPoints="1"/>
            </p:cNvSpPr>
            <p:nvPr/>
          </p:nvSpPr>
          <p:spPr bwMode="auto">
            <a:xfrm>
              <a:off x="1327150" y="3748088"/>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4" name="Rectangle 46"/>
            <p:cNvSpPr>
              <a:spLocks noChangeArrowheads="1"/>
            </p:cNvSpPr>
            <p:nvPr/>
          </p:nvSpPr>
          <p:spPr bwMode="auto">
            <a:xfrm>
              <a:off x="1535113" y="4051300"/>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19475" name="Line 47"/>
            <p:cNvSpPr>
              <a:spLocks noChangeShapeType="1"/>
            </p:cNvSpPr>
            <p:nvPr/>
          </p:nvSpPr>
          <p:spPr bwMode="auto">
            <a:xfrm flipV="1">
              <a:off x="2717800" y="40513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6" name="Rectangle 48"/>
            <p:cNvSpPr>
              <a:spLocks noChangeArrowheads="1"/>
            </p:cNvSpPr>
            <p:nvPr/>
          </p:nvSpPr>
          <p:spPr bwMode="auto">
            <a:xfrm>
              <a:off x="2862263" y="4051300"/>
              <a:ext cx="11890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isImmediate</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77" name="Line 49"/>
            <p:cNvSpPr>
              <a:spLocks noChangeShapeType="1"/>
            </p:cNvSpPr>
            <p:nvPr/>
          </p:nvSpPr>
          <p:spPr bwMode="auto">
            <a:xfrm flipV="1">
              <a:off x="4395788" y="40513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8" name="Rectangle 50"/>
            <p:cNvSpPr>
              <a:spLocks noChangeArrowheads="1"/>
            </p:cNvSpPr>
            <p:nvPr/>
          </p:nvSpPr>
          <p:spPr bwMode="auto">
            <a:xfrm>
              <a:off x="4540250" y="4051300"/>
              <a:ext cx="1162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i="1" dirty="0">
                  <a:solidFill>
                    <a:srgbClr val="1A1B1C"/>
                  </a:solidFill>
                  <a:latin typeface="Times New Roman" pitchFamily="18" charset="0"/>
                </a:rPr>
                <a:t>I</a:t>
              </a:r>
              <a:r>
                <a:rPr lang="en-US" sz="1900" dirty="0">
                  <a:solidFill>
                    <a:srgbClr val="1A1B1C"/>
                  </a:solidFill>
                  <a:latin typeface="Times New Roman" pitchFamily="18" charset="0"/>
                </a:rPr>
                <a:t> bit set to 1</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79" name="Freeform 51"/>
            <p:cNvSpPr>
              <a:spLocks noEditPoints="1"/>
            </p:cNvSpPr>
            <p:nvPr/>
          </p:nvSpPr>
          <p:spPr bwMode="auto">
            <a:xfrm>
              <a:off x="1327150" y="4051300"/>
              <a:ext cx="7512050" cy="879475"/>
            </a:xfrm>
            <a:custGeom>
              <a:avLst/>
              <a:gdLst>
                <a:gd name="T0" fmla="*/ 466 w 470"/>
                <a:gd name="T1" fmla="*/ 18 h 55"/>
                <a:gd name="T2" fmla="*/ 466 w 470"/>
                <a:gd name="T3" fmla="*/ 0 h 55"/>
                <a:gd name="T4" fmla="*/ 470 w 470"/>
                <a:gd name="T5" fmla="*/ 18 h 55"/>
                <a:gd name="T6" fmla="*/ 470 w 470"/>
                <a:gd name="T7" fmla="*/ 0 h 55"/>
                <a:gd name="T8" fmla="*/ 0 w 470"/>
                <a:gd name="T9" fmla="*/ 18 h 55"/>
                <a:gd name="T10" fmla="*/ 470 w 470"/>
                <a:gd name="T11" fmla="*/ 18 h 55"/>
                <a:gd name="T12" fmla="*/ 0 w 470"/>
                <a:gd name="T13" fmla="*/ 55 h 55"/>
                <a:gd name="T14" fmla="*/ 0 w 470"/>
                <a:gd name="T15" fmla="*/ 19 h 55"/>
                <a:gd name="T16" fmla="*/ 4 w 470"/>
                <a:gd name="T17" fmla="*/ 55 h 55"/>
                <a:gd name="T18" fmla="*/ 4 w 470"/>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5">
                  <a:moveTo>
                    <a:pt x="466" y="18"/>
                  </a:moveTo>
                  <a:lnTo>
                    <a:pt x="466" y="0"/>
                  </a:lnTo>
                  <a:moveTo>
                    <a:pt x="470" y="18"/>
                  </a:moveTo>
                  <a:lnTo>
                    <a:pt x="470" y="0"/>
                  </a:lnTo>
                  <a:moveTo>
                    <a:pt x="0" y="18"/>
                  </a:moveTo>
                  <a:lnTo>
                    <a:pt x="470" y="18"/>
                  </a:lnTo>
                  <a:moveTo>
                    <a:pt x="0" y="55"/>
                  </a:moveTo>
                  <a:lnTo>
                    <a:pt x="0" y="19"/>
                  </a:lnTo>
                  <a:moveTo>
                    <a:pt x="4" y="55"/>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0" name="Rectangle 52"/>
            <p:cNvSpPr>
              <a:spLocks noChangeArrowheads="1"/>
            </p:cNvSpPr>
            <p:nvPr/>
          </p:nvSpPr>
          <p:spPr bwMode="auto">
            <a:xfrm>
              <a:off x="1535113" y="4338638"/>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19481" name="Line 53"/>
            <p:cNvSpPr>
              <a:spLocks noChangeShapeType="1"/>
            </p:cNvSpPr>
            <p:nvPr/>
          </p:nvSpPr>
          <p:spPr bwMode="auto">
            <a:xfrm flipV="1">
              <a:off x="2717800" y="4356100"/>
              <a:ext cx="0" cy="57467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2" name="Rectangle 54"/>
            <p:cNvSpPr>
              <a:spLocks noChangeArrowheads="1"/>
            </p:cNvSpPr>
            <p:nvPr/>
          </p:nvSpPr>
          <p:spPr bwMode="auto">
            <a:xfrm>
              <a:off x="2862263" y="4338638"/>
              <a:ext cx="4873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isWb</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83" name="Line 55"/>
            <p:cNvSpPr>
              <a:spLocks noChangeShapeType="1"/>
            </p:cNvSpPr>
            <p:nvPr/>
          </p:nvSpPr>
          <p:spPr bwMode="auto">
            <a:xfrm flipV="1">
              <a:off x="4395788" y="4356100"/>
              <a:ext cx="0" cy="57467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4" name="Rectangle 56"/>
            <p:cNvSpPr>
              <a:spLocks noChangeArrowheads="1"/>
            </p:cNvSpPr>
            <p:nvPr/>
          </p:nvSpPr>
          <p:spPr bwMode="auto">
            <a:xfrm>
              <a:off x="4540250" y="4338638"/>
              <a:ext cx="3622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smtClean="0">
                  <a:latin typeface="Times New Roman" pitchFamily="18" charset="0"/>
                  <a:cs typeface="Times New Roman" pitchFamily="18" charset="0"/>
                </a:rPr>
                <a:t>Instructions</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add</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sub</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mul</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div</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mod</a:t>
              </a:r>
              <a:r>
                <a:rPr lang="en-US" sz="1900" dirty="0">
                  <a:latin typeface="Times New Roman" pitchFamily="18" charset="0"/>
                  <a:cs typeface="Times New Roman" pitchFamily="18" charset="0"/>
                </a:rPr>
                <a:t>,</a:t>
              </a:r>
            </a:p>
            <a:p>
              <a:r>
                <a:rPr lang="en-US" sz="1900" i="1" dirty="0">
                  <a:latin typeface="Times New Roman" pitchFamily="18" charset="0"/>
                  <a:cs typeface="Times New Roman" pitchFamily="18" charset="0"/>
                </a:rPr>
                <a:t>and</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or</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not</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mov</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ld</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lsl</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lsr</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asr</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call</a:t>
              </a:r>
              <a:endParaRPr lang="en-US" sz="1900" dirty="0">
                <a:latin typeface="Times New Roman" pitchFamily="18" charset="0"/>
                <a:cs typeface="Times New Roman" pitchFamily="18" charset="0"/>
              </a:endParaRPr>
            </a:p>
          </p:txBody>
        </p:sp>
        <p:sp>
          <p:nvSpPr>
            <p:cNvPr id="19485" name="Freeform 57"/>
            <p:cNvSpPr>
              <a:spLocks noEditPoints="1"/>
            </p:cNvSpPr>
            <p:nvPr/>
          </p:nvSpPr>
          <p:spPr bwMode="auto">
            <a:xfrm>
              <a:off x="1327150" y="4356100"/>
              <a:ext cx="7512050" cy="862013"/>
            </a:xfrm>
            <a:custGeom>
              <a:avLst/>
              <a:gdLst>
                <a:gd name="T0" fmla="*/ 466 w 470"/>
                <a:gd name="T1" fmla="*/ 36 h 54"/>
                <a:gd name="T2" fmla="*/ 466 w 470"/>
                <a:gd name="T3" fmla="*/ 0 h 54"/>
                <a:gd name="T4" fmla="*/ 470 w 470"/>
                <a:gd name="T5" fmla="*/ 36 h 54"/>
                <a:gd name="T6" fmla="*/ 470 w 470"/>
                <a:gd name="T7" fmla="*/ 0 h 54"/>
                <a:gd name="T8" fmla="*/ 0 w 470"/>
                <a:gd name="T9" fmla="*/ 36 h 54"/>
                <a:gd name="T10" fmla="*/ 470 w 470"/>
                <a:gd name="T11" fmla="*/ 36 h 54"/>
                <a:gd name="T12" fmla="*/ 0 w 470"/>
                <a:gd name="T13" fmla="*/ 54 h 54"/>
                <a:gd name="T14" fmla="*/ 0 w 470"/>
                <a:gd name="T15" fmla="*/ 36 h 54"/>
                <a:gd name="T16" fmla="*/ 4 w 470"/>
                <a:gd name="T17" fmla="*/ 54 h 54"/>
                <a:gd name="T18" fmla="*/ 4 w 470"/>
                <a:gd name="T19"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4">
                  <a:moveTo>
                    <a:pt x="466" y="36"/>
                  </a:moveTo>
                  <a:lnTo>
                    <a:pt x="466" y="0"/>
                  </a:lnTo>
                  <a:moveTo>
                    <a:pt x="470" y="36"/>
                  </a:moveTo>
                  <a:lnTo>
                    <a:pt x="470" y="0"/>
                  </a:lnTo>
                  <a:moveTo>
                    <a:pt x="0" y="36"/>
                  </a:moveTo>
                  <a:lnTo>
                    <a:pt x="470" y="36"/>
                  </a:lnTo>
                  <a:moveTo>
                    <a:pt x="0" y="54"/>
                  </a:moveTo>
                  <a:lnTo>
                    <a:pt x="0" y="36"/>
                  </a:lnTo>
                  <a:moveTo>
                    <a:pt x="4" y="54"/>
                  </a:moveTo>
                  <a:lnTo>
                    <a:pt x="4" y="36"/>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6" name="Rectangle 58"/>
            <p:cNvSpPr>
              <a:spLocks noChangeArrowheads="1"/>
            </p:cNvSpPr>
            <p:nvPr/>
          </p:nvSpPr>
          <p:spPr bwMode="auto">
            <a:xfrm>
              <a:off x="1535113" y="4930775"/>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19487" name="Line 59"/>
            <p:cNvSpPr>
              <a:spLocks noChangeShapeType="1"/>
            </p:cNvSpPr>
            <p:nvPr/>
          </p:nvSpPr>
          <p:spPr bwMode="auto">
            <a:xfrm flipV="1">
              <a:off x="2717800" y="4930775"/>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8" name="Rectangle 60"/>
            <p:cNvSpPr>
              <a:spLocks noChangeArrowheads="1"/>
            </p:cNvSpPr>
            <p:nvPr/>
          </p:nvSpPr>
          <p:spPr bwMode="auto">
            <a:xfrm>
              <a:off x="2862263" y="4930775"/>
              <a:ext cx="1054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isUBranch</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89" name="Line 61"/>
            <p:cNvSpPr>
              <a:spLocks noChangeShapeType="1"/>
            </p:cNvSpPr>
            <p:nvPr/>
          </p:nvSpPr>
          <p:spPr bwMode="auto">
            <a:xfrm flipV="1">
              <a:off x="4395788" y="4930775"/>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0" name="Rectangle 62"/>
            <p:cNvSpPr>
              <a:spLocks noChangeArrowheads="1"/>
            </p:cNvSpPr>
            <p:nvPr/>
          </p:nvSpPr>
          <p:spPr bwMode="auto">
            <a:xfrm>
              <a:off x="4540250" y="4930775"/>
              <a:ext cx="2266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Instructions: </a:t>
              </a:r>
              <a:r>
                <a:rPr lang="en-US" sz="1900" i="1" dirty="0">
                  <a:latin typeface="Times New Roman" pitchFamily="18" charset="0"/>
                  <a:cs typeface="Times New Roman" pitchFamily="18" charset="0"/>
                </a:rPr>
                <a:t>b</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call</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ret</a:t>
              </a:r>
              <a:endParaRPr lang="en-US" sz="1900" dirty="0">
                <a:latin typeface="Times New Roman" pitchFamily="18" charset="0"/>
                <a:cs typeface="Times New Roman" pitchFamily="18" charset="0"/>
              </a:endParaRPr>
            </a:p>
          </p:txBody>
        </p:sp>
        <p:sp>
          <p:nvSpPr>
            <p:cNvPr id="19491" name="Freeform 63"/>
            <p:cNvSpPr>
              <a:spLocks noEditPoints="1"/>
            </p:cNvSpPr>
            <p:nvPr/>
          </p:nvSpPr>
          <p:spPr bwMode="auto">
            <a:xfrm>
              <a:off x="1327150" y="4930775"/>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2" name="Rectangle 64"/>
            <p:cNvSpPr>
              <a:spLocks noChangeArrowheads="1"/>
            </p:cNvSpPr>
            <p:nvPr/>
          </p:nvSpPr>
          <p:spPr bwMode="auto">
            <a:xfrm>
              <a:off x="1535113" y="5233988"/>
              <a:ext cx="2238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19493" name="Line 65"/>
            <p:cNvSpPr>
              <a:spLocks noChangeShapeType="1"/>
            </p:cNvSpPr>
            <p:nvPr/>
          </p:nvSpPr>
          <p:spPr bwMode="auto">
            <a:xfrm flipV="1">
              <a:off x="2717800"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4" name="Rectangle 66"/>
            <p:cNvSpPr>
              <a:spLocks noChangeArrowheads="1"/>
            </p:cNvSpPr>
            <p:nvPr/>
          </p:nvSpPr>
          <p:spPr bwMode="auto">
            <a:xfrm>
              <a:off x="2862263" y="5233988"/>
              <a:ext cx="5810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rPr>
                <a:t>isCall</a:t>
              </a:r>
              <a:endParaRPr kumimoji="0" lang="en-US" sz="1800" b="0" i="1" u="none" strike="noStrike" cap="none" normalizeH="0" baseline="0" dirty="0" smtClean="0">
                <a:ln>
                  <a:noFill/>
                </a:ln>
                <a:solidFill>
                  <a:schemeClr val="tx1"/>
                </a:solidFill>
                <a:effectLst/>
                <a:latin typeface="Arial" pitchFamily="34" charset="0"/>
              </a:endParaRPr>
            </a:p>
          </p:txBody>
        </p:sp>
        <p:sp>
          <p:nvSpPr>
            <p:cNvPr id="19495" name="Line 67"/>
            <p:cNvSpPr>
              <a:spLocks noChangeShapeType="1"/>
            </p:cNvSpPr>
            <p:nvPr/>
          </p:nvSpPr>
          <p:spPr bwMode="auto">
            <a:xfrm flipV="1">
              <a:off x="4395788"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6" name="Rectangle 68"/>
            <p:cNvSpPr>
              <a:spLocks noChangeArrowheads="1"/>
            </p:cNvSpPr>
            <p:nvPr/>
          </p:nvSpPr>
          <p:spPr bwMode="auto">
            <a:xfrm>
              <a:off x="4540250" y="5233988"/>
              <a:ext cx="1641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smtClean="0">
                  <a:latin typeface="Times New Roman" pitchFamily="18" charset="0"/>
                  <a:cs typeface="Times New Roman" pitchFamily="18" charset="0"/>
                </a:rPr>
                <a:t>Instructions</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call</a:t>
              </a:r>
              <a:endParaRPr lang="en-US" sz="1900" dirty="0">
                <a:latin typeface="Times New Roman" pitchFamily="18" charset="0"/>
                <a:cs typeface="Times New Roman" pitchFamily="18" charset="0"/>
              </a:endParaRPr>
            </a:p>
          </p:txBody>
        </p:sp>
        <p:sp>
          <p:nvSpPr>
            <p:cNvPr id="19498" name="Line 70"/>
            <p:cNvSpPr>
              <a:spLocks noChangeShapeType="1"/>
            </p:cNvSpPr>
            <p:nvPr/>
          </p:nvSpPr>
          <p:spPr bwMode="auto">
            <a:xfrm flipV="1">
              <a:off x="8839200"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9" name="Line 71"/>
            <p:cNvSpPr>
              <a:spLocks noChangeShapeType="1"/>
            </p:cNvSpPr>
            <p:nvPr/>
          </p:nvSpPr>
          <p:spPr bwMode="auto">
            <a:xfrm flipV="1">
              <a:off x="8774113"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08050" y="2476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Signals</a:t>
            </a:r>
            <a:r>
              <a:rPr lang="fr-FR" dirty="0">
                <a:solidFill>
                  <a:schemeClr val="tx1"/>
                </a:solidFill>
              </a:rPr>
              <a:t> – II	</a:t>
            </a:r>
          </a:p>
        </p:txBody>
      </p:sp>
      <p:grpSp>
        <p:nvGrpSpPr>
          <p:cNvPr id="6" name="Group 5"/>
          <p:cNvGrpSpPr>
            <a:grpSpLocks noChangeAspect="1"/>
          </p:cNvGrpSpPr>
          <p:nvPr/>
        </p:nvGrpSpPr>
        <p:grpSpPr bwMode="auto">
          <a:xfrm>
            <a:off x="1193800" y="1600200"/>
            <a:ext cx="7580313" cy="4344988"/>
            <a:chOff x="864" y="1008"/>
            <a:chExt cx="4775" cy="2737"/>
          </a:xfrm>
        </p:grpSpPr>
        <p:sp>
          <p:nvSpPr>
            <p:cNvPr id="7" name="AutoShape 4"/>
            <p:cNvSpPr>
              <a:spLocks noChangeAspect="1" noChangeArrowheads="1" noTextEdit="1"/>
            </p:cNvSpPr>
            <p:nvPr/>
          </p:nvSpPr>
          <p:spPr bwMode="auto">
            <a:xfrm>
              <a:off x="864" y="1040"/>
              <a:ext cx="4775" cy="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8" name="Line 6"/>
            <p:cNvSpPr>
              <a:spLocks noChangeShapeType="1"/>
            </p:cNvSpPr>
            <p:nvPr/>
          </p:nvSpPr>
          <p:spPr bwMode="auto">
            <a:xfrm flipV="1">
              <a:off x="924" y="1060"/>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9" name="Line 7"/>
            <p:cNvSpPr>
              <a:spLocks noChangeShapeType="1"/>
            </p:cNvSpPr>
            <p:nvPr/>
          </p:nvSpPr>
          <p:spPr bwMode="auto">
            <a:xfrm flipV="1">
              <a:off x="884" y="1060"/>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0" name="Freeform 8"/>
            <p:cNvSpPr>
              <a:spLocks noEditPoints="1"/>
            </p:cNvSpPr>
            <p:nvPr/>
          </p:nvSpPr>
          <p:spPr bwMode="auto">
            <a:xfrm>
              <a:off x="884" y="1060"/>
              <a:ext cx="4732" cy="363"/>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1" name="Rectangle 9"/>
            <p:cNvSpPr>
              <a:spLocks noChangeArrowheads="1"/>
            </p:cNvSpPr>
            <p:nvPr/>
          </p:nvSpPr>
          <p:spPr bwMode="auto">
            <a:xfrm>
              <a:off x="1015" y="124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10</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2" name="Line 10"/>
            <p:cNvSpPr>
              <a:spLocks noChangeShapeType="1"/>
            </p:cNvSpPr>
            <p:nvPr/>
          </p:nvSpPr>
          <p:spPr bwMode="auto">
            <a:xfrm flipV="1">
              <a:off x="1760" y="1241"/>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3" name="Rectangle 11"/>
            <p:cNvSpPr>
              <a:spLocks noChangeArrowheads="1"/>
            </p:cNvSpPr>
            <p:nvPr/>
          </p:nvSpPr>
          <p:spPr bwMode="auto">
            <a:xfrm>
              <a:off x="1851" y="1241"/>
              <a:ext cx="3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cs typeface="Times New Roman" pitchFamily="18" charset="0"/>
                </a:rPr>
                <a:t>isAdd</a:t>
              </a:r>
              <a:endParaRPr kumimoji="0" lang="en-US" sz="19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 name="Line 12"/>
            <p:cNvSpPr>
              <a:spLocks noChangeShapeType="1"/>
            </p:cNvSpPr>
            <p:nvPr/>
          </p:nvSpPr>
          <p:spPr bwMode="auto">
            <a:xfrm flipV="1">
              <a:off x="2817" y="1241"/>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5" name="Rectangle 13"/>
            <p:cNvSpPr>
              <a:spLocks noChangeArrowheads="1"/>
            </p:cNvSpPr>
            <p:nvPr/>
          </p:nvSpPr>
          <p:spPr bwMode="auto">
            <a:xfrm>
              <a:off x="2908" y="1241"/>
              <a:ext cx="144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Instructions: </a:t>
              </a:r>
              <a:r>
                <a:rPr lang="en-US" sz="1900" i="1" dirty="0">
                  <a:latin typeface="Times New Roman" pitchFamily="18" charset="0"/>
                  <a:cs typeface="Times New Roman" pitchFamily="18" charset="0"/>
                </a:rPr>
                <a:t>add</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ld</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st</a:t>
              </a:r>
              <a:endParaRPr lang="en-US" sz="19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 name="Freeform 14"/>
            <p:cNvSpPr>
              <a:spLocks noEditPoints="1"/>
            </p:cNvSpPr>
            <p:nvPr/>
          </p:nvSpPr>
          <p:spPr bwMode="auto">
            <a:xfrm>
              <a:off x="884" y="1241"/>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7" name="Rectangle 15"/>
            <p:cNvSpPr>
              <a:spLocks noChangeArrowheads="1"/>
            </p:cNvSpPr>
            <p:nvPr/>
          </p:nvSpPr>
          <p:spPr bwMode="auto">
            <a:xfrm>
              <a:off x="1015" y="1433"/>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11</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8" name="Line 16"/>
            <p:cNvSpPr>
              <a:spLocks noChangeShapeType="1"/>
            </p:cNvSpPr>
            <p:nvPr/>
          </p:nvSpPr>
          <p:spPr bwMode="auto">
            <a:xfrm flipV="1">
              <a:off x="1760" y="14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9" name="Rectangle 17"/>
            <p:cNvSpPr>
              <a:spLocks noChangeArrowheads="1"/>
            </p:cNvSpPr>
            <p:nvPr/>
          </p:nvSpPr>
          <p:spPr bwMode="auto">
            <a:xfrm>
              <a:off x="1851" y="1433"/>
              <a:ext cx="3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isSub</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Line 18"/>
            <p:cNvSpPr>
              <a:spLocks noChangeShapeType="1"/>
            </p:cNvSpPr>
            <p:nvPr/>
          </p:nvSpPr>
          <p:spPr bwMode="auto">
            <a:xfrm flipV="1">
              <a:off x="2817" y="14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1" name="Rectangle 19"/>
            <p:cNvSpPr>
              <a:spLocks noChangeArrowheads="1"/>
            </p:cNvSpPr>
            <p:nvPr/>
          </p:nvSpPr>
          <p:spPr bwMode="auto">
            <a:xfrm>
              <a:off x="2908" y="1433"/>
              <a:ext cx="97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a:latin typeface="Times New Roman" pitchFamily="18" charset="0"/>
                  <a:cs typeface="Times New Roman" pitchFamily="18" charset="0"/>
                </a:rPr>
                <a:t>sub</a:t>
              </a:r>
              <a:endParaRPr lang="en-US" sz="19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2" name="Freeform 20"/>
            <p:cNvSpPr>
              <a:spLocks noEditPoints="1"/>
            </p:cNvSpPr>
            <p:nvPr/>
          </p:nvSpPr>
          <p:spPr bwMode="auto">
            <a:xfrm>
              <a:off x="884" y="1433"/>
              <a:ext cx="4732" cy="372"/>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3" name="Rectangle 21"/>
            <p:cNvSpPr>
              <a:spLocks noChangeArrowheads="1"/>
            </p:cNvSpPr>
            <p:nvPr/>
          </p:nvSpPr>
          <p:spPr bwMode="auto">
            <a:xfrm>
              <a:off x="1015" y="1614"/>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12</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 name="Line 22"/>
            <p:cNvSpPr>
              <a:spLocks noChangeShapeType="1"/>
            </p:cNvSpPr>
            <p:nvPr/>
          </p:nvSpPr>
          <p:spPr bwMode="auto">
            <a:xfrm flipV="1">
              <a:off x="1760" y="1624"/>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5" name="Rectangle 23"/>
            <p:cNvSpPr>
              <a:spLocks noChangeArrowheads="1"/>
            </p:cNvSpPr>
            <p:nvPr/>
          </p:nvSpPr>
          <p:spPr bwMode="auto">
            <a:xfrm>
              <a:off x="1851" y="1614"/>
              <a:ext cx="4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isCmp</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6" name="Line 24"/>
            <p:cNvSpPr>
              <a:spLocks noChangeShapeType="1"/>
            </p:cNvSpPr>
            <p:nvPr/>
          </p:nvSpPr>
          <p:spPr bwMode="auto">
            <a:xfrm flipV="1">
              <a:off x="2817" y="1624"/>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7" name="Rectangle 25"/>
            <p:cNvSpPr>
              <a:spLocks noChangeArrowheads="1"/>
            </p:cNvSpPr>
            <p:nvPr/>
          </p:nvSpPr>
          <p:spPr bwMode="auto">
            <a:xfrm>
              <a:off x="2908" y="1614"/>
              <a:ext cx="102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cmp</a:t>
              </a:r>
              <a:endParaRPr lang="en-US" sz="19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8" name="Freeform 26"/>
            <p:cNvSpPr>
              <a:spLocks noEditPoints="1"/>
            </p:cNvSpPr>
            <p:nvPr/>
          </p:nvSpPr>
          <p:spPr bwMode="auto">
            <a:xfrm>
              <a:off x="884" y="1624"/>
              <a:ext cx="4732" cy="363"/>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9" name="Rectangle 27"/>
            <p:cNvSpPr>
              <a:spLocks noChangeArrowheads="1"/>
            </p:cNvSpPr>
            <p:nvPr/>
          </p:nvSpPr>
          <p:spPr bwMode="auto">
            <a:xfrm>
              <a:off x="1015" y="1805"/>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13</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 name="Line 28"/>
            <p:cNvSpPr>
              <a:spLocks noChangeShapeType="1"/>
            </p:cNvSpPr>
            <p:nvPr/>
          </p:nvSpPr>
          <p:spPr bwMode="auto">
            <a:xfrm flipV="1">
              <a:off x="1760" y="1805"/>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31" name="Rectangle 29"/>
            <p:cNvSpPr>
              <a:spLocks noChangeArrowheads="1"/>
            </p:cNvSpPr>
            <p:nvPr/>
          </p:nvSpPr>
          <p:spPr bwMode="auto">
            <a:xfrm>
              <a:off x="1851" y="1805"/>
              <a:ext cx="3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isMul</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80" name="Line 30"/>
            <p:cNvSpPr>
              <a:spLocks noChangeShapeType="1"/>
            </p:cNvSpPr>
            <p:nvPr/>
          </p:nvSpPr>
          <p:spPr bwMode="auto">
            <a:xfrm flipV="1">
              <a:off x="2817" y="1805"/>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1" name="Rectangle 31"/>
            <p:cNvSpPr>
              <a:spLocks noChangeArrowheads="1"/>
            </p:cNvSpPr>
            <p:nvPr/>
          </p:nvSpPr>
          <p:spPr bwMode="auto">
            <a:xfrm>
              <a:off x="2908" y="1805"/>
              <a:ext cx="99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mul</a:t>
              </a:r>
              <a:endParaRPr lang="en-US" sz="19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483" name="Freeform 32"/>
            <p:cNvSpPr>
              <a:spLocks noEditPoints="1"/>
            </p:cNvSpPr>
            <p:nvPr/>
          </p:nvSpPr>
          <p:spPr bwMode="auto">
            <a:xfrm>
              <a:off x="884" y="1805"/>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4" name="Rectangle 33"/>
            <p:cNvSpPr>
              <a:spLocks noChangeArrowheads="1"/>
            </p:cNvSpPr>
            <p:nvPr/>
          </p:nvSpPr>
          <p:spPr bwMode="auto">
            <a:xfrm>
              <a:off x="1015" y="1997"/>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14</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85" name="Line 34"/>
            <p:cNvSpPr>
              <a:spLocks noChangeShapeType="1"/>
            </p:cNvSpPr>
            <p:nvPr/>
          </p:nvSpPr>
          <p:spPr bwMode="auto">
            <a:xfrm flipV="1">
              <a:off x="1760" y="19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6" name="Rectangle 35"/>
            <p:cNvSpPr>
              <a:spLocks noChangeArrowheads="1"/>
            </p:cNvSpPr>
            <p:nvPr/>
          </p:nvSpPr>
          <p:spPr bwMode="auto">
            <a:xfrm>
              <a:off x="1851" y="1997"/>
              <a:ext cx="33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isDiv</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87" name="Line 36"/>
            <p:cNvSpPr>
              <a:spLocks noChangeShapeType="1"/>
            </p:cNvSpPr>
            <p:nvPr/>
          </p:nvSpPr>
          <p:spPr bwMode="auto">
            <a:xfrm flipV="1">
              <a:off x="2817" y="19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8" name="Rectangle 37"/>
            <p:cNvSpPr>
              <a:spLocks noChangeArrowheads="1"/>
            </p:cNvSpPr>
            <p:nvPr/>
          </p:nvSpPr>
          <p:spPr bwMode="auto">
            <a:xfrm>
              <a:off x="2908" y="1997"/>
              <a:ext cx="93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a:latin typeface="Times New Roman" pitchFamily="18" charset="0"/>
                  <a:cs typeface="Times New Roman" pitchFamily="18" charset="0"/>
                </a:rPr>
                <a:t>div</a:t>
              </a:r>
              <a:endParaRPr lang="en-US" sz="19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489" name="Freeform 38"/>
            <p:cNvSpPr>
              <a:spLocks noEditPoints="1"/>
            </p:cNvSpPr>
            <p:nvPr/>
          </p:nvSpPr>
          <p:spPr bwMode="auto">
            <a:xfrm>
              <a:off x="884" y="1997"/>
              <a:ext cx="4732" cy="372"/>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0" name="Rectangle 39"/>
            <p:cNvSpPr>
              <a:spLocks noChangeArrowheads="1"/>
            </p:cNvSpPr>
            <p:nvPr/>
          </p:nvSpPr>
          <p:spPr bwMode="auto">
            <a:xfrm>
              <a:off x="1015" y="2178"/>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15</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91" name="Line 40"/>
            <p:cNvSpPr>
              <a:spLocks noChangeShapeType="1"/>
            </p:cNvSpPr>
            <p:nvPr/>
          </p:nvSpPr>
          <p:spPr bwMode="auto">
            <a:xfrm flipV="1">
              <a:off x="1760" y="2188"/>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2" name="Rectangle 41"/>
            <p:cNvSpPr>
              <a:spLocks noChangeArrowheads="1"/>
            </p:cNvSpPr>
            <p:nvPr/>
          </p:nvSpPr>
          <p:spPr bwMode="auto">
            <a:xfrm>
              <a:off x="1851" y="2178"/>
              <a:ext cx="3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isMod</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93" name="Line 42"/>
            <p:cNvSpPr>
              <a:spLocks noChangeShapeType="1"/>
            </p:cNvSpPr>
            <p:nvPr/>
          </p:nvSpPr>
          <p:spPr bwMode="auto">
            <a:xfrm flipV="1">
              <a:off x="2817" y="2188"/>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4" name="Rectangle 43"/>
            <p:cNvSpPr>
              <a:spLocks noChangeArrowheads="1"/>
            </p:cNvSpPr>
            <p:nvPr/>
          </p:nvSpPr>
          <p:spPr bwMode="auto">
            <a:xfrm>
              <a:off x="2908" y="2178"/>
              <a:ext cx="101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smtClean="0">
                  <a:latin typeface="Times New Roman" pitchFamily="18" charset="0"/>
                  <a:cs typeface="Times New Roman" pitchFamily="18" charset="0"/>
                </a:rPr>
                <a:t>mod</a:t>
              </a:r>
              <a:endParaRPr lang="en-US" sz="1900" dirty="0">
                <a:latin typeface="Times New Roman" pitchFamily="18" charset="0"/>
                <a:cs typeface="Times New Roman" pitchFamily="18" charset="0"/>
              </a:endParaRPr>
            </a:p>
          </p:txBody>
        </p:sp>
        <p:sp>
          <p:nvSpPr>
            <p:cNvPr id="20495" name="Freeform 44"/>
            <p:cNvSpPr>
              <a:spLocks noEditPoints="1"/>
            </p:cNvSpPr>
            <p:nvPr/>
          </p:nvSpPr>
          <p:spPr bwMode="auto">
            <a:xfrm>
              <a:off x="884" y="2188"/>
              <a:ext cx="4732" cy="362"/>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6" name="Rectangle 45"/>
            <p:cNvSpPr>
              <a:spLocks noChangeArrowheads="1"/>
            </p:cNvSpPr>
            <p:nvPr/>
          </p:nvSpPr>
          <p:spPr bwMode="auto">
            <a:xfrm>
              <a:off x="1015" y="2369"/>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16</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97" name="Line 46"/>
            <p:cNvSpPr>
              <a:spLocks noChangeShapeType="1"/>
            </p:cNvSpPr>
            <p:nvPr/>
          </p:nvSpPr>
          <p:spPr bwMode="auto">
            <a:xfrm flipV="1">
              <a:off x="1760" y="2369"/>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8" name="Rectangle 47"/>
            <p:cNvSpPr>
              <a:spLocks noChangeArrowheads="1"/>
            </p:cNvSpPr>
            <p:nvPr/>
          </p:nvSpPr>
          <p:spPr bwMode="auto">
            <a:xfrm>
              <a:off x="1851" y="2369"/>
              <a:ext cx="2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isLsl</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99" name="Line 48"/>
            <p:cNvSpPr>
              <a:spLocks noChangeShapeType="1"/>
            </p:cNvSpPr>
            <p:nvPr/>
          </p:nvSpPr>
          <p:spPr bwMode="auto">
            <a:xfrm flipV="1">
              <a:off x="2817" y="2369"/>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0" name="Rectangle 49"/>
            <p:cNvSpPr>
              <a:spLocks noChangeArrowheads="1"/>
            </p:cNvSpPr>
            <p:nvPr/>
          </p:nvSpPr>
          <p:spPr bwMode="auto">
            <a:xfrm>
              <a:off x="2908" y="2369"/>
              <a:ext cx="89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err="1" smtClean="0">
                  <a:latin typeface="Times New Roman" pitchFamily="18" charset="0"/>
                  <a:cs typeface="Times New Roman" pitchFamily="18" charset="0"/>
                </a:rPr>
                <a:t>lsl</a:t>
              </a:r>
              <a:endParaRPr lang="en-US" sz="1900" dirty="0">
                <a:latin typeface="Times New Roman" pitchFamily="18" charset="0"/>
                <a:cs typeface="Times New Roman" pitchFamily="18" charset="0"/>
              </a:endParaRPr>
            </a:p>
          </p:txBody>
        </p:sp>
        <p:sp>
          <p:nvSpPr>
            <p:cNvPr id="20501" name="Freeform 50"/>
            <p:cNvSpPr>
              <a:spLocks noEditPoints="1"/>
            </p:cNvSpPr>
            <p:nvPr/>
          </p:nvSpPr>
          <p:spPr bwMode="auto">
            <a:xfrm>
              <a:off x="884" y="2369"/>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2" name="Rectangle 51"/>
            <p:cNvSpPr>
              <a:spLocks noChangeArrowheads="1"/>
            </p:cNvSpPr>
            <p:nvPr/>
          </p:nvSpPr>
          <p:spPr bwMode="auto">
            <a:xfrm>
              <a:off x="1015" y="2550"/>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17</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03" name="Line 52"/>
            <p:cNvSpPr>
              <a:spLocks noChangeShapeType="1"/>
            </p:cNvSpPr>
            <p:nvPr/>
          </p:nvSpPr>
          <p:spPr bwMode="auto">
            <a:xfrm flipV="1">
              <a:off x="1760" y="2561"/>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4" name="Rectangle 53"/>
            <p:cNvSpPr>
              <a:spLocks noChangeArrowheads="1"/>
            </p:cNvSpPr>
            <p:nvPr/>
          </p:nvSpPr>
          <p:spPr bwMode="auto">
            <a:xfrm>
              <a:off x="1851" y="2550"/>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isLsr</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05" name="Line 54"/>
            <p:cNvSpPr>
              <a:spLocks noChangeShapeType="1"/>
            </p:cNvSpPr>
            <p:nvPr/>
          </p:nvSpPr>
          <p:spPr bwMode="auto">
            <a:xfrm flipV="1">
              <a:off x="2817" y="2561"/>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6" name="Rectangle 55"/>
            <p:cNvSpPr>
              <a:spLocks noChangeArrowheads="1"/>
            </p:cNvSpPr>
            <p:nvPr/>
          </p:nvSpPr>
          <p:spPr bwMode="auto">
            <a:xfrm>
              <a:off x="2908" y="2550"/>
              <a:ext cx="9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err="1" smtClean="0">
                  <a:latin typeface="Times New Roman" pitchFamily="18" charset="0"/>
                  <a:cs typeface="Times New Roman" pitchFamily="18" charset="0"/>
                </a:rPr>
                <a:t>lsr</a:t>
              </a:r>
              <a:endParaRPr lang="en-US" sz="1900" dirty="0">
                <a:latin typeface="Times New Roman" pitchFamily="18" charset="0"/>
                <a:cs typeface="Times New Roman" pitchFamily="18" charset="0"/>
              </a:endParaRPr>
            </a:p>
          </p:txBody>
        </p:sp>
        <p:sp>
          <p:nvSpPr>
            <p:cNvPr id="20507" name="Freeform 56"/>
            <p:cNvSpPr>
              <a:spLocks noEditPoints="1"/>
            </p:cNvSpPr>
            <p:nvPr/>
          </p:nvSpPr>
          <p:spPr bwMode="auto">
            <a:xfrm>
              <a:off x="884" y="2561"/>
              <a:ext cx="4732" cy="372"/>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8 h 37"/>
                <a:gd name="T16" fmla="*/ 4 w 470"/>
                <a:gd name="T17" fmla="*/ 37 h 37"/>
                <a:gd name="T18" fmla="*/ 4 w 4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8" name="Rectangle 57"/>
            <p:cNvSpPr>
              <a:spLocks noChangeArrowheads="1"/>
            </p:cNvSpPr>
            <p:nvPr/>
          </p:nvSpPr>
          <p:spPr bwMode="auto">
            <a:xfrm>
              <a:off x="1015" y="2742"/>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18</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09" name="Line 58"/>
            <p:cNvSpPr>
              <a:spLocks noChangeShapeType="1"/>
            </p:cNvSpPr>
            <p:nvPr/>
          </p:nvSpPr>
          <p:spPr bwMode="auto">
            <a:xfrm flipV="1">
              <a:off x="1760" y="274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0" name="Rectangle 59"/>
            <p:cNvSpPr>
              <a:spLocks noChangeArrowheads="1"/>
            </p:cNvSpPr>
            <p:nvPr/>
          </p:nvSpPr>
          <p:spPr bwMode="auto">
            <a:xfrm>
              <a:off x="1851" y="2742"/>
              <a:ext cx="32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isAsr</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11" name="Line 60"/>
            <p:cNvSpPr>
              <a:spLocks noChangeShapeType="1"/>
            </p:cNvSpPr>
            <p:nvPr/>
          </p:nvSpPr>
          <p:spPr bwMode="auto">
            <a:xfrm flipV="1">
              <a:off x="2817" y="274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2" name="Rectangle 61"/>
            <p:cNvSpPr>
              <a:spLocks noChangeArrowheads="1"/>
            </p:cNvSpPr>
            <p:nvPr/>
          </p:nvSpPr>
          <p:spPr bwMode="auto">
            <a:xfrm>
              <a:off x="2908" y="2742"/>
              <a:ext cx="9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lang="en-US" sz="1900" i="1" dirty="0" err="1" smtClean="0">
                  <a:latin typeface="Times New Roman" pitchFamily="18" charset="0"/>
                  <a:cs typeface="Times New Roman" pitchFamily="18" charset="0"/>
                </a:rPr>
                <a:t>asr</a:t>
              </a:r>
              <a:endParaRPr lang="en-US" sz="1900" dirty="0">
                <a:latin typeface="Times New Roman" pitchFamily="18" charset="0"/>
                <a:cs typeface="Times New Roman" pitchFamily="18" charset="0"/>
              </a:endParaRPr>
            </a:p>
          </p:txBody>
        </p:sp>
        <p:sp>
          <p:nvSpPr>
            <p:cNvPr id="20513" name="Freeform 62"/>
            <p:cNvSpPr>
              <a:spLocks noEditPoints="1"/>
            </p:cNvSpPr>
            <p:nvPr/>
          </p:nvSpPr>
          <p:spPr bwMode="auto">
            <a:xfrm>
              <a:off x="884" y="2742"/>
              <a:ext cx="4732" cy="372"/>
            </a:xfrm>
            <a:custGeom>
              <a:avLst/>
              <a:gdLst>
                <a:gd name="T0" fmla="*/ 466 w 470"/>
                <a:gd name="T1" fmla="*/ 19 h 37"/>
                <a:gd name="T2" fmla="*/ 466 w 470"/>
                <a:gd name="T3" fmla="*/ 0 h 37"/>
                <a:gd name="T4" fmla="*/ 470 w 470"/>
                <a:gd name="T5" fmla="*/ 19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9"/>
                  </a:moveTo>
                  <a:lnTo>
                    <a:pt x="466" y="0"/>
                  </a:lnTo>
                  <a:moveTo>
                    <a:pt x="470" y="19"/>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4" name="Rectangle 63"/>
            <p:cNvSpPr>
              <a:spLocks noChangeArrowheads="1"/>
            </p:cNvSpPr>
            <p:nvPr/>
          </p:nvSpPr>
          <p:spPr bwMode="auto">
            <a:xfrm>
              <a:off x="1015" y="2933"/>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19</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15" name="Line 64"/>
            <p:cNvSpPr>
              <a:spLocks noChangeShapeType="1"/>
            </p:cNvSpPr>
            <p:nvPr/>
          </p:nvSpPr>
          <p:spPr bwMode="auto">
            <a:xfrm flipV="1">
              <a:off x="1760" y="29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6" name="Rectangle 65"/>
            <p:cNvSpPr>
              <a:spLocks noChangeArrowheads="1"/>
            </p:cNvSpPr>
            <p:nvPr/>
          </p:nvSpPr>
          <p:spPr bwMode="auto">
            <a:xfrm>
              <a:off x="1851" y="2933"/>
              <a:ext cx="27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isOr</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17" name="Line 66"/>
            <p:cNvSpPr>
              <a:spLocks noChangeShapeType="1"/>
            </p:cNvSpPr>
            <p:nvPr/>
          </p:nvSpPr>
          <p:spPr bwMode="auto">
            <a:xfrm flipV="1">
              <a:off x="2817" y="29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8" name="Rectangle 67"/>
            <p:cNvSpPr>
              <a:spLocks noChangeArrowheads="1"/>
            </p:cNvSpPr>
            <p:nvPr/>
          </p:nvSpPr>
          <p:spPr bwMode="auto">
            <a:xfrm>
              <a:off x="2908" y="2933"/>
              <a:ext cx="87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kumimoji="0" lang="en-US" sz="1900" b="0" i="1" u="none" strike="noStrike" cap="none" normalizeH="0" baseline="0" dirty="0" smtClean="0">
                  <a:ln>
                    <a:noFill/>
                  </a:ln>
                  <a:solidFill>
                    <a:srgbClr val="1A1B1C"/>
                  </a:solidFill>
                  <a:effectLst/>
                  <a:latin typeface="Times New Roman" pitchFamily="18" charset="0"/>
                  <a:cs typeface="Times New Roman" pitchFamily="18" charset="0"/>
                </a:rPr>
                <a:t>or</a:t>
              </a:r>
              <a:endParaRPr kumimoji="0" lang="en-US" sz="19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19" name="Freeform 68"/>
            <p:cNvSpPr>
              <a:spLocks noEditPoints="1"/>
            </p:cNvSpPr>
            <p:nvPr/>
          </p:nvSpPr>
          <p:spPr bwMode="auto">
            <a:xfrm>
              <a:off x="884" y="2933"/>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0" name="Rectangle 69"/>
            <p:cNvSpPr>
              <a:spLocks noChangeArrowheads="1"/>
            </p:cNvSpPr>
            <p:nvPr/>
          </p:nvSpPr>
          <p:spPr bwMode="auto">
            <a:xfrm>
              <a:off x="1015" y="3114"/>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20</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21" name="Line 70"/>
            <p:cNvSpPr>
              <a:spLocks noChangeShapeType="1"/>
            </p:cNvSpPr>
            <p:nvPr/>
          </p:nvSpPr>
          <p:spPr bwMode="auto">
            <a:xfrm flipV="1">
              <a:off x="1760" y="3124"/>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2" name="Rectangle 71"/>
            <p:cNvSpPr>
              <a:spLocks noChangeArrowheads="1"/>
            </p:cNvSpPr>
            <p:nvPr/>
          </p:nvSpPr>
          <p:spPr bwMode="auto">
            <a:xfrm>
              <a:off x="1851" y="3114"/>
              <a:ext cx="3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isAnd</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23" name="Line 72"/>
            <p:cNvSpPr>
              <a:spLocks noChangeShapeType="1"/>
            </p:cNvSpPr>
            <p:nvPr/>
          </p:nvSpPr>
          <p:spPr bwMode="auto">
            <a:xfrm flipV="1">
              <a:off x="2817" y="3124"/>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4" name="Rectangle 73"/>
            <p:cNvSpPr>
              <a:spLocks noChangeArrowheads="1"/>
            </p:cNvSpPr>
            <p:nvPr/>
          </p:nvSpPr>
          <p:spPr bwMode="auto">
            <a:xfrm>
              <a:off x="2908" y="3114"/>
              <a:ext cx="96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kumimoji="0" lang="en-US" sz="1900" b="0" i="1" u="none" strike="noStrike" cap="none" normalizeH="0" baseline="0" dirty="0" smtClean="0">
                  <a:ln>
                    <a:noFill/>
                  </a:ln>
                  <a:solidFill>
                    <a:srgbClr val="1A1B1C"/>
                  </a:solidFill>
                  <a:effectLst/>
                  <a:latin typeface="Times New Roman" pitchFamily="18" charset="0"/>
                  <a:cs typeface="Times New Roman" pitchFamily="18" charset="0"/>
                </a:rPr>
                <a:t>and</a:t>
              </a:r>
              <a:endParaRPr kumimoji="0" lang="en-US" sz="19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25" name="Freeform 74"/>
            <p:cNvSpPr>
              <a:spLocks noEditPoints="1"/>
            </p:cNvSpPr>
            <p:nvPr/>
          </p:nvSpPr>
          <p:spPr bwMode="auto">
            <a:xfrm>
              <a:off x="884" y="3124"/>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8 h 37"/>
                <a:gd name="T16" fmla="*/ 4 w 470"/>
                <a:gd name="T17" fmla="*/ 37 h 37"/>
                <a:gd name="T18" fmla="*/ 4 w 4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6" name="Rectangle 75"/>
            <p:cNvSpPr>
              <a:spLocks noChangeArrowheads="1"/>
            </p:cNvSpPr>
            <p:nvPr/>
          </p:nvSpPr>
          <p:spPr bwMode="auto">
            <a:xfrm>
              <a:off x="1015" y="3306"/>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21</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27" name="Line 76"/>
            <p:cNvSpPr>
              <a:spLocks noChangeShapeType="1"/>
            </p:cNvSpPr>
            <p:nvPr/>
          </p:nvSpPr>
          <p:spPr bwMode="auto">
            <a:xfrm flipV="1">
              <a:off x="1760" y="3306"/>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8" name="Rectangle 77"/>
            <p:cNvSpPr>
              <a:spLocks noChangeArrowheads="1"/>
            </p:cNvSpPr>
            <p:nvPr/>
          </p:nvSpPr>
          <p:spPr bwMode="auto">
            <a:xfrm>
              <a:off x="1851" y="3306"/>
              <a:ext cx="33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isNot</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29" name="Line 78"/>
            <p:cNvSpPr>
              <a:spLocks noChangeShapeType="1"/>
            </p:cNvSpPr>
            <p:nvPr/>
          </p:nvSpPr>
          <p:spPr bwMode="auto">
            <a:xfrm flipV="1">
              <a:off x="2817" y="3306"/>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0" name="Rectangle 79"/>
            <p:cNvSpPr>
              <a:spLocks noChangeArrowheads="1"/>
            </p:cNvSpPr>
            <p:nvPr/>
          </p:nvSpPr>
          <p:spPr bwMode="auto">
            <a:xfrm>
              <a:off x="2908" y="3306"/>
              <a:ext cx="9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kumimoji="0" lang="en-US" sz="1900" b="0" i="1" u="none" strike="noStrike" cap="none" normalizeH="0" baseline="0" dirty="0" smtClean="0">
                  <a:ln>
                    <a:noFill/>
                  </a:ln>
                  <a:solidFill>
                    <a:srgbClr val="1A1B1C"/>
                  </a:solidFill>
                  <a:effectLst/>
                  <a:latin typeface="Times New Roman" pitchFamily="18" charset="0"/>
                  <a:cs typeface="Times New Roman" pitchFamily="18" charset="0"/>
                </a:rPr>
                <a:t>not</a:t>
              </a:r>
              <a:endParaRPr kumimoji="0" lang="en-US" sz="19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31" name="Freeform 80"/>
            <p:cNvSpPr>
              <a:spLocks noEditPoints="1"/>
            </p:cNvSpPr>
            <p:nvPr/>
          </p:nvSpPr>
          <p:spPr bwMode="auto">
            <a:xfrm>
              <a:off x="884" y="3306"/>
              <a:ext cx="4732" cy="372"/>
            </a:xfrm>
            <a:custGeom>
              <a:avLst/>
              <a:gdLst>
                <a:gd name="T0" fmla="*/ 466 w 470"/>
                <a:gd name="T1" fmla="*/ 19 h 37"/>
                <a:gd name="T2" fmla="*/ 466 w 470"/>
                <a:gd name="T3" fmla="*/ 0 h 37"/>
                <a:gd name="T4" fmla="*/ 470 w 470"/>
                <a:gd name="T5" fmla="*/ 19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9"/>
                  </a:moveTo>
                  <a:lnTo>
                    <a:pt x="466" y="0"/>
                  </a:lnTo>
                  <a:moveTo>
                    <a:pt x="470" y="19"/>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2" name="Rectangle 81"/>
            <p:cNvSpPr>
              <a:spLocks noChangeArrowheads="1"/>
            </p:cNvSpPr>
            <p:nvPr/>
          </p:nvSpPr>
          <p:spPr bwMode="auto">
            <a:xfrm>
              <a:off x="1015" y="3497"/>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cs typeface="Times New Roman" pitchFamily="18" charset="0"/>
                </a:rPr>
                <a:t>22</a:t>
              </a:r>
              <a:endParaRPr kumimoji="0" lang="en-US" sz="19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33" name="Line 82"/>
            <p:cNvSpPr>
              <a:spLocks noChangeShapeType="1"/>
            </p:cNvSpPr>
            <p:nvPr/>
          </p:nvSpPr>
          <p:spPr bwMode="auto">
            <a:xfrm flipV="1">
              <a:off x="1760" y="34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4" name="Rectangle 83"/>
            <p:cNvSpPr>
              <a:spLocks noChangeArrowheads="1"/>
            </p:cNvSpPr>
            <p:nvPr/>
          </p:nvSpPr>
          <p:spPr bwMode="auto">
            <a:xfrm>
              <a:off x="1851" y="3497"/>
              <a:ext cx="3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cs typeface="Times New Roman" pitchFamily="18" charset="0"/>
                </a:rPr>
                <a:t>isMov</a:t>
              </a:r>
              <a:endParaRPr kumimoji="0" lang="en-US" sz="19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35" name="Line 84"/>
            <p:cNvSpPr>
              <a:spLocks noChangeShapeType="1"/>
            </p:cNvSpPr>
            <p:nvPr/>
          </p:nvSpPr>
          <p:spPr bwMode="auto">
            <a:xfrm flipV="1">
              <a:off x="2817" y="34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6" name="Rectangle 85"/>
            <p:cNvSpPr>
              <a:spLocks noChangeArrowheads="1"/>
            </p:cNvSpPr>
            <p:nvPr/>
          </p:nvSpPr>
          <p:spPr bwMode="auto">
            <a:xfrm>
              <a:off x="2908" y="3497"/>
              <a:ext cx="10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cs typeface="Times New Roman" pitchFamily="18" charset="0"/>
                </a:rPr>
                <a:t>Instruction: </a:t>
              </a:r>
              <a:r>
                <a:rPr kumimoji="0" lang="en-US" sz="1900" b="0" i="1" u="none" strike="noStrike" cap="none" normalizeH="0" baseline="0" dirty="0" err="1" smtClean="0">
                  <a:ln>
                    <a:noFill/>
                  </a:ln>
                  <a:solidFill>
                    <a:srgbClr val="1A1B1C"/>
                  </a:solidFill>
                  <a:effectLst/>
                  <a:latin typeface="Times New Roman" pitchFamily="18" charset="0"/>
                  <a:cs typeface="Times New Roman" pitchFamily="18" charset="0"/>
                </a:rPr>
                <a:t>mov</a:t>
              </a:r>
              <a:endParaRPr kumimoji="0" lang="en-US" sz="19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37" name="Freeform 86"/>
            <p:cNvSpPr>
              <a:spLocks noEditPoints="1"/>
            </p:cNvSpPr>
            <p:nvPr/>
          </p:nvSpPr>
          <p:spPr bwMode="auto">
            <a:xfrm>
              <a:off x="884" y="3497"/>
              <a:ext cx="4732" cy="222"/>
            </a:xfrm>
            <a:custGeom>
              <a:avLst/>
              <a:gdLst>
                <a:gd name="T0" fmla="*/ 466 w 470"/>
                <a:gd name="T1" fmla="*/ 18 h 22"/>
                <a:gd name="T2" fmla="*/ 466 w 470"/>
                <a:gd name="T3" fmla="*/ 0 h 22"/>
                <a:gd name="T4" fmla="*/ 470 w 470"/>
                <a:gd name="T5" fmla="*/ 18 h 22"/>
                <a:gd name="T6" fmla="*/ 470 w 470"/>
                <a:gd name="T7" fmla="*/ 0 h 22"/>
                <a:gd name="T8" fmla="*/ 0 w 470"/>
                <a:gd name="T9" fmla="*/ 18 h 22"/>
                <a:gd name="T10" fmla="*/ 470 w 470"/>
                <a:gd name="T11" fmla="*/ 18 h 22"/>
                <a:gd name="T12" fmla="*/ 0 w 470"/>
                <a:gd name="T13" fmla="*/ 22 h 22"/>
                <a:gd name="T14" fmla="*/ 470 w 47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22">
                  <a:moveTo>
                    <a:pt x="466" y="18"/>
                  </a:moveTo>
                  <a:lnTo>
                    <a:pt x="466" y="0"/>
                  </a:lnTo>
                  <a:moveTo>
                    <a:pt x="470" y="18"/>
                  </a:moveTo>
                  <a:lnTo>
                    <a:pt x="470" y="0"/>
                  </a:lnTo>
                  <a:moveTo>
                    <a:pt x="0" y="18"/>
                  </a:moveTo>
                  <a:lnTo>
                    <a:pt x="470" y="18"/>
                  </a:lnTo>
                  <a:moveTo>
                    <a:pt x="0" y="22"/>
                  </a:moveTo>
                  <a:lnTo>
                    <a:pt x="470"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90" name="Rectangle 11"/>
            <p:cNvSpPr>
              <a:spLocks noChangeArrowheads="1"/>
            </p:cNvSpPr>
            <p:nvPr/>
          </p:nvSpPr>
          <p:spPr bwMode="auto">
            <a:xfrm>
              <a:off x="2908" y="1008"/>
              <a:ext cx="5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err="1" smtClean="0">
                  <a:ln>
                    <a:noFill/>
                  </a:ln>
                  <a:solidFill>
                    <a:srgbClr val="1A1B1C"/>
                  </a:solidFill>
                  <a:effectLst/>
                  <a:latin typeface="Times New Roman" pitchFamily="18" charset="0"/>
                  <a:cs typeface="Times New Roman" pitchFamily="18" charset="0"/>
                </a:rPr>
                <a:t>alu</a:t>
              </a:r>
              <a:r>
                <a:rPr lang="en-US" sz="1900" i="1" dirty="0" err="1" smtClean="0">
                  <a:solidFill>
                    <a:srgbClr val="1A1B1C"/>
                  </a:solidFill>
                  <a:latin typeface="Times New Roman" pitchFamily="18" charset="0"/>
                  <a:cs typeface="Times New Roman" pitchFamily="18" charset="0"/>
                </a:rPr>
                <a:t>Signal</a:t>
              </a:r>
              <a:endParaRPr kumimoji="0" lang="en-US" sz="1900" b="0" i="1"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2025"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signal </a:t>
            </a:r>
            <a:r>
              <a:rPr lang="fr-FR" dirty="0" err="1">
                <a:solidFill>
                  <a:schemeClr val="tx1"/>
                </a:solidFill>
              </a:rPr>
              <a:t>Logic</a:t>
            </a:r>
            <a:endParaRPr lang="fr-FR" dirty="0">
              <a:solidFill>
                <a:schemeClr val="tx1"/>
              </a:solidFill>
            </a:endParaRPr>
          </a:p>
        </p:txBody>
      </p:sp>
      <p:sp>
        <p:nvSpPr>
          <p:cNvPr id="3" name="Freeform 2"/>
          <p:cNvSpPr/>
          <p:nvPr/>
        </p:nvSpPr>
        <p:spPr>
          <a:xfrm>
            <a:off x="2282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a:ln>
                  <a:noFill/>
                </a:ln>
                <a:latin typeface="Arial" pitchFamily="18"/>
                <a:ea typeface="Microsoft YaHei" pitchFamily="2"/>
                <a:cs typeface="Mangal" pitchFamily="2"/>
              </a:rPr>
              <a:t>op</a:t>
            </a:r>
            <a:r>
              <a:rPr lang="en-IN" sz="2400" b="0" i="0" u="none" strike="noStrike" kern="1200" baseline="-33000">
                <a:ln>
                  <a:noFill/>
                </a:ln>
                <a:latin typeface="Arial" pitchFamily="18"/>
                <a:ea typeface="Microsoft YaHei" pitchFamily="2"/>
                <a:cs typeface="Mangal" pitchFamily="2"/>
              </a:rPr>
              <a:t>5</a:t>
            </a:r>
          </a:p>
        </p:txBody>
      </p:sp>
      <p:sp>
        <p:nvSpPr>
          <p:cNvPr id="4" name="Freeform 3"/>
          <p:cNvSpPr/>
          <p:nvPr/>
        </p:nvSpPr>
        <p:spPr>
          <a:xfrm>
            <a:off x="3722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a:ln>
                  <a:noFill/>
                </a:ln>
                <a:latin typeface="Arial" pitchFamily="18"/>
                <a:ea typeface="Microsoft YaHei" pitchFamily="2"/>
                <a:cs typeface="Mangal" pitchFamily="2"/>
              </a:rPr>
              <a:t>op</a:t>
            </a:r>
            <a:r>
              <a:rPr lang="en-IN" sz="2400" b="0" i="0" u="none" strike="noStrike" kern="1200" baseline="-33000">
                <a:ln>
                  <a:noFill/>
                </a:ln>
                <a:latin typeface="Arial" pitchFamily="18"/>
                <a:ea typeface="Microsoft YaHei" pitchFamily="2"/>
                <a:cs typeface="Mangal" pitchFamily="2"/>
              </a:rPr>
              <a:t>3</a:t>
            </a:r>
          </a:p>
        </p:txBody>
      </p:sp>
      <p:sp>
        <p:nvSpPr>
          <p:cNvPr id="5" name="Freeform 4"/>
          <p:cNvSpPr/>
          <p:nvPr/>
        </p:nvSpPr>
        <p:spPr>
          <a:xfrm>
            <a:off x="3002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a:ln>
                  <a:noFill/>
                </a:ln>
                <a:latin typeface="Arial" pitchFamily="18"/>
                <a:ea typeface="Microsoft YaHei" pitchFamily="2"/>
                <a:cs typeface="Mangal" pitchFamily="2"/>
              </a:rPr>
              <a:t>op</a:t>
            </a:r>
            <a:r>
              <a:rPr lang="en-IN" sz="2400" b="0" i="0" u="none" strike="noStrike" kern="1200" baseline="-33000">
                <a:ln>
                  <a:noFill/>
                </a:ln>
                <a:latin typeface="Arial" pitchFamily="18"/>
                <a:ea typeface="Microsoft YaHei" pitchFamily="2"/>
                <a:cs typeface="Mangal" pitchFamily="2"/>
              </a:rPr>
              <a:t>5</a:t>
            </a:r>
          </a:p>
        </p:txBody>
      </p:sp>
      <p:sp>
        <p:nvSpPr>
          <p:cNvPr id="6" name="Freeform 5"/>
          <p:cNvSpPr/>
          <p:nvPr/>
        </p:nvSpPr>
        <p:spPr>
          <a:xfrm>
            <a:off x="3002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a:ln>
                  <a:noFill/>
                </a:ln>
                <a:latin typeface="Arial" pitchFamily="18"/>
                <a:ea typeface="Microsoft YaHei" pitchFamily="2"/>
                <a:cs typeface="Mangal" pitchFamily="2"/>
              </a:rPr>
              <a:t>op</a:t>
            </a:r>
            <a:r>
              <a:rPr lang="en-IN" sz="2400" b="0" i="0" u="none" strike="noStrike" kern="1200" baseline="-33000">
                <a:ln>
                  <a:noFill/>
                </a:ln>
                <a:latin typeface="Arial" pitchFamily="18"/>
                <a:ea typeface="Microsoft YaHei" pitchFamily="2"/>
                <a:cs typeface="Mangal" pitchFamily="2"/>
              </a:rPr>
              <a:t>4</a:t>
            </a:r>
          </a:p>
        </p:txBody>
      </p:sp>
      <p:sp>
        <p:nvSpPr>
          <p:cNvPr id="7" name="Freeform 6"/>
          <p:cNvSpPr/>
          <p:nvPr/>
        </p:nvSpPr>
        <p:spPr>
          <a:xfrm>
            <a:off x="4442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a:ln>
                  <a:noFill/>
                </a:ln>
                <a:latin typeface="Arial" pitchFamily="18"/>
                <a:ea typeface="Microsoft YaHei" pitchFamily="2"/>
                <a:cs typeface="Mangal" pitchFamily="2"/>
              </a:rPr>
              <a:t>op</a:t>
            </a:r>
            <a:r>
              <a:rPr lang="en-IN" sz="2400" b="0" i="0" u="none" strike="noStrike" kern="1200" baseline="-33000">
                <a:ln>
                  <a:noFill/>
                </a:ln>
                <a:latin typeface="Arial" pitchFamily="18"/>
                <a:ea typeface="Microsoft YaHei" pitchFamily="2"/>
                <a:cs typeface="Mangal" pitchFamily="2"/>
              </a:rPr>
              <a:t>2</a:t>
            </a:r>
          </a:p>
        </p:txBody>
      </p:sp>
      <p:sp>
        <p:nvSpPr>
          <p:cNvPr id="8" name="Freeform 7"/>
          <p:cNvSpPr/>
          <p:nvPr/>
        </p:nvSpPr>
        <p:spPr>
          <a:xfrm>
            <a:off x="5162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a:ln>
                  <a:noFill/>
                </a:ln>
                <a:latin typeface="Arial" pitchFamily="18"/>
                <a:ea typeface="Microsoft YaHei" pitchFamily="2"/>
                <a:cs typeface="Mangal" pitchFamily="2"/>
              </a:rPr>
              <a:t>op</a:t>
            </a:r>
            <a:r>
              <a:rPr lang="en-IN" sz="2400" b="0" i="0" u="none" strike="noStrike" kern="1200" baseline="-33000">
                <a:ln>
                  <a:noFill/>
                </a:ln>
                <a:latin typeface="Arial" pitchFamily="18"/>
                <a:ea typeface="Microsoft YaHei" pitchFamily="2"/>
                <a:cs typeface="Mangal" pitchFamily="2"/>
              </a:rPr>
              <a:t>1</a:t>
            </a:r>
          </a:p>
        </p:txBody>
      </p:sp>
      <p:sp>
        <p:nvSpPr>
          <p:cNvPr id="9" name="TextBox 8"/>
          <p:cNvSpPr txBox="1"/>
          <p:nvPr/>
        </p:nvSpPr>
        <p:spPr>
          <a:xfrm>
            <a:off x="3434900" y="1584000"/>
            <a:ext cx="208800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600" b="0" i="0" u="none" strike="noStrike" kern="1200">
                <a:ln>
                  <a:noFill/>
                </a:ln>
                <a:latin typeface="Arial" pitchFamily="18"/>
                <a:ea typeface="Microsoft YaHei" pitchFamily="2"/>
                <a:cs typeface="Mangal" pitchFamily="2"/>
              </a:rPr>
              <a:t>opcode</a:t>
            </a:r>
          </a:p>
        </p:txBody>
      </p:sp>
      <p:sp>
        <p:nvSpPr>
          <p:cNvPr id="10" name="Freeform 9"/>
          <p:cNvSpPr/>
          <p:nvPr/>
        </p:nvSpPr>
        <p:spPr>
          <a:xfrm>
            <a:off x="6890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baseline="0">
                <a:ln>
                  <a:noFill/>
                </a:ln>
                <a:latin typeface="Arial" pitchFamily="18"/>
                <a:ea typeface="Microsoft YaHei" pitchFamily="2"/>
                <a:cs typeface="Mangal" pitchFamily="2"/>
              </a:rPr>
              <a:t>I</a:t>
            </a:r>
          </a:p>
        </p:txBody>
      </p:sp>
      <p:sp>
        <p:nvSpPr>
          <p:cNvPr id="11" name="TextBox 10"/>
          <p:cNvSpPr txBox="1"/>
          <p:nvPr/>
        </p:nvSpPr>
        <p:spPr>
          <a:xfrm>
            <a:off x="6242900" y="1484639"/>
            <a:ext cx="266400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600" b="0" i="0" u="none" strike="noStrike" kern="1200">
                <a:ln>
                  <a:noFill/>
                </a:ln>
                <a:latin typeface="Arial" pitchFamily="18"/>
                <a:ea typeface="Microsoft YaHei" pitchFamily="2"/>
                <a:cs typeface="Mangal" pitchFamily="2"/>
              </a:rPr>
              <a:t>immediate bit</a:t>
            </a:r>
          </a:p>
        </p:txBody>
      </p:sp>
      <p:sp>
        <p:nvSpPr>
          <p:cNvPr id="21587" name="AutoShape 104"/>
          <p:cNvSpPr>
            <a:spLocks noChangeAspect="1" noChangeArrowheads="1" noTextEdit="1"/>
          </p:cNvSpPr>
          <p:nvPr/>
        </p:nvSpPr>
        <p:spPr bwMode="auto">
          <a:xfrm>
            <a:off x="1355725" y="2917825"/>
            <a:ext cx="7315200" cy="323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88" name="Freeform 106"/>
          <p:cNvSpPr>
            <a:spLocks noEditPoints="1"/>
          </p:cNvSpPr>
          <p:nvPr/>
        </p:nvSpPr>
        <p:spPr bwMode="auto">
          <a:xfrm>
            <a:off x="1385888" y="2947988"/>
            <a:ext cx="7250113" cy="339725"/>
          </a:xfrm>
          <a:custGeom>
            <a:avLst/>
            <a:gdLst>
              <a:gd name="T0" fmla="*/ 0 w 470"/>
              <a:gd name="T1" fmla="*/ 0 h 22"/>
              <a:gd name="T2" fmla="*/ 470 w 470"/>
              <a:gd name="T3" fmla="*/ 0 h 22"/>
              <a:gd name="T4" fmla="*/ 0 w 470"/>
              <a:gd name="T5" fmla="*/ 4 h 22"/>
              <a:gd name="T6" fmla="*/ 470 w 470"/>
              <a:gd name="T7" fmla="*/ 4 h 22"/>
              <a:gd name="T8" fmla="*/ 0 w 470"/>
              <a:gd name="T9" fmla="*/ 22 h 22"/>
              <a:gd name="T10" fmla="*/ 0 w 470"/>
              <a:gd name="T11" fmla="*/ 4 h 22"/>
              <a:gd name="T12" fmla="*/ 4 w 470"/>
              <a:gd name="T13" fmla="*/ 22 h 22"/>
              <a:gd name="T14" fmla="*/ 4 w 47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22">
                <a:moveTo>
                  <a:pt x="0" y="0"/>
                </a:moveTo>
                <a:lnTo>
                  <a:pt x="470" y="0"/>
                </a:lnTo>
                <a:moveTo>
                  <a:pt x="0" y="4"/>
                </a:moveTo>
                <a:lnTo>
                  <a:pt x="470"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89" name="Rectangle 107"/>
          <p:cNvSpPr>
            <a:spLocks noChangeArrowheads="1"/>
          </p:cNvSpPr>
          <p:nvPr/>
        </p:nvSpPr>
        <p:spPr bwMode="auto">
          <a:xfrm>
            <a:off x="1587500" y="2995613"/>
            <a:ext cx="9620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dirty="0" smtClean="0">
                <a:ln>
                  <a:noFill/>
                </a:ln>
                <a:solidFill>
                  <a:srgbClr val="1A1B1C"/>
                </a:solidFill>
                <a:effectLst/>
                <a:latin typeface="Times New Roman" pitchFamily="18" charset="0"/>
                <a:cs typeface="Times New Roman" pitchFamily="18" charset="0"/>
              </a:rPr>
              <a:t>Serial No.</a:t>
            </a:r>
            <a:endParaRPr kumimoji="0" lang="en-US" sz="185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1590" name="Line 108"/>
          <p:cNvSpPr>
            <a:spLocks noChangeShapeType="1"/>
          </p:cNvSpPr>
          <p:nvPr/>
        </p:nvSpPr>
        <p:spPr bwMode="auto">
          <a:xfrm flipV="1">
            <a:off x="2728913" y="3009900"/>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1" name="Rectangle 109"/>
          <p:cNvSpPr>
            <a:spLocks noChangeArrowheads="1"/>
          </p:cNvSpPr>
          <p:nvPr/>
        </p:nvSpPr>
        <p:spPr bwMode="auto">
          <a:xfrm>
            <a:off x="2867025" y="2995613"/>
            <a:ext cx="1160463" cy="313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dirty="0" smtClean="0">
                <a:ln>
                  <a:noFill/>
                </a:ln>
                <a:solidFill>
                  <a:srgbClr val="1A1B1C"/>
                </a:solidFill>
                <a:effectLst/>
                <a:latin typeface="Times New Roman" pitchFamily="18" charset="0"/>
                <a:cs typeface="Times New Roman" pitchFamily="18" charset="0"/>
              </a:rPr>
              <a:t>Signal</a:t>
            </a:r>
          </a:p>
          <a:p>
            <a:r>
              <a:rPr lang="en-US" sz="1850" i="1" dirty="0" err="1">
                <a:latin typeface="Times New Roman" pitchFamily="18" charset="0"/>
                <a:cs typeface="Times New Roman" pitchFamily="18" charset="0"/>
              </a:rPr>
              <a:t>isSt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isLd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isBeq</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isBgt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isRet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isImmediate</a:t>
            </a:r>
            <a:endParaRPr lang="en-US" sz="1850" i="1" dirty="0">
              <a:latin typeface="Times New Roman" pitchFamily="18" charset="0"/>
              <a:cs typeface="Times New Roman" pitchFamily="18" charset="0"/>
            </a:endParaRPr>
          </a:p>
          <a:p>
            <a:r>
              <a:rPr lang="en-US" sz="1850" i="1" dirty="0" err="1" smtClean="0">
                <a:latin typeface="Times New Roman" pitchFamily="18" charset="0"/>
                <a:cs typeface="Times New Roman" pitchFamily="18" charset="0"/>
              </a:rPr>
              <a:t>isWb</a:t>
            </a:r>
            <a:endParaRPr lang="en-US" sz="1850" i="1" dirty="0" smtClean="0">
              <a:latin typeface="Times New Roman" pitchFamily="18" charset="0"/>
              <a:cs typeface="Times New Roman" pitchFamily="18" charset="0"/>
            </a:endParaRPr>
          </a:p>
          <a:p>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isUbranch</a:t>
            </a:r>
            <a:endParaRPr lang="en-US" sz="1850" i="1" dirty="0">
              <a:latin typeface="Times New Roman" pitchFamily="18" charset="0"/>
              <a:cs typeface="Times New Roman" pitchFamily="18" charset="0"/>
            </a:endParaRPr>
          </a:p>
          <a:p>
            <a:r>
              <a:rPr lang="en-US" sz="1850" i="1" dirty="0" err="1" smtClean="0">
                <a:latin typeface="Times New Roman" pitchFamily="18" charset="0"/>
                <a:cs typeface="Times New Roman" pitchFamily="18" charset="0"/>
              </a:rPr>
              <a:t>isCall</a:t>
            </a:r>
            <a:endParaRPr lang="en-US" sz="1850" dirty="0">
              <a:latin typeface="Times New Roman" pitchFamily="18" charset="0"/>
              <a:cs typeface="Times New Roman" pitchFamily="18" charset="0"/>
            </a:endParaRPr>
          </a:p>
        </p:txBody>
      </p:sp>
      <p:sp>
        <p:nvSpPr>
          <p:cNvPr id="21592" name="Line 110"/>
          <p:cNvSpPr>
            <a:spLocks noChangeShapeType="1"/>
          </p:cNvSpPr>
          <p:nvPr/>
        </p:nvSpPr>
        <p:spPr bwMode="auto">
          <a:xfrm flipV="1">
            <a:off x="4348163" y="3009900"/>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3" name="Rectangle 111"/>
          <p:cNvSpPr>
            <a:spLocks noChangeArrowheads="1"/>
          </p:cNvSpPr>
          <p:nvPr/>
        </p:nvSpPr>
        <p:spPr bwMode="auto">
          <a:xfrm>
            <a:off x="4505325" y="2995613"/>
            <a:ext cx="3635375" cy="341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dirty="0" smtClean="0">
                <a:ln>
                  <a:noFill/>
                </a:ln>
                <a:solidFill>
                  <a:srgbClr val="1A1B1C"/>
                </a:solidFill>
                <a:effectLst/>
                <a:latin typeface="Times New Roman" pitchFamily="18" charset="0"/>
                <a:cs typeface="Times New Roman" pitchFamily="18" charset="0"/>
              </a:rPr>
              <a:t>Condition</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smtClean="0">
                <a:latin typeface="Times New Roman" pitchFamily="18" charset="0"/>
                <a:cs typeface="Times New Roman" pitchFamily="18" charset="0"/>
              </a:rPr>
              <a:t>I</a:t>
            </a:r>
            <a:endParaRPr lang="en-US" sz="1850" i="1" dirty="0">
              <a:latin typeface="Times New Roman" pitchFamily="18" charset="0"/>
              <a:cs typeface="Times New Roman" pitchFamily="18" charset="0"/>
            </a:endParaRPr>
          </a:p>
          <a:p>
            <a:r>
              <a:rPr lang="en-US" sz="1850" dirty="0" smtClean="0">
                <a:latin typeface="Times New Roman" pitchFamily="18" charset="0"/>
                <a:cs typeface="Times New Roman" pitchFamily="18" charset="0"/>
              </a:rPr>
              <a:t>~(</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dirty="0">
                <a:latin typeface="Times New Roman" pitchFamily="18" charset="0"/>
                <a:cs typeface="Times New Roman" pitchFamily="18" charset="0"/>
              </a:rPr>
              <a:t> + </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r>
              <a:rPr lang="en-US" sz="1850" i="1" dirty="0">
                <a:latin typeface="Times New Roman" pitchFamily="18" charset="0"/>
                <a:cs typeface="Times New Roman" pitchFamily="18" charset="0"/>
              </a:rPr>
              <a:t>.</a:t>
            </a:r>
            <a:r>
              <a:rPr lang="en-US" sz="1850" dirty="0">
                <a:latin typeface="Times New Roman" pitchFamily="18" charset="0"/>
                <a:cs typeface="Times New Roman" pitchFamily="18" charset="0"/>
              </a:rPr>
              <a:t>(</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dirty="0">
                <a:latin typeface="Times New Roman" pitchFamily="18" charset="0"/>
                <a:cs typeface="Times New Roman" pitchFamily="18" charset="0"/>
              </a:rPr>
              <a:t> + </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dirty="0">
                <a:latin typeface="Times New Roman" pitchFamily="18" charset="0"/>
                <a:cs typeface="Times New Roman" pitchFamily="18" charset="0"/>
              </a:rPr>
              <a:t>)) +</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smtClean="0">
                <a:latin typeface="Times New Roman" pitchFamily="18" charset="0"/>
                <a:cs typeface="Times New Roman" pitchFamily="18" charset="0"/>
              </a:rPr>
              <a:t>op</a:t>
            </a:r>
            <a:r>
              <a:rPr lang="en-US" sz="1850" baseline="-25000" dirty="0" smtClean="0">
                <a:latin typeface="Times New Roman" pitchFamily="18" charset="0"/>
                <a:cs typeface="Times New Roman" pitchFamily="18" charset="0"/>
              </a:rPr>
              <a:t>5</a:t>
            </a:r>
            <a:r>
              <a:rPr lang="en-US" sz="1850" i="1" dirty="0" smtClean="0">
                <a:latin typeface="Times New Roman" pitchFamily="18" charset="0"/>
                <a:cs typeface="Times New Roman" pitchFamily="18" charset="0"/>
              </a:rPr>
              <a:t>.op</a:t>
            </a:r>
            <a:r>
              <a:rPr lang="en-US" sz="1850" baseline="-25000" dirty="0" smtClean="0">
                <a:latin typeface="Times New Roman" pitchFamily="18" charset="0"/>
                <a:cs typeface="Times New Roman" pitchFamily="18" charset="0"/>
              </a:rPr>
              <a:t>4</a:t>
            </a:r>
            <a:r>
              <a:rPr lang="en-US" sz="1850" i="1" dirty="0">
                <a:latin typeface="Times New Roman" pitchFamily="18" charset="0"/>
                <a:cs typeface="Times New Roman" pitchFamily="18" charset="0"/>
              </a:rPr>
              <a:t>.</a:t>
            </a:r>
            <a:r>
              <a:rPr lang="en-US" sz="1850" dirty="0">
                <a:latin typeface="Times New Roman" pitchFamily="18" charset="0"/>
                <a:cs typeface="Times New Roman" pitchFamily="18" charset="0"/>
              </a:rPr>
              <a:t>(</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dirty="0">
                <a:latin typeface="Times New Roman" pitchFamily="18" charset="0"/>
                <a:cs typeface="Times New Roman" pitchFamily="18" charset="0"/>
              </a:rPr>
              <a:t> + </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r>
              <a:rPr lang="en-US" sz="1850" dirty="0">
                <a:latin typeface="Times New Roman" pitchFamily="18" charset="0"/>
                <a:cs typeface="Times New Roman" pitchFamily="18" charset="0"/>
              </a:rPr>
              <a:t>)</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5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1594" name="Freeform 112"/>
          <p:cNvSpPr>
            <a:spLocks noEditPoints="1"/>
          </p:cNvSpPr>
          <p:nvPr/>
        </p:nvSpPr>
        <p:spPr bwMode="auto">
          <a:xfrm>
            <a:off x="1385888" y="3009900"/>
            <a:ext cx="7250113" cy="571500"/>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8 h 37"/>
              <a:gd name="T16" fmla="*/ 4 w 470"/>
              <a:gd name="T17" fmla="*/ 37 h 37"/>
              <a:gd name="T18" fmla="*/ 4 w 4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5" name="Rectangle 113"/>
          <p:cNvSpPr>
            <a:spLocks noChangeArrowheads="1"/>
          </p:cNvSpPr>
          <p:nvPr/>
        </p:nvSpPr>
        <p:spPr bwMode="auto">
          <a:xfrm>
            <a:off x="1587500" y="3287713"/>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dirty="0" smtClean="0">
                <a:ln>
                  <a:noFill/>
                </a:ln>
                <a:solidFill>
                  <a:srgbClr val="1A1B1C"/>
                </a:solidFill>
                <a:effectLst/>
                <a:latin typeface="Times New Roman" pitchFamily="18" charset="0"/>
                <a:cs typeface="Times New Roman" pitchFamily="18" charset="0"/>
              </a:rPr>
              <a:t>1</a:t>
            </a:r>
            <a:endParaRPr kumimoji="0" lang="en-US" sz="185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1596" name="Line 114"/>
          <p:cNvSpPr>
            <a:spLocks noChangeShapeType="1"/>
          </p:cNvSpPr>
          <p:nvPr/>
        </p:nvSpPr>
        <p:spPr bwMode="auto">
          <a:xfrm flipV="1">
            <a:off x="2728913" y="3287713"/>
            <a:ext cx="0" cy="29368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7" name="Freeform 115"/>
          <p:cNvSpPr>
            <a:spLocks noEditPoints="1"/>
          </p:cNvSpPr>
          <p:nvPr/>
        </p:nvSpPr>
        <p:spPr bwMode="auto">
          <a:xfrm>
            <a:off x="4348163" y="3287713"/>
            <a:ext cx="477838" cy="293688"/>
          </a:xfrm>
          <a:custGeom>
            <a:avLst/>
            <a:gdLst>
              <a:gd name="T0" fmla="*/ 0 w 31"/>
              <a:gd name="T1" fmla="*/ 19 h 19"/>
              <a:gd name="T2" fmla="*/ 0 w 31"/>
              <a:gd name="T3" fmla="*/ 0 h 19"/>
              <a:gd name="T4" fmla="*/ 9 w 31"/>
              <a:gd name="T5" fmla="*/ 5 h 19"/>
              <a:gd name="T6" fmla="*/ 31 w 31"/>
              <a:gd name="T7" fmla="*/ 5 h 19"/>
            </a:gdLst>
            <a:ahLst/>
            <a:cxnLst>
              <a:cxn ang="0">
                <a:pos x="T0" y="T1"/>
              </a:cxn>
              <a:cxn ang="0">
                <a:pos x="T2" y="T3"/>
              </a:cxn>
              <a:cxn ang="0">
                <a:pos x="T4" y="T5"/>
              </a:cxn>
              <a:cxn ang="0">
                <a:pos x="T6" y="T7"/>
              </a:cxn>
            </a:cxnLst>
            <a:rect l="0" t="0" r="r" b="b"/>
            <a:pathLst>
              <a:path w="31" h="19">
                <a:moveTo>
                  <a:pt x="0" y="19"/>
                </a:moveTo>
                <a:lnTo>
                  <a:pt x="0" y="0"/>
                </a:lnTo>
                <a:moveTo>
                  <a:pt x="9" y="5"/>
                </a:moveTo>
                <a:lnTo>
                  <a:pt x="31" y="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8" name="Freeform 116"/>
          <p:cNvSpPr>
            <a:spLocks noEditPoints="1"/>
          </p:cNvSpPr>
          <p:nvPr/>
        </p:nvSpPr>
        <p:spPr bwMode="auto">
          <a:xfrm>
            <a:off x="1385888" y="3287713"/>
            <a:ext cx="7250113" cy="569913"/>
          </a:xfrm>
          <a:custGeom>
            <a:avLst/>
            <a:gdLst>
              <a:gd name="T0" fmla="*/ 466 w 470"/>
              <a:gd name="T1" fmla="*/ 19 h 37"/>
              <a:gd name="T2" fmla="*/ 466 w 470"/>
              <a:gd name="T3" fmla="*/ 0 h 37"/>
              <a:gd name="T4" fmla="*/ 470 w 470"/>
              <a:gd name="T5" fmla="*/ 19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9"/>
                </a:moveTo>
                <a:lnTo>
                  <a:pt x="466" y="0"/>
                </a:lnTo>
                <a:moveTo>
                  <a:pt x="470" y="19"/>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9" name="Rectangle 117"/>
          <p:cNvSpPr>
            <a:spLocks noChangeArrowheads="1"/>
          </p:cNvSpPr>
          <p:nvPr/>
        </p:nvSpPr>
        <p:spPr bwMode="auto">
          <a:xfrm>
            <a:off x="1587500" y="3581400"/>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2</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6" name="Line 118"/>
          <p:cNvSpPr>
            <a:spLocks noChangeShapeType="1"/>
          </p:cNvSpPr>
          <p:nvPr/>
        </p:nvSpPr>
        <p:spPr bwMode="auto">
          <a:xfrm flipV="1">
            <a:off x="2728913" y="3581400"/>
            <a:ext cx="0" cy="2762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97" name="Freeform 119"/>
          <p:cNvSpPr>
            <a:spLocks noEditPoints="1"/>
          </p:cNvSpPr>
          <p:nvPr/>
        </p:nvSpPr>
        <p:spPr bwMode="auto">
          <a:xfrm>
            <a:off x="4348163" y="3581400"/>
            <a:ext cx="477838" cy="276225"/>
          </a:xfrm>
          <a:custGeom>
            <a:avLst/>
            <a:gdLst>
              <a:gd name="T0" fmla="*/ 0 w 31"/>
              <a:gd name="T1" fmla="*/ 18 h 18"/>
              <a:gd name="T2" fmla="*/ 0 w 31"/>
              <a:gd name="T3" fmla="*/ 0 h 18"/>
              <a:gd name="T4" fmla="*/ 9 w 31"/>
              <a:gd name="T5" fmla="*/ 4 h 18"/>
              <a:gd name="T6" fmla="*/ 31 w 31"/>
              <a:gd name="T7" fmla="*/ 4 h 18"/>
            </a:gdLst>
            <a:ahLst/>
            <a:cxnLst>
              <a:cxn ang="0">
                <a:pos x="T0" y="T1"/>
              </a:cxn>
              <a:cxn ang="0">
                <a:pos x="T2" y="T3"/>
              </a:cxn>
              <a:cxn ang="0">
                <a:pos x="T4" y="T5"/>
              </a:cxn>
              <a:cxn ang="0">
                <a:pos x="T6" y="T7"/>
              </a:cxn>
            </a:cxnLst>
            <a:rect l="0" t="0" r="r" b="b"/>
            <a:pathLst>
              <a:path w="31" h="18">
                <a:moveTo>
                  <a:pt x="0" y="18"/>
                </a:moveTo>
                <a:lnTo>
                  <a:pt x="0" y="0"/>
                </a:lnTo>
                <a:moveTo>
                  <a:pt x="9" y="4"/>
                </a:moveTo>
                <a:lnTo>
                  <a:pt x="31"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98" name="Freeform 120"/>
          <p:cNvSpPr>
            <a:spLocks noEditPoints="1"/>
          </p:cNvSpPr>
          <p:nvPr/>
        </p:nvSpPr>
        <p:spPr bwMode="auto">
          <a:xfrm>
            <a:off x="1385888" y="3581400"/>
            <a:ext cx="7250113" cy="569913"/>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99" name="Rectangle 121"/>
          <p:cNvSpPr>
            <a:spLocks noChangeArrowheads="1"/>
          </p:cNvSpPr>
          <p:nvPr/>
        </p:nvSpPr>
        <p:spPr bwMode="auto">
          <a:xfrm>
            <a:off x="1587500" y="3859213"/>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3</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0" name="Line 122"/>
          <p:cNvSpPr>
            <a:spLocks noChangeShapeType="1"/>
          </p:cNvSpPr>
          <p:nvPr/>
        </p:nvSpPr>
        <p:spPr bwMode="auto">
          <a:xfrm flipV="1">
            <a:off x="2728913" y="3873500"/>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1" name="Line 123"/>
          <p:cNvSpPr>
            <a:spLocks noChangeShapeType="1"/>
          </p:cNvSpPr>
          <p:nvPr/>
        </p:nvSpPr>
        <p:spPr bwMode="auto">
          <a:xfrm flipV="1">
            <a:off x="4348163" y="3873500"/>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2" name="Freeform 124"/>
          <p:cNvSpPr>
            <a:spLocks noEditPoints="1"/>
          </p:cNvSpPr>
          <p:nvPr/>
        </p:nvSpPr>
        <p:spPr bwMode="auto">
          <a:xfrm>
            <a:off x="1385888" y="3873500"/>
            <a:ext cx="7250113" cy="555625"/>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3" name="Rectangle 125"/>
          <p:cNvSpPr>
            <a:spLocks noChangeArrowheads="1"/>
          </p:cNvSpPr>
          <p:nvPr/>
        </p:nvSpPr>
        <p:spPr bwMode="auto">
          <a:xfrm>
            <a:off x="1587500" y="4151313"/>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4</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4" name="Line 126"/>
          <p:cNvSpPr>
            <a:spLocks noChangeShapeType="1"/>
          </p:cNvSpPr>
          <p:nvPr/>
        </p:nvSpPr>
        <p:spPr bwMode="auto">
          <a:xfrm flipV="1">
            <a:off x="2728913" y="4151313"/>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5" name="Line 127"/>
          <p:cNvSpPr>
            <a:spLocks noChangeShapeType="1"/>
          </p:cNvSpPr>
          <p:nvPr/>
        </p:nvSpPr>
        <p:spPr bwMode="auto">
          <a:xfrm flipV="1">
            <a:off x="4348163" y="4151313"/>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6" name="Freeform 128"/>
          <p:cNvSpPr>
            <a:spLocks noEditPoints="1"/>
          </p:cNvSpPr>
          <p:nvPr/>
        </p:nvSpPr>
        <p:spPr bwMode="auto">
          <a:xfrm>
            <a:off x="1385888" y="4151313"/>
            <a:ext cx="7250113" cy="56991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7" name="Rectangle 129"/>
          <p:cNvSpPr>
            <a:spLocks noChangeArrowheads="1"/>
          </p:cNvSpPr>
          <p:nvPr/>
        </p:nvSpPr>
        <p:spPr bwMode="auto">
          <a:xfrm>
            <a:off x="1587500" y="4445001"/>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5</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8" name="Line 130"/>
          <p:cNvSpPr>
            <a:spLocks noChangeShapeType="1"/>
          </p:cNvSpPr>
          <p:nvPr/>
        </p:nvSpPr>
        <p:spPr bwMode="auto">
          <a:xfrm flipV="1">
            <a:off x="2728913" y="4443413"/>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9" name="Line 131"/>
          <p:cNvSpPr>
            <a:spLocks noChangeShapeType="1"/>
          </p:cNvSpPr>
          <p:nvPr/>
        </p:nvSpPr>
        <p:spPr bwMode="auto">
          <a:xfrm flipV="1">
            <a:off x="4348163" y="4443413"/>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10" name="Freeform 132"/>
          <p:cNvSpPr>
            <a:spLocks noEditPoints="1"/>
          </p:cNvSpPr>
          <p:nvPr/>
        </p:nvSpPr>
        <p:spPr bwMode="auto">
          <a:xfrm>
            <a:off x="1385888" y="4443413"/>
            <a:ext cx="7250113" cy="571500"/>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11" name="Rectangle 133"/>
          <p:cNvSpPr>
            <a:spLocks noChangeArrowheads="1"/>
          </p:cNvSpPr>
          <p:nvPr/>
        </p:nvSpPr>
        <p:spPr bwMode="auto">
          <a:xfrm>
            <a:off x="1587500" y="4721226"/>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6</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2" name="Line 134"/>
          <p:cNvSpPr>
            <a:spLocks noChangeShapeType="1"/>
          </p:cNvSpPr>
          <p:nvPr/>
        </p:nvSpPr>
        <p:spPr bwMode="auto">
          <a:xfrm flipV="1">
            <a:off x="2728913" y="4737101"/>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13" name="Line 135"/>
          <p:cNvSpPr>
            <a:spLocks noChangeShapeType="1"/>
          </p:cNvSpPr>
          <p:nvPr/>
        </p:nvSpPr>
        <p:spPr bwMode="auto">
          <a:xfrm flipV="1">
            <a:off x="4348163" y="4737101"/>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0" name="Freeform 136"/>
          <p:cNvSpPr>
            <a:spLocks noEditPoints="1"/>
          </p:cNvSpPr>
          <p:nvPr/>
        </p:nvSpPr>
        <p:spPr bwMode="auto">
          <a:xfrm>
            <a:off x="1385888" y="4737101"/>
            <a:ext cx="7250113" cy="831850"/>
          </a:xfrm>
          <a:custGeom>
            <a:avLst/>
            <a:gdLst>
              <a:gd name="T0" fmla="*/ 466 w 470"/>
              <a:gd name="T1" fmla="*/ 18 h 54"/>
              <a:gd name="T2" fmla="*/ 466 w 470"/>
              <a:gd name="T3" fmla="*/ 0 h 54"/>
              <a:gd name="T4" fmla="*/ 470 w 470"/>
              <a:gd name="T5" fmla="*/ 18 h 54"/>
              <a:gd name="T6" fmla="*/ 470 w 470"/>
              <a:gd name="T7" fmla="*/ 0 h 54"/>
              <a:gd name="T8" fmla="*/ 0 w 470"/>
              <a:gd name="T9" fmla="*/ 18 h 54"/>
              <a:gd name="T10" fmla="*/ 470 w 470"/>
              <a:gd name="T11" fmla="*/ 18 h 54"/>
              <a:gd name="T12" fmla="*/ 0 w 470"/>
              <a:gd name="T13" fmla="*/ 54 h 54"/>
              <a:gd name="T14" fmla="*/ 0 w 470"/>
              <a:gd name="T15" fmla="*/ 18 h 54"/>
              <a:gd name="T16" fmla="*/ 4 w 470"/>
              <a:gd name="T17" fmla="*/ 54 h 54"/>
              <a:gd name="T18" fmla="*/ 4 w 470"/>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4">
                <a:moveTo>
                  <a:pt x="466" y="18"/>
                </a:moveTo>
                <a:lnTo>
                  <a:pt x="466" y="0"/>
                </a:lnTo>
                <a:moveTo>
                  <a:pt x="470" y="18"/>
                </a:moveTo>
                <a:lnTo>
                  <a:pt x="470" y="0"/>
                </a:lnTo>
                <a:moveTo>
                  <a:pt x="0" y="18"/>
                </a:moveTo>
                <a:lnTo>
                  <a:pt x="470" y="18"/>
                </a:lnTo>
                <a:moveTo>
                  <a:pt x="0" y="54"/>
                </a:moveTo>
                <a:lnTo>
                  <a:pt x="0" y="18"/>
                </a:lnTo>
                <a:moveTo>
                  <a:pt x="4" y="54"/>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1" name="Rectangle 137"/>
          <p:cNvSpPr>
            <a:spLocks noChangeArrowheads="1"/>
          </p:cNvSpPr>
          <p:nvPr/>
        </p:nvSpPr>
        <p:spPr bwMode="auto">
          <a:xfrm>
            <a:off x="1587500" y="5014913"/>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7</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602" name="Line 138"/>
          <p:cNvSpPr>
            <a:spLocks noChangeShapeType="1"/>
          </p:cNvSpPr>
          <p:nvPr/>
        </p:nvSpPr>
        <p:spPr bwMode="auto">
          <a:xfrm flipV="1">
            <a:off x="2728913" y="5014913"/>
            <a:ext cx="0" cy="5540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3" name="Line 139"/>
          <p:cNvSpPr>
            <a:spLocks noChangeShapeType="1"/>
          </p:cNvSpPr>
          <p:nvPr/>
        </p:nvSpPr>
        <p:spPr bwMode="auto">
          <a:xfrm flipV="1">
            <a:off x="4348163" y="5014913"/>
            <a:ext cx="0" cy="5540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4" name="Freeform 140"/>
          <p:cNvSpPr>
            <a:spLocks noEditPoints="1"/>
          </p:cNvSpPr>
          <p:nvPr/>
        </p:nvSpPr>
        <p:spPr bwMode="auto">
          <a:xfrm>
            <a:off x="1385888" y="5014913"/>
            <a:ext cx="7250113" cy="847725"/>
          </a:xfrm>
          <a:custGeom>
            <a:avLst/>
            <a:gdLst>
              <a:gd name="T0" fmla="*/ 466 w 470"/>
              <a:gd name="T1" fmla="*/ 36 h 55"/>
              <a:gd name="T2" fmla="*/ 466 w 470"/>
              <a:gd name="T3" fmla="*/ 0 h 55"/>
              <a:gd name="T4" fmla="*/ 470 w 470"/>
              <a:gd name="T5" fmla="*/ 36 h 55"/>
              <a:gd name="T6" fmla="*/ 470 w 470"/>
              <a:gd name="T7" fmla="*/ 0 h 55"/>
              <a:gd name="T8" fmla="*/ 0 w 470"/>
              <a:gd name="T9" fmla="*/ 37 h 55"/>
              <a:gd name="T10" fmla="*/ 470 w 470"/>
              <a:gd name="T11" fmla="*/ 37 h 55"/>
              <a:gd name="T12" fmla="*/ 0 w 470"/>
              <a:gd name="T13" fmla="*/ 55 h 55"/>
              <a:gd name="T14" fmla="*/ 0 w 470"/>
              <a:gd name="T15" fmla="*/ 37 h 55"/>
              <a:gd name="T16" fmla="*/ 4 w 470"/>
              <a:gd name="T17" fmla="*/ 55 h 55"/>
              <a:gd name="T18" fmla="*/ 4 w 470"/>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5">
                <a:moveTo>
                  <a:pt x="466" y="36"/>
                </a:moveTo>
                <a:lnTo>
                  <a:pt x="466" y="0"/>
                </a:lnTo>
                <a:moveTo>
                  <a:pt x="470" y="36"/>
                </a:moveTo>
                <a:lnTo>
                  <a:pt x="470" y="0"/>
                </a:lnTo>
                <a:moveTo>
                  <a:pt x="0" y="37"/>
                </a:moveTo>
                <a:lnTo>
                  <a:pt x="470" y="37"/>
                </a:lnTo>
                <a:moveTo>
                  <a:pt x="0" y="55"/>
                </a:moveTo>
                <a:lnTo>
                  <a:pt x="0" y="37"/>
                </a:lnTo>
                <a:moveTo>
                  <a:pt x="4" y="55"/>
                </a:moveTo>
                <a:lnTo>
                  <a:pt x="4" y="37"/>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5" name="Rectangle 141"/>
          <p:cNvSpPr>
            <a:spLocks noChangeArrowheads="1"/>
          </p:cNvSpPr>
          <p:nvPr/>
        </p:nvSpPr>
        <p:spPr bwMode="auto">
          <a:xfrm>
            <a:off x="1587500" y="5584826"/>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8</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607" name="Line 142"/>
          <p:cNvSpPr>
            <a:spLocks noChangeShapeType="1"/>
          </p:cNvSpPr>
          <p:nvPr/>
        </p:nvSpPr>
        <p:spPr bwMode="auto">
          <a:xfrm flipV="1">
            <a:off x="2728913" y="5584826"/>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8" name="Line 143"/>
          <p:cNvSpPr>
            <a:spLocks noChangeShapeType="1"/>
          </p:cNvSpPr>
          <p:nvPr/>
        </p:nvSpPr>
        <p:spPr bwMode="auto">
          <a:xfrm flipV="1">
            <a:off x="4348163" y="5584826"/>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9" name="Freeform 144"/>
          <p:cNvSpPr>
            <a:spLocks noEditPoints="1"/>
          </p:cNvSpPr>
          <p:nvPr/>
        </p:nvSpPr>
        <p:spPr bwMode="auto">
          <a:xfrm>
            <a:off x="1385888" y="5584826"/>
            <a:ext cx="7250113" cy="569913"/>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0" name="Rectangle 145"/>
          <p:cNvSpPr>
            <a:spLocks noChangeArrowheads="1"/>
          </p:cNvSpPr>
          <p:nvPr/>
        </p:nvSpPr>
        <p:spPr bwMode="auto">
          <a:xfrm>
            <a:off x="1587500" y="5862639"/>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50" b="0" i="0" u="none" strike="noStrike" cap="none" normalizeH="0" baseline="0" smtClean="0">
                <a:ln>
                  <a:noFill/>
                </a:ln>
                <a:solidFill>
                  <a:srgbClr val="1A1B1C"/>
                </a:solidFill>
                <a:effectLst/>
                <a:latin typeface="Times New Roman" pitchFamily="18" charset="0"/>
                <a:cs typeface="Times New Roman" pitchFamily="18" charset="0"/>
              </a:rPr>
              <a:t>9</a:t>
            </a:r>
            <a:endParaRPr kumimoji="0" lang="en-US" sz="185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611" name="Line 146"/>
          <p:cNvSpPr>
            <a:spLocks noChangeShapeType="1"/>
          </p:cNvSpPr>
          <p:nvPr/>
        </p:nvSpPr>
        <p:spPr bwMode="auto">
          <a:xfrm flipV="1">
            <a:off x="2728913" y="5876926"/>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2" name="Line 147"/>
          <p:cNvSpPr>
            <a:spLocks noChangeShapeType="1"/>
          </p:cNvSpPr>
          <p:nvPr/>
        </p:nvSpPr>
        <p:spPr bwMode="auto">
          <a:xfrm flipV="1">
            <a:off x="4348163" y="5876926"/>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3" name="Line 148"/>
          <p:cNvSpPr>
            <a:spLocks noChangeShapeType="1"/>
          </p:cNvSpPr>
          <p:nvPr/>
        </p:nvSpPr>
        <p:spPr bwMode="auto">
          <a:xfrm>
            <a:off x="1385888" y="6154739"/>
            <a:ext cx="72501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4" name="Line 149"/>
          <p:cNvSpPr>
            <a:spLocks noChangeShapeType="1"/>
          </p:cNvSpPr>
          <p:nvPr/>
        </p:nvSpPr>
        <p:spPr bwMode="auto">
          <a:xfrm flipV="1">
            <a:off x="8636000" y="5876926"/>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5" name="Line 150"/>
          <p:cNvSpPr>
            <a:spLocks noChangeShapeType="1"/>
          </p:cNvSpPr>
          <p:nvPr/>
        </p:nvSpPr>
        <p:spPr bwMode="auto">
          <a:xfrm flipV="1">
            <a:off x="8574088" y="5876926"/>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cxnSp>
        <p:nvCxnSpPr>
          <p:cNvPr id="15" name="Straight Connector 14"/>
          <p:cNvCxnSpPr/>
          <p:nvPr/>
        </p:nvCxnSpPr>
        <p:spPr>
          <a:xfrm>
            <a:off x="6007100" y="36576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855369"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245100"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76107"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50813"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60925" y="41910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250656" y="41910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681663" y="41910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863306" y="44958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642769" y="44958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044463" y="44958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64156" y="5064919"/>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087076" y="5062538"/>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901418" y="5304315"/>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269712" y="5299076"/>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14918" y="5616101"/>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64498" y="5623721"/>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13100" y="5631502"/>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077596" y="5631502"/>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83212" y="5907567"/>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901418" y="5902014"/>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11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Signal </a:t>
            </a:r>
            <a:r>
              <a:rPr lang="fr-FR" dirty="0" err="1">
                <a:solidFill>
                  <a:schemeClr val="tx1"/>
                </a:solidFill>
              </a:rPr>
              <a:t>Logic</a:t>
            </a:r>
            <a:r>
              <a:rPr lang="fr-FR" dirty="0">
                <a:solidFill>
                  <a:schemeClr val="tx1"/>
                </a:solidFill>
              </a:rPr>
              <a:t> - II</a:t>
            </a:r>
          </a:p>
        </p:txBody>
      </p:sp>
      <p:pic>
        <p:nvPicPr>
          <p:cNvPr id="22630"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66900"/>
            <a:ext cx="7315200" cy="412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Rectangle 109"/>
          <p:cNvSpPr>
            <a:spLocks noChangeArrowheads="1"/>
          </p:cNvSpPr>
          <p:nvPr/>
        </p:nvSpPr>
        <p:spPr bwMode="auto">
          <a:xfrm>
            <a:off x="2765423" y="2209798"/>
            <a:ext cx="607539" cy="370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850" i="1" dirty="0" err="1">
                <a:latin typeface="Times New Roman" pitchFamily="18" charset="0"/>
                <a:cs typeface="Times New Roman" pitchFamily="18" charset="0"/>
              </a:rPr>
              <a:t>isAdd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isSub</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isCmp</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isMul</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isDiv</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isMod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isLsl</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isLsr</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isAsr</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isOr</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isAnd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isNot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isMov</a:t>
            </a:r>
            <a:endParaRPr lang="en-US" sz="1850" dirty="0">
              <a:latin typeface="Times New Roman" pitchFamily="18" charset="0"/>
              <a:cs typeface="Times New Roman" pitchFamily="18" charset="0"/>
            </a:endParaRPr>
          </a:p>
        </p:txBody>
      </p:sp>
      <p:sp>
        <p:nvSpPr>
          <p:cNvPr id="22602" name="Rectangle 22601"/>
          <p:cNvSpPr/>
          <p:nvPr/>
        </p:nvSpPr>
        <p:spPr>
          <a:xfrm>
            <a:off x="3962400" y="1863209"/>
            <a:ext cx="1186543" cy="377026"/>
          </a:xfrm>
          <a:prstGeom prst="rect">
            <a:avLst/>
          </a:prstGeom>
        </p:spPr>
        <p:txBody>
          <a:bodyPr wrap="none">
            <a:spAutoFit/>
          </a:bodyPr>
          <a:lstStyle/>
          <a:p>
            <a:r>
              <a:rPr lang="en-US" sz="1850" i="1" dirty="0" err="1">
                <a:latin typeface="Times New Roman" pitchFamily="18" charset="0"/>
                <a:cs typeface="Times New Roman" pitchFamily="18" charset="0"/>
              </a:rPr>
              <a:t>aluSignals</a:t>
            </a:r>
            <a:endParaRPr lang="en-US" sz="1850" dirty="0">
              <a:latin typeface="Times New Roman" pitchFamily="18" charset="0"/>
              <a:cs typeface="Times New Roman" pitchFamily="18" charset="0"/>
            </a:endParaRPr>
          </a:p>
        </p:txBody>
      </p:sp>
      <p:sp>
        <p:nvSpPr>
          <p:cNvPr id="109" name="Rectangle 111"/>
          <p:cNvSpPr>
            <a:spLocks noChangeArrowheads="1"/>
          </p:cNvSpPr>
          <p:nvPr/>
        </p:nvSpPr>
        <p:spPr bwMode="auto">
          <a:xfrm>
            <a:off x="4343400" y="2209798"/>
            <a:ext cx="4130677" cy="370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 + </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p:txBody>
      </p:sp>
      <p:cxnSp>
        <p:nvCxnSpPr>
          <p:cNvPr id="9" name="Straight Connector 8"/>
          <p:cNvCxnSpPr/>
          <p:nvPr/>
        </p:nvCxnSpPr>
        <p:spPr>
          <a:xfrm>
            <a:off x="4737900" y="2240235"/>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1796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3706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092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2004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06480" y="25373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40820" y="25373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37060" y="253728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21720" y="28193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52300" y="28193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6480" y="31012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17960" y="31012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40920" y="31012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806480" y="338319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17960" y="338319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21720" y="36727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29440" y="36727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63780" y="36727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17960" y="39360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40920" y="39360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17960" y="4229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37060" y="45109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33300" y="45109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21720" y="48005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21720" y="50748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40920" y="50748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40820" y="5372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29440" y="5372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33300" y="5372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17960" y="56463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59920" y="564624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4282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14438" y="1558925"/>
            <a:ext cx="7345362" cy="42195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71500">
              <a:buSzPct val="100000"/>
              <a:buFont typeface="Symbol" panose="05050102010706020507" pitchFamily="18" charset="2"/>
              <a:buChar char="*"/>
            </a:pPr>
            <a:r>
              <a:rPr lang="en-US" sz="3600" dirty="0">
                <a:latin typeface="Calibri" panose="020F0502020204030204" pitchFamily="34" charset="0"/>
              </a:rPr>
              <a:t>Outline of a Processor</a:t>
            </a:r>
          </a:p>
          <a:p>
            <a:pPr marL="571500" lvl="0" indent="-571500">
              <a:buSzPct val="100000"/>
              <a:buFont typeface="Symbol" panose="05050102010706020507" pitchFamily="18" charset="2"/>
              <a:buChar char="*"/>
            </a:pPr>
            <a:r>
              <a:rPr lang="en-US" sz="3600" dirty="0">
                <a:latin typeface="Calibri" panose="020F0502020204030204" pitchFamily="34" charset="0"/>
              </a:rPr>
              <a:t>Detailed Design of each Stage</a:t>
            </a:r>
          </a:p>
          <a:p>
            <a:pPr marL="571500" lvl="0" indent="-571500">
              <a:buSzPct val="100000"/>
              <a:buFont typeface="Symbol" panose="05050102010706020507" pitchFamily="18" charset="2"/>
              <a:buChar char="*"/>
            </a:pPr>
            <a:r>
              <a:rPr lang="en-US" sz="3600" dirty="0">
                <a:latin typeface="Calibri" panose="020F0502020204030204" pitchFamily="34" charset="0"/>
              </a:rPr>
              <a:t>The Control Unit</a:t>
            </a:r>
          </a:p>
          <a:p>
            <a:pPr marL="571500" lvl="0" indent="-571500">
              <a:buSzPct val="100000"/>
              <a:buFont typeface="Symbol" panose="05050102010706020507" pitchFamily="18" charset="2"/>
              <a:buChar char="*"/>
            </a:pPr>
            <a:r>
              <a:rPr lang="en-US" sz="3600" dirty="0" err="1">
                <a:latin typeface="Calibri" panose="020F0502020204030204" pitchFamily="34" charset="0"/>
              </a:rPr>
              <a:t>Microprogrammed</a:t>
            </a:r>
            <a:r>
              <a:rPr lang="en-US" sz="3600" dirty="0">
                <a:latin typeface="Calibri" panose="020F0502020204030204" pitchFamily="34" charset="0"/>
              </a:rPr>
              <a:t> Processor</a:t>
            </a:r>
          </a:p>
          <a:p>
            <a:pPr marL="571500" lvl="0" indent="-571500">
              <a:buSzPct val="100000"/>
              <a:buFont typeface="Symbol" panose="05050102010706020507" pitchFamily="18" charset="2"/>
              <a:buChar char="*"/>
            </a:pPr>
            <a:r>
              <a:rPr lang="en-US" sz="3600" dirty="0" err="1">
                <a:latin typeface="Calibri" panose="020F0502020204030204" pitchFamily="34" charset="0"/>
              </a:rPr>
              <a:t>Microassembly</a:t>
            </a:r>
            <a:r>
              <a:rPr lang="en-US" sz="3600" dirty="0">
                <a:latin typeface="Calibri" panose="020F0502020204030204" pitchFamily="34" charset="0"/>
              </a:rPr>
              <a:t> Language</a:t>
            </a:r>
          </a:p>
          <a:p>
            <a:pPr marL="571500" lvl="0" indent="-571500">
              <a:buSzPct val="100000"/>
              <a:buFont typeface="Symbol" panose="05050102010706020507" pitchFamily="18" charset="2"/>
              <a:buChar char="*"/>
            </a:pPr>
            <a:r>
              <a:rPr lang="en-US" sz="3600" dirty="0">
                <a:latin typeface="Calibri" panose="020F0502020204030204" pitchFamily="34" charset="0"/>
              </a:rPr>
              <a:t>The </a:t>
            </a:r>
            <a:r>
              <a:rPr lang="en-US" sz="3600" dirty="0" err="1">
                <a:latin typeface="Calibri" panose="020F0502020204030204" pitchFamily="34" charset="0"/>
              </a:rPr>
              <a:t>Microcontrol</a:t>
            </a:r>
            <a:r>
              <a:rPr lang="en-US" sz="3600"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7570339" y="36253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984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Microprogramming</a:t>
            </a:r>
            <a:endParaRPr lang="fr-FR" dirty="0">
              <a:solidFill>
                <a:schemeClr val="tx1"/>
              </a:solidFill>
            </a:endParaRPr>
          </a:p>
        </p:txBody>
      </p:sp>
      <p:sp>
        <p:nvSpPr>
          <p:cNvPr id="3" name="Text Placeholder 2"/>
          <p:cNvSpPr txBox="1">
            <a:spLocks noGrp="1"/>
          </p:cNvSpPr>
          <p:nvPr>
            <p:ph type="body" idx="4294967295"/>
          </p:nvPr>
        </p:nvSpPr>
        <p:spPr>
          <a:xfrm>
            <a:off x="775175" y="1390528"/>
            <a:ext cx="7816732" cy="539845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Idea of </a:t>
            </a:r>
            <a:r>
              <a:rPr lang="en-US" sz="3600" dirty="0">
                <a:solidFill>
                  <a:srgbClr val="DC2300"/>
                </a:solidFill>
                <a:latin typeface="Calibri" panose="020F0502020204030204" pitchFamily="34" charset="0"/>
              </a:rPr>
              <a:t>microprogramming</a:t>
            </a:r>
          </a:p>
          <a:p>
            <a:pPr lvl="1">
              <a:buSzPct val="100000"/>
              <a:buFont typeface="Symbol" panose="05050102010706020507" pitchFamily="18" charset="2"/>
              <a:buChar char="*"/>
            </a:pPr>
            <a:r>
              <a:rPr lang="en-US" sz="2800" dirty="0">
                <a:latin typeface="Calibri" panose="020F0502020204030204" pitchFamily="34" charset="0"/>
              </a:rPr>
              <a:t>Expose the elements in a processor to software</a:t>
            </a:r>
          </a:p>
          <a:p>
            <a:pPr lvl="1">
              <a:buSzPct val="100000"/>
              <a:buFont typeface="Symbol" panose="05050102010706020507" pitchFamily="18" charset="2"/>
              <a:buChar char="*"/>
            </a:pPr>
            <a:r>
              <a:rPr lang="en-US" sz="2800" dirty="0">
                <a:latin typeface="Calibri" panose="020F0502020204030204" pitchFamily="34" charset="0"/>
              </a:rPr>
              <a:t>Implement instructions as dedicated software routines</a:t>
            </a:r>
          </a:p>
          <a:p>
            <a:pPr lvl="0">
              <a:buSzPct val="100000"/>
              <a:buFont typeface="Symbol" panose="05050102010706020507" pitchFamily="18" charset="2"/>
              <a:buChar char="*"/>
            </a:pPr>
            <a:r>
              <a:rPr lang="en-US" dirty="0">
                <a:latin typeface="Calibri" panose="020F0502020204030204" pitchFamily="34" charset="0"/>
              </a:rPr>
              <a:t>Why make the </a:t>
            </a:r>
            <a:r>
              <a:rPr lang="en-US" dirty="0">
                <a:solidFill>
                  <a:srgbClr val="2323DC"/>
                </a:solidFill>
                <a:latin typeface="Calibri" panose="020F0502020204030204" pitchFamily="34" charset="0"/>
              </a:rPr>
              <a:t>implementation </a:t>
            </a:r>
            <a:r>
              <a:rPr lang="en-US" dirty="0">
                <a:latin typeface="Calibri" panose="020F0502020204030204" pitchFamily="34" charset="0"/>
              </a:rPr>
              <a:t>of instructions flexible ?</a:t>
            </a:r>
          </a:p>
          <a:p>
            <a:pPr lvl="1">
              <a:buSzPct val="100000"/>
              <a:buFont typeface="Symbol" panose="05050102010706020507" pitchFamily="18" charset="2"/>
              <a:buChar char="*"/>
            </a:pPr>
            <a:r>
              <a:rPr lang="en-US" sz="2800" dirty="0">
                <a:latin typeface="Calibri" panose="020F0502020204030204" pitchFamily="34" charset="0"/>
              </a:rPr>
              <a:t>Dynamically </a:t>
            </a:r>
            <a:r>
              <a:rPr lang="en-US" sz="2800" dirty="0">
                <a:solidFill>
                  <a:srgbClr val="B80047"/>
                </a:solidFill>
                <a:latin typeface="Calibri" panose="020F0502020204030204" pitchFamily="34" charset="0"/>
              </a:rPr>
              <a:t>change</a:t>
            </a:r>
            <a:r>
              <a:rPr lang="en-US" sz="2800" dirty="0">
                <a:latin typeface="Calibri" panose="020F0502020204030204" pitchFamily="34" charset="0"/>
              </a:rPr>
              <a:t> their </a:t>
            </a:r>
            <a:r>
              <a:rPr lang="en-US" sz="2800" dirty="0" err="1">
                <a:latin typeface="Calibri" panose="020F0502020204030204" pitchFamily="34" charset="0"/>
              </a:rPr>
              <a:t>behaviour</a:t>
            </a:r>
            <a:endParaRPr lang="en-US" sz="28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Fix bugs in </a:t>
            </a:r>
            <a:r>
              <a:rPr lang="en-US" sz="2800" dirty="0">
                <a:solidFill>
                  <a:srgbClr val="33CC66"/>
                </a:solidFill>
                <a:latin typeface="Calibri" panose="020F0502020204030204" pitchFamily="34" charset="0"/>
              </a:rPr>
              <a:t>implementations</a:t>
            </a:r>
          </a:p>
          <a:p>
            <a:pPr lvl="1">
              <a:buSzPct val="100000"/>
              <a:buFont typeface="Symbol" panose="05050102010706020507" pitchFamily="18" charset="2"/>
              <a:buChar char="*"/>
            </a:pPr>
            <a:r>
              <a:rPr lang="en-US" sz="2800" dirty="0">
                <a:latin typeface="Calibri" panose="020F0502020204030204" pitchFamily="34" charset="0"/>
              </a:rPr>
              <a:t>Implement very </a:t>
            </a:r>
            <a:r>
              <a:rPr lang="en-US" sz="2800" dirty="0">
                <a:solidFill>
                  <a:srgbClr val="2300DC"/>
                </a:solidFill>
                <a:latin typeface="Calibri" panose="020F0502020204030204" pitchFamily="34" charset="0"/>
              </a:rPr>
              <a:t>complex </a:t>
            </a:r>
            <a:r>
              <a:rPr lang="en-US" sz="2800" dirty="0">
                <a:latin typeface="Calibri" panose="020F0502020204030204" pitchFamily="34" charset="0"/>
              </a:rPr>
              <a:t>instructions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6300" y="2730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Microprogrammed</a:t>
            </a:r>
            <a:r>
              <a:rPr lang="fr-FR" dirty="0">
                <a:solidFill>
                  <a:schemeClr val="tx1"/>
                </a:solidFill>
              </a:rPr>
              <a:t> Data </a:t>
            </a:r>
            <a:r>
              <a:rPr lang="fr-FR" dirty="0" err="1">
                <a:solidFill>
                  <a:schemeClr val="tx1"/>
                </a:solidFill>
              </a:rPr>
              <a:t>Path</a:t>
            </a:r>
            <a:endParaRPr lang="fr-FR" dirty="0">
              <a:solidFill>
                <a:schemeClr val="tx1"/>
              </a:solidFill>
            </a:endParaRPr>
          </a:p>
        </p:txBody>
      </p:sp>
      <p:sp>
        <p:nvSpPr>
          <p:cNvPr id="3" name="Text Placeholder 2"/>
          <p:cNvSpPr txBox="1">
            <a:spLocks noGrp="1"/>
          </p:cNvSpPr>
          <p:nvPr>
            <p:ph type="body" idx="4294967295"/>
          </p:nvPr>
        </p:nvSpPr>
        <p:spPr>
          <a:xfrm>
            <a:off x="596017" y="1381423"/>
            <a:ext cx="8547983" cy="567498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Expose all the state elements to dedicated system software – </a:t>
            </a:r>
            <a:r>
              <a:rPr lang="en-US" dirty="0">
                <a:solidFill>
                  <a:srgbClr val="FF3333"/>
                </a:solidFill>
                <a:latin typeface="Calibri" panose="020F0502020204030204" pitchFamily="34" charset="0"/>
              </a:rPr>
              <a:t>firmware</a:t>
            </a:r>
          </a:p>
          <a:p>
            <a:pPr lvl="0">
              <a:buSzPct val="100000"/>
              <a:buFont typeface="Symbol" panose="05050102010706020507" pitchFamily="18" charset="2"/>
              <a:buChar char="*"/>
            </a:pPr>
            <a:r>
              <a:rPr lang="en-US" dirty="0">
                <a:latin typeface="Calibri" panose="020F0502020204030204" pitchFamily="34" charset="0"/>
              </a:rPr>
              <a:t>Write dedicated routines in </a:t>
            </a:r>
            <a:r>
              <a:rPr lang="en-US" dirty="0">
                <a:solidFill>
                  <a:srgbClr val="B80047"/>
                </a:solidFill>
                <a:latin typeface="Calibri" panose="020F0502020204030204" pitchFamily="34" charset="0"/>
              </a:rPr>
              <a:t>firmware</a:t>
            </a:r>
            <a:r>
              <a:rPr lang="en-US" dirty="0">
                <a:latin typeface="Calibri" panose="020F0502020204030204" pitchFamily="34" charset="0"/>
              </a:rPr>
              <a:t> for implementing each instruction</a:t>
            </a:r>
          </a:p>
          <a:p>
            <a:pPr lvl="0">
              <a:buSzPct val="100000"/>
              <a:buFont typeface="Symbol" panose="05050102010706020507" pitchFamily="18" charset="2"/>
              <a:buChar char="*"/>
            </a:pPr>
            <a:r>
              <a:rPr lang="en-US" dirty="0">
                <a:solidFill>
                  <a:srgbClr val="2300DC"/>
                </a:solidFill>
                <a:latin typeface="Calibri" panose="020F0502020204030204" pitchFamily="34" charset="0"/>
              </a:rPr>
              <a:t>Basic idea</a:t>
            </a:r>
          </a:p>
          <a:p>
            <a:pPr lvl="1">
              <a:buSzPct val="100000"/>
              <a:buFont typeface="Symbol" panose="05050102010706020507" pitchFamily="18" charset="2"/>
              <a:buChar char="*"/>
            </a:pPr>
            <a:r>
              <a:rPr lang="en-US" sz="2800" dirty="0">
                <a:latin typeface="Calibri" panose="020F0502020204030204" pitchFamily="34" charset="0"/>
              </a:rPr>
              <a:t>1 </a:t>
            </a:r>
            <a:r>
              <a:rPr lang="en-US" sz="2800" dirty="0" err="1" smtClean="0">
                <a:latin typeface="Calibri" panose="020F0502020204030204" pitchFamily="34" charset="0"/>
              </a:rPr>
              <a:t>SimpleRisc</a:t>
            </a:r>
            <a:r>
              <a:rPr lang="en-US" sz="2800" dirty="0" smtClean="0">
                <a:latin typeface="Calibri" panose="020F0502020204030204" pitchFamily="34" charset="0"/>
              </a:rPr>
              <a:t> </a:t>
            </a:r>
            <a:r>
              <a:rPr lang="en-US" sz="2800" dirty="0">
                <a:latin typeface="Calibri" panose="020F0502020204030204" pitchFamily="34" charset="0"/>
              </a:rPr>
              <a:t>Instruction → Several micro instructions</a:t>
            </a:r>
          </a:p>
          <a:p>
            <a:pPr lvl="1">
              <a:buSzPct val="100000"/>
              <a:buFont typeface="Symbol" panose="05050102010706020507" pitchFamily="18" charset="2"/>
              <a:buChar char="*"/>
            </a:pPr>
            <a:r>
              <a:rPr lang="en-US" sz="2800" dirty="0">
                <a:latin typeface="Calibri" panose="020F0502020204030204" pitchFamily="34" charset="0"/>
              </a:rPr>
              <a:t>Execute each micro instruction</a:t>
            </a:r>
          </a:p>
          <a:p>
            <a:pPr lvl="1">
              <a:buSzPct val="100000"/>
              <a:buFont typeface="Symbol" panose="05050102010706020507" pitchFamily="18" charset="2"/>
              <a:buChar char="*"/>
            </a:pPr>
            <a:r>
              <a:rPr lang="en-US" sz="2800" dirty="0">
                <a:latin typeface="Calibri" panose="020F0502020204030204" pitchFamily="34" charset="0"/>
              </a:rPr>
              <a:t>We require a </a:t>
            </a:r>
            <a:r>
              <a:rPr lang="en-US" sz="2800" dirty="0" err="1">
                <a:latin typeface="Calibri" panose="020F0502020204030204" pitchFamily="34" charset="0"/>
              </a:rPr>
              <a:t>microprogram</a:t>
            </a:r>
            <a:r>
              <a:rPr lang="en-US" sz="2800" dirty="0">
                <a:latin typeface="Calibri" panose="020F0502020204030204" pitchFamily="34" charset="0"/>
              </a:rPr>
              <a:t> </a:t>
            </a:r>
            <a:r>
              <a:rPr lang="en-US" sz="2800" dirty="0" smtClean="0">
                <a:latin typeface="Calibri" panose="020F0502020204030204" pitchFamily="34" charset="0"/>
              </a:rPr>
              <a:t>counter, and microinstruction </a:t>
            </a:r>
            <a:r>
              <a:rPr lang="en-US" sz="2800" dirty="0">
                <a:latin typeface="Calibri" panose="020F0502020204030204" pitchFamily="34" charset="0"/>
              </a:rPr>
              <a:t>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84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Processor Design</a:t>
            </a:r>
          </a:p>
        </p:txBody>
      </p:sp>
      <p:sp>
        <p:nvSpPr>
          <p:cNvPr id="3" name="Text Placeholder 2"/>
          <p:cNvSpPr txBox="1">
            <a:spLocks noGrp="1"/>
          </p:cNvSpPr>
          <p:nvPr>
            <p:ph type="body" idx="4294967295"/>
          </p:nvPr>
        </p:nvSpPr>
        <p:spPr>
          <a:xfrm>
            <a:off x="901700" y="1536701"/>
            <a:ext cx="7416800" cy="40513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600"/>
              </a:spcBef>
              <a:spcAft>
                <a:spcPts val="600"/>
              </a:spcAft>
              <a:buSzPct val="100000"/>
              <a:buFont typeface="Symbol" panose="05050102010706020507" pitchFamily="18" charset="2"/>
              <a:buChar char="*"/>
            </a:pPr>
            <a:r>
              <a:rPr lang="en-US" sz="3600" dirty="0">
                <a:latin typeface="Calibri" panose="020F0502020204030204" pitchFamily="34" charset="0"/>
              </a:rPr>
              <a:t>The aim of </a:t>
            </a:r>
            <a:r>
              <a:rPr lang="en-US" sz="3600" dirty="0">
                <a:solidFill>
                  <a:srgbClr val="DC2300"/>
                </a:solidFill>
                <a:latin typeface="Calibri" panose="020F0502020204030204" pitchFamily="34" charset="0"/>
              </a:rPr>
              <a:t>processor design</a:t>
            </a:r>
          </a:p>
          <a:p>
            <a:pPr lvl="1">
              <a:spcBef>
                <a:spcPts val="600"/>
              </a:spcBef>
              <a:spcAft>
                <a:spcPts val="600"/>
              </a:spcAft>
              <a:buSzPct val="100000"/>
              <a:buFont typeface="Symbol" panose="05050102010706020507" pitchFamily="18" charset="2"/>
              <a:buChar char="*"/>
            </a:pPr>
            <a:r>
              <a:rPr lang="en-US" sz="2800" dirty="0">
                <a:solidFill>
                  <a:srgbClr val="0047FF"/>
                </a:solidFill>
                <a:latin typeface="Calibri" panose="020F0502020204030204" pitchFamily="34" charset="0"/>
              </a:rPr>
              <a:t>Implement</a:t>
            </a:r>
            <a:r>
              <a:rPr lang="en-US" sz="2800" dirty="0">
                <a:latin typeface="Calibri" panose="020F0502020204030204" pitchFamily="34" charset="0"/>
              </a:rPr>
              <a:t> the entire </a:t>
            </a:r>
            <a:r>
              <a:rPr lang="en-US" sz="2800" dirty="0" err="1" smtClean="0">
                <a:latin typeface="Calibri" panose="020F0502020204030204" pitchFamily="34" charset="0"/>
              </a:rPr>
              <a:t>SimpleRisc</a:t>
            </a:r>
            <a:r>
              <a:rPr lang="en-US" sz="2800" dirty="0" smtClean="0">
                <a:latin typeface="Calibri" panose="020F0502020204030204" pitchFamily="34" charset="0"/>
              </a:rPr>
              <a:t> ISA</a:t>
            </a:r>
            <a:endParaRPr lang="en-US" sz="2800" dirty="0">
              <a:latin typeface="Calibri" panose="020F0502020204030204" pitchFamily="34" charset="0"/>
            </a:endParaRPr>
          </a:p>
          <a:p>
            <a:pPr lvl="1">
              <a:spcBef>
                <a:spcPts val="600"/>
              </a:spcBef>
              <a:spcAft>
                <a:spcPts val="600"/>
              </a:spcAft>
              <a:buSzPct val="100000"/>
              <a:buFont typeface="Symbol" panose="05050102010706020507" pitchFamily="18" charset="2"/>
              <a:buChar char="*"/>
            </a:pPr>
            <a:r>
              <a:rPr lang="en-US" sz="2800" dirty="0">
                <a:solidFill>
                  <a:srgbClr val="00AE00"/>
                </a:solidFill>
                <a:latin typeface="Calibri" panose="020F0502020204030204" pitchFamily="34" charset="0"/>
              </a:rPr>
              <a:t>Process </a:t>
            </a:r>
            <a:r>
              <a:rPr lang="en-US" sz="2800" dirty="0">
                <a:latin typeface="Calibri" panose="020F0502020204030204" pitchFamily="34" charset="0"/>
              </a:rPr>
              <a:t>the binary format of instructions</a:t>
            </a:r>
          </a:p>
          <a:p>
            <a:pPr lvl="1">
              <a:spcBef>
                <a:spcPts val="600"/>
              </a:spcBef>
              <a:spcAft>
                <a:spcPts val="600"/>
              </a:spcAft>
              <a:buSzPct val="100000"/>
              <a:buFont typeface="Symbol" panose="05050102010706020507" pitchFamily="18" charset="2"/>
              <a:buChar char="*"/>
            </a:pPr>
            <a:r>
              <a:rPr lang="en-US" sz="2800" dirty="0">
                <a:latin typeface="Calibri" panose="020F0502020204030204" pitchFamily="34" charset="0"/>
              </a:rPr>
              <a:t>Provide as much of </a:t>
            </a:r>
            <a:r>
              <a:rPr lang="en-US" sz="2800" dirty="0">
                <a:solidFill>
                  <a:srgbClr val="2300DC"/>
                </a:solidFill>
                <a:latin typeface="Calibri" panose="020F0502020204030204" pitchFamily="34" charset="0"/>
              </a:rPr>
              <a:t>performance</a:t>
            </a:r>
            <a:r>
              <a:rPr lang="en-US" sz="2800" dirty="0">
                <a:latin typeface="Calibri" panose="020F0502020204030204" pitchFamily="34" charset="0"/>
              </a:rPr>
              <a:t> as possible</a:t>
            </a:r>
          </a:p>
          <a:p>
            <a:pPr lvl="0">
              <a:spcBef>
                <a:spcPts val="600"/>
              </a:spcBef>
              <a:spcAft>
                <a:spcPts val="600"/>
              </a:spcAft>
              <a:buSzPct val="100000"/>
              <a:buFont typeface="Symbol" panose="05050102010706020507" pitchFamily="18" charset="2"/>
              <a:buChar char="*"/>
            </a:pPr>
            <a:r>
              <a:rPr lang="en-US" sz="3600" dirty="0">
                <a:latin typeface="Calibri" panose="020F0502020204030204" pitchFamily="34" charset="0"/>
              </a:rPr>
              <a:t>Basic Approach</a:t>
            </a:r>
          </a:p>
          <a:p>
            <a:pPr lvl="1">
              <a:spcBef>
                <a:spcPts val="600"/>
              </a:spcBef>
              <a:spcAft>
                <a:spcPts val="600"/>
              </a:spcAft>
              <a:buSzPct val="100000"/>
              <a:buFont typeface="Symbol" panose="05050102010706020507" pitchFamily="18" charset="2"/>
              <a:buChar char="*"/>
            </a:pPr>
            <a:r>
              <a:rPr lang="en-US" sz="2800" dirty="0">
                <a:latin typeface="Calibri" panose="020F0502020204030204" pitchFamily="34" charset="0"/>
              </a:rPr>
              <a:t>Divide the processing into </a:t>
            </a:r>
            <a:r>
              <a:rPr lang="en-US" sz="2800" dirty="0">
                <a:solidFill>
                  <a:srgbClr val="2323DC"/>
                </a:solidFill>
                <a:latin typeface="Calibri" panose="020F0502020204030204" pitchFamily="34" charset="0"/>
              </a:rPr>
              <a:t>stages</a:t>
            </a:r>
          </a:p>
          <a:p>
            <a:pPr lvl="1">
              <a:spcBef>
                <a:spcPts val="600"/>
              </a:spcBef>
              <a:spcAft>
                <a:spcPts val="600"/>
              </a:spcAft>
              <a:buSzPct val="100000"/>
              <a:buFont typeface="Symbol" panose="05050102010706020507" pitchFamily="18" charset="2"/>
              <a:buChar char="*"/>
            </a:pPr>
            <a:r>
              <a:rPr lang="en-US" sz="2800" dirty="0">
                <a:latin typeface="Calibri" panose="020F0502020204030204" pitchFamily="34" charset="0"/>
              </a:rPr>
              <a:t>Design each </a:t>
            </a:r>
            <a:r>
              <a:rPr lang="en-US" sz="2800" dirty="0">
                <a:solidFill>
                  <a:srgbClr val="33CC66"/>
                </a:solidFill>
                <a:latin typeface="Calibri" panose="020F0502020204030204" pitchFamily="34" charset="0"/>
              </a:rPr>
              <a:t>stage</a:t>
            </a:r>
            <a:r>
              <a:rPr lang="en-US" sz="2800" dirty="0">
                <a:latin typeface="Calibri" panose="020F0502020204030204" pitchFamily="34" charset="0"/>
              </a:rPr>
              <a:t> separately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03300" y="311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Fetch</a:t>
            </a:r>
            <a:r>
              <a:rPr lang="fr-FR" dirty="0">
                <a:solidFill>
                  <a:schemeClr val="tx1"/>
                </a:solidFill>
              </a:rPr>
              <a:t> Unit</a:t>
            </a:r>
          </a:p>
        </p:txBody>
      </p:sp>
      <p:sp>
        <p:nvSpPr>
          <p:cNvPr id="3" name="Text Placeholder 2"/>
          <p:cNvSpPr txBox="1">
            <a:spLocks noGrp="1"/>
          </p:cNvSpPr>
          <p:nvPr>
            <p:ph type="body" idx="4294967295"/>
          </p:nvPr>
        </p:nvSpPr>
        <p:spPr>
          <a:xfrm>
            <a:off x="698500" y="3867151"/>
            <a:ext cx="7847013" cy="17081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23DC"/>
                </a:solidFill>
                <a:latin typeface="Calibri" panose="020F0502020204030204" pitchFamily="34" charset="0"/>
              </a:rPr>
              <a:t>pc</a:t>
            </a:r>
            <a:r>
              <a:rPr lang="en-US" sz="2800" dirty="0">
                <a:latin typeface="Calibri" panose="020F0502020204030204" pitchFamily="34" charset="0"/>
              </a:rPr>
              <a:t> </a:t>
            </a:r>
            <a:r>
              <a:rPr lang="en-US" sz="2800" dirty="0" smtClean="0">
                <a:latin typeface="Calibri" panose="020F0502020204030204" pitchFamily="34" charset="0"/>
              </a:rPr>
              <a:t>is </a:t>
            </a:r>
            <a:r>
              <a:rPr lang="en-US" sz="2800" dirty="0">
                <a:latin typeface="Calibri" panose="020F0502020204030204" pitchFamily="34" charset="0"/>
              </a:rPr>
              <a:t>used to access the instruction memory.</a:t>
            </a:r>
          </a:p>
          <a:p>
            <a:pPr lvl="0">
              <a:buSzPct val="100000"/>
              <a:buFont typeface="Symbol" panose="05050102010706020507" pitchFamily="18" charset="2"/>
              <a:buChar char="*"/>
            </a:pPr>
            <a:r>
              <a:rPr lang="en-US" sz="2800" dirty="0">
                <a:latin typeface="Calibri" panose="020F0502020204030204" pitchFamily="34" charset="0"/>
              </a:rPr>
              <a:t>The contents of the instruction are saved in the </a:t>
            </a:r>
            <a:r>
              <a:rPr lang="en-US" sz="2800" dirty="0">
                <a:solidFill>
                  <a:srgbClr val="00AE00"/>
                </a:solidFill>
                <a:latin typeface="Calibri" panose="020F0502020204030204" pitchFamily="34" charset="0"/>
              </a:rPr>
              <a:t>instruction </a:t>
            </a:r>
            <a:r>
              <a:rPr lang="en-US" sz="2800" dirty="0" smtClean="0">
                <a:solidFill>
                  <a:srgbClr val="00AE00"/>
                </a:solidFill>
                <a:latin typeface="Calibri" panose="020F0502020204030204" pitchFamily="34" charset="0"/>
              </a:rPr>
              <a:t>register </a:t>
            </a:r>
            <a:r>
              <a:rPr lang="en-US" sz="2800" dirty="0">
                <a:solidFill>
                  <a:srgbClr val="00AE00"/>
                </a:solidFill>
                <a:latin typeface="Calibri" panose="020F0502020204030204" pitchFamily="34" charset="0"/>
              </a:rPr>
              <a:t>(</a:t>
            </a:r>
            <a:r>
              <a:rPr lang="en-US" sz="2800" dirty="0" err="1">
                <a:solidFill>
                  <a:srgbClr val="00AE00"/>
                </a:solidFill>
                <a:latin typeface="Calibri" panose="020F0502020204030204" pitchFamily="34" charset="0"/>
              </a:rPr>
              <a:t>ir</a:t>
            </a:r>
            <a:r>
              <a:rPr lang="en-US" sz="2800" dirty="0">
                <a:solidFill>
                  <a:srgbClr val="00AE00"/>
                </a:solidFill>
                <a:latin typeface="Calibri" panose="020F0502020204030204" pitchFamily="34" charset="0"/>
              </a:rPr>
              <a:t>)</a:t>
            </a:r>
          </a:p>
        </p:txBody>
      </p:sp>
      <p:grpSp>
        <p:nvGrpSpPr>
          <p:cNvPr id="8" name="Group 4"/>
          <p:cNvGrpSpPr>
            <a:grpSpLocks noChangeAspect="1"/>
          </p:cNvGrpSpPr>
          <p:nvPr/>
        </p:nvGrpSpPr>
        <p:grpSpPr bwMode="auto">
          <a:xfrm>
            <a:off x="977900" y="1447800"/>
            <a:ext cx="7315200" cy="2173288"/>
            <a:chOff x="960" y="912"/>
            <a:chExt cx="4608" cy="1369"/>
          </a:xfrm>
        </p:grpSpPr>
        <p:sp>
          <p:nvSpPr>
            <p:cNvPr id="9" name="AutoShape 3"/>
            <p:cNvSpPr>
              <a:spLocks noChangeAspect="1" noChangeArrowheads="1" noTextEdit="1"/>
            </p:cNvSpPr>
            <p:nvPr/>
          </p:nvSpPr>
          <p:spPr bwMode="auto">
            <a:xfrm>
              <a:off x="960" y="912"/>
              <a:ext cx="4608" cy="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044" y="1845"/>
              <a:ext cx="4451" cy="361"/>
            </a:xfrm>
            <a:prstGeom prst="rect">
              <a:avLst/>
            </a:prstGeom>
            <a:solidFill>
              <a:srgbClr val="A2D0D9"/>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090" y="1008"/>
              <a:ext cx="730" cy="360"/>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179" y="982"/>
              <a:ext cx="1303" cy="534"/>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279" y="1888"/>
              <a:ext cx="1647"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7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1246" y="1012"/>
              <a:ext cx="43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0" i="0" u="none" strike="noStrike" cap="none" normalizeH="0" baseline="0" smtClean="0">
                  <a:ln>
                    <a:noFill/>
                  </a:ln>
                  <a:solidFill>
                    <a:srgbClr val="000000"/>
                  </a:solidFill>
                  <a:effectLst/>
                  <a:latin typeface="Sans"/>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0"/>
            <p:cNvSpPr>
              <a:spLocks/>
            </p:cNvSpPr>
            <p:nvPr/>
          </p:nvSpPr>
          <p:spPr bwMode="auto">
            <a:xfrm>
              <a:off x="1372" y="1338"/>
              <a:ext cx="210" cy="500"/>
            </a:xfrm>
            <a:custGeom>
              <a:avLst/>
              <a:gdLst>
                <a:gd name="T0" fmla="*/ 388 w 388"/>
                <a:gd name="T1" fmla="*/ 163 h 926"/>
                <a:gd name="T2" fmla="*/ 198 w 388"/>
                <a:gd name="T3" fmla="*/ 0 h 926"/>
                <a:gd name="T4" fmla="*/ 0 w 388"/>
                <a:gd name="T5" fmla="*/ 124 h 926"/>
                <a:gd name="T6" fmla="*/ 111 w 388"/>
                <a:gd name="T7" fmla="*/ 124 h 926"/>
                <a:gd name="T8" fmla="*/ 111 w 388"/>
                <a:gd name="T9" fmla="*/ 736 h 926"/>
                <a:gd name="T10" fmla="*/ 16 w 388"/>
                <a:gd name="T11" fmla="*/ 736 h 926"/>
                <a:gd name="T12" fmla="*/ 210 w 388"/>
                <a:gd name="T13" fmla="*/ 926 h 926"/>
                <a:gd name="T14" fmla="*/ 388 w 388"/>
                <a:gd name="T15" fmla="*/ 752 h 926"/>
                <a:gd name="T16" fmla="*/ 301 w 388"/>
                <a:gd name="T17" fmla="*/ 752 h 926"/>
                <a:gd name="T18" fmla="*/ 301 w 388"/>
                <a:gd name="T19" fmla="*/ 155 h 926"/>
                <a:gd name="T20" fmla="*/ 388 w 388"/>
                <a:gd name="T21" fmla="*/ 16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8" h="926">
                  <a:moveTo>
                    <a:pt x="388" y="163"/>
                  </a:moveTo>
                  <a:lnTo>
                    <a:pt x="198" y="0"/>
                  </a:lnTo>
                  <a:lnTo>
                    <a:pt x="0" y="124"/>
                  </a:lnTo>
                  <a:lnTo>
                    <a:pt x="111" y="124"/>
                  </a:lnTo>
                  <a:lnTo>
                    <a:pt x="111" y="736"/>
                  </a:lnTo>
                  <a:lnTo>
                    <a:pt x="16" y="736"/>
                  </a:lnTo>
                  <a:lnTo>
                    <a:pt x="210" y="926"/>
                  </a:lnTo>
                  <a:lnTo>
                    <a:pt x="388" y="752"/>
                  </a:lnTo>
                  <a:lnTo>
                    <a:pt x="301" y="752"/>
                  </a:lnTo>
                  <a:lnTo>
                    <a:pt x="301" y="155"/>
                  </a:lnTo>
                  <a:lnTo>
                    <a:pt x="388" y="163"/>
                  </a:lnTo>
                  <a:close/>
                </a:path>
              </a:pathLst>
            </a:custGeom>
            <a:solidFill>
              <a:srgbClr val="0000FF"/>
            </a:solidFill>
            <a:ln w="1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216" y="1170"/>
              <a:ext cx="12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Instruction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2"/>
            <p:cNvSpPr>
              <a:spLocks/>
            </p:cNvSpPr>
            <p:nvPr/>
          </p:nvSpPr>
          <p:spPr bwMode="auto">
            <a:xfrm>
              <a:off x="1817" y="1060"/>
              <a:ext cx="374" cy="204"/>
            </a:xfrm>
            <a:custGeom>
              <a:avLst/>
              <a:gdLst>
                <a:gd name="T0" fmla="*/ 9 w 692"/>
                <a:gd name="T1" fmla="*/ 304 h 378"/>
                <a:gd name="T2" fmla="*/ 0 w 692"/>
                <a:gd name="T3" fmla="*/ 123 h 378"/>
                <a:gd name="T4" fmla="*/ 493 w 692"/>
                <a:gd name="T5" fmla="*/ 111 h 378"/>
                <a:gd name="T6" fmla="*/ 491 w 692"/>
                <a:gd name="T7" fmla="*/ 0 h 378"/>
                <a:gd name="T8" fmla="*/ 692 w 692"/>
                <a:gd name="T9" fmla="*/ 192 h 378"/>
                <a:gd name="T10" fmla="*/ 515 w 692"/>
                <a:gd name="T11" fmla="*/ 378 h 378"/>
                <a:gd name="T12" fmla="*/ 513 w 692"/>
                <a:gd name="T13" fmla="*/ 292 h 378"/>
                <a:gd name="T14" fmla="*/ 9 w 692"/>
                <a:gd name="T15" fmla="*/ 304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378">
                  <a:moveTo>
                    <a:pt x="9" y="304"/>
                  </a:moveTo>
                  <a:cubicBezTo>
                    <a:pt x="4" y="103"/>
                    <a:pt x="1" y="193"/>
                    <a:pt x="0" y="123"/>
                  </a:cubicBezTo>
                  <a:lnTo>
                    <a:pt x="493" y="111"/>
                  </a:lnTo>
                  <a:lnTo>
                    <a:pt x="491" y="0"/>
                  </a:lnTo>
                  <a:lnTo>
                    <a:pt x="692" y="192"/>
                  </a:lnTo>
                  <a:lnTo>
                    <a:pt x="515" y="378"/>
                  </a:lnTo>
                  <a:lnTo>
                    <a:pt x="513" y="292"/>
                  </a:lnTo>
                  <a:lnTo>
                    <a:pt x="9" y="304"/>
                  </a:lnTo>
                  <a:close/>
                </a:path>
              </a:pathLst>
            </a:custGeom>
            <a:solidFill>
              <a:srgbClr val="0000FF"/>
            </a:solidFill>
            <a:ln w="2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886" y="1015"/>
              <a:ext cx="730" cy="361"/>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118" y="1041"/>
              <a:ext cx="28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0" i="0" u="none" strike="noStrike" cap="none" normalizeH="0" baseline="0" smtClean="0">
                  <a:ln>
                    <a:noFill/>
                  </a:ln>
                  <a:solidFill>
                    <a:srgbClr val="000000"/>
                  </a:solidFill>
                  <a:effectLst/>
                  <a:latin typeface="Sans"/>
                </a:rPr>
                <a:t>ir</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15"/>
            <p:cNvSpPr>
              <a:spLocks/>
            </p:cNvSpPr>
            <p:nvPr/>
          </p:nvSpPr>
          <p:spPr bwMode="auto">
            <a:xfrm>
              <a:off x="3497" y="1114"/>
              <a:ext cx="374" cy="204"/>
            </a:xfrm>
            <a:custGeom>
              <a:avLst/>
              <a:gdLst>
                <a:gd name="T0" fmla="*/ 8 w 692"/>
                <a:gd name="T1" fmla="*/ 299 h 378"/>
                <a:gd name="T2" fmla="*/ 0 w 692"/>
                <a:gd name="T3" fmla="*/ 117 h 378"/>
                <a:gd name="T4" fmla="*/ 494 w 692"/>
                <a:gd name="T5" fmla="*/ 111 h 378"/>
                <a:gd name="T6" fmla="*/ 493 w 692"/>
                <a:gd name="T7" fmla="*/ 0 h 378"/>
                <a:gd name="T8" fmla="*/ 692 w 692"/>
                <a:gd name="T9" fmla="*/ 194 h 378"/>
                <a:gd name="T10" fmla="*/ 513 w 692"/>
                <a:gd name="T11" fmla="*/ 378 h 378"/>
                <a:gd name="T12" fmla="*/ 512 w 692"/>
                <a:gd name="T13" fmla="*/ 292 h 378"/>
                <a:gd name="T14" fmla="*/ 8 w 692"/>
                <a:gd name="T15" fmla="*/ 299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378">
                  <a:moveTo>
                    <a:pt x="8" y="299"/>
                  </a:moveTo>
                  <a:cubicBezTo>
                    <a:pt x="5" y="97"/>
                    <a:pt x="1" y="188"/>
                    <a:pt x="0" y="117"/>
                  </a:cubicBezTo>
                  <a:lnTo>
                    <a:pt x="494" y="111"/>
                  </a:lnTo>
                  <a:lnTo>
                    <a:pt x="493" y="0"/>
                  </a:lnTo>
                  <a:lnTo>
                    <a:pt x="692" y="194"/>
                  </a:lnTo>
                  <a:lnTo>
                    <a:pt x="513" y="378"/>
                  </a:lnTo>
                  <a:lnTo>
                    <a:pt x="512" y="292"/>
                  </a:lnTo>
                  <a:lnTo>
                    <a:pt x="8" y="299"/>
                  </a:lnTo>
                  <a:close/>
                </a:path>
              </a:pathLst>
            </a:custGeom>
            <a:solidFill>
              <a:srgbClr val="0000FF"/>
            </a:solidFill>
            <a:ln w="2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6300" y="2730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Decode Unit</a:t>
            </a:r>
          </a:p>
        </p:txBody>
      </p:sp>
      <p:sp>
        <p:nvSpPr>
          <p:cNvPr id="3" name="Text Placeholder 2"/>
          <p:cNvSpPr txBox="1">
            <a:spLocks noGrp="1"/>
          </p:cNvSpPr>
          <p:nvPr>
            <p:ph type="body" idx="4294967295"/>
          </p:nvPr>
        </p:nvSpPr>
        <p:spPr>
          <a:xfrm>
            <a:off x="717550" y="3925889"/>
            <a:ext cx="7812087" cy="17891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Divide the contents of</a:t>
            </a:r>
            <a:r>
              <a:rPr lang="en-US" dirty="0">
                <a:solidFill>
                  <a:srgbClr val="00AE00"/>
                </a:solidFill>
                <a:latin typeface="" pitchFamily="18"/>
              </a:rPr>
              <a:t> </a:t>
            </a:r>
            <a:r>
              <a:rPr lang="en-US" dirty="0" err="1">
                <a:solidFill>
                  <a:srgbClr val="00AE00"/>
                </a:solidFill>
                <a:latin typeface="" pitchFamily="18"/>
              </a:rPr>
              <a:t>ir</a:t>
            </a:r>
            <a:r>
              <a:rPr lang="en-US" dirty="0">
                <a:solidFill>
                  <a:srgbClr val="00AE00"/>
                </a:solidFill>
                <a:latin typeface="" pitchFamily="18"/>
              </a:rPr>
              <a:t> </a:t>
            </a:r>
            <a:r>
              <a:rPr lang="en-US" dirty="0">
                <a:latin typeface="" pitchFamily="18"/>
              </a:rPr>
              <a:t>into different fields</a:t>
            </a:r>
          </a:p>
          <a:p>
            <a:pPr lvl="1">
              <a:buSzPct val="100000"/>
              <a:buFont typeface="Symbol" panose="05050102010706020507" pitchFamily="18" charset="2"/>
              <a:buChar char="*"/>
            </a:pPr>
            <a:r>
              <a:rPr lang="en-US" dirty="0" smtClean="0">
                <a:latin typeface="" pitchFamily="18"/>
              </a:rPr>
              <a:t>I, </a:t>
            </a:r>
            <a:r>
              <a:rPr lang="en-US" dirty="0" err="1" smtClean="0">
                <a:latin typeface="" pitchFamily="18"/>
              </a:rPr>
              <a:t>rd</a:t>
            </a:r>
            <a:r>
              <a:rPr lang="en-US" dirty="0" smtClean="0">
                <a:latin typeface="" pitchFamily="18"/>
              </a:rPr>
              <a:t>, rs1, rs2, </a:t>
            </a:r>
            <a:r>
              <a:rPr lang="en-US" dirty="0" err="1" smtClean="0">
                <a:latin typeface="" pitchFamily="18"/>
              </a:rPr>
              <a:t>immx</a:t>
            </a:r>
            <a:r>
              <a:rPr lang="en-US" dirty="0" smtClean="0">
                <a:latin typeface="" pitchFamily="18"/>
              </a:rPr>
              <a:t>, and </a:t>
            </a:r>
            <a:r>
              <a:rPr lang="en-US" dirty="0" err="1">
                <a:latin typeface="" pitchFamily="18"/>
              </a:rPr>
              <a:t>branchTarget</a:t>
            </a:r>
            <a:endParaRPr lang="en-US" dirty="0">
              <a:latin typeface="" pitchFamily="18"/>
            </a:endParaRPr>
          </a:p>
        </p:txBody>
      </p:sp>
      <p:grpSp>
        <p:nvGrpSpPr>
          <p:cNvPr id="10" name="Group 4"/>
          <p:cNvGrpSpPr>
            <a:grpSpLocks noChangeAspect="1"/>
          </p:cNvGrpSpPr>
          <p:nvPr/>
        </p:nvGrpSpPr>
        <p:grpSpPr bwMode="auto">
          <a:xfrm>
            <a:off x="717550" y="1676400"/>
            <a:ext cx="7704138" cy="1811338"/>
            <a:chOff x="804" y="1056"/>
            <a:chExt cx="4853" cy="1141"/>
          </a:xfrm>
        </p:grpSpPr>
        <p:sp>
          <p:nvSpPr>
            <p:cNvPr id="11" name="AutoShape 3"/>
            <p:cNvSpPr>
              <a:spLocks noChangeAspect="1" noChangeArrowheads="1" noTextEdit="1"/>
            </p:cNvSpPr>
            <p:nvPr/>
          </p:nvSpPr>
          <p:spPr bwMode="auto">
            <a:xfrm>
              <a:off x="804" y="1056"/>
              <a:ext cx="4800" cy="1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856" y="1919"/>
              <a:ext cx="4624" cy="211"/>
            </a:xfrm>
            <a:prstGeom prst="rect">
              <a:avLst/>
            </a:prstGeom>
            <a:solidFill>
              <a:srgbClr val="A2D0D9"/>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21" y="1940"/>
              <a:ext cx="9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7"/>
            <p:cNvSpPr>
              <a:spLocks noChangeArrowheads="1"/>
            </p:cNvSpPr>
            <p:nvPr/>
          </p:nvSpPr>
          <p:spPr bwMode="auto">
            <a:xfrm>
              <a:off x="1163" y="1383"/>
              <a:ext cx="438" cy="21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1302" y="1400"/>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ir</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9"/>
            <p:cNvSpPr>
              <a:spLocks noChangeArrowheads="1"/>
            </p:cNvSpPr>
            <p:nvPr/>
          </p:nvSpPr>
          <p:spPr bwMode="auto">
            <a:xfrm>
              <a:off x="2166" y="1587"/>
              <a:ext cx="195" cy="217"/>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2209" y="1641"/>
              <a:ext cx="1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1"/>
            <p:cNvSpPr>
              <a:spLocks noChangeArrowheads="1"/>
            </p:cNvSpPr>
            <p:nvPr/>
          </p:nvSpPr>
          <p:spPr bwMode="auto">
            <a:xfrm>
              <a:off x="2402" y="1584"/>
              <a:ext cx="195" cy="21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2427" y="1639"/>
              <a:ext cx="2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3"/>
            <p:cNvSpPr>
              <a:spLocks noChangeArrowheads="1"/>
            </p:cNvSpPr>
            <p:nvPr/>
          </p:nvSpPr>
          <p:spPr bwMode="auto">
            <a:xfrm>
              <a:off x="2644" y="1581"/>
              <a:ext cx="195" cy="21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2669" y="1636"/>
              <a:ext cx="2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rs2</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5"/>
            <p:cNvSpPr>
              <a:spLocks noChangeArrowheads="1"/>
            </p:cNvSpPr>
            <p:nvPr/>
          </p:nvSpPr>
          <p:spPr bwMode="auto">
            <a:xfrm>
              <a:off x="1925" y="1587"/>
              <a:ext cx="195" cy="217"/>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2006" y="1644"/>
              <a:ext cx="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erif"/>
                </a:rPr>
                <a:t>I</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7"/>
            <p:cNvSpPr>
              <a:spLocks noChangeArrowheads="1"/>
            </p:cNvSpPr>
            <p:nvPr/>
          </p:nvSpPr>
          <p:spPr bwMode="auto">
            <a:xfrm>
              <a:off x="2917" y="1573"/>
              <a:ext cx="567" cy="297"/>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8"/>
            <p:cNvSpPr>
              <a:spLocks noChangeArrowheads="1"/>
            </p:cNvSpPr>
            <p:nvPr/>
          </p:nvSpPr>
          <p:spPr bwMode="auto">
            <a:xfrm>
              <a:off x="2964" y="1606"/>
              <a:ext cx="5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Immediate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unit</a:t>
              </a:r>
            </a:p>
          </p:txBody>
        </p:sp>
        <p:sp>
          <p:nvSpPr>
            <p:cNvPr id="27" name="Rectangle 20"/>
            <p:cNvSpPr>
              <a:spLocks noChangeArrowheads="1"/>
            </p:cNvSpPr>
            <p:nvPr/>
          </p:nvSpPr>
          <p:spPr bwMode="auto">
            <a:xfrm>
              <a:off x="3625" y="1571"/>
              <a:ext cx="305" cy="210"/>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1"/>
            <p:cNvSpPr>
              <a:spLocks noChangeArrowheads="1"/>
            </p:cNvSpPr>
            <p:nvPr/>
          </p:nvSpPr>
          <p:spPr bwMode="auto">
            <a:xfrm>
              <a:off x="3650" y="1620"/>
              <a:ext cx="3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immx</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2"/>
            <p:cNvSpPr>
              <a:spLocks noChangeArrowheads="1"/>
            </p:cNvSpPr>
            <p:nvPr/>
          </p:nvSpPr>
          <p:spPr bwMode="auto">
            <a:xfrm>
              <a:off x="4065" y="1582"/>
              <a:ext cx="356" cy="247"/>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4089" y="1607"/>
              <a:ext cx="26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calc. </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4"/>
            <p:cNvSpPr>
              <a:spLocks noChangeArrowheads="1"/>
            </p:cNvSpPr>
            <p:nvPr/>
          </p:nvSpPr>
          <p:spPr bwMode="auto">
            <a:xfrm>
              <a:off x="4089" y="1722"/>
              <a:ext cx="27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5"/>
            <p:cNvSpPr>
              <a:spLocks noChangeArrowheads="1"/>
            </p:cNvSpPr>
            <p:nvPr/>
          </p:nvSpPr>
          <p:spPr bwMode="auto">
            <a:xfrm>
              <a:off x="4865" y="1572"/>
              <a:ext cx="706" cy="207"/>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6"/>
            <p:cNvSpPr>
              <a:spLocks noChangeArrowheads="1"/>
            </p:cNvSpPr>
            <p:nvPr/>
          </p:nvSpPr>
          <p:spPr bwMode="auto">
            <a:xfrm>
              <a:off x="4889" y="1619"/>
              <a:ext cx="76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branchTarget</a:t>
              </a:r>
              <a:endParaRPr kumimoji="0" lang="en-US" sz="1800" b="0" i="0" u="none" strike="noStrike" cap="none" normalizeH="0" baseline="0" smtClean="0">
                <a:ln>
                  <a:noFill/>
                </a:ln>
                <a:solidFill>
                  <a:schemeClr val="tx1"/>
                </a:solidFill>
                <a:effectLst/>
                <a:latin typeface="Arial" pitchFamily="34" charset="0"/>
              </a:endParaRPr>
            </a:p>
          </p:txBody>
        </p:sp>
        <p:sp>
          <p:nvSpPr>
            <p:cNvPr id="34" name="Oval 27"/>
            <p:cNvSpPr>
              <a:spLocks noChangeArrowheads="1"/>
            </p:cNvSpPr>
            <p:nvPr/>
          </p:nvSpPr>
          <p:spPr bwMode="auto">
            <a:xfrm>
              <a:off x="4558" y="1574"/>
              <a:ext cx="156" cy="152"/>
            </a:xfrm>
            <a:prstGeom prst="ellipse">
              <a:avLst/>
            </a:prstGeom>
            <a:solidFill>
              <a:srgbClr val="FFD5D5"/>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4591" y="1656"/>
              <a:ext cx="111" cy="0"/>
            </a:xfrm>
            <a:custGeom>
              <a:avLst/>
              <a:gdLst>
                <a:gd name="T0" fmla="*/ 0 w 343"/>
                <a:gd name="T1" fmla="*/ 343 w 343"/>
                <a:gd name="T2" fmla="*/ 343 w 343"/>
              </a:gdLst>
              <a:ahLst/>
              <a:cxnLst>
                <a:cxn ang="0">
                  <a:pos x="T0" y="0"/>
                </a:cxn>
                <a:cxn ang="0">
                  <a:pos x="T1" y="0"/>
                </a:cxn>
                <a:cxn ang="0">
                  <a:pos x="T2" y="0"/>
                </a:cxn>
              </a:cxnLst>
              <a:rect l="0" t="0" r="r" b="b"/>
              <a:pathLst>
                <a:path w="343">
                  <a:moveTo>
                    <a:pt x="0" y="0"/>
                  </a:moveTo>
                  <a:lnTo>
                    <a:pt x="343" y="0"/>
                  </a:lnTo>
                  <a:lnTo>
                    <a:pt x="343" y="0"/>
                  </a:lnTo>
                </a:path>
              </a:pathLst>
            </a:custGeom>
            <a:solidFill>
              <a:srgbClr val="FFD5D5"/>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29"/>
            <p:cNvSpPr>
              <a:spLocks noChangeShapeType="1"/>
            </p:cNvSpPr>
            <p:nvPr/>
          </p:nvSpPr>
          <p:spPr bwMode="auto">
            <a:xfrm flipH="1">
              <a:off x="4642" y="1597"/>
              <a:ext cx="1" cy="117"/>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0"/>
            <p:cNvSpPr>
              <a:spLocks noChangeShapeType="1"/>
            </p:cNvSpPr>
            <p:nvPr/>
          </p:nvSpPr>
          <p:spPr bwMode="auto">
            <a:xfrm>
              <a:off x="923" y="1485"/>
              <a:ext cx="229"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p:nvSpPr>
          <p:spPr bwMode="auto">
            <a:xfrm>
              <a:off x="1081" y="1461"/>
              <a:ext cx="83" cy="47"/>
            </a:xfrm>
            <a:custGeom>
              <a:avLst/>
              <a:gdLst>
                <a:gd name="T0" fmla="*/ 24 w 83"/>
                <a:gd name="T1" fmla="*/ 24 h 47"/>
                <a:gd name="T2" fmla="*/ 0 w 83"/>
                <a:gd name="T3" fmla="*/ 47 h 47"/>
                <a:gd name="T4" fmla="*/ 83 w 83"/>
                <a:gd name="T5" fmla="*/ 24 h 47"/>
                <a:gd name="T6" fmla="*/ 0 w 83"/>
                <a:gd name="T7" fmla="*/ 0 h 47"/>
                <a:gd name="T8" fmla="*/ 24 w 83"/>
                <a:gd name="T9" fmla="*/ 24 h 47"/>
              </a:gdLst>
              <a:ahLst/>
              <a:cxnLst>
                <a:cxn ang="0">
                  <a:pos x="T0" y="T1"/>
                </a:cxn>
                <a:cxn ang="0">
                  <a:pos x="T2" y="T3"/>
                </a:cxn>
                <a:cxn ang="0">
                  <a:pos x="T4" y="T5"/>
                </a:cxn>
                <a:cxn ang="0">
                  <a:pos x="T6" y="T7"/>
                </a:cxn>
                <a:cxn ang="0">
                  <a:pos x="T8" y="T9"/>
                </a:cxn>
              </a:cxnLst>
              <a:rect l="0" t="0" r="r" b="b"/>
              <a:pathLst>
                <a:path w="83" h="47">
                  <a:moveTo>
                    <a:pt x="24" y="24"/>
                  </a:moveTo>
                  <a:lnTo>
                    <a:pt x="0" y="47"/>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2"/>
            <p:cNvSpPr>
              <a:spLocks noChangeShapeType="1"/>
            </p:cNvSpPr>
            <p:nvPr/>
          </p:nvSpPr>
          <p:spPr bwMode="auto">
            <a:xfrm>
              <a:off x="2012" y="1460"/>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p:nvSpPr>
          <p:spPr bwMode="auto">
            <a:xfrm>
              <a:off x="1989" y="1503"/>
              <a:ext cx="47" cy="83"/>
            </a:xfrm>
            <a:custGeom>
              <a:avLst/>
              <a:gdLst>
                <a:gd name="T0" fmla="*/ 23 w 47"/>
                <a:gd name="T1" fmla="*/ 24 h 83"/>
                <a:gd name="T2" fmla="*/ 0 w 47"/>
                <a:gd name="T3" fmla="*/ 0 h 83"/>
                <a:gd name="T4" fmla="*/ 23 w 47"/>
                <a:gd name="T5" fmla="*/ 83 h 83"/>
                <a:gd name="T6" fmla="*/ 47 w 47"/>
                <a:gd name="T7" fmla="*/ 0 h 83"/>
                <a:gd name="T8" fmla="*/ 23 w 47"/>
                <a:gd name="T9" fmla="*/ 24 h 83"/>
              </a:gdLst>
              <a:ahLst/>
              <a:cxnLst>
                <a:cxn ang="0">
                  <a:pos x="T0" y="T1"/>
                </a:cxn>
                <a:cxn ang="0">
                  <a:pos x="T2" y="T3"/>
                </a:cxn>
                <a:cxn ang="0">
                  <a:pos x="T4" y="T5"/>
                </a:cxn>
                <a:cxn ang="0">
                  <a:pos x="T6" y="T7"/>
                </a:cxn>
                <a:cxn ang="0">
                  <a:pos x="T8" y="T9"/>
                </a:cxn>
              </a:cxnLst>
              <a:rect l="0" t="0" r="r" b="b"/>
              <a:pathLst>
                <a:path w="47" h="83">
                  <a:moveTo>
                    <a:pt x="23" y="24"/>
                  </a:moveTo>
                  <a:lnTo>
                    <a:pt x="0" y="0"/>
                  </a:lnTo>
                  <a:lnTo>
                    <a:pt x="23" y="83"/>
                  </a:lnTo>
                  <a:lnTo>
                    <a:pt x="47"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4"/>
            <p:cNvSpPr>
              <a:spLocks noChangeShapeType="1"/>
            </p:cNvSpPr>
            <p:nvPr/>
          </p:nvSpPr>
          <p:spPr bwMode="auto">
            <a:xfrm>
              <a:off x="2264" y="1457"/>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2240" y="1500"/>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6"/>
            <p:cNvSpPr>
              <a:spLocks noChangeShapeType="1"/>
            </p:cNvSpPr>
            <p:nvPr/>
          </p:nvSpPr>
          <p:spPr bwMode="auto">
            <a:xfrm>
              <a:off x="2503" y="1463"/>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p:nvSpPr>
          <p:spPr bwMode="auto">
            <a:xfrm>
              <a:off x="2479" y="1507"/>
              <a:ext cx="48" cy="83"/>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38"/>
            <p:cNvSpPr>
              <a:spLocks noChangeShapeType="1"/>
            </p:cNvSpPr>
            <p:nvPr/>
          </p:nvSpPr>
          <p:spPr bwMode="auto">
            <a:xfrm>
              <a:off x="2741" y="1463"/>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p:nvSpPr>
          <p:spPr bwMode="auto">
            <a:xfrm>
              <a:off x="2718" y="1507"/>
              <a:ext cx="47" cy="83"/>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0"/>
            <p:cNvSpPr>
              <a:spLocks noChangeShapeType="1"/>
            </p:cNvSpPr>
            <p:nvPr/>
          </p:nvSpPr>
          <p:spPr bwMode="auto">
            <a:xfrm>
              <a:off x="3183" y="1463"/>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p:nvSpPr>
          <p:spPr bwMode="auto">
            <a:xfrm>
              <a:off x="3159" y="1507"/>
              <a:ext cx="47" cy="83"/>
            </a:xfrm>
            <a:custGeom>
              <a:avLst/>
              <a:gdLst>
                <a:gd name="T0" fmla="*/ 24 w 47"/>
                <a:gd name="T1" fmla="*/ 23 h 83"/>
                <a:gd name="T2" fmla="*/ 0 w 47"/>
                <a:gd name="T3" fmla="*/ 0 h 83"/>
                <a:gd name="T4" fmla="*/ 24 w 47"/>
                <a:gd name="T5" fmla="*/ 83 h 83"/>
                <a:gd name="T6" fmla="*/ 47 w 47"/>
                <a:gd name="T7" fmla="*/ 0 h 83"/>
                <a:gd name="T8" fmla="*/ 24 w 47"/>
                <a:gd name="T9" fmla="*/ 23 h 83"/>
              </a:gdLst>
              <a:ahLst/>
              <a:cxnLst>
                <a:cxn ang="0">
                  <a:pos x="T0" y="T1"/>
                </a:cxn>
                <a:cxn ang="0">
                  <a:pos x="T2" y="T3"/>
                </a:cxn>
                <a:cxn ang="0">
                  <a:pos x="T4" y="T5"/>
                </a:cxn>
                <a:cxn ang="0">
                  <a:pos x="T6" y="T7"/>
                </a:cxn>
                <a:cxn ang="0">
                  <a:pos x="T8" y="T9"/>
                </a:cxn>
              </a:cxnLst>
              <a:rect l="0" t="0" r="r" b="b"/>
              <a:pathLst>
                <a:path w="47" h="83">
                  <a:moveTo>
                    <a:pt x="24" y="23"/>
                  </a:moveTo>
                  <a:lnTo>
                    <a:pt x="0" y="0"/>
                  </a:lnTo>
                  <a:lnTo>
                    <a:pt x="24" y="83"/>
                  </a:lnTo>
                  <a:lnTo>
                    <a:pt x="47"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42"/>
            <p:cNvSpPr>
              <a:spLocks noChangeShapeType="1"/>
            </p:cNvSpPr>
            <p:nvPr/>
          </p:nvSpPr>
          <p:spPr bwMode="auto">
            <a:xfrm>
              <a:off x="2016" y="1804"/>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p:nvSpPr>
          <p:spPr bwMode="auto">
            <a:xfrm>
              <a:off x="1992" y="1847"/>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44"/>
            <p:cNvSpPr>
              <a:spLocks noChangeShapeType="1"/>
            </p:cNvSpPr>
            <p:nvPr/>
          </p:nvSpPr>
          <p:spPr bwMode="auto">
            <a:xfrm>
              <a:off x="2267" y="1801"/>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p:nvSpPr>
          <p:spPr bwMode="auto">
            <a:xfrm>
              <a:off x="2244" y="1844"/>
              <a:ext cx="47" cy="83"/>
            </a:xfrm>
            <a:custGeom>
              <a:avLst/>
              <a:gdLst>
                <a:gd name="T0" fmla="*/ 23 w 47"/>
                <a:gd name="T1" fmla="*/ 24 h 83"/>
                <a:gd name="T2" fmla="*/ 0 w 47"/>
                <a:gd name="T3" fmla="*/ 0 h 83"/>
                <a:gd name="T4" fmla="*/ 23 w 47"/>
                <a:gd name="T5" fmla="*/ 83 h 83"/>
                <a:gd name="T6" fmla="*/ 47 w 47"/>
                <a:gd name="T7" fmla="*/ 0 h 83"/>
                <a:gd name="T8" fmla="*/ 23 w 47"/>
                <a:gd name="T9" fmla="*/ 24 h 83"/>
              </a:gdLst>
              <a:ahLst/>
              <a:cxnLst>
                <a:cxn ang="0">
                  <a:pos x="T0" y="T1"/>
                </a:cxn>
                <a:cxn ang="0">
                  <a:pos x="T2" y="T3"/>
                </a:cxn>
                <a:cxn ang="0">
                  <a:pos x="T4" y="T5"/>
                </a:cxn>
                <a:cxn ang="0">
                  <a:pos x="T6" y="T7"/>
                </a:cxn>
                <a:cxn ang="0">
                  <a:pos x="T8" y="T9"/>
                </a:cxn>
              </a:cxnLst>
              <a:rect l="0" t="0" r="r" b="b"/>
              <a:pathLst>
                <a:path w="47" h="83">
                  <a:moveTo>
                    <a:pt x="23" y="24"/>
                  </a:moveTo>
                  <a:lnTo>
                    <a:pt x="0" y="0"/>
                  </a:lnTo>
                  <a:lnTo>
                    <a:pt x="23" y="83"/>
                  </a:lnTo>
                  <a:lnTo>
                    <a:pt x="47"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6"/>
            <p:cNvSpPr>
              <a:spLocks noChangeShapeType="1"/>
            </p:cNvSpPr>
            <p:nvPr/>
          </p:nvSpPr>
          <p:spPr bwMode="auto">
            <a:xfrm>
              <a:off x="2506" y="1795"/>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p:nvSpPr>
          <p:spPr bwMode="auto">
            <a:xfrm>
              <a:off x="2482" y="1837"/>
              <a:ext cx="48" cy="84"/>
            </a:xfrm>
            <a:custGeom>
              <a:avLst/>
              <a:gdLst>
                <a:gd name="T0" fmla="*/ 24 w 48"/>
                <a:gd name="T1" fmla="*/ 24 h 84"/>
                <a:gd name="T2" fmla="*/ 0 w 48"/>
                <a:gd name="T3" fmla="*/ 0 h 84"/>
                <a:gd name="T4" fmla="*/ 24 w 48"/>
                <a:gd name="T5" fmla="*/ 84 h 84"/>
                <a:gd name="T6" fmla="*/ 48 w 48"/>
                <a:gd name="T7" fmla="*/ 0 h 84"/>
                <a:gd name="T8" fmla="*/ 24 w 48"/>
                <a:gd name="T9" fmla="*/ 24 h 84"/>
              </a:gdLst>
              <a:ahLst/>
              <a:cxnLst>
                <a:cxn ang="0">
                  <a:pos x="T0" y="T1"/>
                </a:cxn>
                <a:cxn ang="0">
                  <a:pos x="T2" y="T3"/>
                </a:cxn>
                <a:cxn ang="0">
                  <a:pos x="T4" y="T5"/>
                </a:cxn>
                <a:cxn ang="0">
                  <a:pos x="T6" y="T7"/>
                </a:cxn>
                <a:cxn ang="0">
                  <a:pos x="T8" y="T9"/>
                </a:cxn>
              </a:cxnLst>
              <a:rect l="0" t="0" r="r" b="b"/>
              <a:pathLst>
                <a:path w="48" h="84">
                  <a:moveTo>
                    <a:pt x="24" y="24"/>
                  </a:moveTo>
                  <a:lnTo>
                    <a:pt x="0" y="0"/>
                  </a:lnTo>
                  <a:lnTo>
                    <a:pt x="24" y="84"/>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48"/>
            <p:cNvSpPr>
              <a:spLocks noChangeShapeType="1"/>
            </p:cNvSpPr>
            <p:nvPr/>
          </p:nvSpPr>
          <p:spPr bwMode="auto">
            <a:xfrm>
              <a:off x="2751" y="1798"/>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p:nvSpPr>
          <p:spPr bwMode="auto">
            <a:xfrm>
              <a:off x="2727" y="1841"/>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0"/>
            <p:cNvSpPr>
              <a:spLocks noChangeShapeType="1"/>
            </p:cNvSpPr>
            <p:nvPr/>
          </p:nvSpPr>
          <p:spPr bwMode="auto">
            <a:xfrm>
              <a:off x="3774" y="1781"/>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p:cNvSpPr>
            <p:nvPr/>
          </p:nvSpPr>
          <p:spPr bwMode="auto">
            <a:xfrm>
              <a:off x="3750" y="1824"/>
              <a:ext cx="48" cy="84"/>
            </a:xfrm>
            <a:custGeom>
              <a:avLst/>
              <a:gdLst>
                <a:gd name="T0" fmla="*/ 24 w 48"/>
                <a:gd name="T1" fmla="*/ 24 h 84"/>
                <a:gd name="T2" fmla="*/ 0 w 48"/>
                <a:gd name="T3" fmla="*/ 0 h 84"/>
                <a:gd name="T4" fmla="*/ 24 w 48"/>
                <a:gd name="T5" fmla="*/ 84 h 84"/>
                <a:gd name="T6" fmla="*/ 48 w 48"/>
                <a:gd name="T7" fmla="*/ 0 h 84"/>
                <a:gd name="T8" fmla="*/ 24 w 48"/>
                <a:gd name="T9" fmla="*/ 24 h 84"/>
              </a:gdLst>
              <a:ahLst/>
              <a:cxnLst>
                <a:cxn ang="0">
                  <a:pos x="T0" y="T1"/>
                </a:cxn>
                <a:cxn ang="0">
                  <a:pos x="T2" y="T3"/>
                </a:cxn>
                <a:cxn ang="0">
                  <a:pos x="T4" y="T5"/>
                </a:cxn>
                <a:cxn ang="0">
                  <a:pos x="T6" y="T7"/>
                </a:cxn>
                <a:cxn ang="0">
                  <a:pos x="T8" y="T9"/>
                </a:cxn>
              </a:cxnLst>
              <a:rect l="0" t="0" r="r" b="b"/>
              <a:pathLst>
                <a:path w="48" h="84">
                  <a:moveTo>
                    <a:pt x="24" y="24"/>
                  </a:moveTo>
                  <a:lnTo>
                    <a:pt x="0" y="0"/>
                  </a:lnTo>
                  <a:lnTo>
                    <a:pt x="24" y="84"/>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2"/>
            <p:cNvSpPr>
              <a:spLocks noChangeShapeType="1"/>
            </p:cNvSpPr>
            <p:nvPr/>
          </p:nvSpPr>
          <p:spPr bwMode="auto">
            <a:xfrm>
              <a:off x="5055" y="1788"/>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p:nvSpPr>
          <p:spPr bwMode="auto">
            <a:xfrm>
              <a:off x="5031" y="1831"/>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4"/>
            <p:cNvSpPr>
              <a:spLocks noChangeShapeType="1"/>
            </p:cNvSpPr>
            <p:nvPr/>
          </p:nvSpPr>
          <p:spPr bwMode="auto">
            <a:xfrm>
              <a:off x="4231" y="1457"/>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p:nvSpPr>
          <p:spPr bwMode="auto">
            <a:xfrm>
              <a:off x="4208" y="1500"/>
              <a:ext cx="47" cy="83"/>
            </a:xfrm>
            <a:custGeom>
              <a:avLst/>
              <a:gdLst>
                <a:gd name="T0" fmla="*/ 23 w 47"/>
                <a:gd name="T1" fmla="*/ 24 h 83"/>
                <a:gd name="T2" fmla="*/ 0 w 47"/>
                <a:gd name="T3" fmla="*/ 0 h 83"/>
                <a:gd name="T4" fmla="*/ 23 w 47"/>
                <a:gd name="T5" fmla="*/ 83 h 83"/>
                <a:gd name="T6" fmla="*/ 47 w 47"/>
                <a:gd name="T7" fmla="*/ 0 h 83"/>
                <a:gd name="T8" fmla="*/ 23 w 47"/>
                <a:gd name="T9" fmla="*/ 24 h 83"/>
              </a:gdLst>
              <a:ahLst/>
              <a:cxnLst>
                <a:cxn ang="0">
                  <a:pos x="T0" y="T1"/>
                </a:cxn>
                <a:cxn ang="0">
                  <a:pos x="T2" y="T3"/>
                </a:cxn>
                <a:cxn ang="0">
                  <a:pos x="T4" y="T5"/>
                </a:cxn>
                <a:cxn ang="0">
                  <a:pos x="T6" y="T7"/>
                </a:cxn>
                <a:cxn ang="0">
                  <a:pos x="T8" y="T9"/>
                </a:cxn>
              </a:cxnLst>
              <a:rect l="0" t="0" r="r" b="b"/>
              <a:pathLst>
                <a:path w="47" h="83">
                  <a:moveTo>
                    <a:pt x="23" y="24"/>
                  </a:moveTo>
                  <a:lnTo>
                    <a:pt x="0" y="0"/>
                  </a:lnTo>
                  <a:lnTo>
                    <a:pt x="23" y="83"/>
                  </a:lnTo>
                  <a:lnTo>
                    <a:pt x="47"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56"/>
            <p:cNvSpPr>
              <a:spLocks noChangeShapeType="1"/>
            </p:cNvSpPr>
            <p:nvPr/>
          </p:nvSpPr>
          <p:spPr bwMode="auto">
            <a:xfrm>
              <a:off x="4425" y="1659"/>
              <a:ext cx="114"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4468" y="1636"/>
              <a:ext cx="83" cy="47"/>
            </a:xfrm>
            <a:custGeom>
              <a:avLst/>
              <a:gdLst>
                <a:gd name="T0" fmla="*/ 24 w 83"/>
                <a:gd name="T1" fmla="*/ 23 h 47"/>
                <a:gd name="T2" fmla="*/ 0 w 83"/>
                <a:gd name="T3" fmla="*/ 47 h 47"/>
                <a:gd name="T4" fmla="*/ 83 w 83"/>
                <a:gd name="T5" fmla="*/ 23 h 47"/>
                <a:gd name="T6" fmla="*/ 0 w 83"/>
                <a:gd name="T7" fmla="*/ 0 h 47"/>
                <a:gd name="T8" fmla="*/ 24 w 83"/>
                <a:gd name="T9" fmla="*/ 23 h 47"/>
              </a:gdLst>
              <a:ahLst/>
              <a:cxnLst>
                <a:cxn ang="0">
                  <a:pos x="T0" y="T1"/>
                </a:cxn>
                <a:cxn ang="0">
                  <a:pos x="T2" y="T3"/>
                </a:cxn>
                <a:cxn ang="0">
                  <a:pos x="T4" y="T5"/>
                </a:cxn>
                <a:cxn ang="0">
                  <a:pos x="T6" y="T7"/>
                </a:cxn>
                <a:cxn ang="0">
                  <a:pos x="T8" y="T9"/>
                </a:cxn>
              </a:cxnLst>
              <a:rect l="0" t="0" r="r" b="b"/>
              <a:pathLst>
                <a:path w="83" h="47">
                  <a:moveTo>
                    <a:pt x="24" y="23"/>
                  </a:moveTo>
                  <a:lnTo>
                    <a:pt x="0" y="47"/>
                  </a:lnTo>
                  <a:lnTo>
                    <a:pt x="83" y="23"/>
                  </a:lnTo>
                  <a:lnTo>
                    <a:pt x="0"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58"/>
            <p:cNvSpPr>
              <a:spLocks noChangeShapeType="1"/>
            </p:cNvSpPr>
            <p:nvPr/>
          </p:nvSpPr>
          <p:spPr bwMode="auto">
            <a:xfrm>
              <a:off x="4725" y="1659"/>
              <a:ext cx="115"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p:nvSpPr>
          <p:spPr bwMode="auto">
            <a:xfrm>
              <a:off x="4768" y="1636"/>
              <a:ext cx="84" cy="47"/>
            </a:xfrm>
            <a:custGeom>
              <a:avLst/>
              <a:gdLst>
                <a:gd name="T0" fmla="*/ 24 w 84"/>
                <a:gd name="T1" fmla="*/ 23 h 47"/>
                <a:gd name="T2" fmla="*/ 0 w 84"/>
                <a:gd name="T3" fmla="*/ 47 h 47"/>
                <a:gd name="T4" fmla="*/ 84 w 84"/>
                <a:gd name="T5" fmla="*/ 23 h 47"/>
                <a:gd name="T6" fmla="*/ 0 w 84"/>
                <a:gd name="T7" fmla="*/ 0 h 47"/>
                <a:gd name="T8" fmla="*/ 24 w 84"/>
                <a:gd name="T9" fmla="*/ 23 h 47"/>
              </a:gdLst>
              <a:ahLst/>
              <a:cxnLst>
                <a:cxn ang="0">
                  <a:pos x="T0" y="T1"/>
                </a:cxn>
                <a:cxn ang="0">
                  <a:pos x="T2" y="T3"/>
                </a:cxn>
                <a:cxn ang="0">
                  <a:pos x="T4" y="T5"/>
                </a:cxn>
                <a:cxn ang="0">
                  <a:pos x="T6" y="T7"/>
                </a:cxn>
                <a:cxn ang="0">
                  <a:pos x="T8" y="T9"/>
                </a:cxn>
              </a:cxnLst>
              <a:rect l="0" t="0" r="r" b="b"/>
              <a:pathLst>
                <a:path w="84" h="47">
                  <a:moveTo>
                    <a:pt x="24" y="23"/>
                  </a:moveTo>
                  <a:lnTo>
                    <a:pt x="0" y="47"/>
                  </a:lnTo>
                  <a:lnTo>
                    <a:pt x="84" y="23"/>
                  </a:lnTo>
                  <a:lnTo>
                    <a:pt x="0"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Line 60"/>
            <p:cNvSpPr>
              <a:spLocks noChangeShapeType="1"/>
            </p:cNvSpPr>
            <p:nvPr/>
          </p:nvSpPr>
          <p:spPr bwMode="auto">
            <a:xfrm>
              <a:off x="1621" y="1463"/>
              <a:ext cx="2617"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p:nvSpPr>
          <p:spPr bwMode="auto">
            <a:xfrm>
              <a:off x="938" y="1267"/>
              <a:ext cx="3702" cy="306"/>
            </a:xfrm>
            <a:custGeom>
              <a:avLst/>
              <a:gdLst>
                <a:gd name="T0" fmla="*/ 0 w 11418"/>
                <a:gd name="T1" fmla="*/ 0 h 941"/>
                <a:gd name="T2" fmla="*/ 2495 w 11418"/>
                <a:gd name="T3" fmla="*/ 14 h 941"/>
                <a:gd name="T4" fmla="*/ 11418 w 11418"/>
                <a:gd name="T5" fmla="*/ 14 h 941"/>
                <a:gd name="T6" fmla="*/ 11418 w 11418"/>
                <a:gd name="T7" fmla="*/ 941 h 941"/>
              </a:gdLst>
              <a:ahLst/>
              <a:cxnLst>
                <a:cxn ang="0">
                  <a:pos x="T0" y="T1"/>
                </a:cxn>
                <a:cxn ang="0">
                  <a:pos x="T2" y="T3"/>
                </a:cxn>
                <a:cxn ang="0">
                  <a:pos x="T4" y="T5"/>
                </a:cxn>
                <a:cxn ang="0">
                  <a:pos x="T6" y="T7"/>
                </a:cxn>
              </a:cxnLst>
              <a:rect l="0" t="0" r="r" b="b"/>
              <a:pathLst>
                <a:path w="11418" h="941">
                  <a:moveTo>
                    <a:pt x="0" y="0"/>
                  </a:moveTo>
                  <a:lnTo>
                    <a:pt x="2495" y="14"/>
                  </a:lnTo>
                  <a:lnTo>
                    <a:pt x="11418" y="14"/>
                  </a:lnTo>
                  <a:lnTo>
                    <a:pt x="11418" y="941"/>
                  </a:lnTo>
                </a:path>
              </a:pathLst>
            </a:custGeom>
            <a:noFill/>
            <a:ln w="12" cap="flat">
              <a:solidFill>
                <a:srgbClr val="101EF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p:nvSpPr>
          <p:spPr bwMode="auto">
            <a:xfrm>
              <a:off x="4616" y="1501"/>
              <a:ext cx="48" cy="84"/>
            </a:xfrm>
            <a:custGeom>
              <a:avLst/>
              <a:gdLst>
                <a:gd name="T0" fmla="*/ 24 w 48"/>
                <a:gd name="T1" fmla="*/ 24 h 84"/>
                <a:gd name="T2" fmla="*/ 0 w 48"/>
                <a:gd name="T3" fmla="*/ 0 h 84"/>
                <a:gd name="T4" fmla="*/ 24 w 48"/>
                <a:gd name="T5" fmla="*/ 84 h 84"/>
                <a:gd name="T6" fmla="*/ 48 w 48"/>
                <a:gd name="T7" fmla="*/ 0 h 84"/>
                <a:gd name="T8" fmla="*/ 24 w 48"/>
                <a:gd name="T9" fmla="*/ 24 h 84"/>
              </a:gdLst>
              <a:ahLst/>
              <a:cxnLst>
                <a:cxn ang="0">
                  <a:pos x="T0" y="T1"/>
                </a:cxn>
                <a:cxn ang="0">
                  <a:pos x="T2" y="T3"/>
                </a:cxn>
                <a:cxn ang="0">
                  <a:pos x="T4" y="T5"/>
                </a:cxn>
                <a:cxn ang="0">
                  <a:pos x="T6" y="T7"/>
                </a:cxn>
                <a:cxn ang="0">
                  <a:pos x="T8" y="T9"/>
                </a:cxn>
              </a:cxnLst>
              <a:rect l="0" t="0" r="r" b="b"/>
              <a:pathLst>
                <a:path w="48" h="84">
                  <a:moveTo>
                    <a:pt x="24" y="24"/>
                  </a:moveTo>
                  <a:lnTo>
                    <a:pt x="0" y="0"/>
                  </a:lnTo>
                  <a:lnTo>
                    <a:pt x="24" y="84"/>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63"/>
            <p:cNvSpPr>
              <a:spLocks noChangeShapeType="1"/>
            </p:cNvSpPr>
            <p:nvPr/>
          </p:nvSpPr>
          <p:spPr bwMode="auto">
            <a:xfrm flipV="1">
              <a:off x="3486" y="1646"/>
              <a:ext cx="131" cy="7"/>
            </a:xfrm>
            <a:prstGeom prst="line">
              <a:avLst/>
            </a:prstGeom>
            <a:noFill/>
            <a:ln w="12" cap="flat">
              <a:solidFill>
                <a:srgbClr val="0202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p:nvSpPr>
          <p:spPr bwMode="auto">
            <a:xfrm>
              <a:off x="3545" y="1626"/>
              <a:ext cx="84" cy="48"/>
            </a:xfrm>
            <a:custGeom>
              <a:avLst/>
              <a:gdLst>
                <a:gd name="T0" fmla="*/ 25 w 84"/>
                <a:gd name="T1" fmla="*/ 23 h 48"/>
                <a:gd name="T2" fmla="*/ 2 w 84"/>
                <a:gd name="T3" fmla="*/ 48 h 48"/>
                <a:gd name="T4" fmla="*/ 84 w 84"/>
                <a:gd name="T5" fmla="*/ 20 h 48"/>
                <a:gd name="T6" fmla="*/ 0 w 84"/>
                <a:gd name="T7" fmla="*/ 0 h 48"/>
                <a:gd name="T8" fmla="*/ 25 w 84"/>
                <a:gd name="T9" fmla="*/ 23 h 48"/>
              </a:gdLst>
              <a:ahLst/>
              <a:cxnLst>
                <a:cxn ang="0">
                  <a:pos x="T0" y="T1"/>
                </a:cxn>
                <a:cxn ang="0">
                  <a:pos x="T2" y="T3"/>
                </a:cxn>
                <a:cxn ang="0">
                  <a:pos x="T4" y="T5"/>
                </a:cxn>
                <a:cxn ang="0">
                  <a:pos x="T6" y="T7"/>
                </a:cxn>
                <a:cxn ang="0">
                  <a:pos x="T8" y="T9"/>
                </a:cxn>
              </a:cxnLst>
              <a:rect l="0" t="0" r="r" b="b"/>
              <a:pathLst>
                <a:path w="84" h="48">
                  <a:moveTo>
                    <a:pt x="25" y="23"/>
                  </a:moveTo>
                  <a:lnTo>
                    <a:pt x="2" y="48"/>
                  </a:lnTo>
                  <a:lnTo>
                    <a:pt x="84" y="20"/>
                  </a:lnTo>
                  <a:lnTo>
                    <a:pt x="0" y="0"/>
                  </a:lnTo>
                  <a:lnTo>
                    <a:pt x="25"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5"/>
            <p:cNvSpPr>
              <a:spLocks noChangeArrowheads="1"/>
            </p:cNvSpPr>
            <p:nvPr/>
          </p:nvSpPr>
          <p:spPr bwMode="auto">
            <a:xfrm>
              <a:off x="2755" y="1067"/>
              <a:ext cx="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pc</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619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smtClean="0">
                <a:solidFill>
                  <a:schemeClr val="tx1"/>
                </a:solidFill>
              </a:rPr>
              <a:t>Register</a:t>
            </a:r>
            <a:r>
              <a:rPr lang="fr-FR" dirty="0" smtClean="0">
                <a:solidFill>
                  <a:schemeClr val="tx1"/>
                </a:solidFill>
              </a:rPr>
              <a:t> </a:t>
            </a:r>
            <a:r>
              <a:rPr lang="fr-FR" dirty="0">
                <a:solidFill>
                  <a:schemeClr val="tx1"/>
                </a:solidFill>
              </a:rPr>
              <a:t>File</a:t>
            </a:r>
          </a:p>
        </p:txBody>
      </p:sp>
      <p:sp>
        <p:nvSpPr>
          <p:cNvPr id="3" name="Text Placeholder 2"/>
          <p:cNvSpPr txBox="1">
            <a:spLocks noGrp="1"/>
          </p:cNvSpPr>
          <p:nvPr>
            <p:ph type="body" idx="4294967295"/>
          </p:nvPr>
        </p:nvSpPr>
        <p:spPr>
          <a:xfrm>
            <a:off x="1117599" y="4468812"/>
            <a:ext cx="7750355" cy="198374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solidFill>
                  <a:srgbClr val="DC2300"/>
                </a:solidFill>
                <a:latin typeface="Calibri" panose="020F0502020204030204" pitchFamily="34" charset="0"/>
              </a:rPr>
              <a:t>regSrc</a:t>
            </a:r>
            <a:r>
              <a:rPr lang="en-US" dirty="0">
                <a:latin typeface="Calibri" panose="020F0502020204030204" pitchFamily="34" charset="0"/>
              </a:rPr>
              <a:t> (id of the source/</a:t>
            </a:r>
            <a:r>
              <a:rPr lang="en-US" dirty="0" err="1">
                <a:latin typeface="Calibri" panose="020F0502020204030204" pitchFamily="34" charset="0"/>
              </a:rPr>
              <a:t>dest</a:t>
            </a:r>
            <a:r>
              <a:rPr lang="en-US" dirty="0">
                <a:latin typeface="Calibri" panose="020F0502020204030204" pitchFamily="34" charset="0"/>
              </a:rPr>
              <a:t> </a:t>
            </a:r>
            <a:r>
              <a:rPr lang="en-US" dirty="0" smtClean="0">
                <a:latin typeface="Calibri" panose="020F0502020204030204" pitchFamily="34" charset="0"/>
              </a:rPr>
              <a:t>register</a:t>
            </a:r>
            <a:r>
              <a:rPr lang="en-US" dirty="0">
                <a:latin typeface="Calibri" panose="020F0502020204030204" pitchFamily="34" charset="0"/>
              </a:rPr>
              <a:t>)</a:t>
            </a:r>
          </a:p>
          <a:p>
            <a:pPr lvl="0">
              <a:buSzPct val="100000"/>
              <a:buFont typeface="Symbol" panose="05050102010706020507" pitchFamily="18" charset="2"/>
              <a:buChar char="*"/>
            </a:pPr>
            <a:r>
              <a:rPr lang="en-US" dirty="0" err="1">
                <a:solidFill>
                  <a:srgbClr val="2300DC"/>
                </a:solidFill>
                <a:latin typeface="Calibri" panose="020F0502020204030204" pitchFamily="34" charset="0"/>
              </a:rPr>
              <a:t>regData</a:t>
            </a:r>
            <a:r>
              <a:rPr lang="en-US" dirty="0">
                <a:latin typeface="Calibri" panose="020F0502020204030204" pitchFamily="34" charset="0"/>
              </a:rPr>
              <a:t> (data to be stored)</a:t>
            </a:r>
          </a:p>
          <a:p>
            <a:pPr lvl="0">
              <a:buSzPct val="100000"/>
              <a:buFont typeface="Symbol" panose="05050102010706020507" pitchFamily="18" charset="2"/>
              <a:buChar char="*"/>
            </a:pPr>
            <a:r>
              <a:rPr lang="en-US" dirty="0" err="1">
                <a:solidFill>
                  <a:srgbClr val="33CC66"/>
                </a:solidFill>
                <a:latin typeface="Calibri" panose="020F0502020204030204" pitchFamily="34" charset="0"/>
              </a:rPr>
              <a:t>regVal</a:t>
            </a:r>
            <a:r>
              <a:rPr lang="en-US" dirty="0">
                <a:latin typeface="Calibri" panose="020F0502020204030204" pitchFamily="34" charset="0"/>
              </a:rPr>
              <a:t> (</a:t>
            </a:r>
            <a:r>
              <a:rPr lang="en-US" dirty="0" smtClean="0">
                <a:latin typeface="Calibri" panose="020F0502020204030204" pitchFamily="34" charset="0"/>
              </a:rPr>
              <a:t>register </a:t>
            </a:r>
            <a:r>
              <a:rPr lang="en-US" dirty="0">
                <a:latin typeface="Calibri" panose="020F0502020204030204" pitchFamily="34" charset="0"/>
              </a:rPr>
              <a:t>value)</a:t>
            </a:r>
          </a:p>
        </p:txBody>
      </p:sp>
      <p:grpSp>
        <p:nvGrpSpPr>
          <p:cNvPr id="8" name="Group 4"/>
          <p:cNvGrpSpPr>
            <a:grpSpLocks noChangeAspect="1"/>
          </p:cNvGrpSpPr>
          <p:nvPr/>
        </p:nvGrpSpPr>
        <p:grpSpPr bwMode="auto">
          <a:xfrm>
            <a:off x="2679700" y="1676400"/>
            <a:ext cx="3478213" cy="2514600"/>
            <a:chOff x="2112" y="1056"/>
            <a:chExt cx="2191" cy="1584"/>
          </a:xfrm>
        </p:grpSpPr>
        <p:sp>
          <p:nvSpPr>
            <p:cNvPr id="9" name="AutoShape 3"/>
            <p:cNvSpPr>
              <a:spLocks noChangeAspect="1" noChangeArrowheads="1" noTextEdit="1"/>
            </p:cNvSpPr>
            <p:nvPr/>
          </p:nvSpPr>
          <p:spPr bwMode="auto">
            <a:xfrm>
              <a:off x="2112" y="1056"/>
              <a:ext cx="2191"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58" y="1096"/>
              <a:ext cx="2086" cy="218"/>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857" y="1796"/>
              <a:ext cx="1373" cy="605"/>
            </a:xfrm>
            <a:prstGeom prst="rect">
              <a:avLst/>
            </a:prstGeom>
            <a:solidFill>
              <a:srgbClr val="FFD5D5"/>
            </a:solidFill>
            <a:ln w="12"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245" y="1950"/>
              <a:ext cx="60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3435" y="2128"/>
              <a:ext cx="24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file</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584" y="1453"/>
              <a:ext cx="389" cy="21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607" y="1505"/>
              <a:ext cx="37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regSrc</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1"/>
            <p:cNvSpPr>
              <a:spLocks noChangeShapeType="1"/>
            </p:cNvSpPr>
            <p:nvPr/>
          </p:nvSpPr>
          <p:spPr bwMode="auto">
            <a:xfrm>
              <a:off x="3731" y="1321"/>
              <a:ext cx="0" cy="11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706" y="1366"/>
              <a:ext cx="49" cy="86"/>
            </a:xfrm>
            <a:custGeom>
              <a:avLst/>
              <a:gdLst>
                <a:gd name="T0" fmla="*/ 25 w 49"/>
                <a:gd name="T1" fmla="*/ 24 h 86"/>
                <a:gd name="T2" fmla="*/ 0 w 49"/>
                <a:gd name="T3" fmla="*/ 0 h 86"/>
                <a:gd name="T4" fmla="*/ 25 w 49"/>
                <a:gd name="T5" fmla="*/ 86 h 86"/>
                <a:gd name="T6" fmla="*/ 49 w 49"/>
                <a:gd name="T7" fmla="*/ 0 h 86"/>
                <a:gd name="T8" fmla="*/ 25 w 49"/>
                <a:gd name="T9" fmla="*/ 24 h 86"/>
              </a:gdLst>
              <a:ahLst/>
              <a:cxnLst>
                <a:cxn ang="0">
                  <a:pos x="T0" y="T1"/>
                </a:cxn>
                <a:cxn ang="0">
                  <a:pos x="T2" y="T3"/>
                </a:cxn>
                <a:cxn ang="0">
                  <a:pos x="T4" y="T5"/>
                </a:cxn>
                <a:cxn ang="0">
                  <a:pos x="T6" y="T7"/>
                </a:cxn>
                <a:cxn ang="0">
                  <a:pos x="T8" y="T9"/>
                </a:cxn>
              </a:cxnLst>
              <a:rect l="0" t="0" r="r" b="b"/>
              <a:pathLst>
                <a:path w="49" h="86">
                  <a:moveTo>
                    <a:pt x="25" y="24"/>
                  </a:moveTo>
                  <a:lnTo>
                    <a:pt x="0" y="0"/>
                  </a:lnTo>
                  <a:lnTo>
                    <a:pt x="25" y="86"/>
                  </a:lnTo>
                  <a:lnTo>
                    <a:pt x="49" y="0"/>
                  </a:lnTo>
                  <a:lnTo>
                    <a:pt x="25"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a:off x="3716" y="1674"/>
              <a:ext cx="0" cy="118"/>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3692" y="1718"/>
              <a:ext cx="49" cy="87"/>
            </a:xfrm>
            <a:custGeom>
              <a:avLst/>
              <a:gdLst>
                <a:gd name="T0" fmla="*/ 24 w 49"/>
                <a:gd name="T1" fmla="*/ 25 h 87"/>
                <a:gd name="T2" fmla="*/ 0 w 49"/>
                <a:gd name="T3" fmla="*/ 0 h 87"/>
                <a:gd name="T4" fmla="*/ 24 w 49"/>
                <a:gd name="T5" fmla="*/ 87 h 87"/>
                <a:gd name="T6" fmla="*/ 49 w 49"/>
                <a:gd name="T7" fmla="*/ 0 h 87"/>
                <a:gd name="T8" fmla="*/ 24 w 49"/>
                <a:gd name="T9" fmla="*/ 25 h 87"/>
              </a:gdLst>
              <a:ahLst/>
              <a:cxnLst>
                <a:cxn ang="0">
                  <a:pos x="T0" y="T1"/>
                </a:cxn>
                <a:cxn ang="0">
                  <a:pos x="T2" y="T3"/>
                </a:cxn>
                <a:cxn ang="0">
                  <a:pos x="T4" y="T5"/>
                </a:cxn>
                <a:cxn ang="0">
                  <a:pos x="T6" y="T7"/>
                </a:cxn>
                <a:cxn ang="0">
                  <a:pos x="T8" y="T9"/>
                </a:cxn>
              </a:cxnLst>
              <a:rect l="0" t="0" r="r" b="b"/>
              <a:pathLst>
                <a:path w="49" h="87">
                  <a:moveTo>
                    <a:pt x="24" y="25"/>
                  </a:moveTo>
                  <a:lnTo>
                    <a:pt x="0" y="0"/>
                  </a:lnTo>
                  <a:lnTo>
                    <a:pt x="24" y="87"/>
                  </a:lnTo>
                  <a:lnTo>
                    <a:pt x="49" y="0"/>
                  </a:lnTo>
                  <a:lnTo>
                    <a:pt x="2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851" y="1428"/>
              <a:ext cx="435" cy="22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857" y="1486"/>
              <a:ext cx="4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regData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7"/>
            <p:cNvSpPr>
              <a:spLocks noChangeShapeType="1"/>
            </p:cNvSpPr>
            <p:nvPr/>
          </p:nvSpPr>
          <p:spPr bwMode="auto">
            <a:xfrm>
              <a:off x="3069" y="1310"/>
              <a:ext cx="0" cy="11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3045" y="1355"/>
              <a:ext cx="49" cy="87"/>
            </a:xfrm>
            <a:custGeom>
              <a:avLst/>
              <a:gdLst>
                <a:gd name="T0" fmla="*/ 24 w 49"/>
                <a:gd name="T1" fmla="*/ 25 h 87"/>
                <a:gd name="T2" fmla="*/ 0 w 49"/>
                <a:gd name="T3" fmla="*/ 0 h 87"/>
                <a:gd name="T4" fmla="*/ 24 w 49"/>
                <a:gd name="T5" fmla="*/ 87 h 87"/>
                <a:gd name="T6" fmla="*/ 49 w 49"/>
                <a:gd name="T7" fmla="*/ 0 h 87"/>
                <a:gd name="T8" fmla="*/ 24 w 49"/>
                <a:gd name="T9" fmla="*/ 25 h 87"/>
              </a:gdLst>
              <a:ahLst/>
              <a:cxnLst>
                <a:cxn ang="0">
                  <a:pos x="T0" y="T1"/>
                </a:cxn>
                <a:cxn ang="0">
                  <a:pos x="T2" y="T3"/>
                </a:cxn>
                <a:cxn ang="0">
                  <a:pos x="T4" y="T5"/>
                </a:cxn>
                <a:cxn ang="0">
                  <a:pos x="T6" y="T7"/>
                </a:cxn>
                <a:cxn ang="0">
                  <a:pos x="T8" y="T9"/>
                </a:cxn>
              </a:cxnLst>
              <a:rect l="0" t="0" r="r" b="b"/>
              <a:pathLst>
                <a:path w="49" h="87">
                  <a:moveTo>
                    <a:pt x="24" y="25"/>
                  </a:moveTo>
                  <a:lnTo>
                    <a:pt x="0" y="0"/>
                  </a:lnTo>
                  <a:lnTo>
                    <a:pt x="24" y="87"/>
                  </a:lnTo>
                  <a:lnTo>
                    <a:pt x="49" y="0"/>
                  </a:lnTo>
                  <a:lnTo>
                    <a:pt x="2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3065" y="1658"/>
              <a:ext cx="0" cy="11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3040" y="1702"/>
              <a:ext cx="49" cy="87"/>
            </a:xfrm>
            <a:custGeom>
              <a:avLst/>
              <a:gdLst>
                <a:gd name="T0" fmla="*/ 25 w 49"/>
                <a:gd name="T1" fmla="*/ 25 h 87"/>
                <a:gd name="T2" fmla="*/ 0 w 49"/>
                <a:gd name="T3" fmla="*/ 0 h 87"/>
                <a:gd name="T4" fmla="*/ 25 w 49"/>
                <a:gd name="T5" fmla="*/ 87 h 87"/>
                <a:gd name="T6" fmla="*/ 49 w 49"/>
                <a:gd name="T7" fmla="*/ 0 h 87"/>
                <a:gd name="T8" fmla="*/ 25 w 49"/>
                <a:gd name="T9" fmla="*/ 25 h 87"/>
              </a:gdLst>
              <a:ahLst/>
              <a:cxnLst>
                <a:cxn ang="0">
                  <a:pos x="T0" y="T1"/>
                </a:cxn>
                <a:cxn ang="0">
                  <a:pos x="T2" y="T3"/>
                </a:cxn>
                <a:cxn ang="0">
                  <a:pos x="T4" y="T5"/>
                </a:cxn>
                <a:cxn ang="0">
                  <a:pos x="T6" y="T7"/>
                </a:cxn>
                <a:cxn ang="0">
                  <a:pos x="T8" y="T9"/>
                </a:cxn>
              </a:cxnLst>
              <a:rect l="0" t="0" r="r" b="b"/>
              <a:pathLst>
                <a:path w="49" h="87">
                  <a:moveTo>
                    <a:pt x="25" y="25"/>
                  </a:moveTo>
                  <a:lnTo>
                    <a:pt x="0" y="0"/>
                  </a:lnTo>
                  <a:lnTo>
                    <a:pt x="25" y="87"/>
                  </a:lnTo>
                  <a:lnTo>
                    <a:pt x="49"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2342" y="1482"/>
              <a:ext cx="371" cy="22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361" y="1540"/>
              <a:ext cx="3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regVal</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3"/>
            <p:cNvSpPr>
              <a:spLocks/>
            </p:cNvSpPr>
            <p:nvPr/>
          </p:nvSpPr>
          <p:spPr bwMode="auto">
            <a:xfrm>
              <a:off x="2535" y="1707"/>
              <a:ext cx="710" cy="872"/>
            </a:xfrm>
            <a:custGeom>
              <a:avLst/>
              <a:gdLst>
                <a:gd name="T0" fmla="*/ 2110 w 2110"/>
                <a:gd name="T1" fmla="*/ 2081 h 2594"/>
                <a:gd name="T2" fmla="*/ 2110 w 2110"/>
                <a:gd name="T3" fmla="*/ 2594 h 2594"/>
                <a:gd name="T4" fmla="*/ 0 w 2110"/>
                <a:gd name="T5" fmla="*/ 2594 h 2594"/>
                <a:gd name="T6" fmla="*/ 0 w 2110"/>
                <a:gd name="T7" fmla="*/ 0 h 2594"/>
              </a:gdLst>
              <a:ahLst/>
              <a:cxnLst>
                <a:cxn ang="0">
                  <a:pos x="T0" y="T1"/>
                </a:cxn>
                <a:cxn ang="0">
                  <a:pos x="T2" y="T3"/>
                </a:cxn>
                <a:cxn ang="0">
                  <a:pos x="T4" y="T5"/>
                </a:cxn>
                <a:cxn ang="0">
                  <a:pos x="T6" y="T7"/>
                </a:cxn>
              </a:cxnLst>
              <a:rect l="0" t="0" r="r" b="b"/>
              <a:pathLst>
                <a:path w="2110" h="2594">
                  <a:moveTo>
                    <a:pt x="2110" y="2081"/>
                  </a:moveTo>
                  <a:lnTo>
                    <a:pt x="2110" y="2594"/>
                  </a:lnTo>
                  <a:lnTo>
                    <a:pt x="0" y="2594"/>
                  </a:lnTo>
                  <a:lnTo>
                    <a:pt x="0" y="0"/>
                  </a:lnTo>
                </a:path>
              </a:pathLst>
            </a:custGeom>
            <a:noFill/>
            <a:ln w="12"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510" y="1694"/>
              <a:ext cx="49" cy="86"/>
            </a:xfrm>
            <a:custGeom>
              <a:avLst/>
              <a:gdLst>
                <a:gd name="T0" fmla="*/ 25 w 49"/>
                <a:gd name="T1" fmla="*/ 62 h 86"/>
                <a:gd name="T2" fmla="*/ 49 w 49"/>
                <a:gd name="T3" fmla="*/ 86 h 86"/>
                <a:gd name="T4" fmla="*/ 25 w 49"/>
                <a:gd name="T5" fmla="*/ 0 h 86"/>
                <a:gd name="T6" fmla="*/ 0 w 49"/>
                <a:gd name="T7" fmla="*/ 86 h 86"/>
                <a:gd name="T8" fmla="*/ 25 w 49"/>
                <a:gd name="T9" fmla="*/ 62 h 86"/>
              </a:gdLst>
              <a:ahLst/>
              <a:cxnLst>
                <a:cxn ang="0">
                  <a:pos x="T0" y="T1"/>
                </a:cxn>
                <a:cxn ang="0">
                  <a:pos x="T2" y="T3"/>
                </a:cxn>
                <a:cxn ang="0">
                  <a:pos x="T4" y="T5"/>
                </a:cxn>
                <a:cxn ang="0">
                  <a:pos x="T6" y="T7"/>
                </a:cxn>
                <a:cxn ang="0">
                  <a:pos x="T8" y="T9"/>
                </a:cxn>
              </a:cxnLst>
              <a:rect l="0" t="0" r="r" b="b"/>
              <a:pathLst>
                <a:path w="49" h="86">
                  <a:moveTo>
                    <a:pt x="25" y="62"/>
                  </a:moveTo>
                  <a:lnTo>
                    <a:pt x="49" y="86"/>
                  </a:lnTo>
                  <a:lnTo>
                    <a:pt x="25" y="0"/>
                  </a:lnTo>
                  <a:lnTo>
                    <a:pt x="0" y="86"/>
                  </a:lnTo>
                  <a:lnTo>
                    <a:pt x="25" y="6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2557" y="1336"/>
              <a:ext cx="0" cy="142"/>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30" y="1323"/>
              <a:ext cx="54" cy="94"/>
            </a:xfrm>
            <a:custGeom>
              <a:avLst/>
              <a:gdLst>
                <a:gd name="T0" fmla="*/ 27 w 54"/>
                <a:gd name="T1" fmla="*/ 67 h 94"/>
                <a:gd name="T2" fmla="*/ 54 w 54"/>
                <a:gd name="T3" fmla="*/ 94 h 94"/>
                <a:gd name="T4" fmla="*/ 27 w 54"/>
                <a:gd name="T5" fmla="*/ 0 h 94"/>
                <a:gd name="T6" fmla="*/ 0 w 54"/>
                <a:gd name="T7" fmla="*/ 94 h 94"/>
                <a:gd name="T8" fmla="*/ 27 w 54"/>
                <a:gd name="T9" fmla="*/ 67 h 94"/>
              </a:gdLst>
              <a:ahLst/>
              <a:cxnLst>
                <a:cxn ang="0">
                  <a:pos x="T0" y="T1"/>
                </a:cxn>
                <a:cxn ang="0">
                  <a:pos x="T2" y="T3"/>
                </a:cxn>
                <a:cxn ang="0">
                  <a:pos x="T4" y="T5"/>
                </a:cxn>
                <a:cxn ang="0">
                  <a:pos x="T6" y="T7"/>
                </a:cxn>
                <a:cxn ang="0">
                  <a:pos x="T8" y="T9"/>
                </a:cxn>
              </a:cxnLst>
              <a:rect l="0" t="0" r="r" b="b"/>
              <a:pathLst>
                <a:path w="54" h="94">
                  <a:moveTo>
                    <a:pt x="27" y="67"/>
                  </a:moveTo>
                  <a:lnTo>
                    <a:pt x="54" y="94"/>
                  </a:lnTo>
                  <a:lnTo>
                    <a:pt x="27" y="0"/>
                  </a:lnTo>
                  <a:lnTo>
                    <a:pt x="0" y="94"/>
                  </a:lnTo>
                  <a:lnTo>
                    <a:pt x="27" y="6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a:off x="3470" y="1294"/>
              <a:ext cx="0" cy="518"/>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3443" y="1732"/>
              <a:ext cx="54" cy="93"/>
            </a:xfrm>
            <a:custGeom>
              <a:avLst/>
              <a:gdLst>
                <a:gd name="T0" fmla="*/ 27 w 54"/>
                <a:gd name="T1" fmla="*/ 27 h 93"/>
                <a:gd name="T2" fmla="*/ 0 w 54"/>
                <a:gd name="T3" fmla="*/ 0 h 93"/>
                <a:gd name="T4" fmla="*/ 27 w 54"/>
                <a:gd name="T5" fmla="*/ 93 h 93"/>
                <a:gd name="T6" fmla="*/ 54 w 54"/>
                <a:gd name="T7" fmla="*/ 0 h 93"/>
                <a:gd name="T8" fmla="*/ 27 w 54"/>
                <a:gd name="T9" fmla="*/ 27 h 93"/>
              </a:gdLst>
              <a:ahLst/>
              <a:cxnLst>
                <a:cxn ang="0">
                  <a:pos x="T0" y="T1"/>
                </a:cxn>
                <a:cxn ang="0">
                  <a:pos x="T2" y="T3"/>
                </a:cxn>
                <a:cxn ang="0">
                  <a:pos x="T4" y="T5"/>
                </a:cxn>
                <a:cxn ang="0">
                  <a:pos x="T6" y="T7"/>
                </a:cxn>
                <a:cxn ang="0">
                  <a:pos x="T8" y="T9"/>
                </a:cxn>
              </a:cxnLst>
              <a:rect l="0" t="0" r="r" b="b"/>
              <a:pathLst>
                <a:path w="54" h="93">
                  <a:moveTo>
                    <a:pt x="27" y="27"/>
                  </a:moveTo>
                  <a:lnTo>
                    <a:pt x="0" y="0"/>
                  </a:lnTo>
                  <a:lnTo>
                    <a:pt x="27" y="93"/>
                  </a:lnTo>
                  <a:lnTo>
                    <a:pt x="54" y="0"/>
                  </a:lnTo>
                  <a:lnTo>
                    <a:pt x="27" y="2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rot="16200000">
              <a:off x="3231" y="1419"/>
              <a:ext cx="30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Sans"/>
                </a:rPr>
                <a:t>args</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2736" y="1114"/>
              <a:ext cx="9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76288"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ALU</a:t>
            </a:r>
          </a:p>
        </p:txBody>
      </p:sp>
      <p:sp>
        <p:nvSpPr>
          <p:cNvPr id="3" name="Text Placeholder 2"/>
          <p:cNvSpPr txBox="1">
            <a:spLocks noGrp="1"/>
          </p:cNvSpPr>
          <p:nvPr>
            <p:ph type="body" idx="4294967295"/>
          </p:nvPr>
        </p:nvSpPr>
        <p:spPr>
          <a:xfrm>
            <a:off x="1341438" y="4349750"/>
            <a:ext cx="7416800" cy="166211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latin typeface="Calibri" panose="020F0502020204030204" pitchFamily="34" charset="0"/>
              </a:rPr>
              <a:t>A, B </a:t>
            </a:r>
            <a:r>
              <a:rPr lang="en-US" dirty="0">
                <a:latin typeface="Calibri" panose="020F0502020204030204" pitchFamily="34" charset="0"/>
              </a:rPr>
              <a:t>→ ALU </a:t>
            </a:r>
            <a:r>
              <a:rPr lang="en-US" dirty="0">
                <a:solidFill>
                  <a:srgbClr val="2300DC"/>
                </a:solidFill>
                <a:latin typeface="Calibri" panose="020F0502020204030204" pitchFamily="34" charset="0"/>
              </a:rPr>
              <a:t>operands</a:t>
            </a:r>
          </a:p>
          <a:p>
            <a:pPr lvl="0">
              <a:buSzPct val="100000"/>
              <a:buFont typeface="Symbol" panose="05050102010706020507" pitchFamily="18" charset="2"/>
              <a:buChar char="*"/>
            </a:pPr>
            <a:r>
              <a:rPr lang="en-US" dirty="0" err="1">
                <a:latin typeface="Calibri" panose="020F0502020204030204" pitchFamily="34" charset="0"/>
              </a:rPr>
              <a:t>args</a:t>
            </a:r>
            <a:r>
              <a:rPr lang="en-US" dirty="0">
                <a:latin typeface="Calibri" panose="020F0502020204030204" pitchFamily="34" charset="0"/>
              </a:rPr>
              <a:t> → </a:t>
            </a:r>
            <a:r>
              <a:rPr lang="en-US" dirty="0" smtClean="0">
                <a:solidFill>
                  <a:schemeClr val="tx1"/>
                </a:solidFill>
                <a:latin typeface="Calibri" panose="020F0502020204030204" pitchFamily="34" charset="0"/>
              </a:rPr>
              <a:t>ALU operation type</a:t>
            </a:r>
            <a:endParaRPr lang="en-US" dirty="0">
              <a:solidFill>
                <a:schemeClr val="tx1"/>
              </a:solidFill>
              <a:latin typeface="Calibri" panose="020F0502020204030204" pitchFamily="34" charset="0"/>
            </a:endParaRPr>
          </a:p>
          <a:p>
            <a:pPr lvl="0">
              <a:buSzPct val="100000"/>
              <a:buFont typeface="Symbol" panose="05050102010706020507" pitchFamily="18" charset="2"/>
              <a:buChar char="*"/>
            </a:pPr>
            <a:r>
              <a:rPr lang="en-US" dirty="0" err="1">
                <a:solidFill>
                  <a:srgbClr val="004A4A"/>
                </a:solidFill>
                <a:latin typeface="Calibri" panose="020F0502020204030204" pitchFamily="34" charset="0"/>
              </a:rPr>
              <a:t>aluResult</a:t>
            </a:r>
            <a:r>
              <a:rPr lang="en-US" dirty="0">
                <a:latin typeface="Calibri" panose="020F0502020204030204" pitchFamily="34" charset="0"/>
              </a:rPr>
              <a:t> → ALU </a:t>
            </a:r>
            <a:r>
              <a:rPr lang="en-US" dirty="0">
                <a:solidFill>
                  <a:srgbClr val="DC2300"/>
                </a:solidFill>
                <a:latin typeface="Calibri" panose="020F0502020204030204" pitchFamily="34" charset="0"/>
              </a:rPr>
              <a:t>Result</a:t>
            </a:r>
          </a:p>
        </p:txBody>
      </p:sp>
      <p:grpSp>
        <p:nvGrpSpPr>
          <p:cNvPr id="8" name="Group 4"/>
          <p:cNvGrpSpPr>
            <a:grpSpLocks noChangeAspect="1"/>
          </p:cNvGrpSpPr>
          <p:nvPr/>
        </p:nvGrpSpPr>
        <p:grpSpPr bwMode="auto">
          <a:xfrm>
            <a:off x="2400300" y="1663700"/>
            <a:ext cx="4325938" cy="2362200"/>
            <a:chOff x="1632" y="1104"/>
            <a:chExt cx="2725" cy="1488"/>
          </a:xfrm>
        </p:grpSpPr>
        <p:sp>
          <p:nvSpPr>
            <p:cNvPr id="9" name="AutoShape 3"/>
            <p:cNvSpPr>
              <a:spLocks noChangeAspect="1" noChangeArrowheads="1" noTextEdit="1"/>
            </p:cNvSpPr>
            <p:nvPr/>
          </p:nvSpPr>
          <p:spPr bwMode="auto">
            <a:xfrm>
              <a:off x="1632" y="1104"/>
              <a:ext cx="2725"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701" y="1133"/>
              <a:ext cx="2594" cy="205"/>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508" y="1148"/>
              <a:ext cx="8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2251" y="1833"/>
              <a:ext cx="890" cy="571"/>
            </a:xfrm>
            <a:prstGeom prst="rect">
              <a:avLst/>
            </a:prstGeom>
            <a:solidFill>
              <a:srgbClr val="FFD5D5"/>
            </a:solidFill>
            <a:ln w="10"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521" y="2018"/>
              <a:ext cx="32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2291" y="1483"/>
              <a:ext cx="242" cy="210"/>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2381" y="1537"/>
              <a:ext cx="11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2825" y="1476"/>
              <a:ext cx="243" cy="211"/>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2913" y="1531"/>
              <a:ext cx="11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3"/>
            <p:cNvSpPr>
              <a:spLocks noChangeShapeType="1"/>
            </p:cNvSpPr>
            <p:nvPr/>
          </p:nvSpPr>
          <p:spPr bwMode="auto">
            <a:xfrm>
              <a:off x="2420" y="1341"/>
              <a:ext cx="0" cy="13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395" y="1396"/>
              <a:ext cx="50" cy="88"/>
            </a:xfrm>
            <a:custGeom>
              <a:avLst/>
              <a:gdLst>
                <a:gd name="T0" fmla="*/ 25 w 50"/>
                <a:gd name="T1" fmla="*/ 25 h 88"/>
                <a:gd name="T2" fmla="*/ 0 w 50"/>
                <a:gd name="T3" fmla="*/ 0 h 88"/>
                <a:gd name="T4" fmla="*/ 25 w 50"/>
                <a:gd name="T5" fmla="*/ 88 h 88"/>
                <a:gd name="T6" fmla="*/ 50 w 50"/>
                <a:gd name="T7" fmla="*/ 0 h 88"/>
                <a:gd name="T8" fmla="*/ 25 w 50"/>
                <a:gd name="T9" fmla="*/ 25 h 88"/>
              </a:gdLst>
              <a:ahLst/>
              <a:cxnLst>
                <a:cxn ang="0">
                  <a:pos x="T0" y="T1"/>
                </a:cxn>
                <a:cxn ang="0">
                  <a:pos x="T2" y="T3"/>
                </a:cxn>
                <a:cxn ang="0">
                  <a:pos x="T4" y="T5"/>
                </a:cxn>
                <a:cxn ang="0">
                  <a:pos x="T6" y="T7"/>
                </a:cxn>
                <a:cxn ang="0">
                  <a:pos x="T8" y="T9"/>
                </a:cxn>
              </a:cxnLst>
              <a:rect l="0" t="0" r="r" b="b"/>
              <a:pathLst>
                <a:path w="50" h="88">
                  <a:moveTo>
                    <a:pt x="25" y="25"/>
                  </a:moveTo>
                  <a:lnTo>
                    <a:pt x="0" y="0"/>
                  </a:lnTo>
                  <a:lnTo>
                    <a:pt x="25" y="88"/>
                  </a:lnTo>
                  <a:lnTo>
                    <a:pt x="5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2944" y="1340"/>
              <a:ext cx="0" cy="133"/>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919" y="1396"/>
              <a:ext cx="50" cy="89"/>
            </a:xfrm>
            <a:custGeom>
              <a:avLst/>
              <a:gdLst>
                <a:gd name="T0" fmla="*/ 25 w 50"/>
                <a:gd name="T1" fmla="*/ 26 h 89"/>
                <a:gd name="T2" fmla="*/ 0 w 50"/>
                <a:gd name="T3" fmla="*/ 0 h 89"/>
                <a:gd name="T4" fmla="*/ 25 w 50"/>
                <a:gd name="T5" fmla="*/ 89 h 89"/>
                <a:gd name="T6" fmla="*/ 50 w 50"/>
                <a:gd name="T7" fmla="*/ 0 h 89"/>
                <a:gd name="T8" fmla="*/ 25 w 50"/>
                <a:gd name="T9" fmla="*/ 26 h 89"/>
              </a:gdLst>
              <a:ahLst/>
              <a:cxnLst>
                <a:cxn ang="0">
                  <a:pos x="T0" y="T1"/>
                </a:cxn>
                <a:cxn ang="0">
                  <a:pos x="T2" y="T3"/>
                </a:cxn>
                <a:cxn ang="0">
                  <a:pos x="T4" y="T5"/>
                </a:cxn>
                <a:cxn ang="0">
                  <a:pos x="T6" y="T7"/>
                </a:cxn>
                <a:cxn ang="0">
                  <a:pos x="T8" y="T9"/>
                </a:cxn>
              </a:cxnLst>
              <a:rect l="0" t="0" r="r" b="b"/>
              <a:pathLst>
                <a:path w="50" h="89">
                  <a:moveTo>
                    <a:pt x="25" y="26"/>
                  </a:moveTo>
                  <a:lnTo>
                    <a:pt x="0" y="0"/>
                  </a:lnTo>
                  <a:lnTo>
                    <a:pt x="25" y="89"/>
                  </a:lnTo>
                  <a:lnTo>
                    <a:pt x="5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a:off x="2426" y="1686"/>
              <a:ext cx="0" cy="13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401" y="1741"/>
              <a:ext cx="50" cy="87"/>
            </a:xfrm>
            <a:custGeom>
              <a:avLst/>
              <a:gdLst>
                <a:gd name="T0" fmla="*/ 25 w 50"/>
                <a:gd name="T1" fmla="*/ 25 h 87"/>
                <a:gd name="T2" fmla="*/ 0 w 50"/>
                <a:gd name="T3" fmla="*/ 0 h 87"/>
                <a:gd name="T4" fmla="*/ 25 w 50"/>
                <a:gd name="T5" fmla="*/ 87 h 87"/>
                <a:gd name="T6" fmla="*/ 50 w 50"/>
                <a:gd name="T7" fmla="*/ 0 h 87"/>
                <a:gd name="T8" fmla="*/ 25 w 50"/>
                <a:gd name="T9" fmla="*/ 25 h 87"/>
              </a:gdLst>
              <a:ahLst/>
              <a:cxnLst>
                <a:cxn ang="0">
                  <a:pos x="T0" y="T1"/>
                </a:cxn>
                <a:cxn ang="0">
                  <a:pos x="T2" y="T3"/>
                </a:cxn>
                <a:cxn ang="0">
                  <a:pos x="T4" y="T5"/>
                </a:cxn>
                <a:cxn ang="0">
                  <a:pos x="T6" y="T7"/>
                </a:cxn>
                <a:cxn ang="0">
                  <a:pos x="T8" y="T9"/>
                </a:cxn>
              </a:cxnLst>
              <a:rect l="0" t="0" r="r" b="b"/>
              <a:pathLst>
                <a:path w="50" h="87">
                  <a:moveTo>
                    <a:pt x="25" y="25"/>
                  </a:moveTo>
                  <a:lnTo>
                    <a:pt x="0" y="0"/>
                  </a:lnTo>
                  <a:lnTo>
                    <a:pt x="25" y="87"/>
                  </a:lnTo>
                  <a:lnTo>
                    <a:pt x="5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2941" y="1689"/>
              <a:ext cx="0" cy="133"/>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916" y="1746"/>
              <a:ext cx="51" cy="88"/>
            </a:xfrm>
            <a:custGeom>
              <a:avLst/>
              <a:gdLst>
                <a:gd name="T0" fmla="*/ 25 w 51"/>
                <a:gd name="T1" fmla="*/ 25 h 88"/>
                <a:gd name="T2" fmla="*/ 0 w 51"/>
                <a:gd name="T3" fmla="*/ 0 h 88"/>
                <a:gd name="T4" fmla="*/ 25 w 51"/>
                <a:gd name="T5" fmla="*/ 88 h 88"/>
                <a:gd name="T6" fmla="*/ 51 w 51"/>
                <a:gd name="T7" fmla="*/ 0 h 88"/>
                <a:gd name="T8" fmla="*/ 25 w 51"/>
                <a:gd name="T9" fmla="*/ 25 h 88"/>
              </a:gdLst>
              <a:ahLst/>
              <a:cxnLst>
                <a:cxn ang="0">
                  <a:pos x="T0" y="T1"/>
                </a:cxn>
                <a:cxn ang="0">
                  <a:pos x="T2" y="T3"/>
                </a:cxn>
                <a:cxn ang="0">
                  <a:pos x="T4" y="T5"/>
                </a:cxn>
                <a:cxn ang="0">
                  <a:pos x="T6" y="T7"/>
                </a:cxn>
                <a:cxn ang="0">
                  <a:pos x="T8" y="T9"/>
                </a:cxn>
              </a:cxnLst>
              <a:rect l="0" t="0" r="r" b="b"/>
              <a:pathLst>
                <a:path w="51" h="88">
                  <a:moveTo>
                    <a:pt x="25" y="25"/>
                  </a:moveTo>
                  <a:lnTo>
                    <a:pt x="0" y="0"/>
                  </a:lnTo>
                  <a:lnTo>
                    <a:pt x="25" y="88"/>
                  </a:lnTo>
                  <a:lnTo>
                    <a:pt x="51"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1706" y="1478"/>
              <a:ext cx="489" cy="21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1721" y="1536"/>
              <a:ext cx="48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3"/>
            <p:cNvSpPr>
              <a:spLocks/>
            </p:cNvSpPr>
            <p:nvPr/>
          </p:nvSpPr>
          <p:spPr bwMode="auto">
            <a:xfrm>
              <a:off x="1936" y="1686"/>
              <a:ext cx="758" cy="856"/>
            </a:xfrm>
            <a:custGeom>
              <a:avLst/>
              <a:gdLst>
                <a:gd name="T0" fmla="*/ 2395 w 2395"/>
                <a:gd name="T1" fmla="*/ 2295 h 2709"/>
                <a:gd name="T2" fmla="*/ 2395 w 2395"/>
                <a:gd name="T3" fmla="*/ 2709 h 2709"/>
                <a:gd name="T4" fmla="*/ 0 w 2395"/>
                <a:gd name="T5" fmla="*/ 2709 h 2709"/>
                <a:gd name="T6" fmla="*/ 0 w 2395"/>
                <a:gd name="T7" fmla="*/ 0 h 2709"/>
              </a:gdLst>
              <a:ahLst/>
              <a:cxnLst>
                <a:cxn ang="0">
                  <a:pos x="T0" y="T1"/>
                </a:cxn>
                <a:cxn ang="0">
                  <a:pos x="T2" y="T3"/>
                </a:cxn>
                <a:cxn ang="0">
                  <a:pos x="T4" y="T5"/>
                </a:cxn>
                <a:cxn ang="0">
                  <a:pos x="T6" y="T7"/>
                </a:cxn>
              </a:cxnLst>
              <a:rect l="0" t="0" r="r" b="b"/>
              <a:pathLst>
                <a:path w="2395" h="2709">
                  <a:moveTo>
                    <a:pt x="2395" y="2295"/>
                  </a:moveTo>
                  <a:lnTo>
                    <a:pt x="2395" y="2709"/>
                  </a:lnTo>
                  <a:lnTo>
                    <a:pt x="0" y="2709"/>
                  </a:lnTo>
                  <a:lnTo>
                    <a:pt x="0" y="0"/>
                  </a:lnTo>
                </a:path>
              </a:pathLst>
            </a:custGeom>
            <a:noFill/>
            <a:ln w="11"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1913" y="1675"/>
              <a:ext cx="47" cy="81"/>
            </a:xfrm>
            <a:custGeom>
              <a:avLst/>
              <a:gdLst>
                <a:gd name="T0" fmla="*/ 23 w 47"/>
                <a:gd name="T1" fmla="*/ 57 h 81"/>
                <a:gd name="T2" fmla="*/ 47 w 47"/>
                <a:gd name="T3" fmla="*/ 81 h 81"/>
                <a:gd name="T4" fmla="*/ 23 w 47"/>
                <a:gd name="T5" fmla="*/ 0 h 81"/>
                <a:gd name="T6" fmla="*/ 0 w 47"/>
                <a:gd name="T7" fmla="*/ 81 h 81"/>
                <a:gd name="T8" fmla="*/ 23 w 47"/>
                <a:gd name="T9" fmla="*/ 57 h 81"/>
              </a:gdLst>
              <a:ahLst/>
              <a:cxnLst>
                <a:cxn ang="0">
                  <a:pos x="T0" y="T1"/>
                </a:cxn>
                <a:cxn ang="0">
                  <a:pos x="T2" y="T3"/>
                </a:cxn>
                <a:cxn ang="0">
                  <a:pos x="T4" y="T5"/>
                </a:cxn>
                <a:cxn ang="0">
                  <a:pos x="T6" y="T7"/>
                </a:cxn>
                <a:cxn ang="0">
                  <a:pos x="T8" y="T9"/>
                </a:cxn>
              </a:cxnLst>
              <a:rect l="0" t="0" r="r" b="b"/>
              <a:pathLst>
                <a:path w="47" h="81">
                  <a:moveTo>
                    <a:pt x="23" y="57"/>
                  </a:moveTo>
                  <a:lnTo>
                    <a:pt x="47" y="81"/>
                  </a:lnTo>
                  <a:lnTo>
                    <a:pt x="23" y="0"/>
                  </a:lnTo>
                  <a:lnTo>
                    <a:pt x="0" y="81"/>
                  </a:lnTo>
                  <a:lnTo>
                    <a:pt x="23" y="5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1950" y="1351"/>
              <a:ext cx="0" cy="13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1925" y="1339"/>
              <a:ext cx="50" cy="87"/>
            </a:xfrm>
            <a:custGeom>
              <a:avLst/>
              <a:gdLst>
                <a:gd name="T0" fmla="*/ 25 w 50"/>
                <a:gd name="T1" fmla="*/ 62 h 87"/>
                <a:gd name="T2" fmla="*/ 50 w 50"/>
                <a:gd name="T3" fmla="*/ 87 h 87"/>
                <a:gd name="T4" fmla="*/ 25 w 50"/>
                <a:gd name="T5" fmla="*/ 0 h 87"/>
                <a:gd name="T6" fmla="*/ 0 w 50"/>
                <a:gd name="T7" fmla="*/ 87 h 87"/>
                <a:gd name="T8" fmla="*/ 25 w 50"/>
                <a:gd name="T9" fmla="*/ 62 h 87"/>
              </a:gdLst>
              <a:ahLst/>
              <a:cxnLst>
                <a:cxn ang="0">
                  <a:pos x="T0" y="T1"/>
                </a:cxn>
                <a:cxn ang="0">
                  <a:pos x="T2" y="T3"/>
                </a:cxn>
                <a:cxn ang="0">
                  <a:pos x="T4" y="T5"/>
                </a:cxn>
                <a:cxn ang="0">
                  <a:pos x="T6" y="T7"/>
                </a:cxn>
                <a:cxn ang="0">
                  <a:pos x="T8" y="T9"/>
                </a:cxn>
              </a:cxnLst>
              <a:rect l="0" t="0" r="r" b="b"/>
              <a:pathLst>
                <a:path w="50" h="87">
                  <a:moveTo>
                    <a:pt x="25" y="62"/>
                  </a:moveTo>
                  <a:lnTo>
                    <a:pt x="50" y="87"/>
                  </a:lnTo>
                  <a:lnTo>
                    <a:pt x="25" y="0"/>
                  </a:lnTo>
                  <a:lnTo>
                    <a:pt x="0" y="87"/>
                  </a:lnTo>
                  <a:lnTo>
                    <a:pt x="25" y="6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345" y="1954"/>
              <a:ext cx="624" cy="252"/>
            </a:xfrm>
            <a:custGeom>
              <a:avLst/>
              <a:gdLst>
                <a:gd name="T0" fmla="*/ 399 w 1976"/>
                <a:gd name="T1" fmla="*/ 0 h 798"/>
                <a:gd name="T2" fmla="*/ 1577 w 1976"/>
                <a:gd name="T3" fmla="*/ 0 h 798"/>
                <a:gd name="T4" fmla="*/ 1976 w 1976"/>
                <a:gd name="T5" fmla="*/ 399 h 798"/>
                <a:gd name="T6" fmla="*/ 1577 w 1976"/>
                <a:gd name="T7" fmla="*/ 798 h 798"/>
                <a:gd name="T8" fmla="*/ 399 w 1976"/>
                <a:gd name="T9" fmla="*/ 798 h 798"/>
                <a:gd name="T10" fmla="*/ 0 w 1976"/>
                <a:gd name="T11" fmla="*/ 399 h 798"/>
                <a:gd name="T12" fmla="*/ 399 w 1976"/>
                <a:gd name="T13" fmla="*/ 0 h 798"/>
              </a:gdLst>
              <a:ahLst/>
              <a:cxnLst>
                <a:cxn ang="0">
                  <a:pos x="T0" y="T1"/>
                </a:cxn>
                <a:cxn ang="0">
                  <a:pos x="T2" y="T3"/>
                </a:cxn>
                <a:cxn ang="0">
                  <a:pos x="T4" y="T5"/>
                </a:cxn>
                <a:cxn ang="0">
                  <a:pos x="T6" y="T7"/>
                </a:cxn>
                <a:cxn ang="0">
                  <a:pos x="T8" y="T9"/>
                </a:cxn>
                <a:cxn ang="0">
                  <a:pos x="T10" y="T11"/>
                </a:cxn>
                <a:cxn ang="0">
                  <a:pos x="T12" y="T13"/>
                </a:cxn>
              </a:cxnLst>
              <a:rect l="0" t="0" r="r" b="b"/>
              <a:pathLst>
                <a:path w="1976" h="798">
                  <a:moveTo>
                    <a:pt x="399" y="0"/>
                  </a:moveTo>
                  <a:lnTo>
                    <a:pt x="1577" y="0"/>
                  </a:lnTo>
                  <a:cubicBezTo>
                    <a:pt x="1798" y="0"/>
                    <a:pt x="1976" y="178"/>
                    <a:pt x="1976" y="399"/>
                  </a:cubicBezTo>
                  <a:cubicBezTo>
                    <a:pt x="1976" y="620"/>
                    <a:pt x="1798" y="798"/>
                    <a:pt x="1577" y="798"/>
                  </a:cubicBezTo>
                  <a:lnTo>
                    <a:pt x="399" y="798"/>
                  </a:lnTo>
                  <a:cubicBezTo>
                    <a:pt x="178" y="798"/>
                    <a:pt x="0" y="620"/>
                    <a:pt x="0" y="399"/>
                  </a:cubicBezTo>
                  <a:cubicBezTo>
                    <a:pt x="0" y="178"/>
                    <a:pt x="178" y="0"/>
                    <a:pt x="399" y="0"/>
                  </a:cubicBezTo>
                  <a:close/>
                </a:path>
              </a:pathLst>
            </a:custGeom>
            <a:solidFill>
              <a:srgbClr val="F4D7D7"/>
            </a:solidFill>
            <a:ln w="13" cap="flat">
              <a:solidFill>
                <a:srgbClr val="0505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502" y="2003"/>
              <a:ext cx="34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flags</a:t>
              </a:r>
              <a:endParaRPr kumimoji="0" lang="en-US" sz="1800" b="0" i="0" u="none" strike="noStrike" cap="none" normalizeH="0" baseline="0" smtClean="0">
                <a:ln>
                  <a:noFill/>
                </a:ln>
                <a:solidFill>
                  <a:schemeClr val="tx1"/>
                </a:solidFill>
                <a:effectLst/>
                <a:latin typeface="Arial" pitchFamily="34" charset="0"/>
              </a:endParaRPr>
            </a:p>
          </p:txBody>
        </p:sp>
        <p:sp>
          <p:nvSpPr>
            <p:cNvPr id="34" name="Freeform 29"/>
            <p:cNvSpPr>
              <a:spLocks/>
            </p:cNvSpPr>
            <p:nvPr/>
          </p:nvSpPr>
          <p:spPr bwMode="auto">
            <a:xfrm>
              <a:off x="3135" y="2071"/>
              <a:ext cx="198" cy="7"/>
            </a:xfrm>
            <a:custGeom>
              <a:avLst/>
              <a:gdLst>
                <a:gd name="T0" fmla="*/ 0 w 625"/>
                <a:gd name="T1" fmla="*/ 20 h 20"/>
                <a:gd name="T2" fmla="*/ 625 w 625"/>
                <a:gd name="T3" fmla="*/ 20 h 20"/>
                <a:gd name="T4" fmla="*/ 625 w 625"/>
                <a:gd name="T5" fmla="*/ 0 h 20"/>
                <a:gd name="T6" fmla="*/ 625 w 625"/>
                <a:gd name="T7" fmla="*/ 0 h 20"/>
              </a:gdLst>
              <a:ahLst/>
              <a:cxnLst>
                <a:cxn ang="0">
                  <a:pos x="T0" y="T1"/>
                </a:cxn>
                <a:cxn ang="0">
                  <a:pos x="T2" y="T3"/>
                </a:cxn>
                <a:cxn ang="0">
                  <a:pos x="T4" y="T5"/>
                </a:cxn>
                <a:cxn ang="0">
                  <a:pos x="T6" y="T7"/>
                </a:cxn>
              </a:cxnLst>
              <a:rect l="0" t="0" r="r" b="b"/>
              <a:pathLst>
                <a:path w="625" h="20">
                  <a:moveTo>
                    <a:pt x="0" y="20"/>
                  </a:moveTo>
                  <a:lnTo>
                    <a:pt x="625" y="20"/>
                  </a:lnTo>
                  <a:lnTo>
                    <a:pt x="625" y="0"/>
                  </a:lnTo>
                  <a:lnTo>
                    <a:pt x="625" y="0"/>
                  </a:lnTo>
                </a:path>
              </a:pathLst>
            </a:custGeom>
            <a:solidFill>
              <a:srgbClr val="F4D7D7"/>
            </a:solidFill>
            <a:ln w="11" cap="flat">
              <a:solidFill>
                <a:srgbClr val="0202E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3263" y="2048"/>
              <a:ext cx="82" cy="46"/>
            </a:xfrm>
            <a:custGeom>
              <a:avLst/>
              <a:gdLst>
                <a:gd name="T0" fmla="*/ 23 w 82"/>
                <a:gd name="T1" fmla="*/ 23 h 46"/>
                <a:gd name="T2" fmla="*/ 0 w 82"/>
                <a:gd name="T3" fmla="*/ 46 h 46"/>
                <a:gd name="T4" fmla="*/ 82 w 82"/>
                <a:gd name="T5" fmla="*/ 23 h 46"/>
                <a:gd name="T6" fmla="*/ 0 w 82"/>
                <a:gd name="T7" fmla="*/ 0 h 46"/>
                <a:gd name="T8" fmla="*/ 23 w 82"/>
                <a:gd name="T9" fmla="*/ 23 h 46"/>
              </a:gdLst>
              <a:ahLst/>
              <a:cxnLst>
                <a:cxn ang="0">
                  <a:pos x="T0" y="T1"/>
                </a:cxn>
                <a:cxn ang="0">
                  <a:pos x="T2" y="T3"/>
                </a:cxn>
                <a:cxn ang="0">
                  <a:pos x="T4" y="T5"/>
                </a:cxn>
                <a:cxn ang="0">
                  <a:pos x="T6" y="T7"/>
                </a:cxn>
                <a:cxn ang="0">
                  <a:pos x="T8" y="T9"/>
                </a:cxn>
              </a:cxnLst>
              <a:rect l="0" t="0" r="r" b="b"/>
              <a:pathLst>
                <a:path w="82" h="46">
                  <a:moveTo>
                    <a:pt x="23" y="23"/>
                  </a:moveTo>
                  <a:lnTo>
                    <a:pt x="0" y="46"/>
                  </a:lnTo>
                  <a:lnTo>
                    <a:pt x="82"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3251" y="1481"/>
              <a:ext cx="426" cy="203"/>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3283" y="1529"/>
              <a:ext cx="36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flags.E</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3"/>
            <p:cNvSpPr>
              <a:spLocks noChangeArrowheads="1"/>
            </p:cNvSpPr>
            <p:nvPr/>
          </p:nvSpPr>
          <p:spPr bwMode="auto">
            <a:xfrm>
              <a:off x="3716" y="1485"/>
              <a:ext cx="515" cy="19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3752" y="1507"/>
              <a:ext cx="44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flags.GT</a:t>
              </a:r>
              <a:endParaRPr kumimoji="0" lang="en-US" sz="1800" b="0" i="0" u="none" strike="noStrike" cap="none" normalizeH="0" baseline="0" smtClean="0">
                <a:ln>
                  <a:noFill/>
                </a:ln>
                <a:solidFill>
                  <a:schemeClr val="tx1"/>
                </a:solidFill>
                <a:effectLst/>
                <a:latin typeface="Arial" pitchFamily="34" charset="0"/>
              </a:endParaRPr>
            </a:p>
          </p:txBody>
        </p:sp>
        <p:sp>
          <p:nvSpPr>
            <p:cNvPr id="40" name="Line 35"/>
            <p:cNvSpPr>
              <a:spLocks noChangeShapeType="1"/>
            </p:cNvSpPr>
            <p:nvPr/>
          </p:nvSpPr>
          <p:spPr bwMode="auto">
            <a:xfrm flipV="1">
              <a:off x="3469" y="1688"/>
              <a:ext cx="0" cy="257"/>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3444" y="1675"/>
              <a:ext cx="50" cy="87"/>
            </a:xfrm>
            <a:custGeom>
              <a:avLst/>
              <a:gdLst>
                <a:gd name="T0" fmla="*/ 25 w 50"/>
                <a:gd name="T1" fmla="*/ 63 h 87"/>
                <a:gd name="T2" fmla="*/ 50 w 50"/>
                <a:gd name="T3" fmla="*/ 87 h 87"/>
                <a:gd name="T4" fmla="*/ 25 w 50"/>
                <a:gd name="T5" fmla="*/ 0 h 87"/>
                <a:gd name="T6" fmla="*/ 0 w 50"/>
                <a:gd name="T7" fmla="*/ 87 h 87"/>
                <a:gd name="T8" fmla="*/ 25 w 50"/>
                <a:gd name="T9" fmla="*/ 63 h 87"/>
              </a:gdLst>
              <a:ahLst/>
              <a:cxnLst>
                <a:cxn ang="0">
                  <a:pos x="T0" y="T1"/>
                </a:cxn>
                <a:cxn ang="0">
                  <a:pos x="T2" y="T3"/>
                </a:cxn>
                <a:cxn ang="0">
                  <a:pos x="T4" y="T5"/>
                </a:cxn>
                <a:cxn ang="0">
                  <a:pos x="T6" y="T7"/>
                </a:cxn>
                <a:cxn ang="0">
                  <a:pos x="T8" y="T9"/>
                </a:cxn>
              </a:cxnLst>
              <a:rect l="0" t="0" r="r" b="b"/>
              <a:pathLst>
                <a:path w="50" h="87">
                  <a:moveTo>
                    <a:pt x="25" y="63"/>
                  </a:moveTo>
                  <a:lnTo>
                    <a:pt x="50" y="87"/>
                  </a:lnTo>
                  <a:lnTo>
                    <a:pt x="25" y="0"/>
                  </a:lnTo>
                  <a:lnTo>
                    <a:pt x="0" y="87"/>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3831" y="1693"/>
              <a:ext cx="0" cy="267"/>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805" y="1681"/>
              <a:ext cx="51" cy="88"/>
            </a:xfrm>
            <a:custGeom>
              <a:avLst/>
              <a:gdLst>
                <a:gd name="T0" fmla="*/ 26 w 51"/>
                <a:gd name="T1" fmla="*/ 63 h 88"/>
                <a:gd name="T2" fmla="*/ 51 w 51"/>
                <a:gd name="T3" fmla="*/ 88 h 88"/>
                <a:gd name="T4" fmla="*/ 26 w 51"/>
                <a:gd name="T5" fmla="*/ 0 h 88"/>
                <a:gd name="T6" fmla="*/ 0 w 51"/>
                <a:gd name="T7" fmla="*/ 88 h 88"/>
                <a:gd name="T8" fmla="*/ 26 w 51"/>
                <a:gd name="T9" fmla="*/ 63 h 88"/>
              </a:gdLst>
              <a:ahLst/>
              <a:cxnLst>
                <a:cxn ang="0">
                  <a:pos x="T0" y="T1"/>
                </a:cxn>
                <a:cxn ang="0">
                  <a:pos x="T2" y="T3"/>
                </a:cxn>
                <a:cxn ang="0">
                  <a:pos x="T4" y="T5"/>
                </a:cxn>
                <a:cxn ang="0">
                  <a:pos x="T6" y="T7"/>
                </a:cxn>
                <a:cxn ang="0">
                  <a:pos x="T8" y="T9"/>
                </a:cxn>
              </a:cxnLst>
              <a:rect l="0" t="0" r="r" b="b"/>
              <a:pathLst>
                <a:path w="51" h="88">
                  <a:moveTo>
                    <a:pt x="26" y="63"/>
                  </a:moveTo>
                  <a:lnTo>
                    <a:pt x="51" y="88"/>
                  </a:lnTo>
                  <a:lnTo>
                    <a:pt x="26" y="0"/>
                  </a:lnTo>
                  <a:lnTo>
                    <a:pt x="0" y="88"/>
                  </a:lnTo>
                  <a:lnTo>
                    <a:pt x="26"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V="1">
              <a:off x="3480" y="1362"/>
              <a:ext cx="0" cy="12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3455" y="1349"/>
              <a:ext cx="50" cy="88"/>
            </a:xfrm>
            <a:custGeom>
              <a:avLst/>
              <a:gdLst>
                <a:gd name="T0" fmla="*/ 25 w 50"/>
                <a:gd name="T1" fmla="*/ 63 h 88"/>
                <a:gd name="T2" fmla="*/ 50 w 50"/>
                <a:gd name="T3" fmla="*/ 88 h 88"/>
                <a:gd name="T4" fmla="*/ 25 w 50"/>
                <a:gd name="T5" fmla="*/ 0 h 88"/>
                <a:gd name="T6" fmla="*/ 0 w 50"/>
                <a:gd name="T7" fmla="*/ 88 h 88"/>
                <a:gd name="T8" fmla="*/ 25 w 50"/>
                <a:gd name="T9" fmla="*/ 63 h 88"/>
              </a:gdLst>
              <a:ahLst/>
              <a:cxnLst>
                <a:cxn ang="0">
                  <a:pos x="T0" y="T1"/>
                </a:cxn>
                <a:cxn ang="0">
                  <a:pos x="T2" y="T3"/>
                </a:cxn>
                <a:cxn ang="0">
                  <a:pos x="T4" y="T5"/>
                </a:cxn>
                <a:cxn ang="0">
                  <a:pos x="T6" y="T7"/>
                </a:cxn>
                <a:cxn ang="0">
                  <a:pos x="T8" y="T9"/>
                </a:cxn>
              </a:cxnLst>
              <a:rect l="0" t="0" r="r" b="b"/>
              <a:pathLst>
                <a:path w="50" h="88">
                  <a:moveTo>
                    <a:pt x="25" y="63"/>
                  </a:moveTo>
                  <a:lnTo>
                    <a:pt x="50" y="88"/>
                  </a:lnTo>
                  <a:lnTo>
                    <a:pt x="25" y="0"/>
                  </a:lnTo>
                  <a:lnTo>
                    <a:pt x="0" y="88"/>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V="1">
              <a:off x="3970" y="1342"/>
              <a:ext cx="0" cy="131"/>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945" y="1330"/>
              <a:ext cx="50" cy="88"/>
            </a:xfrm>
            <a:custGeom>
              <a:avLst/>
              <a:gdLst>
                <a:gd name="T0" fmla="*/ 25 w 50"/>
                <a:gd name="T1" fmla="*/ 63 h 88"/>
                <a:gd name="T2" fmla="*/ 50 w 50"/>
                <a:gd name="T3" fmla="*/ 88 h 88"/>
                <a:gd name="T4" fmla="*/ 25 w 50"/>
                <a:gd name="T5" fmla="*/ 0 h 88"/>
                <a:gd name="T6" fmla="*/ 0 w 50"/>
                <a:gd name="T7" fmla="*/ 88 h 88"/>
                <a:gd name="T8" fmla="*/ 25 w 50"/>
                <a:gd name="T9" fmla="*/ 63 h 88"/>
              </a:gdLst>
              <a:ahLst/>
              <a:cxnLst>
                <a:cxn ang="0">
                  <a:pos x="T0" y="T1"/>
                </a:cxn>
                <a:cxn ang="0">
                  <a:pos x="T2" y="T3"/>
                </a:cxn>
                <a:cxn ang="0">
                  <a:pos x="T4" y="T5"/>
                </a:cxn>
                <a:cxn ang="0">
                  <a:pos x="T6" y="T7"/>
                </a:cxn>
                <a:cxn ang="0">
                  <a:pos x="T8" y="T9"/>
                </a:cxn>
              </a:cxnLst>
              <a:rect l="0" t="0" r="r" b="b"/>
              <a:pathLst>
                <a:path w="50" h="88">
                  <a:moveTo>
                    <a:pt x="25" y="63"/>
                  </a:moveTo>
                  <a:lnTo>
                    <a:pt x="50" y="88"/>
                  </a:lnTo>
                  <a:lnTo>
                    <a:pt x="25" y="0"/>
                  </a:lnTo>
                  <a:lnTo>
                    <a:pt x="0" y="88"/>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a:off x="2696" y="1339"/>
              <a:ext cx="0" cy="487"/>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2671" y="1751"/>
              <a:ext cx="50" cy="87"/>
            </a:xfrm>
            <a:custGeom>
              <a:avLst/>
              <a:gdLst>
                <a:gd name="T0" fmla="*/ 25 w 50"/>
                <a:gd name="T1" fmla="*/ 25 h 87"/>
                <a:gd name="T2" fmla="*/ 0 w 50"/>
                <a:gd name="T3" fmla="*/ 0 h 87"/>
                <a:gd name="T4" fmla="*/ 25 w 50"/>
                <a:gd name="T5" fmla="*/ 87 h 87"/>
                <a:gd name="T6" fmla="*/ 50 w 50"/>
                <a:gd name="T7" fmla="*/ 0 h 87"/>
                <a:gd name="T8" fmla="*/ 25 w 50"/>
                <a:gd name="T9" fmla="*/ 25 h 87"/>
              </a:gdLst>
              <a:ahLst/>
              <a:cxnLst>
                <a:cxn ang="0">
                  <a:pos x="T0" y="T1"/>
                </a:cxn>
                <a:cxn ang="0">
                  <a:pos x="T2" y="T3"/>
                </a:cxn>
                <a:cxn ang="0">
                  <a:pos x="T4" y="T5"/>
                </a:cxn>
                <a:cxn ang="0">
                  <a:pos x="T6" y="T7"/>
                </a:cxn>
                <a:cxn ang="0">
                  <a:pos x="T8" y="T9"/>
                </a:cxn>
              </a:cxnLst>
              <a:rect l="0" t="0" r="r" b="b"/>
              <a:pathLst>
                <a:path w="50" h="87">
                  <a:moveTo>
                    <a:pt x="25" y="25"/>
                  </a:moveTo>
                  <a:lnTo>
                    <a:pt x="0" y="0"/>
                  </a:lnTo>
                  <a:lnTo>
                    <a:pt x="25" y="87"/>
                  </a:lnTo>
                  <a:lnTo>
                    <a:pt x="5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Rectangle 29"/>
          <p:cNvSpPr>
            <a:spLocks noChangeArrowheads="1"/>
          </p:cNvSpPr>
          <p:nvPr/>
        </p:nvSpPr>
        <p:spPr bwMode="auto">
          <a:xfrm rot="16200000">
            <a:off x="3704432" y="2199481"/>
            <a:ext cx="4857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Sans"/>
              </a:rPr>
              <a:t>args</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08038" y="2984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Unit</a:t>
            </a:r>
          </a:p>
        </p:txBody>
      </p:sp>
      <p:grpSp>
        <p:nvGrpSpPr>
          <p:cNvPr id="8" name="Group 4"/>
          <p:cNvGrpSpPr>
            <a:grpSpLocks noChangeAspect="1"/>
          </p:cNvGrpSpPr>
          <p:nvPr/>
        </p:nvGrpSpPr>
        <p:grpSpPr bwMode="auto">
          <a:xfrm>
            <a:off x="2593976" y="1854200"/>
            <a:ext cx="3686175" cy="3140075"/>
            <a:chOff x="2112" y="1056"/>
            <a:chExt cx="2322" cy="1978"/>
          </a:xfrm>
        </p:grpSpPr>
        <p:sp>
          <p:nvSpPr>
            <p:cNvPr id="9" name="AutoShape 3"/>
            <p:cNvSpPr>
              <a:spLocks noChangeAspect="1" noChangeArrowheads="1" noTextEdit="1"/>
            </p:cNvSpPr>
            <p:nvPr/>
          </p:nvSpPr>
          <p:spPr bwMode="auto">
            <a:xfrm>
              <a:off x="2112" y="1056"/>
              <a:ext cx="2322"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98" y="1095"/>
              <a:ext cx="2149" cy="272"/>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749" y="1102"/>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2947" y="1996"/>
              <a:ext cx="1182" cy="759"/>
            </a:xfrm>
            <a:prstGeom prst="rect">
              <a:avLst/>
            </a:prstGeom>
            <a:solidFill>
              <a:srgbClr val="FFD5D5"/>
            </a:solidFill>
            <a:ln w="13"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196" y="2161"/>
              <a:ext cx="66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Sans"/>
                </a:rPr>
                <a:t>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Sans"/>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3004" y="1535"/>
              <a:ext cx="381" cy="279"/>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047" y="1606"/>
              <a:ext cx="2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mar</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3732" y="1548"/>
              <a:ext cx="381" cy="28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772" y="1629"/>
              <a:ext cx="2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mdr</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4"/>
            <p:cNvSpPr>
              <a:spLocks noChangeShapeType="1"/>
            </p:cNvSpPr>
            <p:nvPr/>
          </p:nvSpPr>
          <p:spPr bwMode="auto">
            <a:xfrm>
              <a:off x="3196" y="1358"/>
              <a:ext cx="0" cy="178"/>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3162" y="1435"/>
              <a:ext cx="68" cy="118"/>
            </a:xfrm>
            <a:custGeom>
              <a:avLst/>
              <a:gdLst>
                <a:gd name="T0" fmla="*/ 34 w 68"/>
                <a:gd name="T1" fmla="*/ 34 h 118"/>
                <a:gd name="T2" fmla="*/ 0 w 68"/>
                <a:gd name="T3" fmla="*/ 0 h 118"/>
                <a:gd name="T4" fmla="*/ 34 w 68"/>
                <a:gd name="T5" fmla="*/ 118 h 118"/>
                <a:gd name="T6" fmla="*/ 68 w 68"/>
                <a:gd name="T7" fmla="*/ 0 h 118"/>
                <a:gd name="T8" fmla="*/ 34 w 68"/>
                <a:gd name="T9" fmla="*/ 34 h 118"/>
              </a:gdLst>
              <a:ahLst/>
              <a:cxnLst>
                <a:cxn ang="0">
                  <a:pos x="T0" y="T1"/>
                </a:cxn>
                <a:cxn ang="0">
                  <a:pos x="T2" y="T3"/>
                </a:cxn>
                <a:cxn ang="0">
                  <a:pos x="T4" y="T5"/>
                </a:cxn>
                <a:cxn ang="0">
                  <a:pos x="T6" y="T7"/>
                </a:cxn>
                <a:cxn ang="0">
                  <a:pos x="T8" y="T9"/>
                </a:cxn>
              </a:cxnLst>
              <a:rect l="0" t="0" r="r" b="b"/>
              <a:pathLst>
                <a:path w="68" h="118">
                  <a:moveTo>
                    <a:pt x="34" y="34"/>
                  </a:moveTo>
                  <a:lnTo>
                    <a:pt x="0" y="0"/>
                  </a:lnTo>
                  <a:lnTo>
                    <a:pt x="34" y="118"/>
                  </a:lnTo>
                  <a:lnTo>
                    <a:pt x="68" y="0"/>
                  </a:lnTo>
                  <a:lnTo>
                    <a:pt x="34"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3923" y="1366"/>
              <a:ext cx="0" cy="179"/>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889" y="1443"/>
              <a:ext cx="67" cy="118"/>
            </a:xfrm>
            <a:custGeom>
              <a:avLst/>
              <a:gdLst>
                <a:gd name="T0" fmla="*/ 34 w 67"/>
                <a:gd name="T1" fmla="*/ 34 h 118"/>
                <a:gd name="T2" fmla="*/ 0 w 67"/>
                <a:gd name="T3" fmla="*/ 0 h 118"/>
                <a:gd name="T4" fmla="*/ 34 w 67"/>
                <a:gd name="T5" fmla="*/ 118 h 118"/>
                <a:gd name="T6" fmla="*/ 67 w 67"/>
                <a:gd name="T7" fmla="*/ 0 h 118"/>
                <a:gd name="T8" fmla="*/ 34 w 67"/>
                <a:gd name="T9" fmla="*/ 34 h 118"/>
              </a:gdLst>
              <a:ahLst/>
              <a:cxnLst>
                <a:cxn ang="0">
                  <a:pos x="T0" y="T1"/>
                </a:cxn>
                <a:cxn ang="0">
                  <a:pos x="T2" y="T3"/>
                </a:cxn>
                <a:cxn ang="0">
                  <a:pos x="T4" y="T5"/>
                </a:cxn>
                <a:cxn ang="0">
                  <a:pos x="T6" y="T7"/>
                </a:cxn>
                <a:cxn ang="0">
                  <a:pos x="T8" y="T9"/>
                </a:cxn>
              </a:cxnLst>
              <a:rect l="0" t="0" r="r" b="b"/>
              <a:pathLst>
                <a:path w="67" h="118">
                  <a:moveTo>
                    <a:pt x="34" y="34"/>
                  </a:moveTo>
                  <a:lnTo>
                    <a:pt x="0" y="0"/>
                  </a:lnTo>
                  <a:lnTo>
                    <a:pt x="34" y="118"/>
                  </a:lnTo>
                  <a:lnTo>
                    <a:pt x="67" y="0"/>
                  </a:lnTo>
                  <a:lnTo>
                    <a:pt x="34"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3190" y="1813"/>
              <a:ext cx="0" cy="178"/>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3156" y="1890"/>
              <a:ext cx="68" cy="118"/>
            </a:xfrm>
            <a:custGeom>
              <a:avLst/>
              <a:gdLst>
                <a:gd name="T0" fmla="*/ 34 w 68"/>
                <a:gd name="T1" fmla="*/ 34 h 118"/>
                <a:gd name="T2" fmla="*/ 0 w 68"/>
                <a:gd name="T3" fmla="*/ 0 h 118"/>
                <a:gd name="T4" fmla="*/ 34 w 68"/>
                <a:gd name="T5" fmla="*/ 118 h 118"/>
                <a:gd name="T6" fmla="*/ 68 w 68"/>
                <a:gd name="T7" fmla="*/ 0 h 118"/>
                <a:gd name="T8" fmla="*/ 34 w 68"/>
                <a:gd name="T9" fmla="*/ 34 h 118"/>
              </a:gdLst>
              <a:ahLst/>
              <a:cxnLst>
                <a:cxn ang="0">
                  <a:pos x="T0" y="T1"/>
                </a:cxn>
                <a:cxn ang="0">
                  <a:pos x="T2" y="T3"/>
                </a:cxn>
                <a:cxn ang="0">
                  <a:pos x="T4" y="T5"/>
                </a:cxn>
                <a:cxn ang="0">
                  <a:pos x="T6" y="T7"/>
                </a:cxn>
                <a:cxn ang="0">
                  <a:pos x="T8" y="T9"/>
                </a:cxn>
              </a:cxnLst>
              <a:rect l="0" t="0" r="r" b="b"/>
              <a:pathLst>
                <a:path w="68" h="118">
                  <a:moveTo>
                    <a:pt x="34" y="34"/>
                  </a:moveTo>
                  <a:lnTo>
                    <a:pt x="0" y="0"/>
                  </a:lnTo>
                  <a:lnTo>
                    <a:pt x="34" y="118"/>
                  </a:lnTo>
                  <a:lnTo>
                    <a:pt x="68" y="0"/>
                  </a:lnTo>
                  <a:lnTo>
                    <a:pt x="34"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a:off x="3910" y="1815"/>
              <a:ext cx="0" cy="179"/>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877" y="1892"/>
              <a:ext cx="67" cy="119"/>
            </a:xfrm>
            <a:custGeom>
              <a:avLst/>
              <a:gdLst>
                <a:gd name="T0" fmla="*/ 33 w 67"/>
                <a:gd name="T1" fmla="*/ 34 h 119"/>
                <a:gd name="T2" fmla="*/ 0 w 67"/>
                <a:gd name="T3" fmla="*/ 0 h 119"/>
                <a:gd name="T4" fmla="*/ 33 w 67"/>
                <a:gd name="T5" fmla="*/ 119 h 119"/>
                <a:gd name="T6" fmla="*/ 67 w 67"/>
                <a:gd name="T7" fmla="*/ 0 h 119"/>
                <a:gd name="T8" fmla="*/ 33 w 67"/>
                <a:gd name="T9" fmla="*/ 34 h 119"/>
              </a:gdLst>
              <a:ahLst/>
              <a:cxnLst>
                <a:cxn ang="0">
                  <a:pos x="T0" y="T1"/>
                </a:cxn>
                <a:cxn ang="0">
                  <a:pos x="T2" y="T3"/>
                </a:cxn>
                <a:cxn ang="0">
                  <a:pos x="T4" y="T5"/>
                </a:cxn>
                <a:cxn ang="0">
                  <a:pos x="T6" y="T7"/>
                </a:cxn>
                <a:cxn ang="0">
                  <a:pos x="T8" y="T9"/>
                </a:cxn>
              </a:cxnLst>
              <a:rect l="0" t="0" r="r" b="b"/>
              <a:pathLst>
                <a:path w="67" h="119">
                  <a:moveTo>
                    <a:pt x="33" y="34"/>
                  </a:moveTo>
                  <a:lnTo>
                    <a:pt x="0" y="0"/>
                  </a:lnTo>
                  <a:lnTo>
                    <a:pt x="33" y="119"/>
                  </a:lnTo>
                  <a:lnTo>
                    <a:pt x="67" y="0"/>
                  </a:lnTo>
                  <a:lnTo>
                    <a:pt x="33"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238" y="1560"/>
              <a:ext cx="600" cy="286"/>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281" y="1639"/>
              <a:ext cx="5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ldResult</a:t>
              </a:r>
              <a:endParaRPr kumimoji="0" lang="en-US" sz="1800" b="0" i="0" u="none" strike="noStrike" cap="none" normalizeH="0" baseline="0" smtClean="0">
                <a:ln>
                  <a:noFill/>
                </a:ln>
                <a:solidFill>
                  <a:schemeClr val="tx1"/>
                </a:solidFill>
                <a:effectLst/>
                <a:latin typeface="Arial" pitchFamily="34" charset="0"/>
              </a:endParaRPr>
            </a:p>
          </p:txBody>
        </p:sp>
        <p:sp>
          <p:nvSpPr>
            <p:cNvPr id="29" name="Line 24"/>
            <p:cNvSpPr>
              <a:spLocks noChangeShapeType="1"/>
            </p:cNvSpPr>
            <p:nvPr/>
          </p:nvSpPr>
          <p:spPr bwMode="auto">
            <a:xfrm flipV="1">
              <a:off x="2555" y="1379"/>
              <a:ext cx="0" cy="178"/>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2522" y="1362"/>
              <a:ext cx="67" cy="118"/>
            </a:xfrm>
            <a:custGeom>
              <a:avLst/>
              <a:gdLst>
                <a:gd name="T0" fmla="*/ 33 w 67"/>
                <a:gd name="T1" fmla="*/ 84 h 118"/>
                <a:gd name="T2" fmla="*/ 67 w 67"/>
                <a:gd name="T3" fmla="*/ 118 h 118"/>
                <a:gd name="T4" fmla="*/ 33 w 67"/>
                <a:gd name="T5" fmla="*/ 0 h 118"/>
                <a:gd name="T6" fmla="*/ 0 w 67"/>
                <a:gd name="T7" fmla="*/ 118 h 118"/>
                <a:gd name="T8" fmla="*/ 33 w 67"/>
                <a:gd name="T9" fmla="*/ 84 h 118"/>
              </a:gdLst>
              <a:ahLst/>
              <a:cxnLst>
                <a:cxn ang="0">
                  <a:pos x="T0" y="T1"/>
                </a:cxn>
                <a:cxn ang="0">
                  <a:pos x="T2" y="T3"/>
                </a:cxn>
                <a:cxn ang="0">
                  <a:pos x="T4" y="T5"/>
                </a:cxn>
                <a:cxn ang="0">
                  <a:pos x="T6" y="T7"/>
                </a:cxn>
                <a:cxn ang="0">
                  <a:pos x="T8" y="T9"/>
                </a:cxn>
              </a:cxnLst>
              <a:rect l="0" t="0" r="r" b="b"/>
              <a:pathLst>
                <a:path w="67" h="118">
                  <a:moveTo>
                    <a:pt x="33" y="84"/>
                  </a:moveTo>
                  <a:lnTo>
                    <a:pt x="67" y="118"/>
                  </a:lnTo>
                  <a:lnTo>
                    <a:pt x="33" y="0"/>
                  </a:lnTo>
                  <a:lnTo>
                    <a:pt x="0" y="118"/>
                  </a:lnTo>
                  <a:lnTo>
                    <a:pt x="33" y="8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30" y="1843"/>
              <a:ext cx="991" cy="1083"/>
            </a:xfrm>
            <a:custGeom>
              <a:avLst/>
              <a:gdLst>
                <a:gd name="T0" fmla="*/ 2358 w 2358"/>
                <a:gd name="T1" fmla="*/ 2197 h 2580"/>
                <a:gd name="T2" fmla="*/ 2358 w 2358"/>
                <a:gd name="T3" fmla="*/ 2580 h 2580"/>
                <a:gd name="T4" fmla="*/ 0 w 2358"/>
                <a:gd name="T5" fmla="*/ 2580 h 2580"/>
                <a:gd name="T6" fmla="*/ 0 w 2358"/>
                <a:gd name="T7" fmla="*/ 0 h 2580"/>
              </a:gdLst>
              <a:ahLst/>
              <a:cxnLst>
                <a:cxn ang="0">
                  <a:pos x="T0" y="T1"/>
                </a:cxn>
                <a:cxn ang="0">
                  <a:pos x="T2" y="T3"/>
                </a:cxn>
                <a:cxn ang="0">
                  <a:pos x="T4" y="T5"/>
                </a:cxn>
                <a:cxn ang="0">
                  <a:pos x="T6" y="T7"/>
                </a:cxn>
              </a:cxnLst>
              <a:rect l="0" t="0" r="r" b="b"/>
              <a:pathLst>
                <a:path w="2358" h="2580">
                  <a:moveTo>
                    <a:pt x="2358" y="2197"/>
                  </a:moveTo>
                  <a:lnTo>
                    <a:pt x="2358" y="2580"/>
                  </a:lnTo>
                  <a:lnTo>
                    <a:pt x="0" y="2580"/>
                  </a:lnTo>
                  <a:lnTo>
                    <a:pt x="0" y="0"/>
                  </a:lnTo>
                </a:path>
              </a:pathLst>
            </a:custGeom>
            <a:noFill/>
            <a:ln w="15" cap="flat">
              <a:solidFill>
                <a:srgbClr val="0202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499" y="1827"/>
              <a:ext cx="62" cy="108"/>
            </a:xfrm>
            <a:custGeom>
              <a:avLst/>
              <a:gdLst>
                <a:gd name="T0" fmla="*/ 31 w 62"/>
                <a:gd name="T1" fmla="*/ 77 h 108"/>
                <a:gd name="T2" fmla="*/ 62 w 62"/>
                <a:gd name="T3" fmla="*/ 108 h 108"/>
                <a:gd name="T4" fmla="*/ 31 w 62"/>
                <a:gd name="T5" fmla="*/ 0 h 108"/>
                <a:gd name="T6" fmla="*/ 0 w 62"/>
                <a:gd name="T7" fmla="*/ 108 h 108"/>
                <a:gd name="T8" fmla="*/ 31 w 62"/>
                <a:gd name="T9" fmla="*/ 77 h 108"/>
              </a:gdLst>
              <a:ahLst/>
              <a:cxnLst>
                <a:cxn ang="0">
                  <a:pos x="T0" y="T1"/>
                </a:cxn>
                <a:cxn ang="0">
                  <a:pos x="T2" y="T3"/>
                </a:cxn>
                <a:cxn ang="0">
                  <a:pos x="T4" y="T5"/>
                </a:cxn>
                <a:cxn ang="0">
                  <a:pos x="T6" y="T7"/>
                </a:cxn>
                <a:cxn ang="0">
                  <a:pos x="T8" y="T9"/>
                </a:cxn>
              </a:cxnLst>
              <a:rect l="0" t="0" r="r" b="b"/>
              <a:pathLst>
                <a:path w="62" h="108">
                  <a:moveTo>
                    <a:pt x="31" y="77"/>
                  </a:moveTo>
                  <a:lnTo>
                    <a:pt x="62" y="108"/>
                  </a:lnTo>
                  <a:lnTo>
                    <a:pt x="31" y="0"/>
                  </a:lnTo>
                  <a:lnTo>
                    <a:pt x="0" y="108"/>
                  </a:lnTo>
                  <a:lnTo>
                    <a:pt x="31" y="77"/>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3627" y="1366"/>
              <a:ext cx="0" cy="615"/>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593" y="1880"/>
              <a:ext cx="68" cy="118"/>
            </a:xfrm>
            <a:custGeom>
              <a:avLst/>
              <a:gdLst>
                <a:gd name="T0" fmla="*/ 34 w 68"/>
                <a:gd name="T1" fmla="*/ 33 h 118"/>
                <a:gd name="T2" fmla="*/ 0 w 68"/>
                <a:gd name="T3" fmla="*/ 0 h 118"/>
                <a:gd name="T4" fmla="*/ 34 w 68"/>
                <a:gd name="T5" fmla="*/ 118 h 118"/>
                <a:gd name="T6" fmla="*/ 68 w 68"/>
                <a:gd name="T7" fmla="*/ 0 h 118"/>
                <a:gd name="T8" fmla="*/ 34 w 68"/>
                <a:gd name="T9" fmla="*/ 33 h 118"/>
              </a:gdLst>
              <a:ahLst/>
              <a:cxnLst>
                <a:cxn ang="0">
                  <a:pos x="T0" y="T1"/>
                </a:cxn>
                <a:cxn ang="0">
                  <a:pos x="T2" y="T3"/>
                </a:cxn>
                <a:cxn ang="0">
                  <a:pos x="T4" y="T5"/>
                </a:cxn>
                <a:cxn ang="0">
                  <a:pos x="T6" y="T7"/>
                </a:cxn>
                <a:cxn ang="0">
                  <a:pos x="T8" y="T9"/>
                </a:cxn>
              </a:cxnLst>
              <a:rect l="0" t="0" r="r" b="b"/>
              <a:pathLst>
                <a:path w="68" h="118">
                  <a:moveTo>
                    <a:pt x="34" y="33"/>
                  </a:moveTo>
                  <a:lnTo>
                    <a:pt x="0" y="0"/>
                  </a:lnTo>
                  <a:lnTo>
                    <a:pt x="34" y="118"/>
                  </a:lnTo>
                  <a:lnTo>
                    <a:pt x="68"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Rectangle 29"/>
          <p:cNvSpPr>
            <a:spLocks noChangeArrowheads="1"/>
          </p:cNvSpPr>
          <p:nvPr/>
        </p:nvSpPr>
        <p:spPr bwMode="auto">
          <a:xfrm rot="16200000">
            <a:off x="4587876" y="2545556"/>
            <a:ext cx="4857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Sans"/>
              </a:rPr>
              <a:t>args</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3125" y="2857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Microprogrammed</a:t>
            </a:r>
            <a:r>
              <a:rPr lang="fr-FR" dirty="0">
                <a:solidFill>
                  <a:schemeClr val="tx1"/>
                </a:solidFill>
              </a:rPr>
              <a:t> Data </a:t>
            </a:r>
            <a:r>
              <a:rPr lang="fr-FR" dirty="0" err="1">
                <a:solidFill>
                  <a:schemeClr val="tx1"/>
                </a:solidFill>
              </a:rPr>
              <a:t>Path</a:t>
            </a:r>
            <a:endParaRPr lang="fr-FR" dirty="0">
              <a:solidFill>
                <a:schemeClr val="tx1"/>
              </a:solidFill>
            </a:endParaRPr>
          </a:p>
        </p:txBody>
      </p:sp>
      <p:sp>
        <p:nvSpPr>
          <p:cNvPr id="10" name="AutoShape 3"/>
          <p:cNvSpPr>
            <a:spLocks noChangeAspect="1" noChangeArrowheads="1" noTextEdit="1"/>
          </p:cNvSpPr>
          <p:nvPr/>
        </p:nvSpPr>
        <p:spPr bwMode="auto">
          <a:xfrm>
            <a:off x="550863" y="1995487"/>
            <a:ext cx="8008937"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647700" y="3036887"/>
            <a:ext cx="7731125" cy="234950"/>
          </a:xfrm>
          <a:prstGeom prst="rect">
            <a:avLst/>
          </a:prstGeom>
          <a:solidFill>
            <a:srgbClr val="A2D0D9"/>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1962150" y="2479675"/>
            <a:ext cx="487362"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689225" y="2462212"/>
            <a:ext cx="868362" cy="357188"/>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4354513" y="3071812"/>
            <a:ext cx="10604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9"/>
          <p:cNvSpPr>
            <a:spLocks noChangeArrowheads="1"/>
          </p:cNvSpPr>
          <p:nvPr/>
        </p:nvSpPr>
        <p:spPr bwMode="auto">
          <a:xfrm>
            <a:off x="2066925" y="2484437"/>
            <a:ext cx="2857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0"/>
          <p:cNvSpPr>
            <a:spLocks noChangeArrowheads="1"/>
          </p:cNvSpPr>
          <p:nvPr/>
        </p:nvSpPr>
        <p:spPr bwMode="auto">
          <a:xfrm>
            <a:off x="2713038" y="2589212"/>
            <a:ext cx="91598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Instruction memory</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1"/>
          <p:cNvSpPr>
            <a:spLocks noChangeArrowheads="1"/>
          </p:cNvSpPr>
          <p:nvPr/>
        </p:nvSpPr>
        <p:spPr bwMode="auto">
          <a:xfrm>
            <a:off x="3827463" y="2484437"/>
            <a:ext cx="485775"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3981450" y="2503487"/>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ir</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3"/>
          <p:cNvSpPr>
            <a:spLocks noChangeArrowheads="1"/>
          </p:cNvSpPr>
          <p:nvPr/>
        </p:nvSpPr>
        <p:spPr bwMode="auto">
          <a:xfrm>
            <a:off x="4694238" y="2670175"/>
            <a:ext cx="217487"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4741863" y="2728912"/>
            <a:ext cx="168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4956175" y="2667000"/>
            <a:ext cx="217487"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984750" y="2727325"/>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7"/>
          <p:cNvSpPr>
            <a:spLocks noChangeArrowheads="1"/>
          </p:cNvSpPr>
          <p:nvPr/>
        </p:nvSpPr>
        <p:spPr bwMode="auto">
          <a:xfrm>
            <a:off x="5226050" y="2662237"/>
            <a:ext cx="215900"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5254625" y="2724150"/>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rs2</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19"/>
          <p:cNvSpPr>
            <a:spLocks noChangeArrowheads="1"/>
          </p:cNvSpPr>
          <p:nvPr/>
        </p:nvSpPr>
        <p:spPr bwMode="auto">
          <a:xfrm>
            <a:off x="4425950" y="2670175"/>
            <a:ext cx="217487"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4516438" y="2733675"/>
            <a:ext cx="904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erif"/>
              </a:rPr>
              <a:t>I</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1"/>
          <p:cNvSpPr>
            <a:spLocks noChangeArrowheads="1"/>
          </p:cNvSpPr>
          <p:nvPr/>
        </p:nvSpPr>
        <p:spPr bwMode="auto">
          <a:xfrm>
            <a:off x="5529263" y="2654300"/>
            <a:ext cx="630237" cy="34448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5572125" y="2690812"/>
            <a:ext cx="6461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3"/>
          <p:cNvSpPr>
            <a:spLocks noChangeArrowheads="1"/>
          </p:cNvSpPr>
          <p:nvPr/>
        </p:nvSpPr>
        <p:spPr bwMode="auto">
          <a:xfrm>
            <a:off x="5743575" y="2852737"/>
            <a:ext cx="2587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4"/>
          <p:cNvSpPr>
            <a:spLocks noChangeArrowheads="1"/>
          </p:cNvSpPr>
          <p:nvPr/>
        </p:nvSpPr>
        <p:spPr bwMode="auto">
          <a:xfrm>
            <a:off x="6315075" y="2652712"/>
            <a:ext cx="341312" cy="23177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6343650" y="2705100"/>
            <a:ext cx="361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immx</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6"/>
          <p:cNvSpPr>
            <a:spLocks noChangeArrowheads="1"/>
          </p:cNvSpPr>
          <p:nvPr/>
        </p:nvSpPr>
        <p:spPr bwMode="auto">
          <a:xfrm>
            <a:off x="6805613" y="2663825"/>
            <a:ext cx="395287" cy="273050"/>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6832600" y="2690812"/>
            <a:ext cx="317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calc. </a:t>
            </a: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28"/>
          <p:cNvSpPr>
            <a:spLocks noChangeArrowheads="1"/>
          </p:cNvSpPr>
          <p:nvPr/>
        </p:nvSpPr>
        <p:spPr bwMode="auto">
          <a:xfrm>
            <a:off x="6832600" y="2817812"/>
            <a:ext cx="3333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29"/>
          <p:cNvSpPr>
            <a:spLocks noChangeArrowheads="1"/>
          </p:cNvSpPr>
          <p:nvPr/>
        </p:nvSpPr>
        <p:spPr bwMode="auto">
          <a:xfrm>
            <a:off x="7694613" y="2652712"/>
            <a:ext cx="784225" cy="22860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7721600" y="2705100"/>
            <a:ext cx="8080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branchTarget</a:t>
            </a:r>
            <a:endParaRPr kumimoji="0" lang="en-US" sz="1800" b="0" i="0" u="none" strike="noStrike" cap="none" normalizeH="0" baseline="0" smtClean="0">
              <a:ln>
                <a:noFill/>
              </a:ln>
              <a:solidFill>
                <a:schemeClr val="tx1"/>
              </a:solidFill>
              <a:effectLst/>
              <a:latin typeface="Arial" pitchFamily="34" charset="0"/>
            </a:endParaRPr>
          </a:p>
        </p:txBody>
      </p:sp>
      <p:sp>
        <p:nvSpPr>
          <p:cNvPr id="37" name="Oval 31"/>
          <p:cNvSpPr>
            <a:spLocks noChangeArrowheads="1"/>
          </p:cNvSpPr>
          <p:nvPr/>
        </p:nvSpPr>
        <p:spPr bwMode="auto">
          <a:xfrm>
            <a:off x="7353300" y="2655887"/>
            <a:ext cx="173037" cy="168275"/>
          </a:xfrm>
          <a:prstGeom prst="ellipse">
            <a:avLst/>
          </a:prstGeom>
          <a:solidFill>
            <a:srgbClr val="FFD5D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2"/>
          <p:cNvSpPr>
            <a:spLocks/>
          </p:cNvSpPr>
          <p:nvPr/>
        </p:nvSpPr>
        <p:spPr bwMode="auto">
          <a:xfrm>
            <a:off x="7389813" y="2746375"/>
            <a:ext cx="123825" cy="0"/>
          </a:xfrm>
          <a:custGeom>
            <a:avLst/>
            <a:gdLst>
              <a:gd name="T0" fmla="*/ 0 w 343"/>
              <a:gd name="T1" fmla="*/ 343 w 343"/>
              <a:gd name="T2" fmla="*/ 343 w 343"/>
            </a:gdLst>
            <a:ahLst/>
            <a:cxnLst>
              <a:cxn ang="0">
                <a:pos x="T0" y="0"/>
              </a:cxn>
              <a:cxn ang="0">
                <a:pos x="T1" y="0"/>
              </a:cxn>
              <a:cxn ang="0">
                <a:pos x="T2" y="0"/>
              </a:cxn>
            </a:cxnLst>
            <a:rect l="0" t="0" r="r" b="b"/>
            <a:pathLst>
              <a:path w="343">
                <a:moveTo>
                  <a:pt x="0" y="0"/>
                </a:moveTo>
                <a:lnTo>
                  <a:pt x="343" y="0"/>
                </a:lnTo>
                <a:lnTo>
                  <a:pt x="343" y="0"/>
                </a:lnTo>
              </a:path>
            </a:pathLst>
          </a:custGeom>
          <a:solidFill>
            <a:srgbClr val="FFD5D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3"/>
          <p:cNvSpPr>
            <a:spLocks noChangeShapeType="1"/>
          </p:cNvSpPr>
          <p:nvPr/>
        </p:nvSpPr>
        <p:spPr bwMode="auto">
          <a:xfrm flipH="1">
            <a:off x="7446963" y="2681287"/>
            <a:ext cx="1587" cy="128588"/>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4"/>
          <p:cNvSpPr>
            <a:spLocks noChangeShapeType="1"/>
          </p:cNvSpPr>
          <p:nvPr/>
        </p:nvSpPr>
        <p:spPr bwMode="auto">
          <a:xfrm>
            <a:off x="2189163" y="2720975"/>
            <a:ext cx="0" cy="319088"/>
          </a:xfrm>
          <a:prstGeom prst="line">
            <a:avLst/>
          </a:prstGeom>
          <a:noFill/>
          <a:ln w="4"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2160588" y="2720975"/>
            <a:ext cx="55562" cy="100013"/>
          </a:xfrm>
          <a:custGeom>
            <a:avLst/>
            <a:gdLst>
              <a:gd name="T0" fmla="*/ 18 w 35"/>
              <a:gd name="T1" fmla="*/ 45 h 63"/>
              <a:gd name="T2" fmla="*/ 35 w 35"/>
              <a:gd name="T3" fmla="*/ 63 h 63"/>
              <a:gd name="T4" fmla="*/ 18 w 35"/>
              <a:gd name="T5" fmla="*/ 0 h 63"/>
              <a:gd name="T6" fmla="*/ 0 w 35"/>
              <a:gd name="T7" fmla="*/ 63 h 63"/>
              <a:gd name="T8" fmla="*/ 18 w 35"/>
              <a:gd name="T9" fmla="*/ 45 h 63"/>
            </a:gdLst>
            <a:ahLst/>
            <a:cxnLst>
              <a:cxn ang="0">
                <a:pos x="T0" y="T1"/>
              </a:cxn>
              <a:cxn ang="0">
                <a:pos x="T2" y="T3"/>
              </a:cxn>
              <a:cxn ang="0">
                <a:pos x="T4" y="T5"/>
              </a:cxn>
              <a:cxn ang="0">
                <a:pos x="T6" y="T7"/>
              </a:cxn>
              <a:cxn ang="0">
                <a:pos x="T8" y="T9"/>
              </a:cxn>
            </a:cxnLst>
            <a:rect l="0" t="0" r="r" b="b"/>
            <a:pathLst>
              <a:path w="35" h="63">
                <a:moveTo>
                  <a:pt x="18" y="45"/>
                </a:moveTo>
                <a:lnTo>
                  <a:pt x="35" y="63"/>
                </a:lnTo>
                <a:lnTo>
                  <a:pt x="18" y="0"/>
                </a:lnTo>
                <a:lnTo>
                  <a:pt x="0" y="63"/>
                </a:lnTo>
                <a:lnTo>
                  <a:pt x="18" y="4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2160588" y="2940050"/>
            <a:ext cx="55562" cy="100013"/>
          </a:xfrm>
          <a:custGeom>
            <a:avLst/>
            <a:gdLst>
              <a:gd name="T0" fmla="*/ 18 w 35"/>
              <a:gd name="T1" fmla="*/ 18 h 63"/>
              <a:gd name="T2" fmla="*/ 0 w 35"/>
              <a:gd name="T3" fmla="*/ 0 h 63"/>
              <a:gd name="T4" fmla="*/ 18 w 35"/>
              <a:gd name="T5" fmla="*/ 63 h 63"/>
              <a:gd name="T6" fmla="*/ 35 w 35"/>
              <a:gd name="T7" fmla="*/ 0 h 63"/>
              <a:gd name="T8" fmla="*/ 18 w 35"/>
              <a:gd name="T9" fmla="*/ 18 h 63"/>
            </a:gdLst>
            <a:ahLst/>
            <a:cxnLst>
              <a:cxn ang="0">
                <a:pos x="T0" y="T1"/>
              </a:cxn>
              <a:cxn ang="0">
                <a:pos x="T2" y="T3"/>
              </a:cxn>
              <a:cxn ang="0">
                <a:pos x="T4" y="T5"/>
              </a:cxn>
              <a:cxn ang="0">
                <a:pos x="T6" y="T7"/>
              </a:cxn>
              <a:cxn ang="0">
                <a:pos x="T8" y="T9"/>
              </a:cxn>
            </a:cxnLst>
            <a:rect l="0" t="0" r="r" b="b"/>
            <a:pathLst>
              <a:path w="35" h="63">
                <a:moveTo>
                  <a:pt x="18" y="18"/>
                </a:moveTo>
                <a:lnTo>
                  <a:pt x="0" y="0"/>
                </a:lnTo>
                <a:lnTo>
                  <a:pt x="18" y="63"/>
                </a:lnTo>
                <a:lnTo>
                  <a:pt x="35"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
          <p:cNvSpPr>
            <a:spLocks noChangeShapeType="1"/>
          </p:cNvSpPr>
          <p:nvPr/>
        </p:nvSpPr>
        <p:spPr bwMode="auto">
          <a:xfrm>
            <a:off x="2435225" y="2568575"/>
            <a:ext cx="254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2609850" y="2541587"/>
            <a:ext cx="93662" cy="53975"/>
          </a:xfrm>
          <a:custGeom>
            <a:avLst/>
            <a:gdLst>
              <a:gd name="T0" fmla="*/ 17 w 59"/>
              <a:gd name="T1" fmla="*/ 17 h 34"/>
              <a:gd name="T2" fmla="*/ 0 w 59"/>
              <a:gd name="T3" fmla="*/ 34 h 34"/>
              <a:gd name="T4" fmla="*/ 59 w 59"/>
              <a:gd name="T5" fmla="*/ 17 h 34"/>
              <a:gd name="T6" fmla="*/ 0 w 59"/>
              <a:gd name="T7" fmla="*/ 0 h 34"/>
              <a:gd name="T8" fmla="*/ 17 w 59"/>
              <a:gd name="T9" fmla="*/ 17 h 34"/>
            </a:gdLst>
            <a:ahLst/>
            <a:cxnLst>
              <a:cxn ang="0">
                <a:pos x="T0" y="T1"/>
              </a:cxn>
              <a:cxn ang="0">
                <a:pos x="T2" y="T3"/>
              </a:cxn>
              <a:cxn ang="0">
                <a:pos x="T4" y="T5"/>
              </a:cxn>
              <a:cxn ang="0">
                <a:pos x="T6" y="T7"/>
              </a:cxn>
              <a:cxn ang="0">
                <a:pos x="T8" y="T9"/>
              </a:cxn>
            </a:cxnLst>
            <a:rect l="0" t="0" r="r" b="b"/>
            <a:pathLst>
              <a:path w="59" h="34">
                <a:moveTo>
                  <a:pt x="17" y="17"/>
                </a:moveTo>
                <a:lnTo>
                  <a:pt x="0" y="34"/>
                </a:lnTo>
                <a:lnTo>
                  <a:pt x="59"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39"/>
          <p:cNvSpPr>
            <a:spLocks noChangeShapeType="1"/>
          </p:cNvSpPr>
          <p:nvPr/>
        </p:nvSpPr>
        <p:spPr bwMode="auto">
          <a:xfrm>
            <a:off x="3560763" y="2597150"/>
            <a:ext cx="254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3735388" y="2571750"/>
            <a:ext cx="92075" cy="52388"/>
          </a:xfrm>
          <a:custGeom>
            <a:avLst/>
            <a:gdLst>
              <a:gd name="T0" fmla="*/ 17 w 58"/>
              <a:gd name="T1" fmla="*/ 16 h 33"/>
              <a:gd name="T2" fmla="*/ 0 w 58"/>
              <a:gd name="T3" fmla="*/ 33 h 33"/>
              <a:gd name="T4" fmla="*/ 58 w 58"/>
              <a:gd name="T5" fmla="*/ 16 h 33"/>
              <a:gd name="T6" fmla="*/ 0 w 58"/>
              <a:gd name="T7" fmla="*/ 0 h 33"/>
              <a:gd name="T8" fmla="*/ 17 w 58"/>
              <a:gd name="T9" fmla="*/ 16 h 33"/>
            </a:gdLst>
            <a:ahLst/>
            <a:cxnLst>
              <a:cxn ang="0">
                <a:pos x="T0" y="T1"/>
              </a:cxn>
              <a:cxn ang="0">
                <a:pos x="T2" y="T3"/>
              </a:cxn>
              <a:cxn ang="0">
                <a:pos x="T4" y="T5"/>
              </a:cxn>
              <a:cxn ang="0">
                <a:pos x="T6" y="T7"/>
              </a:cxn>
              <a:cxn ang="0">
                <a:pos x="T8" y="T9"/>
              </a:cxn>
            </a:cxnLst>
            <a:rect l="0" t="0" r="r" b="b"/>
            <a:pathLst>
              <a:path w="58" h="33">
                <a:moveTo>
                  <a:pt x="17" y="16"/>
                </a:moveTo>
                <a:lnTo>
                  <a:pt x="0" y="33"/>
                </a:lnTo>
                <a:lnTo>
                  <a:pt x="58" y="16"/>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1"/>
          <p:cNvSpPr>
            <a:spLocks noChangeShapeType="1"/>
          </p:cNvSpPr>
          <p:nvPr/>
        </p:nvSpPr>
        <p:spPr bwMode="auto">
          <a:xfrm>
            <a:off x="4524375" y="252888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p:cNvSpPr>
            <a:spLocks/>
          </p:cNvSpPr>
          <p:nvPr/>
        </p:nvSpPr>
        <p:spPr bwMode="auto">
          <a:xfrm>
            <a:off x="4497388" y="2576512"/>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43"/>
          <p:cNvSpPr>
            <a:spLocks noChangeShapeType="1"/>
          </p:cNvSpPr>
          <p:nvPr/>
        </p:nvSpPr>
        <p:spPr bwMode="auto">
          <a:xfrm>
            <a:off x="4803775" y="25257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4"/>
          <p:cNvSpPr>
            <a:spLocks/>
          </p:cNvSpPr>
          <p:nvPr/>
        </p:nvSpPr>
        <p:spPr bwMode="auto">
          <a:xfrm>
            <a:off x="4776788" y="2573337"/>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45"/>
          <p:cNvSpPr>
            <a:spLocks noChangeShapeType="1"/>
          </p:cNvSpPr>
          <p:nvPr/>
        </p:nvSpPr>
        <p:spPr bwMode="auto">
          <a:xfrm>
            <a:off x="5068888" y="253206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p:nvSpPr>
        <p:spPr bwMode="auto">
          <a:xfrm>
            <a:off x="5041900" y="2581275"/>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7"/>
          <p:cNvSpPr>
            <a:spLocks noChangeShapeType="1"/>
          </p:cNvSpPr>
          <p:nvPr/>
        </p:nvSpPr>
        <p:spPr bwMode="auto">
          <a:xfrm>
            <a:off x="5334000" y="253206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p:nvSpPr>
        <p:spPr bwMode="auto">
          <a:xfrm>
            <a:off x="5308600" y="2581275"/>
            <a:ext cx="52387"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49"/>
          <p:cNvSpPr>
            <a:spLocks noChangeShapeType="1"/>
          </p:cNvSpPr>
          <p:nvPr/>
        </p:nvSpPr>
        <p:spPr bwMode="auto">
          <a:xfrm>
            <a:off x="5824538" y="253206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p:nvSpPr>
        <p:spPr bwMode="auto">
          <a:xfrm>
            <a:off x="5797550" y="2581275"/>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1"/>
          <p:cNvSpPr>
            <a:spLocks noChangeShapeType="1"/>
          </p:cNvSpPr>
          <p:nvPr/>
        </p:nvSpPr>
        <p:spPr bwMode="auto">
          <a:xfrm>
            <a:off x="4527550" y="290988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p:nvSpPr>
        <p:spPr bwMode="auto">
          <a:xfrm>
            <a:off x="4500563" y="2957512"/>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3"/>
          <p:cNvSpPr>
            <a:spLocks noChangeShapeType="1"/>
          </p:cNvSpPr>
          <p:nvPr/>
        </p:nvSpPr>
        <p:spPr bwMode="auto">
          <a:xfrm>
            <a:off x="4806950" y="29067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p:cNvSpPr>
            <a:spLocks/>
          </p:cNvSpPr>
          <p:nvPr/>
        </p:nvSpPr>
        <p:spPr bwMode="auto">
          <a:xfrm>
            <a:off x="4781550" y="2954337"/>
            <a:ext cx="52387" cy="92075"/>
          </a:xfrm>
          <a:custGeom>
            <a:avLst/>
            <a:gdLst>
              <a:gd name="T0" fmla="*/ 16 w 33"/>
              <a:gd name="T1" fmla="*/ 17 h 58"/>
              <a:gd name="T2" fmla="*/ 0 w 33"/>
              <a:gd name="T3" fmla="*/ 0 h 58"/>
              <a:gd name="T4" fmla="*/ 16 w 33"/>
              <a:gd name="T5" fmla="*/ 58 h 58"/>
              <a:gd name="T6" fmla="*/ 33 w 33"/>
              <a:gd name="T7" fmla="*/ 0 h 58"/>
              <a:gd name="T8" fmla="*/ 16 w 33"/>
              <a:gd name="T9" fmla="*/ 17 h 58"/>
            </a:gdLst>
            <a:ahLst/>
            <a:cxnLst>
              <a:cxn ang="0">
                <a:pos x="T0" y="T1"/>
              </a:cxn>
              <a:cxn ang="0">
                <a:pos x="T2" y="T3"/>
              </a:cxn>
              <a:cxn ang="0">
                <a:pos x="T4" y="T5"/>
              </a:cxn>
              <a:cxn ang="0">
                <a:pos x="T6" y="T7"/>
              </a:cxn>
              <a:cxn ang="0">
                <a:pos x="T8" y="T9"/>
              </a:cxn>
            </a:cxnLst>
            <a:rect l="0" t="0" r="r" b="b"/>
            <a:pathLst>
              <a:path w="33" h="58">
                <a:moveTo>
                  <a:pt x="16" y="17"/>
                </a:moveTo>
                <a:lnTo>
                  <a:pt x="0" y="0"/>
                </a:lnTo>
                <a:lnTo>
                  <a:pt x="16" y="58"/>
                </a:lnTo>
                <a:lnTo>
                  <a:pt x="33"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5"/>
          <p:cNvSpPr>
            <a:spLocks noChangeShapeType="1"/>
          </p:cNvSpPr>
          <p:nvPr/>
        </p:nvSpPr>
        <p:spPr bwMode="auto">
          <a:xfrm>
            <a:off x="5072063" y="2900362"/>
            <a:ext cx="0" cy="125413"/>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6"/>
          <p:cNvSpPr>
            <a:spLocks/>
          </p:cNvSpPr>
          <p:nvPr/>
        </p:nvSpPr>
        <p:spPr bwMode="auto">
          <a:xfrm>
            <a:off x="5046663" y="2947987"/>
            <a:ext cx="52387"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57"/>
          <p:cNvSpPr>
            <a:spLocks noChangeShapeType="1"/>
          </p:cNvSpPr>
          <p:nvPr/>
        </p:nvSpPr>
        <p:spPr bwMode="auto">
          <a:xfrm>
            <a:off x="5345113" y="290353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8"/>
          <p:cNvSpPr>
            <a:spLocks/>
          </p:cNvSpPr>
          <p:nvPr/>
        </p:nvSpPr>
        <p:spPr bwMode="auto">
          <a:xfrm>
            <a:off x="5318125" y="2951162"/>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59"/>
          <p:cNvSpPr>
            <a:spLocks noChangeShapeType="1"/>
          </p:cNvSpPr>
          <p:nvPr/>
        </p:nvSpPr>
        <p:spPr bwMode="auto">
          <a:xfrm>
            <a:off x="6481763" y="288448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p:nvSpPr>
        <p:spPr bwMode="auto">
          <a:xfrm>
            <a:off x="6456363" y="2932112"/>
            <a:ext cx="52387" cy="93663"/>
          </a:xfrm>
          <a:custGeom>
            <a:avLst/>
            <a:gdLst>
              <a:gd name="T0" fmla="*/ 16 w 33"/>
              <a:gd name="T1" fmla="*/ 17 h 59"/>
              <a:gd name="T2" fmla="*/ 0 w 33"/>
              <a:gd name="T3" fmla="*/ 0 h 59"/>
              <a:gd name="T4" fmla="*/ 16 w 33"/>
              <a:gd name="T5" fmla="*/ 59 h 59"/>
              <a:gd name="T6" fmla="*/ 33 w 33"/>
              <a:gd name="T7" fmla="*/ 0 h 59"/>
              <a:gd name="T8" fmla="*/ 16 w 33"/>
              <a:gd name="T9" fmla="*/ 17 h 59"/>
            </a:gdLst>
            <a:ahLst/>
            <a:cxnLst>
              <a:cxn ang="0">
                <a:pos x="T0" y="T1"/>
              </a:cxn>
              <a:cxn ang="0">
                <a:pos x="T2" y="T3"/>
              </a:cxn>
              <a:cxn ang="0">
                <a:pos x="T4" y="T5"/>
              </a:cxn>
              <a:cxn ang="0">
                <a:pos x="T6" y="T7"/>
              </a:cxn>
              <a:cxn ang="0">
                <a:pos x="T8" y="T9"/>
              </a:cxn>
            </a:cxnLst>
            <a:rect l="0" t="0" r="r" b="b"/>
            <a:pathLst>
              <a:path w="33" h="59">
                <a:moveTo>
                  <a:pt x="16" y="17"/>
                </a:moveTo>
                <a:lnTo>
                  <a:pt x="0" y="0"/>
                </a:lnTo>
                <a:lnTo>
                  <a:pt x="16" y="59"/>
                </a:lnTo>
                <a:lnTo>
                  <a:pt x="33"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Line 61"/>
          <p:cNvSpPr>
            <a:spLocks noChangeShapeType="1"/>
          </p:cNvSpPr>
          <p:nvPr/>
        </p:nvSpPr>
        <p:spPr bwMode="auto">
          <a:xfrm>
            <a:off x="7905750" y="2892425"/>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p:nvSpPr>
        <p:spPr bwMode="auto">
          <a:xfrm>
            <a:off x="7878763" y="2940050"/>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3"/>
          <p:cNvSpPr>
            <a:spLocks noChangeShapeType="1"/>
          </p:cNvSpPr>
          <p:nvPr/>
        </p:nvSpPr>
        <p:spPr bwMode="auto">
          <a:xfrm>
            <a:off x="6989763" y="25257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p:nvSpPr>
        <p:spPr bwMode="auto">
          <a:xfrm>
            <a:off x="6964363" y="2573337"/>
            <a:ext cx="52387" cy="92075"/>
          </a:xfrm>
          <a:custGeom>
            <a:avLst/>
            <a:gdLst>
              <a:gd name="T0" fmla="*/ 16 w 33"/>
              <a:gd name="T1" fmla="*/ 17 h 58"/>
              <a:gd name="T2" fmla="*/ 0 w 33"/>
              <a:gd name="T3" fmla="*/ 0 h 58"/>
              <a:gd name="T4" fmla="*/ 16 w 33"/>
              <a:gd name="T5" fmla="*/ 58 h 58"/>
              <a:gd name="T6" fmla="*/ 33 w 33"/>
              <a:gd name="T7" fmla="*/ 0 h 58"/>
              <a:gd name="T8" fmla="*/ 16 w 33"/>
              <a:gd name="T9" fmla="*/ 17 h 58"/>
            </a:gdLst>
            <a:ahLst/>
            <a:cxnLst>
              <a:cxn ang="0">
                <a:pos x="T0" y="T1"/>
              </a:cxn>
              <a:cxn ang="0">
                <a:pos x="T2" y="T3"/>
              </a:cxn>
              <a:cxn ang="0">
                <a:pos x="T4" y="T5"/>
              </a:cxn>
              <a:cxn ang="0">
                <a:pos x="T6" y="T7"/>
              </a:cxn>
              <a:cxn ang="0">
                <a:pos x="T8" y="T9"/>
              </a:cxn>
            </a:cxnLst>
            <a:rect l="0" t="0" r="r" b="b"/>
            <a:pathLst>
              <a:path w="33" h="58">
                <a:moveTo>
                  <a:pt x="16" y="17"/>
                </a:moveTo>
                <a:lnTo>
                  <a:pt x="0" y="0"/>
                </a:lnTo>
                <a:lnTo>
                  <a:pt x="16" y="58"/>
                </a:lnTo>
                <a:lnTo>
                  <a:pt x="33"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65"/>
          <p:cNvSpPr>
            <a:spLocks noChangeShapeType="1"/>
          </p:cNvSpPr>
          <p:nvPr/>
        </p:nvSpPr>
        <p:spPr bwMode="auto">
          <a:xfrm>
            <a:off x="7205663" y="2749550"/>
            <a:ext cx="127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p:nvSpPr>
        <p:spPr bwMode="auto">
          <a:xfrm>
            <a:off x="7253288" y="2724150"/>
            <a:ext cx="92075" cy="52388"/>
          </a:xfrm>
          <a:custGeom>
            <a:avLst/>
            <a:gdLst>
              <a:gd name="T0" fmla="*/ 16 w 58"/>
              <a:gd name="T1" fmla="*/ 16 h 33"/>
              <a:gd name="T2" fmla="*/ 0 w 58"/>
              <a:gd name="T3" fmla="*/ 33 h 33"/>
              <a:gd name="T4" fmla="*/ 58 w 58"/>
              <a:gd name="T5" fmla="*/ 16 h 33"/>
              <a:gd name="T6" fmla="*/ 0 w 58"/>
              <a:gd name="T7" fmla="*/ 0 h 33"/>
              <a:gd name="T8" fmla="*/ 16 w 58"/>
              <a:gd name="T9" fmla="*/ 16 h 33"/>
            </a:gdLst>
            <a:ahLst/>
            <a:cxnLst>
              <a:cxn ang="0">
                <a:pos x="T0" y="T1"/>
              </a:cxn>
              <a:cxn ang="0">
                <a:pos x="T2" y="T3"/>
              </a:cxn>
              <a:cxn ang="0">
                <a:pos x="T4" y="T5"/>
              </a:cxn>
              <a:cxn ang="0">
                <a:pos x="T6" y="T7"/>
              </a:cxn>
              <a:cxn ang="0">
                <a:pos x="T8" y="T9"/>
              </a:cxn>
            </a:cxnLst>
            <a:rect l="0" t="0" r="r" b="b"/>
            <a:pathLst>
              <a:path w="58" h="33">
                <a:moveTo>
                  <a:pt x="16" y="16"/>
                </a:moveTo>
                <a:lnTo>
                  <a:pt x="0" y="33"/>
                </a:lnTo>
                <a:lnTo>
                  <a:pt x="58" y="16"/>
                </a:lnTo>
                <a:lnTo>
                  <a:pt x="0"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67"/>
          <p:cNvSpPr>
            <a:spLocks noChangeShapeType="1"/>
          </p:cNvSpPr>
          <p:nvPr/>
        </p:nvSpPr>
        <p:spPr bwMode="auto">
          <a:xfrm>
            <a:off x="7539038" y="2749550"/>
            <a:ext cx="127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68"/>
          <p:cNvSpPr>
            <a:spLocks/>
          </p:cNvSpPr>
          <p:nvPr/>
        </p:nvSpPr>
        <p:spPr bwMode="auto">
          <a:xfrm>
            <a:off x="7586663" y="2724150"/>
            <a:ext cx="93662" cy="52388"/>
          </a:xfrm>
          <a:custGeom>
            <a:avLst/>
            <a:gdLst>
              <a:gd name="T0" fmla="*/ 17 w 59"/>
              <a:gd name="T1" fmla="*/ 16 h 33"/>
              <a:gd name="T2" fmla="*/ 0 w 59"/>
              <a:gd name="T3" fmla="*/ 33 h 33"/>
              <a:gd name="T4" fmla="*/ 59 w 59"/>
              <a:gd name="T5" fmla="*/ 16 h 33"/>
              <a:gd name="T6" fmla="*/ 0 w 59"/>
              <a:gd name="T7" fmla="*/ 0 h 33"/>
              <a:gd name="T8" fmla="*/ 17 w 59"/>
              <a:gd name="T9" fmla="*/ 16 h 33"/>
            </a:gdLst>
            <a:ahLst/>
            <a:cxnLst>
              <a:cxn ang="0">
                <a:pos x="T0" y="T1"/>
              </a:cxn>
              <a:cxn ang="0">
                <a:pos x="T2" y="T3"/>
              </a:cxn>
              <a:cxn ang="0">
                <a:pos x="T4" y="T5"/>
              </a:cxn>
              <a:cxn ang="0">
                <a:pos x="T6" y="T7"/>
              </a:cxn>
              <a:cxn ang="0">
                <a:pos x="T8" y="T9"/>
              </a:cxn>
            </a:cxnLst>
            <a:rect l="0" t="0" r="r" b="b"/>
            <a:pathLst>
              <a:path w="59" h="33">
                <a:moveTo>
                  <a:pt x="17" y="16"/>
                </a:moveTo>
                <a:lnTo>
                  <a:pt x="0" y="33"/>
                </a:lnTo>
                <a:lnTo>
                  <a:pt x="59" y="16"/>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Line 69"/>
          <p:cNvSpPr>
            <a:spLocks noChangeShapeType="1"/>
          </p:cNvSpPr>
          <p:nvPr/>
        </p:nvSpPr>
        <p:spPr bwMode="auto">
          <a:xfrm>
            <a:off x="4310063" y="2532062"/>
            <a:ext cx="2687637"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0"/>
          <p:cNvSpPr>
            <a:spLocks/>
          </p:cNvSpPr>
          <p:nvPr/>
        </p:nvSpPr>
        <p:spPr bwMode="auto">
          <a:xfrm>
            <a:off x="2200275" y="2319337"/>
            <a:ext cx="5243512" cy="334963"/>
          </a:xfrm>
          <a:custGeom>
            <a:avLst/>
            <a:gdLst>
              <a:gd name="T0" fmla="*/ 0 w 14553"/>
              <a:gd name="T1" fmla="*/ 428 h 927"/>
              <a:gd name="T2" fmla="*/ 0 w 14553"/>
              <a:gd name="T3" fmla="*/ 0 h 927"/>
              <a:gd name="T4" fmla="*/ 14553 w 14553"/>
              <a:gd name="T5" fmla="*/ 0 h 927"/>
              <a:gd name="T6" fmla="*/ 14553 w 14553"/>
              <a:gd name="T7" fmla="*/ 927 h 927"/>
            </a:gdLst>
            <a:ahLst/>
            <a:cxnLst>
              <a:cxn ang="0">
                <a:pos x="T0" y="T1"/>
              </a:cxn>
              <a:cxn ang="0">
                <a:pos x="T2" y="T3"/>
              </a:cxn>
              <a:cxn ang="0">
                <a:pos x="T4" y="T5"/>
              </a:cxn>
              <a:cxn ang="0">
                <a:pos x="T6" y="T7"/>
              </a:cxn>
            </a:cxnLst>
            <a:rect l="0" t="0" r="r" b="b"/>
            <a:pathLst>
              <a:path w="14553" h="927">
                <a:moveTo>
                  <a:pt x="0" y="428"/>
                </a:moveTo>
                <a:lnTo>
                  <a:pt x="0" y="0"/>
                </a:lnTo>
                <a:lnTo>
                  <a:pt x="14553" y="0"/>
                </a:lnTo>
                <a:lnTo>
                  <a:pt x="14553" y="927"/>
                </a:lnTo>
              </a:path>
            </a:pathLst>
          </a:custGeom>
          <a:noFill/>
          <a:ln w="8" cap="flat">
            <a:solidFill>
              <a:srgbClr val="101EF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1"/>
          <p:cNvSpPr>
            <a:spLocks/>
          </p:cNvSpPr>
          <p:nvPr/>
        </p:nvSpPr>
        <p:spPr bwMode="auto">
          <a:xfrm>
            <a:off x="7418388" y="2574925"/>
            <a:ext cx="52387"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p:nvSpPr>
        <p:spPr bwMode="auto">
          <a:xfrm>
            <a:off x="6894513" y="3787775"/>
            <a:ext cx="1470025" cy="647700"/>
          </a:xfrm>
          <a:prstGeom prst="rect">
            <a:avLst/>
          </a:prstGeom>
          <a:solidFill>
            <a:srgbClr val="FFD5D5"/>
          </a:solidFill>
          <a:ln w="8"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p:nvSpPr>
        <p:spPr bwMode="auto">
          <a:xfrm>
            <a:off x="7310438" y="3951287"/>
            <a:ext cx="6889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74"/>
          <p:cNvSpPr>
            <a:spLocks noChangeArrowheads="1"/>
          </p:cNvSpPr>
          <p:nvPr/>
        </p:nvSpPr>
        <p:spPr bwMode="auto">
          <a:xfrm>
            <a:off x="7513638" y="4143375"/>
            <a:ext cx="2841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file</a:t>
            </a:r>
            <a:endParaRPr kumimoji="0" lang="en-US" sz="1800" b="0" i="0" u="none" strike="noStrike" cap="none" normalizeH="0" baseline="0" smtClean="0">
              <a:ln>
                <a:noFill/>
              </a:ln>
              <a:solidFill>
                <a:schemeClr val="tx1"/>
              </a:solidFill>
              <a:effectLst/>
              <a:latin typeface="Arial" pitchFamily="34" charset="0"/>
            </a:endParaRPr>
          </a:p>
        </p:txBody>
      </p:sp>
      <p:sp>
        <p:nvSpPr>
          <p:cNvPr id="81" name="Rectangle 75"/>
          <p:cNvSpPr>
            <a:spLocks noChangeArrowheads="1"/>
          </p:cNvSpPr>
          <p:nvPr/>
        </p:nvSpPr>
        <p:spPr bwMode="auto">
          <a:xfrm>
            <a:off x="7635875" y="3419475"/>
            <a:ext cx="417512" cy="2349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p:nvSpPr>
        <p:spPr bwMode="auto">
          <a:xfrm>
            <a:off x="7680325" y="3463925"/>
            <a:ext cx="4286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regSrc</a:t>
            </a:r>
            <a:endParaRPr kumimoji="0" lang="en-US" sz="1800" b="0" i="0" u="none" strike="noStrike" cap="none" normalizeH="0" baseline="0" smtClean="0">
              <a:ln>
                <a:noFill/>
              </a:ln>
              <a:solidFill>
                <a:schemeClr val="tx1"/>
              </a:solidFill>
              <a:effectLst/>
              <a:latin typeface="Arial" pitchFamily="34" charset="0"/>
            </a:endParaRPr>
          </a:p>
        </p:txBody>
      </p:sp>
      <p:sp>
        <p:nvSpPr>
          <p:cNvPr id="85" name="Line 79"/>
          <p:cNvSpPr>
            <a:spLocks noChangeShapeType="1"/>
          </p:cNvSpPr>
          <p:nvPr/>
        </p:nvSpPr>
        <p:spPr bwMode="auto">
          <a:xfrm>
            <a:off x="7815263" y="36560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p:cNvSpPr>
            <a:spLocks/>
          </p:cNvSpPr>
          <p:nvPr/>
        </p:nvSpPr>
        <p:spPr bwMode="auto">
          <a:xfrm>
            <a:off x="7788275" y="3703637"/>
            <a:ext cx="52387" cy="92075"/>
          </a:xfrm>
          <a:custGeom>
            <a:avLst/>
            <a:gdLst>
              <a:gd name="T0" fmla="*/ 17 w 33"/>
              <a:gd name="T1" fmla="*/ 17 h 58"/>
              <a:gd name="T2" fmla="*/ 0 w 33"/>
              <a:gd name="T3" fmla="*/ 0 h 58"/>
              <a:gd name="T4" fmla="*/ 17 w 33"/>
              <a:gd name="T5" fmla="*/ 58 h 58"/>
              <a:gd name="T6" fmla="*/ 33 w 33"/>
              <a:gd name="T7" fmla="*/ 0 h 58"/>
              <a:gd name="T8" fmla="*/ 17 w 33"/>
              <a:gd name="T9" fmla="*/ 17 h 58"/>
            </a:gdLst>
            <a:ahLst/>
            <a:cxnLst>
              <a:cxn ang="0">
                <a:pos x="T0" y="T1"/>
              </a:cxn>
              <a:cxn ang="0">
                <a:pos x="T2" y="T3"/>
              </a:cxn>
              <a:cxn ang="0">
                <a:pos x="T4" y="T5"/>
              </a:cxn>
              <a:cxn ang="0">
                <a:pos x="T6" y="T7"/>
              </a:cxn>
              <a:cxn ang="0">
                <a:pos x="T8" y="T9"/>
              </a:cxn>
            </a:cxnLst>
            <a:rect l="0" t="0" r="r" b="b"/>
            <a:pathLst>
              <a:path w="33" h="58">
                <a:moveTo>
                  <a:pt x="17" y="17"/>
                </a:moveTo>
                <a:lnTo>
                  <a:pt x="0" y="0"/>
                </a:lnTo>
                <a:lnTo>
                  <a:pt x="17" y="58"/>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p:nvSpPr>
        <p:spPr bwMode="auto">
          <a:xfrm>
            <a:off x="6873875" y="3394075"/>
            <a:ext cx="479425"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2"/>
          <p:cNvSpPr>
            <a:spLocks noChangeArrowheads="1"/>
          </p:cNvSpPr>
          <p:nvPr/>
        </p:nvSpPr>
        <p:spPr bwMode="auto">
          <a:xfrm>
            <a:off x="6905625" y="3463925"/>
            <a:ext cx="5048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regData</a:t>
            </a:r>
            <a:endParaRPr kumimoji="0" lang="en-US" sz="1800" b="0" i="0" u="none" strike="noStrike" cap="none" normalizeH="0" baseline="0" smtClean="0">
              <a:ln>
                <a:noFill/>
              </a:ln>
              <a:solidFill>
                <a:schemeClr val="tx1"/>
              </a:solidFill>
              <a:effectLst/>
              <a:latin typeface="Arial" pitchFamily="34" charset="0"/>
            </a:endParaRPr>
          </a:p>
        </p:txBody>
      </p:sp>
      <p:sp>
        <p:nvSpPr>
          <p:cNvPr id="91" name="Line 85"/>
          <p:cNvSpPr>
            <a:spLocks noChangeShapeType="1"/>
          </p:cNvSpPr>
          <p:nvPr/>
        </p:nvSpPr>
        <p:spPr bwMode="auto">
          <a:xfrm>
            <a:off x="7110413" y="3638550"/>
            <a:ext cx="0" cy="128588"/>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p:cNvSpPr>
            <a:spLocks/>
          </p:cNvSpPr>
          <p:nvPr/>
        </p:nvSpPr>
        <p:spPr bwMode="auto">
          <a:xfrm>
            <a:off x="7083425" y="3687762"/>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p:nvSpPr>
        <p:spPr bwMode="auto">
          <a:xfrm>
            <a:off x="6305550" y="3441700"/>
            <a:ext cx="395287" cy="23971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p:nvSpPr>
        <p:spPr bwMode="auto">
          <a:xfrm>
            <a:off x="6330950" y="3506787"/>
            <a:ext cx="4206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regVal</a:t>
            </a:r>
            <a:endParaRPr kumimoji="0" lang="en-US" sz="1800" b="0" i="0" u="none" strike="noStrike" cap="none" normalizeH="0" baseline="0" smtClean="0">
              <a:ln>
                <a:noFill/>
              </a:ln>
              <a:solidFill>
                <a:schemeClr val="tx1"/>
              </a:solidFill>
              <a:effectLst/>
              <a:latin typeface="Arial" pitchFamily="34" charset="0"/>
            </a:endParaRPr>
          </a:p>
        </p:txBody>
      </p:sp>
      <p:sp>
        <p:nvSpPr>
          <p:cNvPr id="95" name="Freeform 89"/>
          <p:cNvSpPr>
            <a:spLocks/>
          </p:cNvSpPr>
          <p:nvPr/>
        </p:nvSpPr>
        <p:spPr bwMode="auto">
          <a:xfrm>
            <a:off x="6550025" y="3690937"/>
            <a:ext cx="760412" cy="935038"/>
          </a:xfrm>
          <a:custGeom>
            <a:avLst/>
            <a:gdLst>
              <a:gd name="T0" fmla="*/ 2110 w 2110"/>
              <a:gd name="T1" fmla="*/ 2081 h 2595"/>
              <a:gd name="T2" fmla="*/ 2110 w 2110"/>
              <a:gd name="T3" fmla="*/ 2595 h 2595"/>
              <a:gd name="T4" fmla="*/ 0 w 2110"/>
              <a:gd name="T5" fmla="*/ 2595 h 2595"/>
              <a:gd name="T6" fmla="*/ 0 w 2110"/>
              <a:gd name="T7" fmla="*/ 0 h 2595"/>
            </a:gdLst>
            <a:ahLst/>
            <a:cxnLst>
              <a:cxn ang="0">
                <a:pos x="T0" y="T1"/>
              </a:cxn>
              <a:cxn ang="0">
                <a:pos x="T2" y="T3"/>
              </a:cxn>
              <a:cxn ang="0">
                <a:pos x="T4" y="T5"/>
              </a:cxn>
              <a:cxn ang="0">
                <a:pos x="T6" y="T7"/>
              </a:cxn>
            </a:cxnLst>
            <a:rect l="0" t="0" r="r" b="b"/>
            <a:pathLst>
              <a:path w="2110" h="2595">
                <a:moveTo>
                  <a:pt x="2110" y="2081"/>
                </a:moveTo>
                <a:lnTo>
                  <a:pt x="2110" y="2595"/>
                </a:lnTo>
                <a:lnTo>
                  <a:pt x="0" y="2595"/>
                </a:lnTo>
                <a:lnTo>
                  <a:pt x="0" y="0"/>
                </a:lnTo>
              </a:path>
            </a:pathLst>
          </a:custGeom>
          <a:noFill/>
          <a:ln w="8"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p:cNvSpPr>
            <a:spLocks/>
          </p:cNvSpPr>
          <p:nvPr/>
        </p:nvSpPr>
        <p:spPr bwMode="auto">
          <a:xfrm>
            <a:off x="6524625" y="3678237"/>
            <a:ext cx="52387" cy="92075"/>
          </a:xfrm>
          <a:custGeom>
            <a:avLst/>
            <a:gdLst>
              <a:gd name="T0" fmla="*/ 16 w 33"/>
              <a:gd name="T1" fmla="*/ 41 h 58"/>
              <a:gd name="T2" fmla="*/ 33 w 33"/>
              <a:gd name="T3" fmla="*/ 58 h 58"/>
              <a:gd name="T4" fmla="*/ 16 w 33"/>
              <a:gd name="T5" fmla="*/ 0 h 58"/>
              <a:gd name="T6" fmla="*/ 0 w 33"/>
              <a:gd name="T7" fmla="*/ 58 h 58"/>
              <a:gd name="T8" fmla="*/ 16 w 33"/>
              <a:gd name="T9" fmla="*/ 41 h 58"/>
            </a:gdLst>
            <a:ahLst/>
            <a:cxnLst>
              <a:cxn ang="0">
                <a:pos x="T0" y="T1"/>
              </a:cxn>
              <a:cxn ang="0">
                <a:pos x="T2" y="T3"/>
              </a:cxn>
              <a:cxn ang="0">
                <a:pos x="T4" y="T5"/>
              </a:cxn>
              <a:cxn ang="0">
                <a:pos x="T6" y="T7"/>
              </a:cxn>
              <a:cxn ang="0">
                <a:pos x="T8" y="T9"/>
              </a:cxn>
            </a:cxnLst>
            <a:rect l="0" t="0" r="r" b="b"/>
            <a:pathLst>
              <a:path w="33" h="58">
                <a:moveTo>
                  <a:pt x="16" y="41"/>
                </a:moveTo>
                <a:lnTo>
                  <a:pt x="33" y="58"/>
                </a:lnTo>
                <a:lnTo>
                  <a:pt x="16" y="0"/>
                </a:lnTo>
                <a:lnTo>
                  <a:pt x="0" y="58"/>
                </a:lnTo>
                <a:lnTo>
                  <a:pt x="16" y="4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p:nvSpPr>
        <p:spPr bwMode="auto">
          <a:xfrm>
            <a:off x="3527425" y="3835400"/>
            <a:ext cx="1014412" cy="650875"/>
          </a:xfrm>
          <a:prstGeom prst="rect">
            <a:avLst/>
          </a:prstGeom>
          <a:solidFill>
            <a:srgbClr val="FFD5D5"/>
          </a:solidFill>
          <a:ln w="7"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p:nvSpPr>
        <p:spPr bwMode="auto">
          <a:xfrm>
            <a:off x="3835400" y="4048125"/>
            <a:ext cx="3937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01" name="Rectangle 95"/>
          <p:cNvSpPr>
            <a:spLocks noChangeArrowheads="1"/>
          </p:cNvSpPr>
          <p:nvPr/>
        </p:nvSpPr>
        <p:spPr bwMode="auto">
          <a:xfrm>
            <a:off x="3614738" y="3436937"/>
            <a:ext cx="200025"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p:nvSpPr>
        <p:spPr bwMode="auto">
          <a:xfrm>
            <a:off x="3675063" y="3497262"/>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03" name="Rectangle 97"/>
          <p:cNvSpPr>
            <a:spLocks noChangeArrowheads="1"/>
          </p:cNvSpPr>
          <p:nvPr/>
        </p:nvSpPr>
        <p:spPr bwMode="auto">
          <a:xfrm>
            <a:off x="4181475" y="3429000"/>
            <a:ext cx="276225" cy="23971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8"/>
          <p:cNvSpPr>
            <a:spLocks noChangeArrowheads="1"/>
          </p:cNvSpPr>
          <p:nvPr/>
        </p:nvSpPr>
        <p:spPr bwMode="auto">
          <a:xfrm>
            <a:off x="4281488" y="3490912"/>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09" name="Line 103"/>
          <p:cNvSpPr>
            <a:spLocks noChangeShapeType="1"/>
          </p:cNvSpPr>
          <p:nvPr/>
        </p:nvSpPr>
        <p:spPr bwMode="auto">
          <a:xfrm>
            <a:off x="3725863" y="3668712"/>
            <a:ext cx="0" cy="1476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p:nvSpPr>
        <p:spPr bwMode="auto">
          <a:xfrm>
            <a:off x="3697288" y="373062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5"/>
          <p:cNvSpPr>
            <a:spLocks noChangeShapeType="1"/>
          </p:cNvSpPr>
          <p:nvPr/>
        </p:nvSpPr>
        <p:spPr bwMode="auto">
          <a:xfrm>
            <a:off x="4313238" y="3671887"/>
            <a:ext cx="0" cy="150813"/>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6"/>
          <p:cNvSpPr>
            <a:spLocks/>
          </p:cNvSpPr>
          <p:nvPr/>
        </p:nvSpPr>
        <p:spPr bwMode="auto">
          <a:xfrm>
            <a:off x="4284663" y="3736975"/>
            <a:ext cx="58737" cy="100013"/>
          </a:xfrm>
          <a:custGeom>
            <a:avLst/>
            <a:gdLst>
              <a:gd name="T0" fmla="*/ 18 w 37"/>
              <a:gd name="T1" fmla="*/ 18 h 63"/>
              <a:gd name="T2" fmla="*/ 0 w 37"/>
              <a:gd name="T3" fmla="*/ 0 h 63"/>
              <a:gd name="T4" fmla="*/ 18 w 37"/>
              <a:gd name="T5" fmla="*/ 63 h 63"/>
              <a:gd name="T6" fmla="*/ 37 w 37"/>
              <a:gd name="T7" fmla="*/ 0 h 63"/>
              <a:gd name="T8" fmla="*/ 18 w 37"/>
              <a:gd name="T9" fmla="*/ 18 h 63"/>
            </a:gdLst>
            <a:ahLst/>
            <a:cxnLst>
              <a:cxn ang="0">
                <a:pos x="T0" y="T1"/>
              </a:cxn>
              <a:cxn ang="0">
                <a:pos x="T2" y="T3"/>
              </a:cxn>
              <a:cxn ang="0">
                <a:pos x="T4" y="T5"/>
              </a:cxn>
              <a:cxn ang="0">
                <a:pos x="T6" y="T7"/>
              </a:cxn>
              <a:cxn ang="0">
                <a:pos x="T8" y="T9"/>
              </a:cxn>
            </a:cxnLst>
            <a:rect l="0" t="0" r="r" b="b"/>
            <a:pathLst>
              <a:path w="37" h="63">
                <a:moveTo>
                  <a:pt x="18" y="18"/>
                </a:moveTo>
                <a:lnTo>
                  <a:pt x="0" y="0"/>
                </a:lnTo>
                <a:lnTo>
                  <a:pt x="18" y="63"/>
                </a:lnTo>
                <a:lnTo>
                  <a:pt x="37" y="0"/>
                </a:lnTo>
                <a:lnTo>
                  <a:pt x="18"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p:nvSpPr>
        <p:spPr bwMode="auto">
          <a:xfrm>
            <a:off x="3000375" y="3430587"/>
            <a:ext cx="549275"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p:nvSpPr>
        <p:spPr bwMode="auto">
          <a:xfrm>
            <a:off x="3014663" y="3486150"/>
            <a:ext cx="5826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115" name="Freeform 109"/>
          <p:cNvSpPr>
            <a:spLocks/>
          </p:cNvSpPr>
          <p:nvPr/>
        </p:nvSpPr>
        <p:spPr bwMode="auto">
          <a:xfrm>
            <a:off x="3168650" y="3668712"/>
            <a:ext cx="863600" cy="976313"/>
          </a:xfrm>
          <a:custGeom>
            <a:avLst/>
            <a:gdLst>
              <a:gd name="T0" fmla="*/ 2395 w 2395"/>
              <a:gd name="T1" fmla="*/ 2295 h 2709"/>
              <a:gd name="T2" fmla="*/ 2395 w 2395"/>
              <a:gd name="T3" fmla="*/ 2709 h 2709"/>
              <a:gd name="T4" fmla="*/ 0 w 2395"/>
              <a:gd name="T5" fmla="*/ 2709 h 2709"/>
              <a:gd name="T6" fmla="*/ 0 w 2395"/>
              <a:gd name="T7" fmla="*/ 0 h 2709"/>
            </a:gdLst>
            <a:ahLst/>
            <a:cxnLst>
              <a:cxn ang="0">
                <a:pos x="T0" y="T1"/>
              </a:cxn>
              <a:cxn ang="0">
                <a:pos x="T2" y="T3"/>
              </a:cxn>
              <a:cxn ang="0">
                <a:pos x="T4" y="T5"/>
              </a:cxn>
              <a:cxn ang="0">
                <a:pos x="T6" y="T7"/>
              </a:cxn>
            </a:cxnLst>
            <a:rect l="0" t="0" r="r" b="b"/>
            <a:pathLst>
              <a:path w="2395" h="2709">
                <a:moveTo>
                  <a:pt x="2395" y="2295"/>
                </a:moveTo>
                <a:lnTo>
                  <a:pt x="2395" y="2709"/>
                </a:lnTo>
                <a:lnTo>
                  <a:pt x="0" y="2709"/>
                </a:lnTo>
                <a:lnTo>
                  <a:pt x="0" y="0"/>
                </a:lnTo>
              </a:path>
            </a:pathLst>
          </a:custGeom>
          <a:noFill/>
          <a:ln w="8"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p:cNvSpPr>
            <a:spLocks/>
          </p:cNvSpPr>
          <p:nvPr/>
        </p:nvSpPr>
        <p:spPr bwMode="auto">
          <a:xfrm>
            <a:off x="3141663" y="3656012"/>
            <a:ext cx="53975" cy="92075"/>
          </a:xfrm>
          <a:custGeom>
            <a:avLst/>
            <a:gdLst>
              <a:gd name="T0" fmla="*/ 17 w 34"/>
              <a:gd name="T1" fmla="*/ 41 h 58"/>
              <a:gd name="T2" fmla="*/ 34 w 34"/>
              <a:gd name="T3" fmla="*/ 58 h 58"/>
              <a:gd name="T4" fmla="*/ 17 w 34"/>
              <a:gd name="T5" fmla="*/ 0 h 58"/>
              <a:gd name="T6" fmla="*/ 0 w 34"/>
              <a:gd name="T7" fmla="*/ 58 h 58"/>
              <a:gd name="T8" fmla="*/ 17 w 34"/>
              <a:gd name="T9" fmla="*/ 41 h 58"/>
            </a:gdLst>
            <a:ahLst/>
            <a:cxnLst>
              <a:cxn ang="0">
                <a:pos x="T0" y="T1"/>
              </a:cxn>
              <a:cxn ang="0">
                <a:pos x="T2" y="T3"/>
              </a:cxn>
              <a:cxn ang="0">
                <a:pos x="T4" y="T5"/>
              </a:cxn>
              <a:cxn ang="0">
                <a:pos x="T6" y="T7"/>
              </a:cxn>
              <a:cxn ang="0">
                <a:pos x="T8" y="T9"/>
              </a:cxn>
            </a:cxnLst>
            <a:rect l="0" t="0" r="r" b="b"/>
            <a:pathLst>
              <a:path w="34" h="58">
                <a:moveTo>
                  <a:pt x="17" y="41"/>
                </a:moveTo>
                <a:lnTo>
                  <a:pt x="34" y="58"/>
                </a:lnTo>
                <a:lnTo>
                  <a:pt x="17" y="0"/>
                </a:lnTo>
                <a:lnTo>
                  <a:pt x="0" y="58"/>
                </a:lnTo>
                <a:lnTo>
                  <a:pt x="17" y="4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p:nvSpPr>
        <p:spPr bwMode="auto">
          <a:xfrm>
            <a:off x="4773613" y="3975100"/>
            <a:ext cx="712787" cy="287338"/>
          </a:xfrm>
          <a:custGeom>
            <a:avLst/>
            <a:gdLst>
              <a:gd name="T0" fmla="*/ 399 w 1976"/>
              <a:gd name="T1" fmla="*/ 0 h 798"/>
              <a:gd name="T2" fmla="*/ 1577 w 1976"/>
              <a:gd name="T3" fmla="*/ 0 h 798"/>
              <a:gd name="T4" fmla="*/ 1976 w 1976"/>
              <a:gd name="T5" fmla="*/ 399 h 798"/>
              <a:gd name="T6" fmla="*/ 1577 w 1976"/>
              <a:gd name="T7" fmla="*/ 798 h 798"/>
              <a:gd name="T8" fmla="*/ 399 w 1976"/>
              <a:gd name="T9" fmla="*/ 798 h 798"/>
              <a:gd name="T10" fmla="*/ 0 w 1976"/>
              <a:gd name="T11" fmla="*/ 399 h 798"/>
              <a:gd name="T12" fmla="*/ 399 w 1976"/>
              <a:gd name="T13" fmla="*/ 0 h 798"/>
            </a:gdLst>
            <a:ahLst/>
            <a:cxnLst>
              <a:cxn ang="0">
                <a:pos x="T0" y="T1"/>
              </a:cxn>
              <a:cxn ang="0">
                <a:pos x="T2" y="T3"/>
              </a:cxn>
              <a:cxn ang="0">
                <a:pos x="T4" y="T5"/>
              </a:cxn>
              <a:cxn ang="0">
                <a:pos x="T6" y="T7"/>
              </a:cxn>
              <a:cxn ang="0">
                <a:pos x="T8" y="T9"/>
              </a:cxn>
              <a:cxn ang="0">
                <a:pos x="T10" y="T11"/>
              </a:cxn>
              <a:cxn ang="0">
                <a:pos x="T12" y="T13"/>
              </a:cxn>
            </a:cxnLst>
            <a:rect l="0" t="0" r="r" b="b"/>
            <a:pathLst>
              <a:path w="1976" h="798">
                <a:moveTo>
                  <a:pt x="399" y="0"/>
                </a:moveTo>
                <a:lnTo>
                  <a:pt x="1577" y="0"/>
                </a:lnTo>
                <a:cubicBezTo>
                  <a:pt x="1798" y="0"/>
                  <a:pt x="1976" y="178"/>
                  <a:pt x="1976" y="399"/>
                </a:cubicBezTo>
                <a:cubicBezTo>
                  <a:pt x="1976" y="620"/>
                  <a:pt x="1798" y="798"/>
                  <a:pt x="1577" y="798"/>
                </a:cubicBezTo>
                <a:lnTo>
                  <a:pt x="399" y="798"/>
                </a:lnTo>
                <a:cubicBezTo>
                  <a:pt x="178" y="798"/>
                  <a:pt x="0" y="620"/>
                  <a:pt x="0" y="399"/>
                </a:cubicBezTo>
                <a:cubicBezTo>
                  <a:pt x="0" y="178"/>
                  <a:pt x="178" y="0"/>
                  <a:pt x="399" y="0"/>
                </a:cubicBezTo>
                <a:close/>
              </a:path>
            </a:pathLst>
          </a:custGeom>
          <a:solidFill>
            <a:srgbClr val="F4D7D7"/>
          </a:solidFill>
          <a:ln w="10" cap="flat">
            <a:solidFill>
              <a:srgbClr val="0505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14"/>
          <p:cNvSpPr>
            <a:spLocks noChangeArrowheads="1"/>
          </p:cNvSpPr>
          <p:nvPr/>
        </p:nvSpPr>
        <p:spPr bwMode="auto">
          <a:xfrm>
            <a:off x="4953000" y="4030662"/>
            <a:ext cx="4222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flags</a:t>
            </a:r>
            <a:endParaRPr kumimoji="0" lang="en-US" sz="1800" b="0" i="0" u="none" strike="noStrike" cap="none" normalizeH="0" baseline="0" smtClean="0">
              <a:ln>
                <a:noFill/>
              </a:ln>
              <a:solidFill>
                <a:schemeClr val="tx1"/>
              </a:solidFill>
              <a:effectLst/>
              <a:latin typeface="Arial" pitchFamily="34" charset="0"/>
            </a:endParaRPr>
          </a:p>
        </p:txBody>
      </p:sp>
      <p:sp>
        <p:nvSpPr>
          <p:cNvPr id="121" name="Freeform 115"/>
          <p:cNvSpPr>
            <a:spLocks/>
          </p:cNvSpPr>
          <p:nvPr/>
        </p:nvSpPr>
        <p:spPr bwMode="auto">
          <a:xfrm>
            <a:off x="4535488" y="4108450"/>
            <a:ext cx="225425" cy="6350"/>
          </a:xfrm>
          <a:custGeom>
            <a:avLst/>
            <a:gdLst>
              <a:gd name="T0" fmla="*/ 0 w 625"/>
              <a:gd name="T1" fmla="*/ 20 h 20"/>
              <a:gd name="T2" fmla="*/ 625 w 625"/>
              <a:gd name="T3" fmla="*/ 20 h 20"/>
              <a:gd name="T4" fmla="*/ 625 w 625"/>
              <a:gd name="T5" fmla="*/ 0 h 20"/>
              <a:gd name="T6" fmla="*/ 625 w 625"/>
              <a:gd name="T7" fmla="*/ 0 h 20"/>
            </a:gdLst>
            <a:ahLst/>
            <a:cxnLst>
              <a:cxn ang="0">
                <a:pos x="T0" y="T1"/>
              </a:cxn>
              <a:cxn ang="0">
                <a:pos x="T2" y="T3"/>
              </a:cxn>
              <a:cxn ang="0">
                <a:pos x="T4" y="T5"/>
              </a:cxn>
              <a:cxn ang="0">
                <a:pos x="T6" y="T7"/>
              </a:cxn>
            </a:cxnLst>
            <a:rect l="0" t="0" r="r" b="b"/>
            <a:pathLst>
              <a:path w="625" h="20">
                <a:moveTo>
                  <a:pt x="0" y="20"/>
                </a:moveTo>
                <a:lnTo>
                  <a:pt x="625" y="20"/>
                </a:lnTo>
                <a:lnTo>
                  <a:pt x="625" y="0"/>
                </a:lnTo>
                <a:lnTo>
                  <a:pt x="625" y="0"/>
                </a:lnTo>
              </a:path>
            </a:pathLst>
          </a:custGeom>
          <a:solidFill>
            <a:srgbClr val="F4D7D7"/>
          </a:solidFill>
          <a:ln w="8" cap="flat">
            <a:solidFill>
              <a:srgbClr val="0202E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6"/>
          <p:cNvSpPr>
            <a:spLocks/>
          </p:cNvSpPr>
          <p:nvPr/>
        </p:nvSpPr>
        <p:spPr bwMode="auto">
          <a:xfrm>
            <a:off x="4681538" y="4081462"/>
            <a:ext cx="92075" cy="52388"/>
          </a:xfrm>
          <a:custGeom>
            <a:avLst/>
            <a:gdLst>
              <a:gd name="T0" fmla="*/ 16 w 58"/>
              <a:gd name="T1" fmla="*/ 17 h 33"/>
              <a:gd name="T2" fmla="*/ 0 w 58"/>
              <a:gd name="T3" fmla="*/ 33 h 33"/>
              <a:gd name="T4" fmla="*/ 58 w 58"/>
              <a:gd name="T5" fmla="*/ 17 h 33"/>
              <a:gd name="T6" fmla="*/ 0 w 58"/>
              <a:gd name="T7" fmla="*/ 0 h 33"/>
              <a:gd name="T8" fmla="*/ 16 w 58"/>
              <a:gd name="T9" fmla="*/ 17 h 33"/>
            </a:gdLst>
            <a:ahLst/>
            <a:cxnLst>
              <a:cxn ang="0">
                <a:pos x="T0" y="T1"/>
              </a:cxn>
              <a:cxn ang="0">
                <a:pos x="T2" y="T3"/>
              </a:cxn>
              <a:cxn ang="0">
                <a:pos x="T4" y="T5"/>
              </a:cxn>
              <a:cxn ang="0">
                <a:pos x="T6" y="T7"/>
              </a:cxn>
              <a:cxn ang="0">
                <a:pos x="T8" y="T9"/>
              </a:cxn>
            </a:cxnLst>
            <a:rect l="0" t="0" r="r" b="b"/>
            <a:pathLst>
              <a:path w="58" h="33">
                <a:moveTo>
                  <a:pt x="16" y="17"/>
                </a:moveTo>
                <a:lnTo>
                  <a:pt x="0" y="33"/>
                </a:lnTo>
                <a:lnTo>
                  <a:pt x="58" y="17"/>
                </a:lnTo>
                <a:lnTo>
                  <a:pt x="0"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p:nvSpPr>
        <p:spPr bwMode="auto">
          <a:xfrm>
            <a:off x="4667250" y="3435350"/>
            <a:ext cx="485775" cy="23177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18"/>
          <p:cNvSpPr>
            <a:spLocks noChangeArrowheads="1"/>
          </p:cNvSpPr>
          <p:nvPr/>
        </p:nvSpPr>
        <p:spPr bwMode="auto">
          <a:xfrm>
            <a:off x="4703763" y="3487737"/>
            <a:ext cx="4429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flags.E</a:t>
            </a:r>
            <a:endParaRPr kumimoji="0" lang="en-US" sz="1800" b="0" i="0" u="none" strike="noStrike" cap="none" normalizeH="0" baseline="0" smtClean="0">
              <a:ln>
                <a:noFill/>
              </a:ln>
              <a:solidFill>
                <a:schemeClr val="tx1"/>
              </a:solidFill>
              <a:effectLst/>
              <a:latin typeface="Arial" pitchFamily="34" charset="0"/>
            </a:endParaRPr>
          </a:p>
        </p:txBody>
      </p:sp>
      <p:sp>
        <p:nvSpPr>
          <p:cNvPr id="125" name="Rectangle 119"/>
          <p:cNvSpPr>
            <a:spLocks noChangeArrowheads="1"/>
          </p:cNvSpPr>
          <p:nvPr/>
        </p:nvSpPr>
        <p:spPr bwMode="auto">
          <a:xfrm>
            <a:off x="5195888" y="3438525"/>
            <a:ext cx="587375" cy="22383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20"/>
          <p:cNvSpPr>
            <a:spLocks noChangeArrowheads="1"/>
          </p:cNvSpPr>
          <p:nvPr/>
        </p:nvSpPr>
        <p:spPr bwMode="auto">
          <a:xfrm>
            <a:off x="5237163" y="3463925"/>
            <a:ext cx="536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flags.GT</a:t>
            </a:r>
            <a:endParaRPr kumimoji="0" lang="en-US" sz="1800" b="0" i="0" u="none" strike="noStrike" cap="none" normalizeH="0" baseline="0" smtClean="0">
              <a:ln>
                <a:noFill/>
              </a:ln>
              <a:solidFill>
                <a:schemeClr val="tx1"/>
              </a:solidFill>
              <a:effectLst/>
              <a:latin typeface="Arial" pitchFamily="34" charset="0"/>
            </a:endParaRPr>
          </a:p>
        </p:txBody>
      </p:sp>
      <p:sp>
        <p:nvSpPr>
          <p:cNvPr id="127" name="Line 121"/>
          <p:cNvSpPr>
            <a:spLocks noChangeShapeType="1"/>
          </p:cNvSpPr>
          <p:nvPr/>
        </p:nvSpPr>
        <p:spPr bwMode="auto">
          <a:xfrm flipV="1">
            <a:off x="4914900" y="3670300"/>
            <a:ext cx="0" cy="29368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p:nvSpPr>
        <p:spPr bwMode="auto">
          <a:xfrm>
            <a:off x="4886325" y="3656012"/>
            <a:ext cx="57150" cy="100013"/>
          </a:xfrm>
          <a:custGeom>
            <a:avLst/>
            <a:gdLst>
              <a:gd name="T0" fmla="*/ 18 w 36"/>
              <a:gd name="T1" fmla="*/ 45 h 63"/>
              <a:gd name="T2" fmla="*/ 36 w 36"/>
              <a:gd name="T3" fmla="*/ 63 h 63"/>
              <a:gd name="T4" fmla="*/ 18 w 36"/>
              <a:gd name="T5" fmla="*/ 0 h 63"/>
              <a:gd name="T6" fmla="*/ 0 w 36"/>
              <a:gd name="T7" fmla="*/ 63 h 63"/>
              <a:gd name="T8" fmla="*/ 18 w 36"/>
              <a:gd name="T9" fmla="*/ 45 h 63"/>
            </a:gdLst>
            <a:ahLst/>
            <a:cxnLst>
              <a:cxn ang="0">
                <a:pos x="T0" y="T1"/>
              </a:cxn>
              <a:cxn ang="0">
                <a:pos x="T2" y="T3"/>
              </a:cxn>
              <a:cxn ang="0">
                <a:pos x="T4" y="T5"/>
              </a:cxn>
              <a:cxn ang="0">
                <a:pos x="T6" y="T7"/>
              </a:cxn>
              <a:cxn ang="0">
                <a:pos x="T8" y="T9"/>
              </a:cxn>
            </a:cxnLst>
            <a:rect l="0" t="0" r="r" b="b"/>
            <a:pathLst>
              <a:path w="36" h="63">
                <a:moveTo>
                  <a:pt x="18" y="45"/>
                </a:moveTo>
                <a:lnTo>
                  <a:pt x="36" y="63"/>
                </a:lnTo>
                <a:lnTo>
                  <a:pt x="18" y="0"/>
                </a:lnTo>
                <a:lnTo>
                  <a:pt x="0" y="63"/>
                </a:lnTo>
                <a:lnTo>
                  <a:pt x="18" y="4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Line 123"/>
          <p:cNvSpPr>
            <a:spLocks noChangeShapeType="1"/>
          </p:cNvSpPr>
          <p:nvPr/>
        </p:nvSpPr>
        <p:spPr bwMode="auto">
          <a:xfrm flipV="1">
            <a:off x="5327650" y="3676650"/>
            <a:ext cx="0" cy="304800"/>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p:nvSpPr>
        <p:spPr bwMode="auto">
          <a:xfrm>
            <a:off x="5299075" y="3662362"/>
            <a:ext cx="57150" cy="101600"/>
          </a:xfrm>
          <a:custGeom>
            <a:avLst/>
            <a:gdLst>
              <a:gd name="T0" fmla="*/ 18 w 36"/>
              <a:gd name="T1" fmla="*/ 46 h 64"/>
              <a:gd name="T2" fmla="*/ 36 w 36"/>
              <a:gd name="T3" fmla="*/ 64 h 64"/>
              <a:gd name="T4" fmla="*/ 18 w 36"/>
              <a:gd name="T5" fmla="*/ 0 h 64"/>
              <a:gd name="T6" fmla="*/ 0 w 36"/>
              <a:gd name="T7" fmla="*/ 64 h 64"/>
              <a:gd name="T8" fmla="*/ 18 w 36"/>
              <a:gd name="T9" fmla="*/ 46 h 64"/>
            </a:gdLst>
            <a:ahLst/>
            <a:cxnLst>
              <a:cxn ang="0">
                <a:pos x="T0" y="T1"/>
              </a:cxn>
              <a:cxn ang="0">
                <a:pos x="T2" y="T3"/>
              </a:cxn>
              <a:cxn ang="0">
                <a:pos x="T4" y="T5"/>
              </a:cxn>
              <a:cxn ang="0">
                <a:pos x="T6" y="T7"/>
              </a:cxn>
              <a:cxn ang="0">
                <a:pos x="T8" y="T9"/>
              </a:cxn>
            </a:cxnLst>
            <a:rect l="0" t="0" r="r" b="b"/>
            <a:pathLst>
              <a:path w="36" h="64">
                <a:moveTo>
                  <a:pt x="18" y="46"/>
                </a:moveTo>
                <a:lnTo>
                  <a:pt x="36" y="64"/>
                </a:lnTo>
                <a:lnTo>
                  <a:pt x="18" y="0"/>
                </a:lnTo>
                <a:lnTo>
                  <a:pt x="0" y="64"/>
                </a:lnTo>
                <a:lnTo>
                  <a:pt x="18" y="4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Rectangle 129"/>
          <p:cNvSpPr>
            <a:spLocks noChangeArrowheads="1"/>
          </p:cNvSpPr>
          <p:nvPr/>
        </p:nvSpPr>
        <p:spPr bwMode="auto">
          <a:xfrm>
            <a:off x="1914525" y="3811587"/>
            <a:ext cx="1012825" cy="650875"/>
          </a:xfrm>
          <a:prstGeom prst="rect">
            <a:avLst/>
          </a:prstGeom>
          <a:solidFill>
            <a:srgbClr val="FFD5D5"/>
          </a:solidFill>
          <a:ln w="7"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0"/>
          <p:cNvSpPr>
            <a:spLocks noChangeArrowheads="1"/>
          </p:cNvSpPr>
          <p:nvPr/>
        </p:nvSpPr>
        <p:spPr bwMode="auto">
          <a:xfrm>
            <a:off x="2208213" y="4022725"/>
            <a:ext cx="4222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31"/>
          <p:cNvSpPr>
            <a:spLocks noChangeArrowheads="1"/>
          </p:cNvSpPr>
          <p:nvPr/>
        </p:nvSpPr>
        <p:spPr bwMode="auto">
          <a:xfrm>
            <a:off x="2082800" y="4214812"/>
            <a:ext cx="6699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38" name="Rectangle 132"/>
          <p:cNvSpPr>
            <a:spLocks noChangeArrowheads="1"/>
          </p:cNvSpPr>
          <p:nvPr/>
        </p:nvSpPr>
        <p:spPr bwMode="auto">
          <a:xfrm>
            <a:off x="2022475" y="3424237"/>
            <a:ext cx="327025" cy="23812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p:nvSpPr>
        <p:spPr bwMode="auto">
          <a:xfrm>
            <a:off x="2058988" y="3484562"/>
            <a:ext cx="2746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mar</a:t>
            </a:r>
            <a:endParaRPr kumimoji="0" lang="en-US" sz="1800" b="0" i="0" u="none" strike="noStrike" cap="none" normalizeH="0" baseline="0" smtClean="0">
              <a:ln>
                <a:noFill/>
              </a:ln>
              <a:solidFill>
                <a:schemeClr val="tx1"/>
              </a:solidFill>
              <a:effectLst/>
              <a:latin typeface="Arial" pitchFamily="34" charset="0"/>
            </a:endParaRPr>
          </a:p>
        </p:txBody>
      </p:sp>
      <p:sp>
        <p:nvSpPr>
          <p:cNvPr id="140" name="Rectangle 134"/>
          <p:cNvSpPr>
            <a:spLocks noChangeArrowheads="1"/>
          </p:cNvSpPr>
          <p:nvPr/>
        </p:nvSpPr>
        <p:spPr bwMode="auto">
          <a:xfrm>
            <a:off x="2587625" y="3427412"/>
            <a:ext cx="327025" cy="23971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p:nvSpPr>
        <p:spPr bwMode="auto">
          <a:xfrm>
            <a:off x="2622550" y="3495675"/>
            <a:ext cx="2746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mdr</a:t>
            </a:r>
            <a:endParaRPr kumimoji="0" lang="en-US" sz="1800" b="0" i="0" u="none" strike="noStrike" cap="none" normalizeH="0" baseline="0" smtClean="0">
              <a:ln>
                <a:noFill/>
              </a:ln>
              <a:solidFill>
                <a:schemeClr val="tx1"/>
              </a:solidFill>
              <a:effectLst/>
              <a:latin typeface="Arial" pitchFamily="34" charset="0"/>
            </a:endParaRPr>
          </a:p>
        </p:txBody>
      </p:sp>
      <p:sp>
        <p:nvSpPr>
          <p:cNvPr id="146" name="Line 140"/>
          <p:cNvSpPr>
            <a:spLocks noChangeShapeType="1"/>
          </p:cNvSpPr>
          <p:nvPr/>
        </p:nvSpPr>
        <p:spPr bwMode="auto">
          <a:xfrm>
            <a:off x="2181225" y="3662362"/>
            <a:ext cx="0" cy="152400"/>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1"/>
          <p:cNvSpPr>
            <a:spLocks/>
          </p:cNvSpPr>
          <p:nvPr/>
        </p:nvSpPr>
        <p:spPr bwMode="auto">
          <a:xfrm>
            <a:off x="2152650" y="3727450"/>
            <a:ext cx="57150" cy="101600"/>
          </a:xfrm>
          <a:custGeom>
            <a:avLst/>
            <a:gdLst>
              <a:gd name="T0" fmla="*/ 18 w 36"/>
              <a:gd name="T1" fmla="*/ 19 h 64"/>
              <a:gd name="T2" fmla="*/ 0 w 36"/>
              <a:gd name="T3" fmla="*/ 0 h 64"/>
              <a:gd name="T4" fmla="*/ 18 w 36"/>
              <a:gd name="T5" fmla="*/ 64 h 64"/>
              <a:gd name="T6" fmla="*/ 36 w 36"/>
              <a:gd name="T7" fmla="*/ 0 h 64"/>
              <a:gd name="T8" fmla="*/ 18 w 36"/>
              <a:gd name="T9" fmla="*/ 19 h 64"/>
            </a:gdLst>
            <a:ahLst/>
            <a:cxnLst>
              <a:cxn ang="0">
                <a:pos x="T0" y="T1"/>
              </a:cxn>
              <a:cxn ang="0">
                <a:pos x="T2" y="T3"/>
              </a:cxn>
              <a:cxn ang="0">
                <a:pos x="T4" y="T5"/>
              </a:cxn>
              <a:cxn ang="0">
                <a:pos x="T6" y="T7"/>
              </a:cxn>
              <a:cxn ang="0">
                <a:pos x="T8" y="T9"/>
              </a:cxn>
            </a:cxnLst>
            <a:rect l="0" t="0" r="r" b="b"/>
            <a:pathLst>
              <a:path w="36" h="64">
                <a:moveTo>
                  <a:pt x="18" y="19"/>
                </a:moveTo>
                <a:lnTo>
                  <a:pt x="0" y="0"/>
                </a:lnTo>
                <a:lnTo>
                  <a:pt x="18" y="64"/>
                </a:lnTo>
                <a:lnTo>
                  <a:pt x="36" y="0"/>
                </a:lnTo>
                <a:lnTo>
                  <a:pt x="18"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42"/>
          <p:cNvSpPr>
            <a:spLocks noChangeShapeType="1"/>
          </p:cNvSpPr>
          <p:nvPr/>
        </p:nvSpPr>
        <p:spPr bwMode="auto">
          <a:xfrm>
            <a:off x="2741613" y="3656012"/>
            <a:ext cx="0" cy="15398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3"/>
          <p:cNvSpPr>
            <a:spLocks/>
          </p:cNvSpPr>
          <p:nvPr/>
        </p:nvSpPr>
        <p:spPr bwMode="auto">
          <a:xfrm>
            <a:off x="2711450" y="3722687"/>
            <a:ext cx="58737" cy="101600"/>
          </a:xfrm>
          <a:custGeom>
            <a:avLst/>
            <a:gdLst>
              <a:gd name="T0" fmla="*/ 19 w 37"/>
              <a:gd name="T1" fmla="*/ 18 h 64"/>
              <a:gd name="T2" fmla="*/ 0 w 37"/>
              <a:gd name="T3" fmla="*/ 0 h 64"/>
              <a:gd name="T4" fmla="*/ 19 w 37"/>
              <a:gd name="T5" fmla="*/ 64 h 64"/>
              <a:gd name="T6" fmla="*/ 37 w 37"/>
              <a:gd name="T7" fmla="*/ 0 h 64"/>
              <a:gd name="T8" fmla="*/ 19 w 37"/>
              <a:gd name="T9" fmla="*/ 18 h 64"/>
            </a:gdLst>
            <a:ahLst/>
            <a:cxnLst>
              <a:cxn ang="0">
                <a:pos x="T0" y="T1"/>
              </a:cxn>
              <a:cxn ang="0">
                <a:pos x="T2" y="T3"/>
              </a:cxn>
              <a:cxn ang="0">
                <a:pos x="T4" y="T5"/>
              </a:cxn>
              <a:cxn ang="0">
                <a:pos x="T6" y="T7"/>
              </a:cxn>
              <a:cxn ang="0">
                <a:pos x="T8" y="T9"/>
              </a:cxn>
            </a:cxnLst>
            <a:rect l="0" t="0" r="r" b="b"/>
            <a:pathLst>
              <a:path w="37" h="64">
                <a:moveTo>
                  <a:pt x="19" y="18"/>
                </a:moveTo>
                <a:lnTo>
                  <a:pt x="0" y="0"/>
                </a:lnTo>
                <a:lnTo>
                  <a:pt x="19" y="64"/>
                </a:lnTo>
                <a:lnTo>
                  <a:pt x="37" y="0"/>
                </a:lnTo>
                <a:lnTo>
                  <a:pt x="19"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Rectangle 144"/>
          <p:cNvSpPr>
            <a:spLocks noChangeArrowheads="1"/>
          </p:cNvSpPr>
          <p:nvPr/>
        </p:nvSpPr>
        <p:spPr bwMode="auto">
          <a:xfrm>
            <a:off x="1306513" y="3436937"/>
            <a:ext cx="514350" cy="24606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Rectangle 145"/>
          <p:cNvSpPr>
            <a:spLocks noChangeArrowheads="1"/>
          </p:cNvSpPr>
          <p:nvPr/>
        </p:nvSpPr>
        <p:spPr bwMode="auto">
          <a:xfrm>
            <a:off x="1343025" y="3503612"/>
            <a:ext cx="5127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ldResult</a:t>
            </a:r>
            <a:endParaRPr kumimoji="0" lang="en-US" sz="1800" b="0" i="0" u="none" strike="noStrike" cap="none" normalizeH="0" baseline="0" smtClean="0">
              <a:ln>
                <a:noFill/>
              </a:ln>
              <a:solidFill>
                <a:schemeClr val="tx1"/>
              </a:solidFill>
              <a:effectLst/>
              <a:latin typeface="Arial" pitchFamily="34" charset="0"/>
            </a:endParaRPr>
          </a:p>
        </p:txBody>
      </p:sp>
      <p:sp>
        <p:nvSpPr>
          <p:cNvPr id="154" name="Freeform 148"/>
          <p:cNvSpPr>
            <a:spLocks/>
          </p:cNvSpPr>
          <p:nvPr/>
        </p:nvSpPr>
        <p:spPr bwMode="auto">
          <a:xfrm>
            <a:off x="1557338" y="3679825"/>
            <a:ext cx="849312" cy="928688"/>
          </a:xfrm>
          <a:custGeom>
            <a:avLst/>
            <a:gdLst>
              <a:gd name="T0" fmla="*/ 2358 w 2358"/>
              <a:gd name="T1" fmla="*/ 2197 h 2580"/>
              <a:gd name="T2" fmla="*/ 2358 w 2358"/>
              <a:gd name="T3" fmla="*/ 2580 h 2580"/>
              <a:gd name="T4" fmla="*/ 0 w 2358"/>
              <a:gd name="T5" fmla="*/ 2580 h 2580"/>
              <a:gd name="T6" fmla="*/ 0 w 2358"/>
              <a:gd name="T7" fmla="*/ 0 h 2580"/>
            </a:gdLst>
            <a:ahLst/>
            <a:cxnLst>
              <a:cxn ang="0">
                <a:pos x="T0" y="T1"/>
              </a:cxn>
              <a:cxn ang="0">
                <a:pos x="T2" y="T3"/>
              </a:cxn>
              <a:cxn ang="0">
                <a:pos x="T4" y="T5"/>
              </a:cxn>
              <a:cxn ang="0">
                <a:pos x="T6" y="T7"/>
              </a:cxn>
            </a:cxnLst>
            <a:rect l="0" t="0" r="r" b="b"/>
            <a:pathLst>
              <a:path w="2358" h="2580">
                <a:moveTo>
                  <a:pt x="2358" y="2197"/>
                </a:moveTo>
                <a:lnTo>
                  <a:pt x="2358" y="2580"/>
                </a:lnTo>
                <a:lnTo>
                  <a:pt x="0" y="2580"/>
                </a:lnTo>
                <a:lnTo>
                  <a:pt x="0" y="0"/>
                </a:lnTo>
              </a:path>
            </a:pathLst>
          </a:custGeom>
          <a:noFill/>
          <a:ln w="8" cap="flat">
            <a:solidFill>
              <a:srgbClr val="0202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9"/>
          <p:cNvSpPr>
            <a:spLocks/>
          </p:cNvSpPr>
          <p:nvPr/>
        </p:nvSpPr>
        <p:spPr bwMode="auto">
          <a:xfrm>
            <a:off x="1530350" y="3665537"/>
            <a:ext cx="52387" cy="93663"/>
          </a:xfrm>
          <a:custGeom>
            <a:avLst/>
            <a:gdLst>
              <a:gd name="T0" fmla="*/ 17 w 33"/>
              <a:gd name="T1" fmla="*/ 42 h 59"/>
              <a:gd name="T2" fmla="*/ 33 w 33"/>
              <a:gd name="T3" fmla="*/ 59 h 59"/>
              <a:gd name="T4" fmla="*/ 17 w 33"/>
              <a:gd name="T5" fmla="*/ 0 h 59"/>
              <a:gd name="T6" fmla="*/ 0 w 33"/>
              <a:gd name="T7" fmla="*/ 59 h 59"/>
              <a:gd name="T8" fmla="*/ 17 w 33"/>
              <a:gd name="T9" fmla="*/ 42 h 59"/>
            </a:gdLst>
            <a:ahLst/>
            <a:cxnLst>
              <a:cxn ang="0">
                <a:pos x="T0" y="T1"/>
              </a:cxn>
              <a:cxn ang="0">
                <a:pos x="T2" y="T3"/>
              </a:cxn>
              <a:cxn ang="0">
                <a:pos x="T4" y="T5"/>
              </a:cxn>
              <a:cxn ang="0">
                <a:pos x="T6" y="T7"/>
              </a:cxn>
              <a:cxn ang="0">
                <a:pos x="T8" y="T9"/>
              </a:cxn>
            </a:cxnLst>
            <a:rect l="0" t="0" r="r" b="b"/>
            <a:pathLst>
              <a:path w="33" h="59">
                <a:moveTo>
                  <a:pt x="17" y="42"/>
                </a:moveTo>
                <a:lnTo>
                  <a:pt x="33" y="59"/>
                </a:lnTo>
                <a:lnTo>
                  <a:pt x="17" y="0"/>
                </a:lnTo>
                <a:lnTo>
                  <a:pt x="0" y="59"/>
                </a:lnTo>
                <a:lnTo>
                  <a:pt x="17" y="42"/>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50"/>
          <p:cNvSpPr>
            <a:spLocks noChangeShapeType="1"/>
          </p:cNvSpPr>
          <p:nvPr/>
        </p:nvSpPr>
        <p:spPr bwMode="auto">
          <a:xfrm flipV="1">
            <a:off x="6162675" y="2735262"/>
            <a:ext cx="144462" cy="7938"/>
          </a:xfrm>
          <a:prstGeom prst="line">
            <a:avLst/>
          </a:prstGeom>
          <a:noFill/>
          <a:ln w="8" cap="flat">
            <a:solidFill>
              <a:srgbClr val="0202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1"/>
          <p:cNvSpPr>
            <a:spLocks/>
          </p:cNvSpPr>
          <p:nvPr/>
        </p:nvSpPr>
        <p:spPr bwMode="auto">
          <a:xfrm>
            <a:off x="6227763" y="2713037"/>
            <a:ext cx="93662" cy="52388"/>
          </a:xfrm>
          <a:custGeom>
            <a:avLst/>
            <a:gdLst>
              <a:gd name="T0" fmla="*/ 17 w 59"/>
              <a:gd name="T1" fmla="*/ 16 h 33"/>
              <a:gd name="T2" fmla="*/ 1 w 59"/>
              <a:gd name="T3" fmla="*/ 33 h 33"/>
              <a:gd name="T4" fmla="*/ 59 w 59"/>
              <a:gd name="T5" fmla="*/ 14 h 33"/>
              <a:gd name="T6" fmla="*/ 0 w 59"/>
              <a:gd name="T7" fmla="*/ 0 h 33"/>
              <a:gd name="T8" fmla="*/ 17 w 59"/>
              <a:gd name="T9" fmla="*/ 16 h 33"/>
            </a:gdLst>
            <a:ahLst/>
            <a:cxnLst>
              <a:cxn ang="0">
                <a:pos x="T0" y="T1"/>
              </a:cxn>
              <a:cxn ang="0">
                <a:pos x="T2" y="T3"/>
              </a:cxn>
              <a:cxn ang="0">
                <a:pos x="T4" y="T5"/>
              </a:cxn>
              <a:cxn ang="0">
                <a:pos x="T6" y="T7"/>
              </a:cxn>
              <a:cxn ang="0">
                <a:pos x="T8" y="T9"/>
              </a:cxn>
            </a:cxnLst>
            <a:rect l="0" t="0" r="r" b="b"/>
            <a:pathLst>
              <a:path w="59" h="33">
                <a:moveTo>
                  <a:pt x="17" y="16"/>
                </a:moveTo>
                <a:lnTo>
                  <a:pt x="1" y="33"/>
                </a:lnTo>
                <a:lnTo>
                  <a:pt x="59" y="14"/>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2"/>
          <p:cNvSpPr>
            <a:spLocks noChangeArrowheads="1"/>
          </p:cNvSpPr>
          <p:nvPr/>
        </p:nvSpPr>
        <p:spPr bwMode="auto">
          <a:xfrm>
            <a:off x="796925" y="2063750"/>
            <a:ext cx="1047750" cy="657225"/>
          </a:xfrm>
          <a:prstGeom prst="rect">
            <a:avLst/>
          </a:prstGeom>
          <a:solidFill>
            <a:srgbClr val="DDFF55"/>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53"/>
          <p:cNvSpPr>
            <a:spLocks noChangeArrowheads="1"/>
          </p:cNvSpPr>
          <p:nvPr/>
        </p:nvSpPr>
        <p:spPr bwMode="auto">
          <a:xfrm>
            <a:off x="965200" y="216535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0" name="Rectangle 154"/>
          <p:cNvSpPr>
            <a:spLocks noChangeArrowheads="1"/>
          </p:cNvSpPr>
          <p:nvPr/>
        </p:nvSpPr>
        <p:spPr bwMode="auto">
          <a:xfrm>
            <a:off x="965200" y="2165350"/>
            <a:ext cx="849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dirty="0" smtClean="0">
                <a:ln>
                  <a:noFill/>
                </a:ln>
                <a:solidFill>
                  <a:srgbClr val="000000"/>
                </a:solidFill>
                <a:effectLst/>
                <a:latin typeface="Sans"/>
              </a:rPr>
              <a:t>μ</a:t>
            </a:r>
            <a:r>
              <a:rPr kumimoji="0" lang="en-US" sz="1600" b="0" i="0" u="none" strike="noStrike" cap="none" normalizeH="0" baseline="0" dirty="0" smtClean="0">
                <a:ln>
                  <a:noFill/>
                </a:ln>
                <a:solidFill>
                  <a:srgbClr val="000000"/>
                </a:solidFill>
                <a:effectLst/>
                <a:latin typeface="Sans"/>
              </a:rPr>
              <a:t> control </a:t>
            </a:r>
            <a:endParaRPr kumimoji="0" lang="en-US" sz="1800" b="0" i="0" u="none" strike="noStrike" cap="none" normalizeH="0" baseline="0" dirty="0" smtClean="0">
              <a:ln>
                <a:noFill/>
              </a:ln>
              <a:solidFill>
                <a:schemeClr val="tx1"/>
              </a:solidFill>
              <a:effectLst/>
              <a:latin typeface="Arial" pitchFamily="34" charset="0"/>
            </a:endParaRPr>
          </a:p>
        </p:txBody>
      </p:sp>
      <p:sp>
        <p:nvSpPr>
          <p:cNvPr id="161" name="Rectangle 155"/>
          <p:cNvSpPr>
            <a:spLocks noChangeArrowheads="1"/>
          </p:cNvSpPr>
          <p:nvPr/>
        </p:nvSpPr>
        <p:spPr bwMode="auto">
          <a:xfrm>
            <a:off x="1162050" y="2419350"/>
            <a:ext cx="4159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62" name="Line 156"/>
          <p:cNvSpPr>
            <a:spLocks noChangeShapeType="1"/>
          </p:cNvSpPr>
          <p:nvPr/>
        </p:nvSpPr>
        <p:spPr bwMode="auto">
          <a:xfrm>
            <a:off x="4033838" y="3273425"/>
            <a:ext cx="0" cy="5540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7"/>
          <p:cNvSpPr>
            <a:spLocks/>
          </p:cNvSpPr>
          <p:nvPr/>
        </p:nvSpPr>
        <p:spPr bwMode="auto">
          <a:xfrm>
            <a:off x="4005263" y="374173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Line 159"/>
          <p:cNvSpPr>
            <a:spLocks noChangeShapeType="1"/>
          </p:cNvSpPr>
          <p:nvPr/>
        </p:nvSpPr>
        <p:spPr bwMode="auto">
          <a:xfrm>
            <a:off x="7551738" y="3249612"/>
            <a:ext cx="0" cy="5540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0"/>
          <p:cNvSpPr>
            <a:spLocks/>
          </p:cNvSpPr>
          <p:nvPr/>
        </p:nvSpPr>
        <p:spPr bwMode="auto">
          <a:xfrm>
            <a:off x="7521575" y="3717925"/>
            <a:ext cx="58737" cy="100013"/>
          </a:xfrm>
          <a:custGeom>
            <a:avLst/>
            <a:gdLst>
              <a:gd name="T0" fmla="*/ 19 w 37"/>
              <a:gd name="T1" fmla="*/ 18 h 63"/>
              <a:gd name="T2" fmla="*/ 0 w 37"/>
              <a:gd name="T3" fmla="*/ 0 h 63"/>
              <a:gd name="T4" fmla="*/ 19 w 37"/>
              <a:gd name="T5" fmla="*/ 63 h 63"/>
              <a:gd name="T6" fmla="*/ 37 w 37"/>
              <a:gd name="T7" fmla="*/ 0 h 63"/>
              <a:gd name="T8" fmla="*/ 19 w 37"/>
              <a:gd name="T9" fmla="*/ 18 h 63"/>
            </a:gdLst>
            <a:ahLst/>
            <a:cxnLst>
              <a:cxn ang="0">
                <a:pos x="T0" y="T1"/>
              </a:cxn>
              <a:cxn ang="0">
                <a:pos x="T2" y="T3"/>
              </a:cxn>
              <a:cxn ang="0">
                <a:pos x="T4" y="T5"/>
              </a:cxn>
              <a:cxn ang="0">
                <a:pos x="T6" y="T7"/>
              </a:cxn>
              <a:cxn ang="0">
                <a:pos x="T8" y="T9"/>
              </a:cxn>
            </a:cxnLst>
            <a:rect l="0" t="0" r="r" b="b"/>
            <a:pathLst>
              <a:path w="37" h="63">
                <a:moveTo>
                  <a:pt x="19" y="18"/>
                </a:moveTo>
                <a:lnTo>
                  <a:pt x="0" y="0"/>
                </a:lnTo>
                <a:lnTo>
                  <a:pt x="19" y="63"/>
                </a:lnTo>
                <a:lnTo>
                  <a:pt x="37" y="0"/>
                </a:lnTo>
                <a:lnTo>
                  <a:pt x="19"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62"/>
          <p:cNvSpPr>
            <a:spLocks/>
          </p:cNvSpPr>
          <p:nvPr/>
        </p:nvSpPr>
        <p:spPr bwMode="auto">
          <a:xfrm>
            <a:off x="1836738" y="2205037"/>
            <a:ext cx="2244725" cy="290513"/>
          </a:xfrm>
          <a:custGeom>
            <a:avLst/>
            <a:gdLst>
              <a:gd name="T0" fmla="*/ 6229 w 6229"/>
              <a:gd name="T1" fmla="*/ 806 h 806"/>
              <a:gd name="T2" fmla="*/ 6229 w 6229"/>
              <a:gd name="T3" fmla="*/ 0 h 806"/>
              <a:gd name="T4" fmla="*/ 0 w 6229"/>
              <a:gd name="T5" fmla="*/ 0 h 806"/>
            </a:gdLst>
            <a:ahLst/>
            <a:cxnLst>
              <a:cxn ang="0">
                <a:pos x="T0" y="T1"/>
              </a:cxn>
              <a:cxn ang="0">
                <a:pos x="T2" y="T3"/>
              </a:cxn>
              <a:cxn ang="0">
                <a:pos x="T4" y="T5"/>
              </a:cxn>
            </a:cxnLst>
            <a:rect l="0" t="0" r="r" b="b"/>
            <a:pathLst>
              <a:path w="6229" h="806">
                <a:moveTo>
                  <a:pt x="6229" y="806"/>
                </a:moveTo>
                <a:lnTo>
                  <a:pt x="6229" y="0"/>
                </a:lnTo>
                <a:lnTo>
                  <a:pt x="0" y="0"/>
                </a:lnTo>
              </a:path>
            </a:pathLst>
          </a:custGeom>
          <a:noFill/>
          <a:ln w="8" cap="flat">
            <a:solidFill>
              <a:srgbClr val="0202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3"/>
          <p:cNvSpPr>
            <a:spLocks/>
          </p:cNvSpPr>
          <p:nvPr/>
        </p:nvSpPr>
        <p:spPr bwMode="auto">
          <a:xfrm>
            <a:off x="1824038" y="2178050"/>
            <a:ext cx="92075" cy="53975"/>
          </a:xfrm>
          <a:custGeom>
            <a:avLst/>
            <a:gdLst>
              <a:gd name="T0" fmla="*/ 41 w 58"/>
              <a:gd name="T1" fmla="*/ 17 h 34"/>
              <a:gd name="T2" fmla="*/ 58 w 58"/>
              <a:gd name="T3" fmla="*/ 0 h 34"/>
              <a:gd name="T4" fmla="*/ 0 w 58"/>
              <a:gd name="T5" fmla="*/ 17 h 34"/>
              <a:gd name="T6" fmla="*/ 58 w 58"/>
              <a:gd name="T7" fmla="*/ 34 h 34"/>
              <a:gd name="T8" fmla="*/ 41 w 58"/>
              <a:gd name="T9" fmla="*/ 17 h 34"/>
            </a:gdLst>
            <a:ahLst/>
            <a:cxnLst>
              <a:cxn ang="0">
                <a:pos x="T0" y="T1"/>
              </a:cxn>
              <a:cxn ang="0">
                <a:pos x="T2" y="T3"/>
              </a:cxn>
              <a:cxn ang="0">
                <a:pos x="T4" y="T5"/>
              </a:cxn>
              <a:cxn ang="0">
                <a:pos x="T6" y="T7"/>
              </a:cxn>
              <a:cxn ang="0">
                <a:pos x="T8" y="T9"/>
              </a:cxn>
            </a:cxnLst>
            <a:rect l="0" t="0" r="r" b="b"/>
            <a:pathLst>
              <a:path w="58" h="34">
                <a:moveTo>
                  <a:pt x="41" y="17"/>
                </a:moveTo>
                <a:lnTo>
                  <a:pt x="58" y="0"/>
                </a:lnTo>
                <a:lnTo>
                  <a:pt x="0" y="17"/>
                </a:lnTo>
                <a:lnTo>
                  <a:pt x="58" y="34"/>
                </a:lnTo>
                <a:lnTo>
                  <a:pt x="41"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Rectangle 164"/>
          <p:cNvSpPr>
            <a:spLocks noChangeArrowheads="1"/>
          </p:cNvSpPr>
          <p:nvPr/>
        </p:nvSpPr>
        <p:spPr bwMode="auto">
          <a:xfrm>
            <a:off x="2752725" y="2009775"/>
            <a:ext cx="6588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171" name="Line 165"/>
          <p:cNvSpPr>
            <a:spLocks noChangeShapeType="1"/>
          </p:cNvSpPr>
          <p:nvPr/>
        </p:nvSpPr>
        <p:spPr bwMode="auto">
          <a:xfrm>
            <a:off x="2503488" y="3259137"/>
            <a:ext cx="0" cy="5540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6"/>
          <p:cNvSpPr>
            <a:spLocks/>
          </p:cNvSpPr>
          <p:nvPr/>
        </p:nvSpPr>
        <p:spPr bwMode="auto">
          <a:xfrm>
            <a:off x="2474913" y="3727450"/>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Rectangle 167"/>
          <p:cNvSpPr>
            <a:spLocks noChangeArrowheads="1"/>
          </p:cNvSpPr>
          <p:nvPr/>
        </p:nvSpPr>
        <p:spPr bwMode="auto">
          <a:xfrm rot="16200000">
            <a:off x="2266950" y="3390900"/>
            <a:ext cx="3333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Sans"/>
              </a:rPr>
              <a:t>args</a:t>
            </a:r>
            <a:endParaRPr kumimoji="0" lang="en-US" sz="1800" b="0" i="0" u="none" strike="noStrike" cap="none" normalizeH="0" baseline="0" dirty="0" smtClean="0">
              <a:ln>
                <a:noFill/>
              </a:ln>
              <a:solidFill>
                <a:schemeClr val="tx1"/>
              </a:solidFill>
              <a:effectLst/>
              <a:latin typeface="Arial" pitchFamily="34" charset="0"/>
            </a:endParaRPr>
          </a:p>
        </p:txBody>
      </p:sp>
      <p:sp>
        <p:nvSpPr>
          <p:cNvPr id="174" name="Rectangle 167"/>
          <p:cNvSpPr>
            <a:spLocks noChangeArrowheads="1"/>
          </p:cNvSpPr>
          <p:nvPr/>
        </p:nvSpPr>
        <p:spPr bwMode="auto">
          <a:xfrm rot="16200000">
            <a:off x="3773488" y="3390900"/>
            <a:ext cx="3333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Sans"/>
              </a:rPr>
              <a:t>args</a:t>
            </a:r>
            <a:endParaRPr kumimoji="0" lang="en-US" sz="1800" b="0" i="0" u="none" strike="noStrike" cap="none" normalizeH="0" baseline="0" dirty="0" smtClean="0">
              <a:ln>
                <a:noFill/>
              </a:ln>
              <a:solidFill>
                <a:schemeClr val="tx1"/>
              </a:solidFill>
              <a:effectLst/>
              <a:latin typeface="Arial" pitchFamily="34" charset="0"/>
            </a:endParaRPr>
          </a:p>
        </p:txBody>
      </p:sp>
      <p:sp>
        <p:nvSpPr>
          <p:cNvPr id="175" name="Rectangle 167"/>
          <p:cNvSpPr>
            <a:spLocks noChangeArrowheads="1"/>
          </p:cNvSpPr>
          <p:nvPr/>
        </p:nvSpPr>
        <p:spPr bwMode="auto">
          <a:xfrm rot="16200000">
            <a:off x="7278688" y="3400425"/>
            <a:ext cx="3333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Sans"/>
              </a:rPr>
              <a:t>args</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4" name="Straight Arrow Connector 3"/>
          <p:cNvCxnSpPr>
            <a:stCxn id="150" idx="0"/>
          </p:cNvCxnSpPr>
          <p:nvPr/>
        </p:nvCxnSpPr>
        <p:spPr>
          <a:xfrm flipH="1" flipV="1">
            <a:off x="1557338" y="3249612"/>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H="1" flipV="1">
            <a:off x="2200800" y="3249606"/>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flipV="1">
            <a:off x="2751134" y="3249600"/>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3292999" y="3249594"/>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flipV="1">
            <a:off x="4317464" y="3249588"/>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H="1" flipV="1">
            <a:off x="3707867" y="3249583"/>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H="1" flipV="1">
            <a:off x="6535734" y="3249583"/>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H="1" flipV="1">
            <a:off x="7111467" y="3224176"/>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H="1" flipV="1">
            <a:off x="7805734" y="3232637"/>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916492" y="3252521"/>
            <a:ext cx="2640" cy="181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 name="Straight Arrow Connector 183"/>
          <p:cNvCxnSpPr/>
          <p:nvPr/>
        </p:nvCxnSpPr>
        <p:spPr>
          <a:xfrm flipH="1" flipV="1">
            <a:off x="5466559" y="3260460"/>
            <a:ext cx="2640" cy="181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87400" y="366384"/>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09638" y="1571625"/>
            <a:ext cx="7345362" cy="4575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457200">
              <a:buSzPct val="100000"/>
              <a:buFont typeface="Symbol" panose="05050102010706020507" pitchFamily="18" charset="2"/>
              <a:buChar char="*"/>
            </a:pPr>
            <a:r>
              <a:rPr lang="en-US" sz="3600" dirty="0">
                <a:latin typeface="Calibri" panose="020F0502020204030204" pitchFamily="34" charset="0"/>
              </a:rPr>
              <a:t>Outline of a Processor</a:t>
            </a:r>
          </a:p>
          <a:p>
            <a:pPr marL="571500" lvl="0" indent="-457200">
              <a:buSzPct val="100000"/>
              <a:buFont typeface="Symbol" panose="05050102010706020507" pitchFamily="18" charset="2"/>
              <a:buChar char="*"/>
            </a:pPr>
            <a:r>
              <a:rPr lang="en-US" sz="3600" dirty="0">
                <a:latin typeface="Calibri" panose="020F0502020204030204" pitchFamily="34" charset="0"/>
              </a:rPr>
              <a:t>Detailed Design of each Stage</a:t>
            </a:r>
          </a:p>
          <a:p>
            <a:pPr marL="571500" lvl="0" indent="-457200">
              <a:buSzPct val="100000"/>
              <a:buFont typeface="Symbol" panose="05050102010706020507" pitchFamily="18" charset="2"/>
              <a:buChar char="*"/>
            </a:pPr>
            <a:r>
              <a:rPr lang="en-US" sz="3600" dirty="0">
                <a:latin typeface="Calibri" panose="020F0502020204030204" pitchFamily="34" charset="0"/>
              </a:rPr>
              <a:t>The Control Unit</a:t>
            </a:r>
          </a:p>
          <a:p>
            <a:pPr marL="571500" lvl="0" indent="-457200">
              <a:buSzPct val="100000"/>
              <a:buFont typeface="Symbol" panose="05050102010706020507" pitchFamily="18" charset="2"/>
              <a:buChar char="*"/>
            </a:pPr>
            <a:r>
              <a:rPr lang="en-US" sz="3600" dirty="0" err="1">
                <a:latin typeface="Calibri" panose="020F0502020204030204" pitchFamily="34" charset="0"/>
              </a:rPr>
              <a:t>Microprogrammed</a:t>
            </a:r>
            <a:r>
              <a:rPr lang="en-US" sz="3600" dirty="0">
                <a:latin typeface="Calibri" panose="020F0502020204030204" pitchFamily="34" charset="0"/>
              </a:rPr>
              <a:t> Processor</a:t>
            </a:r>
          </a:p>
          <a:p>
            <a:pPr marL="571500" lvl="0" indent="-457200">
              <a:buSzPct val="100000"/>
              <a:buFont typeface="Symbol" panose="05050102010706020507" pitchFamily="18" charset="2"/>
              <a:buChar char="*"/>
            </a:pPr>
            <a:r>
              <a:rPr lang="en-US" sz="3600" dirty="0" err="1">
                <a:latin typeface="Calibri" panose="020F0502020204030204" pitchFamily="34" charset="0"/>
              </a:rPr>
              <a:t>Microassembly</a:t>
            </a:r>
            <a:r>
              <a:rPr lang="en-US" sz="3600" dirty="0">
                <a:latin typeface="Calibri" panose="020F0502020204030204" pitchFamily="34" charset="0"/>
              </a:rPr>
              <a:t> Language</a:t>
            </a:r>
          </a:p>
          <a:p>
            <a:pPr marL="571500" lvl="0" indent="-457200">
              <a:buSzPct val="100000"/>
              <a:buFont typeface="Symbol" panose="05050102010706020507" pitchFamily="18" charset="2"/>
              <a:buChar char="*"/>
            </a:pPr>
            <a:r>
              <a:rPr lang="en-US" sz="3600" dirty="0">
                <a:latin typeface="Calibri" panose="020F0502020204030204" pitchFamily="34" charset="0"/>
              </a:rPr>
              <a:t>The </a:t>
            </a:r>
            <a:r>
              <a:rPr lang="en-US" sz="3600" dirty="0" err="1">
                <a:latin typeface="Calibri" panose="020F0502020204030204" pitchFamily="34" charset="0"/>
              </a:rPr>
              <a:t>Microcontrol</a:t>
            </a:r>
            <a:r>
              <a:rPr lang="en-US" sz="3600"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7254822" y="4430887"/>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57251" y="2349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Internal</a:t>
            </a:r>
            <a:r>
              <a:rPr lang="fr-FR" dirty="0">
                <a:solidFill>
                  <a:schemeClr val="tx1"/>
                </a:solidFill>
              </a:rPr>
              <a:t> </a:t>
            </a:r>
            <a:r>
              <a:rPr lang="fr-FR" dirty="0" err="1" smtClean="0">
                <a:solidFill>
                  <a:schemeClr val="tx1"/>
                </a:solidFill>
              </a:rPr>
              <a:t>Registers</a:t>
            </a:r>
            <a:endParaRPr lang="fr-FR" dirty="0">
              <a:solidFill>
                <a:schemeClr val="tx1"/>
              </a:solidFill>
            </a:endParaRPr>
          </a:p>
        </p:txBody>
      </p:sp>
      <p:grpSp>
        <p:nvGrpSpPr>
          <p:cNvPr id="6" name="Group 5"/>
          <p:cNvGrpSpPr/>
          <p:nvPr/>
        </p:nvGrpSpPr>
        <p:grpSpPr>
          <a:xfrm>
            <a:off x="1296988" y="1441451"/>
            <a:ext cx="6754813" cy="4826000"/>
            <a:chOff x="1550988" y="1466851"/>
            <a:chExt cx="6754813" cy="4826000"/>
          </a:xfrm>
        </p:grpSpPr>
        <p:sp>
          <p:nvSpPr>
            <p:cNvPr id="8" name="Freeform 6"/>
            <p:cNvSpPr>
              <a:spLocks noEditPoints="1"/>
            </p:cNvSpPr>
            <p:nvPr/>
          </p:nvSpPr>
          <p:spPr bwMode="auto">
            <a:xfrm>
              <a:off x="1550988" y="1466851"/>
              <a:ext cx="6754813" cy="547688"/>
            </a:xfrm>
            <a:custGeom>
              <a:avLst/>
              <a:gdLst>
                <a:gd name="T0" fmla="*/ 0 w 494"/>
                <a:gd name="T1" fmla="*/ 0 h 40"/>
                <a:gd name="T2" fmla="*/ 494 w 494"/>
                <a:gd name="T3" fmla="*/ 0 h 40"/>
                <a:gd name="T4" fmla="*/ 0 w 494"/>
                <a:gd name="T5" fmla="*/ 4 h 40"/>
                <a:gd name="T6" fmla="*/ 494 w 494"/>
                <a:gd name="T7" fmla="*/ 4 h 40"/>
                <a:gd name="T8" fmla="*/ 0 w 494"/>
                <a:gd name="T9" fmla="*/ 40 h 40"/>
                <a:gd name="T10" fmla="*/ 0 w 494"/>
                <a:gd name="T11" fmla="*/ 4 h 40"/>
                <a:gd name="T12" fmla="*/ 4 w 494"/>
                <a:gd name="T13" fmla="*/ 40 h 40"/>
                <a:gd name="T14" fmla="*/ 4 w 494"/>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40">
                  <a:moveTo>
                    <a:pt x="0" y="0"/>
                  </a:moveTo>
                  <a:lnTo>
                    <a:pt x="494" y="0"/>
                  </a:lnTo>
                  <a:moveTo>
                    <a:pt x="0" y="4"/>
                  </a:moveTo>
                  <a:lnTo>
                    <a:pt x="494" y="4"/>
                  </a:lnTo>
                  <a:moveTo>
                    <a:pt x="0" y="40"/>
                  </a:moveTo>
                  <a:lnTo>
                    <a:pt x="0" y="4"/>
                  </a:lnTo>
                  <a:moveTo>
                    <a:pt x="4" y="40"/>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728788" y="1508126"/>
              <a:ext cx="915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SerialNo.</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8"/>
            <p:cNvSpPr>
              <a:spLocks noChangeShapeType="1"/>
            </p:cNvSpPr>
            <p:nvPr/>
          </p:nvSpPr>
          <p:spPr bwMode="auto">
            <a:xfrm flipV="1">
              <a:off x="2740025" y="1522413"/>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2863850" y="1508126"/>
              <a:ext cx="8064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10"/>
            <p:cNvSpPr>
              <a:spLocks noChangeShapeType="1"/>
            </p:cNvSpPr>
            <p:nvPr/>
          </p:nvSpPr>
          <p:spPr bwMode="auto">
            <a:xfrm flipV="1">
              <a:off x="4244975" y="1522413"/>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4367213" y="1508126"/>
              <a:ext cx="465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Size</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4367213" y="1768476"/>
              <a:ext cx="5461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(bits)</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3"/>
            <p:cNvSpPr>
              <a:spLocks noChangeShapeType="1"/>
            </p:cNvSpPr>
            <p:nvPr/>
          </p:nvSpPr>
          <p:spPr bwMode="auto">
            <a:xfrm flipV="1">
              <a:off x="5078413" y="1522413"/>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5214938" y="1508126"/>
              <a:ext cx="8620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Function</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5"/>
            <p:cNvSpPr>
              <a:spLocks noEditPoints="1"/>
            </p:cNvSpPr>
            <p:nvPr/>
          </p:nvSpPr>
          <p:spPr bwMode="auto">
            <a:xfrm>
              <a:off x="1550988" y="1522413"/>
              <a:ext cx="6754813" cy="750888"/>
            </a:xfrm>
            <a:custGeom>
              <a:avLst/>
              <a:gdLst>
                <a:gd name="T0" fmla="*/ 490 w 494"/>
                <a:gd name="T1" fmla="*/ 36 h 55"/>
                <a:gd name="T2" fmla="*/ 490 w 494"/>
                <a:gd name="T3" fmla="*/ 0 h 55"/>
                <a:gd name="T4" fmla="*/ 494 w 494"/>
                <a:gd name="T5" fmla="*/ 36 h 55"/>
                <a:gd name="T6" fmla="*/ 494 w 494"/>
                <a:gd name="T7" fmla="*/ 0 h 55"/>
                <a:gd name="T8" fmla="*/ 0 w 494"/>
                <a:gd name="T9" fmla="*/ 36 h 55"/>
                <a:gd name="T10" fmla="*/ 494 w 494"/>
                <a:gd name="T11" fmla="*/ 36 h 55"/>
                <a:gd name="T12" fmla="*/ 0 w 494"/>
                <a:gd name="T13" fmla="*/ 55 h 55"/>
                <a:gd name="T14" fmla="*/ 0 w 494"/>
                <a:gd name="T15" fmla="*/ 37 h 55"/>
                <a:gd name="T16" fmla="*/ 4 w 494"/>
                <a:gd name="T17" fmla="*/ 55 h 55"/>
                <a:gd name="T18" fmla="*/ 4 w 494"/>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55">
                  <a:moveTo>
                    <a:pt x="490" y="36"/>
                  </a:moveTo>
                  <a:lnTo>
                    <a:pt x="490" y="0"/>
                  </a:lnTo>
                  <a:moveTo>
                    <a:pt x="494" y="36"/>
                  </a:moveTo>
                  <a:lnTo>
                    <a:pt x="494" y="0"/>
                  </a:lnTo>
                  <a:moveTo>
                    <a:pt x="0" y="36"/>
                  </a:moveTo>
                  <a:lnTo>
                    <a:pt x="494" y="36"/>
                  </a:lnTo>
                  <a:moveTo>
                    <a:pt x="0" y="55"/>
                  </a:moveTo>
                  <a:lnTo>
                    <a:pt x="0" y="37"/>
                  </a:lnTo>
                  <a:moveTo>
                    <a:pt x="4" y="55"/>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1728788" y="2014538"/>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7"/>
            <p:cNvSpPr>
              <a:spLocks noChangeShapeType="1"/>
            </p:cNvSpPr>
            <p:nvPr/>
          </p:nvSpPr>
          <p:spPr bwMode="auto">
            <a:xfrm flipV="1">
              <a:off x="2740025" y="2027238"/>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2863850" y="2014538"/>
              <a:ext cx="1939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1A1B1C"/>
                  </a:solidFill>
                  <a:effectLst/>
                  <a:latin typeface="Times New Roman" pitchFamily="18" charset="0"/>
                </a:rPr>
                <a:t>pc</a:t>
              </a:r>
              <a:endParaRPr kumimoji="0" lang="en-US" sz="1800" b="0" i="1" u="none" strike="noStrike" cap="none" normalizeH="0" baseline="0" dirty="0" smtClean="0">
                <a:ln>
                  <a:noFill/>
                </a:ln>
                <a:solidFill>
                  <a:schemeClr val="tx1"/>
                </a:solidFill>
                <a:effectLst/>
                <a:latin typeface="Arial" pitchFamily="34" charset="0"/>
              </a:endParaRPr>
            </a:p>
          </p:txBody>
        </p:sp>
        <p:sp>
          <p:nvSpPr>
            <p:cNvPr id="21" name="Line 19"/>
            <p:cNvSpPr>
              <a:spLocks noChangeShapeType="1"/>
            </p:cNvSpPr>
            <p:nvPr/>
          </p:nvSpPr>
          <p:spPr bwMode="auto">
            <a:xfrm flipV="1">
              <a:off x="4244975" y="2027238"/>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367213" y="2014538"/>
              <a:ext cx="3000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3" name="Line 21"/>
            <p:cNvSpPr>
              <a:spLocks noChangeShapeType="1"/>
            </p:cNvSpPr>
            <p:nvPr/>
          </p:nvSpPr>
          <p:spPr bwMode="auto">
            <a:xfrm flipV="1">
              <a:off x="5078413" y="2027238"/>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5214938" y="2014538"/>
              <a:ext cx="13657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program counter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Freeform 23"/>
            <p:cNvSpPr>
              <a:spLocks noEditPoints="1"/>
            </p:cNvSpPr>
            <p:nvPr/>
          </p:nvSpPr>
          <p:spPr bwMode="auto">
            <a:xfrm>
              <a:off x="1550988" y="2027238"/>
              <a:ext cx="6754813" cy="492125"/>
            </a:xfrm>
            <a:custGeom>
              <a:avLst/>
              <a:gdLst>
                <a:gd name="T0" fmla="*/ 490 w 494"/>
                <a:gd name="T1" fmla="*/ 18 h 36"/>
                <a:gd name="T2" fmla="*/ 490 w 494"/>
                <a:gd name="T3" fmla="*/ 0 h 36"/>
                <a:gd name="T4" fmla="*/ 494 w 494"/>
                <a:gd name="T5" fmla="*/ 18 h 36"/>
                <a:gd name="T6" fmla="*/ 494 w 494"/>
                <a:gd name="T7" fmla="*/ 0 h 36"/>
                <a:gd name="T8" fmla="*/ 0 w 494"/>
                <a:gd name="T9" fmla="*/ 18 h 36"/>
                <a:gd name="T10" fmla="*/ 494 w 494"/>
                <a:gd name="T11" fmla="*/ 18 h 36"/>
                <a:gd name="T12" fmla="*/ 0 w 494"/>
                <a:gd name="T13" fmla="*/ 36 h 36"/>
                <a:gd name="T14" fmla="*/ 0 w 494"/>
                <a:gd name="T15" fmla="*/ 18 h 36"/>
                <a:gd name="T16" fmla="*/ 4 w 494"/>
                <a:gd name="T17" fmla="*/ 36 h 36"/>
                <a:gd name="T18" fmla="*/ 4 w 4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6">
                  <a:moveTo>
                    <a:pt x="490" y="18"/>
                  </a:moveTo>
                  <a:lnTo>
                    <a:pt x="490" y="0"/>
                  </a:lnTo>
                  <a:moveTo>
                    <a:pt x="494" y="18"/>
                  </a:moveTo>
                  <a:lnTo>
                    <a:pt x="494" y="0"/>
                  </a:lnTo>
                  <a:moveTo>
                    <a:pt x="0" y="18"/>
                  </a:moveTo>
                  <a:lnTo>
                    <a:pt x="49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1728788" y="2273301"/>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5"/>
            <p:cNvSpPr>
              <a:spLocks noChangeShapeType="1"/>
            </p:cNvSpPr>
            <p:nvPr/>
          </p:nvSpPr>
          <p:spPr bwMode="auto">
            <a:xfrm flipV="1">
              <a:off x="2740025" y="227330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2863850" y="2273301"/>
              <a:ext cx="1378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ir</a:t>
              </a:r>
              <a:endParaRPr kumimoji="0" lang="en-US" sz="1800" b="0" i="1" u="none" strike="noStrike" cap="none" normalizeH="0" baseline="0" smtClean="0">
                <a:ln>
                  <a:noFill/>
                </a:ln>
                <a:solidFill>
                  <a:schemeClr val="tx1"/>
                </a:solidFill>
                <a:effectLst/>
                <a:latin typeface="Arial" pitchFamily="34" charset="0"/>
              </a:endParaRPr>
            </a:p>
          </p:txBody>
        </p:sp>
        <p:sp>
          <p:nvSpPr>
            <p:cNvPr id="29" name="Line 27"/>
            <p:cNvSpPr>
              <a:spLocks noChangeShapeType="1"/>
            </p:cNvSpPr>
            <p:nvPr/>
          </p:nvSpPr>
          <p:spPr bwMode="auto">
            <a:xfrm flipV="1">
              <a:off x="4244975" y="227330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4367213" y="2273301"/>
              <a:ext cx="3000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9"/>
            <p:cNvSpPr>
              <a:spLocks noChangeShapeType="1"/>
            </p:cNvSpPr>
            <p:nvPr/>
          </p:nvSpPr>
          <p:spPr bwMode="auto">
            <a:xfrm flipV="1">
              <a:off x="5078413" y="227330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2" name="Rectangle 30"/>
            <p:cNvSpPr>
              <a:spLocks noChangeArrowheads="1"/>
            </p:cNvSpPr>
            <p:nvPr/>
          </p:nvSpPr>
          <p:spPr bwMode="auto">
            <a:xfrm>
              <a:off x="5214938" y="2273301"/>
              <a:ext cx="1551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instruction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8673" name="Freeform 31"/>
            <p:cNvSpPr>
              <a:spLocks noEditPoints="1"/>
            </p:cNvSpPr>
            <p:nvPr/>
          </p:nvSpPr>
          <p:spPr bwMode="auto">
            <a:xfrm>
              <a:off x="1550988" y="2273301"/>
              <a:ext cx="6754813" cy="506413"/>
            </a:xfrm>
            <a:custGeom>
              <a:avLst/>
              <a:gdLst>
                <a:gd name="T0" fmla="*/ 490 w 494"/>
                <a:gd name="T1" fmla="*/ 18 h 37"/>
                <a:gd name="T2" fmla="*/ 490 w 494"/>
                <a:gd name="T3" fmla="*/ 0 h 37"/>
                <a:gd name="T4" fmla="*/ 494 w 494"/>
                <a:gd name="T5" fmla="*/ 18 h 37"/>
                <a:gd name="T6" fmla="*/ 494 w 494"/>
                <a:gd name="T7" fmla="*/ 0 h 37"/>
                <a:gd name="T8" fmla="*/ 0 w 494"/>
                <a:gd name="T9" fmla="*/ 19 h 37"/>
                <a:gd name="T10" fmla="*/ 494 w 494"/>
                <a:gd name="T11" fmla="*/ 19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9"/>
                  </a:moveTo>
                  <a:lnTo>
                    <a:pt x="49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5" name="Rectangle 32"/>
            <p:cNvSpPr>
              <a:spLocks noChangeArrowheads="1"/>
            </p:cNvSpPr>
            <p:nvPr/>
          </p:nvSpPr>
          <p:spPr bwMode="auto">
            <a:xfrm>
              <a:off x="1728788" y="2519363"/>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8676" name="Line 33"/>
            <p:cNvSpPr>
              <a:spLocks noChangeShapeType="1"/>
            </p:cNvSpPr>
            <p:nvPr/>
          </p:nvSpPr>
          <p:spPr bwMode="auto">
            <a:xfrm flipV="1">
              <a:off x="2740025" y="253365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7" name="Rectangle 34"/>
            <p:cNvSpPr>
              <a:spLocks noChangeArrowheads="1"/>
            </p:cNvSpPr>
            <p:nvPr/>
          </p:nvSpPr>
          <p:spPr bwMode="auto">
            <a:xfrm>
              <a:off x="2863850" y="2519363"/>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I</a:t>
              </a:r>
              <a:endParaRPr kumimoji="0" lang="en-US" sz="1800" b="0" i="1" u="none" strike="noStrike" cap="none" normalizeH="0" baseline="0" smtClean="0">
                <a:ln>
                  <a:noFill/>
                </a:ln>
                <a:solidFill>
                  <a:schemeClr val="tx1"/>
                </a:solidFill>
                <a:effectLst/>
                <a:latin typeface="Arial" pitchFamily="34" charset="0"/>
              </a:endParaRPr>
            </a:p>
          </p:txBody>
        </p:sp>
        <p:sp>
          <p:nvSpPr>
            <p:cNvPr id="28678" name="Line 35"/>
            <p:cNvSpPr>
              <a:spLocks noChangeShapeType="1"/>
            </p:cNvSpPr>
            <p:nvPr/>
          </p:nvSpPr>
          <p:spPr bwMode="auto">
            <a:xfrm flipV="1">
              <a:off x="4244975" y="253365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9" name="Rectangle 36"/>
            <p:cNvSpPr>
              <a:spLocks noChangeArrowheads="1"/>
            </p:cNvSpPr>
            <p:nvPr/>
          </p:nvSpPr>
          <p:spPr bwMode="auto">
            <a:xfrm>
              <a:off x="4367213" y="2519363"/>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8680" name="Line 37"/>
            <p:cNvSpPr>
              <a:spLocks noChangeShapeType="1"/>
            </p:cNvSpPr>
            <p:nvPr/>
          </p:nvSpPr>
          <p:spPr bwMode="auto">
            <a:xfrm flipV="1">
              <a:off x="5078413" y="253365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1" name="Rectangle 38"/>
            <p:cNvSpPr>
              <a:spLocks noChangeArrowheads="1"/>
            </p:cNvSpPr>
            <p:nvPr/>
          </p:nvSpPr>
          <p:spPr bwMode="auto">
            <a:xfrm>
              <a:off x="5214938" y="2519363"/>
              <a:ext cx="25872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immediate bit in the 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28682" name="Freeform 39"/>
            <p:cNvSpPr>
              <a:spLocks noEditPoints="1"/>
            </p:cNvSpPr>
            <p:nvPr/>
          </p:nvSpPr>
          <p:spPr bwMode="auto">
            <a:xfrm>
              <a:off x="1550988" y="2533651"/>
              <a:ext cx="6754813" cy="504825"/>
            </a:xfrm>
            <a:custGeom>
              <a:avLst/>
              <a:gdLst>
                <a:gd name="T0" fmla="*/ 490 w 494"/>
                <a:gd name="T1" fmla="*/ 18 h 37"/>
                <a:gd name="T2" fmla="*/ 490 w 494"/>
                <a:gd name="T3" fmla="*/ 0 h 37"/>
                <a:gd name="T4" fmla="*/ 494 w 494"/>
                <a:gd name="T5" fmla="*/ 18 h 37"/>
                <a:gd name="T6" fmla="*/ 494 w 494"/>
                <a:gd name="T7" fmla="*/ 0 h 37"/>
                <a:gd name="T8" fmla="*/ 0 w 494"/>
                <a:gd name="T9" fmla="*/ 18 h 37"/>
                <a:gd name="T10" fmla="*/ 494 w 494"/>
                <a:gd name="T11" fmla="*/ 18 h 37"/>
                <a:gd name="T12" fmla="*/ 0 w 494"/>
                <a:gd name="T13" fmla="*/ 37 h 37"/>
                <a:gd name="T14" fmla="*/ 0 w 494"/>
                <a:gd name="T15" fmla="*/ 18 h 37"/>
                <a:gd name="T16" fmla="*/ 4 w 494"/>
                <a:gd name="T17" fmla="*/ 37 h 37"/>
                <a:gd name="T18" fmla="*/ 4 w 494"/>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8"/>
                  </a:moveTo>
                  <a:lnTo>
                    <a:pt x="494"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3" name="Rectangle 40"/>
            <p:cNvSpPr>
              <a:spLocks noChangeArrowheads="1"/>
            </p:cNvSpPr>
            <p:nvPr/>
          </p:nvSpPr>
          <p:spPr bwMode="auto">
            <a:xfrm>
              <a:off x="1728788" y="2779713"/>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684" name="Line 41"/>
            <p:cNvSpPr>
              <a:spLocks noChangeShapeType="1"/>
            </p:cNvSpPr>
            <p:nvPr/>
          </p:nvSpPr>
          <p:spPr bwMode="auto">
            <a:xfrm flipV="1">
              <a:off x="2740025" y="2779713"/>
              <a:ext cx="0" cy="2587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5" name="Rectangle 42"/>
            <p:cNvSpPr>
              <a:spLocks noChangeArrowheads="1"/>
            </p:cNvSpPr>
            <p:nvPr/>
          </p:nvSpPr>
          <p:spPr bwMode="auto">
            <a:xfrm>
              <a:off x="2863850" y="2779713"/>
              <a:ext cx="1751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rd</a:t>
              </a:r>
              <a:endParaRPr kumimoji="0" lang="en-US" sz="1800" b="0" i="1" u="none" strike="noStrike" cap="none" normalizeH="0" baseline="0" smtClean="0">
                <a:ln>
                  <a:noFill/>
                </a:ln>
                <a:solidFill>
                  <a:schemeClr val="tx1"/>
                </a:solidFill>
                <a:effectLst/>
                <a:latin typeface="Arial" pitchFamily="34" charset="0"/>
              </a:endParaRPr>
            </a:p>
          </p:txBody>
        </p:sp>
        <p:sp>
          <p:nvSpPr>
            <p:cNvPr id="28686" name="Line 43"/>
            <p:cNvSpPr>
              <a:spLocks noChangeShapeType="1"/>
            </p:cNvSpPr>
            <p:nvPr/>
          </p:nvSpPr>
          <p:spPr bwMode="auto">
            <a:xfrm flipV="1">
              <a:off x="4244975" y="2779713"/>
              <a:ext cx="0" cy="2587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7" name="Rectangle 44"/>
            <p:cNvSpPr>
              <a:spLocks noChangeArrowheads="1"/>
            </p:cNvSpPr>
            <p:nvPr/>
          </p:nvSpPr>
          <p:spPr bwMode="auto">
            <a:xfrm>
              <a:off x="4367213" y="2779713"/>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688" name="Line 45"/>
            <p:cNvSpPr>
              <a:spLocks noChangeShapeType="1"/>
            </p:cNvSpPr>
            <p:nvPr/>
          </p:nvSpPr>
          <p:spPr bwMode="auto">
            <a:xfrm flipV="1">
              <a:off x="5078413" y="2779713"/>
              <a:ext cx="0" cy="2587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9" name="Rectangle 46"/>
            <p:cNvSpPr>
              <a:spLocks noChangeArrowheads="1"/>
            </p:cNvSpPr>
            <p:nvPr/>
          </p:nvSpPr>
          <p:spPr bwMode="auto">
            <a:xfrm>
              <a:off x="5214938" y="2779713"/>
              <a:ext cx="17857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destination register id</a:t>
              </a:r>
              <a:endParaRPr kumimoji="0" lang="en-US" sz="1800" b="0" i="0" u="none" strike="noStrike" cap="none" normalizeH="0" baseline="0" dirty="0" smtClean="0">
                <a:ln>
                  <a:noFill/>
                </a:ln>
                <a:solidFill>
                  <a:schemeClr val="tx1"/>
                </a:solidFill>
                <a:effectLst/>
                <a:latin typeface="Arial" pitchFamily="34" charset="0"/>
              </a:endParaRPr>
            </a:p>
          </p:txBody>
        </p:sp>
        <p:sp>
          <p:nvSpPr>
            <p:cNvPr id="28690" name="Freeform 47"/>
            <p:cNvSpPr>
              <a:spLocks noEditPoints="1"/>
            </p:cNvSpPr>
            <p:nvPr/>
          </p:nvSpPr>
          <p:spPr bwMode="auto">
            <a:xfrm>
              <a:off x="1550988" y="2779713"/>
              <a:ext cx="6754813" cy="504825"/>
            </a:xfrm>
            <a:custGeom>
              <a:avLst/>
              <a:gdLst>
                <a:gd name="T0" fmla="*/ 490 w 494"/>
                <a:gd name="T1" fmla="*/ 19 h 37"/>
                <a:gd name="T2" fmla="*/ 490 w 494"/>
                <a:gd name="T3" fmla="*/ 0 h 37"/>
                <a:gd name="T4" fmla="*/ 494 w 494"/>
                <a:gd name="T5" fmla="*/ 19 h 37"/>
                <a:gd name="T6" fmla="*/ 494 w 494"/>
                <a:gd name="T7" fmla="*/ 0 h 37"/>
                <a:gd name="T8" fmla="*/ 0 w 494"/>
                <a:gd name="T9" fmla="*/ 19 h 37"/>
                <a:gd name="T10" fmla="*/ 494 w 494"/>
                <a:gd name="T11" fmla="*/ 19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9"/>
                  </a:moveTo>
                  <a:lnTo>
                    <a:pt x="490" y="0"/>
                  </a:lnTo>
                  <a:moveTo>
                    <a:pt x="494" y="19"/>
                  </a:moveTo>
                  <a:lnTo>
                    <a:pt x="494" y="0"/>
                  </a:lnTo>
                  <a:moveTo>
                    <a:pt x="0" y="19"/>
                  </a:moveTo>
                  <a:lnTo>
                    <a:pt x="49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1" name="Rectangle 48"/>
            <p:cNvSpPr>
              <a:spLocks noChangeArrowheads="1"/>
            </p:cNvSpPr>
            <p:nvPr/>
          </p:nvSpPr>
          <p:spPr bwMode="auto">
            <a:xfrm>
              <a:off x="1728788" y="3038476"/>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8692" name="Line 49"/>
            <p:cNvSpPr>
              <a:spLocks noChangeShapeType="1"/>
            </p:cNvSpPr>
            <p:nvPr/>
          </p:nvSpPr>
          <p:spPr bwMode="auto">
            <a:xfrm flipV="1">
              <a:off x="2740025" y="303847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3" name="Rectangle 50"/>
            <p:cNvSpPr>
              <a:spLocks noChangeArrowheads="1"/>
            </p:cNvSpPr>
            <p:nvPr/>
          </p:nvSpPr>
          <p:spPr bwMode="auto">
            <a:xfrm>
              <a:off x="2863850" y="3038476"/>
              <a:ext cx="160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rs</a:t>
              </a:r>
              <a:endParaRPr kumimoji="0" lang="en-US" sz="1800" b="0" i="1" u="none" strike="noStrike" cap="none" normalizeH="0" baseline="0" smtClean="0">
                <a:ln>
                  <a:noFill/>
                </a:ln>
                <a:solidFill>
                  <a:schemeClr val="tx1"/>
                </a:solidFill>
                <a:effectLst/>
                <a:latin typeface="Arial" pitchFamily="34" charset="0"/>
              </a:endParaRPr>
            </a:p>
          </p:txBody>
        </p:sp>
        <p:sp>
          <p:nvSpPr>
            <p:cNvPr id="28694" name="Rectangle 51"/>
            <p:cNvSpPr>
              <a:spLocks noChangeArrowheads="1"/>
            </p:cNvSpPr>
            <p:nvPr/>
          </p:nvSpPr>
          <p:spPr bwMode="auto">
            <a:xfrm>
              <a:off x="3055938" y="3038476"/>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8695" name="Line 52"/>
            <p:cNvSpPr>
              <a:spLocks noChangeShapeType="1"/>
            </p:cNvSpPr>
            <p:nvPr/>
          </p:nvSpPr>
          <p:spPr bwMode="auto">
            <a:xfrm flipV="1">
              <a:off x="4244975" y="303847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6" name="Rectangle 53"/>
            <p:cNvSpPr>
              <a:spLocks noChangeArrowheads="1"/>
            </p:cNvSpPr>
            <p:nvPr/>
          </p:nvSpPr>
          <p:spPr bwMode="auto">
            <a:xfrm>
              <a:off x="4367213" y="3038476"/>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697" name="Line 54"/>
            <p:cNvSpPr>
              <a:spLocks noChangeShapeType="1"/>
            </p:cNvSpPr>
            <p:nvPr/>
          </p:nvSpPr>
          <p:spPr bwMode="auto">
            <a:xfrm flipV="1">
              <a:off x="5078413" y="303847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8" name="Rectangle 55"/>
            <p:cNvSpPr>
              <a:spLocks noChangeArrowheads="1"/>
            </p:cNvSpPr>
            <p:nvPr/>
          </p:nvSpPr>
          <p:spPr bwMode="auto">
            <a:xfrm>
              <a:off x="5214938" y="3038476"/>
              <a:ext cx="232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id of the first source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8699" name="Freeform 56"/>
            <p:cNvSpPr>
              <a:spLocks noEditPoints="1"/>
            </p:cNvSpPr>
            <p:nvPr/>
          </p:nvSpPr>
          <p:spPr bwMode="auto">
            <a:xfrm>
              <a:off x="1550988" y="3038476"/>
              <a:ext cx="6754813" cy="506413"/>
            </a:xfrm>
            <a:custGeom>
              <a:avLst/>
              <a:gdLst>
                <a:gd name="T0" fmla="*/ 490 w 494"/>
                <a:gd name="T1" fmla="*/ 18 h 37"/>
                <a:gd name="T2" fmla="*/ 490 w 494"/>
                <a:gd name="T3" fmla="*/ 0 h 37"/>
                <a:gd name="T4" fmla="*/ 494 w 494"/>
                <a:gd name="T5" fmla="*/ 18 h 37"/>
                <a:gd name="T6" fmla="*/ 494 w 494"/>
                <a:gd name="T7" fmla="*/ 0 h 37"/>
                <a:gd name="T8" fmla="*/ 0 w 494"/>
                <a:gd name="T9" fmla="*/ 18 h 37"/>
                <a:gd name="T10" fmla="*/ 494 w 494"/>
                <a:gd name="T11" fmla="*/ 18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8"/>
                  </a:moveTo>
                  <a:lnTo>
                    <a:pt x="494"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0" name="Rectangle 57"/>
            <p:cNvSpPr>
              <a:spLocks noChangeArrowheads="1"/>
            </p:cNvSpPr>
            <p:nvPr/>
          </p:nvSpPr>
          <p:spPr bwMode="auto">
            <a:xfrm>
              <a:off x="1728788" y="3284538"/>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8701" name="Line 58"/>
            <p:cNvSpPr>
              <a:spLocks noChangeShapeType="1"/>
            </p:cNvSpPr>
            <p:nvPr/>
          </p:nvSpPr>
          <p:spPr bwMode="auto">
            <a:xfrm flipV="1">
              <a:off x="2740025" y="329882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2" name="Rectangle 59"/>
            <p:cNvSpPr>
              <a:spLocks noChangeArrowheads="1"/>
            </p:cNvSpPr>
            <p:nvPr/>
          </p:nvSpPr>
          <p:spPr bwMode="auto">
            <a:xfrm>
              <a:off x="2863850" y="3284538"/>
              <a:ext cx="160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rs</a:t>
              </a:r>
              <a:endParaRPr kumimoji="0" lang="en-US" sz="1800" b="0" i="1" u="none" strike="noStrike" cap="none" normalizeH="0" baseline="0" smtClean="0">
                <a:ln>
                  <a:noFill/>
                </a:ln>
                <a:solidFill>
                  <a:schemeClr val="tx1"/>
                </a:solidFill>
                <a:effectLst/>
                <a:latin typeface="Arial" pitchFamily="34" charset="0"/>
              </a:endParaRPr>
            </a:p>
          </p:txBody>
        </p:sp>
        <p:sp>
          <p:nvSpPr>
            <p:cNvPr id="28703" name="Rectangle 60"/>
            <p:cNvSpPr>
              <a:spLocks noChangeArrowheads="1"/>
            </p:cNvSpPr>
            <p:nvPr/>
          </p:nvSpPr>
          <p:spPr bwMode="auto">
            <a:xfrm>
              <a:off x="3055938" y="3284538"/>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8704" name="Line 61"/>
            <p:cNvSpPr>
              <a:spLocks noChangeShapeType="1"/>
            </p:cNvSpPr>
            <p:nvPr/>
          </p:nvSpPr>
          <p:spPr bwMode="auto">
            <a:xfrm flipV="1">
              <a:off x="4244975" y="329882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5" name="Rectangle 62"/>
            <p:cNvSpPr>
              <a:spLocks noChangeArrowheads="1"/>
            </p:cNvSpPr>
            <p:nvPr/>
          </p:nvSpPr>
          <p:spPr bwMode="auto">
            <a:xfrm>
              <a:off x="4367213" y="3284538"/>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706" name="Line 63"/>
            <p:cNvSpPr>
              <a:spLocks noChangeShapeType="1"/>
            </p:cNvSpPr>
            <p:nvPr/>
          </p:nvSpPr>
          <p:spPr bwMode="auto">
            <a:xfrm flipV="1">
              <a:off x="5078413" y="329882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7" name="Rectangle 64"/>
            <p:cNvSpPr>
              <a:spLocks noChangeArrowheads="1"/>
            </p:cNvSpPr>
            <p:nvPr/>
          </p:nvSpPr>
          <p:spPr bwMode="auto">
            <a:xfrm>
              <a:off x="5214938" y="3284538"/>
              <a:ext cx="25664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id of the second source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8708" name="Freeform 65"/>
            <p:cNvSpPr>
              <a:spLocks noEditPoints="1"/>
            </p:cNvSpPr>
            <p:nvPr/>
          </p:nvSpPr>
          <p:spPr bwMode="auto">
            <a:xfrm>
              <a:off x="1550988" y="3298826"/>
              <a:ext cx="6754813" cy="998538"/>
            </a:xfrm>
            <a:custGeom>
              <a:avLst/>
              <a:gdLst>
                <a:gd name="T0" fmla="*/ 490 w 494"/>
                <a:gd name="T1" fmla="*/ 18 h 73"/>
                <a:gd name="T2" fmla="*/ 490 w 494"/>
                <a:gd name="T3" fmla="*/ 0 h 73"/>
                <a:gd name="T4" fmla="*/ 494 w 494"/>
                <a:gd name="T5" fmla="*/ 18 h 73"/>
                <a:gd name="T6" fmla="*/ 494 w 494"/>
                <a:gd name="T7" fmla="*/ 0 h 73"/>
                <a:gd name="T8" fmla="*/ 0 w 494"/>
                <a:gd name="T9" fmla="*/ 18 h 73"/>
                <a:gd name="T10" fmla="*/ 494 w 494"/>
                <a:gd name="T11" fmla="*/ 18 h 73"/>
                <a:gd name="T12" fmla="*/ 0 w 494"/>
                <a:gd name="T13" fmla="*/ 73 h 73"/>
                <a:gd name="T14" fmla="*/ 0 w 494"/>
                <a:gd name="T15" fmla="*/ 18 h 73"/>
                <a:gd name="T16" fmla="*/ 4 w 494"/>
                <a:gd name="T17" fmla="*/ 73 h 73"/>
                <a:gd name="T18" fmla="*/ 4 w 494"/>
                <a:gd name="T19"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73">
                  <a:moveTo>
                    <a:pt x="490" y="18"/>
                  </a:moveTo>
                  <a:lnTo>
                    <a:pt x="490" y="0"/>
                  </a:lnTo>
                  <a:moveTo>
                    <a:pt x="494" y="18"/>
                  </a:moveTo>
                  <a:lnTo>
                    <a:pt x="494" y="0"/>
                  </a:lnTo>
                  <a:moveTo>
                    <a:pt x="0" y="18"/>
                  </a:moveTo>
                  <a:lnTo>
                    <a:pt x="494" y="18"/>
                  </a:lnTo>
                  <a:moveTo>
                    <a:pt x="0" y="73"/>
                  </a:moveTo>
                  <a:lnTo>
                    <a:pt x="0" y="18"/>
                  </a:lnTo>
                  <a:moveTo>
                    <a:pt x="4" y="73"/>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9" name="Rectangle 66"/>
            <p:cNvSpPr>
              <a:spLocks noChangeArrowheads="1"/>
            </p:cNvSpPr>
            <p:nvPr/>
          </p:nvSpPr>
          <p:spPr bwMode="auto">
            <a:xfrm>
              <a:off x="1728788" y="3544888"/>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28710" name="Line 67"/>
            <p:cNvSpPr>
              <a:spLocks noChangeShapeType="1"/>
            </p:cNvSpPr>
            <p:nvPr/>
          </p:nvSpPr>
          <p:spPr bwMode="auto">
            <a:xfrm flipV="1">
              <a:off x="2740025" y="3544888"/>
              <a:ext cx="0" cy="752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1" name="Rectangle 68"/>
            <p:cNvSpPr>
              <a:spLocks noChangeArrowheads="1"/>
            </p:cNvSpPr>
            <p:nvPr/>
          </p:nvSpPr>
          <p:spPr bwMode="auto">
            <a:xfrm>
              <a:off x="2863850" y="3544888"/>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immx</a:t>
              </a:r>
              <a:endParaRPr kumimoji="0" lang="en-US" sz="1800" b="0" i="1" u="none" strike="noStrike" cap="none" normalizeH="0" baseline="0" smtClean="0">
                <a:ln>
                  <a:noFill/>
                </a:ln>
                <a:solidFill>
                  <a:schemeClr val="tx1"/>
                </a:solidFill>
                <a:effectLst/>
                <a:latin typeface="Arial" pitchFamily="34" charset="0"/>
              </a:endParaRPr>
            </a:p>
          </p:txBody>
        </p:sp>
        <p:sp>
          <p:nvSpPr>
            <p:cNvPr id="28712" name="Line 69"/>
            <p:cNvSpPr>
              <a:spLocks noChangeShapeType="1"/>
            </p:cNvSpPr>
            <p:nvPr/>
          </p:nvSpPr>
          <p:spPr bwMode="auto">
            <a:xfrm flipV="1">
              <a:off x="4244975" y="3544888"/>
              <a:ext cx="0" cy="752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3" name="Rectangle 70"/>
            <p:cNvSpPr>
              <a:spLocks noChangeArrowheads="1"/>
            </p:cNvSpPr>
            <p:nvPr/>
          </p:nvSpPr>
          <p:spPr bwMode="auto">
            <a:xfrm>
              <a:off x="4367213" y="3544888"/>
              <a:ext cx="3000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8714" name="Line 71"/>
            <p:cNvSpPr>
              <a:spLocks noChangeShapeType="1"/>
            </p:cNvSpPr>
            <p:nvPr/>
          </p:nvSpPr>
          <p:spPr bwMode="auto">
            <a:xfrm flipV="1">
              <a:off x="5078413" y="3544888"/>
              <a:ext cx="0" cy="752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5" name="Rectangle 72"/>
            <p:cNvSpPr>
              <a:spLocks noChangeArrowheads="1"/>
            </p:cNvSpPr>
            <p:nvPr/>
          </p:nvSpPr>
          <p:spPr bwMode="auto">
            <a:xfrm>
              <a:off x="5214938" y="3544888"/>
              <a:ext cx="23628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smtClean="0">
                  <a:solidFill>
                    <a:srgbClr val="1A1B1C"/>
                  </a:solidFill>
                  <a:latin typeface="Times New Roman" pitchFamily="18" charset="0"/>
                </a:rPr>
                <a:t>immediate </a:t>
              </a:r>
              <a:r>
                <a:rPr lang="en-US" sz="1600" dirty="0">
                  <a:solidFill>
                    <a:srgbClr val="1A1B1C"/>
                  </a:solidFill>
                  <a:latin typeface="Times New Roman" pitchFamily="18" charset="0"/>
                </a:rPr>
                <a:t>embedded in the </a:t>
              </a:r>
              <a:endParaRPr lang="en-US" sz="1600" dirty="0" smtClean="0">
                <a:solidFill>
                  <a:srgbClr val="1A1B1C"/>
                </a:solidFill>
                <a:latin typeface="Times New Roman" pitchFamily="18" charset="0"/>
              </a:endParaRPr>
            </a:p>
            <a:p>
              <a:pPr lvl="0" fontAlgn="base">
                <a:spcBef>
                  <a:spcPct val="0"/>
                </a:spcBef>
                <a:spcAft>
                  <a:spcPct val="0"/>
                </a:spcAft>
              </a:pPr>
              <a:r>
                <a:rPr lang="en-US" sz="1600" dirty="0" smtClean="0">
                  <a:solidFill>
                    <a:srgbClr val="1A1B1C"/>
                  </a:solidFill>
                  <a:latin typeface="Times New Roman" pitchFamily="18" charset="0"/>
                </a:rPr>
                <a:t>instruction (after </a:t>
              </a:r>
              <a:r>
                <a:rPr lang="en-US" sz="1600" dirty="0">
                  <a:solidFill>
                    <a:srgbClr val="1A1B1C"/>
                  </a:solidFill>
                  <a:latin typeface="Times New Roman" pitchFamily="18" charset="0"/>
                </a:rPr>
                <a:t>processing </a:t>
              </a:r>
              <a:endParaRPr lang="en-US" sz="1600" dirty="0" smtClean="0">
                <a:solidFill>
                  <a:srgbClr val="1A1B1C"/>
                </a:solidFill>
                <a:latin typeface="Times New Roman" pitchFamily="18" charset="0"/>
              </a:endParaRPr>
            </a:p>
            <a:p>
              <a:pPr lvl="0" fontAlgn="base">
                <a:spcBef>
                  <a:spcPct val="0"/>
                </a:spcBef>
                <a:spcAft>
                  <a:spcPct val="0"/>
                </a:spcAft>
              </a:pPr>
              <a:r>
                <a:rPr lang="en-US" sz="1600" dirty="0" smtClean="0">
                  <a:solidFill>
                    <a:srgbClr val="1A1B1C"/>
                  </a:solidFill>
                  <a:latin typeface="Times New Roman" pitchFamily="18" charset="0"/>
                </a:rPr>
                <a:t>modifiers</a:t>
              </a:r>
              <a:r>
                <a:rPr lang="en-US" sz="1600"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8716" name="Freeform 73"/>
            <p:cNvSpPr>
              <a:spLocks noEditPoints="1"/>
            </p:cNvSpPr>
            <p:nvPr/>
          </p:nvSpPr>
          <p:spPr bwMode="auto">
            <a:xfrm>
              <a:off x="1550988" y="3544888"/>
              <a:ext cx="6754813" cy="1490663"/>
            </a:xfrm>
            <a:custGeom>
              <a:avLst/>
              <a:gdLst>
                <a:gd name="T0" fmla="*/ 490 w 494"/>
                <a:gd name="T1" fmla="*/ 55 h 109"/>
                <a:gd name="T2" fmla="*/ 490 w 494"/>
                <a:gd name="T3" fmla="*/ 0 h 109"/>
                <a:gd name="T4" fmla="*/ 494 w 494"/>
                <a:gd name="T5" fmla="*/ 55 h 109"/>
                <a:gd name="T6" fmla="*/ 494 w 494"/>
                <a:gd name="T7" fmla="*/ 0 h 109"/>
                <a:gd name="T8" fmla="*/ 0 w 494"/>
                <a:gd name="T9" fmla="*/ 55 h 109"/>
                <a:gd name="T10" fmla="*/ 494 w 494"/>
                <a:gd name="T11" fmla="*/ 55 h 109"/>
                <a:gd name="T12" fmla="*/ 0 w 494"/>
                <a:gd name="T13" fmla="*/ 109 h 109"/>
                <a:gd name="T14" fmla="*/ 0 w 494"/>
                <a:gd name="T15" fmla="*/ 55 h 109"/>
                <a:gd name="T16" fmla="*/ 4 w 494"/>
                <a:gd name="T17" fmla="*/ 109 h 109"/>
                <a:gd name="T18" fmla="*/ 4 w 494"/>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109">
                  <a:moveTo>
                    <a:pt x="490" y="55"/>
                  </a:moveTo>
                  <a:lnTo>
                    <a:pt x="490" y="0"/>
                  </a:lnTo>
                  <a:moveTo>
                    <a:pt x="494" y="55"/>
                  </a:moveTo>
                  <a:lnTo>
                    <a:pt x="494" y="0"/>
                  </a:lnTo>
                  <a:moveTo>
                    <a:pt x="0" y="55"/>
                  </a:moveTo>
                  <a:lnTo>
                    <a:pt x="494" y="55"/>
                  </a:lnTo>
                  <a:moveTo>
                    <a:pt x="0" y="109"/>
                  </a:moveTo>
                  <a:lnTo>
                    <a:pt x="0" y="55"/>
                  </a:lnTo>
                  <a:moveTo>
                    <a:pt x="4" y="109"/>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7" name="Rectangle 74"/>
            <p:cNvSpPr>
              <a:spLocks noChangeArrowheads="1"/>
            </p:cNvSpPr>
            <p:nvPr/>
          </p:nvSpPr>
          <p:spPr bwMode="auto">
            <a:xfrm>
              <a:off x="1728788" y="4297363"/>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28718" name="Line 75"/>
            <p:cNvSpPr>
              <a:spLocks noChangeShapeType="1"/>
            </p:cNvSpPr>
            <p:nvPr/>
          </p:nvSpPr>
          <p:spPr bwMode="auto">
            <a:xfrm flipV="1">
              <a:off x="2740025" y="4297363"/>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9" name="Rectangle 76"/>
            <p:cNvSpPr>
              <a:spLocks noChangeArrowheads="1"/>
            </p:cNvSpPr>
            <p:nvPr/>
          </p:nvSpPr>
          <p:spPr bwMode="auto">
            <a:xfrm>
              <a:off x="2863850" y="4297363"/>
              <a:ext cx="11036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branchTarget</a:t>
              </a:r>
              <a:endParaRPr kumimoji="0" lang="en-US" sz="1800" b="0" i="1" u="none" strike="noStrike" cap="none" normalizeH="0" baseline="0" smtClean="0">
                <a:ln>
                  <a:noFill/>
                </a:ln>
                <a:solidFill>
                  <a:schemeClr val="tx1"/>
                </a:solidFill>
                <a:effectLst/>
                <a:latin typeface="Arial" pitchFamily="34" charset="0"/>
              </a:endParaRPr>
            </a:p>
          </p:txBody>
        </p:sp>
        <p:sp>
          <p:nvSpPr>
            <p:cNvPr id="28720" name="Line 77"/>
            <p:cNvSpPr>
              <a:spLocks noChangeShapeType="1"/>
            </p:cNvSpPr>
            <p:nvPr/>
          </p:nvSpPr>
          <p:spPr bwMode="auto">
            <a:xfrm flipV="1">
              <a:off x="4244975" y="4297363"/>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1" name="Rectangle 78"/>
            <p:cNvSpPr>
              <a:spLocks noChangeArrowheads="1"/>
            </p:cNvSpPr>
            <p:nvPr/>
          </p:nvSpPr>
          <p:spPr bwMode="auto">
            <a:xfrm>
              <a:off x="4367213" y="4297363"/>
              <a:ext cx="3000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8722" name="Line 79"/>
            <p:cNvSpPr>
              <a:spLocks noChangeShapeType="1"/>
            </p:cNvSpPr>
            <p:nvPr/>
          </p:nvSpPr>
          <p:spPr bwMode="auto">
            <a:xfrm flipV="1">
              <a:off x="5078413" y="4297363"/>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3" name="Rectangle 80"/>
            <p:cNvSpPr>
              <a:spLocks noChangeArrowheads="1"/>
            </p:cNvSpPr>
            <p:nvPr/>
          </p:nvSpPr>
          <p:spPr bwMode="auto">
            <a:xfrm>
              <a:off x="5214938" y="4297363"/>
              <a:ext cx="251620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branch target, computed as the</a:t>
              </a:r>
            </a:p>
            <a:p>
              <a:pPr lvl="0" fontAlgn="base">
                <a:spcBef>
                  <a:spcPct val="0"/>
                </a:spcBef>
                <a:spcAft>
                  <a:spcPct val="0"/>
                </a:spcAft>
              </a:pPr>
              <a:r>
                <a:rPr lang="en-US" sz="1600" dirty="0">
                  <a:solidFill>
                    <a:srgbClr val="1A1B1C"/>
                  </a:solidFill>
                  <a:latin typeface="Times New Roman" pitchFamily="18" charset="0"/>
                </a:rPr>
                <a:t>sum of the PC and the offset </a:t>
              </a:r>
              <a:endParaRPr lang="en-US" sz="1600" dirty="0" smtClean="0">
                <a:solidFill>
                  <a:srgbClr val="1A1B1C"/>
                </a:solidFill>
                <a:latin typeface="Times New Roman" pitchFamily="18" charset="0"/>
              </a:endParaRPr>
            </a:p>
            <a:p>
              <a:pPr lvl="0" fontAlgn="base">
                <a:spcBef>
                  <a:spcPct val="0"/>
                </a:spcBef>
                <a:spcAft>
                  <a:spcPct val="0"/>
                </a:spcAft>
              </a:pPr>
              <a:r>
                <a:rPr lang="en-US" sz="1600" dirty="0" smtClean="0">
                  <a:solidFill>
                    <a:srgbClr val="1A1B1C"/>
                  </a:solidFill>
                  <a:latin typeface="Times New Roman" pitchFamily="18" charset="0"/>
                </a:rPr>
                <a:t>embedded in </a:t>
              </a:r>
              <a:r>
                <a:rPr lang="en-US" sz="1600" dirty="0">
                  <a:solidFill>
                    <a:srgbClr val="1A1B1C"/>
                  </a:solidFill>
                  <a:latin typeface="Times New Roman" pitchFamily="18" charset="0"/>
                </a:rPr>
                <a:t>the 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28724" name="Freeform 81"/>
            <p:cNvSpPr>
              <a:spLocks noEditPoints="1"/>
            </p:cNvSpPr>
            <p:nvPr/>
          </p:nvSpPr>
          <p:spPr bwMode="auto">
            <a:xfrm>
              <a:off x="1550988" y="4297363"/>
              <a:ext cx="6754813" cy="1489075"/>
            </a:xfrm>
            <a:custGeom>
              <a:avLst/>
              <a:gdLst>
                <a:gd name="T0" fmla="*/ 490 w 494"/>
                <a:gd name="T1" fmla="*/ 54 h 109"/>
                <a:gd name="T2" fmla="*/ 490 w 494"/>
                <a:gd name="T3" fmla="*/ 0 h 109"/>
                <a:gd name="T4" fmla="*/ 494 w 494"/>
                <a:gd name="T5" fmla="*/ 54 h 109"/>
                <a:gd name="T6" fmla="*/ 494 w 494"/>
                <a:gd name="T7" fmla="*/ 0 h 109"/>
                <a:gd name="T8" fmla="*/ 0 w 494"/>
                <a:gd name="T9" fmla="*/ 55 h 109"/>
                <a:gd name="T10" fmla="*/ 494 w 494"/>
                <a:gd name="T11" fmla="*/ 55 h 109"/>
                <a:gd name="T12" fmla="*/ 0 w 494"/>
                <a:gd name="T13" fmla="*/ 109 h 109"/>
                <a:gd name="T14" fmla="*/ 0 w 494"/>
                <a:gd name="T15" fmla="*/ 55 h 109"/>
                <a:gd name="T16" fmla="*/ 4 w 494"/>
                <a:gd name="T17" fmla="*/ 109 h 109"/>
                <a:gd name="T18" fmla="*/ 4 w 494"/>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109">
                  <a:moveTo>
                    <a:pt x="490" y="54"/>
                  </a:moveTo>
                  <a:lnTo>
                    <a:pt x="490" y="0"/>
                  </a:lnTo>
                  <a:moveTo>
                    <a:pt x="494" y="54"/>
                  </a:moveTo>
                  <a:lnTo>
                    <a:pt x="494" y="0"/>
                  </a:lnTo>
                  <a:moveTo>
                    <a:pt x="0" y="55"/>
                  </a:moveTo>
                  <a:lnTo>
                    <a:pt x="494" y="55"/>
                  </a:lnTo>
                  <a:moveTo>
                    <a:pt x="0" y="109"/>
                  </a:moveTo>
                  <a:lnTo>
                    <a:pt x="0" y="55"/>
                  </a:lnTo>
                  <a:moveTo>
                    <a:pt x="4" y="109"/>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5" name="Rectangle 82"/>
            <p:cNvSpPr>
              <a:spLocks noChangeArrowheads="1"/>
            </p:cNvSpPr>
            <p:nvPr/>
          </p:nvSpPr>
          <p:spPr bwMode="auto">
            <a:xfrm>
              <a:off x="1728788" y="5048251"/>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28726" name="Line 83"/>
            <p:cNvSpPr>
              <a:spLocks noChangeShapeType="1"/>
            </p:cNvSpPr>
            <p:nvPr/>
          </p:nvSpPr>
          <p:spPr bwMode="auto">
            <a:xfrm flipV="1">
              <a:off x="2740025" y="5048251"/>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7" name="Rectangle 84"/>
            <p:cNvSpPr>
              <a:spLocks noChangeArrowheads="1"/>
            </p:cNvSpPr>
            <p:nvPr/>
          </p:nvSpPr>
          <p:spPr bwMode="auto">
            <a:xfrm>
              <a:off x="2863850" y="5048251"/>
              <a:ext cx="5329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regSrc</a:t>
              </a:r>
              <a:endParaRPr kumimoji="0" lang="en-US" sz="1800" b="0" i="1" u="none" strike="noStrike" cap="none" normalizeH="0" baseline="0" smtClean="0">
                <a:ln>
                  <a:noFill/>
                </a:ln>
                <a:solidFill>
                  <a:schemeClr val="tx1"/>
                </a:solidFill>
                <a:effectLst/>
                <a:latin typeface="Arial" pitchFamily="34" charset="0"/>
              </a:endParaRPr>
            </a:p>
          </p:txBody>
        </p:sp>
        <p:sp>
          <p:nvSpPr>
            <p:cNvPr id="28728" name="Line 85"/>
            <p:cNvSpPr>
              <a:spLocks noChangeShapeType="1"/>
            </p:cNvSpPr>
            <p:nvPr/>
          </p:nvSpPr>
          <p:spPr bwMode="auto">
            <a:xfrm flipV="1">
              <a:off x="4244975" y="5048251"/>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9" name="Rectangle 86"/>
            <p:cNvSpPr>
              <a:spLocks noChangeArrowheads="1"/>
            </p:cNvSpPr>
            <p:nvPr/>
          </p:nvSpPr>
          <p:spPr bwMode="auto">
            <a:xfrm>
              <a:off x="4367213" y="5048251"/>
              <a:ext cx="192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730" name="Line 87"/>
            <p:cNvSpPr>
              <a:spLocks noChangeShapeType="1"/>
            </p:cNvSpPr>
            <p:nvPr/>
          </p:nvSpPr>
          <p:spPr bwMode="auto">
            <a:xfrm flipV="1">
              <a:off x="5078413" y="5048251"/>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1" name="Rectangle 88"/>
            <p:cNvSpPr>
              <a:spLocks noChangeArrowheads="1"/>
            </p:cNvSpPr>
            <p:nvPr/>
          </p:nvSpPr>
          <p:spPr bwMode="auto">
            <a:xfrm>
              <a:off x="5214938" y="5048251"/>
              <a:ext cx="25712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contains the id of the register</a:t>
              </a:r>
            </a:p>
            <a:p>
              <a:pPr lvl="0" fontAlgn="base">
                <a:spcBef>
                  <a:spcPct val="0"/>
                </a:spcBef>
                <a:spcAft>
                  <a:spcPct val="0"/>
                </a:spcAft>
              </a:pPr>
              <a:r>
                <a:rPr lang="en-US" sz="1600" dirty="0">
                  <a:solidFill>
                    <a:srgbClr val="1A1B1C"/>
                  </a:solidFill>
                  <a:latin typeface="Times New Roman" pitchFamily="18" charset="0"/>
                </a:rPr>
                <a:t>that needs to be accessed in the</a:t>
              </a:r>
            </a:p>
            <a:p>
              <a:pPr lvl="0" fontAlgn="base">
                <a:spcBef>
                  <a:spcPct val="0"/>
                </a:spcBef>
                <a:spcAft>
                  <a:spcPct val="0"/>
                </a:spcAft>
              </a:pPr>
              <a:r>
                <a:rPr lang="en-US" sz="1600" dirty="0">
                  <a:solidFill>
                    <a:srgbClr val="1A1B1C"/>
                  </a:solidFill>
                  <a:latin typeface="Times New Roman" pitchFamily="18" charset="0"/>
                </a:rPr>
                <a:t>register 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8732" name="Freeform 89"/>
            <p:cNvSpPr>
              <a:spLocks noEditPoints="1"/>
            </p:cNvSpPr>
            <p:nvPr/>
          </p:nvSpPr>
          <p:spPr bwMode="auto">
            <a:xfrm>
              <a:off x="1550988" y="5048251"/>
              <a:ext cx="6754813" cy="1244600"/>
            </a:xfrm>
            <a:custGeom>
              <a:avLst/>
              <a:gdLst>
                <a:gd name="T0" fmla="*/ 490 w 494"/>
                <a:gd name="T1" fmla="*/ 54 h 91"/>
                <a:gd name="T2" fmla="*/ 490 w 494"/>
                <a:gd name="T3" fmla="*/ 0 h 91"/>
                <a:gd name="T4" fmla="*/ 494 w 494"/>
                <a:gd name="T5" fmla="*/ 54 h 91"/>
                <a:gd name="T6" fmla="*/ 494 w 494"/>
                <a:gd name="T7" fmla="*/ 0 h 91"/>
                <a:gd name="T8" fmla="*/ 0 w 494"/>
                <a:gd name="T9" fmla="*/ 54 h 91"/>
                <a:gd name="T10" fmla="*/ 494 w 494"/>
                <a:gd name="T11" fmla="*/ 54 h 91"/>
                <a:gd name="T12" fmla="*/ 0 w 494"/>
                <a:gd name="T13" fmla="*/ 91 h 91"/>
                <a:gd name="T14" fmla="*/ 0 w 494"/>
                <a:gd name="T15" fmla="*/ 55 h 91"/>
                <a:gd name="T16" fmla="*/ 4 w 494"/>
                <a:gd name="T17" fmla="*/ 91 h 91"/>
                <a:gd name="T18" fmla="*/ 4 w 494"/>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91">
                  <a:moveTo>
                    <a:pt x="490" y="54"/>
                  </a:moveTo>
                  <a:lnTo>
                    <a:pt x="490" y="0"/>
                  </a:lnTo>
                  <a:moveTo>
                    <a:pt x="494" y="54"/>
                  </a:moveTo>
                  <a:lnTo>
                    <a:pt x="494" y="0"/>
                  </a:lnTo>
                  <a:moveTo>
                    <a:pt x="0" y="54"/>
                  </a:moveTo>
                  <a:lnTo>
                    <a:pt x="494" y="54"/>
                  </a:lnTo>
                  <a:moveTo>
                    <a:pt x="0" y="91"/>
                  </a:moveTo>
                  <a:lnTo>
                    <a:pt x="0" y="55"/>
                  </a:lnTo>
                  <a:moveTo>
                    <a:pt x="4" y="91"/>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3" name="Rectangle 90"/>
            <p:cNvSpPr>
              <a:spLocks noChangeArrowheads="1"/>
            </p:cNvSpPr>
            <p:nvPr/>
          </p:nvSpPr>
          <p:spPr bwMode="auto">
            <a:xfrm>
              <a:off x="1728788" y="5786438"/>
              <a:ext cx="3000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28734" name="Line 91"/>
            <p:cNvSpPr>
              <a:spLocks noChangeShapeType="1"/>
            </p:cNvSpPr>
            <p:nvPr/>
          </p:nvSpPr>
          <p:spPr bwMode="auto">
            <a:xfrm flipV="1">
              <a:off x="2740025"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5" name="Rectangle 92"/>
            <p:cNvSpPr>
              <a:spLocks noChangeArrowheads="1"/>
            </p:cNvSpPr>
            <p:nvPr/>
          </p:nvSpPr>
          <p:spPr bwMode="auto">
            <a:xfrm>
              <a:off x="2863850" y="5786438"/>
              <a:ext cx="676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regData</a:t>
              </a:r>
              <a:endParaRPr kumimoji="0" lang="en-US" sz="1800" b="0" i="1" u="none" strike="noStrike" cap="none" normalizeH="0" baseline="0" smtClean="0">
                <a:ln>
                  <a:noFill/>
                </a:ln>
                <a:solidFill>
                  <a:schemeClr val="tx1"/>
                </a:solidFill>
                <a:effectLst/>
                <a:latin typeface="Arial" pitchFamily="34" charset="0"/>
              </a:endParaRPr>
            </a:p>
          </p:txBody>
        </p:sp>
        <p:sp>
          <p:nvSpPr>
            <p:cNvPr id="28736" name="Line 93"/>
            <p:cNvSpPr>
              <a:spLocks noChangeShapeType="1"/>
            </p:cNvSpPr>
            <p:nvPr/>
          </p:nvSpPr>
          <p:spPr bwMode="auto">
            <a:xfrm flipV="1">
              <a:off x="4244975"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7" name="Rectangle 94"/>
            <p:cNvSpPr>
              <a:spLocks noChangeArrowheads="1"/>
            </p:cNvSpPr>
            <p:nvPr/>
          </p:nvSpPr>
          <p:spPr bwMode="auto">
            <a:xfrm>
              <a:off x="4367213" y="5786438"/>
              <a:ext cx="3000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8738" name="Line 95"/>
            <p:cNvSpPr>
              <a:spLocks noChangeShapeType="1"/>
            </p:cNvSpPr>
            <p:nvPr/>
          </p:nvSpPr>
          <p:spPr bwMode="auto">
            <a:xfrm flipV="1">
              <a:off x="5078413"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9" name="Rectangle 96"/>
            <p:cNvSpPr>
              <a:spLocks noChangeArrowheads="1"/>
            </p:cNvSpPr>
            <p:nvPr/>
          </p:nvSpPr>
          <p:spPr bwMode="auto">
            <a:xfrm>
              <a:off x="5214938" y="5786438"/>
              <a:ext cx="24750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contains the data to be written</a:t>
              </a:r>
            </a:p>
            <a:p>
              <a:pPr lvl="0" fontAlgn="base">
                <a:spcBef>
                  <a:spcPct val="0"/>
                </a:spcBef>
                <a:spcAft>
                  <a:spcPct val="0"/>
                </a:spcAft>
              </a:pPr>
              <a:r>
                <a:rPr lang="en-US" sz="1600" dirty="0">
                  <a:solidFill>
                    <a:srgbClr val="1A1B1C"/>
                  </a:solidFill>
                  <a:latin typeface="Times New Roman" pitchFamily="18" charset="0"/>
                </a:rPr>
                <a:t>into the register 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8740" name="Line 97"/>
            <p:cNvSpPr>
              <a:spLocks noChangeShapeType="1"/>
            </p:cNvSpPr>
            <p:nvPr/>
          </p:nvSpPr>
          <p:spPr bwMode="auto">
            <a:xfrm>
              <a:off x="1550988" y="6292851"/>
              <a:ext cx="6754813"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1" name="Line 98"/>
            <p:cNvSpPr>
              <a:spLocks noChangeShapeType="1"/>
            </p:cNvSpPr>
            <p:nvPr/>
          </p:nvSpPr>
          <p:spPr bwMode="auto">
            <a:xfrm flipV="1">
              <a:off x="8305800"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2" name="Line 99"/>
            <p:cNvSpPr>
              <a:spLocks noChangeShapeType="1"/>
            </p:cNvSpPr>
            <p:nvPr/>
          </p:nvSpPr>
          <p:spPr bwMode="auto">
            <a:xfrm flipV="1">
              <a:off x="8250238"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6115" y="159467"/>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Internal</a:t>
            </a:r>
            <a:r>
              <a:rPr lang="fr-FR" dirty="0">
                <a:solidFill>
                  <a:schemeClr val="tx1"/>
                </a:solidFill>
              </a:rPr>
              <a:t> </a:t>
            </a:r>
            <a:r>
              <a:rPr lang="fr-FR" dirty="0" err="1" smtClean="0">
                <a:solidFill>
                  <a:schemeClr val="tx1"/>
                </a:solidFill>
              </a:rPr>
              <a:t>Registers</a:t>
            </a:r>
            <a:r>
              <a:rPr lang="fr-FR" dirty="0" smtClean="0">
                <a:solidFill>
                  <a:schemeClr val="tx1"/>
                </a:solidFill>
              </a:rPr>
              <a:t> </a:t>
            </a:r>
            <a:r>
              <a:rPr lang="fr-FR" dirty="0">
                <a:solidFill>
                  <a:schemeClr val="tx1"/>
                </a:solidFill>
              </a:rPr>
              <a:t>- II</a:t>
            </a:r>
          </a:p>
        </p:txBody>
      </p:sp>
      <p:grpSp>
        <p:nvGrpSpPr>
          <p:cNvPr id="6" name="Group 5"/>
          <p:cNvGrpSpPr>
            <a:grpSpLocks noChangeAspect="1"/>
          </p:cNvGrpSpPr>
          <p:nvPr/>
        </p:nvGrpSpPr>
        <p:grpSpPr bwMode="auto">
          <a:xfrm>
            <a:off x="1212851" y="2155826"/>
            <a:ext cx="6765925" cy="2387600"/>
            <a:chOff x="1035" y="1776"/>
            <a:chExt cx="4262" cy="1504"/>
          </a:xfrm>
        </p:grpSpPr>
        <p:sp>
          <p:nvSpPr>
            <p:cNvPr id="7" name="AutoShape 4"/>
            <p:cNvSpPr>
              <a:spLocks noChangeAspect="1" noChangeArrowheads="1" noTextEdit="1"/>
            </p:cNvSpPr>
            <p:nvPr/>
          </p:nvSpPr>
          <p:spPr bwMode="auto">
            <a:xfrm>
              <a:off x="1035" y="1776"/>
              <a:ext cx="4262"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V="1">
              <a:off x="1086"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052"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1052" y="1793"/>
              <a:ext cx="4219"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163" y="1793"/>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10"/>
            <p:cNvSpPr>
              <a:spLocks noChangeShapeType="1"/>
            </p:cNvSpPr>
            <p:nvPr/>
          </p:nvSpPr>
          <p:spPr bwMode="auto">
            <a:xfrm flipV="1">
              <a:off x="1797"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874" y="1793"/>
              <a:ext cx="3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rgbClr val="1A1B1C"/>
                  </a:solidFill>
                  <a:effectLst/>
                  <a:latin typeface="Times New Roman" pitchFamily="18" charset="0"/>
                </a:rPr>
                <a:t>regVal</a:t>
              </a:r>
              <a:endParaRPr kumimoji="0" lang="en-US" sz="1800" b="0" i="1" u="none" strike="noStrike" cap="none" normalizeH="0" baseline="0" dirty="0" smtClean="0">
                <a:ln>
                  <a:noFill/>
                </a:ln>
                <a:solidFill>
                  <a:schemeClr val="tx1"/>
                </a:solidFill>
                <a:effectLst/>
                <a:latin typeface="Arial" pitchFamily="34" charset="0"/>
              </a:endParaRPr>
            </a:p>
          </p:txBody>
        </p:sp>
        <p:sp>
          <p:nvSpPr>
            <p:cNvPr id="14" name="Line 12"/>
            <p:cNvSpPr>
              <a:spLocks noChangeShapeType="1"/>
            </p:cNvSpPr>
            <p:nvPr/>
          </p:nvSpPr>
          <p:spPr bwMode="auto">
            <a:xfrm flipV="1">
              <a:off x="2738"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815" y="1793"/>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3260"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337" y="1793"/>
              <a:ext cx="16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value read from the register 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6"/>
            <p:cNvSpPr>
              <a:spLocks noEditPoints="1"/>
            </p:cNvSpPr>
            <p:nvPr/>
          </p:nvSpPr>
          <p:spPr bwMode="auto">
            <a:xfrm>
              <a:off x="1052" y="1793"/>
              <a:ext cx="4219" cy="317"/>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1163" y="1947"/>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8"/>
            <p:cNvSpPr>
              <a:spLocks noChangeShapeType="1"/>
            </p:cNvSpPr>
            <p:nvPr/>
          </p:nvSpPr>
          <p:spPr bwMode="auto">
            <a:xfrm flipV="1">
              <a:off x="1797" y="1956"/>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1874" y="1947"/>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A</a:t>
              </a:r>
              <a:endParaRPr kumimoji="0" lang="en-US" sz="1800" b="0" i="1" u="none" strike="noStrike" cap="none" normalizeH="0" baseline="0" smtClean="0">
                <a:ln>
                  <a:noFill/>
                </a:ln>
                <a:solidFill>
                  <a:schemeClr val="tx1"/>
                </a:solidFill>
                <a:effectLst/>
                <a:latin typeface="Arial" pitchFamily="34" charset="0"/>
              </a:endParaRPr>
            </a:p>
          </p:txBody>
        </p:sp>
        <p:sp>
          <p:nvSpPr>
            <p:cNvPr id="22" name="Line 20"/>
            <p:cNvSpPr>
              <a:spLocks noChangeShapeType="1"/>
            </p:cNvSpPr>
            <p:nvPr/>
          </p:nvSpPr>
          <p:spPr bwMode="auto">
            <a:xfrm flipV="1">
              <a:off x="2738" y="1956"/>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815" y="1947"/>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2"/>
            <p:cNvSpPr>
              <a:spLocks noChangeShapeType="1"/>
            </p:cNvSpPr>
            <p:nvPr/>
          </p:nvSpPr>
          <p:spPr bwMode="auto">
            <a:xfrm flipV="1">
              <a:off x="3260" y="1956"/>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337" y="1947"/>
              <a:ext cx="12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first operand of the </a:t>
              </a:r>
              <a:r>
                <a:rPr lang="en-US" sz="1600" dirty="0" err="1">
                  <a:solidFill>
                    <a:srgbClr val="1A1B1C"/>
                  </a:solidFill>
                  <a:latin typeface="Times New Roman" pitchFamily="18" charset="0"/>
                </a:rPr>
                <a:t>AlU</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Freeform 24"/>
            <p:cNvSpPr>
              <a:spLocks noEditPoints="1"/>
            </p:cNvSpPr>
            <p:nvPr/>
          </p:nvSpPr>
          <p:spPr bwMode="auto">
            <a:xfrm>
              <a:off x="1052" y="1956"/>
              <a:ext cx="4219" cy="308"/>
            </a:xfrm>
            <a:custGeom>
              <a:avLst/>
              <a:gdLst>
                <a:gd name="T0" fmla="*/ 489 w 493"/>
                <a:gd name="T1" fmla="*/ 18 h 36"/>
                <a:gd name="T2" fmla="*/ 489 w 493"/>
                <a:gd name="T3" fmla="*/ 0 h 36"/>
                <a:gd name="T4" fmla="*/ 493 w 493"/>
                <a:gd name="T5" fmla="*/ 18 h 36"/>
                <a:gd name="T6" fmla="*/ 493 w 493"/>
                <a:gd name="T7" fmla="*/ 0 h 36"/>
                <a:gd name="T8" fmla="*/ 0 w 493"/>
                <a:gd name="T9" fmla="*/ 18 h 36"/>
                <a:gd name="T10" fmla="*/ 493 w 493"/>
                <a:gd name="T11" fmla="*/ 18 h 36"/>
                <a:gd name="T12" fmla="*/ 0 w 493"/>
                <a:gd name="T13" fmla="*/ 36 h 36"/>
                <a:gd name="T14" fmla="*/ 0 w 493"/>
                <a:gd name="T15" fmla="*/ 18 h 36"/>
                <a:gd name="T16" fmla="*/ 4 w 493"/>
                <a:gd name="T17" fmla="*/ 36 h 36"/>
                <a:gd name="T18" fmla="*/ 4 w 49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6">
                  <a:moveTo>
                    <a:pt x="489" y="18"/>
                  </a:moveTo>
                  <a:lnTo>
                    <a:pt x="489" y="0"/>
                  </a:lnTo>
                  <a:moveTo>
                    <a:pt x="493" y="18"/>
                  </a:moveTo>
                  <a:lnTo>
                    <a:pt x="493" y="0"/>
                  </a:lnTo>
                  <a:moveTo>
                    <a:pt x="0" y="18"/>
                  </a:moveTo>
                  <a:lnTo>
                    <a:pt x="493"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1163" y="2110"/>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13</a:t>
              </a:r>
              <a:endParaRPr kumimoji="0" lang="en-US" sz="1800" b="0" i="0" u="none" strike="noStrike" cap="none" normalizeH="0" baseline="0" smtClean="0">
                <a:ln>
                  <a:noFill/>
                </a:ln>
                <a:solidFill>
                  <a:schemeClr val="tx1"/>
                </a:solidFill>
                <a:effectLst/>
                <a:latin typeface="Arial" pitchFamily="34" charset="0"/>
              </a:endParaRPr>
            </a:p>
          </p:txBody>
        </p:sp>
        <p:sp>
          <p:nvSpPr>
            <p:cNvPr id="28" name="Line 26"/>
            <p:cNvSpPr>
              <a:spLocks noChangeShapeType="1"/>
            </p:cNvSpPr>
            <p:nvPr/>
          </p:nvSpPr>
          <p:spPr bwMode="auto">
            <a:xfrm flipV="1">
              <a:off x="1797" y="2110"/>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874" y="21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B</a:t>
              </a:r>
              <a:endParaRPr kumimoji="0" lang="en-US" sz="1800" b="0" i="1" u="none" strike="noStrike" cap="none" normalizeH="0" baseline="0" smtClean="0">
                <a:ln>
                  <a:noFill/>
                </a:ln>
                <a:solidFill>
                  <a:schemeClr val="tx1"/>
                </a:solidFill>
                <a:effectLst/>
                <a:latin typeface="Arial" pitchFamily="34" charset="0"/>
              </a:endParaRPr>
            </a:p>
          </p:txBody>
        </p:sp>
        <p:sp>
          <p:nvSpPr>
            <p:cNvPr id="30" name="Line 28"/>
            <p:cNvSpPr>
              <a:spLocks noChangeShapeType="1"/>
            </p:cNvSpPr>
            <p:nvPr/>
          </p:nvSpPr>
          <p:spPr bwMode="auto">
            <a:xfrm flipV="1">
              <a:off x="2738" y="2110"/>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2815" y="2110"/>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024" name="Line 30"/>
            <p:cNvSpPr>
              <a:spLocks noChangeShapeType="1"/>
            </p:cNvSpPr>
            <p:nvPr/>
          </p:nvSpPr>
          <p:spPr bwMode="auto">
            <a:xfrm flipV="1">
              <a:off x="3260" y="2110"/>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31"/>
            <p:cNvSpPr>
              <a:spLocks noChangeArrowheads="1"/>
            </p:cNvSpPr>
            <p:nvPr/>
          </p:nvSpPr>
          <p:spPr bwMode="auto">
            <a:xfrm>
              <a:off x="3337" y="2110"/>
              <a:ext cx="1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second operand of the ALU</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7" name="Freeform 32"/>
            <p:cNvSpPr>
              <a:spLocks noEditPoints="1"/>
            </p:cNvSpPr>
            <p:nvPr/>
          </p:nvSpPr>
          <p:spPr bwMode="auto">
            <a:xfrm>
              <a:off x="1052" y="2110"/>
              <a:ext cx="4219" cy="316"/>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Rectangle 33"/>
            <p:cNvSpPr>
              <a:spLocks noChangeArrowheads="1"/>
            </p:cNvSpPr>
            <p:nvPr/>
          </p:nvSpPr>
          <p:spPr bwMode="auto">
            <a:xfrm>
              <a:off x="1163" y="2273"/>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14</a:t>
              </a:r>
              <a:endParaRPr kumimoji="0" lang="en-US" sz="1800" b="0" i="0" u="none" strike="noStrike" cap="none" normalizeH="0" baseline="0" smtClean="0">
                <a:ln>
                  <a:noFill/>
                </a:ln>
                <a:solidFill>
                  <a:schemeClr val="tx1"/>
                </a:solidFill>
                <a:effectLst/>
                <a:latin typeface="Arial" pitchFamily="34" charset="0"/>
              </a:endParaRPr>
            </a:p>
          </p:txBody>
        </p:sp>
        <p:sp>
          <p:nvSpPr>
            <p:cNvPr id="1029" name="Line 34"/>
            <p:cNvSpPr>
              <a:spLocks noChangeShapeType="1"/>
            </p:cNvSpPr>
            <p:nvPr/>
          </p:nvSpPr>
          <p:spPr bwMode="auto">
            <a:xfrm flipV="1">
              <a:off x="1797" y="227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35"/>
            <p:cNvSpPr>
              <a:spLocks noChangeArrowheads="1"/>
            </p:cNvSpPr>
            <p:nvPr/>
          </p:nvSpPr>
          <p:spPr bwMode="auto">
            <a:xfrm>
              <a:off x="1874" y="2273"/>
              <a:ext cx="3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rgbClr val="1A1B1C"/>
                  </a:solidFill>
                  <a:effectLst/>
                  <a:latin typeface="Times New Roman" pitchFamily="18" charset="0"/>
                </a:rPr>
                <a:t>flags.E</a:t>
              </a:r>
              <a:endParaRPr kumimoji="0" lang="en-US" sz="1800" b="0" u="none" strike="noStrike" cap="none" normalizeH="0" baseline="0" dirty="0" smtClean="0">
                <a:ln>
                  <a:noFill/>
                </a:ln>
                <a:solidFill>
                  <a:schemeClr val="tx1"/>
                </a:solidFill>
                <a:effectLst/>
                <a:latin typeface="Arial" pitchFamily="34" charset="0"/>
              </a:endParaRPr>
            </a:p>
          </p:txBody>
        </p:sp>
        <p:sp>
          <p:nvSpPr>
            <p:cNvPr id="1031" name="Line 36"/>
            <p:cNvSpPr>
              <a:spLocks noChangeShapeType="1"/>
            </p:cNvSpPr>
            <p:nvPr/>
          </p:nvSpPr>
          <p:spPr bwMode="auto">
            <a:xfrm flipV="1">
              <a:off x="2738" y="227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37"/>
            <p:cNvSpPr>
              <a:spLocks noChangeArrowheads="1"/>
            </p:cNvSpPr>
            <p:nvPr/>
          </p:nvSpPr>
          <p:spPr bwMode="auto">
            <a:xfrm>
              <a:off x="2815" y="2273"/>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3" name="Line 38"/>
            <p:cNvSpPr>
              <a:spLocks noChangeShapeType="1"/>
            </p:cNvSpPr>
            <p:nvPr/>
          </p:nvSpPr>
          <p:spPr bwMode="auto">
            <a:xfrm flipV="1">
              <a:off x="3260" y="227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39"/>
            <p:cNvSpPr>
              <a:spLocks noChangeArrowheads="1"/>
            </p:cNvSpPr>
            <p:nvPr/>
          </p:nvSpPr>
          <p:spPr bwMode="auto">
            <a:xfrm>
              <a:off x="3337" y="2273"/>
              <a:ext cx="8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the equality flag</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5" name="Freeform 40"/>
            <p:cNvSpPr>
              <a:spLocks noEditPoints="1"/>
            </p:cNvSpPr>
            <p:nvPr/>
          </p:nvSpPr>
          <p:spPr bwMode="auto">
            <a:xfrm>
              <a:off x="1052" y="2272"/>
              <a:ext cx="4219" cy="317"/>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41"/>
            <p:cNvSpPr>
              <a:spLocks noChangeArrowheads="1"/>
            </p:cNvSpPr>
            <p:nvPr/>
          </p:nvSpPr>
          <p:spPr bwMode="auto">
            <a:xfrm>
              <a:off x="1163" y="2427"/>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15</a:t>
              </a:r>
              <a:endParaRPr kumimoji="0" lang="en-US" sz="1800" b="0" i="0" u="none" strike="noStrike" cap="none" normalizeH="0" baseline="0" smtClean="0">
                <a:ln>
                  <a:noFill/>
                </a:ln>
                <a:solidFill>
                  <a:schemeClr val="tx1"/>
                </a:solidFill>
                <a:effectLst/>
                <a:latin typeface="Arial" pitchFamily="34" charset="0"/>
              </a:endParaRPr>
            </a:p>
          </p:txBody>
        </p:sp>
        <p:sp>
          <p:nvSpPr>
            <p:cNvPr id="1037" name="Line 42"/>
            <p:cNvSpPr>
              <a:spLocks noChangeShapeType="1"/>
            </p:cNvSpPr>
            <p:nvPr/>
          </p:nvSpPr>
          <p:spPr bwMode="auto">
            <a:xfrm flipV="1">
              <a:off x="1797" y="2435"/>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43"/>
            <p:cNvSpPr>
              <a:spLocks noChangeArrowheads="1"/>
            </p:cNvSpPr>
            <p:nvPr/>
          </p:nvSpPr>
          <p:spPr bwMode="auto">
            <a:xfrm>
              <a:off x="1874" y="2427"/>
              <a:ext cx="4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1A1B1C"/>
                  </a:solidFill>
                  <a:effectLst/>
                  <a:latin typeface="Times New Roman" pitchFamily="18" charset="0"/>
                </a:rPr>
                <a:t>flags.GT</a:t>
              </a:r>
              <a:endParaRPr kumimoji="0" lang="en-US" sz="1800" b="0" i="1" u="none" strike="noStrike" cap="none" normalizeH="0" baseline="0" dirty="0" smtClean="0">
                <a:ln>
                  <a:noFill/>
                </a:ln>
                <a:solidFill>
                  <a:schemeClr val="tx1"/>
                </a:solidFill>
                <a:effectLst/>
                <a:latin typeface="Arial" pitchFamily="34" charset="0"/>
              </a:endParaRPr>
            </a:p>
          </p:txBody>
        </p:sp>
        <p:sp>
          <p:nvSpPr>
            <p:cNvPr id="1039" name="Line 44"/>
            <p:cNvSpPr>
              <a:spLocks noChangeShapeType="1"/>
            </p:cNvSpPr>
            <p:nvPr/>
          </p:nvSpPr>
          <p:spPr bwMode="auto">
            <a:xfrm flipV="1">
              <a:off x="2738" y="2435"/>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45"/>
            <p:cNvSpPr>
              <a:spLocks noChangeArrowheads="1"/>
            </p:cNvSpPr>
            <p:nvPr/>
          </p:nvSpPr>
          <p:spPr bwMode="auto">
            <a:xfrm>
              <a:off x="2815" y="2427"/>
              <a:ext cx="11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41" name="Line 46"/>
            <p:cNvSpPr>
              <a:spLocks noChangeShapeType="1"/>
            </p:cNvSpPr>
            <p:nvPr/>
          </p:nvSpPr>
          <p:spPr bwMode="auto">
            <a:xfrm flipV="1">
              <a:off x="3260" y="2435"/>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Rectangle 47"/>
            <p:cNvSpPr>
              <a:spLocks noChangeArrowheads="1"/>
            </p:cNvSpPr>
            <p:nvPr/>
          </p:nvSpPr>
          <p:spPr bwMode="auto">
            <a:xfrm>
              <a:off x="3337" y="2427"/>
              <a:ext cx="10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the greater than flag</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3" name="Freeform 48"/>
            <p:cNvSpPr>
              <a:spLocks noEditPoints="1"/>
            </p:cNvSpPr>
            <p:nvPr/>
          </p:nvSpPr>
          <p:spPr bwMode="auto">
            <a:xfrm>
              <a:off x="1052" y="2435"/>
              <a:ext cx="4219" cy="308"/>
            </a:xfrm>
            <a:custGeom>
              <a:avLst/>
              <a:gdLst>
                <a:gd name="T0" fmla="*/ 489 w 493"/>
                <a:gd name="T1" fmla="*/ 18 h 36"/>
                <a:gd name="T2" fmla="*/ 489 w 493"/>
                <a:gd name="T3" fmla="*/ 0 h 36"/>
                <a:gd name="T4" fmla="*/ 493 w 493"/>
                <a:gd name="T5" fmla="*/ 18 h 36"/>
                <a:gd name="T6" fmla="*/ 493 w 493"/>
                <a:gd name="T7" fmla="*/ 0 h 36"/>
                <a:gd name="T8" fmla="*/ 0 w 493"/>
                <a:gd name="T9" fmla="*/ 18 h 36"/>
                <a:gd name="T10" fmla="*/ 493 w 493"/>
                <a:gd name="T11" fmla="*/ 18 h 36"/>
                <a:gd name="T12" fmla="*/ 0 w 493"/>
                <a:gd name="T13" fmla="*/ 36 h 36"/>
                <a:gd name="T14" fmla="*/ 0 w 493"/>
                <a:gd name="T15" fmla="*/ 18 h 36"/>
                <a:gd name="T16" fmla="*/ 4 w 493"/>
                <a:gd name="T17" fmla="*/ 36 h 36"/>
                <a:gd name="T18" fmla="*/ 4 w 49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6">
                  <a:moveTo>
                    <a:pt x="489" y="18"/>
                  </a:moveTo>
                  <a:lnTo>
                    <a:pt x="489" y="0"/>
                  </a:lnTo>
                  <a:moveTo>
                    <a:pt x="493" y="18"/>
                  </a:moveTo>
                  <a:lnTo>
                    <a:pt x="493" y="0"/>
                  </a:lnTo>
                  <a:moveTo>
                    <a:pt x="0" y="18"/>
                  </a:moveTo>
                  <a:lnTo>
                    <a:pt x="493"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49"/>
            <p:cNvSpPr>
              <a:spLocks noChangeArrowheads="1"/>
            </p:cNvSpPr>
            <p:nvPr/>
          </p:nvSpPr>
          <p:spPr bwMode="auto">
            <a:xfrm>
              <a:off x="1163" y="2589"/>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16</a:t>
              </a:r>
              <a:endParaRPr kumimoji="0" lang="en-US" sz="1800" b="0" i="0" u="none" strike="noStrike" cap="none" normalizeH="0" baseline="0" smtClean="0">
                <a:ln>
                  <a:noFill/>
                </a:ln>
                <a:solidFill>
                  <a:schemeClr val="tx1"/>
                </a:solidFill>
                <a:effectLst/>
                <a:latin typeface="Arial" pitchFamily="34" charset="0"/>
              </a:endParaRPr>
            </a:p>
          </p:txBody>
        </p:sp>
        <p:sp>
          <p:nvSpPr>
            <p:cNvPr id="1045" name="Line 50"/>
            <p:cNvSpPr>
              <a:spLocks noChangeShapeType="1"/>
            </p:cNvSpPr>
            <p:nvPr/>
          </p:nvSpPr>
          <p:spPr bwMode="auto">
            <a:xfrm flipV="1">
              <a:off x="1797" y="2589"/>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51"/>
            <p:cNvSpPr>
              <a:spLocks noChangeArrowheads="1"/>
            </p:cNvSpPr>
            <p:nvPr/>
          </p:nvSpPr>
          <p:spPr bwMode="auto">
            <a:xfrm>
              <a:off x="1874" y="2589"/>
              <a:ext cx="4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aluResult</a:t>
              </a:r>
              <a:endParaRPr kumimoji="0" lang="en-US" sz="1800" b="0" i="1" u="none" strike="noStrike" cap="none" normalizeH="0" baseline="0" smtClean="0">
                <a:ln>
                  <a:noFill/>
                </a:ln>
                <a:solidFill>
                  <a:schemeClr val="tx1"/>
                </a:solidFill>
                <a:effectLst/>
                <a:latin typeface="Arial" pitchFamily="34" charset="0"/>
              </a:endParaRPr>
            </a:p>
          </p:txBody>
        </p:sp>
        <p:sp>
          <p:nvSpPr>
            <p:cNvPr id="1047" name="Line 52"/>
            <p:cNvSpPr>
              <a:spLocks noChangeShapeType="1"/>
            </p:cNvSpPr>
            <p:nvPr/>
          </p:nvSpPr>
          <p:spPr bwMode="auto">
            <a:xfrm flipV="1">
              <a:off x="2738" y="2589"/>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53"/>
            <p:cNvSpPr>
              <a:spLocks noChangeArrowheads="1"/>
            </p:cNvSpPr>
            <p:nvPr/>
          </p:nvSpPr>
          <p:spPr bwMode="auto">
            <a:xfrm>
              <a:off x="2815" y="2589"/>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049" name="Line 54"/>
            <p:cNvSpPr>
              <a:spLocks noChangeShapeType="1"/>
            </p:cNvSpPr>
            <p:nvPr/>
          </p:nvSpPr>
          <p:spPr bwMode="auto">
            <a:xfrm flipV="1">
              <a:off x="3260" y="2589"/>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55"/>
            <p:cNvSpPr>
              <a:spLocks noChangeArrowheads="1"/>
            </p:cNvSpPr>
            <p:nvPr/>
          </p:nvSpPr>
          <p:spPr bwMode="auto">
            <a:xfrm>
              <a:off x="3337" y="2589"/>
              <a:ext cx="76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the ALU result</a:t>
              </a:r>
              <a:endParaRPr kumimoji="0" lang="en-US" sz="1800" b="0" i="0" u="none" strike="noStrike" cap="none" normalizeH="0" baseline="0" dirty="0" smtClean="0">
                <a:ln>
                  <a:noFill/>
                </a:ln>
                <a:solidFill>
                  <a:schemeClr val="tx1"/>
                </a:solidFill>
                <a:effectLst/>
                <a:latin typeface="Arial" pitchFamily="34" charset="0"/>
              </a:endParaRPr>
            </a:p>
          </p:txBody>
        </p:sp>
        <p:sp>
          <p:nvSpPr>
            <p:cNvPr id="1051" name="Freeform 56"/>
            <p:cNvSpPr>
              <a:spLocks noEditPoints="1"/>
            </p:cNvSpPr>
            <p:nvPr/>
          </p:nvSpPr>
          <p:spPr bwMode="auto">
            <a:xfrm>
              <a:off x="1052" y="2589"/>
              <a:ext cx="4219" cy="317"/>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57"/>
            <p:cNvSpPr>
              <a:spLocks noChangeArrowheads="1"/>
            </p:cNvSpPr>
            <p:nvPr/>
          </p:nvSpPr>
          <p:spPr bwMode="auto">
            <a:xfrm>
              <a:off x="1163" y="2752"/>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17</a:t>
              </a:r>
              <a:endParaRPr kumimoji="0" lang="en-US" sz="1800" b="0" i="0" u="none" strike="noStrike" cap="none" normalizeH="0" baseline="0" smtClean="0">
                <a:ln>
                  <a:noFill/>
                </a:ln>
                <a:solidFill>
                  <a:schemeClr val="tx1"/>
                </a:solidFill>
                <a:effectLst/>
                <a:latin typeface="Arial" pitchFamily="34" charset="0"/>
              </a:endParaRPr>
            </a:p>
          </p:txBody>
        </p:sp>
        <p:sp>
          <p:nvSpPr>
            <p:cNvPr id="1053" name="Line 58"/>
            <p:cNvSpPr>
              <a:spLocks noChangeShapeType="1"/>
            </p:cNvSpPr>
            <p:nvPr/>
          </p:nvSpPr>
          <p:spPr bwMode="auto">
            <a:xfrm flipV="1">
              <a:off x="1797" y="275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59"/>
            <p:cNvSpPr>
              <a:spLocks noChangeArrowheads="1"/>
            </p:cNvSpPr>
            <p:nvPr/>
          </p:nvSpPr>
          <p:spPr bwMode="auto">
            <a:xfrm>
              <a:off x="1874" y="2752"/>
              <a:ext cx="2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mar</a:t>
              </a:r>
              <a:endParaRPr kumimoji="0" lang="en-US" sz="1800" b="0" i="1" u="none" strike="noStrike" cap="none" normalizeH="0" baseline="0" smtClean="0">
                <a:ln>
                  <a:noFill/>
                </a:ln>
                <a:solidFill>
                  <a:schemeClr val="tx1"/>
                </a:solidFill>
                <a:effectLst/>
                <a:latin typeface="Arial" pitchFamily="34" charset="0"/>
              </a:endParaRPr>
            </a:p>
          </p:txBody>
        </p:sp>
        <p:sp>
          <p:nvSpPr>
            <p:cNvPr id="1055" name="Line 60"/>
            <p:cNvSpPr>
              <a:spLocks noChangeShapeType="1"/>
            </p:cNvSpPr>
            <p:nvPr/>
          </p:nvSpPr>
          <p:spPr bwMode="auto">
            <a:xfrm flipV="1">
              <a:off x="2738" y="275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61"/>
            <p:cNvSpPr>
              <a:spLocks noChangeArrowheads="1"/>
            </p:cNvSpPr>
            <p:nvPr/>
          </p:nvSpPr>
          <p:spPr bwMode="auto">
            <a:xfrm>
              <a:off x="2815" y="2752"/>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057" name="Line 62"/>
            <p:cNvSpPr>
              <a:spLocks noChangeShapeType="1"/>
            </p:cNvSpPr>
            <p:nvPr/>
          </p:nvSpPr>
          <p:spPr bwMode="auto">
            <a:xfrm flipV="1">
              <a:off x="3260" y="275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63"/>
            <p:cNvSpPr>
              <a:spLocks noChangeArrowheads="1"/>
            </p:cNvSpPr>
            <p:nvPr/>
          </p:nvSpPr>
          <p:spPr bwMode="auto">
            <a:xfrm>
              <a:off x="3337" y="2752"/>
              <a:ext cx="12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memory address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59" name="Freeform 64"/>
            <p:cNvSpPr>
              <a:spLocks noEditPoints="1"/>
            </p:cNvSpPr>
            <p:nvPr/>
          </p:nvSpPr>
          <p:spPr bwMode="auto">
            <a:xfrm>
              <a:off x="1052" y="2752"/>
              <a:ext cx="4219" cy="316"/>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65"/>
            <p:cNvSpPr>
              <a:spLocks noChangeArrowheads="1"/>
            </p:cNvSpPr>
            <p:nvPr/>
          </p:nvSpPr>
          <p:spPr bwMode="auto">
            <a:xfrm>
              <a:off x="1163" y="2906"/>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1061" name="Line 66"/>
            <p:cNvSpPr>
              <a:spLocks noChangeShapeType="1"/>
            </p:cNvSpPr>
            <p:nvPr/>
          </p:nvSpPr>
          <p:spPr bwMode="auto">
            <a:xfrm flipV="1">
              <a:off x="1797" y="2914"/>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Rectangle 67"/>
            <p:cNvSpPr>
              <a:spLocks noChangeArrowheads="1"/>
            </p:cNvSpPr>
            <p:nvPr/>
          </p:nvSpPr>
          <p:spPr bwMode="auto">
            <a:xfrm>
              <a:off x="1874" y="2906"/>
              <a:ext cx="2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mdr</a:t>
              </a:r>
              <a:endParaRPr kumimoji="0" lang="en-US" sz="1800" b="0" i="1" u="none" strike="noStrike" cap="none" normalizeH="0" baseline="0" smtClean="0">
                <a:ln>
                  <a:noFill/>
                </a:ln>
                <a:solidFill>
                  <a:schemeClr val="tx1"/>
                </a:solidFill>
                <a:effectLst/>
                <a:latin typeface="Arial" pitchFamily="34" charset="0"/>
              </a:endParaRPr>
            </a:p>
          </p:txBody>
        </p:sp>
        <p:sp>
          <p:nvSpPr>
            <p:cNvPr id="1063" name="Line 68"/>
            <p:cNvSpPr>
              <a:spLocks noChangeShapeType="1"/>
            </p:cNvSpPr>
            <p:nvPr/>
          </p:nvSpPr>
          <p:spPr bwMode="auto">
            <a:xfrm flipV="1">
              <a:off x="2738" y="2914"/>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69"/>
            <p:cNvSpPr>
              <a:spLocks noChangeArrowheads="1"/>
            </p:cNvSpPr>
            <p:nvPr/>
          </p:nvSpPr>
          <p:spPr bwMode="auto">
            <a:xfrm>
              <a:off x="2815" y="2906"/>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065" name="Line 70"/>
            <p:cNvSpPr>
              <a:spLocks noChangeShapeType="1"/>
            </p:cNvSpPr>
            <p:nvPr/>
          </p:nvSpPr>
          <p:spPr bwMode="auto">
            <a:xfrm flipV="1">
              <a:off x="3260" y="2914"/>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Rectangle 71"/>
            <p:cNvSpPr>
              <a:spLocks noChangeArrowheads="1"/>
            </p:cNvSpPr>
            <p:nvPr/>
          </p:nvSpPr>
          <p:spPr bwMode="auto">
            <a:xfrm>
              <a:off x="3337" y="2906"/>
              <a:ext cx="11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memory data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67" name="Freeform 72"/>
            <p:cNvSpPr>
              <a:spLocks noEditPoints="1"/>
            </p:cNvSpPr>
            <p:nvPr/>
          </p:nvSpPr>
          <p:spPr bwMode="auto">
            <a:xfrm>
              <a:off x="1052" y="2914"/>
              <a:ext cx="4219" cy="308"/>
            </a:xfrm>
            <a:custGeom>
              <a:avLst/>
              <a:gdLst>
                <a:gd name="T0" fmla="*/ 489 w 493"/>
                <a:gd name="T1" fmla="*/ 18 h 36"/>
                <a:gd name="T2" fmla="*/ 489 w 493"/>
                <a:gd name="T3" fmla="*/ 0 h 36"/>
                <a:gd name="T4" fmla="*/ 493 w 493"/>
                <a:gd name="T5" fmla="*/ 18 h 36"/>
                <a:gd name="T6" fmla="*/ 493 w 493"/>
                <a:gd name="T7" fmla="*/ 0 h 36"/>
                <a:gd name="T8" fmla="*/ 0 w 493"/>
                <a:gd name="T9" fmla="*/ 18 h 36"/>
                <a:gd name="T10" fmla="*/ 493 w 493"/>
                <a:gd name="T11" fmla="*/ 18 h 36"/>
                <a:gd name="T12" fmla="*/ 0 w 493"/>
                <a:gd name="T13" fmla="*/ 36 h 36"/>
                <a:gd name="T14" fmla="*/ 0 w 493"/>
                <a:gd name="T15" fmla="*/ 18 h 36"/>
                <a:gd name="T16" fmla="*/ 4 w 493"/>
                <a:gd name="T17" fmla="*/ 36 h 36"/>
                <a:gd name="T18" fmla="*/ 4 w 49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6">
                  <a:moveTo>
                    <a:pt x="489" y="18"/>
                  </a:moveTo>
                  <a:lnTo>
                    <a:pt x="489" y="0"/>
                  </a:lnTo>
                  <a:moveTo>
                    <a:pt x="493" y="18"/>
                  </a:moveTo>
                  <a:lnTo>
                    <a:pt x="493" y="0"/>
                  </a:lnTo>
                  <a:moveTo>
                    <a:pt x="0" y="18"/>
                  </a:moveTo>
                  <a:lnTo>
                    <a:pt x="493"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73"/>
            <p:cNvSpPr>
              <a:spLocks noChangeArrowheads="1"/>
            </p:cNvSpPr>
            <p:nvPr/>
          </p:nvSpPr>
          <p:spPr bwMode="auto">
            <a:xfrm>
              <a:off x="1163" y="3069"/>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19</a:t>
              </a:r>
              <a:endParaRPr kumimoji="0" lang="en-US" sz="1800" b="0" i="0" u="none" strike="noStrike" cap="none" normalizeH="0" baseline="0" smtClean="0">
                <a:ln>
                  <a:noFill/>
                </a:ln>
                <a:solidFill>
                  <a:schemeClr val="tx1"/>
                </a:solidFill>
                <a:effectLst/>
                <a:latin typeface="Arial" pitchFamily="34" charset="0"/>
              </a:endParaRPr>
            </a:p>
          </p:txBody>
        </p:sp>
        <p:sp>
          <p:nvSpPr>
            <p:cNvPr id="1069" name="Line 74"/>
            <p:cNvSpPr>
              <a:spLocks noChangeShapeType="1"/>
            </p:cNvSpPr>
            <p:nvPr/>
          </p:nvSpPr>
          <p:spPr bwMode="auto">
            <a:xfrm flipV="1">
              <a:off x="1797" y="3068"/>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75"/>
            <p:cNvSpPr>
              <a:spLocks noChangeArrowheads="1"/>
            </p:cNvSpPr>
            <p:nvPr/>
          </p:nvSpPr>
          <p:spPr bwMode="auto">
            <a:xfrm>
              <a:off x="1874" y="3069"/>
              <a:ext cx="4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1A1B1C"/>
                  </a:solidFill>
                  <a:effectLst/>
                  <a:latin typeface="Times New Roman" pitchFamily="18" charset="0"/>
                </a:rPr>
                <a:t>ldResult</a:t>
              </a:r>
              <a:endParaRPr kumimoji="0" lang="en-US" sz="1800" b="0" i="1" u="none" strike="noStrike" cap="none" normalizeH="0" baseline="0" smtClean="0">
                <a:ln>
                  <a:noFill/>
                </a:ln>
                <a:solidFill>
                  <a:schemeClr val="tx1"/>
                </a:solidFill>
                <a:effectLst/>
                <a:latin typeface="Arial" pitchFamily="34" charset="0"/>
              </a:endParaRPr>
            </a:p>
          </p:txBody>
        </p:sp>
        <p:sp>
          <p:nvSpPr>
            <p:cNvPr id="1071" name="Line 76"/>
            <p:cNvSpPr>
              <a:spLocks noChangeShapeType="1"/>
            </p:cNvSpPr>
            <p:nvPr/>
          </p:nvSpPr>
          <p:spPr bwMode="auto">
            <a:xfrm flipV="1">
              <a:off x="2738" y="3068"/>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77"/>
            <p:cNvSpPr>
              <a:spLocks noChangeArrowheads="1"/>
            </p:cNvSpPr>
            <p:nvPr/>
          </p:nvSpPr>
          <p:spPr bwMode="auto">
            <a:xfrm>
              <a:off x="2815" y="3069"/>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073" name="Line 78"/>
            <p:cNvSpPr>
              <a:spLocks noChangeShapeType="1"/>
            </p:cNvSpPr>
            <p:nvPr/>
          </p:nvSpPr>
          <p:spPr bwMode="auto">
            <a:xfrm flipV="1">
              <a:off x="3260" y="3068"/>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79"/>
            <p:cNvSpPr>
              <a:spLocks noChangeArrowheads="1"/>
            </p:cNvSpPr>
            <p:nvPr/>
          </p:nvSpPr>
          <p:spPr bwMode="auto">
            <a:xfrm>
              <a:off x="3337" y="3069"/>
              <a:ext cx="15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the value loaded from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075" name="Freeform 80"/>
            <p:cNvSpPr>
              <a:spLocks noEditPoints="1"/>
            </p:cNvSpPr>
            <p:nvPr/>
          </p:nvSpPr>
          <p:spPr bwMode="auto">
            <a:xfrm>
              <a:off x="1052" y="3068"/>
              <a:ext cx="4219" cy="189"/>
            </a:xfrm>
            <a:custGeom>
              <a:avLst/>
              <a:gdLst>
                <a:gd name="T0" fmla="*/ 489 w 493"/>
                <a:gd name="T1" fmla="*/ 18 h 22"/>
                <a:gd name="T2" fmla="*/ 489 w 493"/>
                <a:gd name="T3" fmla="*/ 0 h 22"/>
                <a:gd name="T4" fmla="*/ 493 w 493"/>
                <a:gd name="T5" fmla="*/ 18 h 22"/>
                <a:gd name="T6" fmla="*/ 493 w 493"/>
                <a:gd name="T7" fmla="*/ 0 h 22"/>
                <a:gd name="T8" fmla="*/ 0 w 493"/>
                <a:gd name="T9" fmla="*/ 18 h 22"/>
                <a:gd name="T10" fmla="*/ 493 w 493"/>
                <a:gd name="T11" fmla="*/ 18 h 22"/>
                <a:gd name="T12" fmla="*/ 0 w 493"/>
                <a:gd name="T13" fmla="*/ 22 h 22"/>
                <a:gd name="T14" fmla="*/ 493 w 49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2">
                  <a:moveTo>
                    <a:pt x="489" y="18"/>
                  </a:moveTo>
                  <a:lnTo>
                    <a:pt x="489" y="0"/>
                  </a:lnTo>
                  <a:moveTo>
                    <a:pt x="493" y="18"/>
                  </a:moveTo>
                  <a:lnTo>
                    <a:pt x="493" y="0"/>
                  </a:lnTo>
                  <a:moveTo>
                    <a:pt x="0" y="18"/>
                  </a:moveTo>
                  <a:lnTo>
                    <a:pt x="493" y="18"/>
                  </a:lnTo>
                  <a:moveTo>
                    <a:pt x="0" y="22"/>
                  </a:moveTo>
                  <a:lnTo>
                    <a:pt x="493"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01700" y="168573"/>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Microinstructions</a:t>
            </a:r>
            <a:endParaRPr lang="fr-FR" dirty="0">
              <a:solidFill>
                <a:schemeClr val="tx1"/>
              </a:solidFill>
            </a:endParaRPr>
          </a:p>
        </p:txBody>
      </p:sp>
      <p:sp>
        <p:nvSpPr>
          <p:cNvPr id="3" name="Text Placeholder 2"/>
          <p:cNvSpPr txBox="1">
            <a:spLocks noGrp="1"/>
          </p:cNvSpPr>
          <p:nvPr>
            <p:ph type="body" idx="4294967295"/>
          </p:nvPr>
        </p:nvSpPr>
        <p:spPr>
          <a:xfrm>
            <a:off x="787400" y="1600200"/>
            <a:ext cx="8356600" cy="44958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ctr">
              <a:buNone/>
            </a:pPr>
            <a:r>
              <a:rPr lang="en-US" sz="4000" dirty="0">
                <a:solidFill>
                  <a:srgbClr val="DC2300"/>
                </a:solidFill>
                <a:effectLst>
                  <a:outerShdw dist="17961" dir="2700000">
                    <a:scrgbClr r="0" g="0" b="0"/>
                  </a:outerShdw>
                </a:effectLst>
                <a:latin typeface="Calibri" panose="020F0502020204030204" pitchFamily="34" charset="0"/>
              </a:rPr>
              <a:t>Basic Instructions</a:t>
            </a:r>
          </a:p>
          <a:p>
            <a:pPr lvl="0">
              <a:buSzPct val="100000"/>
              <a:buFont typeface="Symbol" panose="05050102010706020507" pitchFamily="18" charset="2"/>
              <a:buChar char="*"/>
            </a:pPr>
            <a:r>
              <a:rPr lang="en-US" dirty="0" err="1">
                <a:solidFill>
                  <a:srgbClr val="DC2300"/>
                </a:solidFill>
                <a:latin typeface="Calibri" panose="020F0502020204030204" pitchFamily="34" charset="0"/>
              </a:rPr>
              <a:t>mloadIR</a:t>
            </a:r>
            <a:r>
              <a:rPr lang="en-US" dirty="0">
                <a:latin typeface="Calibri" panose="020F0502020204030204" pitchFamily="34" charset="0"/>
              </a:rPr>
              <a:t> → Loads the instruction </a:t>
            </a:r>
            <a:r>
              <a:rPr lang="en-US" dirty="0" smtClean="0">
                <a:latin typeface="Calibri" panose="020F0502020204030204" pitchFamily="34" charset="0"/>
              </a:rPr>
              <a:t>register </a:t>
            </a:r>
            <a:r>
              <a:rPr lang="en-US" dirty="0">
                <a:latin typeface="Calibri" panose="020F0502020204030204" pitchFamily="34" charset="0"/>
              </a:rPr>
              <a:t>(</a:t>
            </a:r>
            <a:r>
              <a:rPr lang="en-US" dirty="0" err="1">
                <a:latin typeface="Calibri" panose="020F0502020204030204" pitchFamily="34" charset="0"/>
              </a:rPr>
              <a:t>ir</a:t>
            </a:r>
            <a:r>
              <a:rPr lang="en-US" dirty="0">
                <a:latin typeface="Calibri" panose="020F0502020204030204" pitchFamily="34" charset="0"/>
              </a:rPr>
              <a:t>) with the contents of the instruction.</a:t>
            </a:r>
          </a:p>
          <a:p>
            <a:pPr lvl="0">
              <a:buSzPct val="100000"/>
              <a:buFont typeface="Symbol" panose="05050102010706020507" pitchFamily="18" charset="2"/>
              <a:buChar char="*"/>
            </a:pPr>
            <a:r>
              <a:rPr lang="en-US" dirty="0" err="1">
                <a:solidFill>
                  <a:srgbClr val="2300DC"/>
                </a:solidFill>
                <a:latin typeface="Calibri" panose="020F0502020204030204" pitchFamily="34" charset="0"/>
              </a:rPr>
              <a:t>mdecode</a:t>
            </a:r>
            <a:r>
              <a:rPr lang="en-US" dirty="0">
                <a:latin typeface="Calibri" panose="020F0502020204030204" pitchFamily="34" charset="0"/>
              </a:rPr>
              <a:t> → Waits for 1 cycle. </a:t>
            </a:r>
            <a:r>
              <a:rPr lang="en-US" dirty="0" smtClean="0">
                <a:latin typeface="Calibri" panose="020F0502020204030204" pitchFamily="34" charset="0"/>
              </a:rPr>
              <a:t>Meanwhile, all </a:t>
            </a:r>
            <a:r>
              <a:rPr lang="en-US" dirty="0">
                <a:latin typeface="Calibri" panose="020F0502020204030204" pitchFamily="34" charset="0"/>
              </a:rPr>
              <a:t>the decode </a:t>
            </a:r>
            <a:r>
              <a:rPr lang="en-US" dirty="0" smtClean="0">
                <a:latin typeface="Calibri" panose="020F0502020204030204" pitchFamily="34" charset="0"/>
              </a:rPr>
              <a:t>registers </a:t>
            </a:r>
            <a:r>
              <a:rPr lang="en-US" dirty="0">
                <a:latin typeface="Calibri" panose="020F0502020204030204" pitchFamily="34" charset="0"/>
              </a:rPr>
              <a:t>get populated</a:t>
            </a:r>
          </a:p>
          <a:p>
            <a:pPr lvl="0">
              <a:buSzPct val="100000"/>
              <a:buFont typeface="Symbol" panose="05050102010706020507" pitchFamily="18" charset="2"/>
              <a:buChar char="*"/>
            </a:pPr>
            <a:r>
              <a:rPr lang="en-US" dirty="0" err="1">
                <a:solidFill>
                  <a:srgbClr val="33CC66"/>
                </a:solidFill>
                <a:latin typeface="Calibri" panose="020F0502020204030204" pitchFamily="34" charset="0"/>
              </a:rPr>
              <a:t>mswitch</a:t>
            </a:r>
            <a:r>
              <a:rPr lang="en-US" dirty="0">
                <a:latin typeface="Calibri" panose="020F0502020204030204" pitchFamily="34" charset="0"/>
              </a:rPr>
              <a:t> → Loads the set of micro instructions corresponding to a program instruction.</a:t>
            </a:r>
          </a:p>
          <a:p>
            <a:pPr lvl="0"/>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476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Car </a:t>
            </a:r>
            <a:r>
              <a:rPr lang="fr-FR" dirty="0" err="1">
                <a:solidFill>
                  <a:schemeClr val="tx1"/>
                </a:solidFill>
              </a:rPr>
              <a:t>Assembly</a:t>
            </a:r>
            <a:r>
              <a:rPr lang="fr-FR" dirty="0">
                <a:solidFill>
                  <a:schemeClr val="tx1"/>
                </a:solidFill>
              </a:rPr>
              <a:t> Line</a:t>
            </a:r>
          </a:p>
        </p:txBody>
      </p:sp>
      <p:sp>
        <p:nvSpPr>
          <p:cNvPr id="3" name="Text Placeholder 2"/>
          <p:cNvSpPr txBox="1">
            <a:spLocks noGrp="1"/>
          </p:cNvSpPr>
          <p:nvPr>
            <p:ph type="body" idx="4294967295"/>
          </p:nvPr>
        </p:nvSpPr>
        <p:spPr>
          <a:xfrm>
            <a:off x="863600" y="3260725"/>
            <a:ext cx="7416800" cy="281463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Similar to a car </a:t>
            </a:r>
            <a:r>
              <a:rPr lang="en-US" sz="3600" dirty="0">
                <a:solidFill>
                  <a:srgbClr val="FF3333"/>
                </a:solidFill>
                <a:latin typeface="Calibri" panose="020F0502020204030204" pitchFamily="34" charset="0"/>
              </a:rPr>
              <a:t>assembly line</a:t>
            </a:r>
          </a:p>
          <a:p>
            <a:pPr lvl="1">
              <a:buSzPct val="100000"/>
              <a:buFont typeface="Symbol" panose="05050102010706020507" pitchFamily="18" charset="2"/>
              <a:buChar char="*"/>
            </a:pPr>
            <a:r>
              <a:rPr lang="en-US" sz="2800" dirty="0">
                <a:latin typeface="Calibri" panose="020F0502020204030204" pitchFamily="34" charset="0"/>
              </a:rPr>
              <a:t>Cast raw </a:t>
            </a:r>
            <a:r>
              <a:rPr lang="en-US" sz="2800" dirty="0">
                <a:solidFill>
                  <a:srgbClr val="2323DC"/>
                </a:solidFill>
                <a:latin typeface="Calibri" panose="020F0502020204030204" pitchFamily="34" charset="0"/>
              </a:rPr>
              <a:t>metal</a:t>
            </a:r>
            <a:r>
              <a:rPr lang="en-US" sz="2800" dirty="0">
                <a:latin typeface="Calibri" panose="020F0502020204030204" pitchFamily="34" charset="0"/>
              </a:rPr>
              <a:t> into the </a:t>
            </a:r>
            <a:r>
              <a:rPr lang="en-US" sz="2800" dirty="0" smtClean="0">
                <a:solidFill>
                  <a:srgbClr val="6B0094"/>
                </a:solidFill>
                <a:latin typeface="Calibri" panose="020F0502020204030204" pitchFamily="34" charset="0"/>
              </a:rPr>
              <a:t>chassis</a:t>
            </a:r>
            <a:r>
              <a:rPr lang="en-US" sz="2800" dirty="0" smtClean="0">
                <a:latin typeface="Calibri" panose="020F0502020204030204" pitchFamily="34" charset="0"/>
              </a:rPr>
              <a:t> </a:t>
            </a:r>
            <a:r>
              <a:rPr lang="en-US" sz="2800" dirty="0">
                <a:latin typeface="Calibri" panose="020F0502020204030204" pitchFamily="34" charset="0"/>
              </a:rPr>
              <a:t>of a car</a:t>
            </a:r>
          </a:p>
          <a:p>
            <a:pPr lvl="1">
              <a:buSzPct val="100000"/>
              <a:buFont typeface="Symbol" panose="05050102010706020507" pitchFamily="18" charset="2"/>
              <a:buChar char="*"/>
            </a:pPr>
            <a:r>
              <a:rPr lang="en-US" sz="2800" dirty="0">
                <a:latin typeface="Calibri" panose="020F0502020204030204" pitchFamily="34" charset="0"/>
              </a:rPr>
              <a:t>Build the </a:t>
            </a:r>
            <a:r>
              <a:rPr lang="en-US" sz="2800" dirty="0">
                <a:solidFill>
                  <a:srgbClr val="00AE00"/>
                </a:solidFill>
                <a:latin typeface="Calibri" panose="020F0502020204030204" pitchFamily="34" charset="0"/>
              </a:rPr>
              <a:t>Engine</a:t>
            </a:r>
          </a:p>
          <a:p>
            <a:pPr lvl="1">
              <a:buSzPct val="100000"/>
              <a:buFont typeface="Symbol" panose="05050102010706020507" pitchFamily="18" charset="2"/>
              <a:buChar char="*"/>
            </a:pPr>
            <a:r>
              <a:rPr lang="en-US" sz="2800" dirty="0">
                <a:latin typeface="Calibri" panose="020F0502020204030204" pitchFamily="34" charset="0"/>
              </a:rPr>
              <a:t>Assemble the </a:t>
            </a:r>
            <a:r>
              <a:rPr lang="en-US" sz="2800" dirty="0">
                <a:solidFill>
                  <a:srgbClr val="00AE00"/>
                </a:solidFill>
                <a:latin typeface="Calibri" panose="020F0502020204030204" pitchFamily="34" charset="0"/>
              </a:rPr>
              <a:t>engine</a:t>
            </a:r>
            <a:r>
              <a:rPr lang="en-US" sz="2800" dirty="0">
                <a:latin typeface="Calibri" panose="020F0502020204030204" pitchFamily="34" charset="0"/>
              </a:rPr>
              <a:t> and the </a:t>
            </a:r>
            <a:r>
              <a:rPr lang="en-US" sz="2800" dirty="0" smtClean="0">
                <a:solidFill>
                  <a:srgbClr val="6B0094"/>
                </a:solidFill>
                <a:latin typeface="Calibri" panose="020F0502020204030204" pitchFamily="34" charset="0"/>
              </a:rPr>
              <a:t>chassis</a:t>
            </a:r>
            <a:endParaRPr lang="en-US" sz="2800" dirty="0">
              <a:solidFill>
                <a:srgbClr val="6B0094"/>
              </a:solidFill>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Place the </a:t>
            </a:r>
            <a:r>
              <a:rPr lang="en-US" sz="2800" dirty="0" smtClean="0">
                <a:solidFill>
                  <a:srgbClr val="FF3366"/>
                </a:solidFill>
                <a:latin typeface="Calibri" panose="020F0502020204030204" pitchFamily="34" charset="0"/>
              </a:rPr>
              <a:t>dashboard</a:t>
            </a:r>
            <a:r>
              <a:rPr lang="en-US" sz="2800" dirty="0" smtClean="0">
                <a:latin typeface="Calibri" panose="020F0502020204030204" pitchFamily="34" charset="0"/>
              </a:rPr>
              <a:t>, and</a:t>
            </a:r>
            <a:r>
              <a:rPr lang="en-US" sz="2800" dirty="0" smtClean="0">
                <a:solidFill>
                  <a:srgbClr val="0066CC"/>
                </a:solidFill>
                <a:latin typeface="Calibri" panose="020F0502020204030204" pitchFamily="34" charset="0"/>
              </a:rPr>
              <a:t> </a:t>
            </a:r>
            <a:r>
              <a:rPr lang="en-US" sz="2800" dirty="0">
                <a:solidFill>
                  <a:srgbClr val="0066CC"/>
                </a:solidFill>
                <a:latin typeface="Calibri" panose="020F0502020204030204" pitchFamily="34" charset="0"/>
              </a:rPr>
              <a:t>upholstery</a:t>
            </a:r>
          </a:p>
        </p:txBody>
      </p:sp>
      <p:pic>
        <p:nvPicPr>
          <p:cNvPr id="4" name="Picture 3"/>
          <p:cNvPicPr>
            <a:picLocks noChangeAspect="1"/>
          </p:cNvPicPr>
          <p:nvPr/>
        </p:nvPicPr>
        <p:blipFill>
          <a:blip r:embed="rId3">
            <a:lum/>
            <a:alphaModFix/>
          </a:blip>
          <a:srcRect/>
          <a:stretch>
            <a:fillRect/>
          </a:stretch>
        </p:blipFill>
        <p:spPr>
          <a:xfrm>
            <a:off x="1022759" y="1513440"/>
            <a:ext cx="8049240" cy="15105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8023" y="194932"/>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Move </a:t>
            </a:r>
            <a:r>
              <a:rPr lang="fr-FR" dirty="0" err="1">
                <a:solidFill>
                  <a:schemeClr val="tx1"/>
                </a:solidFill>
              </a:rPr>
              <a:t>Microinstructions</a:t>
            </a:r>
            <a:endParaRPr lang="fr-FR" dirty="0">
              <a:solidFill>
                <a:schemeClr val="tx1"/>
              </a:solidFill>
            </a:endParaRPr>
          </a:p>
        </p:txBody>
      </p:sp>
      <p:sp>
        <p:nvSpPr>
          <p:cNvPr id="3" name="Text Placeholder 2"/>
          <p:cNvSpPr txBox="1">
            <a:spLocks noGrp="1"/>
          </p:cNvSpPr>
          <p:nvPr>
            <p:ph type="body" idx="4294967295"/>
          </p:nvPr>
        </p:nvSpPr>
        <p:spPr>
          <a:xfrm>
            <a:off x="1066800" y="1765301"/>
            <a:ext cx="7416800" cy="2857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solidFill>
                  <a:srgbClr val="FF6633"/>
                </a:solidFill>
                <a:latin typeface="Calibri" panose="020F0502020204030204" pitchFamily="34" charset="0"/>
              </a:rPr>
              <a:t>mmov</a:t>
            </a:r>
            <a:r>
              <a:rPr lang="pt-BR" dirty="0">
                <a:latin typeface="Calibri" panose="020F0502020204030204" pitchFamily="34" charset="0"/>
              </a:rPr>
              <a:t> </a:t>
            </a:r>
            <a:r>
              <a:rPr lang="pt-BR" dirty="0" smtClean="0">
                <a:latin typeface="Calibri" panose="020F0502020204030204" pitchFamily="34" charset="0"/>
              </a:rPr>
              <a:t>r1, r2</a:t>
            </a:r>
            <a:r>
              <a:rPr lang="pt-BR" dirty="0">
                <a:latin typeface="Calibri" panose="020F0502020204030204" pitchFamily="34" charset="0"/>
              </a:rPr>
              <a:t> : r1 ← r2</a:t>
            </a:r>
          </a:p>
          <a:p>
            <a:pPr lvl="0">
              <a:buSzPct val="100000"/>
              <a:buFont typeface="Symbol" panose="05050102010706020507" pitchFamily="18" charset="2"/>
              <a:buChar char="*"/>
            </a:pPr>
            <a:r>
              <a:rPr lang="pt-BR" dirty="0">
                <a:solidFill>
                  <a:srgbClr val="FF3333"/>
                </a:solidFill>
                <a:latin typeface="Calibri" panose="020F0502020204030204" pitchFamily="34" charset="0"/>
              </a:rPr>
              <a:t>mmov</a:t>
            </a:r>
            <a:r>
              <a:rPr lang="pt-BR" dirty="0">
                <a:latin typeface="Calibri" panose="020F0502020204030204" pitchFamily="34" charset="0"/>
              </a:rPr>
              <a:t> </a:t>
            </a:r>
            <a:r>
              <a:rPr lang="pt-BR" dirty="0" smtClean="0">
                <a:latin typeface="Calibri" panose="020F0502020204030204" pitchFamily="34" charset="0"/>
              </a:rPr>
              <a:t>r1, r2, &lt;</a:t>
            </a:r>
            <a:r>
              <a:rPr lang="pt-BR" dirty="0">
                <a:latin typeface="Calibri" panose="020F0502020204030204" pitchFamily="34" charset="0"/>
              </a:rPr>
              <a:t>args&gt; : r1 ← </a:t>
            </a:r>
            <a:r>
              <a:rPr lang="pt-BR" dirty="0" smtClean="0">
                <a:latin typeface="Calibri" panose="020F0502020204030204" pitchFamily="34" charset="0"/>
              </a:rPr>
              <a:t>r2, send </a:t>
            </a:r>
            <a:r>
              <a:rPr lang="pt-BR" dirty="0">
                <a:latin typeface="Calibri" panose="020F0502020204030204" pitchFamily="34" charset="0"/>
              </a:rPr>
              <a:t>the value of </a:t>
            </a:r>
            <a:r>
              <a:rPr lang="pt-BR" dirty="0">
                <a:solidFill>
                  <a:srgbClr val="2300DC"/>
                </a:solidFill>
                <a:latin typeface="Calibri" panose="020F0502020204030204" pitchFamily="34" charset="0"/>
              </a:rPr>
              <a:t>args</a:t>
            </a:r>
            <a:r>
              <a:rPr lang="pt-BR" dirty="0">
                <a:latin typeface="Calibri" panose="020F0502020204030204" pitchFamily="34" charset="0"/>
              </a:rPr>
              <a:t> on the bus</a:t>
            </a:r>
          </a:p>
          <a:p>
            <a:pPr lvl="0">
              <a:buSzPct val="100000"/>
              <a:buFont typeface="Symbol" panose="05050102010706020507" pitchFamily="18" charset="2"/>
              <a:buChar char="*"/>
            </a:pPr>
            <a:r>
              <a:rPr lang="pt-BR" dirty="0">
                <a:solidFill>
                  <a:srgbClr val="00AE00"/>
                </a:solidFill>
                <a:latin typeface="Calibri" panose="020F0502020204030204" pitchFamily="34" charset="0"/>
              </a:rPr>
              <a:t>mmovi</a:t>
            </a:r>
            <a:r>
              <a:rPr lang="pt-BR" dirty="0">
                <a:latin typeface="Calibri" panose="020F0502020204030204" pitchFamily="34" charset="0"/>
              </a:rPr>
              <a:t> </a:t>
            </a:r>
            <a:r>
              <a:rPr lang="pt-BR" dirty="0" smtClean="0">
                <a:latin typeface="Calibri" panose="020F0502020204030204" pitchFamily="34" charset="0"/>
              </a:rPr>
              <a:t>r1, &lt;</a:t>
            </a:r>
            <a:r>
              <a:rPr lang="pt-BR" dirty="0">
                <a:latin typeface="Calibri" panose="020F0502020204030204" pitchFamily="34" charset="0"/>
              </a:rPr>
              <a:t>imm&gt; : r1 ← imm</a:t>
            </a:r>
          </a:p>
          <a:p>
            <a:pPr lvl="0">
              <a:buSzPct val="100000"/>
              <a:buFont typeface="Symbol" panose="05050102010706020507" pitchFamily="18" charset="2"/>
              <a:buChar char="*"/>
            </a:pPr>
            <a:endParaRPr lang="pt-BR"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24299" y="193973"/>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a:t>
            </a:r>
            <a:r>
              <a:rPr lang="fr-FR" dirty="0">
                <a:solidFill>
                  <a:schemeClr val="tx1"/>
                </a:solidFill>
              </a:rPr>
              <a:t> and </a:t>
            </a:r>
            <a:r>
              <a:rPr lang="fr-FR" dirty="0" err="1">
                <a:solidFill>
                  <a:schemeClr val="tx1"/>
                </a:solidFill>
              </a:rPr>
              <a:t>Branch</a:t>
            </a:r>
            <a:r>
              <a:rPr lang="fr-FR" dirty="0">
                <a:solidFill>
                  <a:schemeClr val="tx1"/>
                </a:solidFill>
              </a:rPr>
              <a:t> </a:t>
            </a:r>
            <a:r>
              <a:rPr lang="fr-FR" dirty="0" err="1">
                <a:solidFill>
                  <a:schemeClr val="tx1"/>
                </a:solidFill>
              </a:rPr>
              <a:t>Microinstructions</a:t>
            </a:r>
            <a:endParaRPr lang="fr-FR" dirty="0">
              <a:solidFill>
                <a:schemeClr val="tx1"/>
              </a:solidFill>
            </a:endParaRPr>
          </a:p>
        </p:txBody>
      </p:sp>
      <p:sp>
        <p:nvSpPr>
          <p:cNvPr id="3" name="Text Placeholder 2"/>
          <p:cNvSpPr txBox="1">
            <a:spLocks noGrp="1"/>
          </p:cNvSpPr>
          <p:nvPr>
            <p:ph type="body" idx="4294967295"/>
          </p:nvPr>
        </p:nvSpPr>
        <p:spPr>
          <a:xfrm>
            <a:off x="1727200" y="16002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err="1">
                <a:solidFill>
                  <a:srgbClr val="00AE00"/>
                </a:solidFill>
                <a:latin typeface="Calibri" panose="020F0502020204030204" pitchFamily="34" charset="0"/>
              </a:rPr>
              <a:t>madd</a:t>
            </a:r>
            <a:r>
              <a:rPr lang="en-US" sz="3600" dirty="0">
                <a:latin typeface="Calibri" panose="020F0502020204030204" pitchFamily="34" charset="0"/>
              </a:rPr>
              <a:t> </a:t>
            </a:r>
            <a:r>
              <a:rPr lang="en-US" sz="3600" dirty="0" smtClean="0">
                <a:latin typeface="Calibri" panose="020F0502020204030204" pitchFamily="34" charset="0"/>
              </a:rPr>
              <a:t>r1, </a:t>
            </a:r>
            <a:r>
              <a:rPr lang="en-US" sz="3600" dirty="0" err="1" smtClean="0">
                <a:latin typeface="Calibri" panose="020F0502020204030204" pitchFamily="34" charset="0"/>
              </a:rPr>
              <a:t>imm</a:t>
            </a:r>
            <a:r>
              <a:rPr lang="en-US" sz="3600" dirty="0" smtClean="0">
                <a:latin typeface="Calibri" panose="020F0502020204030204" pitchFamily="34" charset="0"/>
              </a:rPr>
              <a:t>, &lt;</a:t>
            </a:r>
            <a:r>
              <a:rPr lang="en-US" sz="3600" dirty="0" err="1">
                <a:latin typeface="Calibri" panose="020F0502020204030204" pitchFamily="34" charset="0"/>
              </a:rPr>
              <a:t>args</a:t>
            </a:r>
            <a:r>
              <a:rPr lang="en-US" sz="3600" dirty="0">
                <a:latin typeface="Calibri" panose="020F0502020204030204" pitchFamily="34" charset="0"/>
              </a:rPr>
              <a:t>&gt;</a:t>
            </a:r>
          </a:p>
          <a:p>
            <a:pPr lvl="1">
              <a:buSzPct val="100000"/>
              <a:buFont typeface="Symbol" panose="05050102010706020507" pitchFamily="18" charset="2"/>
              <a:buChar char="*"/>
            </a:pPr>
            <a:r>
              <a:rPr lang="en-US" sz="2800" dirty="0">
                <a:latin typeface="Calibri" panose="020F0502020204030204" pitchFamily="34" charset="0"/>
              </a:rPr>
              <a:t>r1 ← r1 + </a:t>
            </a:r>
            <a:r>
              <a:rPr lang="en-US" sz="2800" dirty="0" err="1">
                <a:latin typeface="Calibri" panose="020F0502020204030204" pitchFamily="34" charset="0"/>
              </a:rPr>
              <a:t>imm</a:t>
            </a:r>
            <a:endParaRPr lang="en-US" sz="28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send &lt;</a:t>
            </a:r>
            <a:r>
              <a:rPr lang="en-US" sz="2800" dirty="0" err="1">
                <a:latin typeface="Calibri" panose="020F0502020204030204" pitchFamily="34" charset="0"/>
              </a:rPr>
              <a:t>args</a:t>
            </a:r>
            <a:r>
              <a:rPr lang="en-US" sz="2800" dirty="0">
                <a:latin typeface="Calibri" panose="020F0502020204030204" pitchFamily="34" charset="0"/>
              </a:rPr>
              <a:t>&gt; on the bus</a:t>
            </a:r>
          </a:p>
          <a:p>
            <a:pPr lvl="0">
              <a:buSzPct val="100000"/>
              <a:buFont typeface="Symbol" panose="05050102010706020507" pitchFamily="18" charset="2"/>
              <a:buChar char="*"/>
            </a:pPr>
            <a:r>
              <a:rPr lang="en-US" sz="3600" dirty="0" err="1">
                <a:solidFill>
                  <a:srgbClr val="B80047"/>
                </a:solidFill>
                <a:latin typeface="Calibri" panose="020F0502020204030204" pitchFamily="34" charset="0"/>
              </a:rPr>
              <a:t>mbeq</a:t>
            </a:r>
            <a:r>
              <a:rPr lang="en-US" sz="3600" dirty="0">
                <a:latin typeface="Calibri" panose="020F0502020204030204" pitchFamily="34" charset="0"/>
              </a:rPr>
              <a:t> </a:t>
            </a:r>
            <a:r>
              <a:rPr lang="en-US" sz="3600" dirty="0" smtClean="0">
                <a:latin typeface="Calibri" panose="020F0502020204030204" pitchFamily="34" charset="0"/>
              </a:rPr>
              <a:t>r1, </a:t>
            </a:r>
            <a:r>
              <a:rPr lang="en-US" sz="3600" dirty="0" err="1" smtClean="0">
                <a:latin typeface="Calibri" panose="020F0502020204030204" pitchFamily="34" charset="0"/>
              </a:rPr>
              <a:t>imm</a:t>
            </a:r>
            <a:r>
              <a:rPr lang="en-US" sz="3600" dirty="0" smtClean="0">
                <a:latin typeface="Calibri" panose="020F0502020204030204" pitchFamily="34" charset="0"/>
              </a:rPr>
              <a:t>, &lt;</a:t>
            </a:r>
            <a:r>
              <a:rPr lang="en-US" sz="3600" dirty="0">
                <a:latin typeface="Calibri" panose="020F0502020204030204" pitchFamily="34" charset="0"/>
              </a:rPr>
              <a:t>label&gt;</a:t>
            </a:r>
          </a:p>
          <a:p>
            <a:pPr lvl="1">
              <a:buSzPct val="100000"/>
              <a:buFont typeface="Symbol" panose="05050102010706020507" pitchFamily="18" charset="2"/>
              <a:buChar char="*"/>
            </a:pPr>
            <a:r>
              <a:rPr lang="en-US" sz="2800" dirty="0">
                <a:latin typeface="Calibri" panose="020F0502020204030204" pitchFamily="34" charset="0"/>
              </a:rPr>
              <a:t>if (r1 == </a:t>
            </a:r>
            <a:r>
              <a:rPr lang="en-US" sz="2800" dirty="0" err="1">
                <a:latin typeface="Calibri" panose="020F0502020204030204" pitchFamily="34" charset="0"/>
              </a:rPr>
              <a:t>imm</a:t>
            </a:r>
            <a:r>
              <a:rPr lang="en-US" sz="2800" dirty="0" smtClean="0">
                <a:latin typeface="Calibri" panose="020F0502020204030204" pitchFamily="34" charset="0"/>
              </a:rPr>
              <a:t>), </a:t>
            </a:r>
            <a:r>
              <a:rPr lang="el-GR" sz="2800" dirty="0" smtClean="0">
                <a:latin typeface="Calibri" panose="020F0502020204030204" pitchFamily="34" charset="0"/>
              </a:rPr>
              <a:t>μ</a:t>
            </a:r>
            <a:r>
              <a:rPr lang="en-US" sz="2800" dirty="0">
                <a:latin typeface="Calibri" panose="020F0502020204030204" pitchFamily="34" charset="0"/>
              </a:rPr>
              <a:t>pc = </a:t>
            </a:r>
            <a:r>
              <a:rPr lang="en-US" sz="2800" dirty="0" err="1">
                <a:latin typeface="Calibri" panose="020F0502020204030204" pitchFamily="34" charset="0"/>
              </a:rPr>
              <a:t>addr</a:t>
            </a:r>
            <a:r>
              <a:rPr lang="en-US" sz="2800" dirty="0">
                <a:latin typeface="Calibri" panose="020F0502020204030204" pitchFamily="34" charset="0"/>
              </a:rPr>
              <a:t>(label)</a:t>
            </a:r>
          </a:p>
          <a:p>
            <a:pPr lvl="0">
              <a:buSzPct val="100000"/>
              <a:buFont typeface="Symbol" panose="05050102010706020507" pitchFamily="18" charset="2"/>
              <a:buChar char="*"/>
            </a:pPr>
            <a:r>
              <a:rPr lang="en-US" sz="3600" dirty="0" err="1">
                <a:solidFill>
                  <a:srgbClr val="0000FF"/>
                </a:solidFill>
                <a:latin typeface="Calibri" panose="020F0502020204030204" pitchFamily="34" charset="0"/>
              </a:rPr>
              <a:t>mb</a:t>
            </a:r>
            <a:r>
              <a:rPr lang="en-US" sz="3600" dirty="0">
                <a:latin typeface="Calibri" panose="020F0502020204030204" pitchFamily="34" charset="0"/>
              </a:rPr>
              <a:t> &lt;label&gt;</a:t>
            </a:r>
          </a:p>
          <a:p>
            <a:pPr lvl="1">
              <a:buSzPct val="100000"/>
              <a:buFont typeface="Symbol" panose="05050102010706020507" pitchFamily="18" charset="2"/>
              <a:buChar char="*"/>
            </a:pPr>
            <a:r>
              <a:rPr lang="el-GR" sz="2800" dirty="0">
                <a:latin typeface="Calibri" panose="020F0502020204030204" pitchFamily="34" charset="0"/>
              </a:rPr>
              <a:t>μ</a:t>
            </a:r>
            <a:r>
              <a:rPr lang="en-US" sz="2800" dirty="0">
                <a:latin typeface="Calibri" panose="020F0502020204030204" pitchFamily="34" charset="0"/>
              </a:rPr>
              <a:t>pc = </a:t>
            </a:r>
            <a:r>
              <a:rPr lang="en-US" sz="2800" dirty="0" err="1">
                <a:latin typeface="Calibri" panose="020F0502020204030204" pitchFamily="34" charset="0"/>
              </a:rPr>
              <a:t>addr</a:t>
            </a:r>
            <a:r>
              <a:rPr lang="en-US" sz="2800" dirty="0">
                <a:latin typeface="Calibri" panose="020F0502020204030204" pitchFamily="34" charset="0"/>
              </a:rPr>
              <a:t>(label)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06792" y="176721"/>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r>
              <a:rPr lang="fr-FR" dirty="0">
                <a:solidFill>
                  <a:schemeClr val="tx1"/>
                </a:solidFill>
              </a:rPr>
              <a:t> of </a:t>
            </a:r>
            <a:r>
              <a:rPr lang="fr-FR" dirty="0" err="1">
                <a:solidFill>
                  <a:schemeClr val="tx1"/>
                </a:solidFill>
              </a:rPr>
              <a:t>Microinstructions</a:t>
            </a:r>
            <a:endParaRPr lang="fr-FR" dirty="0">
              <a:solidFill>
                <a:schemeClr val="tx1"/>
              </a:solidFill>
            </a:endParaRPr>
          </a:p>
        </p:txBody>
      </p:sp>
      <p:grpSp>
        <p:nvGrpSpPr>
          <p:cNvPr id="7" name="Group 6"/>
          <p:cNvGrpSpPr>
            <a:grpSpLocks noChangeAspect="1"/>
          </p:cNvGrpSpPr>
          <p:nvPr/>
        </p:nvGrpSpPr>
        <p:grpSpPr bwMode="auto">
          <a:xfrm>
            <a:off x="1295400" y="1676400"/>
            <a:ext cx="7534275" cy="4038600"/>
            <a:chOff x="816" y="1056"/>
            <a:chExt cx="4746" cy="2544"/>
          </a:xfrm>
        </p:grpSpPr>
        <p:sp>
          <p:nvSpPr>
            <p:cNvPr id="8" name="AutoShape 5"/>
            <p:cNvSpPr>
              <a:spLocks noChangeAspect="1" noChangeArrowheads="1" noTextEdit="1"/>
            </p:cNvSpPr>
            <p:nvPr/>
          </p:nvSpPr>
          <p:spPr bwMode="auto">
            <a:xfrm>
              <a:off x="816" y="1056"/>
              <a:ext cx="4746"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9" name="Line 7"/>
            <p:cNvSpPr>
              <a:spLocks noChangeShapeType="1"/>
            </p:cNvSpPr>
            <p:nvPr/>
          </p:nvSpPr>
          <p:spPr bwMode="auto">
            <a:xfrm flipV="1">
              <a:off x="869"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0" name="Line 8"/>
            <p:cNvSpPr>
              <a:spLocks noChangeShapeType="1"/>
            </p:cNvSpPr>
            <p:nvPr/>
          </p:nvSpPr>
          <p:spPr bwMode="auto">
            <a:xfrm flipV="1">
              <a:off x="834"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1" name="Line 9"/>
            <p:cNvSpPr>
              <a:spLocks noChangeShapeType="1"/>
            </p:cNvSpPr>
            <p:nvPr/>
          </p:nvSpPr>
          <p:spPr bwMode="auto">
            <a:xfrm>
              <a:off x="834" y="1109"/>
              <a:ext cx="4708"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2" name="Line 10"/>
            <p:cNvSpPr>
              <a:spLocks noChangeShapeType="1"/>
            </p:cNvSpPr>
            <p:nvPr/>
          </p:nvSpPr>
          <p:spPr bwMode="auto">
            <a:xfrm>
              <a:off x="834" y="1074"/>
              <a:ext cx="4708"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3" name="Rectangle 11"/>
            <p:cNvSpPr>
              <a:spLocks noChangeArrowheads="1"/>
            </p:cNvSpPr>
            <p:nvPr/>
          </p:nvSpPr>
          <p:spPr bwMode="auto">
            <a:xfrm>
              <a:off x="949" y="1100"/>
              <a:ext cx="5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SerialNo.</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 name="Line 12"/>
            <p:cNvSpPr>
              <a:spLocks noChangeShapeType="1"/>
            </p:cNvSpPr>
            <p:nvPr/>
          </p:nvSpPr>
          <p:spPr bwMode="auto">
            <a:xfrm flipV="1">
              <a:off x="1602"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5" name="Rectangle 13"/>
            <p:cNvSpPr>
              <a:spLocks noChangeArrowheads="1"/>
            </p:cNvSpPr>
            <p:nvPr/>
          </p:nvSpPr>
          <p:spPr bwMode="auto">
            <a:xfrm>
              <a:off x="1682" y="1100"/>
              <a:ext cx="9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cs typeface="Times New Roman" pitchFamily="18" charset="0"/>
                </a:rPr>
                <a:t>Microinstruction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 name="Line 14"/>
            <p:cNvSpPr>
              <a:spLocks noChangeShapeType="1"/>
            </p:cNvSpPr>
            <p:nvPr/>
          </p:nvSpPr>
          <p:spPr bwMode="auto">
            <a:xfrm flipV="1">
              <a:off x="3466"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7" name="Rectangle 15"/>
            <p:cNvSpPr>
              <a:spLocks noChangeArrowheads="1"/>
            </p:cNvSpPr>
            <p:nvPr/>
          </p:nvSpPr>
          <p:spPr bwMode="auto">
            <a:xfrm>
              <a:off x="3546" y="1100"/>
              <a:ext cx="5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Semantics</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8" name="Freeform 16"/>
            <p:cNvSpPr>
              <a:spLocks noEditPoints="1"/>
            </p:cNvSpPr>
            <p:nvPr/>
          </p:nvSpPr>
          <p:spPr bwMode="auto">
            <a:xfrm>
              <a:off x="834" y="1109"/>
              <a:ext cx="4708" cy="327"/>
            </a:xfrm>
            <a:custGeom>
              <a:avLst/>
              <a:gdLst>
                <a:gd name="T0" fmla="*/ 529 w 533"/>
                <a:gd name="T1" fmla="*/ 18 h 37"/>
                <a:gd name="T2" fmla="*/ 529 w 533"/>
                <a:gd name="T3" fmla="*/ 0 h 37"/>
                <a:gd name="T4" fmla="*/ 533 w 533"/>
                <a:gd name="T5" fmla="*/ 18 h 37"/>
                <a:gd name="T6" fmla="*/ 533 w 533"/>
                <a:gd name="T7" fmla="*/ 0 h 37"/>
                <a:gd name="T8" fmla="*/ 0 w 533"/>
                <a:gd name="T9" fmla="*/ 18 h 37"/>
                <a:gd name="T10" fmla="*/ 533 w 533"/>
                <a:gd name="T11" fmla="*/ 18 h 37"/>
                <a:gd name="T12" fmla="*/ 0 w 533"/>
                <a:gd name="T13" fmla="*/ 37 h 37"/>
                <a:gd name="T14" fmla="*/ 0 w 533"/>
                <a:gd name="T15" fmla="*/ 18 h 37"/>
                <a:gd name="T16" fmla="*/ 4 w 533"/>
                <a:gd name="T17" fmla="*/ 37 h 37"/>
                <a:gd name="T18" fmla="*/ 4 w 53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37">
                  <a:moveTo>
                    <a:pt x="529" y="18"/>
                  </a:moveTo>
                  <a:lnTo>
                    <a:pt x="529" y="0"/>
                  </a:lnTo>
                  <a:moveTo>
                    <a:pt x="533" y="18"/>
                  </a:moveTo>
                  <a:lnTo>
                    <a:pt x="533" y="0"/>
                  </a:lnTo>
                  <a:moveTo>
                    <a:pt x="0" y="18"/>
                  </a:moveTo>
                  <a:lnTo>
                    <a:pt x="533"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9" name="Rectangle 17"/>
            <p:cNvSpPr>
              <a:spLocks noChangeArrowheads="1"/>
            </p:cNvSpPr>
            <p:nvPr/>
          </p:nvSpPr>
          <p:spPr bwMode="auto">
            <a:xfrm>
              <a:off x="949" y="126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Line 18"/>
            <p:cNvSpPr>
              <a:spLocks noChangeShapeType="1"/>
            </p:cNvSpPr>
            <p:nvPr/>
          </p:nvSpPr>
          <p:spPr bwMode="auto">
            <a:xfrm flipV="1">
              <a:off x="1602" y="1268"/>
              <a:ext cx="0" cy="1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1" name="Rectangle 19"/>
            <p:cNvSpPr>
              <a:spLocks noChangeArrowheads="1"/>
            </p:cNvSpPr>
            <p:nvPr/>
          </p:nvSpPr>
          <p:spPr bwMode="auto">
            <a:xfrm>
              <a:off x="1682" y="1268"/>
              <a:ext cx="4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dirty="0" err="1" smtClean="0">
                  <a:ln>
                    <a:noFill/>
                  </a:ln>
                  <a:solidFill>
                    <a:srgbClr val="1A1B1C"/>
                  </a:solidFill>
                  <a:effectLst/>
                  <a:latin typeface="Times New Roman" pitchFamily="18" charset="0"/>
                  <a:cs typeface="Times New Roman" pitchFamily="18" charset="0"/>
                </a:rPr>
                <a:t>mloadIR</a:t>
              </a:r>
              <a:endParaRPr kumimoji="0" lang="en-US" sz="17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2" name="Line 20"/>
            <p:cNvSpPr>
              <a:spLocks noChangeShapeType="1"/>
            </p:cNvSpPr>
            <p:nvPr/>
          </p:nvSpPr>
          <p:spPr bwMode="auto">
            <a:xfrm flipV="1">
              <a:off x="3466" y="1268"/>
              <a:ext cx="0" cy="1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3" name="Rectangle 21"/>
            <p:cNvSpPr>
              <a:spLocks noChangeArrowheads="1"/>
            </p:cNvSpPr>
            <p:nvPr/>
          </p:nvSpPr>
          <p:spPr bwMode="auto">
            <a:xfrm>
              <a:off x="3546" y="1268"/>
              <a:ext cx="51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ir</a:t>
              </a:r>
              <a:r>
                <a:rPr lang="en-US" sz="1700" i="1" dirty="0">
                  <a:latin typeface="Times New Roman" pitchFamily="18" charset="0"/>
                  <a:cs typeface="Times New Roman" pitchFamily="18" charset="0"/>
                </a:rPr>
                <a:t> ← </a:t>
              </a:r>
              <a:r>
                <a:rPr lang="en-US" sz="1700" dirty="0">
                  <a:latin typeface="Times New Roman" pitchFamily="18" charset="0"/>
                  <a:cs typeface="Times New Roman" pitchFamily="18" charset="0"/>
                </a:rPr>
                <a:t>[</a:t>
              </a:r>
              <a:r>
                <a:rPr lang="en-US" sz="1700" i="1" dirty="0">
                  <a:latin typeface="Times New Roman" pitchFamily="18" charset="0"/>
                  <a:cs typeface="Times New Roman" pitchFamily="18" charset="0"/>
                </a:rPr>
                <a:t>pc</a:t>
              </a:r>
              <a:r>
                <a:rPr lang="en-US" sz="1700" dirty="0">
                  <a:latin typeface="Times New Roman" pitchFamily="18" charset="0"/>
                  <a:cs typeface="Times New Roman" pitchFamily="18" charset="0"/>
                </a:rPr>
                <a:t>]</a:t>
              </a:r>
            </a:p>
          </p:txBody>
        </p:sp>
        <p:sp>
          <p:nvSpPr>
            <p:cNvPr id="25" name="Rectangle 23"/>
            <p:cNvSpPr>
              <a:spLocks noChangeArrowheads="1"/>
            </p:cNvSpPr>
            <p:nvPr/>
          </p:nvSpPr>
          <p:spPr bwMode="auto">
            <a:xfrm>
              <a:off x="3784" y="1268"/>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8" name="Freeform 26"/>
            <p:cNvSpPr>
              <a:spLocks noEditPoints="1"/>
            </p:cNvSpPr>
            <p:nvPr/>
          </p:nvSpPr>
          <p:spPr bwMode="auto">
            <a:xfrm>
              <a:off x="834" y="1268"/>
              <a:ext cx="4708" cy="327"/>
            </a:xfrm>
            <a:custGeom>
              <a:avLst/>
              <a:gdLst>
                <a:gd name="T0" fmla="*/ 529 w 533"/>
                <a:gd name="T1" fmla="*/ 19 h 37"/>
                <a:gd name="T2" fmla="*/ 529 w 533"/>
                <a:gd name="T3" fmla="*/ 0 h 37"/>
                <a:gd name="T4" fmla="*/ 533 w 533"/>
                <a:gd name="T5" fmla="*/ 19 h 37"/>
                <a:gd name="T6" fmla="*/ 533 w 533"/>
                <a:gd name="T7" fmla="*/ 0 h 37"/>
                <a:gd name="T8" fmla="*/ 0 w 533"/>
                <a:gd name="T9" fmla="*/ 19 h 37"/>
                <a:gd name="T10" fmla="*/ 533 w 533"/>
                <a:gd name="T11" fmla="*/ 19 h 37"/>
                <a:gd name="T12" fmla="*/ 0 w 533"/>
                <a:gd name="T13" fmla="*/ 37 h 37"/>
                <a:gd name="T14" fmla="*/ 0 w 533"/>
                <a:gd name="T15" fmla="*/ 19 h 37"/>
                <a:gd name="T16" fmla="*/ 4 w 533"/>
                <a:gd name="T17" fmla="*/ 37 h 37"/>
                <a:gd name="T18" fmla="*/ 4 w 53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37">
                  <a:moveTo>
                    <a:pt x="529" y="19"/>
                  </a:moveTo>
                  <a:lnTo>
                    <a:pt x="529" y="0"/>
                  </a:lnTo>
                  <a:moveTo>
                    <a:pt x="533" y="19"/>
                  </a:moveTo>
                  <a:lnTo>
                    <a:pt x="533" y="0"/>
                  </a:lnTo>
                  <a:moveTo>
                    <a:pt x="0" y="19"/>
                  </a:moveTo>
                  <a:lnTo>
                    <a:pt x="53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9" name="Rectangle 27"/>
            <p:cNvSpPr>
              <a:spLocks noChangeArrowheads="1"/>
            </p:cNvSpPr>
            <p:nvPr/>
          </p:nvSpPr>
          <p:spPr bwMode="auto">
            <a:xfrm>
              <a:off x="949" y="1436"/>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 name="Line 28"/>
            <p:cNvSpPr>
              <a:spLocks noChangeShapeType="1"/>
            </p:cNvSpPr>
            <p:nvPr/>
          </p:nvSpPr>
          <p:spPr bwMode="auto">
            <a:xfrm flipV="1">
              <a:off x="1602" y="143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31" name="Rectangle 29"/>
            <p:cNvSpPr>
              <a:spLocks noChangeArrowheads="1"/>
            </p:cNvSpPr>
            <p:nvPr/>
          </p:nvSpPr>
          <p:spPr bwMode="auto">
            <a:xfrm>
              <a:off x="1682" y="1436"/>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cs typeface="Times New Roman" pitchFamily="18" charset="0"/>
                </a:rPr>
                <a:t>mdecode</a:t>
              </a:r>
              <a:endParaRPr kumimoji="0" lang="en-US" sz="17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48" name="Line 30"/>
            <p:cNvSpPr>
              <a:spLocks noChangeShapeType="1"/>
            </p:cNvSpPr>
            <p:nvPr/>
          </p:nvSpPr>
          <p:spPr bwMode="auto">
            <a:xfrm flipV="1">
              <a:off x="3466" y="143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49" name="Rectangle 31"/>
            <p:cNvSpPr>
              <a:spLocks noChangeArrowheads="1"/>
            </p:cNvSpPr>
            <p:nvPr/>
          </p:nvSpPr>
          <p:spPr bwMode="auto">
            <a:xfrm>
              <a:off x="3546" y="1436"/>
              <a:ext cx="17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populate all the decode registers</a:t>
              </a:r>
            </a:p>
          </p:txBody>
        </p:sp>
        <p:sp>
          <p:nvSpPr>
            <p:cNvPr id="2052" name="Freeform 32"/>
            <p:cNvSpPr>
              <a:spLocks noEditPoints="1"/>
            </p:cNvSpPr>
            <p:nvPr/>
          </p:nvSpPr>
          <p:spPr bwMode="auto">
            <a:xfrm>
              <a:off x="834" y="1436"/>
              <a:ext cx="4708" cy="486"/>
            </a:xfrm>
            <a:custGeom>
              <a:avLst/>
              <a:gdLst>
                <a:gd name="T0" fmla="*/ 529 w 533"/>
                <a:gd name="T1" fmla="*/ 18 h 55"/>
                <a:gd name="T2" fmla="*/ 529 w 533"/>
                <a:gd name="T3" fmla="*/ 0 h 55"/>
                <a:gd name="T4" fmla="*/ 533 w 533"/>
                <a:gd name="T5" fmla="*/ 18 h 55"/>
                <a:gd name="T6" fmla="*/ 533 w 533"/>
                <a:gd name="T7" fmla="*/ 0 h 55"/>
                <a:gd name="T8" fmla="*/ 0 w 533"/>
                <a:gd name="T9" fmla="*/ 18 h 55"/>
                <a:gd name="T10" fmla="*/ 533 w 533"/>
                <a:gd name="T11" fmla="*/ 18 h 55"/>
                <a:gd name="T12" fmla="*/ 0 w 533"/>
                <a:gd name="T13" fmla="*/ 55 h 55"/>
                <a:gd name="T14" fmla="*/ 0 w 533"/>
                <a:gd name="T15" fmla="*/ 19 h 55"/>
                <a:gd name="T16" fmla="*/ 4 w 533"/>
                <a:gd name="T17" fmla="*/ 55 h 55"/>
                <a:gd name="T18" fmla="*/ 4 w 533"/>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55">
                  <a:moveTo>
                    <a:pt x="529" y="18"/>
                  </a:moveTo>
                  <a:lnTo>
                    <a:pt x="529" y="0"/>
                  </a:lnTo>
                  <a:moveTo>
                    <a:pt x="533" y="18"/>
                  </a:moveTo>
                  <a:lnTo>
                    <a:pt x="533" y="0"/>
                  </a:lnTo>
                  <a:moveTo>
                    <a:pt x="0" y="18"/>
                  </a:moveTo>
                  <a:lnTo>
                    <a:pt x="533" y="18"/>
                  </a:lnTo>
                  <a:moveTo>
                    <a:pt x="0" y="55"/>
                  </a:moveTo>
                  <a:lnTo>
                    <a:pt x="0" y="19"/>
                  </a:lnTo>
                  <a:moveTo>
                    <a:pt x="4" y="55"/>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3" name="Rectangle 33"/>
            <p:cNvSpPr>
              <a:spLocks noChangeArrowheads="1"/>
            </p:cNvSpPr>
            <p:nvPr/>
          </p:nvSpPr>
          <p:spPr bwMode="auto">
            <a:xfrm>
              <a:off x="949" y="1595"/>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4" name="Line 34"/>
            <p:cNvSpPr>
              <a:spLocks noChangeShapeType="1"/>
            </p:cNvSpPr>
            <p:nvPr/>
          </p:nvSpPr>
          <p:spPr bwMode="auto">
            <a:xfrm flipV="1">
              <a:off x="1602" y="1604"/>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5" name="Rectangle 35"/>
            <p:cNvSpPr>
              <a:spLocks noChangeArrowheads="1"/>
            </p:cNvSpPr>
            <p:nvPr/>
          </p:nvSpPr>
          <p:spPr bwMode="auto">
            <a:xfrm>
              <a:off x="1682" y="1595"/>
              <a:ext cx="4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cs typeface="Times New Roman" pitchFamily="18" charset="0"/>
                </a:rPr>
                <a:t>mswitch</a:t>
              </a:r>
              <a:endParaRPr kumimoji="0" lang="en-US" sz="1700" b="0" i="1"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6" name="Line 36"/>
            <p:cNvSpPr>
              <a:spLocks noChangeShapeType="1"/>
            </p:cNvSpPr>
            <p:nvPr/>
          </p:nvSpPr>
          <p:spPr bwMode="auto">
            <a:xfrm flipV="1">
              <a:off x="3466" y="1604"/>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7" name="Rectangle 37"/>
            <p:cNvSpPr>
              <a:spLocks noChangeArrowheads="1"/>
            </p:cNvSpPr>
            <p:nvPr/>
          </p:nvSpPr>
          <p:spPr bwMode="auto">
            <a:xfrm>
              <a:off x="3546" y="1595"/>
              <a:ext cx="18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jump to the </a:t>
              </a:r>
              <a:r>
                <a:rPr lang="en-US" sz="1700" i="1" dirty="0" err="1">
                  <a:latin typeface="Times New Roman" pitchFamily="18" charset="0"/>
                  <a:cs typeface="Times New Roman" pitchFamily="18" charset="0"/>
                </a:rPr>
                <a:t>μpc</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corresponding to</a:t>
              </a:r>
            </a:p>
            <a:p>
              <a:r>
                <a:rPr lang="en-US" sz="1700" dirty="0">
                  <a:latin typeface="Times New Roman" pitchFamily="18" charset="0"/>
                  <a:cs typeface="Times New Roman" pitchFamily="18" charset="0"/>
                </a:rPr>
                <a:t>the </a:t>
              </a:r>
              <a:r>
                <a:rPr lang="en-US" sz="1700" dirty="0" err="1">
                  <a:latin typeface="Times New Roman" pitchFamily="18" charset="0"/>
                  <a:cs typeface="Times New Roman" pitchFamily="18" charset="0"/>
                </a:rPr>
                <a:t>opcode</a:t>
              </a:r>
              <a:endParaRPr lang="en-US" sz="1700" dirty="0">
                <a:latin typeface="Times New Roman" pitchFamily="18" charset="0"/>
                <a:cs typeface="Times New Roman" pitchFamily="18" charset="0"/>
              </a:endParaRPr>
            </a:p>
          </p:txBody>
        </p:sp>
        <p:sp>
          <p:nvSpPr>
            <p:cNvPr id="2058" name="Freeform 38"/>
            <p:cNvSpPr>
              <a:spLocks noEditPoints="1"/>
            </p:cNvSpPr>
            <p:nvPr/>
          </p:nvSpPr>
          <p:spPr bwMode="auto">
            <a:xfrm>
              <a:off x="834" y="1604"/>
              <a:ext cx="4708" cy="804"/>
            </a:xfrm>
            <a:custGeom>
              <a:avLst/>
              <a:gdLst>
                <a:gd name="T0" fmla="*/ 529 w 533"/>
                <a:gd name="T1" fmla="*/ 36 h 91"/>
                <a:gd name="T2" fmla="*/ 529 w 533"/>
                <a:gd name="T3" fmla="*/ 0 h 91"/>
                <a:gd name="T4" fmla="*/ 533 w 533"/>
                <a:gd name="T5" fmla="*/ 36 h 91"/>
                <a:gd name="T6" fmla="*/ 533 w 533"/>
                <a:gd name="T7" fmla="*/ 0 h 91"/>
                <a:gd name="T8" fmla="*/ 0 w 533"/>
                <a:gd name="T9" fmla="*/ 36 h 91"/>
                <a:gd name="T10" fmla="*/ 533 w 533"/>
                <a:gd name="T11" fmla="*/ 36 h 91"/>
                <a:gd name="T12" fmla="*/ 0 w 533"/>
                <a:gd name="T13" fmla="*/ 91 h 91"/>
                <a:gd name="T14" fmla="*/ 0 w 533"/>
                <a:gd name="T15" fmla="*/ 36 h 91"/>
                <a:gd name="T16" fmla="*/ 4 w 533"/>
                <a:gd name="T17" fmla="*/ 91 h 91"/>
                <a:gd name="T18" fmla="*/ 4 w 533"/>
                <a:gd name="T19" fmla="*/ 3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91">
                  <a:moveTo>
                    <a:pt x="529" y="36"/>
                  </a:moveTo>
                  <a:lnTo>
                    <a:pt x="529" y="0"/>
                  </a:lnTo>
                  <a:moveTo>
                    <a:pt x="533" y="36"/>
                  </a:moveTo>
                  <a:lnTo>
                    <a:pt x="533" y="0"/>
                  </a:lnTo>
                  <a:moveTo>
                    <a:pt x="0" y="36"/>
                  </a:moveTo>
                  <a:lnTo>
                    <a:pt x="533" y="36"/>
                  </a:lnTo>
                  <a:moveTo>
                    <a:pt x="0" y="91"/>
                  </a:moveTo>
                  <a:lnTo>
                    <a:pt x="0" y="36"/>
                  </a:lnTo>
                  <a:moveTo>
                    <a:pt x="4" y="91"/>
                  </a:moveTo>
                  <a:lnTo>
                    <a:pt x="4" y="36"/>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9" name="Rectangle 39"/>
            <p:cNvSpPr>
              <a:spLocks noChangeArrowheads="1"/>
            </p:cNvSpPr>
            <p:nvPr/>
          </p:nvSpPr>
          <p:spPr bwMode="auto">
            <a:xfrm>
              <a:off x="949" y="1922"/>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0" name="Line 40"/>
            <p:cNvSpPr>
              <a:spLocks noChangeShapeType="1"/>
            </p:cNvSpPr>
            <p:nvPr/>
          </p:nvSpPr>
          <p:spPr bwMode="auto">
            <a:xfrm flipV="1">
              <a:off x="1602" y="1922"/>
              <a:ext cx="0" cy="48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1" name="Rectangle 41"/>
            <p:cNvSpPr>
              <a:spLocks noChangeArrowheads="1"/>
            </p:cNvSpPr>
            <p:nvPr/>
          </p:nvSpPr>
          <p:spPr bwMode="auto">
            <a:xfrm>
              <a:off x="1682" y="1922"/>
              <a:ext cx="148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dirty="0" err="1">
                  <a:latin typeface="Times New Roman" pitchFamily="18" charset="0"/>
                  <a:cs typeface="Times New Roman" pitchFamily="18" charset="0"/>
                </a:rPr>
                <a:t>mmov</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2,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a:t>
              </a:r>
              <a:r>
                <a:rPr lang="en-US" sz="1700" i="1" dirty="0" smtClean="0">
                  <a:latin typeface="Times New Roman" pitchFamily="18" charset="0"/>
                  <a:cs typeface="Times New Roman" pitchFamily="18" charset="0"/>
                </a:rPr>
                <a:t>&gt;</a:t>
              </a:r>
              <a:endParaRPr lang="en-US" sz="1700" dirty="0">
                <a:latin typeface="Times New Roman" pitchFamily="18" charset="0"/>
                <a:cs typeface="Times New Roman" pitchFamily="18" charset="0"/>
              </a:endParaRPr>
            </a:p>
          </p:txBody>
        </p:sp>
        <p:sp>
          <p:nvSpPr>
            <p:cNvPr id="2062" name="Line 42"/>
            <p:cNvSpPr>
              <a:spLocks noChangeShapeType="1"/>
            </p:cNvSpPr>
            <p:nvPr/>
          </p:nvSpPr>
          <p:spPr bwMode="auto">
            <a:xfrm flipV="1">
              <a:off x="3466" y="1922"/>
              <a:ext cx="0" cy="48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3" name="Rectangle 43"/>
            <p:cNvSpPr>
              <a:spLocks noChangeArrowheads="1"/>
            </p:cNvSpPr>
            <p:nvPr/>
          </p:nvSpPr>
          <p:spPr bwMode="auto">
            <a:xfrm>
              <a:off x="3546" y="1922"/>
              <a:ext cx="171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2, send the value of</a:t>
              </a:r>
            </a:p>
            <a:p>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to the unit that owns </a:t>
              </a:r>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a:t>
              </a:r>
            </a:p>
            <a:p>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 </a:t>
              </a:r>
              <a:r>
                <a:rPr lang="en-US" sz="1700" dirty="0">
                  <a:latin typeface="Times New Roman" pitchFamily="18" charset="0"/>
                  <a:cs typeface="Times New Roman" pitchFamily="18" charset="0"/>
                </a:rPr>
                <a:t>is optional</a:t>
              </a:r>
            </a:p>
          </p:txBody>
        </p:sp>
        <p:sp>
          <p:nvSpPr>
            <p:cNvPr id="2065" name="Freeform 45"/>
            <p:cNvSpPr>
              <a:spLocks noEditPoints="1"/>
            </p:cNvSpPr>
            <p:nvPr/>
          </p:nvSpPr>
          <p:spPr bwMode="auto">
            <a:xfrm>
              <a:off x="834" y="1922"/>
              <a:ext cx="4708" cy="804"/>
            </a:xfrm>
            <a:custGeom>
              <a:avLst/>
              <a:gdLst>
                <a:gd name="T0" fmla="*/ 529 w 533"/>
                <a:gd name="T1" fmla="*/ 55 h 91"/>
                <a:gd name="T2" fmla="*/ 529 w 533"/>
                <a:gd name="T3" fmla="*/ 0 h 91"/>
                <a:gd name="T4" fmla="*/ 533 w 533"/>
                <a:gd name="T5" fmla="*/ 55 h 91"/>
                <a:gd name="T6" fmla="*/ 533 w 533"/>
                <a:gd name="T7" fmla="*/ 0 h 91"/>
                <a:gd name="T8" fmla="*/ 0 w 533"/>
                <a:gd name="T9" fmla="*/ 55 h 91"/>
                <a:gd name="T10" fmla="*/ 533 w 533"/>
                <a:gd name="T11" fmla="*/ 55 h 91"/>
                <a:gd name="T12" fmla="*/ 0 w 533"/>
                <a:gd name="T13" fmla="*/ 91 h 91"/>
                <a:gd name="T14" fmla="*/ 0 w 533"/>
                <a:gd name="T15" fmla="*/ 55 h 91"/>
                <a:gd name="T16" fmla="*/ 4 w 533"/>
                <a:gd name="T17" fmla="*/ 91 h 91"/>
                <a:gd name="T18" fmla="*/ 4 w 533"/>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91">
                  <a:moveTo>
                    <a:pt x="529" y="55"/>
                  </a:moveTo>
                  <a:lnTo>
                    <a:pt x="529" y="0"/>
                  </a:lnTo>
                  <a:moveTo>
                    <a:pt x="533" y="55"/>
                  </a:moveTo>
                  <a:lnTo>
                    <a:pt x="533" y="0"/>
                  </a:lnTo>
                  <a:moveTo>
                    <a:pt x="0" y="55"/>
                  </a:moveTo>
                  <a:lnTo>
                    <a:pt x="533" y="55"/>
                  </a:lnTo>
                  <a:moveTo>
                    <a:pt x="0" y="91"/>
                  </a:moveTo>
                  <a:lnTo>
                    <a:pt x="0" y="55"/>
                  </a:lnTo>
                  <a:moveTo>
                    <a:pt x="4" y="91"/>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6" name="Rectangle 46"/>
            <p:cNvSpPr>
              <a:spLocks noChangeArrowheads="1"/>
            </p:cNvSpPr>
            <p:nvPr/>
          </p:nvSpPr>
          <p:spPr bwMode="auto">
            <a:xfrm>
              <a:off x="949" y="240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7" name="Line 47"/>
            <p:cNvSpPr>
              <a:spLocks noChangeShapeType="1"/>
            </p:cNvSpPr>
            <p:nvPr/>
          </p:nvSpPr>
          <p:spPr bwMode="auto">
            <a:xfrm flipV="1">
              <a:off x="1602" y="2408"/>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8" name="Rectangle 48"/>
            <p:cNvSpPr>
              <a:spLocks noChangeArrowheads="1"/>
            </p:cNvSpPr>
            <p:nvPr/>
          </p:nvSpPr>
          <p:spPr bwMode="auto">
            <a:xfrm>
              <a:off x="1682" y="2408"/>
              <a:ext cx="15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mmovi</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a:t>
              </a:r>
              <a:endParaRPr lang="en-US" sz="1700" dirty="0">
                <a:latin typeface="Times New Roman" pitchFamily="18" charset="0"/>
                <a:cs typeface="Times New Roman" pitchFamily="18" charset="0"/>
              </a:endParaRPr>
            </a:p>
          </p:txBody>
        </p:sp>
        <p:sp>
          <p:nvSpPr>
            <p:cNvPr id="2069" name="Line 49"/>
            <p:cNvSpPr>
              <a:spLocks noChangeShapeType="1"/>
            </p:cNvSpPr>
            <p:nvPr/>
          </p:nvSpPr>
          <p:spPr bwMode="auto">
            <a:xfrm flipV="1">
              <a:off x="3466" y="2408"/>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0" name="Rectangle 50"/>
            <p:cNvSpPr>
              <a:spLocks noChangeArrowheads="1"/>
            </p:cNvSpPr>
            <p:nvPr/>
          </p:nvSpPr>
          <p:spPr bwMode="auto">
            <a:xfrm>
              <a:off x="3546" y="2408"/>
              <a:ext cx="186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 </a:t>
              </a:r>
              <a:r>
                <a:rPr lang="en-US" sz="1700" dirty="0">
                  <a:latin typeface="Times New Roman" pitchFamily="18" charset="0"/>
                  <a:cs typeface="Times New Roman" pitchFamily="18" charset="0"/>
                </a:rPr>
                <a:t>is optional</a:t>
              </a:r>
            </a:p>
          </p:txBody>
        </p:sp>
        <p:sp>
          <p:nvSpPr>
            <p:cNvPr id="2072" name="Freeform 52"/>
            <p:cNvSpPr>
              <a:spLocks noEditPoints="1"/>
            </p:cNvSpPr>
            <p:nvPr/>
          </p:nvSpPr>
          <p:spPr bwMode="auto">
            <a:xfrm>
              <a:off x="834" y="2408"/>
              <a:ext cx="4708" cy="645"/>
            </a:xfrm>
            <a:custGeom>
              <a:avLst/>
              <a:gdLst>
                <a:gd name="T0" fmla="*/ 529 w 533"/>
                <a:gd name="T1" fmla="*/ 36 h 73"/>
                <a:gd name="T2" fmla="*/ 529 w 533"/>
                <a:gd name="T3" fmla="*/ 0 h 73"/>
                <a:gd name="T4" fmla="*/ 533 w 533"/>
                <a:gd name="T5" fmla="*/ 36 h 73"/>
                <a:gd name="T6" fmla="*/ 533 w 533"/>
                <a:gd name="T7" fmla="*/ 0 h 73"/>
                <a:gd name="T8" fmla="*/ 0 w 533"/>
                <a:gd name="T9" fmla="*/ 36 h 73"/>
                <a:gd name="T10" fmla="*/ 533 w 533"/>
                <a:gd name="T11" fmla="*/ 36 h 73"/>
                <a:gd name="T12" fmla="*/ 0 w 533"/>
                <a:gd name="T13" fmla="*/ 73 h 73"/>
                <a:gd name="T14" fmla="*/ 0 w 533"/>
                <a:gd name="T15" fmla="*/ 37 h 73"/>
                <a:gd name="T16" fmla="*/ 4 w 533"/>
                <a:gd name="T17" fmla="*/ 73 h 73"/>
                <a:gd name="T18" fmla="*/ 4 w 533"/>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
                  <a:moveTo>
                    <a:pt x="529" y="36"/>
                  </a:moveTo>
                  <a:lnTo>
                    <a:pt x="529" y="0"/>
                  </a:lnTo>
                  <a:moveTo>
                    <a:pt x="533" y="36"/>
                  </a:moveTo>
                  <a:lnTo>
                    <a:pt x="533" y="0"/>
                  </a:lnTo>
                  <a:moveTo>
                    <a:pt x="0" y="36"/>
                  </a:moveTo>
                  <a:lnTo>
                    <a:pt x="533" y="36"/>
                  </a:lnTo>
                  <a:moveTo>
                    <a:pt x="0" y="73"/>
                  </a:moveTo>
                  <a:lnTo>
                    <a:pt x="0" y="37"/>
                  </a:lnTo>
                  <a:moveTo>
                    <a:pt x="4" y="73"/>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3" name="Rectangle 53"/>
            <p:cNvSpPr>
              <a:spLocks noChangeArrowheads="1"/>
            </p:cNvSpPr>
            <p:nvPr/>
          </p:nvSpPr>
          <p:spPr bwMode="auto">
            <a:xfrm>
              <a:off x="949" y="2726"/>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74" name="Line 54"/>
            <p:cNvSpPr>
              <a:spLocks noChangeShapeType="1"/>
            </p:cNvSpPr>
            <p:nvPr/>
          </p:nvSpPr>
          <p:spPr bwMode="auto">
            <a:xfrm flipV="1">
              <a:off x="1602" y="2735"/>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5" name="Rectangle 55"/>
            <p:cNvSpPr>
              <a:spLocks noChangeArrowheads="1"/>
            </p:cNvSpPr>
            <p:nvPr/>
          </p:nvSpPr>
          <p:spPr bwMode="auto">
            <a:xfrm>
              <a:off x="1682" y="2726"/>
              <a:ext cx="14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madd</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a:t>
              </a:r>
              <a:endParaRPr lang="en-US" sz="1700" dirty="0">
                <a:latin typeface="Times New Roman" pitchFamily="18" charset="0"/>
                <a:cs typeface="Times New Roman" pitchFamily="18" charset="0"/>
              </a:endParaRPr>
            </a:p>
          </p:txBody>
        </p:sp>
        <p:sp>
          <p:nvSpPr>
            <p:cNvPr id="2076" name="Line 56"/>
            <p:cNvSpPr>
              <a:spLocks noChangeShapeType="1"/>
            </p:cNvSpPr>
            <p:nvPr/>
          </p:nvSpPr>
          <p:spPr bwMode="auto">
            <a:xfrm flipV="1">
              <a:off x="3466" y="2735"/>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7" name="Rectangle 57"/>
            <p:cNvSpPr>
              <a:spLocks noChangeArrowheads="1"/>
            </p:cNvSpPr>
            <p:nvPr/>
          </p:nvSpPr>
          <p:spPr bwMode="auto">
            <a:xfrm>
              <a:off x="3546" y="2726"/>
              <a:ext cx="170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a:t>
              </a:r>
              <a:r>
                <a:rPr lang="en-US" sz="1700" i="1" dirty="0">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 </a:t>
              </a:r>
              <a:r>
                <a:rPr lang="en-US" sz="1700" dirty="0">
                  <a:latin typeface="Times New Roman" pitchFamily="18" charset="0"/>
                  <a:cs typeface="Times New Roman" pitchFamily="18" charset="0"/>
                </a:rPr>
                <a:t>is</a:t>
              </a:r>
            </a:p>
            <a:p>
              <a:r>
                <a:rPr lang="en-US" sz="1700" dirty="0">
                  <a:latin typeface="Times New Roman" pitchFamily="18" charset="0"/>
                  <a:cs typeface="Times New Roman" pitchFamily="18" charset="0"/>
                </a:rPr>
                <a:t>optional</a:t>
              </a:r>
            </a:p>
          </p:txBody>
        </p:sp>
        <p:sp>
          <p:nvSpPr>
            <p:cNvPr id="2078" name="Freeform 58"/>
            <p:cNvSpPr>
              <a:spLocks noEditPoints="1"/>
            </p:cNvSpPr>
            <p:nvPr/>
          </p:nvSpPr>
          <p:spPr bwMode="auto">
            <a:xfrm>
              <a:off x="834" y="2735"/>
              <a:ext cx="4708" cy="645"/>
            </a:xfrm>
            <a:custGeom>
              <a:avLst/>
              <a:gdLst>
                <a:gd name="T0" fmla="*/ 529 w 533"/>
                <a:gd name="T1" fmla="*/ 36 h 73"/>
                <a:gd name="T2" fmla="*/ 529 w 533"/>
                <a:gd name="T3" fmla="*/ 0 h 73"/>
                <a:gd name="T4" fmla="*/ 533 w 533"/>
                <a:gd name="T5" fmla="*/ 36 h 73"/>
                <a:gd name="T6" fmla="*/ 533 w 533"/>
                <a:gd name="T7" fmla="*/ 0 h 73"/>
                <a:gd name="T8" fmla="*/ 0 w 533"/>
                <a:gd name="T9" fmla="*/ 36 h 73"/>
                <a:gd name="T10" fmla="*/ 533 w 533"/>
                <a:gd name="T11" fmla="*/ 36 h 73"/>
                <a:gd name="T12" fmla="*/ 0 w 533"/>
                <a:gd name="T13" fmla="*/ 73 h 73"/>
                <a:gd name="T14" fmla="*/ 0 w 533"/>
                <a:gd name="T15" fmla="*/ 36 h 73"/>
                <a:gd name="T16" fmla="*/ 4 w 533"/>
                <a:gd name="T17" fmla="*/ 73 h 73"/>
                <a:gd name="T18" fmla="*/ 4 w 533"/>
                <a:gd name="T19"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
                  <a:moveTo>
                    <a:pt x="529" y="36"/>
                  </a:moveTo>
                  <a:lnTo>
                    <a:pt x="529" y="0"/>
                  </a:lnTo>
                  <a:moveTo>
                    <a:pt x="533" y="36"/>
                  </a:moveTo>
                  <a:lnTo>
                    <a:pt x="533" y="0"/>
                  </a:lnTo>
                  <a:moveTo>
                    <a:pt x="0" y="36"/>
                  </a:moveTo>
                  <a:lnTo>
                    <a:pt x="533" y="36"/>
                  </a:lnTo>
                  <a:moveTo>
                    <a:pt x="0" y="73"/>
                  </a:moveTo>
                  <a:lnTo>
                    <a:pt x="0" y="36"/>
                  </a:lnTo>
                  <a:moveTo>
                    <a:pt x="4" y="73"/>
                  </a:moveTo>
                  <a:lnTo>
                    <a:pt x="4" y="36"/>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9" name="Rectangle 59"/>
            <p:cNvSpPr>
              <a:spLocks noChangeArrowheads="1"/>
            </p:cNvSpPr>
            <p:nvPr/>
          </p:nvSpPr>
          <p:spPr bwMode="auto">
            <a:xfrm>
              <a:off x="949" y="3053"/>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80" name="Line 60"/>
            <p:cNvSpPr>
              <a:spLocks noChangeShapeType="1"/>
            </p:cNvSpPr>
            <p:nvPr/>
          </p:nvSpPr>
          <p:spPr bwMode="auto">
            <a:xfrm flipV="1">
              <a:off x="1602" y="3053"/>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1" name="Rectangle 61"/>
            <p:cNvSpPr>
              <a:spLocks noChangeArrowheads="1"/>
            </p:cNvSpPr>
            <p:nvPr/>
          </p:nvSpPr>
          <p:spPr bwMode="auto">
            <a:xfrm>
              <a:off x="1682" y="3053"/>
              <a:ext cx="14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mbeq</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smtClean="0">
                  <a:latin typeface="Times New Roman" pitchFamily="18" charset="0"/>
                  <a:cs typeface="Times New Roman" pitchFamily="18" charset="0"/>
                </a:rPr>
                <a:t>label </a:t>
              </a:r>
              <a:r>
                <a:rPr lang="en-US" sz="1700" i="1" dirty="0">
                  <a:latin typeface="Times New Roman" pitchFamily="18" charset="0"/>
                  <a:cs typeface="Times New Roman" pitchFamily="18" charset="0"/>
                </a:rPr>
                <a:t>&gt;</a:t>
              </a:r>
              <a:endParaRPr lang="en-US" sz="1700" dirty="0">
                <a:latin typeface="Times New Roman" pitchFamily="18" charset="0"/>
                <a:cs typeface="Times New Roman" pitchFamily="18" charset="0"/>
              </a:endParaRPr>
            </a:p>
          </p:txBody>
        </p:sp>
        <p:sp>
          <p:nvSpPr>
            <p:cNvPr id="2082" name="Line 62"/>
            <p:cNvSpPr>
              <a:spLocks noChangeShapeType="1"/>
            </p:cNvSpPr>
            <p:nvPr/>
          </p:nvSpPr>
          <p:spPr bwMode="auto">
            <a:xfrm flipV="1">
              <a:off x="3466" y="3053"/>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3" name="Rectangle 63"/>
            <p:cNvSpPr>
              <a:spLocks noChangeArrowheads="1"/>
            </p:cNvSpPr>
            <p:nvPr/>
          </p:nvSpPr>
          <p:spPr bwMode="auto">
            <a:xfrm>
              <a:off x="3546" y="3053"/>
              <a:ext cx="190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if (</a:t>
              </a:r>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μpc</a:t>
              </a:r>
              <a:r>
                <a:rPr lang="en-US" sz="1700" i="1" dirty="0">
                  <a:latin typeface="Times New Roman" pitchFamily="18" charset="0"/>
                  <a:cs typeface="Times New Roman" pitchFamily="18" charset="0"/>
                </a:rPr>
                <a:t> ← </a:t>
              </a:r>
              <a:r>
                <a:rPr lang="en-US" sz="1700" i="1" dirty="0" err="1">
                  <a:latin typeface="Times New Roman" pitchFamily="18" charset="0"/>
                  <a:cs typeface="Times New Roman" pitchFamily="18" charset="0"/>
                </a:rPr>
                <a:t>addr</a:t>
              </a:r>
              <a:r>
                <a:rPr lang="en-US" sz="1700" dirty="0">
                  <a:latin typeface="Times New Roman" pitchFamily="18" charset="0"/>
                  <a:cs typeface="Times New Roman" pitchFamily="18" charset="0"/>
                </a:rPr>
                <a:t>(</a:t>
              </a:r>
              <a:r>
                <a:rPr lang="en-US" sz="1700" i="1" dirty="0">
                  <a:latin typeface="Times New Roman" pitchFamily="18" charset="0"/>
                  <a:cs typeface="Times New Roman" pitchFamily="18" charset="0"/>
                </a:rPr>
                <a:t>label</a:t>
              </a:r>
              <a:r>
                <a:rPr lang="en-US" sz="1700" dirty="0">
                  <a:latin typeface="Times New Roman" pitchFamily="18" charset="0"/>
                  <a:cs typeface="Times New Roman" pitchFamily="18" charset="0"/>
                </a:rPr>
                <a:t>)</a:t>
              </a:r>
            </a:p>
          </p:txBody>
        </p:sp>
        <p:sp>
          <p:nvSpPr>
            <p:cNvPr id="2084" name="Freeform 64"/>
            <p:cNvSpPr>
              <a:spLocks noEditPoints="1"/>
            </p:cNvSpPr>
            <p:nvPr/>
          </p:nvSpPr>
          <p:spPr bwMode="auto">
            <a:xfrm>
              <a:off x="834" y="3053"/>
              <a:ext cx="4708" cy="486"/>
            </a:xfrm>
            <a:custGeom>
              <a:avLst/>
              <a:gdLst>
                <a:gd name="T0" fmla="*/ 529 w 533"/>
                <a:gd name="T1" fmla="*/ 37 h 55"/>
                <a:gd name="T2" fmla="*/ 529 w 533"/>
                <a:gd name="T3" fmla="*/ 0 h 55"/>
                <a:gd name="T4" fmla="*/ 533 w 533"/>
                <a:gd name="T5" fmla="*/ 37 h 55"/>
                <a:gd name="T6" fmla="*/ 533 w 533"/>
                <a:gd name="T7" fmla="*/ 0 h 55"/>
                <a:gd name="T8" fmla="*/ 0 w 533"/>
                <a:gd name="T9" fmla="*/ 37 h 55"/>
                <a:gd name="T10" fmla="*/ 533 w 533"/>
                <a:gd name="T11" fmla="*/ 37 h 55"/>
                <a:gd name="T12" fmla="*/ 0 w 533"/>
                <a:gd name="T13" fmla="*/ 55 h 55"/>
                <a:gd name="T14" fmla="*/ 0 w 533"/>
                <a:gd name="T15" fmla="*/ 37 h 55"/>
                <a:gd name="T16" fmla="*/ 4 w 533"/>
                <a:gd name="T17" fmla="*/ 55 h 55"/>
                <a:gd name="T18" fmla="*/ 4 w 533"/>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55">
                  <a:moveTo>
                    <a:pt x="529" y="37"/>
                  </a:moveTo>
                  <a:lnTo>
                    <a:pt x="529" y="0"/>
                  </a:lnTo>
                  <a:moveTo>
                    <a:pt x="533" y="37"/>
                  </a:moveTo>
                  <a:lnTo>
                    <a:pt x="533" y="0"/>
                  </a:lnTo>
                  <a:moveTo>
                    <a:pt x="0" y="37"/>
                  </a:moveTo>
                  <a:lnTo>
                    <a:pt x="533" y="37"/>
                  </a:lnTo>
                  <a:moveTo>
                    <a:pt x="0" y="55"/>
                  </a:moveTo>
                  <a:lnTo>
                    <a:pt x="0" y="37"/>
                  </a:lnTo>
                  <a:moveTo>
                    <a:pt x="4" y="55"/>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5" name="Rectangle 65"/>
            <p:cNvSpPr>
              <a:spLocks noChangeArrowheads="1"/>
            </p:cNvSpPr>
            <p:nvPr/>
          </p:nvSpPr>
          <p:spPr bwMode="auto">
            <a:xfrm>
              <a:off x="949" y="3380"/>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cs typeface="Times New Roman" pitchFamily="18" charset="0"/>
                </a:rPr>
                <a:t>8</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86" name="Line 66"/>
            <p:cNvSpPr>
              <a:spLocks noChangeShapeType="1"/>
            </p:cNvSpPr>
            <p:nvPr/>
          </p:nvSpPr>
          <p:spPr bwMode="auto">
            <a:xfrm flipV="1">
              <a:off x="1602" y="3380"/>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7" name="Rectangle 67"/>
            <p:cNvSpPr>
              <a:spLocks noChangeArrowheads="1"/>
            </p:cNvSpPr>
            <p:nvPr/>
          </p:nvSpPr>
          <p:spPr bwMode="auto">
            <a:xfrm>
              <a:off x="1682" y="3380"/>
              <a:ext cx="66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dirty="0" err="1" smtClean="0">
                  <a:ln>
                    <a:noFill/>
                  </a:ln>
                  <a:solidFill>
                    <a:srgbClr val="1A1B1C"/>
                  </a:solidFill>
                  <a:effectLst/>
                  <a:latin typeface="Times New Roman" pitchFamily="18" charset="0"/>
                  <a:cs typeface="Times New Roman" pitchFamily="18" charset="0"/>
                </a:rPr>
                <a:t>mb</a:t>
              </a:r>
              <a:r>
                <a:rPr kumimoji="0" lang="en-US" sz="1700" b="0" i="1" u="none" strike="noStrike" cap="none" normalizeH="0" baseline="0" dirty="0" smtClean="0">
                  <a:ln>
                    <a:noFill/>
                  </a:ln>
                  <a:solidFill>
                    <a:srgbClr val="1A1B1C"/>
                  </a:solidFill>
                  <a:effectLst/>
                  <a:latin typeface="Times New Roman" pitchFamily="18" charset="0"/>
                  <a:cs typeface="Times New Roman" pitchFamily="18" charset="0"/>
                </a:rPr>
                <a:t> &lt;label&gt;</a:t>
              </a:r>
              <a:endParaRPr kumimoji="0" lang="en-US" sz="17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88" name="Line 68"/>
            <p:cNvSpPr>
              <a:spLocks noChangeShapeType="1"/>
            </p:cNvSpPr>
            <p:nvPr/>
          </p:nvSpPr>
          <p:spPr bwMode="auto">
            <a:xfrm flipV="1">
              <a:off x="3466" y="3380"/>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9" name="Rectangle 69"/>
            <p:cNvSpPr>
              <a:spLocks noChangeArrowheads="1"/>
            </p:cNvSpPr>
            <p:nvPr/>
          </p:nvSpPr>
          <p:spPr bwMode="auto">
            <a:xfrm>
              <a:off x="3546" y="3380"/>
              <a:ext cx="10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l-GR" sz="1700" i="1" dirty="0">
                  <a:latin typeface="Times New Roman" pitchFamily="18" charset="0"/>
                  <a:cs typeface="Times New Roman" pitchFamily="18" charset="0"/>
                </a:rPr>
                <a:t>μ</a:t>
              </a:r>
              <a:r>
                <a:rPr lang="en-US" sz="1700" i="1" dirty="0">
                  <a:latin typeface="Times New Roman" pitchFamily="18" charset="0"/>
                  <a:cs typeface="Times New Roman" pitchFamily="18" charset="0"/>
                </a:rPr>
                <a:t>pc ← </a:t>
              </a:r>
              <a:r>
                <a:rPr lang="en-US" sz="1700" i="1" dirty="0" err="1">
                  <a:latin typeface="Times New Roman" pitchFamily="18" charset="0"/>
                  <a:cs typeface="Times New Roman" pitchFamily="18" charset="0"/>
                </a:rPr>
                <a:t>addr</a:t>
              </a:r>
              <a:r>
                <a:rPr lang="en-US" sz="1700" dirty="0">
                  <a:latin typeface="Times New Roman" pitchFamily="18" charset="0"/>
                  <a:cs typeface="Times New Roman" pitchFamily="18" charset="0"/>
                </a:rPr>
                <a:t>(</a:t>
              </a:r>
              <a:r>
                <a:rPr lang="en-US" sz="1700" i="1" dirty="0">
                  <a:latin typeface="Times New Roman" pitchFamily="18" charset="0"/>
                  <a:cs typeface="Times New Roman" pitchFamily="18" charset="0"/>
                </a:rPr>
                <a:t>label</a:t>
              </a:r>
              <a:r>
                <a:rPr lang="en-US" sz="1700" dirty="0">
                  <a:latin typeface="Times New Roman" pitchFamily="18" charset="0"/>
                  <a:cs typeface="Times New Roman" pitchFamily="18" charset="0"/>
                </a:rPr>
                <a:t>)</a:t>
              </a:r>
            </a:p>
          </p:txBody>
        </p:sp>
        <p:sp>
          <p:nvSpPr>
            <p:cNvPr id="2091" name="Freeform 71"/>
            <p:cNvSpPr>
              <a:spLocks noEditPoints="1"/>
            </p:cNvSpPr>
            <p:nvPr/>
          </p:nvSpPr>
          <p:spPr bwMode="auto">
            <a:xfrm>
              <a:off x="834" y="3380"/>
              <a:ext cx="4708" cy="194"/>
            </a:xfrm>
            <a:custGeom>
              <a:avLst/>
              <a:gdLst>
                <a:gd name="T0" fmla="*/ 529 w 533"/>
                <a:gd name="T1" fmla="*/ 18 h 22"/>
                <a:gd name="T2" fmla="*/ 529 w 533"/>
                <a:gd name="T3" fmla="*/ 0 h 22"/>
                <a:gd name="T4" fmla="*/ 533 w 533"/>
                <a:gd name="T5" fmla="*/ 18 h 22"/>
                <a:gd name="T6" fmla="*/ 533 w 533"/>
                <a:gd name="T7" fmla="*/ 0 h 22"/>
                <a:gd name="T8" fmla="*/ 0 w 533"/>
                <a:gd name="T9" fmla="*/ 18 h 22"/>
                <a:gd name="T10" fmla="*/ 533 w 533"/>
                <a:gd name="T11" fmla="*/ 18 h 22"/>
                <a:gd name="T12" fmla="*/ 0 w 533"/>
                <a:gd name="T13" fmla="*/ 22 h 22"/>
                <a:gd name="T14" fmla="*/ 533 w 5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3" h="22">
                  <a:moveTo>
                    <a:pt x="529" y="18"/>
                  </a:moveTo>
                  <a:lnTo>
                    <a:pt x="529" y="0"/>
                  </a:lnTo>
                  <a:moveTo>
                    <a:pt x="533" y="18"/>
                  </a:moveTo>
                  <a:lnTo>
                    <a:pt x="533" y="0"/>
                  </a:lnTo>
                  <a:moveTo>
                    <a:pt x="0" y="18"/>
                  </a:moveTo>
                  <a:lnTo>
                    <a:pt x="533" y="18"/>
                  </a:lnTo>
                  <a:moveTo>
                    <a:pt x="0" y="22"/>
                  </a:moveTo>
                  <a:lnTo>
                    <a:pt x="533"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7000" y="103188"/>
            <a:ext cx="88773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Instructions in Microcode</a:t>
            </a:r>
          </a:p>
        </p:txBody>
      </p:sp>
      <p:sp>
        <p:nvSpPr>
          <p:cNvPr id="3" name="Text Placeholder 2"/>
          <p:cNvSpPr txBox="1">
            <a:spLocks noGrp="1"/>
          </p:cNvSpPr>
          <p:nvPr>
            <p:ph type="body" idx="4294967295"/>
          </p:nvPr>
        </p:nvSpPr>
        <p:spPr>
          <a:xfrm>
            <a:off x="931653" y="1600199"/>
            <a:ext cx="8057072" cy="5257801"/>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 microcode preamble</a:t>
            </a:r>
          </a:p>
          <a:p>
            <a:pPr lvl="1">
              <a:buSzPct val="100000"/>
              <a:buFont typeface="Symbol" panose="05050102010706020507" pitchFamily="18" charset="2"/>
              <a:buChar char="*"/>
            </a:pPr>
            <a:endParaRPr lang="en-US" sz="2800" dirty="0">
              <a:latin typeface="Calibri" panose="020F0502020204030204" pitchFamily="34" charset="0"/>
            </a:endParaRPr>
          </a:p>
          <a:p>
            <a:pPr lvl="1">
              <a:buSzPct val="100000"/>
              <a:buFont typeface="Symbol" panose="05050102010706020507" pitchFamily="18" charset="2"/>
              <a:buChar char="*"/>
            </a:pPr>
            <a:endParaRPr lang="en-US" sz="2800" dirty="0">
              <a:latin typeface="Calibri" panose="020F0502020204030204" pitchFamily="34" charset="0"/>
            </a:endParaRPr>
          </a:p>
          <a:p>
            <a:pPr lvl="1">
              <a:buSzPct val="100000"/>
              <a:buFont typeface="Symbol" panose="05050102010706020507" pitchFamily="18" charset="2"/>
              <a:buChar char="*"/>
            </a:pPr>
            <a:endParaRPr lang="en-US" sz="2800" dirty="0">
              <a:latin typeface="Calibri" panose="020F0502020204030204" pitchFamily="34" charset="0"/>
            </a:endParaRPr>
          </a:p>
          <a:p>
            <a:pPr lvl="1">
              <a:buSzPct val="100000"/>
              <a:buFont typeface="Symbol" panose="05050102010706020507" pitchFamily="18" charset="2"/>
              <a:buChar char="*"/>
            </a:pPr>
            <a:r>
              <a:rPr lang="en-US" dirty="0" smtClean="0">
                <a:solidFill>
                  <a:srgbClr val="0047FF"/>
                </a:solidFill>
                <a:latin typeface="Calibri" panose="020F0502020204030204" pitchFamily="34" charset="0"/>
              </a:rPr>
              <a:t>Load</a:t>
            </a:r>
            <a:r>
              <a:rPr lang="en-US" dirty="0" smtClean="0">
                <a:latin typeface="Calibri" panose="020F0502020204030204" pitchFamily="34" charset="0"/>
              </a:rPr>
              <a:t> </a:t>
            </a:r>
            <a:r>
              <a:rPr lang="en-US" dirty="0">
                <a:latin typeface="Calibri" panose="020F0502020204030204" pitchFamily="34" charset="0"/>
              </a:rPr>
              <a:t>the program counter</a:t>
            </a:r>
          </a:p>
          <a:p>
            <a:pPr lvl="1">
              <a:buSzPct val="100000"/>
              <a:buFont typeface="Symbol" panose="05050102010706020507" pitchFamily="18" charset="2"/>
              <a:buChar char="*"/>
            </a:pPr>
            <a:r>
              <a:rPr lang="en-US" dirty="0">
                <a:solidFill>
                  <a:srgbClr val="33CC66"/>
                </a:solidFill>
                <a:latin typeface="Calibri" panose="020F0502020204030204" pitchFamily="34" charset="0"/>
              </a:rPr>
              <a:t>Decode</a:t>
            </a:r>
            <a:r>
              <a:rPr lang="en-US" dirty="0">
                <a:latin typeface="Calibri" panose="020F0502020204030204" pitchFamily="34" charset="0"/>
              </a:rPr>
              <a:t> the </a:t>
            </a:r>
            <a:r>
              <a:rPr lang="en-US" dirty="0">
                <a:solidFill>
                  <a:srgbClr val="00DCFF"/>
                </a:solidFill>
                <a:latin typeface="Calibri" panose="020F0502020204030204" pitchFamily="34" charset="0"/>
              </a:rPr>
              <a:t>instruction</a:t>
            </a:r>
          </a:p>
          <a:p>
            <a:pPr lvl="1">
              <a:buSzPct val="100000"/>
              <a:buFont typeface="Symbol" panose="05050102010706020507" pitchFamily="18" charset="2"/>
              <a:buChar char="*"/>
            </a:pPr>
            <a:r>
              <a:rPr lang="en-US" dirty="0">
                <a:solidFill>
                  <a:srgbClr val="DC2300"/>
                </a:solidFill>
                <a:latin typeface="Calibri" panose="020F0502020204030204" pitchFamily="34" charset="0"/>
              </a:rPr>
              <a:t>Add</a:t>
            </a:r>
            <a:r>
              <a:rPr lang="en-US" dirty="0">
                <a:latin typeface="Calibri" panose="020F0502020204030204" pitchFamily="34" charset="0"/>
              </a:rPr>
              <a:t> 4 to the </a:t>
            </a:r>
            <a:r>
              <a:rPr lang="en-US" dirty="0">
                <a:solidFill>
                  <a:srgbClr val="00AE00"/>
                </a:solidFill>
                <a:latin typeface="Calibri" panose="020F0502020204030204" pitchFamily="34" charset="0"/>
              </a:rPr>
              <a:t>pc</a:t>
            </a:r>
          </a:p>
          <a:p>
            <a:pPr lvl="1">
              <a:buSzPct val="100000"/>
              <a:buFont typeface="Symbol" panose="05050102010706020507" pitchFamily="18" charset="2"/>
              <a:buChar char="*"/>
            </a:pPr>
            <a:r>
              <a:rPr lang="en-US" dirty="0">
                <a:solidFill>
                  <a:srgbClr val="008000"/>
                </a:solidFill>
                <a:latin typeface="Calibri" panose="020F0502020204030204" pitchFamily="34" charset="0"/>
              </a:rPr>
              <a:t>Switch</a:t>
            </a:r>
            <a:r>
              <a:rPr lang="en-US" dirty="0">
                <a:latin typeface="Calibri" panose="020F0502020204030204" pitchFamily="34" charset="0"/>
              </a:rPr>
              <a:t> to the </a:t>
            </a:r>
            <a:r>
              <a:rPr lang="en-US" dirty="0">
                <a:solidFill>
                  <a:srgbClr val="00AE00"/>
                </a:solidFill>
                <a:latin typeface="Calibri" panose="020F0502020204030204" pitchFamily="34" charset="0"/>
              </a:rPr>
              <a:t>first</a:t>
            </a:r>
            <a:r>
              <a:rPr lang="en-US" dirty="0">
                <a:latin typeface="Calibri" panose="020F0502020204030204" pitchFamily="34" charset="0"/>
              </a:rPr>
              <a:t> microinstruction in the microcode sequence of the </a:t>
            </a:r>
            <a:r>
              <a:rPr lang="en-US" dirty="0" err="1">
                <a:solidFill>
                  <a:srgbClr val="4700B8"/>
                </a:solidFill>
                <a:latin typeface="Calibri" panose="020F0502020204030204" pitchFamily="34" charset="0"/>
              </a:rPr>
              <a:t>prog</a:t>
            </a:r>
            <a:r>
              <a:rPr lang="en-US" dirty="0">
                <a:solidFill>
                  <a:srgbClr val="4700B8"/>
                </a:solidFill>
                <a:latin typeface="Calibri" panose="020F0502020204030204" pitchFamily="34" charset="0"/>
              </a:rPr>
              <a:t>. instruction</a:t>
            </a:r>
          </a:p>
        </p:txBody>
      </p:sp>
      <p:sp>
        <p:nvSpPr>
          <p:cNvPr id="7" name="Rectangle 6"/>
          <p:cNvSpPr/>
          <p:nvPr/>
        </p:nvSpPr>
        <p:spPr>
          <a:xfrm>
            <a:off x="3505200" y="2282229"/>
            <a:ext cx="4114800" cy="17563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08829" y="2421750"/>
            <a:ext cx="1868086" cy="1477328"/>
          </a:xfrm>
          <a:prstGeom prst="rect">
            <a:avLst/>
          </a:prstGeom>
        </p:spPr>
        <p:txBody>
          <a:bodyPr wrap="square">
            <a:spAutoFit/>
          </a:bodyPr>
          <a:lstStyle/>
          <a:p>
            <a:r>
              <a:rPr lang="en-US" dirty="0">
                <a:latin typeface="Courier New" pitchFamily="49" charset="0"/>
                <a:cs typeface="Courier New" pitchFamily="49" charset="0"/>
              </a:rPr>
              <a:t>.begin:</a:t>
            </a:r>
          </a:p>
          <a:p>
            <a:r>
              <a:rPr lang="en-US" dirty="0" err="1">
                <a:latin typeface="Courier New" pitchFamily="49" charset="0"/>
                <a:cs typeface="Courier New" pitchFamily="49" charset="0"/>
              </a:rPr>
              <a:t>mloadIR</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mdecode</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madd</a:t>
            </a:r>
            <a:r>
              <a:rPr lang="en-US" dirty="0">
                <a:latin typeface="Courier New" pitchFamily="49" charset="0"/>
                <a:cs typeface="Courier New" pitchFamily="49" charset="0"/>
              </a:rPr>
              <a:t> pc, 4</a:t>
            </a:r>
          </a:p>
          <a:p>
            <a:r>
              <a:rPr lang="en-US" dirty="0" err="1">
                <a:latin typeface="Courier New" pitchFamily="49" charset="0"/>
                <a:cs typeface="Courier New" pitchFamily="49" charset="0"/>
              </a:rPr>
              <a:t>mswitch</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1714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3 </a:t>
            </a:r>
            <a:r>
              <a:rPr lang="fr-FR" dirty="0" err="1">
                <a:solidFill>
                  <a:schemeClr val="tx1"/>
                </a:solidFill>
              </a:rPr>
              <a:t>Address</a:t>
            </a:r>
            <a:r>
              <a:rPr lang="fr-FR" dirty="0">
                <a:solidFill>
                  <a:schemeClr val="tx1"/>
                </a:solidFill>
              </a:rPr>
              <a:t> Format ALU Instruction</a:t>
            </a:r>
          </a:p>
        </p:txBody>
      </p:sp>
      <p:sp>
        <p:nvSpPr>
          <p:cNvPr id="6" name="Rectangle 5"/>
          <p:cNvSpPr/>
          <p:nvPr/>
        </p:nvSpPr>
        <p:spPr>
          <a:xfrm>
            <a:off x="1447800" y="1566971"/>
            <a:ext cx="7315200" cy="47725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Courier New" pitchFamily="49" charset="0"/>
              <a:cs typeface="Courier New" pitchFamily="49" charset="0"/>
            </a:endParaRPr>
          </a:p>
        </p:txBody>
      </p:sp>
      <p:sp>
        <p:nvSpPr>
          <p:cNvPr id="7" name="Rectangle 6"/>
          <p:cNvSpPr/>
          <p:nvPr/>
        </p:nvSpPr>
        <p:spPr>
          <a:xfrm>
            <a:off x="1676400" y="1568988"/>
            <a:ext cx="6629400" cy="4770537"/>
          </a:xfrm>
          <a:prstGeom prst="rect">
            <a:avLst/>
          </a:prstGeom>
        </p:spPr>
        <p:txBody>
          <a:bodyPr wrap="square">
            <a:spAutoFit/>
          </a:bodyPr>
          <a:lstStyle/>
          <a:p>
            <a:r>
              <a:rPr lang="en-US" sz="1600" dirty="0">
                <a:latin typeface="Courier New" pitchFamily="49" charset="0"/>
                <a:cs typeface="Courier New" pitchFamily="49" charset="0"/>
              </a:rPr>
              <a:t>/* transfer the first operand to the ALU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 </a:t>
            </a:r>
            <a:r>
              <a:rPr lang="en-US" sz="1600" dirty="0" err="1" smtClean="0">
                <a:latin typeface="Courier New" pitchFamily="49" charset="0"/>
                <a:cs typeface="Courier New" pitchFamily="49" charset="0"/>
              </a:rPr>
              <a:t>regVal</a:t>
            </a:r>
            <a:endParaRPr lang="en-US" sz="1600" dirty="0" smtClean="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check the value of the immediate register */</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aluop</a:t>
            </a:r>
            <a:r>
              <a:rPr lang="en-US" sz="1600" dirty="0">
                <a:latin typeface="Courier New" pitchFamily="49" charset="0"/>
                <a:cs typeface="Courier New" pitchFamily="49" charset="0"/>
              </a:rPr>
              <a:t>&gt;</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rw</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aluop</a:t>
            </a:r>
            <a:r>
              <a:rPr lang="en-US" sz="1600" dirty="0" smtClean="0">
                <a:latin typeface="Courier New" pitchFamily="49" charset="0"/>
                <a:cs typeface="Courier New" pitchFamily="49" charset="0"/>
              </a:rPr>
              <a:t>&gt;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write the ALU result to the register file*/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rw</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aluResult</a:t>
            </a:r>
            <a:r>
              <a:rPr lang="en-US" sz="1600" dirty="0">
                <a:latin typeface="Courier New" pitchFamily="49" charset="0"/>
                <a:cs typeface="Courier New" pitchFamily="49" charset="0"/>
              </a:rPr>
              <a:t>, &lt;write&gt;</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095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smtClean="0">
                <a:solidFill>
                  <a:schemeClr val="tx1"/>
                </a:solidFill>
              </a:rPr>
              <a:t>mov</a:t>
            </a:r>
            <a:r>
              <a:rPr lang="fr-FR" dirty="0" smtClean="0">
                <a:solidFill>
                  <a:schemeClr val="tx1"/>
                </a:solidFill>
              </a:rPr>
              <a:t> Instruction</a:t>
            </a:r>
            <a:endParaRPr lang="fr-FR" dirty="0">
              <a:solidFill>
                <a:schemeClr val="tx1"/>
              </a:solidFill>
            </a:endParaRPr>
          </a:p>
        </p:txBody>
      </p:sp>
      <p:sp>
        <p:nvSpPr>
          <p:cNvPr id="6" name="Rectangle 5"/>
          <p:cNvSpPr/>
          <p:nvPr/>
        </p:nvSpPr>
        <p:spPr>
          <a:xfrm>
            <a:off x="1905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8" name="Rectangle 7"/>
          <p:cNvSpPr/>
          <p:nvPr/>
        </p:nvSpPr>
        <p:spPr>
          <a:xfrm>
            <a:off x="4267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75416" y="1490246"/>
            <a:ext cx="2036135" cy="338554"/>
          </a:xfrm>
          <a:prstGeom prst="rect">
            <a:avLst/>
          </a:prstGeom>
        </p:spPr>
        <p:txBody>
          <a:bodyPr wrap="none">
            <a:spAutoFit/>
          </a:bodyPr>
          <a:lstStyle/>
          <a:p>
            <a:pPr algn="ct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10" name="Rectangle 9"/>
          <p:cNvSpPr/>
          <p:nvPr/>
        </p:nvSpPr>
        <p:spPr>
          <a:xfrm>
            <a:off x="1905000" y="1906595"/>
            <a:ext cx="6400800" cy="4031873"/>
          </a:xfrm>
          <a:prstGeom prst="rect">
            <a:avLst/>
          </a:prstGeom>
        </p:spPr>
        <p:txBody>
          <a:bodyPr wrap="square">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check the value of the immediate register */</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rw</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immx</a:t>
            </a:r>
            <a:endParaRPr lang="en-US" sz="1600" dirty="0" smtClean="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write to the register file*/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rw</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&lt;write&gt;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57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a:solidFill>
                  <a:schemeClr val="tx1"/>
                </a:solidFill>
              </a:rPr>
              <a:t>not</a:t>
            </a:r>
            <a:r>
              <a:rPr lang="fr-FR" dirty="0">
                <a:solidFill>
                  <a:schemeClr val="tx1"/>
                </a:solidFill>
              </a:rPr>
              <a:t> Instruction</a:t>
            </a:r>
          </a:p>
        </p:txBody>
      </p:sp>
      <p:sp>
        <p:nvSpPr>
          <p:cNvPr id="6" name="Rectangle 5"/>
          <p:cNvSpPr/>
          <p:nvPr/>
        </p:nvSpPr>
        <p:spPr>
          <a:xfrm>
            <a:off x="1905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4267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5417" y="1490246"/>
            <a:ext cx="2036135" cy="338554"/>
          </a:xfrm>
          <a:prstGeom prst="rect">
            <a:avLst/>
          </a:prstGeom>
        </p:spPr>
        <p:txBody>
          <a:bodyPr wrap="none">
            <a:spAutoFit/>
          </a:bodyPr>
          <a:lstStyle/>
          <a:p>
            <a:pPr algn="ctr"/>
            <a:r>
              <a:rPr lang="en-US" sz="1600" i="1" dirty="0" smtClean="0">
                <a:latin typeface="Courier New" pitchFamily="49" charset="0"/>
                <a:cs typeface="Courier New" pitchFamily="49" charset="0"/>
              </a:rPr>
              <a:t>not </a:t>
            </a:r>
            <a:r>
              <a:rPr lang="en-US" sz="1600" dirty="0">
                <a:latin typeface="Courier New" pitchFamily="49" charset="0"/>
                <a:cs typeface="Courier New" pitchFamily="49" charset="0"/>
              </a:rPr>
              <a:t>instruction</a:t>
            </a:r>
          </a:p>
        </p:txBody>
      </p:sp>
      <p:sp>
        <p:nvSpPr>
          <p:cNvPr id="9" name="Rectangle 8"/>
          <p:cNvSpPr/>
          <p:nvPr/>
        </p:nvSpPr>
        <p:spPr>
          <a:xfrm>
            <a:off x="1905000" y="1906595"/>
            <a:ext cx="6400800" cy="4278094"/>
          </a:xfrm>
          <a:prstGeom prst="rect">
            <a:avLst/>
          </a:prstGeom>
        </p:spPr>
        <p:txBody>
          <a:bodyPr wrap="square">
            <a:spAutoFit/>
          </a:bodyPr>
          <a:lstStyle/>
          <a:p>
            <a:r>
              <a:rPr lang="en-US" sz="1600" dirty="0">
                <a:latin typeface="Courier New" pitchFamily="49" charset="0"/>
                <a:cs typeface="Courier New" pitchFamily="49" charset="0"/>
              </a:rPr>
              <a:t>/* check the value of the immediate register */</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&lt;not&gt; /* ALU operation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rw</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&lt;not&gt; /* ALU operation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write to the register file*/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rw</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aluResult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&lt;write&gt;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25500" y="2984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cmp</a:t>
            </a:r>
            <a:r>
              <a:rPr lang="fr-FR" dirty="0">
                <a:solidFill>
                  <a:schemeClr val="tx1"/>
                </a:solidFill>
              </a:rPr>
              <a:t> Instruction</a:t>
            </a:r>
          </a:p>
        </p:txBody>
      </p:sp>
      <p:sp>
        <p:nvSpPr>
          <p:cNvPr id="7" name="Rectangle 6"/>
          <p:cNvSpPr/>
          <p:nvPr/>
        </p:nvSpPr>
        <p:spPr>
          <a:xfrm>
            <a:off x="1905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8" name="Rectangle 7"/>
          <p:cNvSpPr/>
          <p:nvPr/>
        </p:nvSpPr>
        <p:spPr>
          <a:xfrm>
            <a:off x="4267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75417" y="1490246"/>
            <a:ext cx="2036135" cy="338554"/>
          </a:xfrm>
          <a:prstGeom prst="rect">
            <a:avLst/>
          </a:prstGeom>
        </p:spPr>
        <p:txBody>
          <a:bodyPr wrap="none">
            <a:spAutoFit/>
          </a:bodyPr>
          <a:lstStyle/>
          <a:p>
            <a:pPr algn="ctr"/>
            <a:r>
              <a:rPr lang="en-US" sz="1600" i="1" dirty="0" err="1" smtClean="0">
                <a:latin typeface="Courier New" pitchFamily="49" charset="0"/>
                <a:cs typeface="Courier New" pitchFamily="49" charset="0"/>
              </a:rPr>
              <a:t>cmp</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10" name="Rectangle 9"/>
          <p:cNvSpPr/>
          <p:nvPr/>
        </p:nvSpPr>
        <p:spPr>
          <a:xfrm>
            <a:off x="1905000" y="1906595"/>
            <a:ext cx="6400800" cy="4031873"/>
          </a:xfrm>
          <a:prstGeom prst="rect">
            <a:avLst/>
          </a:prstGeom>
        </p:spPr>
        <p:txBody>
          <a:bodyPr wrap="square">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transfer rs1 to register A */</a:t>
            </a:r>
          </a:p>
          <a:p>
            <a:r>
              <a:rPr lang="en-US" sz="1600" dirty="0" err="1" smtClean="0">
                <a:latin typeface="Courier New" pitchFamily="49" charset="0"/>
                <a:cs typeface="Courier New" pitchFamily="49" charset="0"/>
              </a:rPr>
              <a:t>mov</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smtClean="0">
                <a:latin typeface="Courier New" pitchFamily="49" charset="0"/>
                <a:cs typeface="Courier New" pitchFamily="49" charset="0"/>
              </a:rPr>
              <a:t>mov</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check the value of the immediate register</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cmp</a:t>
            </a:r>
            <a:r>
              <a:rPr lang="en-US" sz="1600" dirty="0">
                <a:latin typeface="Courier New" pitchFamily="49" charset="0"/>
                <a:cs typeface="Courier New" pitchFamily="49" charset="0"/>
              </a:rPr>
              <a:t>&gt; /* ALU operation */</a:t>
            </a:r>
          </a:p>
          <a:p>
            <a:r>
              <a:rPr lang="en-US" sz="1600" dirty="0" err="1" smtClean="0">
                <a:latin typeface="Courier New" pitchFamily="49" charset="0"/>
                <a:cs typeface="Courier New" pitchFamily="49" charset="0"/>
              </a:rPr>
              <a:t>mb</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.begin</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cmp</a:t>
            </a:r>
            <a:r>
              <a:rPr lang="en-US" sz="1600" dirty="0">
                <a:latin typeface="Courier New" pitchFamily="49" charset="0"/>
                <a:cs typeface="Courier New" pitchFamily="49" charset="0"/>
              </a:rPr>
              <a:t>&gt; /* ALU operation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11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nop</a:t>
            </a:r>
            <a:r>
              <a:rPr lang="fr-FR" dirty="0">
                <a:solidFill>
                  <a:schemeClr val="tx1"/>
                </a:solidFill>
              </a:rPr>
              <a:t> Instruction</a:t>
            </a:r>
          </a:p>
        </p:txBody>
      </p:sp>
      <p:sp>
        <p:nvSpPr>
          <p:cNvPr id="3" name="Text Placeholder 2"/>
          <p:cNvSpPr txBox="1">
            <a:spLocks noGrp="1"/>
          </p:cNvSpPr>
          <p:nvPr>
            <p:ph type="body" idx="4294967295"/>
          </p:nvPr>
        </p:nvSpPr>
        <p:spPr>
          <a:xfrm>
            <a:off x="778285" y="1669213"/>
            <a:ext cx="7416800" cy="1108494"/>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 pitchFamily="18"/>
              </a:rPr>
              <a:t>mb</a:t>
            </a:r>
            <a:r>
              <a:rPr lang="en-US" dirty="0">
                <a:latin typeface="" pitchFamily="18"/>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6300"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ld</a:t>
            </a:r>
            <a:r>
              <a:rPr lang="fr-FR" dirty="0">
                <a:solidFill>
                  <a:schemeClr val="tx1"/>
                </a:solidFill>
              </a:rPr>
              <a:t> Instruction</a:t>
            </a:r>
          </a:p>
        </p:txBody>
      </p:sp>
      <p:sp>
        <p:nvSpPr>
          <p:cNvPr id="6" name="Rectangle 5"/>
          <p:cNvSpPr/>
          <p:nvPr/>
        </p:nvSpPr>
        <p:spPr>
          <a:xfrm>
            <a:off x="1905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4267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37133" y="1490246"/>
            <a:ext cx="1912704" cy="338554"/>
          </a:xfrm>
          <a:prstGeom prst="rect">
            <a:avLst/>
          </a:prstGeom>
        </p:spPr>
        <p:txBody>
          <a:bodyPr wrap="none">
            <a:spAutoFit/>
          </a:bodyPr>
          <a:lstStyle/>
          <a:p>
            <a:pPr algn="ctr"/>
            <a:r>
              <a:rPr lang="en-US" sz="1600" i="1" dirty="0">
                <a:latin typeface="Courier New" pitchFamily="49" charset="0"/>
                <a:cs typeface="Courier New" pitchFamily="49" charset="0"/>
              </a:rPr>
              <a:t>l</a:t>
            </a:r>
            <a:r>
              <a:rPr lang="en-US" sz="1600" i="1" smtClean="0">
                <a:latin typeface="Courier New" pitchFamily="49" charset="0"/>
                <a:cs typeface="Courier New" pitchFamily="49" charset="0"/>
              </a:rPr>
              <a:t>d</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9" name="Rectangle 8"/>
          <p:cNvSpPr/>
          <p:nvPr/>
        </p:nvSpPr>
        <p:spPr>
          <a:xfrm>
            <a:off x="1905000" y="1906595"/>
            <a:ext cx="6400800" cy="4031873"/>
          </a:xfrm>
          <a:prstGeom prst="rect">
            <a:avLst/>
          </a:prstGeom>
        </p:spPr>
        <p:txBody>
          <a:bodyPr wrap="square">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transfer rs1 to register A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calculate the effective address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&lt;add&gt; /* ALU operation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perform the load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mar, </a:t>
            </a:r>
            <a:r>
              <a:rPr lang="en-US" sz="1600" dirty="0" err="1">
                <a:latin typeface="Courier New" pitchFamily="49" charset="0"/>
                <a:cs typeface="Courier New" pitchFamily="49" charset="0"/>
              </a:rPr>
              <a:t>aluResult</a:t>
            </a:r>
            <a:r>
              <a:rPr lang="en-US" sz="1600" dirty="0">
                <a:latin typeface="Courier New" pitchFamily="49" charset="0"/>
                <a:cs typeface="Courier New" pitchFamily="49" charset="0"/>
              </a:rPr>
              <a:t>, &lt;load&gt;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write the loaded value to the register file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ldResult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&lt;write&gt;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7562" y="2095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Processor </a:t>
            </a:r>
            <a:r>
              <a:rPr lang="fr-FR" dirty="0" err="1">
                <a:solidFill>
                  <a:schemeClr val="tx1"/>
                </a:solidFill>
              </a:rPr>
              <a:t>Divided</a:t>
            </a:r>
            <a:r>
              <a:rPr lang="fr-FR" dirty="0">
                <a:solidFill>
                  <a:schemeClr val="tx1"/>
                </a:solidFill>
              </a:rPr>
              <a:t> </a:t>
            </a:r>
            <a:r>
              <a:rPr lang="fr-FR" dirty="0" err="1">
                <a:solidFill>
                  <a:schemeClr val="tx1"/>
                </a:solidFill>
              </a:rPr>
              <a:t>Into</a:t>
            </a:r>
            <a:r>
              <a:rPr lang="fr-FR" dirty="0">
                <a:solidFill>
                  <a:schemeClr val="tx1"/>
                </a:solidFill>
              </a:rPr>
              <a:t> Stages</a:t>
            </a:r>
          </a:p>
        </p:txBody>
      </p:sp>
      <p:sp>
        <p:nvSpPr>
          <p:cNvPr id="3" name="Text Placeholder 2"/>
          <p:cNvSpPr txBox="1">
            <a:spLocks noGrp="1"/>
          </p:cNvSpPr>
          <p:nvPr>
            <p:ph type="body" idx="4294967295"/>
          </p:nvPr>
        </p:nvSpPr>
        <p:spPr>
          <a:xfrm>
            <a:off x="690110" y="3271298"/>
            <a:ext cx="8091578" cy="252565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Instruction </a:t>
            </a:r>
            <a:r>
              <a:rPr lang="en-US" sz="3600" dirty="0">
                <a:solidFill>
                  <a:srgbClr val="006B6B"/>
                </a:solidFill>
                <a:latin typeface="Calibri" panose="020F0502020204030204" pitchFamily="34" charset="0"/>
              </a:rPr>
              <a:t>Fetch</a:t>
            </a:r>
            <a:r>
              <a:rPr lang="en-US" sz="3600" dirty="0">
                <a:latin typeface="Calibri" panose="020F0502020204030204" pitchFamily="34" charset="0"/>
              </a:rPr>
              <a:t> (IF)</a:t>
            </a:r>
          </a:p>
          <a:p>
            <a:pPr lvl="1">
              <a:spcBef>
                <a:spcPts val="1400"/>
              </a:spcBef>
              <a:spcAft>
                <a:spcPts val="1400"/>
              </a:spcAft>
              <a:buSzPct val="100000"/>
              <a:buFont typeface="Symbol" panose="05050102010706020507" pitchFamily="18" charset="2"/>
              <a:buChar char="*"/>
            </a:pPr>
            <a:r>
              <a:rPr lang="en-US" sz="2800" dirty="0">
                <a:solidFill>
                  <a:srgbClr val="0066CC"/>
                </a:solidFill>
                <a:latin typeface="Calibri" panose="020F0502020204030204" pitchFamily="34" charset="0"/>
              </a:rPr>
              <a:t>Fetch</a:t>
            </a:r>
            <a:r>
              <a:rPr lang="en-US" sz="2800" dirty="0">
                <a:latin typeface="Calibri" panose="020F0502020204030204" pitchFamily="34" charset="0"/>
              </a:rPr>
              <a:t> an instruction from the instruction memory</a:t>
            </a:r>
          </a:p>
          <a:p>
            <a:pPr lvl="1">
              <a:spcBef>
                <a:spcPts val="1400"/>
              </a:spcBef>
              <a:spcAft>
                <a:spcPts val="1400"/>
              </a:spcAft>
              <a:buSzPct val="100000"/>
              <a:buFont typeface="Symbol" panose="05050102010706020507" pitchFamily="18" charset="2"/>
              <a:buChar char="*"/>
            </a:pPr>
            <a:r>
              <a:rPr lang="en-US" sz="2800" dirty="0">
                <a:solidFill>
                  <a:srgbClr val="DC2300"/>
                </a:solidFill>
                <a:latin typeface="Calibri" panose="020F0502020204030204" pitchFamily="34" charset="0"/>
              </a:rPr>
              <a:t>Compute</a:t>
            </a:r>
            <a:r>
              <a:rPr lang="en-US" sz="2800" dirty="0">
                <a:latin typeface="Calibri" panose="020F0502020204030204" pitchFamily="34" charset="0"/>
              </a:rPr>
              <a:t> the address of the next instruction	</a:t>
            </a:r>
          </a:p>
        </p:txBody>
      </p:sp>
      <p:grpSp>
        <p:nvGrpSpPr>
          <p:cNvPr id="8" name="Group 4"/>
          <p:cNvGrpSpPr>
            <a:grpSpLocks noChangeAspect="1"/>
          </p:cNvGrpSpPr>
          <p:nvPr/>
        </p:nvGrpSpPr>
        <p:grpSpPr bwMode="auto">
          <a:xfrm>
            <a:off x="889000" y="1638300"/>
            <a:ext cx="7315200" cy="1338263"/>
            <a:chOff x="832" y="960"/>
            <a:chExt cx="4608" cy="843"/>
          </a:xfrm>
        </p:grpSpPr>
        <p:sp>
          <p:nvSpPr>
            <p:cNvPr id="9" name="AutoShape 3"/>
            <p:cNvSpPr>
              <a:spLocks noChangeAspect="1" noChangeArrowheads="1" noTextEdit="1"/>
            </p:cNvSpPr>
            <p:nvPr/>
          </p:nvSpPr>
          <p:spPr bwMode="auto">
            <a:xfrm>
              <a:off x="832" y="960"/>
              <a:ext cx="4608"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907" y="975"/>
              <a:ext cx="671" cy="725"/>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5"/>
                    <a:pt x="3924" y="842"/>
                  </a:cubicBezTo>
                  <a:lnTo>
                    <a:pt x="3924" y="3367"/>
                  </a:lnTo>
                  <a:cubicBezTo>
                    <a:pt x="3924" y="3833"/>
                    <a:pt x="3548" y="4209"/>
                    <a:pt x="3082" y="4209"/>
                  </a:cubicBezTo>
                  <a:lnTo>
                    <a:pt x="842" y="4209"/>
                  </a:lnTo>
                  <a:cubicBezTo>
                    <a:pt x="376" y="4209"/>
                    <a:pt x="0" y="3833"/>
                    <a:pt x="0" y="3367"/>
                  </a:cubicBezTo>
                  <a:lnTo>
                    <a:pt x="0" y="842"/>
                  </a:lnTo>
                  <a:cubicBezTo>
                    <a:pt x="0" y="375"/>
                    <a:pt x="376"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991" y="1168"/>
              <a:ext cx="52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1100" y="1301"/>
              <a:ext cx="3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1149" y="1435"/>
              <a:ext cx="20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9"/>
            <p:cNvSpPr>
              <a:spLocks/>
            </p:cNvSpPr>
            <p:nvPr/>
          </p:nvSpPr>
          <p:spPr bwMode="auto">
            <a:xfrm>
              <a:off x="1856" y="998"/>
              <a:ext cx="671" cy="724"/>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6"/>
                    <a:pt x="3924" y="842"/>
                  </a:cubicBezTo>
                  <a:lnTo>
                    <a:pt x="3924" y="3367"/>
                  </a:lnTo>
                  <a:cubicBezTo>
                    <a:pt x="3924" y="3833"/>
                    <a:pt x="3548" y="4209"/>
                    <a:pt x="3082" y="4209"/>
                  </a:cubicBezTo>
                  <a:lnTo>
                    <a:pt x="842" y="4209"/>
                  </a:lnTo>
                  <a:cubicBezTo>
                    <a:pt x="376" y="4209"/>
                    <a:pt x="0" y="3833"/>
                    <a:pt x="0" y="3367"/>
                  </a:cubicBezTo>
                  <a:lnTo>
                    <a:pt x="0" y="842"/>
                  </a:lnTo>
                  <a:cubicBezTo>
                    <a:pt x="0" y="376"/>
                    <a:pt x="376"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986" y="1175"/>
              <a:ext cx="45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Operand</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2058" y="1308"/>
              <a:ext cx="3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2081" y="1442"/>
              <a:ext cx="26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3"/>
            <p:cNvSpPr>
              <a:spLocks/>
            </p:cNvSpPr>
            <p:nvPr/>
          </p:nvSpPr>
          <p:spPr bwMode="auto">
            <a:xfrm>
              <a:off x="2821" y="988"/>
              <a:ext cx="671" cy="724"/>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966" y="1165"/>
              <a:ext cx="42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Execute</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3049" y="1432"/>
              <a:ext cx="25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6"/>
            <p:cNvSpPr>
              <a:spLocks/>
            </p:cNvSpPr>
            <p:nvPr/>
          </p:nvSpPr>
          <p:spPr bwMode="auto">
            <a:xfrm>
              <a:off x="3796" y="1002"/>
              <a:ext cx="671" cy="724"/>
            </a:xfrm>
            <a:custGeom>
              <a:avLst/>
              <a:gdLst>
                <a:gd name="T0" fmla="*/ 841 w 3923"/>
                <a:gd name="T1" fmla="*/ 0 h 4208"/>
                <a:gd name="T2" fmla="*/ 3081 w 3923"/>
                <a:gd name="T3" fmla="*/ 0 h 4208"/>
                <a:gd name="T4" fmla="*/ 3923 w 3923"/>
                <a:gd name="T5" fmla="*/ 842 h 4208"/>
                <a:gd name="T6" fmla="*/ 3923 w 3923"/>
                <a:gd name="T7" fmla="*/ 3367 h 4208"/>
                <a:gd name="T8" fmla="*/ 3081 w 3923"/>
                <a:gd name="T9" fmla="*/ 4208 h 4208"/>
                <a:gd name="T10" fmla="*/ 841 w 3923"/>
                <a:gd name="T11" fmla="*/ 4208 h 4208"/>
                <a:gd name="T12" fmla="*/ 0 w 3923"/>
                <a:gd name="T13" fmla="*/ 3367 h 4208"/>
                <a:gd name="T14" fmla="*/ 0 w 3923"/>
                <a:gd name="T15" fmla="*/ 842 h 4208"/>
                <a:gd name="T16" fmla="*/ 841 w 3923"/>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8">
                  <a:moveTo>
                    <a:pt x="841" y="0"/>
                  </a:moveTo>
                  <a:lnTo>
                    <a:pt x="3081" y="0"/>
                  </a:lnTo>
                  <a:cubicBezTo>
                    <a:pt x="3548" y="0"/>
                    <a:pt x="3923" y="375"/>
                    <a:pt x="3923" y="842"/>
                  </a:cubicBezTo>
                  <a:lnTo>
                    <a:pt x="3923" y="3367"/>
                  </a:lnTo>
                  <a:cubicBezTo>
                    <a:pt x="3923" y="3833"/>
                    <a:pt x="3548" y="4208"/>
                    <a:pt x="3081" y="4208"/>
                  </a:cubicBezTo>
                  <a:lnTo>
                    <a:pt x="841" y="4208"/>
                  </a:lnTo>
                  <a:cubicBezTo>
                    <a:pt x="375" y="4208"/>
                    <a:pt x="0" y="3833"/>
                    <a:pt x="0" y="3367"/>
                  </a:cubicBezTo>
                  <a:lnTo>
                    <a:pt x="0" y="842"/>
                  </a:lnTo>
                  <a:cubicBezTo>
                    <a:pt x="0" y="375"/>
                    <a:pt x="375" y="0"/>
                    <a:pt x="841"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941" y="1180"/>
              <a:ext cx="4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3961" y="1313"/>
              <a:ext cx="38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Access</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4015" y="1447"/>
              <a:ext cx="27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0"/>
            <p:cNvSpPr>
              <a:spLocks/>
            </p:cNvSpPr>
            <p:nvPr/>
          </p:nvSpPr>
          <p:spPr bwMode="auto">
            <a:xfrm>
              <a:off x="4727" y="998"/>
              <a:ext cx="671" cy="724"/>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4866" y="1175"/>
              <a:ext cx="43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4938" y="1308"/>
              <a:ext cx="29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4938" y="1442"/>
              <a:ext cx="29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4"/>
            <p:cNvSpPr>
              <a:spLocks/>
            </p:cNvSpPr>
            <p:nvPr/>
          </p:nvSpPr>
          <p:spPr bwMode="auto">
            <a:xfrm>
              <a:off x="1583" y="1230"/>
              <a:ext cx="294" cy="251"/>
            </a:xfrm>
            <a:custGeom>
              <a:avLst/>
              <a:gdLst>
                <a:gd name="T0" fmla="*/ 1144 w 1720"/>
                <a:gd name="T1" fmla="*/ 3 h 1461"/>
                <a:gd name="T2" fmla="*/ 1136 w 1720"/>
                <a:gd name="T3" fmla="*/ 5 h 1461"/>
                <a:gd name="T4" fmla="*/ 1173 w 1720"/>
                <a:gd name="T5" fmla="*/ 382 h 1461"/>
                <a:gd name="T6" fmla="*/ 48 w 1720"/>
                <a:gd name="T7" fmla="*/ 388 h 1461"/>
                <a:gd name="T8" fmla="*/ 48 w 1720"/>
                <a:gd name="T9" fmla="*/ 1047 h 1461"/>
                <a:gd name="T10" fmla="*/ 1173 w 1720"/>
                <a:gd name="T11" fmla="*/ 1052 h 1461"/>
                <a:gd name="T12" fmla="*/ 1136 w 1720"/>
                <a:gd name="T13" fmla="*/ 1430 h 1461"/>
                <a:gd name="T14" fmla="*/ 1720 w 1720"/>
                <a:gd name="T15" fmla="*/ 728 h 1461"/>
                <a:gd name="T16" fmla="*/ 1720 w 1720"/>
                <a:gd name="T17" fmla="*/ 728 h 1461"/>
                <a:gd name="T18" fmla="*/ 1720 w 1720"/>
                <a:gd name="T19" fmla="*/ 707 h 1461"/>
                <a:gd name="T20" fmla="*/ 1144 w 1720"/>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3"/>
                  </a:moveTo>
                  <a:cubicBezTo>
                    <a:pt x="1141" y="4"/>
                    <a:pt x="1138" y="4"/>
                    <a:pt x="1136" y="5"/>
                  </a:cubicBezTo>
                  <a:cubicBezTo>
                    <a:pt x="1067" y="37"/>
                    <a:pt x="1173" y="382"/>
                    <a:pt x="1173" y="382"/>
                  </a:cubicBezTo>
                  <a:cubicBezTo>
                    <a:pt x="1173" y="382"/>
                    <a:pt x="96" y="361"/>
                    <a:pt x="48" y="388"/>
                  </a:cubicBezTo>
                  <a:cubicBezTo>
                    <a:pt x="0" y="414"/>
                    <a:pt x="0" y="1021"/>
                    <a:pt x="48" y="1047"/>
                  </a:cubicBezTo>
                  <a:cubicBezTo>
                    <a:pt x="95" y="1073"/>
                    <a:pt x="1173" y="1052"/>
                    <a:pt x="1173" y="1052"/>
                  </a:cubicBezTo>
                  <a:cubicBezTo>
                    <a:pt x="1173" y="1052"/>
                    <a:pt x="1067" y="1398"/>
                    <a:pt x="1136" y="1430"/>
                  </a:cubicBezTo>
                  <a:cubicBezTo>
                    <a:pt x="1203" y="1461"/>
                    <a:pt x="1713" y="1060"/>
                    <a:pt x="1720" y="728"/>
                  </a:cubicBezTo>
                  <a:lnTo>
                    <a:pt x="1720" y="728"/>
                  </a:lnTo>
                  <a:cubicBezTo>
                    <a:pt x="1720" y="721"/>
                    <a:pt x="1720" y="714"/>
                    <a:pt x="1720" y="707"/>
                  </a:cubicBezTo>
                  <a:cubicBezTo>
                    <a:pt x="1713" y="386"/>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1575" y="1226"/>
              <a:ext cx="295" cy="252"/>
            </a:xfrm>
            <a:custGeom>
              <a:avLst/>
              <a:gdLst>
                <a:gd name="T0" fmla="*/ 1144 w 1721"/>
                <a:gd name="T1" fmla="*/ 4 h 1461"/>
                <a:gd name="T2" fmla="*/ 1137 w 1721"/>
                <a:gd name="T3" fmla="*/ 5 h 1461"/>
                <a:gd name="T4" fmla="*/ 1174 w 1721"/>
                <a:gd name="T5" fmla="*/ 383 h 1461"/>
                <a:gd name="T6" fmla="*/ 48 w 1721"/>
                <a:gd name="T7" fmla="*/ 388 h 1461"/>
                <a:gd name="T8" fmla="*/ 48 w 1721"/>
                <a:gd name="T9" fmla="*/ 1047 h 1461"/>
                <a:gd name="T10" fmla="*/ 1174 w 1721"/>
                <a:gd name="T11" fmla="*/ 1053 h 1461"/>
                <a:gd name="T12" fmla="*/ 1136 w 1721"/>
                <a:gd name="T13" fmla="*/ 1430 h 1461"/>
                <a:gd name="T14" fmla="*/ 1720 w 1721"/>
                <a:gd name="T15" fmla="*/ 729 h 1461"/>
                <a:gd name="T16" fmla="*/ 1721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3"/>
                    <a:pt x="1174" y="383"/>
                  </a:cubicBezTo>
                  <a:cubicBezTo>
                    <a:pt x="1174" y="383"/>
                    <a:pt x="96" y="362"/>
                    <a:pt x="48" y="388"/>
                  </a:cubicBezTo>
                  <a:cubicBezTo>
                    <a:pt x="1" y="414"/>
                    <a:pt x="0" y="1021"/>
                    <a:pt x="48" y="1047"/>
                  </a:cubicBezTo>
                  <a:cubicBezTo>
                    <a:pt x="96" y="1074"/>
                    <a:pt x="1174" y="1053"/>
                    <a:pt x="1174" y="1053"/>
                  </a:cubicBezTo>
                  <a:cubicBezTo>
                    <a:pt x="1174" y="1053"/>
                    <a:pt x="1067" y="1399"/>
                    <a:pt x="1136" y="1430"/>
                  </a:cubicBezTo>
                  <a:cubicBezTo>
                    <a:pt x="1204" y="1461"/>
                    <a:pt x="1713" y="1060"/>
                    <a:pt x="1720" y="729"/>
                  </a:cubicBezTo>
                  <a:lnTo>
                    <a:pt x="1721" y="729"/>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21" y="1239"/>
              <a:ext cx="295" cy="252"/>
            </a:xfrm>
            <a:custGeom>
              <a:avLst/>
              <a:gdLst>
                <a:gd name="T0" fmla="*/ 1144 w 1720"/>
                <a:gd name="T1" fmla="*/ 3 h 1460"/>
                <a:gd name="T2" fmla="*/ 1136 w 1720"/>
                <a:gd name="T3" fmla="*/ 5 h 1460"/>
                <a:gd name="T4" fmla="*/ 1173 w 1720"/>
                <a:gd name="T5" fmla="*/ 382 h 1460"/>
                <a:gd name="T6" fmla="*/ 48 w 1720"/>
                <a:gd name="T7" fmla="*/ 387 h 1460"/>
                <a:gd name="T8" fmla="*/ 48 w 1720"/>
                <a:gd name="T9" fmla="*/ 1047 h 1460"/>
                <a:gd name="T10" fmla="*/ 1173 w 1720"/>
                <a:gd name="T11" fmla="*/ 1052 h 1460"/>
                <a:gd name="T12" fmla="*/ 1136 w 1720"/>
                <a:gd name="T13" fmla="*/ 1430 h 1460"/>
                <a:gd name="T14" fmla="*/ 1720 w 1720"/>
                <a:gd name="T15" fmla="*/ 728 h 1460"/>
                <a:gd name="T16" fmla="*/ 1720 w 1720"/>
                <a:gd name="T17" fmla="*/ 728 h 1460"/>
                <a:gd name="T18" fmla="*/ 1720 w 1720"/>
                <a:gd name="T19" fmla="*/ 706 h 1460"/>
                <a:gd name="T20" fmla="*/ 1144 w 1720"/>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0">
                  <a:moveTo>
                    <a:pt x="1144" y="3"/>
                  </a:moveTo>
                  <a:cubicBezTo>
                    <a:pt x="1141" y="3"/>
                    <a:pt x="1138" y="4"/>
                    <a:pt x="1136" y="5"/>
                  </a:cubicBezTo>
                  <a:cubicBezTo>
                    <a:pt x="1067" y="36"/>
                    <a:pt x="1173" y="382"/>
                    <a:pt x="1173" y="382"/>
                  </a:cubicBezTo>
                  <a:cubicBezTo>
                    <a:pt x="1173" y="382"/>
                    <a:pt x="96" y="361"/>
                    <a:pt x="48" y="387"/>
                  </a:cubicBezTo>
                  <a:cubicBezTo>
                    <a:pt x="0" y="414"/>
                    <a:pt x="0" y="1021"/>
                    <a:pt x="48" y="1047"/>
                  </a:cubicBezTo>
                  <a:cubicBezTo>
                    <a:pt x="95" y="1073"/>
                    <a:pt x="1173" y="1052"/>
                    <a:pt x="1173" y="1052"/>
                  </a:cubicBezTo>
                  <a:cubicBezTo>
                    <a:pt x="1173" y="1052"/>
                    <a:pt x="1067" y="1398"/>
                    <a:pt x="1136" y="1430"/>
                  </a:cubicBezTo>
                  <a:cubicBezTo>
                    <a:pt x="1203" y="1460"/>
                    <a:pt x="1713" y="1060"/>
                    <a:pt x="1720" y="728"/>
                  </a:cubicBezTo>
                  <a:lnTo>
                    <a:pt x="1720" y="728"/>
                  </a:lnTo>
                  <a:cubicBezTo>
                    <a:pt x="1720" y="721"/>
                    <a:pt x="1720" y="714"/>
                    <a:pt x="1720" y="706"/>
                  </a:cubicBezTo>
                  <a:cubicBezTo>
                    <a:pt x="1713" y="385"/>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514" y="1236"/>
              <a:ext cx="294" cy="251"/>
            </a:xfrm>
            <a:custGeom>
              <a:avLst/>
              <a:gdLst>
                <a:gd name="T0" fmla="*/ 1144 w 1721"/>
                <a:gd name="T1" fmla="*/ 4 h 1461"/>
                <a:gd name="T2" fmla="*/ 1137 w 1721"/>
                <a:gd name="T3" fmla="*/ 5 h 1461"/>
                <a:gd name="T4" fmla="*/ 1174 w 1721"/>
                <a:gd name="T5" fmla="*/ 382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2"/>
                    <a:pt x="1174" y="382"/>
                  </a:cubicBezTo>
                  <a:cubicBezTo>
                    <a:pt x="1174" y="382"/>
                    <a:pt x="96" y="362"/>
                    <a:pt x="48" y="388"/>
                  </a:cubicBezTo>
                  <a:cubicBezTo>
                    <a:pt x="1" y="414"/>
                    <a:pt x="0" y="1021"/>
                    <a:pt x="48" y="1047"/>
                  </a:cubicBezTo>
                  <a:cubicBezTo>
                    <a:pt x="96" y="1074"/>
                    <a:pt x="1174" y="1053"/>
                    <a:pt x="1174" y="1053"/>
                  </a:cubicBezTo>
                  <a:cubicBezTo>
                    <a:pt x="1174" y="1053"/>
                    <a:pt x="1067" y="1398"/>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3501" y="1244"/>
              <a:ext cx="295" cy="252"/>
            </a:xfrm>
            <a:custGeom>
              <a:avLst/>
              <a:gdLst>
                <a:gd name="T0" fmla="*/ 1144 w 1721"/>
                <a:gd name="T1" fmla="*/ 4 h 1461"/>
                <a:gd name="T2" fmla="*/ 1136 w 1721"/>
                <a:gd name="T3" fmla="*/ 5 h 1461"/>
                <a:gd name="T4" fmla="*/ 1173 w 1721"/>
                <a:gd name="T5" fmla="*/ 383 h 1461"/>
                <a:gd name="T6" fmla="*/ 48 w 1721"/>
                <a:gd name="T7" fmla="*/ 388 h 1461"/>
                <a:gd name="T8" fmla="*/ 48 w 1721"/>
                <a:gd name="T9" fmla="*/ 1048 h 1461"/>
                <a:gd name="T10" fmla="*/ 1173 w 1721"/>
                <a:gd name="T11" fmla="*/ 1053 h 1461"/>
                <a:gd name="T12" fmla="*/ 1136 w 1721"/>
                <a:gd name="T13" fmla="*/ 1430 h 1461"/>
                <a:gd name="T14" fmla="*/ 1720 w 1721"/>
                <a:gd name="T15" fmla="*/ 729 h 1461"/>
                <a:gd name="T16" fmla="*/ 1720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6" y="5"/>
                  </a:cubicBezTo>
                  <a:cubicBezTo>
                    <a:pt x="1067" y="37"/>
                    <a:pt x="1173" y="383"/>
                    <a:pt x="1173" y="383"/>
                  </a:cubicBezTo>
                  <a:cubicBezTo>
                    <a:pt x="1173" y="383"/>
                    <a:pt x="96" y="362"/>
                    <a:pt x="48" y="388"/>
                  </a:cubicBezTo>
                  <a:cubicBezTo>
                    <a:pt x="0" y="414"/>
                    <a:pt x="0" y="1021"/>
                    <a:pt x="48" y="1048"/>
                  </a:cubicBezTo>
                  <a:cubicBezTo>
                    <a:pt x="96" y="1074"/>
                    <a:pt x="1173" y="1053"/>
                    <a:pt x="1173" y="1053"/>
                  </a:cubicBezTo>
                  <a:cubicBezTo>
                    <a:pt x="1173" y="1053"/>
                    <a:pt x="1067" y="1399"/>
                    <a:pt x="1136" y="1430"/>
                  </a:cubicBezTo>
                  <a:cubicBezTo>
                    <a:pt x="1204" y="1461"/>
                    <a:pt x="1713" y="1060"/>
                    <a:pt x="1720" y="729"/>
                  </a:cubicBezTo>
                  <a:lnTo>
                    <a:pt x="1720" y="729"/>
                  </a:lnTo>
                  <a:cubicBezTo>
                    <a:pt x="1721" y="721"/>
                    <a:pt x="1720" y="714"/>
                    <a:pt x="1720" y="707"/>
                  </a:cubicBezTo>
                  <a:cubicBezTo>
                    <a:pt x="1713" y="386"/>
                    <a:pt x="1236" y="0"/>
                    <a:pt x="114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494" y="1241"/>
              <a:ext cx="294" cy="251"/>
            </a:xfrm>
            <a:custGeom>
              <a:avLst/>
              <a:gdLst>
                <a:gd name="T0" fmla="*/ 1144 w 1720"/>
                <a:gd name="T1" fmla="*/ 4 h 1461"/>
                <a:gd name="T2" fmla="*/ 1136 w 1720"/>
                <a:gd name="T3" fmla="*/ 6 h 1461"/>
                <a:gd name="T4" fmla="*/ 1173 w 1720"/>
                <a:gd name="T5" fmla="*/ 383 h 1461"/>
                <a:gd name="T6" fmla="*/ 48 w 1720"/>
                <a:gd name="T7" fmla="*/ 388 h 1461"/>
                <a:gd name="T8" fmla="*/ 47 w 1720"/>
                <a:gd name="T9" fmla="*/ 1048 h 1461"/>
                <a:gd name="T10" fmla="*/ 1173 w 1720"/>
                <a:gd name="T11" fmla="*/ 1053 h 1461"/>
                <a:gd name="T12" fmla="*/ 1136 w 1720"/>
                <a:gd name="T13" fmla="*/ 1430 h 1461"/>
                <a:gd name="T14" fmla="*/ 1720 w 1720"/>
                <a:gd name="T15" fmla="*/ 729 h 1461"/>
                <a:gd name="T16" fmla="*/ 1720 w 1720"/>
                <a:gd name="T17" fmla="*/ 729 h 1461"/>
                <a:gd name="T18" fmla="*/ 1720 w 1720"/>
                <a:gd name="T19" fmla="*/ 707 h 1461"/>
                <a:gd name="T20" fmla="*/ 1144 w 1720"/>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4"/>
                  </a:moveTo>
                  <a:cubicBezTo>
                    <a:pt x="1141" y="4"/>
                    <a:pt x="1138" y="5"/>
                    <a:pt x="1136" y="6"/>
                  </a:cubicBezTo>
                  <a:cubicBezTo>
                    <a:pt x="1067" y="37"/>
                    <a:pt x="1173" y="383"/>
                    <a:pt x="1173" y="383"/>
                  </a:cubicBezTo>
                  <a:cubicBezTo>
                    <a:pt x="1173" y="383"/>
                    <a:pt x="95" y="362"/>
                    <a:pt x="48" y="388"/>
                  </a:cubicBezTo>
                  <a:cubicBezTo>
                    <a:pt x="0" y="414"/>
                    <a:pt x="0" y="1022"/>
                    <a:pt x="47" y="1048"/>
                  </a:cubicBezTo>
                  <a:cubicBezTo>
                    <a:pt x="95" y="1074"/>
                    <a:pt x="1173" y="1053"/>
                    <a:pt x="1173" y="1053"/>
                  </a:cubicBezTo>
                  <a:cubicBezTo>
                    <a:pt x="1173" y="1053"/>
                    <a:pt x="1067" y="1399"/>
                    <a:pt x="1136" y="1430"/>
                  </a:cubicBezTo>
                  <a:cubicBezTo>
                    <a:pt x="1203" y="1461"/>
                    <a:pt x="1713" y="1060"/>
                    <a:pt x="1720" y="729"/>
                  </a:cubicBezTo>
                  <a:lnTo>
                    <a:pt x="1720" y="729"/>
                  </a:lnTo>
                  <a:cubicBezTo>
                    <a:pt x="1720" y="722"/>
                    <a:pt x="1720" y="714"/>
                    <a:pt x="1720" y="707"/>
                  </a:cubicBezTo>
                  <a:cubicBezTo>
                    <a:pt x="1713" y="386"/>
                    <a:pt x="1235"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476" y="1239"/>
              <a:ext cx="295" cy="252"/>
            </a:xfrm>
            <a:custGeom>
              <a:avLst/>
              <a:gdLst>
                <a:gd name="T0" fmla="*/ 1144 w 1720"/>
                <a:gd name="T1" fmla="*/ 3 h 1460"/>
                <a:gd name="T2" fmla="*/ 1136 w 1720"/>
                <a:gd name="T3" fmla="*/ 5 h 1460"/>
                <a:gd name="T4" fmla="*/ 1173 w 1720"/>
                <a:gd name="T5" fmla="*/ 382 h 1460"/>
                <a:gd name="T6" fmla="*/ 48 w 1720"/>
                <a:gd name="T7" fmla="*/ 387 h 1460"/>
                <a:gd name="T8" fmla="*/ 48 w 1720"/>
                <a:gd name="T9" fmla="*/ 1047 h 1460"/>
                <a:gd name="T10" fmla="*/ 1173 w 1720"/>
                <a:gd name="T11" fmla="*/ 1052 h 1460"/>
                <a:gd name="T12" fmla="*/ 1136 w 1720"/>
                <a:gd name="T13" fmla="*/ 1430 h 1460"/>
                <a:gd name="T14" fmla="*/ 1720 w 1720"/>
                <a:gd name="T15" fmla="*/ 728 h 1460"/>
                <a:gd name="T16" fmla="*/ 1720 w 1720"/>
                <a:gd name="T17" fmla="*/ 728 h 1460"/>
                <a:gd name="T18" fmla="*/ 1720 w 1720"/>
                <a:gd name="T19" fmla="*/ 706 h 1460"/>
                <a:gd name="T20" fmla="*/ 1144 w 1720"/>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0">
                  <a:moveTo>
                    <a:pt x="1144" y="3"/>
                  </a:moveTo>
                  <a:cubicBezTo>
                    <a:pt x="1141" y="3"/>
                    <a:pt x="1138" y="4"/>
                    <a:pt x="1136" y="5"/>
                  </a:cubicBezTo>
                  <a:cubicBezTo>
                    <a:pt x="1067" y="36"/>
                    <a:pt x="1173" y="382"/>
                    <a:pt x="1173" y="382"/>
                  </a:cubicBezTo>
                  <a:cubicBezTo>
                    <a:pt x="1173" y="382"/>
                    <a:pt x="96" y="361"/>
                    <a:pt x="48" y="387"/>
                  </a:cubicBezTo>
                  <a:cubicBezTo>
                    <a:pt x="0" y="414"/>
                    <a:pt x="0" y="1021"/>
                    <a:pt x="48" y="1047"/>
                  </a:cubicBezTo>
                  <a:cubicBezTo>
                    <a:pt x="95" y="1073"/>
                    <a:pt x="1173" y="1052"/>
                    <a:pt x="1173" y="1052"/>
                  </a:cubicBezTo>
                  <a:cubicBezTo>
                    <a:pt x="1173" y="1052"/>
                    <a:pt x="1067" y="1398"/>
                    <a:pt x="1136" y="1430"/>
                  </a:cubicBezTo>
                  <a:cubicBezTo>
                    <a:pt x="1203" y="1460"/>
                    <a:pt x="1713" y="1060"/>
                    <a:pt x="1720" y="728"/>
                  </a:cubicBezTo>
                  <a:lnTo>
                    <a:pt x="1720" y="728"/>
                  </a:lnTo>
                  <a:cubicBezTo>
                    <a:pt x="1720" y="721"/>
                    <a:pt x="1720" y="714"/>
                    <a:pt x="1720" y="706"/>
                  </a:cubicBezTo>
                  <a:cubicBezTo>
                    <a:pt x="1713" y="385"/>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4469" y="1236"/>
              <a:ext cx="294" cy="251"/>
            </a:xfrm>
            <a:custGeom>
              <a:avLst/>
              <a:gdLst>
                <a:gd name="T0" fmla="*/ 1144 w 1721"/>
                <a:gd name="T1" fmla="*/ 4 h 1461"/>
                <a:gd name="T2" fmla="*/ 1137 w 1721"/>
                <a:gd name="T3" fmla="*/ 5 h 1461"/>
                <a:gd name="T4" fmla="*/ 1174 w 1721"/>
                <a:gd name="T5" fmla="*/ 382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2"/>
                    <a:pt x="1174" y="382"/>
                  </a:cubicBezTo>
                  <a:cubicBezTo>
                    <a:pt x="1174" y="382"/>
                    <a:pt x="96" y="362"/>
                    <a:pt x="48" y="388"/>
                  </a:cubicBezTo>
                  <a:cubicBezTo>
                    <a:pt x="1" y="414"/>
                    <a:pt x="0" y="1021"/>
                    <a:pt x="48" y="1047"/>
                  </a:cubicBezTo>
                  <a:cubicBezTo>
                    <a:pt x="96" y="1074"/>
                    <a:pt x="1174" y="1053"/>
                    <a:pt x="1174" y="1053"/>
                  </a:cubicBezTo>
                  <a:cubicBezTo>
                    <a:pt x="1174" y="1053"/>
                    <a:pt x="1067" y="1398"/>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730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a:solidFill>
                  <a:schemeClr val="tx1"/>
                </a:solidFill>
              </a:rPr>
              <a:t>st</a:t>
            </a:r>
            <a:r>
              <a:rPr lang="fr-FR" dirty="0">
                <a:solidFill>
                  <a:schemeClr val="tx1"/>
                </a:solidFill>
              </a:rPr>
              <a:t> Instruction</a:t>
            </a:r>
          </a:p>
        </p:txBody>
      </p:sp>
      <p:sp>
        <p:nvSpPr>
          <p:cNvPr id="6" name="Rectangle 5"/>
          <p:cNvSpPr/>
          <p:nvPr/>
        </p:nvSpPr>
        <p:spPr>
          <a:xfrm>
            <a:off x="1905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4267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37133" y="1490246"/>
            <a:ext cx="1912704" cy="338554"/>
          </a:xfrm>
          <a:prstGeom prst="rect">
            <a:avLst/>
          </a:prstGeom>
        </p:spPr>
        <p:txBody>
          <a:bodyPr wrap="none">
            <a:spAutoFit/>
          </a:bodyPr>
          <a:lstStyle/>
          <a:p>
            <a:pPr algn="ctr"/>
            <a:r>
              <a:rPr lang="en-US" sz="1600" i="1" dirty="0" err="1" smtClean="0">
                <a:latin typeface="Courier New" pitchFamily="49" charset="0"/>
                <a:cs typeface="Courier New" pitchFamily="49" charset="0"/>
              </a:rPr>
              <a:t>st</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9" name="Rectangle 8"/>
          <p:cNvSpPr/>
          <p:nvPr/>
        </p:nvSpPr>
        <p:spPr>
          <a:xfrm>
            <a:off x="1905000" y="1906595"/>
            <a:ext cx="6400800" cy="3539430"/>
          </a:xfrm>
          <a:prstGeom prst="rect">
            <a:avLst/>
          </a:prstGeom>
        </p:spPr>
        <p:txBody>
          <a:bodyPr wrap="square">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transfer rs1 to register A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calculate the effective address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&lt;add&gt; /* ALU operation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perform the store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mar, </a:t>
            </a:r>
            <a:r>
              <a:rPr lang="en-US" sz="1600" dirty="0" err="1">
                <a:latin typeface="Courier New" pitchFamily="49" charset="0"/>
                <a:cs typeface="Courier New" pitchFamily="49" charset="0"/>
              </a:rPr>
              <a:t>aluResult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mdr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&lt;store&gt;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984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beq</a:t>
            </a:r>
            <a:r>
              <a:rPr lang="fr-FR" dirty="0">
                <a:solidFill>
                  <a:schemeClr val="tx1"/>
                </a:solidFill>
              </a:rPr>
              <a:t> and </a:t>
            </a:r>
            <a:r>
              <a:rPr lang="fr-FR" i="1" dirty="0" err="1">
                <a:solidFill>
                  <a:schemeClr val="tx1"/>
                </a:solidFill>
              </a:rPr>
              <a:t>bgt</a:t>
            </a:r>
            <a:r>
              <a:rPr lang="fr-FR" dirty="0">
                <a:solidFill>
                  <a:schemeClr val="tx1"/>
                </a:solidFill>
              </a:rPr>
              <a:t> Instructions</a:t>
            </a:r>
          </a:p>
        </p:txBody>
      </p:sp>
      <p:sp>
        <p:nvSpPr>
          <p:cNvPr id="6" name="Rectangle 5"/>
          <p:cNvSpPr/>
          <p:nvPr/>
        </p:nvSpPr>
        <p:spPr>
          <a:xfrm>
            <a:off x="812316" y="2368927"/>
            <a:ext cx="3657600" cy="1905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1726716" y="2362200"/>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34934" y="2182773"/>
            <a:ext cx="2036135" cy="338554"/>
          </a:xfrm>
          <a:prstGeom prst="rect">
            <a:avLst/>
          </a:prstGeom>
        </p:spPr>
        <p:txBody>
          <a:bodyPr wrap="none">
            <a:spAutoFit/>
          </a:bodyPr>
          <a:lstStyle/>
          <a:p>
            <a:pPr algn="ctr"/>
            <a:r>
              <a:rPr lang="en-US" sz="1600" i="1" dirty="0" err="1" smtClean="0">
                <a:latin typeface="Courier New" pitchFamily="49" charset="0"/>
                <a:cs typeface="Courier New" pitchFamily="49" charset="0"/>
              </a:rPr>
              <a:t>beq</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9" name="Rectangle 8"/>
          <p:cNvSpPr/>
          <p:nvPr/>
        </p:nvSpPr>
        <p:spPr>
          <a:xfrm>
            <a:off x="812316" y="2468940"/>
            <a:ext cx="3581400" cy="1815882"/>
          </a:xfrm>
          <a:prstGeom prst="rect">
            <a:avLst/>
          </a:prstGeom>
        </p:spPr>
        <p:txBody>
          <a:bodyPr wrap="square">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test the flags register</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flags.E</a:t>
            </a:r>
            <a:r>
              <a:rPr lang="en-US" sz="1600" dirty="0">
                <a:latin typeface="Courier New" pitchFamily="49" charset="0"/>
                <a:cs typeface="Courier New" pitchFamily="49" charset="0"/>
              </a:rPr>
              <a:t>, 1, .branch</a:t>
            </a:r>
          </a:p>
          <a:p>
            <a:r>
              <a:rPr lang="en-US" sz="1600" dirty="0" err="1" smtClean="0">
                <a:latin typeface="Courier New" pitchFamily="49" charset="0"/>
                <a:cs typeface="Courier New" pitchFamily="49" charset="0"/>
              </a:rPr>
              <a:t>mb</a:t>
            </a:r>
            <a:r>
              <a:rPr lang="en-US" sz="1600" dirty="0" smtClean="0">
                <a:latin typeface="Courier New" pitchFamily="49" charset="0"/>
                <a:cs typeface="Courier New" pitchFamily="49" charset="0"/>
              </a:rPr>
              <a:t> .begin</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.branch:</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branchTarget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
        <p:nvSpPr>
          <p:cNvPr id="10" name="Rectangle 9"/>
          <p:cNvSpPr/>
          <p:nvPr/>
        </p:nvSpPr>
        <p:spPr>
          <a:xfrm>
            <a:off x="4850916" y="2368927"/>
            <a:ext cx="3657600" cy="1905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11" name="Rectangle 10"/>
          <p:cNvSpPr/>
          <p:nvPr/>
        </p:nvSpPr>
        <p:spPr>
          <a:xfrm>
            <a:off x="5765316" y="2362200"/>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73534" y="2182773"/>
            <a:ext cx="2036135" cy="338554"/>
          </a:xfrm>
          <a:prstGeom prst="rect">
            <a:avLst/>
          </a:prstGeom>
        </p:spPr>
        <p:txBody>
          <a:bodyPr wrap="none">
            <a:spAutoFit/>
          </a:bodyPr>
          <a:lstStyle/>
          <a:p>
            <a:pPr algn="ctr"/>
            <a:r>
              <a:rPr lang="en-US" sz="1600" i="1" dirty="0" err="1" smtClean="0">
                <a:latin typeface="Courier New" pitchFamily="49" charset="0"/>
                <a:cs typeface="Courier New" pitchFamily="49" charset="0"/>
              </a:rPr>
              <a:t>bgt</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13" name="Rectangle 12"/>
          <p:cNvSpPr/>
          <p:nvPr/>
        </p:nvSpPr>
        <p:spPr>
          <a:xfrm>
            <a:off x="4850916" y="2468940"/>
            <a:ext cx="3657600" cy="1815882"/>
          </a:xfrm>
          <a:prstGeom prst="rect">
            <a:avLst/>
          </a:prstGeom>
        </p:spPr>
        <p:txBody>
          <a:bodyPr wrap="square">
            <a:spAutoFit/>
          </a:bodyPr>
          <a:lstStyle/>
          <a:p>
            <a:r>
              <a:rPr lang="en-US" sz="1600" dirty="0">
                <a:latin typeface="Courier New" pitchFamily="49" charset="0"/>
                <a:cs typeface="Courier New" pitchFamily="49" charset="0"/>
              </a:rPr>
              <a:t>/* test the flags register</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flags.GT, </a:t>
            </a:r>
            <a:r>
              <a:rPr lang="en-US" sz="1600" dirty="0">
                <a:latin typeface="Courier New" pitchFamily="49" charset="0"/>
                <a:cs typeface="Courier New" pitchFamily="49" charset="0"/>
              </a:rPr>
              <a:t>1, .branch</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mb</a:t>
            </a:r>
            <a:r>
              <a:rPr lang="en-US" sz="1600" dirty="0" smtClean="0">
                <a:latin typeface="Courier New" pitchFamily="49" charset="0"/>
                <a:cs typeface="Courier New" pitchFamily="49" charset="0"/>
              </a:rPr>
              <a:t> .begin</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.branch:</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branchTarget</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01700" y="2349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a:solidFill>
                  <a:schemeClr val="tx1"/>
                </a:solidFill>
              </a:rPr>
              <a:t>call</a:t>
            </a:r>
            <a:r>
              <a:rPr lang="fr-FR" dirty="0">
                <a:solidFill>
                  <a:schemeClr val="tx1"/>
                </a:solidFill>
              </a:rPr>
              <a:t> Instruction</a:t>
            </a:r>
          </a:p>
        </p:txBody>
      </p:sp>
      <p:sp>
        <p:nvSpPr>
          <p:cNvPr id="7" name="Rectangle 6"/>
          <p:cNvSpPr/>
          <p:nvPr/>
        </p:nvSpPr>
        <p:spPr>
          <a:xfrm>
            <a:off x="1260475" y="1871557"/>
            <a:ext cx="6553200" cy="24384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8" name="Rectangle 7"/>
          <p:cNvSpPr/>
          <p:nvPr/>
        </p:nvSpPr>
        <p:spPr>
          <a:xfrm>
            <a:off x="3394075" y="1685403"/>
            <a:ext cx="2309768" cy="40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9177" y="1685403"/>
            <a:ext cx="2159566" cy="338554"/>
          </a:xfrm>
          <a:prstGeom prst="rect">
            <a:avLst/>
          </a:prstGeom>
        </p:spPr>
        <p:txBody>
          <a:bodyPr wrap="none">
            <a:spAutoFit/>
          </a:bodyPr>
          <a:lstStyle/>
          <a:p>
            <a:pPr algn="ctr"/>
            <a:r>
              <a:rPr lang="en-US" sz="1600" i="1" dirty="0" smtClean="0">
                <a:latin typeface="Courier New" pitchFamily="49" charset="0"/>
                <a:cs typeface="Courier New" pitchFamily="49" charset="0"/>
              </a:rPr>
              <a:t>call </a:t>
            </a:r>
            <a:r>
              <a:rPr lang="en-US" sz="1600" dirty="0">
                <a:latin typeface="Courier New" pitchFamily="49" charset="0"/>
                <a:cs typeface="Courier New" pitchFamily="49" charset="0"/>
              </a:rPr>
              <a:t>instruction</a:t>
            </a:r>
          </a:p>
        </p:txBody>
      </p:sp>
      <p:sp>
        <p:nvSpPr>
          <p:cNvPr id="10" name="Rectangle 9"/>
          <p:cNvSpPr/>
          <p:nvPr/>
        </p:nvSpPr>
        <p:spPr>
          <a:xfrm>
            <a:off x="1260475" y="2101752"/>
            <a:ext cx="6400800" cy="1815882"/>
          </a:xfrm>
          <a:prstGeom prst="rect">
            <a:avLst/>
          </a:prstGeom>
        </p:spPr>
        <p:txBody>
          <a:bodyPr wrap="square">
            <a:spAutoFit/>
          </a:bodyPr>
          <a:lstStyle/>
          <a:p>
            <a:r>
              <a:rPr lang="en-US" sz="1600" dirty="0">
                <a:latin typeface="Courier New" pitchFamily="49" charset="0"/>
                <a:cs typeface="Courier New" pitchFamily="49" charset="0"/>
              </a:rPr>
              <a:t>/* save PC + 4 in the return address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pc</a:t>
            </a:r>
          </a:p>
          <a:p>
            <a:r>
              <a:rPr lang="en-US" sz="1600" dirty="0" err="1" smtClean="0">
                <a:latin typeface="Courier New" pitchFamily="49" charset="0"/>
                <a:cs typeface="Courier New" pitchFamily="49" charset="0"/>
              </a:rPr>
              <a:t>mmovi</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15, &lt;write&gt;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branch to the function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branchTarget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7860" y="2476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ret</a:t>
            </a:r>
            <a:r>
              <a:rPr lang="fr-FR" dirty="0">
                <a:solidFill>
                  <a:schemeClr val="tx1"/>
                </a:solidFill>
              </a:rPr>
              <a:t> Instruction</a:t>
            </a:r>
          </a:p>
        </p:txBody>
      </p:sp>
      <p:sp>
        <p:nvSpPr>
          <p:cNvPr id="6" name="Rectangle 5"/>
          <p:cNvSpPr/>
          <p:nvPr/>
        </p:nvSpPr>
        <p:spPr>
          <a:xfrm>
            <a:off x="1254717" y="2374317"/>
            <a:ext cx="6553200" cy="24384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3388317" y="2188163"/>
            <a:ext cx="2309768" cy="40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25135" y="2188163"/>
            <a:ext cx="2036135" cy="338554"/>
          </a:xfrm>
          <a:prstGeom prst="rect">
            <a:avLst/>
          </a:prstGeom>
        </p:spPr>
        <p:txBody>
          <a:bodyPr wrap="none">
            <a:spAutoFit/>
          </a:bodyPr>
          <a:lstStyle/>
          <a:p>
            <a:pPr algn="ctr"/>
            <a:r>
              <a:rPr lang="en-US" sz="1600" i="1" dirty="0" smtClean="0">
                <a:latin typeface="Courier New" pitchFamily="49" charset="0"/>
                <a:cs typeface="Courier New" pitchFamily="49" charset="0"/>
              </a:rPr>
              <a:t>ret </a:t>
            </a:r>
            <a:r>
              <a:rPr lang="en-US" sz="1600" dirty="0">
                <a:latin typeface="Courier New" pitchFamily="49" charset="0"/>
                <a:cs typeface="Courier New" pitchFamily="49" charset="0"/>
              </a:rPr>
              <a:t>instruction</a:t>
            </a:r>
          </a:p>
        </p:txBody>
      </p:sp>
      <p:sp>
        <p:nvSpPr>
          <p:cNvPr id="9" name="Rectangle 8"/>
          <p:cNvSpPr/>
          <p:nvPr/>
        </p:nvSpPr>
        <p:spPr>
          <a:xfrm>
            <a:off x="1254717" y="2604512"/>
            <a:ext cx="6400800" cy="1815882"/>
          </a:xfrm>
          <a:prstGeom prst="rect">
            <a:avLst/>
          </a:prstGeom>
        </p:spPr>
        <p:txBody>
          <a:bodyPr wrap="square">
            <a:spAutoFit/>
          </a:bodyPr>
          <a:lstStyle/>
          <a:p>
            <a:pPr>
              <a:tabLst>
                <a:tab pos="2293938" algn="l"/>
              </a:tabLst>
            </a:pPr>
            <a:r>
              <a:rPr lang="en-US" sz="1600" dirty="0">
                <a:latin typeface="Courier New" pitchFamily="49" charset="0"/>
                <a:cs typeface="Courier New" pitchFamily="49" charset="0"/>
              </a:rPr>
              <a:t>/* save the contents of the return</a:t>
            </a:r>
          </a:p>
          <a:p>
            <a:pPr>
              <a:tabLst>
                <a:tab pos="1828800" algn="l"/>
              </a:tabLst>
            </a:pPr>
            <a:r>
              <a:rPr lang="en-US" sz="1600" dirty="0" smtClean="0">
                <a:latin typeface="Courier New" pitchFamily="49" charset="0"/>
                <a:cs typeface="Courier New" pitchFamily="49" charset="0"/>
              </a:rPr>
              <a:t>	address </a:t>
            </a:r>
            <a:r>
              <a:rPr lang="en-US" sz="1600" dirty="0">
                <a:latin typeface="Courier New" pitchFamily="49" charset="0"/>
                <a:cs typeface="Courier New" pitchFamily="49" charset="0"/>
              </a:rPr>
              <a:t>register in the </a:t>
            </a:r>
            <a:r>
              <a:rPr lang="en-US" sz="1600" dirty="0" smtClean="0">
                <a:latin typeface="Courier New" pitchFamily="49" charset="0"/>
                <a:cs typeface="Courier New" pitchFamily="49" charset="0"/>
              </a:rPr>
              <a:t>PC </a:t>
            </a:r>
            <a:r>
              <a:rPr lang="en-US" sz="1600" dirty="0">
                <a:latin typeface="Courier New" pitchFamily="49" charset="0"/>
                <a:cs typeface="Courier New" pitchFamily="49" charset="0"/>
              </a:rPr>
              <a:t>*/</a:t>
            </a:r>
          </a:p>
          <a:p>
            <a:pPr>
              <a:tabLst>
                <a:tab pos="2293938" algn="l"/>
              </a:tabLst>
            </a:pPr>
            <a:endParaRPr lang="en-US" sz="1600" dirty="0" smtClean="0">
              <a:latin typeface="Courier New" pitchFamily="49" charset="0"/>
              <a:cs typeface="Courier New" pitchFamily="49" charset="0"/>
            </a:endParaRPr>
          </a:p>
          <a:p>
            <a:pPr>
              <a:tabLst>
                <a:tab pos="2293938" algn="l"/>
              </a:tabLst>
            </a:pPr>
            <a:endParaRPr lang="en-US" sz="1600" dirty="0">
              <a:latin typeface="Courier New" pitchFamily="49" charset="0"/>
              <a:cs typeface="Courier New" pitchFamily="49" charset="0"/>
            </a:endParaRPr>
          </a:p>
          <a:p>
            <a:pPr>
              <a:tabLst>
                <a:tab pos="2293938" algn="l"/>
              </a:tabLst>
            </a:pPr>
            <a:r>
              <a:rPr lang="en-US" sz="1600" dirty="0" err="1" smtClean="0">
                <a:latin typeface="Courier New" pitchFamily="49" charset="0"/>
                <a:cs typeface="Courier New" pitchFamily="49" charset="0"/>
              </a:rPr>
              <a:t>mmovi</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15, &lt;read&gt;</a:t>
            </a:r>
          </a:p>
          <a:p>
            <a:pPr>
              <a:tabLst>
                <a:tab pos="2293938" algn="l"/>
              </a:tabLst>
            </a:pPr>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pPr>
              <a:tabLst>
                <a:tab pos="2293938" algn="l"/>
              </a:tabLst>
            </a:pPr>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1524000" y="1413570"/>
            <a:ext cx="7162800" cy="923330"/>
          </a:xfrm>
          <a:prstGeom prst="rect">
            <a:avLst/>
          </a:prstGeom>
        </p:spPr>
        <p:txBody>
          <a:bodyPr wrap="square">
            <a:spAutoFit/>
          </a:bodyPr>
          <a:lstStyle/>
          <a:p>
            <a:r>
              <a:rPr lang="en-US" i="1" dirty="0" smtClean="0">
                <a:latin typeface="Calibri" panose="020F0502020204030204" pitchFamily="34" charset="0"/>
                <a:cs typeface="Times New Roman" pitchFamily="18" charset="0"/>
              </a:rPr>
              <a:t>Change </a:t>
            </a:r>
            <a:r>
              <a:rPr lang="en-US" i="1" dirty="0">
                <a:latin typeface="Calibri" panose="020F0502020204030204" pitchFamily="34" charset="0"/>
                <a:cs typeface="Times New Roman" pitchFamily="18" charset="0"/>
              </a:rPr>
              <a:t>the </a:t>
            </a:r>
            <a:r>
              <a:rPr lang="en-US" i="1" dirty="0" smtClean="0">
                <a:latin typeface="Calibri" panose="020F0502020204030204" pitchFamily="34" charset="0"/>
                <a:cs typeface="Times New Roman" pitchFamily="18" charset="0"/>
              </a:rPr>
              <a:t>call </a:t>
            </a:r>
            <a:r>
              <a:rPr lang="en-US" i="1" dirty="0">
                <a:latin typeface="Calibri" panose="020F0502020204030204" pitchFamily="34" charset="0"/>
                <a:cs typeface="Times New Roman" pitchFamily="18" charset="0"/>
              </a:rPr>
              <a:t>instruction to </a:t>
            </a:r>
            <a:r>
              <a:rPr lang="en-US" i="1" dirty="0" smtClean="0">
                <a:latin typeface="Calibri" panose="020F0502020204030204" pitchFamily="34" charset="0"/>
                <a:cs typeface="Times New Roman" pitchFamily="18" charset="0"/>
              </a:rPr>
              <a:t>store </a:t>
            </a:r>
            <a:r>
              <a:rPr lang="en-US" i="1" dirty="0">
                <a:latin typeface="Calibri" panose="020F0502020204030204" pitchFamily="34" charset="0"/>
                <a:cs typeface="Times New Roman" pitchFamily="18" charset="0"/>
              </a:rPr>
              <a:t>the return address </a:t>
            </a:r>
            <a:r>
              <a:rPr lang="en-US" i="1" dirty="0" smtClean="0">
                <a:latin typeface="Calibri" panose="020F0502020204030204" pitchFamily="34" charset="0"/>
                <a:cs typeface="Times New Roman" pitchFamily="18" charset="0"/>
              </a:rPr>
              <a:t>on the </a:t>
            </a:r>
            <a:r>
              <a:rPr lang="en-US" i="1" dirty="0">
                <a:latin typeface="Calibri" panose="020F0502020204030204" pitchFamily="34" charset="0"/>
                <a:cs typeface="Times New Roman" pitchFamily="18" charset="0"/>
              </a:rPr>
              <a:t>stack. The</a:t>
            </a:r>
          </a:p>
          <a:p>
            <a:r>
              <a:rPr lang="en-US" i="1" dirty="0">
                <a:latin typeface="Calibri" panose="020F0502020204030204" pitchFamily="34" charset="0"/>
                <a:cs typeface="Times New Roman" pitchFamily="18" charset="0"/>
              </a:rPr>
              <a:t>preamble need not be shown.</a:t>
            </a:r>
          </a:p>
          <a:p>
            <a:r>
              <a:rPr lang="en-US" b="1" i="1" dirty="0">
                <a:latin typeface="Calibri" panose="020F0502020204030204" pitchFamily="34" charset="0"/>
                <a:cs typeface="Times New Roman" pitchFamily="18" charset="0"/>
              </a:rPr>
              <a:t>Answer:</a:t>
            </a:r>
            <a:endParaRPr lang="en-US" dirty="0">
              <a:latin typeface="Calibri" panose="020F0502020204030204" pitchFamily="34" charset="0"/>
              <a:cs typeface="Times New Roman" pitchFamily="18" charset="0"/>
            </a:endParaRPr>
          </a:p>
        </p:txBody>
      </p:sp>
      <p:sp>
        <p:nvSpPr>
          <p:cNvPr id="8" name="Rectangle 7"/>
          <p:cNvSpPr/>
          <p:nvPr/>
        </p:nvSpPr>
        <p:spPr>
          <a:xfrm>
            <a:off x="1600200" y="2666524"/>
            <a:ext cx="6553200" cy="38280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9" name="Rectangle 8"/>
          <p:cNvSpPr/>
          <p:nvPr/>
        </p:nvSpPr>
        <p:spPr>
          <a:xfrm>
            <a:off x="2971800" y="2480370"/>
            <a:ext cx="383376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68316" y="2480370"/>
            <a:ext cx="3640740" cy="338554"/>
          </a:xfrm>
          <a:prstGeom prst="rect">
            <a:avLst/>
          </a:prstGeom>
        </p:spPr>
        <p:txBody>
          <a:bodyPr wrap="none">
            <a:spAutoFit/>
          </a:bodyPr>
          <a:lstStyle/>
          <a:p>
            <a:pPr algn="ctr"/>
            <a:r>
              <a:rPr lang="en-US" sz="1600" i="1" dirty="0">
                <a:latin typeface="Courier New" pitchFamily="49" charset="0"/>
                <a:cs typeface="Courier New" pitchFamily="49" charset="0"/>
              </a:rPr>
              <a:t>stack based call instruction</a:t>
            </a:r>
            <a:endParaRPr lang="en-US" sz="1600" dirty="0">
              <a:latin typeface="Courier New" pitchFamily="49" charset="0"/>
              <a:cs typeface="Courier New" pitchFamily="49" charset="0"/>
            </a:endParaRPr>
          </a:p>
        </p:txBody>
      </p:sp>
      <p:sp>
        <p:nvSpPr>
          <p:cNvPr id="11" name="Rectangle 10"/>
          <p:cNvSpPr/>
          <p:nvPr/>
        </p:nvSpPr>
        <p:spPr>
          <a:xfrm>
            <a:off x="1600199" y="2708970"/>
            <a:ext cx="7145867" cy="3554819"/>
          </a:xfrm>
          <a:prstGeom prst="rect">
            <a:avLst/>
          </a:prstGeom>
        </p:spPr>
        <p:txBody>
          <a:bodyPr wrap="square">
            <a:spAutoFit/>
          </a:bodyPr>
          <a:lstStyle/>
          <a:p>
            <a:r>
              <a:rPr lang="en-US" sz="1500" i="1" dirty="0">
                <a:latin typeface="Courier New" pitchFamily="49" charset="0"/>
                <a:cs typeface="Courier New" pitchFamily="49" charset="0"/>
              </a:rPr>
              <a:t>/* read the stack pointer */</a:t>
            </a:r>
          </a:p>
          <a:p>
            <a:r>
              <a:rPr lang="en-US" sz="1500" i="1" dirty="0" err="1">
                <a:latin typeface="Courier New" pitchFamily="49" charset="0"/>
                <a:cs typeface="Courier New" pitchFamily="49" charset="0"/>
              </a:rPr>
              <a:t>mmovi</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regSrc</a:t>
            </a:r>
            <a:r>
              <a:rPr lang="en-US" sz="1500" i="1" dirty="0">
                <a:latin typeface="Courier New" pitchFamily="49" charset="0"/>
                <a:cs typeface="Courier New" pitchFamily="49" charset="0"/>
              </a:rPr>
              <a:t>, 14, &lt;read</a:t>
            </a:r>
            <a:r>
              <a:rPr lang="en-US" sz="1500" i="1" dirty="0" smtClean="0">
                <a:latin typeface="Courier New" pitchFamily="49" charset="0"/>
                <a:cs typeface="Courier New" pitchFamily="49" charset="0"/>
              </a:rPr>
              <a:t>&gt;</a:t>
            </a:r>
          </a:p>
          <a:p>
            <a:r>
              <a:rPr lang="en-US" sz="1500" i="1" dirty="0" err="1" smtClean="0">
                <a:latin typeface="Courier New" pitchFamily="49" charset="0"/>
                <a:cs typeface="Courier New" pitchFamily="49" charset="0"/>
              </a:rPr>
              <a:t>madd</a:t>
            </a: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regVal</a:t>
            </a:r>
            <a:r>
              <a:rPr lang="en-US" sz="1500" i="1" dirty="0" smtClean="0">
                <a:latin typeface="Courier New" pitchFamily="49" charset="0"/>
                <a:cs typeface="Courier New" pitchFamily="49" charset="0"/>
              </a:rPr>
              <a:t>, -4  /* decrement the stack pointer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 set the memory address to the stack pointer */</a:t>
            </a:r>
          </a:p>
          <a:p>
            <a:r>
              <a:rPr lang="en-US" sz="1500" i="1" dirty="0" err="1">
                <a:latin typeface="Courier New" pitchFamily="49" charset="0"/>
                <a:cs typeface="Courier New" pitchFamily="49" charset="0"/>
              </a:rPr>
              <a:t>mmov</a:t>
            </a:r>
            <a:r>
              <a:rPr lang="en-US" sz="1500" i="1" dirty="0">
                <a:latin typeface="Courier New" pitchFamily="49" charset="0"/>
                <a:cs typeface="Courier New" pitchFamily="49" charset="0"/>
              </a:rPr>
              <a:t> mar, </a:t>
            </a:r>
            <a:r>
              <a:rPr lang="en-US" sz="1500" i="1" dirty="0" err="1" smtClean="0">
                <a:latin typeface="Courier New" pitchFamily="49" charset="0"/>
                <a:cs typeface="Courier New" pitchFamily="49" charset="0"/>
              </a:rPr>
              <a:t>regVal</a:t>
            </a:r>
            <a:endParaRPr lang="en-US" sz="1500" i="1" dirty="0">
              <a:latin typeface="Courier New" pitchFamily="49" charset="0"/>
              <a:cs typeface="Courier New" pitchFamily="49" charset="0"/>
            </a:endParaRPr>
          </a:p>
          <a:p>
            <a:endParaRPr lang="en-US" sz="1500" i="1" dirty="0" smtClean="0">
              <a:latin typeface="Courier New" pitchFamily="49" charset="0"/>
              <a:cs typeface="Courier New" pitchFamily="49" charset="0"/>
            </a:endParaRPr>
          </a:p>
          <a:p>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update the stack pointer </a:t>
            </a:r>
            <a:r>
              <a:rPr lang="en-US" sz="1500" i="1" dirty="0" smtClean="0">
                <a:latin typeface="Courier New" pitchFamily="49" charset="0"/>
                <a:cs typeface="Courier New" pitchFamily="49" charset="0"/>
              </a:rPr>
              <a:t>*/</a:t>
            </a:r>
          </a:p>
          <a:p>
            <a:r>
              <a:rPr lang="en-US" sz="1500" i="1" dirty="0" err="1" smtClean="0">
                <a:latin typeface="Courier New" pitchFamily="49" charset="0"/>
                <a:cs typeface="Courier New" pitchFamily="49" charset="0"/>
              </a:rPr>
              <a:t>mmov</a:t>
            </a:r>
            <a:r>
              <a:rPr lang="en-US" sz="1500" i="1" dirty="0" smtClean="0">
                <a:latin typeface="Courier New" pitchFamily="49" charset="0"/>
                <a:cs typeface="Courier New" pitchFamily="49" charset="0"/>
              </a:rPr>
              <a:t> </a:t>
            </a:r>
            <a:r>
              <a:rPr lang="en-US" sz="1500" i="1" dirty="0" err="1">
                <a:latin typeface="Courier New" pitchFamily="49" charset="0"/>
                <a:cs typeface="Courier New" pitchFamily="49" charset="0"/>
              </a:rPr>
              <a:t>regData</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regVal</a:t>
            </a:r>
            <a:r>
              <a:rPr lang="en-US" sz="1500" i="1" dirty="0">
                <a:latin typeface="Courier New" pitchFamily="49" charset="0"/>
                <a:cs typeface="Courier New" pitchFamily="49" charset="0"/>
              </a:rPr>
              <a:t>, &lt;write&gt; /* update stack </a:t>
            </a:r>
            <a:r>
              <a:rPr lang="en-US" sz="1500" i="1" dirty="0" smtClean="0">
                <a:latin typeface="Courier New" pitchFamily="49" charset="0"/>
                <a:cs typeface="Courier New" pitchFamily="49" charset="0"/>
              </a:rPr>
              <a:t>pointer */</a:t>
            </a:r>
            <a:endParaRPr lang="en-US" sz="1500" i="1" dirty="0">
              <a:latin typeface="Courier New" pitchFamily="49" charset="0"/>
              <a:cs typeface="Courier New" pitchFamily="49" charset="0"/>
            </a:endParaRPr>
          </a:p>
          <a:p>
            <a:endParaRPr lang="en-US" sz="1500" i="1" dirty="0" smtClean="0">
              <a:latin typeface="Courier New" pitchFamily="49" charset="0"/>
              <a:cs typeface="Courier New" pitchFamily="49" charset="0"/>
            </a:endParaRPr>
          </a:p>
          <a:p>
            <a:r>
              <a:rPr lang="en-US" sz="1500" i="1" dirty="0" smtClean="0">
                <a:latin typeface="Courier New" pitchFamily="49" charset="0"/>
                <a:cs typeface="Courier New" pitchFamily="49" charset="0"/>
              </a:rPr>
              <a:t>/* write the return address to the stack */</a:t>
            </a:r>
          </a:p>
          <a:p>
            <a:r>
              <a:rPr lang="en-US" sz="1500" i="1" dirty="0" err="1" smtClean="0">
                <a:latin typeface="Courier New" pitchFamily="49" charset="0"/>
                <a:cs typeface="Courier New" pitchFamily="49" charset="0"/>
              </a:rPr>
              <a:t>mmov</a:t>
            </a: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mdr</a:t>
            </a:r>
            <a:r>
              <a:rPr lang="en-US" sz="1500" i="1" dirty="0" smtClean="0">
                <a:latin typeface="Courier New" pitchFamily="49" charset="0"/>
                <a:cs typeface="Courier New" pitchFamily="49" charset="0"/>
              </a:rPr>
              <a:t>, pc, &lt;store&gt;</a:t>
            </a:r>
          </a:p>
          <a:p>
            <a:endParaRPr lang="en-US" sz="1500" i="1" dirty="0" smtClean="0">
              <a:latin typeface="Courier New" pitchFamily="49" charset="0"/>
              <a:cs typeface="Courier New" pitchFamily="49" charset="0"/>
            </a:endParaRPr>
          </a:p>
          <a:p>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jump to the beginning */</a:t>
            </a:r>
          </a:p>
          <a:p>
            <a:r>
              <a:rPr lang="en-US" sz="1500" i="1" dirty="0" err="1">
                <a:latin typeface="Courier New" pitchFamily="49" charset="0"/>
                <a:cs typeface="Courier New" pitchFamily="49" charset="0"/>
              </a:rPr>
              <a:t>mb</a:t>
            </a:r>
            <a:r>
              <a:rPr lang="en-US" sz="1500" i="1" dirty="0">
                <a:latin typeface="Courier New" pitchFamily="49" charset="0"/>
                <a:cs typeface="Courier New" pitchFamily="49" charset="0"/>
              </a:rPr>
              <a:t> .begin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774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190445" y="1622424"/>
            <a:ext cx="6721655" cy="472661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57200" lvl="0" indent="-457200">
              <a:spcBef>
                <a:spcPts val="1200"/>
              </a:spcBef>
              <a:buSzPct val="100000"/>
              <a:buFont typeface="Symbol" panose="05050102010706020507" pitchFamily="18" charset="2"/>
              <a:buChar char="*"/>
            </a:pPr>
            <a:r>
              <a:rPr lang="en-US" dirty="0">
                <a:latin typeface="Calibri" panose="020F0502020204030204" pitchFamily="34" charset="0"/>
              </a:rPr>
              <a:t>Outline of a Processor</a:t>
            </a:r>
          </a:p>
          <a:p>
            <a:pPr marL="457200" lvl="0" indent="-457200">
              <a:spcBef>
                <a:spcPts val="1200"/>
              </a:spcBef>
              <a:buSzPct val="100000"/>
              <a:buFont typeface="Symbol" panose="05050102010706020507" pitchFamily="18" charset="2"/>
              <a:buChar char="*"/>
            </a:pPr>
            <a:r>
              <a:rPr lang="en-US" dirty="0">
                <a:latin typeface="Calibri" panose="020F0502020204030204" pitchFamily="34" charset="0"/>
              </a:rPr>
              <a:t>Detailed Design of each Stage</a:t>
            </a:r>
          </a:p>
          <a:p>
            <a:pPr marL="457200" lvl="0" indent="-457200">
              <a:spcBef>
                <a:spcPts val="1200"/>
              </a:spcBef>
              <a:buSzPct val="100000"/>
              <a:buFont typeface="Symbol" panose="05050102010706020507" pitchFamily="18" charset="2"/>
              <a:buChar char="*"/>
            </a:pPr>
            <a:r>
              <a:rPr lang="en-US" dirty="0">
                <a:latin typeface="Calibri" panose="020F0502020204030204" pitchFamily="34" charset="0"/>
              </a:rPr>
              <a:t>The Control Unit</a:t>
            </a:r>
          </a:p>
          <a:p>
            <a:pPr marL="457200" lvl="0" indent="-457200">
              <a:spcBef>
                <a:spcPts val="1200"/>
              </a:spcBef>
              <a:buSzPct val="100000"/>
              <a:buFont typeface="Symbol" panose="05050102010706020507" pitchFamily="18" charset="2"/>
              <a:buChar char="*"/>
            </a:pPr>
            <a:r>
              <a:rPr lang="en-US" dirty="0" err="1">
                <a:latin typeface="Calibri" panose="020F0502020204030204" pitchFamily="34" charset="0"/>
              </a:rPr>
              <a:t>Microprogrammed</a:t>
            </a:r>
            <a:r>
              <a:rPr lang="en-US" dirty="0">
                <a:latin typeface="Calibri" panose="020F0502020204030204" pitchFamily="34" charset="0"/>
              </a:rPr>
              <a:t> Processor</a:t>
            </a:r>
          </a:p>
          <a:p>
            <a:pPr marL="457200" lvl="0" indent="-457200">
              <a:spcBef>
                <a:spcPts val="1200"/>
              </a:spcBef>
              <a:buSzPct val="100000"/>
              <a:buFont typeface="Symbol" panose="05050102010706020507" pitchFamily="18" charset="2"/>
              <a:buChar char="*"/>
            </a:pPr>
            <a:r>
              <a:rPr lang="en-US" dirty="0" err="1">
                <a:latin typeface="Calibri" panose="020F0502020204030204" pitchFamily="34" charset="0"/>
              </a:rPr>
              <a:t>Microassembly</a:t>
            </a:r>
            <a:r>
              <a:rPr lang="en-US" dirty="0">
                <a:latin typeface="Calibri" panose="020F0502020204030204" pitchFamily="34" charset="0"/>
              </a:rPr>
              <a:t> Language</a:t>
            </a:r>
          </a:p>
          <a:p>
            <a:pPr marL="457200" lvl="0" indent="-457200">
              <a:spcBef>
                <a:spcPts val="1200"/>
              </a:spcBef>
              <a:buSzPct val="100000"/>
              <a:buFont typeface="Symbol" panose="05050102010706020507" pitchFamily="18" charset="2"/>
              <a:buChar char="*"/>
            </a:pPr>
            <a:r>
              <a:rPr lang="en-US" dirty="0">
                <a:latin typeface="Calibri" panose="020F0502020204030204" pitchFamily="34" charset="0"/>
              </a:rPr>
              <a:t>The </a:t>
            </a:r>
            <a:r>
              <a:rPr lang="en-US" dirty="0" err="1">
                <a:latin typeface="Calibri" panose="020F0502020204030204" pitchFamily="34" charset="0"/>
              </a:rPr>
              <a:t>Microcontrol</a:t>
            </a:r>
            <a:r>
              <a:rPr lang="en-US"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6892755" y="5528786"/>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25276" y="1968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Bus</a:t>
            </a:r>
          </a:p>
        </p:txBody>
      </p:sp>
      <p:grpSp>
        <p:nvGrpSpPr>
          <p:cNvPr id="7" name="Group 173"/>
          <p:cNvGrpSpPr>
            <a:grpSpLocks noChangeAspect="1"/>
          </p:cNvGrpSpPr>
          <p:nvPr/>
        </p:nvGrpSpPr>
        <p:grpSpPr bwMode="auto">
          <a:xfrm>
            <a:off x="1981200" y="1914526"/>
            <a:ext cx="6426866" cy="4105274"/>
            <a:chOff x="1248" y="1206"/>
            <a:chExt cx="3668" cy="2343"/>
          </a:xfrm>
        </p:grpSpPr>
        <p:sp>
          <p:nvSpPr>
            <p:cNvPr id="8" name="AutoShape 172"/>
            <p:cNvSpPr>
              <a:spLocks noChangeAspect="1" noChangeArrowheads="1" noTextEdit="1"/>
            </p:cNvSpPr>
            <p:nvPr/>
          </p:nvSpPr>
          <p:spPr bwMode="auto">
            <a:xfrm>
              <a:off x="1248" y="1221"/>
              <a:ext cx="3668" cy="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74"/>
            <p:cNvSpPr>
              <a:spLocks noEditPoints="1"/>
            </p:cNvSpPr>
            <p:nvPr/>
          </p:nvSpPr>
          <p:spPr bwMode="auto">
            <a:xfrm>
              <a:off x="2235" y="2717"/>
              <a:ext cx="332" cy="331"/>
            </a:xfrm>
            <a:custGeom>
              <a:avLst/>
              <a:gdLst>
                <a:gd name="T0" fmla="*/ 36 w 45"/>
                <a:gd name="T1" fmla="*/ 8 h 45"/>
                <a:gd name="T2" fmla="*/ 37 w 45"/>
                <a:gd name="T3" fmla="*/ 37 h 45"/>
                <a:gd name="T4" fmla="*/ 8 w 45"/>
                <a:gd name="T5" fmla="*/ 38 h 45"/>
                <a:gd name="T6" fmla="*/ 7 w 45"/>
                <a:gd name="T7" fmla="*/ 8 h 45"/>
                <a:gd name="T8" fmla="*/ 36 w 45"/>
                <a:gd name="T9" fmla="*/ 8 h 45"/>
                <a:gd name="T10" fmla="*/ 36 w 45"/>
                <a:gd name="T11" fmla="*/ 8 h 45"/>
              </a:gdLst>
              <a:ahLst/>
              <a:cxnLst>
                <a:cxn ang="0">
                  <a:pos x="T0" y="T1"/>
                </a:cxn>
                <a:cxn ang="0">
                  <a:pos x="T2" y="T3"/>
                </a:cxn>
                <a:cxn ang="0">
                  <a:pos x="T4" y="T5"/>
                </a:cxn>
                <a:cxn ang="0">
                  <a:pos x="T6" y="T7"/>
                </a:cxn>
                <a:cxn ang="0">
                  <a:pos x="T8" y="T9"/>
                </a:cxn>
                <a:cxn ang="0">
                  <a:pos x="T10" y="T11"/>
                </a:cxn>
              </a:cxnLst>
              <a:rect l="0" t="0" r="r" b="b"/>
              <a:pathLst>
                <a:path w="45" h="45">
                  <a:moveTo>
                    <a:pt x="36" y="8"/>
                  </a:moveTo>
                  <a:cubicBezTo>
                    <a:pt x="45" y="15"/>
                    <a:pt x="45" y="29"/>
                    <a:pt x="37" y="37"/>
                  </a:cubicBezTo>
                  <a:cubicBezTo>
                    <a:pt x="30" y="45"/>
                    <a:pt x="17" y="45"/>
                    <a:pt x="8" y="38"/>
                  </a:cubicBezTo>
                  <a:cubicBezTo>
                    <a:pt x="0" y="30"/>
                    <a:pt x="0" y="17"/>
                    <a:pt x="7" y="8"/>
                  </a:cubicBezTo>
                  <a:cubicBezTo>
                    <a:pt x="15" y="0"/>
                    <a:pt x="28" y="0"/>
                    <a:pt x="36" y="8"/>
                  </a:cubicBezTo>
                  <a:close/>
                  <a:moveTo>
                    <a:pt x="36"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175"/>
            <p:cNvSpPr>
              <a:spLocks/>
            </p:cNvSpPr>
            <p:nvPr/>
          </p:nvSpPr>
          <p:spPr bwMode="auto">
            <a:xfrm>
              <a:off x="1263" y="2297"/>
              <a:ext cx="3633" cy="1061"/>
            </a:xfrm>
            <a:custGeom>
              <a:avLst/>
              <a:gdLst>
                <a:gd name="T0" fmla="*/ 11 w 493"/>
                <a:gd name="T1" fmla="*/ 0 h 144"/>
                <a:gd name="T2" fmla="*/ 482 w 493"/>
                <a:gd name="T3" fmla="*/ 0 h 144"/>
                <a:gd name="T4" fmla="*/ 493 w 493"/>
                <a:gd name="T5" fmla="*/ 11 h 144"/>
                <a:gd name="T6" fmla="*/ 493 w 493"/>
                <a:gd name="T7" fmla="*/ 132 h 144"/>
                <a:gd name="T8" fmla="*/ 482 w 493"/>
                <a:gd name="T9" fmla="*/ 144 h 144"/>
                <a:gd name="T10" fmla="*/ 11 w 493"/>
                <a:gd name="T11" fmla="*/ 144 h 144"/>
                <a:gd name="T12" fmla="*/ 0 w 493"/>
                <a:gd name="T13" fmla="*/ 132 h 144"/>
                <a:gd name="T14" fmla="*/ 0 w 493"/>
                <a:gd name="T15" fmla="*/ 11 h 144"/>
                <a:gd name="T16" fmla="*/ 11 w 493"/>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144">
                  <a:moveTo>
                    <a:pt x="11" y="0"/>
                  </a:moveTo>
                  <a:lnTo>
                    <a:pt x="482" y="0"/>
                  </a:lnTo>
                  <a:cubicBezTo>
                    <a:pt x="488" y="0"/>
                    <a:pt x="493" y="5"/>
                    <a:pt x="493" y="11"/>
                  </a:cubicBezTo>
                  <a:lnTo>
                    <a:pt x="493" y="132"/>
                  </a:lnTo>
                  <a:cubicBezTo>
                    <a:pt x="493" y="139"/>
                    <a:pt x="488" y="144"/>
                    <a:pt x="482" y="144"/>
                  </a:cubicBezTo>
                  <a:lnTo>
                    <a:pt x="11" y="144"/>
                  </a:lnTo>
                  <a:cubicBezTo>
                    <a:pt x="5" y="144"/>
                    <a:pt x="0" y="139"/>
                    <a:pt x="0" y="132"/>
                  </a:cubicBezTo>
                  <a:lnTo>
                    <a:pt x="0" y="11"/>
                  </a:lnTo>
                  <a:cubicBezTo>
                    <a:pt x="0" y="5"/>
                    <a:pt x="5" y="0"/>
                    <a:pt x="11" y="0"/>
                  </a:cubicBezTo>
                  <a:close/>
                </a:path>
              </a:pathLst>
            </a:custGeom>
            <a:solidFill>
              <a:srgbClr val="F1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76"/>
            <p:cNvSpPr>
              <a:spLocks noChangeArrowheads="1"/>
            </p:cNvSpPr>
            <p:nvPr/>
          </p:nvSpPr>
          <p:spPr bwMode="auto">
            <a:xfrm>
              <a:off x="1359" y="2731"/>
              <a:ext cx="1385" cy="177"/>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77"/>
            <p:cNvSpPr>
              <a:spLocks noEditPoints="1"/>
            </p:cNvSpPr>
            <p:nvPr/>
          </p:nvSpPr>
          <p:spPr bwMode="auto">
            <a:xfrm>
              <a:off x="1808" y="2584"/>
              <a:ext cx="52" cy="96"/>
            </a:xfrm>
            <a:custGeom>
              <a:avLst/>
              <a:gdLst>
                <a:gd name="T0" fmla="*/ 7 w 7"/>
                <a:gd name="T1" fmla="*/ 13 h 13"/>
                <a:gd name="T2" fmla="*/ 0 w 7"/>
                <a:gd name="T3" fmla="*/ 13 h 13"/>
                <a:gd name="T4" fmla="*/ 0 w 7"/>
                <a:gd name="T5" fmla="*/ 0 h 13"/>
                <a:gd name="T6" fmla="*/ 7 w 7"/>
                <a:gd name="T7" fmla="*/ 0 h 13"/>
                <a:gd name="T8" fmla="*/ 7 w 7"/>
                <a:gd name="T9" fmla="*/ 13 h 13"/>
                <a:gd name="T10" fmla="*/ 0 w 7"/>
                <a:gd name="T11" fmla="*/ 13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0" y="13"/>
                  </a:lnTo>
                  <a:lnTo>
                    <a:pt x="0" y="0"/>
                  </a:lnTo>
                  <a:lnTo>
                    <a:pt x="7" y="0"/>
                  </a:lnTo>
                  <a:lnTo>
                    <a:pt x="7" y="13"/>
                  </a:lnTo>
                  <a:close/>
                  <a:moveTo>
                    <a:pt x="0" y="13"/>
                  </a:moveTo>
                  <a:lnTo>
                    <a:pt x="7"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p:cNvSpPr>
              <a:spLocks/>
            </p:cNvSpPr>
            <p:nvPr/>
          </p:nvSpPr>
          <p:spPr bwMode="auto">
            <a:xfrm>
              <a:off x="1783" y="2665"/>
              <a:ext cx="96" cy="59"/>
            </a:xfrm>
            <a:custGeom>
              <a:avLst/>
              <a:gdLst>
                <a:gd name="T0" fmla="*/ 13 w 13"/>
                <a:gd name="T1" fmla="*/ 1 h 8"/>
                <a:gd name="T2" fmla="*/ 6 w 13"/>
                <a:gd name="T3" fmla="*/ 8 h 8"/>
                <a:gd name="T4" fmla="*/ 0 w 13"/>
                <a:gd name="T5" fmla="*/ 0 h 8"/>
                <a:gd name="T6" fmla="*/ 13 w 13"/>
                <a:gd name="T7" fmla="*/ 1 h 8"/>
              </a:gdLst>
              <a:ahLst/>
              <a:cxnLst>
                <a:cxn ang="0">
                  <a:pos x="T0" y="T1"/>
                </a:cxn>
                <a:cxn ang="0">
                  <a:pos x="T2" y="T3"/>
                </a:cxn>
                <a:cxn ang="0">
                  <a:pos x="T4" y="T5"/>
                </a:cxn>
                <a:cxn ang="0">
                  <a:pos x="T6" y="T7"/>
                </a:cxn>
              </a:cxnLst>
              <a:rect l="0" t="0" r="r" b="b"/>
              <a:pathLst>
                <a:path w="13" h="8">
                  <a:moveTo>
                    <a:pt x="13" y="1"/>
                  </a:moveTo>
                  <a:lnTo>
                    <a:pt x="6" y="8"/>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p:cNvSpPr>
              <a:spLocks/>
            </p:cNvSpPr>
            <p:nvPr/>
          </p:nvSpPr>
          <p:spPr bwMode="auto">
            <a:xfrm>
              <a:off x="1425" y="2400"/>
              <a:ext cx="744" cy="206"/>
            </a:xfrm>
            <a:custGeom>
              <a:avLst/>
              <a:gdLst>
                <a:gd name="T0" fmla="*/ 14 w 101"/>
                <a:gd name="T1" fmla="*/ 0 h 28"/>
                <a:gd name="T2" fmla="*/ 88 w 101"/>
                <a:gd name="T3" fmla="*/ 0 h 28"/>
                <a:gd name="T4" fmla="*/ 101 w 101"/>
                <a:gd name="T5" fmla="*/ 14 h 28"/>
                <a:gd name="T6" fmla="*/ 88 w 101"/>
                <a:gd name="T7" fmla="*/ 28 h 28"/>
                <a:gd name="T8" fmla="*/ 14 w 101"/>
                <a:gd name="T9" fmla="*/ 28 h 28"/>
                <a:gd name="T10" fmla="*/ 0 w 101"/>
                <a:gd name="T11" fmla="*/ 14 h 28"/>
                <a:gd name="T12" fmla="*/ 14 w 10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01" h="28">
                  <a:moveTo>
                    <a:pt x="14" y="0"/>
                  </a:moveTo>
                  <a:lnTo>
                    <a:pt x="88" y="0"/>
                  </a:lnTo>
                  <a:cubicBezTo>
                    <a:pt x="95" y="0"/>
                    <a:pt x="101" y="6"/>
                    <a:pt x="101" y="14"/>
                  </a:cubicBezTo>
                  <a:cubicBezTo>
                    <a:pt x="101" y="21"/>
                    <a:pt x="95" y="28"/>
                    <a:pt x="88" y="28"/>
                  </a:cubicBezTo>
                  <a:lnTo>
                    <a:pt x="14" y="28"/>
                  </a:lnTo>
                  <a:cubicBezTo>
                    <a:pt x="6" y="28"/>
                    <a:pt x="0" y="21"/>
                    <a:pt x="0" y="14"/>
                  </a:cubicBezTo>
                  <a:cubicBezTo>
                    <a:pt x="0" y="6"/>
                    <a:pt x="6" y="0"/>
                    <a:pt x="14"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80"/>
            <p:cNvSpPr>
              <a:spLocks noChangeArrowheads="1"/>
            </p:cNvSpPr>
            <p:nvPr/>
          </p:nvSpPr>
          <p:spPr bwMode="auto">
            <a:xfrm>
              <a:off x="1476" y="2407"/>
              <a:ext cx="85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4282B"/>
                  </a:solidFill>
                  <a:effectLst/>
                  <a:latin typeface="Times New Roman" pitchFamily="18" charset="0"/>
                </a:rPr>
                <a:t>Decode unit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Freeform 181"/>
            <p:cNvSpPr>
              <a:spLocks noEditPoints="1"/>
            </p:cNvSpPr>
            <p:nvPr/>
          </p:nvSpPr>
          <p:spPr bwMode="auto">
            <a:xfrm>
              <a:off x="2398" y="2599"/>
              <a:ext cx="51" cy="96"/>
            </a:xfrm>
            <a:custGeom>
              <a:avLst/>
              <a:gdLst>
                <a:gd name="T0" fmla="*/ 7 w 7"/>
                <a:gd name="T1" fmla="*/ 13 h 13"/>
                <a:gd name="T2" fmla="*/ 0 w 7"/>
                <a:gd name="T3" fmla="*/ 13 h 13"/>
                <a:gd name="T4" fmla="*/ 0 w 7"/>
                <a:gd name="T5" fmla="*/ 0 h 13"/>
                <a:gd name="T6" fmla="*/ 7 w 7"/>
                <a:gd name="T7" fmla="*/ 0 h 13"/>
                <a:gd name="T8" fmla="*/ 7 w 7"/>
                <a:gd name="T9" fmla="*/ 13 h 13"/>
                <a:gd name="T10" fmla="*/ 0 w 7"/>
                <a:gd name="T11" fmla="*/ 13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0" y="13"/>
                  </a:lnTo>
                  <a:lnTo>
                    <a:pt x="0" y="0"/>
                  </a:lnTo>
                  <a:lnTo>
                    <a:pt x="7" y="0"/>
                  </a:lnTo>
                  <a:lnTo>
                    <a:pt x="7" y="13"/>
                  </a:lnTo>
                  <a:close/>
                  <a:moveTo>
                    <a:pt x="0" y="13"/>
                  </a:moveTo>
                  <a:lnTo>
                    <a:pt x="7"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2"/>
            <p:cNvSpPr>
              <a:spLocks/>
            </p:cNvSpPr>
            <p:nvPr/>
          </p:nvSpPr>
          <p:spPr bwMode="auto">
            <a:xfrm>
              <a:off x="2375" y="2680"/>
              <a:ext cx="96" cy="59"/>
            </a:xfrm>
            <a:custGeom>
              <a:avLst/>
              <a:gdLst>
                <a:gd name="T0" fmla="*/ 13 w 13"/>
                <a:gd name="T1" fmla="*/ 1 h 8"/>
                <a:gd name="T2" fmla="*/ 6 w 13"/>
                <a:gd name="T3" fmla="*/ 8 h 8"/>
                <a:gd name="T4" fmla="*/ 0 w 13"/>
                <a:gd name="T5" fmla="*/ 0 h 8"/>
                <a:gd name="T6" fmla="*/ 13 w 13"/>
                <a:gd name="T7" fmla="*/ 1 h 8"/>
              </a:gdLst>
              <a:ahLst/>
              <a:cxnLst>
                <a:cxn ang="0">
                  <a:pos x="T0" y="T1"/>
                </a:cxn>
                <a:cxn ang="0">
                  <a:pos x="T2" y="T3"/>
                </a:cxn>
                <a:cxn ang="0">
                  <a:pos x="T4" y="T5"/>
                </a:cxn>
                <a:cxn ang="0">
                  <a:pos x="T6" y="T7"/>
                </a:cxn>
              </a:cxnLst>
              <a:rect l="0" t="0" r="r" b="b"/>
              <a:pathLst>
                <a:path w="13" h="8">
                  <a:moveTo>
                    <a:pt x="13" y="1"/>
                  </a:moveTo>
                  <a:lnTo>
                    <a:pt x="6" y="8"/>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3"/>
            <p:cNvSpPr>
              <a:spLocks/>
            </p:cNvSpPr>
            <p:nvPr/>
          </p:nvSpPr>
          <p:spPr bwMode="auto">
            <a:xfrm>
              <a:off x="2250" y="2415"/>
              <a:ext cx="317" cy="191"/>
            </a:xfrm>
            <a:custGeom>
              <a:avLst/>
              <a:gdLst>
                <a:gd name="T0" fmla="*/ 14 w 43"/>
                <a:gd name="T1" fmla="*/ 0 h 26"/>
                <a:gd name="T2" fmla="*/ 30 w 43"/>
                <a:gd name="T3" fmla="*/ 0 h 26"/>
                <a:gd name="T4" fmla="*/ 43 w 43"/>
                <a:gd name="T5" fmla="*/ 13 h 26"/>
                <a:gd name="T6" fmla="*/ 30 w 43"/>
                <a:gd name="T7" fmla="*/ 26 h 26"/>
                <a:gd name="T8" fmla="*/ 14 w 43"/>
                <a:gd name="T9" fmla="*/ 26 h 26"/>
                <a:gd name="T10" fmla="*/ 0 w 43"/>
                <a:gd name="T11" fmla="*/ 13 h 26"/>
                <a:gd name="T12" fmla="*/ 14 w 4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3" h="26">
                  <a:moveTo>
                    <a:pt x="14" y="0"/>
                  </a:moveTo>
                  <a:lnTo>
                    <a:pt x="30" y="0"/>
                  </a:lnTo>
                  <a:cubicBezTo>
                    <a:pt x="38" y="0"/>
                    <a:pt x="43" y="6"/>
                    <a:pt x="43" y="13"/>
                  </a:cubicBezTo>
                  <a:cubicBezTo>
                    <a:pt x="43" y="20"/>
                    <a:pt x="38" y="26"/>
                    <a:pt x="30" y="26"/>
                  </a:cubicBezTo>
                  <a:lnTo>
                    <a:pt x="14" y="26"/>
                  </a:lnTo>
                  <a:cubicBezTo>
                    <a:pt x="6" y="26"/>
                    <a:pt x="0" y="20"/>
                    <a:pt x="0" y="13"/>
                  </a:cubicBezTo>
                  <a:cubicBezTo>
                    <a:pt x="0" y="6"/>
                    <a:pt x="6" y="0"/>
                    <a:pt x="14"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4"/>
            <p:cNvSpPr>
              <a:spLocks noChangeArrowheads="1"/>
            </p:cNvSpPr>
            <p:nvPr/>
          </p:nvSpPr>
          <p:spPr bwMode="auto">
            <a:xfrm>
              <a:off x="2302" y="2415"/>
              <a:ext cx="22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82B"/>
                  </a:solidFill>
                  <a:effectLst/>
                  <a:latin typeface="Times New Roman" pitchFamily="18" charset="0"/>
                </a:rPr>
                <a:t>pc</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Freeform 185"/>
            <p:cNvSpPr>
              <a:spLocks/>
            </p:cNvSpPr>
            <p:nvPr/>
          </p:nvSpPr>
          <p:spPr bwMode="auto">
            <a:xfrm>
              <a:off x="3142" y="2474"/>
              <a:ext cx="155" cy="449"/>
            </a:xfrm>
            <a:custGeom>
              <a:avLst/>
              <a:gdLst>
                <a:gd name="T0" fmla="*/ 0 w 21"/>
                <a:gd name="T1" fmla="*/ 0 h 61"/>
                <a:gd name="T2" fmla="*/ 21 w 21"/>
                <a:gd name="T3" fmla="*/ 15 h 61"/>
                <a:gd name="T4" fmla="*/ 21 w 21"/>
                <a:gd name="T5" fmla="*/ 47 h 61"/>
                <a:gd name="T6" fmla="*/ 0 w 21"/>
                <a:gd name="T7" fmla="*/ 61 h 61"/>
                <a:gd name="T8" fmla="*/ 0 w 21"/>
                <a:gd name="T9" fmla="*/ 0 h 61"/>
              </a:gdLst>
              <a:ahLst/>
              <a:cxnLst>
                <a:cxn ang="0">
                  <a:pos x="T0" y="T1"/>
                </a:cxn>
                <a:cxn ang="0">
                  <a:pos x="T2" y="T3"/>
                </a:cxn>
                <a:cxn ang="0">
                  <a:pos x="T4" y="T5"/>
                </a:cxn>
                <a:cxn ang="0">
                  <a:pos x="T6" y="T7"/>
                </a:cxn>
                <a:cxn ang="0">
                  <a:pos x="T8" y="T9"/>
                </a:cxn>
              </a:cxnLst>
              <a:rect l="0" t="0" r="r" b="b"/>
              <a:pathLst>
                <a:path w="21" h="61">
                  <a:moveTo>
                    <a:pt x="0" y="0"/>
                  </a:moveTo>
                  <a:lnTo>
                    <a:pt x="21" y="15"/>
                  </a:lnTo>
                  <a:lnTo>
                    <a:pt x="21" y="47"/>
                  </a:lnTo>
                  <a:lnTo>
                    <a:pt x="0" y="61"/>
                  </a:lnTo>
                  <a:lnTo>
                    <a:pt x="0" y="0"/>
                  </a:lnTo>
                  <a:close/>
                </a:path>
              </a:pathLst>
            </a:custGeom>
            <a:solidFill>
              <a:srgbClr val="EFBBB7"/>
            </a:solidFill>
            <a:ln w="1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6"/>
            <p:cNvSpPr>
              <a:spLocks/>
            </p:cNvSpPr>
            <p:nvPr/>
          </p:nvSpPr>
          <p:spPr bwMode="auto">
            <a:xfrm>
              <a:off x="1373" y="3034"/>
              <a:ext cx="1472" cy="206"/>
            </a:xfrm>
            <a:custGeom>
              <a:avLst/>
              <a:gdLst>
                <a:gd name="T0" fmla="*/ 9 w 186"/>
                <a:gd name="T1" fmla="*/ 0 h 28"/>
                <a:gd name="T2" fmla="*/ 177 w 186"/>
                <a:gd name="T3" fmla="*/ 0 h 28"/>
                <a:gd name="T4" fmla="*/ 186 w 186"/>
                <a:gd name="T5" fmla="*/ 9 h 28"/>
                <a:gd name="T6" fmla="*/ 186 w 186"/>
                <a:gd name="T7" fmla="*/ 19 h 28"/>
                <a:gd name="T8" fmla="*/ 177 w 186"/>
                <a:gd name="T9" fmla="*/ 28 h 28"/>
                <a:gd name="T10" fmla="*/ 9 w 186"/>
                <a:gd name="T11" fmla="*/ 28 h 28"/>
                <a:gd name="T12" fmla="*/ 0 w 186"/>
                <a:gd name="T13" fmla="*/ 19 h 28"/>
                <a:gd name="T14" fmla="*/ 0 w 186"/>
                <a:gd name="T15" fmla="*/ 9 h 28"/>
                <a:gd name="T16" fmla="*/ 9 w 18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8">
                  <a:moveTo>
                    <a:pt x="9" y="0"/>
                  </a:moveTo>
                  <a:lnTo>
                    <a:pt x="177" y="0"/>
                  </a:lnTo>
                  <a:cubicBezTo>
                    <a:pt x="182" y="0"/>
                    <a:pt x="186" y="4"/>
                    <a:pt x="186" y="9"/>
                  </a:cubicBezTo>
                  <a:lnTo>
                    <a:pt x="186" y="19"/>
                  </a:lnTo>
                  <a:cubicBezTo>
                    <a:pt x="186" y="24"/>
                    <a:pt x="182" y="28"/>
                    <a:pt x="177" y="28"/>
                  </a:cubicBezTo>
                  <a:lnTo>
                    <a:pt x="9" y="28"/>
                  </a:lnTo>
                  <a:cubicBezTo>
                    <a:pt x="4" y="28"/>
                    <a:pt x="0" y="24"/>
                    <a:pt x="0" y="19"/>
                  </a:cubicBezTo>
                  <a:lnTo>
                    <a:pt x="0" y="9"/>
                  </a:lnTo>
                  <a:cubicBezTo>
                    <a:pt x="0" y="4"/>
                    <a:pt x="4" y="0"/>
                    <a:pt x="9"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7"/>
            <p:cNvSpPr>
              <a:spLocks noChangeArrowheads="1"/>
            </p:cNvSpPr>
            <p:nvPr/>
          </p:nvSpPr>
          <p:spPr bwMode="auto">
            <a:xfrm>
              <a:off x="1447" y="3055"/>
              <a:ext cx="139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800" b="0" i="0" u="none" strike="noStrike" cap="none" normalizeH="0" baseline="0" dirty="0" smtClean="0">
                  <a:ln>
                    <a:noFill/>
                  </a:ln>
                  <a:solidFill>
                    <a:srgbClr val="24282B"/>
                  </a:solidFill>
                  <a:effectLst/>
                  <a:latin typeface="Times New Roman" pitchFamily="18" charset="0"/>
                </a:rPr>
                <a:t>Reg. fi</a:t>
              </a:r>
              <a:r>
                <a:rPr lang="en-US" dirty="0" smtClean="0">
                  <a:solidFill>
                    <a:srgbClr val="24282B"/>
                  </a:solidFill>
                  <a:latin typeface="Times New Roman" pitchFamily="18" charset="0"/>
                </a:rPr>
                <a:t>le</a:t>
              </a:r>
              <a:r>
                <a:rPr lang="en-US" dirty="0">
                  <a:solidFill>
                    <a:srgbClr val="24282B"/>
                  </a:solidFill>
                  <a:latin typeface="Times New Roman" pitchFamily="18" charset="0"/>
                </a:rPr>
                <a:t>, ALU, </a:t>
              </a:r>
              <a:r>
                <a:rPr lang="en-US" dirty="0" err="1">
                  <a:solidFill>
                    <a:srgbClr val="24282B"/>
                  </a:solidFill>
                  <a:latin typeface="Times New Roman" pitchFamily="18" charset="0"/>
                </a:rPr>
                <a:t>Mem</a:t>
              </a:r>
              <a:r>
                <a:rPr lang="en-US" dirty="0">
                  <a:solidFill>
                    <a:srgbClr val="24282B"/>
                  </a:solidFill>
                  <a:latin typeface="Times New Roman" pitchFamily="18" charset="0"/>
                </a:rPr>
                <a:t> unit </a:t>
              </a:r>
              <a:endParaRPr lang="en-US" dirty="0">
                <a:latin typeface="Arial" pitchFamily="34" charset="0"/>
              </a:endParaRPr>
            </a:p>
          </p:txBody>
        </p:sp>
        <p:sp>
          <p:nvSpPr>
            <p:cNvPr id="23" name="Rectangle 188"/>
            <p:cNvSpPr>
              <a:spLocks noChangeArrowheads="1"/>
            </p:cNvSpPr>
            <p:nvPr/>
          </p:nvSpPr>
          <p:spPr bwMode="auto">
            <a:xfrm>
              <a:off x="1779" y="305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Rectangle 189"/>
            <p:cNvSpPr>
              <a:spLocks noChangeArrowheads="1"/>
            </p:cNvSpPr>
            <p:nvPr/>
          </p:nvSpPr>
          <p:spPr bwMode="auto">
            <a:xfrm>
              <a:off x="3473" y="2591"/>
              <a:ext cx="1238" cy="177"/>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0"/>
            <p:cNvSpPr>
              <a:spLocks/>
            </p:cNvSpPr>
            <p:nvPr/>
          </p:nvSpPr>
          <p:spPr bwMode="auto">
            <a:xfrm>
              <a:off x="3444" y="2864"/>
              <a:ext cx="1452" cy="206"/>
            </a:xfrm>
            <a:custGeom>
              <a:avLst/>
              <a:gdLst>
                <a:gd name="T0" fmla="*/ 9 w 185"/>
                <a:gd name="T1" fmla="*/ 0 h 28"/>
                <a:gd name="T2" fmla="*/ 177 w 185"/>
                <a:gd name="T3" fmla="*/ 0 h 28"/>
                <a:gd name="T4" fmla="*/ 185 w 185"/>
                <a:gd name="T5" fmla="*/ 9 h 28"/>
                <a:gd name="T6" fmla="*/ 185 w 185"/>
                <a:gd name="T7" fmla="*/ 19 h 28"/>
                <a:gd name="T8" fmla="*/ 177 w 185"/>
                <a:gd name="T9" fmla="*/ 28 h 28"/>
                <a:gd name="T10" fmla="*/ 9 w 185"/>
                <a:gd name="T11" fmla="*/ 28 h 28"/>
                <a:gd name="T12" fmla="*/ 0 w 185"/>
                <a:gd name="T13" fmla="*/ 19 h 28"/>
                <a:gd name="T14" fmla="*/ 0 w 185"/>
                <a:gd name="T15" fmla="*/ 9 h 28"/>
                <a:gd name="T16" fmla="*/ 9 w 185"/>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8">
                  <a:moveTo>
                    <a:pt x="9" y="0"/>
                  </a:moveTo>
                  <a:lnTo>
                    <a:pt x="177" y="0"/>
                  </a:lnTo>
                  <a:cubicBezTo>
                    <a:pt x="182" y="0"/>
                    <a:pt x="185" y="4"/>
                    <a:pt x="185" y="9"/>
                  </a:cubicBezTo>
                  <a:lnTo>
                    <a:pt x="185" y="19"/>
                  </a:lnTo>
                  <a:cubicBezTo>
                    <a:pt x="185" y="24"/>
                    <a:pt x="182" y="28"/>
                    <a:pt x="177" y="28"/>
                  </a:cubicBezTo>
                  <a:lnTo>
                    <a:pt x="9" y="28"/>
                  </a:lnTo>
                  <a:cubicBezTo>
                    <a:pt x="4" y="28"/>
                    <a:pt x="0" y="24"/>
                    <a:pt x="0" y="19"/>
                  </a:cubicBezTo>
                  <a:lnTo>
                    <a:pt x="0" y="9"/>
                  </a:lnTo>
                  <a:cubicBezTo>
                    <a:pt x="0" y="4"/>
                    <a:pt x="4" y="0"/>
                    <a:pt x="9"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91"/>
            <p:cNvSpPr>
              <a:spLocks noChangeArrowheads="1"/>
            </p:cNvSpPr>
            <p:nvPr/>
          </p:nvSpPr>
          <p:spPr bwMode="auto">
            <a:xfrm>
              <a:off x="3518" y="2886"/>
              <a:ext cx="139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800" b="0" i="0" u="none" strike="noStrike" cap="none" normalizeH="0" baseline="0" dirty="0" smtClean="0">
                  <a:ln>
                    <a:noFill/>
                  </a:ln>
                  <a:solidFill>
                    <a:srgbClr val="24282B"/>
                  </a:solidFill>
                  <a:effectLst/>
                  <a:latin typeface="Times New Roman" pitchFamily="18" charset="0"/>
                </a:rPr>
                <a:t>Reg. fi</a:t>
              </a:r>
              <a:r>
                <a:rPr lang="en-US" dirty="0" smtClean="0">
                  <a:solidFill>
                    <a:srgbClr val="24282B"/>
                  </a:solidFill>
                  <a:latin typeface="Times New Roman" pitchFamily="18" charset="0"/>
                </a:rPr>
                <a:t>le</a:t>
              </a:r>
              <a:r>
                <a:rPr lang="en-US" dirty="0">
                  <a:solidFill>
                    <a:srgbClr val="24282B"/>
                  </a:solidFill>
                  <a:latin typeface="Times New Roman" pitchFamily="18" charset="0"/>
                </a:rPr>
                <a:t>, ALU, </a:t>
              </a:r>
              <a:r>
                <a:rPr lang="en-US" dirty="0" err="1">
                  <a:solidFill>
                    <a:srgbClr val="24282B"/>
                  </a:solidFill>
                  <a:latin typeface="Times New Roman" pitchFamily="18" charset="0"/>
                </a:rPr>
                <a:t>Mem</a:t>
              </a:r>
              <a:r>
                <a:rPr lang="en-US" dirty="0">
                  <a:solidFill>
                    <a:srgbClr val="24282B"/>
                  </a:solidFill>
                  <a:latin typeface="Times New Roman" pitchFamily="18" charset="0"/>
                </a:rPr>
                <a:t> unit </a:t>
              </a:r>
              <a:endParaRPr lang="en-US"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192"/>
            <p:cNvSpPr>
              <a:spLocks noChangeArrowheads="1"/>
            </p:cNvSpPr>
            <p:nvPr/>
          </p:nvSpPr>
          <p:spPr bwMode="auto">
            <a:xfrm>
              <a:off x="3842" y="288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Line 193"/>
            <p:cNvSpPr>
              <a:spLocks noChangeShapeType="1"/>
            </p:cNvSpPr>
            <p:nvPr/>
          </p:nvSpPr>
          <p:spPr bwMode="auto">
            <a:xfrm>
              <a:off x="2744" y="2813"/>
              <a:ext cx="383" cy="0"/>
            </a:xfrm>
            <a:prstGeom prst="line">
              <a:avLst/>
            </a:prstGeom>
            <a:noFill/>
            <a:ln w="15"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4"/>
            <p:cNvSpPr>
              <a:spLocks/>
            </p:cNvSpPr>
            <p:nvPr/>
          </p:nvSpPr>
          <p:spPr bwMode="auto">
            <a:xfrm>
              <a:off x="3068" y="2790"/>
              <a:ext cx="74" cy="45"/>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195"/>
            <p:cNvSpPr>
              <a:spLocks noChangeShapeType="1"/>
            </p:cNvSpPr>
            <p:nvPr/>
          </p:nvSpPr>
          <p:spPr bwMode="auto">
            <a:xfrm>
              <a:off x="3289" y="2680"/>
              <a:ext cx="177" cy="0"/>
            </a:xfrm>
            <a:prstGeom prst="line">
              <a:avLst/>
            </a:prstGeom>
            <a:noFill/>
            <a:ln w="7"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6"/>
            <p:cNvSpPr>
              <a:spLocks/>
            </p:cNvSpPr>
            <p:nvPr/>
          </p:nvSpPr>
          <p:spPr bwMode="auto">
            <a:xfrm>
              <a:off x="3407" y="2665"/>
              <a:ext cx="74" cy="37"/>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2" name="Freeform 197"/>
            <p:cNvSpPr>
              <a:spLocks noEditPoints="1"/>
            </p:cNvSpPr>
            <p:nvPr/>
          </p:nvSpPr>
          <p:spPr bwMode="auto">
            <a:xfrm>
              <a:off x="2022" y="2938"/>
              <a:ext cx="51" cy="96"/>
            </a:xfrm>
            <a:custGeom>
              <a:avLst/>
              <a:gdLst>
                <a:gd name="T0" fmla="*/ 7 w 7"/>
                <a:gd name="T1" fmla="*/ 13 h 13"/>
                <a:gd name="T2" fmla="*/ 0 w 7"/>
                <a:gd name="T3" fmla="*/ 13 h 13"/>
                <a:gd name="T4" fmla="*/ 0 w 7"/>
                <a:gd name="T5" fmla="*/ 0 h 13"/>
                <a:gd name="T6" fmla="*/ 7 w 7"/>
                <a:gd name="T7" fmla="*/ 0 h 13"/>
                <a:gd name="T8" fmla="*/ 7 w 7"/>
                <a:gd name="T9" fmla="*/ 13 h 13"/>
                <a:gd name="T10" fmla="*/ 0 w 7"/>
                <a:gd name="T11" fmla="*/ 13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0" y="13"/>
                  </a:lnTo>
                  <a:lnTo>
                    <a:pt x="0" y="0"/>
                  </a:lnTo>
                  <a:lnTo>
                    <a:pt x="7" y="0"/>
                  </a:lnTo>
                  <a:lnTo>
                    <a:pt x="7" y="13"/>
                  </a:lnTo>
                  <a:close/>
                  <a:moveTo>
                    <a:pt x="0" y="13"/>
                  </a:moveTo>
                  <a:lnTo>
                    <a:pt x="7"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98"/>
            <p:cNvSpPr>
              <a:spLocks/>
            </p:cNvSpPr>
            <p:nvPr/>
          </p:nvSpPr>
          <p:spPr bwMode="auto">
            <a:xfrm>
              <a:off x="1999" y="2894"/>
              <a:ext cx="96" cy="59"/>
            </a:xfrm>
            <a:custGeom>
              <a:avLst/>
              <a:gdLst>
                <a:gd name="T0" fmla="*/ 13 w 13"/>
                <a:gd name="T1" fmla="*/ 7 h 8"/>
                <a:gd name="T2" fmla="*/ 6 w 13"/>
                <a:gd name="T3" fmla="*/ 0 h 8"/>
                <a:gd name="T4" fmla="*/ 0 w 13"/>
                <a:gd name="T5" fmla="*/ 8 h 8"/>
                <a:gd name="T6" fmla="*/ 13 w 13"/>
                <a:gd name="T7" fmla="*/ 7 h 8"/>
              </a:gdLst>
              <a:ahLst/>
              <a:cxnLst>
                <a:cxn ang="0">
                  <a:pos x="T0" y="T1"/>
                </a:cxn>
                <a:cxn ang="0">
                  <a:pos x="T2" y="T3"/>
                </a:cxn>
                <a:cxn ang="0">
                  <a:pos x="T4" y="T5"/>
                </a:cxn>
                <a:cxn ang="0">
                  <a:pos x="T6" y="T7"/>
                </a:cxn>
              </a:cxnLst>
              <a:rect l="0" t="0" r="r" b="b"/>
              <a:pathLst>
                <a:path w="13" h="8">
                  <a:moveTo>
                    <a:pt x="13" y="7"/>
                  </a:moveTo>
                  <a:lnTo>
                    <a:pt x="6" y="0"/>
                  </a:lnTo>
                  <a:lnTo>
                    <a:pt x="0" y="8"/>
                  </a:lnTo>
                  <a:lnTo>
                    <a:pt x="13"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99"/>
            <p:cNvSpPr>
              <a:spLocks noEditPoints="1"/>
            </p:cNvSpPr>
            <p:nvPr/>
          </p:nvSpPr>
          <p:spPr bwMode="auto">
            <a:xfrm>
              <a:off x="4092" y="2746"/>
              <a:ext cx="45" cy="96"/>
            </a:xfrm>
            <a:custGeom>
              <a:avLst/>
              <a:gdLst>
                <a:gd name="T0" fmla="*/ 6 w 6"/>
                <a:gd name="T1" fmla="*/ 13 h 13"/>
                <a:gd name="T2" fmla="*/ 0 w 6"/>
                <a:gd name="T3" fmla="*/ 13 h 13"/>
                <a:gd name="T4" fmla="*/ 0 w 6"/>
                <a:gd name="T5" fmla="*/ 0 h 13"/>
                <a:gd name="T6" fmla="*/ 6 w 6"/>
                <a:gd name="T7" fmla="*/ 0 h 13"/>
                <a:gd name="T8" fmla="*/ 6 w 6"/>
                <a:gd name="T9" fmla="*/ 13 h 13"/>
                <a:gd name="T10" fmla="*/ 0 w 6"/>
                <a:gd name="T11" fmla="*/ 13 h 13"/>
                <a:gd name="T12" fmla="*/ 6 w 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6" y="13"/>
                  </a:moveTo>
                  <a:lnTo>
                    <a:pt x="0" y="13"/>
                  </a:lnTo>
                  <a:lnTo>
                    <a:pt x="0" y="0"/>
                  </a:lnTo>
                  <a:lnTo>
                    <a:pt x="6" y="0"/>
                  </a:lnTo>
                  <a:lnTo>
                    <a:pt x="6" y="13"/>
                  </a:lnTo>
                  <a:close/>
                  <a:moveTo>
                    <a:pt x="0" y="13"/>
                  </a:moveTo>
                  <a:lnTo>
                    <a:pt x="6"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200"/>
            <p:cNvSpPr>
              <a:spLocks/>
            </p:cNvSpPr>
            <p:nvPr/>
          </p:nvSpPr>
          <p:spPr bwMode="auto">
            <a:xfrm>
              <a:off x="4070" y="2827"/>
              <a:ext cx="96" cy="59"/>
            </a:xfrm>
            <a:custGeom>
              <a:avLst/>
              <a:gdLst>
                <a:gd name="T0" fmla="*/ 13 w 13"/>
                <a:gd name="T1" fmla="*/ 1 h 8"/>
                <a:gd name="T2" fmla="*/ 6 w 13"/>
                <a:gd name="T3" fmla="*/ 8 h 8"/>
                <a:gd name="T4" fmla="*/ 0 w 13"/>
                <a:gd name="T5" fmla="*/ 0 h 8"/>
                <a:gd name="T6" fmla="*/ 13 w 13"/>
                <a:gd name="T7" fmla="*/ 1 h 8"/>
              </a:gdLst>
              <a:ahLst/>
              <a:cxnLst>
                <a:cxn ang="0">
                  <a:pos x="T0" y="T1"/>
                </a:cxn>
                <a:cxn ang="0">
                  <a:pos x="T2" y="T3"/>
                </a:cxn>
                <a:cxn ang="0">
                  <a:pos x="T4" y="T5"/>
                </a:cxn>
                <a:cxn ang="0">
                  <a:pos x="T6" y="T7"/>
                </a:cxn>
              </a:cxnLst>
              <a:rect l="0" t="0" r="r" b="b"/>
              <a:pathLst>
                <a:path w="13" h="8">
                  <a:moveTo>
                    <a:pt x="13" y="1"/>
                  </a:moveTo>
                  <a:lnTo>
                    <a:pt x="6" y="8"/>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201"/>
            <p:cNvSpPr>
              <a:spLocks noEditPoints="1"/>
            </p:cNvSpPr>
            <p:nvPr/>
          </p:nvSpPr>
          <p:spPr bwMode="auto">
            <a:xfrm>
              <a:off x="4092" y="2518"/>
              <a:ext cx="45" cy="73"/>
            </a:xfrm>
            <a:custGeom>
              <a:avLst/>
              <a:gdLst>
                <a:gd name="T0" fmla="*/ 6 w 6"/>
                <a:gd name="T1" fmla="*/ 10 h 10"/>
                <a:gd name="T2" fmla="*/ 0 w 6"/>
                <a:gd name="T3" fmla="*/ 10 h 10"/>
                <a:gd name="T4" fmla="*/ 0 w 6"/>
                <a:gd name="T5" fmla="*/ 0 h 10"/>
                <a:gd name="T6" fmla="*/ 6 w 6"/>
                <a:gd name="T7" fmla="*/ 0 h 10"/>
                <a:gd name="T8" fmla="*/ 6 w 6"/>
                <a:gd name="T9" fmla="*/ 10 h 10"/>
                <a:gd name="T10" fmla="*/ 0 w 6"/>
                <a:gd name="T11" fmla="*/ 10 h 10"/>
                <a:gd name="T12" fmla="*/ 6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6" y="10"/>
                  </a:moveTo>
                  <a:lnTo>
                    <a:pt x="0" y="10"/>
                  </a:lnTo>
                  <a:lnTo>
                    <a:pt x="0" y="0"/>
                  </a:lnTo>
                  <a:lnTo>
                    <a:pt x="6" y="0"/>
                  </a:lnTo>
                  <a:lnTo>
                    <a:pt x="6" y="10"/>
                  </a:lnTo>
                  <a:close/>
                  <a:moveTo>
                    <a:pt x="0" y="10"/>
                  </a:moveTo>
                  <a:lnTo>
                    <a:pt x="6" y="10"/>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Freeform 202"/>
            <p:cNvSpPr>
              <a:spLocks/>
            </p:cNvSpPr>
            <p:nvPr/>
          </p:nvSpPr>
          <p:spPr bwMode="auto">
            <a:xfrm>
              <a:off x="4070" y="2488"/>
              <a:ext cx="96" cy="45"/>
            </a:xfrm>
            <a:custGeom>
              <a:avLst/>
              <a:gdLst>
                <a:gd name="T0" fmla="*/ 13 w 13"/>
                <a:gd name="T1" fmla="*/ 5 h 6"/>
                <a:gd name="T2" fmla="*/ 6 w 13"/>
                <a:gd name="T3" fmla="*/ 0 h 6"/>
                <a:gd name="T4" fmla="*/ 0 w 13"/>
                <a:gd name="T5" fmla="*/ 6 h 6"/>
                <a:gd name="T6" fmla="*/ 13 w 13"/>
                <a:gd name="T7" fmla="*/ 5 h 6"/>
              </a:gdLst>
              <a:ahLst/>
              <a:cxnLst>
                <a:cxn ang="0">
                  <a:pos x="T0" y="T1"/>
                </a:cxn>
                <a:cxn ang="0">
                  <a:pos x="T2" y="T3"/>
                </a:cxn>
                <a:cxn ang="0">
                  <a:pos x="T4" y="T5"/>
                </a:cxn>
                <a:cxn ang="0">
                  <a:pos x="T6" y="T7"/>
                </a:cxn>
              </a:cxnLst>
              <a:rect l="0" t="0" r="r" b="b"/>
              <a:pathLst>
                <a:path w="13" h="6">
                  <a:moveTo>
                    <a:pt x="13" y="5"/>
                  </a:moveTo>
                  <a:lnTo>
                    <a:pt x="6" y="0"/>
                  </a:lnTo>
                  <a:lnTo>
                    <a:pt x="0" y="6"/>
                  </a:lnTo>
                  <a:lnTo>
                    <a:pt x="13"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203"/>
            <p:cNvSpPr>
              <a:spLocks/>
            </p:cNvSpPr>
            <p:nvPr/>
          </p:nvSpPr>
          <p:spPr bwMode="auto">
            <a:xfrm>
              <a:off x="3967" y="2319"/>
              <a:ext cx="317" cy="169"/>
            </a:xfrm>
            <a:custGeom>
              <a:avLst/>
              <a:gdLst>
                <a:gd name="T0" fmla="*/ 11 w 43"/>
                <a:gd name="T1" fmla="*/ 0 h 23"/>
                <a:gd name="T2" fmla="*/ 31 w 43"/>
                <a:gd name="T3" fmla="*/ 0 h 23"/>
                <a:gd name="T4" fmla="*/ 43 w 43"/>
                <a:gd name="T5" fmla="*/ 12 h 23"/>
                <a:gd name="T6" fmla="*/ 31 w 43"/>
                <a:gd name="T7" fmla="*/ 23 h 23"/>
                <a:gd name="T8" fmla="*/ 11 w 43"/>
                <a:gd name="T9" fmla="*/ 23 h 23"/>
                <a:gd name="T10" fmla="*/ 0 w 43"/>
                <a:gd name="T11" fmla="*/ 12 h 23"/>
                <a:gd name="T12" fmla="*/ 11 w 43"/>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11" y="0"/>
                  </a:moveTo>
                  <a:lnTo>
                    <a:pt x="31" y="0"/>
                  </a:lnTo>
                  <a:cubicBezTo>
                    <a:pt x="38" y="0"/>
                    <a:pt x="43" y="5"/>
                    <a:pt x="43" y="12"/>
                  </a:cubicBezTo>
                  <a:cubicBezTo>
                    <a:pt x="43" y="18"/>
                    <a:pt x="38" y="23"/>
                    <a:pt x="31" y="23"/>
                  </a:cubicBezTo>
                  <a:lnTo>
                    <a:pt x="11" y="23"/>
                  </a:lnTo>
                  <a:cubicBezTo>
                    <a:pt x="5" y="23"/>
                    <a:pt x="0" y="18"/>
                    <a:pt x="0" y="12"/>
                  </a:cubicBezTo>
                  <a:cubicBezTo>
                    <a:pt x="0" y="5"/>
                    <a:pt x="5" y="0"/>
                    <a:pt x="11"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9" name="Rectangle 204"/>
            <p:cNvSpPr>
              <a:spLocks noChangeArrowheads="1"/>
            </p:cNvSpPr>
            <p:nvPr/>
          </p:nvSpPr>
          <p:spPr bwMode="auto">
            <a:xfrm>
              <a:off x="4019" y="2312"/>
              <a:ext cx="22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3240" name="Rectangle 205"/>
            <p:cNvSpPr>
              <a:spLocks noChangeArrowheads="1"/>
            </p:cNvSpPr>
            <p:nvPr/>
          </p:nvSpPr>
          <p:spPr bwMode="auto">
            <a:xfrm>
              <a:off x="1506" y="1376"/>
              <a:ext cx="1901" cy="921"/>
            </a:xfrm>
            <a:prstGeom prst="rect">
              <a:avLst/>
            </a:pr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1" name="Line 206"/>
            <p:cNvSpPr>
              <a:spLocks noChangeShapeType="1"/>
            </p:cNvSpPr>
            <p:nvPr/>
          </p:nvSpPr>
          <p:spPr bwMode="auto">
            <a:xfrm flipV="1">
              <a:off x="2899" y="2090"/>
              <a:ext cx="0" cy="730"/>
            </a:xfrm>
            <a:prstGeom prst="line">
              <a:avLst/>
            </a:prstGeom>
            <a:noFill/>
            <a:ln w="15"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207"/>
            <p:cNvSpPr>
              <a:spLocks/>
            </p:cNvSpPr>
            <p:nvPr/>
          </p:nvSpPr>
          <p:spPr bwMode="auto">
            <a:xfrm>
              <a:off x="2876" y="2083"/>
              <a:ext cx="45" cy="81"/>
            </a:xfrm>
            <a:custGeom>
              <a:avLst/>
              <a:gdLst>
                <a:gd name="T0" fmla="*/ 3 w 6"/>
                <a:gd name="T1" fmla="*/ 8 h 11"/>
                <a:gd name="T2" fmla="*/ 6 w 6"/>
                <a:gd name="T3" fmla="*/ 11 h 11"/>
                <a:gd name="T4" fmla="*/ 3 w 6"/>
                <a:gd name="T5" fmla="*/ 0 h 11"/>
                <a:gd name="T6" fmla="*/ 0 w 6"/>
                <a:gd name="T7" fmla="*/ 11 h 11"/>
                <a:gd name="T8" fmla="*/ 3 w 6"/>
                <a:gd name="T9" fmla="*/ 8 h 11"/>
              </a:gdLst>
              <a:ahLst/>
              <a:cxnLst>
                <a:cxn ang="0">
                  <a:pos x="T0" y="T1"/>
                </a:cxn>
                <a:cxn ang="0">
                  <a:pos x="T2" y="T3"/>
                </a:cxn>
                <a:cxn ang="0">
                  <a:pos x="T4" y="T5"/>
                </a:cxn>
                <a:cxn ang="0">
                  <a:pos x="T6" y="T7"/>
                </a:cxn>
                <a:cxn ang="0">
                  <a:pos x="T8" y="T9"/>
                </a:cxn>
              </a:cxnLst>
              <a:rect l="0" t="0" r="r" b="b"/>
              <a:pathLst>
                <a:path w="6" h="11">
                  <a:moveTo>
                    <a:pt x="3" y="8"/>
                  </a:moveTo>
                  <a:lnTo>
                    <a:pt x="6" y="11"/>
                  </a:lnTo>
                  <a:lnTo>
                    <a:pt x="3" y="0"/>
                  </a:lnTo>
                  <a:lnTo>
                    <a:pt x="0" y="11"/>
                  </a:lnTo>
                  <a:lnTo>
                    <a:pt x="3" y="8"/>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4" name="Oval 208"/>
            <p:cNvSpPr>
              <a:spLocks noChangeArrowheads="1"/>
            </p:cNvSpPr>
            <p:nvPr/>
          </p:nvSpPr>
          <p:spPr bwMode="auto">
            <a:xfrm>
              <a:off x="2818" y="1914"/>
              <a:ext cx="154" cy="162"/>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Oval 209"/>
            <p:cNvSpPr>
              <a:spLocks noChangeArrowheads="1"/>
            </p:cNvSpPr>
            <p:nvPr/>
          </p:nvSpPr>
          <p:spPr bwMode="auto">
            <a:xfrm>
              <a:off x="2818" y="1914"/>
              <a:ext cx="154"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6" name="Line 210"/>
            <p:cNvSpPr>
              <a:spLocks noChangeShapeType="1"/>
            </p:cNvSpPr>
            <p:nvPr/>
          </p:nvSpPr>
          <p:spPr bwMode="auto">
            <a:xfrm>
              <a:off x="2596" y="1980"/>
              <a:ext cx="229" cy="0"/>
            </a:xfrm>
            <a:prstGeom prst="line">
              <a:avLst/>
            </a:prstGeom>
            <a:noFill/>
            <a:ln w="7"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7" name="Freeform 211"/>
            <p:cNvSpPr>
              <a:spLocks/>
            </p:cNvSpPr>
            <p:nvPr/>
          </p:nvSpPr>
          <p:spPr bwMode="auto">
            <a:xfrm>
              <a:off x="2766" y="1958"/>
              <a:ext cx="66" cy="37"/>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8" name="Freeform 212"/>
            <p:cNvSpPr>
              <a:spLocks/>
            </p:cNvSpPr>
            <p:nvPr/>
          </p:nvSpPr>
          <p:spPr bwMode="auto">
            <a:xfrm>
              <a:off x="2972" y="1995"/>
              <a:ext cx="155" cy="670"/>
            </a:xfrm>
            <a:custGeom>
              <a:avLst/>
              <a:gdLst>
                <a:gd name="T0" fmla="*/ 0 w 21"/>
                <a:gd name="T1" fmla="*/ 0 h 91"/>
                <a:gd name="T2" fmla="*/ 6 w 21"/>
                <a:gd name="T3" fmla="*/ 0 h 91"/>
                <a:gd name="T4" fmla="*/ 6 w 21"/>
                <a:gd name="T5" fmla="*/ 91 h 91"/>
                <a:gd name="T6" fmla="*/ 21 w 21"/>
                <a:gd name="T7" fmla="*/ 91 h 91"/>
              </a:gdLst>
              <a:ahLst/>
              <a:cxnLst>
                <a:cxn ang="0">
                  <a:pos x="T0" y="T1"/>
                </a:cxn>
                <a:cxn ang="0">
                  <a:pos x="T2" y="T3"/>
                </a:cxn>
                <a:cxn ang="0">
                  <a:pos x="T4" y="T5"/>
                </a:cxn>
                <a:cxn ang="0">
                  <a:pos x="T6" y="T7"/>
                </a:cxn>
              </a:cxnLst>
              <a:rect l="0" t="0" r="r" b="b"/>
              <a:pathLst>
                <a:path w="21" h="91">
                  <a:moveTo>
                    <a:pt x="0" y="0"/>
                  </a:moveTo>
                  <a:lnTo>
                    <a:pt x="6" y="0"/>
                  </a:lnTo>
                  <a:lnTo>
                    <a:pt x="6" y="91"/>
                  </a:lnTo>
                  <a:lnTo>
                    <a:pt x="21" y="91"/>
                  </a:lnTo>
                </a:path>
              </a:pathLst>
            </a:custGeom>
            <a:noFill/>
            <a:ln w="15"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9" name="Freeform 213"/>
            <p:cNvSpPr>
              <a:spLocks/>
            </p:cNvSpPr>
            <p:nvPr/>
          </p:nvSpPr>
          <p:spPr bwMode="auto">
            <a:xfrm>
              <a:off x="3061" y="2643"/>
              <a:ext cx="73" cy="44"/>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0" name="Freeform 214"/>
            <p:cNvSpPr>
              <a:spLocks noEditPoints="1"/>
            </p:cNvSpPr>
            <p:nvPr/>
          </p:nvSpPr>
          <p:spPr bwMode="auto">
            <a:xfrm>
              <a:off x="2847" y="1958"/>
              <a:ext cx="88" cy="88"/>
            </a:xfrm>
            <a:custGeom>
              <a:avLst/>
              <a:gdLst>
                <a:gd name="T0" fmla="*/ 12 w 12"/>
                <a:gd name="T1" fmla="*/ 5 h 12"/>
                <a:gd name="T2" fmla="*/ 0 w 12"/>
                <a:gd name="T3" fmla="*/ 5 h 12"/>
                <a:gd name="T4" fmla="*/ 6 w 12"/>
                <a:gd name="T5" fmla="*/ 0 h 12"/>
                <a:gd name="T6" fmla="*/ 6 w 12"/>
                <a:gd name="T7" fmla="*/ 12 h 12"/>
              </a:gdLst>
              <a:ahLst/>
              <a:cxnLst>
                <a:cxn ang="0">
                  <a:pos x="T0" y="T1"/>
                </a:cxn>
                <a:cxn ang="0">
                  <a:pos x="T2" y="T3"/>
                </a:cxn>
                <a:cxn ang="0">
                  <a:pos x="T4" y="T5"/>
                </a:cxn>
                <a:cxn ang="0">
                  <a:pos x="T6" y="T7"/>
                </a:cxn>
              </a:cxnLst>
              <a:rect l="0" t="0" r="r" b="b"/>
              <a:pathLst>
                <a:path w="12" h="12">
                  <a:moveTo>
                    <a:pt x="12" y="5"/>
                  </a:moveTo>
                  <a:lnTo>
                    <a:pt x="0" y="5"/>
                  </a:lnTo>
                  <a:moveTo>
                    <a:pt x="6" y="0"/>
                  </a:moveTo>
                  <a:lnTo>
                    <a:pt x="6" y="12"/>
                  </a:lnTo>
                </a:path>
              </a:pathLst>
            </a:custGeom>
            <a:noFill/>
            <a:ln w="7" cap="flat">
              <a:solidFill>
                <a:srgbClr val="2B2F3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1" name="Freeform 215"/>
            <p:cNvSpPr>
              <a:spLocks/>
            </p:cNvSpPr>
            <p:nvPr/>
          </p:nvSpPr>
          <p:spPr bwMode="auto">
            <a:xfrm>
              <a:off x="2596" y="1840"/>
              <a:ext cx="538" cy="693"/>
            </a:xfrm>
            <a:custGeom>
              <a:avLst/>
              <a:gdLst>
                <a:gd name="T0" fmla="*/ 0 w 73"/>
                <a:gd name="T1" fmla="*/ 0 h 94"/>
                <a:gd name="T2" fmla="*/ 61 w 73"/>
                <a:gd name="T3" fmla="*/ 0 h 94"/>
                <a:gd name="T4" fmla="*/ 62 w 73"/>
                <a:gd name="T5" fmla="*/ 94 h 94"/>
                <a:gd name="T6" fmla="*/ 73 w 73"/>
                <a:gd name="T7" fmla="*/ 94 h 94"/>
              </a:gdLst>
              <a:ahLst/>
              <a:cxnLst>
                <a:cxn ang="0">
                  <a:pos x="T0" y="T1"/>
                </a:cxn>
                <a:cxn ang="0">
                  <a:pos x="T2" y="T3"/>
                </a:cxn>
                <a:cxn ang="0">
                  <a:pos x="T4" y="T5"/>
                </a:cxn>
                <a:cxn ang="0">
                  <a:pos x="T6" y="T7"/>
                </a:cxn>
              </a:cxnLst>
              <a:rect l="0" t="0" r="r" b="b"/>
              <a:pathLst>
                <a:path w="73" h="94">
                  <a:moveTo>
                    <a:pt x="0" y="0"/>
                  </a:moveTo>
                  <a:lnTo>
                    <a:pt x="61" y="0"/>
                  </a:lnTo>
                  <a:lnTo>
                    <a:pt x="62" y="94"/>
                  </a:lnTo>
                  <a:lnTo>
                    <a:pt x="73" y="94"/>
                  </a:lnTo>
                </a:path>
              </a:pathLst>
            </a:custGeom>
            <a:noFill/>
            <a:ln w="15"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2" name="Freeform 216"/>
            <p:cNvSpPr>
              <a:spLocks/>
            </p:cNvSpPr>
            <p:nvPr/>
          </p:nvSpPr>
          <p:spPr bwMode="auto">
            <a:xfrm>
              <a:off x="3068" y="2510"/>
              <a:ext cx="81" cy="45"/>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3" name="Line 217"/>
            <p:cNvSpPr>
              <a:spLocks noChangeShapeType="1"/>
            </p:cNvSpPr>
            <p:nvPr/>
          </p:nvSpPr>
          <p:spPr bwMode="auto">
            <a:xfrm flipV="1">
              <a:off x="2604" y="1840"/>
              <a:ext cx="0" cy="133"/>
            </a:xfrm>
            <a:prstGeom prst="line">
              <a:avLst/>
            </a:prstGeom>
            <a:noFill/>
            <a:ln w="7"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4" name="Rectangle 218"/>
            <p:cNvSpPr>
              <a:spLocks noChangeArrowheads="1"/>
            </p:cNvSpPr>
            <p:nvPr/>
          </p:nvSpPr>
          <p:spPr bwMode="auto">
            <a:xfrm>
              <a:off x="2081" y="1818"/>
              <a:ext cx="317" cy="155"/>
            </a:xfrm>
            <a:prstGeom prst="rect">
              <a:avLst/>
            </a:prstGeom>
            <a:solidFill>
              <a:srgbClr val="F2C5C3"/>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5" name="Line 219"/>
            <p:cNvSpPr>
              <a:spLocks noChangeShapeType="1"/>
            </p:cNvSpPr>
            <p:nvPr/>
          </p:nvSpPr>
          <p:spPr bwMode="auto">
            <a:xfrm flipH="1">
              <a:off x="2390" y="1906"/>
              <a:ext cx="214" cy="0"/>
            </a:xfrm>
            <a:prstGeom prst="line">
              <a:avLst/>
            </a:prstGeom>
            <a:noFill/>
            <a:ln w="7"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6" name="Oval 220"/>
            <p:cNvSpPr>
              <a:spLocks noChangeArrowheads="1"/>
            </p:cNvSpPr>
            <p:nvPr/>
          </p:nvSpPr>
          <p:spPr bwMode="auto">
            <a:xfrm>
              <a:off x="2582" y="1884"/>
              <a:ext cx="44" cy="52"/>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Oval 221"/>
            <p:cNvSpPr>
              <a:spLocks noChangeArrowheads="1"/>
            </p:cNvSpPr>
            <p:nvPr/>
          </p:nvSpPr>
          <p:spPr bwMode="auto">
            <a:xfrm>
              <a:off x="2582" y="1884"/>
              <a:ext cx="44" cy="52"/>
            </a:xfrm>
            <a:prstGeom prst="ellipse">
              <a:avLst/>
            </a:pr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222"/>
            <p:cNvSpPr>
              <a:spLocks noChangeArrowheads="1"/>
            </p:cNvSpPr>
            <p:nvPr/>
          </p:nvSpPr>
          <p:spPr bwMode="auto">
            <a:xfrm>
              <a:off x="2113" y="1818"/>
              <a:ext cx="26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Times New Roman" pitchFamily="18" charset="0"/>
                </a:rPr>
                <a:t>µ </a:t>
              </a:r>
              <a:r>
                <a:rPr kumimoji="0" lang="en-US" sz="1200" b="0" i="0" u="none" strike="noStrike" cap="none" normalizeH="0" baseline="0" dirty="0" err="1" smtClean="0">
                  <a:ln>
                    <a:noFill/>
                  </a:ln>
                  <a:solidFill>
                    <a:srgbClr val="24282B"/>
                  </a:solidFill>
                  <a:effectLst/>
                  <a:latin typeface="Times New Roman" pitchFamily="18" charset="0"/>
                </a:rPr>
                <a:t>imm</a:t>
              </a:r>
              <a:endParaRPr kumimoji="0" lang="en-US" sz="1200" b="0" i="0" u="none" strike="noStrike" cap="none" normalizeH="0" baseline="0" dirty="0" smtClean="0">
                <a:ln>
                  <a:noFill/>
                </a:ln>
                <a:solidFill>
                  <a:schemeClr val="tx1"/>
                </a:solidFill>
                <a:effectLst/>
                <a:latin typeface="Arial" pitchFamily="34" charset="0"/>
              </a:endParaRPr>
            </a:p>
          </p:txBody>
        </p:sp>
        <p:sp>
          <p:nvSpPr>
            <p:cNvPr id="3259" name="Oval 223"/>
            <p:cNvSpPr>
              <a:spLocks noChangeArrowheads="1"/>
            </p:cNvSpPr>
            <p:nvPr/>
          </p:nvSpPr>
          <p:spPr bwMode="auto">
            <a:xfrm>
              <a:off x="2869" y="2776"/>
              <a:ext cx="66" cy="73"/>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Oval 224"/>
            <p:cNvSpPr>
              <a:spLocks noChangeArrowheads="1"/>
            </p:cNvSpPr>
            <p:nvPr/>
          </p:nvSpPr>
          <p:spPr bwMode="auto">
            <a:xfrm>
              <a:off x="2869" y="2776"/>
              <a:ext cx="66" cy="73"/>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225"/>
            <p:cNvSpPr>
              <a:spLocks noChangeArrowheads="1"/>
            </p:cNvSpPr>
            <p:nvPr/>
          </p:nvSpPr>
          <p:spPr bwMode="auto">
            <a:xfrm>
              <a:off x="1845" y="1390"/>
              <a:ext cx="1194" cy="317"/>
            </a:xfrm>
            <a:prstGeom prst="rect">
              <a:avLst/>
            </a:prstGeom>
            <a:solidFill>
              <a:srgbClr val="D94922"/>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2" name="Freeform 226"/>
            <p:cNvSpPr>
              <a:spLocks noEditPoints="1"/>
            </p:cNvSpPr>
            <p:nvPr/>
          </p:nvSpPr>
          <p:spPr bwMode="auto">
            <a:xfrm>
              <a:off x="2221" y="1722"/>
              <a:ext cx="44" cy="74"/>
            </a:xfrm>
            <a:custGeom>
              <a:avLst/>
              <a:gdLst>
                <a:gd name="T0" fmla="*/ 6 w 6"/>
                <a:gd name="T1" fmla="*/ 10 h 10"/>
                <a:gd name="T2" fmla="*/ 0 w 6"/>
                <a:gd name="T3" fmla="*/ 10 h 10"/>
                <a:gd name="T4" fmla="*/ 0 w 6"/>
                <a:gd name="T5" fmla="*/ 0 h 10"/>
                <a:gd name="T6" fmla="*/ 6 w 6"/>
                <a:gd name="T7" fmla="*/ 0 h 10"/>
                <a:gd name="T8" fmla="*/ 6 w 6"/>
                <a:gd name="T9" fmla="*/ 10 h 10"/>
                <a:gd name="T10" fmla="*/ 0 w 6"/>
                <a:gd name="T11" fmla="*/ 10 h 10"/>
                <a:gd name="T12" fmla="*/ 6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6" y="10"/>
                  </a:moveTo>
                  <a:lnTo>
                    <a:pt x="0" y="10"/>
                  </a:lnTo>
                  <a:lnTo>
                    <a:pt x="0" y="0"/>
                  </a:lnTo>
                  <a:lnTo>
                    <a:pt x="6" y="0"/>
                  </a:lnTo>
                  <a:lnTo>
                    <a:pt x="6" y="10"/>
                  </a:lnTo>
                  <a:close/>
                  <a:moveTo>
                    <a:pt x="0" y="10"/>
                  </a:moveTo>
                  <a:lnTo>
                    <a:pt x="6" y="10"/>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227"/>
            <p:cNvSpPr>
              <a:spLocks/>
            </p:cNvSpPr>
            <p:nvPr/>
          </p:nvSpPr>
          <p:spPr bwMode="auto">
            <a:xfrm>
              <a:off x="2199" y="1781"/>
              <a:ext cx="95" cy="44"/>
            </a:xfrm>
            <a:custGeom>
              <a:avLst/>
              <a:gdLst>
                <a:gd name="T0" fmla="*/ 13 w 13"/>
                <a:gd name="T1" fmla="*/ 1 h 6"/>
                <a:gd name="T2" fmla="*/ 7 w 13"/>
                <a:gd name="T3" fmla="*/ 6 h 6"/>
                <a:gd name="T4" fmla="*/ 0 w 13"/>
                <a:gd name="T5" fmla="*/ 0 h 6"/>
                <a:gd name="T6" fmla="*/ 13 w 13"/>
                <a:gd name="T7" fmla="*/ 1 h 6"/>
              </a:gdLst>
              <a:ahLst/>
              <a:cxnLst>
                <a:cxn ang="0">
                  <a:pos x="T0" y="T1"/>
                </a:cxn>
                <a:cxn ang="0">
                  <a:pos x="T2" y="T3"/>
                </a:cxn>
                <a:cxn ang="0">
                  <a:pos x="T4" y="T5"/>
                </a:cxn>
                <a:cxn ang="0">
                  <a:pos x="T6" y="T7"/>
                </a:cxn>
              </a:cxnLst>
              <a:rect l="0" t="0" r="r" b="b"/>
              <a:pathLst>
                <a:path w="13" h="6">
                  <a:moveTo>
                    <a:pt x="13" y="1"/>
                  </a:moveTo>
                  <a:lnTo>
                    <a:pt x="7" y="6"/>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4" name="Rectangle 228"/>
            <p:cNvSpPr>
              <a:spLocks noChangeArrowheads="1"/>
            </p:cNvSpPr>
            <p:nvPr/>
          </p:nvSpPr>
          <p:spPr bwMode="auto">
            <a:xfrm>
              <a:off x="1867" y="1206"/>
              <a:ext cx="9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Times New Roman" pitchFamily="18" charset="0"/>
                </a:rPr>
                <a:t>Microcontrol unit</a:t>
              </a:r>
              <a:endParaRPr kumimoji="0" lang="en-US" sz="1800" b="0" i="0" u="none" strike="noStrike" cap="none" normalizeH="0" baseline="0" smtClean="0">
                <a:ln>
                  <a:noFill/>
                </a:ln>
                <a:solidFill>
                  <a:schemeClr val="tx1"/>
                </a:solidFill>
                <a:effectLst/>
                <a:latin typeface="Arial" pitchFamily="34" charset="0"/>
              </a:endParaRPr>
            </a:p>
          </p:txBody>
        </p:sp>
        <p:sp>
          <p:nvSpPr>
            <p:cNvPr id="3265" name="Line 229"/>
            <p:cNvSpPr>
              <a:spLocks noChangeShapeType="1"/>
            </p:cNvSpPr>
            <p:nvPr/>
          </p:nvSpPr>
          <p:spPr bwMode="auto">
            <a:xfrm>
              <a:off x="3230" y="2223"/>
              <a:ext cx="0" cy="8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6" name="Line 230"/>
            <p:cNvSpPr>
              <a:spLocks noChangeShapeType="1"/>
            </p:cNvSpPr>
            <p:nvPr/>
          </p:nvSpPr>
          <p:spPr bwMode="auto">
            <a:xfrm>
              <a:off x="3230" y="2334"/>
              <a:ext cx="0" cy="2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7" name="Line 231"/>
            <p:cNvSpPr>
              <a:spLocks noChangeShapeType="1"/>
            </p:cNvSpPr>
            <p:nvPr/>
          </p:nvSpPr>
          <p:spPr bwMode="auto">
            <a:xfrm>
              <a:off x="3230" y="2385"/>
              <a:ext cx="0" cy="8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8" name="Line 232"/>
            <p:cNvSpPr>
              <a:spLocks noChangeShapeType="1"/>
            </p:cNvSpPr>
            <p:nvPr/>
          </p:nvSpPr>
          <p:spPr bwMode="auto">
            <a:xfrm>
              <a:off x="3230" y="2488"/>
              <a:ext cx="0" cy="3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9" name="Freeform 233"/>
            <p:cNvSpPr>
              <a:spLocks/>
            </p:cNvSpPr>
            <p:nvPr/>
          </p:nvSpPr>
          <p:spPr bwMode="auto">
            <a:xfrm>
              <a:off x="3215" y="2474"/>
              <a:ext cx="37" cy="73"/>
            </a:xfrm>
            <a:custGeom>
              <a:avLst/>
              <a:gdLst>
                <a:gd name="T0" fmla="*/ 2 w 5"/>
                <a:gd name="T1" fmla="*/ 3 h 10"/>
                <a:gd name="T2" fmla="*/ 0 w 5"/>
                <a:gd name="T3" fmla="*/ 0 h 10"/>
                <a:gd name="T4" fmla="*/ 2 w 5"/>
                <a:gd name="T5" fmla="*/ 10 h 10"/>
                <a:gd name="T6" fmla="*/ 5 w 5"/>
                <a:gd name="T7" fmla="*/ 0 h 10"/>
                <a:gd name="T8" fmla="*/ 2 w 5"/>
                <a:gd name="T9" fmla="*/ 3 h 10"/>
              </a:gdLst>
              <a:ahLst/>
              <a:cxnLst>
                <a:cxn ang="0">
                  <a:pos x="T0" y="T1"/>
                </a:cxn>
                <a:cxn ang="0">
                  <a:pos x="T2" y="T3"/>
                </a:cxn>
                <a:cxn ang="0">
                  <a:pos x="T4" y="T5"/>
                </a:cxn>
                <a:cxn ang="0">
                  <a:pos x="T6" y="T7"/>
                </a:cxn>
                <a:cxn ang="0">
                  <a:pos x="T8" y="T9"/>
                </a:cxn>
              </a:cxnLst>
              <a:rect l="0" t="0" r="r" b="b"/>
              <a:pathLst>
                <a:path w="5" h="10">
                  <a:moveTo>
                    <a:pt x="2" y="3"/>
                  </a:moveTo>
                  <a:lnTo>
                    <a:pt x="0" y="0"/>
                  </a:lnTo>
                  <a:lnTo>
                    <a:pt x="2" y="10"/>
                  </a:lnTo>
                  <a:lnTo>
                    <a:pt x="5" y="0"/>
                  </a:lnTo>
                  <a:lnTo>
                    <a:pt x="2"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0" name="Rectangle 234"/>
            <p:cNvSpPr>
              <a:spLocks noChangeArrowheads="1"/>
            </p:cNvSpPr>
            <p:nvPr/>
          </p:nvSpPr>
          <p:spPr bwMode="auto">
            <a:xfrm>
              <a:off x="2685" y="3328"/>
              <a:ext cx="78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24282B"/>
                  </a:solidFill>
                  <a:effectLst/>
                  <a:latin typeface="Times New Roman" pitchFamily="18" charset="0"/>
                </a:rPr>
                <a:t>Shared bus</a:t>
              </a:r>
              <a:endParaRPr kumimoji="0" lang="en-US" sz="1800" b="0" i="0" u="none" strike="noStrike" cap="none" normalizeH="0" baseline="0" dirty="0" smtClean="0">
                <a:ln>
                  <a:noFill/>
                </a:ln>
                <a:solidFill>
                  <a:schemeClr val="tx1"/>
                </a:solidFill>
                <a:effectLst/>
                <a:latin typeface="Arial" pitchFamily="34" charset="0"/>
              </a:endParaRPr>
            </a:p>
          </p:txBody>
        </p:sp>
        <p:sp>
          <p:nvSpPr>
            <p:cNvPr id="3271" name="Rectangle 235"/>
            <p:cNvSpPr>
              <a:spLocks noChangeArrowheads="1"/>
            </p:cNvSpPr>
            <p:nvPr/>
          </p:nvSpPr>
          <p:spPr bwMode="auto">
            <a:xfrm>
              <a:off x="1777" y="2736"/>
              <a:ext cx="57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Times New Roman" pitchFamily="18" charset="0"/>
                </a:rPr>
                <a:t>Write bus</a:t>
              </a:r>
              <a:endParaRPr kumimoji="0" lang="en-US" sz="1800" b="0" i="0" u="none" strike="noStrike" cap="none" normalizeH="0" baseline="0" dirty="0" smtClean="0">
                <a:ln>
                  <a:noFill/>
                </a:ln>
                <a:solidFill>
                  <a:schemeClr val="tx1"/>
                </a:solidFill>
                <a:effectLst/>
                <a:latin typeface="Arial" pitchFamily="34" charset="0"/>
              </a:endParaRPr>
            </a:p>
          </p:txBody>
        </p:sp>
        <p:sp>
          <p:nvSpPr>
            <p:cNvPr id="3272" name="Rectangle 236"/>
            <p:cNvSpPr>
              <a:spLocks noChangeArrowheads="1"/>
            </p:cNvSpPr>
            <p:nvPr/>
          </p:nvSpPr>
          <p:spPr bwMode="auto">
            <a:xfrm>
              <a:off x="3823" y="2606"/>
              <a:ext cx="54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Times New Roman" pitchFamily="18" charset="0"/>
                </a:rPr>
                <a:t>Read bus</a:t>
              </a:r>
              <a:endParaRPr kumimoji="0" lang="en-US" sz="1800" b="0" i="0" u="none" strike="noStrike" cap="none" normalizeH="0" baseline="0" dirty="0" smtClean="0">
                <a:ln>
                  <a:noFill/>
                </a:ln>
                <a:solidFill>
                  <a:schemeClr val="tx1"/>
                </a:solidFill>
                <a:effectLst/>
                <a:latin typeface="Arial" pitchFamily="34" charset="0"/>
              </a:endParaRPr>
            </a:p>
          </p:txBody>
        </p:sp>
        <p:sp>
          <p:nvSpPr>
            <p:cNvPr id="3273" name="Freeform 237"/>
            <p:cNvSpPr>
              <a:spLocks noEditPoints="1"/>
            </p:cNvSpPr>
            <p:nvPr/>
          </p:nvSpPr>
          <p:spPr bwMode="auto">
            <a:xfrm>
              <a:off x="2125" y="1980"/>
              <a:ext cx="788" cy="280"/>
            </a:xfrm>
            <a:custGeom>
              <a:avLst/>
              <a:gdLst>
                <a:gd name="T0" fmla="*/ 15 w 107"/>
                <a:gd name="T1" fmla="*/ 0 h 38"/>
                <a:gd name="T2" fmla="*/ 15 w 107"/>
                <a:gd name="T3" fmla="*/ 15 h 38"/>
                <a:gd name="T4" fmla="*/ 107 w 107"/>
                <a:gd name="T5" fmla="*/ 33 h 38"/>
                <a:gd name="T6" fmla="*/ 26 w 107"/>
                <a:gd name="T7" fmla="*/ 33 h 38"/>
                <a:gd name="T8" fmla="*/ 30 w 107"/>
                <a:gd name="T9" fmla="*/ 26 h 38"/>
                <a:gd name="T10" fmla="*/ 15 w 107"/>
                <a:gd name="T11" fmla="*/ 38 h 38"/>
                <a:gd name="T12" fmla="*/ 0 w 107"/>
                <a:gd name="T13" fmla="*/ 26 h 38"/>
                <a:gd name="T14" fmla="*/ 15 w 107"/>
                <a:gd name="T15" fmla="*/ 14 h 38"/>
                <a:gd name="T16" fmla="*/ 30 w 107"/>
                <a:gd name="T1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8">
                  <a:moveTo>
                    <a:pt x="15" y="0"/>
                  </a:moveTo>
                  <a:lnTo>
                    <a:pt x="15" y="15"/>
                  </a:lnTo>
                  <a:moveTo>
                    <a:pt x="107" y="33"/>
                  </a:moveTo>
                  <a:lnTo>
                    <a:pt x="26" y="33"/>
                  </a:lnTo>
                  <a:moveTo>
                    <a:pt x="30" y="26"/>
                  </a:moveTo>
                  <a:cubicBezTo>
                    <a:pt x="30" y="33"/>
                    <a:pt x="23" y="38"/>
                    <a:pt x="15" y="38"/>
                  </a:cubicBezTo>
                  <a:cubicBezTo>
                    <a:pt x="7" y="38"/>
                    <a:pt x="0" y="33"/>
                    <a:pt x="0" y="26"/>
                  </a:cubicBezTo>
                  <a:cubicBezTo>
                    <a:pt x="0" y="20"/>
                    <a:pt x="7" y="14"/>
                    <a:pt x="15" y="14"/>
                  </a:cubicBezTo>
                  <a:cubicBezTo>
                    <a:pt x="23" y="14"/>
                    <a:pt x="30" y="20"/>
                    <a:pt x="30" y="26"/>
                  </a:cubicBezTo>
                  <a:close/>
                </a:path>
              </a:pathLst>
            </a:custGeom>
            <a:noFill/>
            <a:ln w="7"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4" name="Freeform 238"/>
            <p:cNvSpPr>
              <a:spLocks noEditPoints="1"/>
            </p:cNvSpPr>
            <p:nvPr/>
          </p:nvSpPr>
          <p:spPr bwMode="auto">
            <a:xfrm>
              <a:off x="2169" y="2149"/>
              <a:ext cx="125" cy="52"/>
            </a:xfrm>
            <a:custGeom>
              <a:avLst/>
              <a:gdLst>
                <a:gd name="T0" fmla="*/ 0 w 17"/>
                <a:gd name="T1" fmla="*/ 0 h 7"/>
                <a:gd name="T2" fmla="*/ 17 w 17"/>
                <a:gd name="T3" fmla="*/ 0 h 7"/>
                <a:gd name="T4" fmla="*/ 0 w 17"/>
                <a:gd name="T5" fmla="*/ 7 h 7"/>
                <a:gd name="T6" fmla="*/ 17 w 17"/>
                <a:gd name="T7" fmla="*/ 7 h 7"/>
              </a:gdLst>
              <a:ahLst/>
              <a:cxnLst>
                <a:cxn ang="0">
                  <a:pos x="T0" y="T1"/>
                </a:cxn>
                <a:cxn ang="0">
                  <a:pos x="T2" y="T3"/>
                </a:cxn>
                <a:cxn ang="0">
                  <a:pos x="T4" y="T5"/>
                </a:cxn>
                <a:cxn ang="0">
                  <a:pos x="T6" y="T7"/>
                </a:cxn>
              </a:cxnLst>
              <a:rect l="0" t="0" r="r" b="b"/>
              <a:pathLst>
                <a:path w="17" h="7">
                  <a:moveTo>
                    <a:pt x="0" y="0"/>
                  </a:moveTo>
                  <a:lnTo>
                    <a:pt x="17" y="0"/>
                  </a:lnTo>
                  <a:moveTo>
                    <a:pt x="0" y="7"/>
                  </a:moveTo>
                  <a:lnTo>
                    <a:pt x="17" y="7"/>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5" name="Oval 239"/>
            <p:cNvSpPr>
              <a:spLocks noChangeArrowheads="1"/>
            </p:cNvSpPr>
            <p:nvPr/>
          </p:nvSpPr>
          <p:spPr bwMode="auto">
            <a:xfrm>
              <a:off x="2876" y="2186"/>
              <a:ext cx="59" cy="67"/>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6" name="Oval 240"/>
            <p:cNvSpPr>
              <a:spLocks noChangeArrowheads="1"/>
            </p:cNvSpPr>
            <p:nvPr/>
          </p:nvSpPr>
          <p:spPr bwMode="auto">
            <a:xfrm>
              <a:off x="2876" y="2186"/>
              <a:ext cx="59" cy="6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7" name="Line 241"/>
            <p:cNvSpPr>
              <a:spLocks noChangeShapeType="1"/>
            </p:cNvSpPr>
            <p:nvPr/>
          </p:nvSpPr>
          <p:spPr bwMode="auto">
            <a:xfrm flipH="1">
              <a:off x="1550" y="2179"/>
              <a:ext cx="575" cy="0"/>
            </a:xfrm>
            <a:prstGeom prst="line">
              <a:avLst/>
            </a:prstGeom>
            <a:noFill/>
            <a:ln w="15" cap="flat">
              <a:solidFill>
                <a:srgbClr val="3828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8" name="Freeform 242"/>
            <p:cNvSpPr>
              <a:spLocks/>
            </p:cNvSpPr>
            <p:nvPr/>
          </p:nvSpPr>
          <p:spPr bwMode="auto">
            <a:xfrm>
              <a:off x="1535" y="2157"/>
              <a:ext cx="89" cy="51"/>
            </a:xfrm>
            <a:custGeom>
              <a:avLst/>
              <a:gdLst>
                <a:gd name="T0" fmla="*/ 8 w 12"/>
                <a:gd name="T1" fmla="*/ 3 h 7"/>
                <a:gd name="T2" fmla="*/ 12 w 12"/>
                <a:gd name="T3" fmla="*/ 0 h 7"/>
                <a:gd name="T4" fmla="*/ 0 w 12"/>
                <a:gd name="T5" fmla="*/ 3 h 7"/>
                <a:gd name="T6" fmla="*/ 12 w 12"/>
                <a:gd name="T7" fmla="*/ 7 h 7"/>
                <a:gd name="T8" fmla="*/ 8 w 12"/>
                <a:gd name="T9" fmla="*/ 3 h 7"/>
              </a:gdLst>
              <a:ahLst/>
              <a:cxnLst>
                <a:cxn ang="0">
                  <a:pos x="T0" y="T1"/>
                </a:cxn>
                <a:cxn ang="0">
                  <a:pos x="T2" y="T3"/>
                </a:cxn>
                <a:cxn ang="0">
                  <a:pos x="T4" y="T5"/>
                </a:cxn>
                <a:cxn ang="0">
                  <a:pos x="T6" y="T7"/>
                </a:cxn>
                <a:cxn ang="0">
                  <a:pos x="T8" y="T9"/>
                </a:cxn>
              </a:cxnLst>
              <a:rect l="0" t="0" r="r" b="b"/>
              <a:pathLst>
                <a:path w="12" h="7">
                  <a:moveTo>
                    <a:pt x="8" y="3"/>
                  </a:moveTo>
                  <a:lnTo>
                    <a:pt x="12" y="0"/>
                  </a:lnTo>
                  <a:lnTo>
                    <a:pt x="0" y="3"/>
                  </a:lnTo>
                  <a:lnTo>
                    <a:pt x="12" y="7"/>
                  </a:lnTo>
                  <a:lnTo>
                    <a:pt x="8"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9" name="Rectangle 243"/>
            <p:cNvSpPr>
              <a:spLocks noChangeArrowheads="1"/>
            </p:cNvSpPr>
            <p:nvPr/>
          </p:nvSpPr>
          <p:spPr bwMode="auto">
            <a:xfrm>
              <a:off x="1521" y="1987"/>
              <a:ext cx="75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Times New Roman" pitchFamily="18" charset="0"/>
                </a:rPr>
                <a:t>isMBranch</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349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an Instruction</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00FF"/>
                </a:solidFill>
                <a:latin typeface="Calibri" panose="020F0502020204030204" pitchFamily="34" charset="0"/>
              </a:rPr>
              <a:t>Vertical Microprogramming</a:t>
            </a:r>
            <a:r>
              <a:rPr lang="en-US" sz="2800" dirty="0">
                <a:latin typeface="Calibri" panose="020F0502020204030204" pitchFamily="34" charset="0"/>
              </a:rPr>
              <a:t> (45 bit inst.)</a:t>
            </a:r>
          </a:p>
          <a:p>
            <a:pPr lvl="1">
              <a:buSzPct val="110000"/>
              <a:buFont typeface="Symbol" panose="05050102010706020507" pitchFamily="18" charset="2"/>
              <a:buChar char="*"/>
            </a:pPr>
            <a:r>
              <a:rPr lang="en-US" dirty="0">
                <a:latin typeface="Calibri" panose="020F0502020204030204" pitchFamily="34" charset="0"/>
              </a:rPr>
              <a:t>3 bits → type of instruction</a:t>
            </a:r>
          </a:p>
          <a:p>
            <a:pPr lvl="1">
              <a:buSzPct val="110000"/>
              <a:buFont typeface="Symbol" panose="05050102010706020507" pitchFamily="18" charset="2"/>
              <a:buChar char="*"/>
            </a:pPr>
            <a:r>
              <a:rPr lang="en-US" dirty="0">
                <a:latin typeface="Calibri" panose="020F0502020204030204" pitchFamily="34" charset="0"/>
              </a:rPr>
              <a:t>5 bits → source </a:t>
            </a:r>
            <a:r>
              <a:rPr lang="en-US" dirty="0" smtClean="0">
                <a:latin typeface="Calibri" panose="020F0502020204030204" pitchFamily="34" charset="0"/>
              </a:rPr>
              <a:t>register</a:t>
            </a:r>
            <a:endParaRPr lang="en-US" dirty="0">
              <a:latin typeface="Calibri" panose="020F0502020204030204" pitchFamily="34" charset="0"/>
            </a:endParaRPr>
          </a:p>
          <a:p>
            <a:pPr lvl="1">
              <a:buSzPct val="110000"/>
              <a:buFont typeface="Symbol" panose="05050102010706020507" pitchFamily="18" charset="2"/>
              <a:buChar char="*"/>
            </a:pPr>
            <a:r>
              <a:rPr lang="en-US" dirty="0">
                <a:latin typeface="Calibri" panose="020F0502020204030204" pitchFamily="34" charset="0"/>
              </a:rPr>
              <a:t>5 bits → destination </a:t>
            </a:r>
            <a:r>
              <a:rPr lang="en-US" dirty="0" smtClean="0">
                <a:latin typeface="Calibri" panose="020F0502020204030204" pitchFamily="34" charset="0"/>
              </a:rPr>
              <a:t>register</a:t>
            </a:r>
            <a:endParaRPr lang="en-US" dirty="0">
              <a:latin typeface="Calibri" panose="020F0502020204030204" pitchFamily="34" charset="0"/>
            </a:endParaRPr>
          </a:p>
          <a:p>
            <a:pPr lvl="1">
              <a:buSzPct val="110000"/>
              <a:buFont typeface="Symbol" panose="05050102010706020507" pitchFamily="18" charset="2"/>
              <a:buChar char="*"/>
            </a:pPr>
            <a:r>
              <a:rPr lang="en-US" dirty="0">
                <a:latin typeface="Calibri" panose="020F0502020204030204" pitchFamily="34" charset="0"/>
              </a:rPr>
              <a:t>12 bits → immediate</a:t>
            </a:r>
          </a:p>
          <a:p>
            <a:pPr lvl="1">
              <a:buSzPct val="110000"/>
              <a:buFont typeface="Symbol" panose="05050102010706020507" pitchFamily="18" charset="2"/>
              <a:buChar char="*"/>
            </a:pPr>
            <a:r>
              <a:rPr lang="en-US" dirty="0">
                <a:latin typeface="Calibri" panose="020F0502020204030204" pitchFamily="34" charset="0"/>
              </a:rPr>
              <a:t>10 bit → branch target in microcode memory</a:t>
            </a:r>
          </a:p>
          <a:p>
            <a:pPr lvl="1">
              <a:buSzPct val="110000"/>
              <a:buFont typeface="Symbol" panose="05050102010706020507" pitchFamily="18" charset="2"/>
              <a:buChar char="*"/>
            </a:pPr>
            <a:r>
              <a:rPr lang="en-US" dirty="0">
                <a:latin typeface="Calibri" panose="020F0502020204030204" pitchFamily="34" charset="0"/>
              </a:rPr>
              <a:t>10 bit → </a:t>
            </a:r>
            <a:r>
              <a:rPr lang="en-US" dirty="0" err="1">
                <a:latin typeface="Calibri" panose="020F0502020204030204" pitchFamily="34" charset="0"/>
              </a:rPr>
              <a:t>args</a:t>
            </a:r>
            <a:r>
              <a:rPr lang="en-US" dirty="0">
                <a:latin typeface="Calibri" panose="020F0502020204030204" pitchFamily="34" charset="0"/>
              </a:rPr>
              <a:t> value</a:t>
            </a:r>
          </a:p>
          <a:p>
            <a:pPr lvl="2">
              <a:buSzPct val="110000"/>
              <a:buFont typeface="Symbol" panose="05050102010706020507" pitchFamily="18" charset="2"/>
              <a:buChar char="*"/>
            </a:pPr>
            <a:r>
              <a:rPr lang="en-US" dirty="0">
                <a:latin typeface="Calibri" panose="020F0502020204030204" pitchFamily="34" charset="0"/>
              </a:rPr>
              <a:t>3 bits → (unit id)</a:t>
            </a:r>
          </a:p>
          <a:p>
            <a:pPr lvl="2">
              <a:buSzPct val="110000"/>
              <a:buFont typeface="Symbol" panose="05050102010706020507" pitchFamily="18" charset="2"/>
              <a:buChar char="*"/>
            </a:pPr>
            <a:r>
              <a:rPr lang="en-US" dirty="0">
                <a:latin typeface="Calibri" panose="020F0502020204030204" pitchFamily="34" charset="0"/>
              </a:rPr>
              <a:t>7 bits → operation code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1714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Horizontal </a:t>
            </a:r>
            <a:r>
              <a:rPr lang="fr-FR" dirty="0" err="1">
                <a:solidFill>
                  <a:schemeClr val="tx1"/>
                </a:solidFill>
              </a:rPr>
              <a:t>Microprogramming</a:t>
            </a:r>
            <a:endParaRPr lang="fr-FR" dirty="0">
              <a:solidFill>
                <a:schemeClr val="tx1"/>
              </a:solidFill>
            </a:endParaRPr>
          </a:p>
        </p:txBody>
      </p:sp>
      <p:sp>
        <p:nvSpPr>
          <p:cNvPr id="3" name="Text Placeholder 2"/>
          <p:cNvSpPr txBox="1">
            <a:spLocks noGrp="1"/>
          </p:cNvSpPr>
          <p:nvPr>
            <p:ph type="body" idx="4294967295"/>
          </p:nvPr>
        </p:nvSpPr>
        <p:spPr>
          <a:xfrm>
            <a:off x="939800" y="1625601"/>
            <a:ext cx="7950200" cy="455091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457200">
              <a:buSzPct val="100000"/>
              <a:buFont typeface="Symbol" panose="05050102010706020507" pitchFamily="18" charset="2"/>
              <a:buChar char="*"/>
            </a:pPr>
            <a:r>
              <a:rPr lang="en-US" dirty="0" smtClean="0">
                <a:solidFill>
                  <a:srgbClr val="00AE00"/>
                </a:solidFill>
                <a:latin typeface="Calibri" panose="020F0502020204030204" pitchFamily="34" charset="0"/>
              </a:rPr>
              <a:t>Encoding</a:t>
            </a:r>
          </a:p>
          <a:p>
            <a:pPr marL="114300" lvl="0" indent="0">
              <a:buSzPct val="100000"/>
              <a:buNone/>
            </a:pPr>
            <a:endParaRPr lang="en-US" dirty="0" smtClean="0">
              <a:solidFill>
                <a:srgbClr val="00AE00"/>
              </a:solidFill>
              <a:latin typeface="Calibri" panose="020F0502020204030204" pitchFamily="34" charset="0"/>
            </a:endParaRPr>
          </a:p>
          <a:p>
            <a:pPr marL="1003499" lvl="2" indent="-457200">
              <a:buSzPct val="100000"/>
              <a:buFont typeface="Symbol" panose="05050102010706020507" pitchFamily="18" charset="2"/>
              <a:buChar char="*"/>
            </a:pPr>
            <a:r>
              <a:rPr lang="en-US" sz="2200" dirty="0" smtClean="0">
                <a:latin typeface="Calibri" panose="020F0502020204030204" pitchFamily="34" charset="0"/>
              </a:rPr>
              <a:t>10 </a:t>
            </a:r>
            <a:r>
              <a:rPr lang="en-US" sz="2200" dirty="0">
                <a:latin typeface="Calibri" panose="020F0502020204030204" pitchFamily="34" charset="0"/>
              </a:rPr>
              <a:t>bits → branch target</a:t>
            </a:r>
          </a:p>
          <a:p>
            <a:pPr marL="1003499" lvl="2" indent="-457200">
              <a:buSzPct val="100000"/>
              <a:buFont typeface="Symbol" panose="05050102010706020507" pitchFamily="18" charset="2"/>
              <a:buChar char="*"/>
            </a:pPr>
            <a:r>
              <a:rPr lang="en-US" sz="2200" dirty="0">
                <a:latin typeface="Calibri" panose="020F0502020204030204" pitchFamily="34" charset="0"/>
              </a:rPr>
              <a:t>12 bits → immediate</a:t>
            </a:r>
          </a:p>
          <a:p>
            <a:pPr marL="1003499" lvl="2" indent="-457200">
              <a:buSzPct val="100000"/>
              <a:buFont typeface="Symbol" panose="05050102010706020507" pitchFamily="18" charset="2"/>
              <a:buChar char="*"/>
            </a:pPr>
            <a:r>
              <a:rPr lang="en-US" sz="2200" dirty="0">
                <a:latin typeface="Calibri" panose="020F0502020204030204" pitchFamily="34" charset="0"/>
              </a:rPr>
              <a:t>10 bits → </a:t>
            </a:r>
            <a:r>
              <a:rPr lang="en-US" sz="2200" dirty="0" err="1">
                <a:latin typeface="Calibri" panose="020F0502020204030204" pitchFamily="34" charset="0"/>
              </a:rPr>
              <a:t>args</a:t>
            </a:r>
            <a:endParaRPr lang="en-US" sz="2200" dirty="0">
              <a:latin typeface="Calibri" panose="020F0502020204030204" pitchFamily="34" charset="0"/>
            </a:endParaRPr>
          </a:p>
          <a:p>
            <a:pPr marL="1003499" lvl="2" indent="-457200">
              <a:buSzPct val="100000"/>
              <a:buFont typeface="Symbol" panose="05050102010706020507" pitchFamily="18" charset="2"/>
              <a:buChar char="*"/>
            </a:pPr>
            <a:r>
              <a:rPr lang="en-US" sz="2200" dirty="0">
                <a:latin typeface="Calibri" panose="020F0502020204030204" pitchFamily="34" charset="0"/>
              </a:rPr>
              <a:t>33 bits → bit vector of all the control </a:t>
            </a:r>
            <a:r>
              <a:rPr lang="en-US" sz="2200" dirty="0" smtClean="0">
                <a:latin typeface="Calibri" panose="020F0502020204030204" pitchFamily="34" charset="0"/>
              </a:rPr>
              <a:t>signals</a:t>
            </a:r>
          </a:p>
          <a:p>
            <a:pPr marL="571500" lvl="1" indent="-457200">
              <a:buSzPct val="100000"/>
              <a:buFont typeface="Symbol" panose="05050102010706020507" pitchFamily="18" charset="2"/>
              <a:buChar char="*"/>
            </a:pPr>
            <a:endParaRPr lang="en-US" dirty="0">
              <a:latin typeface="Calibri" panose="020F0502020204030204" pitchFamily="34" charset="0"/>
            </a:endParaRPr>
          </a:p>
          <a:p>
            <a:pPr marL="571500" lvl="0" indent="-457200">
              <a:buSzPct val="100000"/>
              <a:buFont typeface="Symbol" panose="05050102010706020507" pitchFamily="18" charset="2"/>
              <a:buChar char="*"/>
            </a:pPr>
            <a:r>
              <a:rPr lang="en-US" dirty="0">
                <a:solidFill>
                  <a:srgbClr val="00AE00"/>
                </a:solidFill>
                <a:latin typeface="Calibri" panose="020F0502020204030204" pitchFamily="34" charset="0"/>
              </a:rPr>
              <a:t>Total size of the encoded instruction :</a:t>
            </a:r>
            <a:r>
              <a:rPr lang="en-US" dirty="0">
                <a:latin typeface="Calibri" panose="020F0502020204030204" pitchFamily="34" charset="0"/>
              </a:rPr>
              <a:t> 65 bits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9313" y="1841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Vertical </a:t>
            </a:r>
            <a:r>
              <a:rPr lang="fr-FR" dirty="0" err="1">
                <a:solidFill>
                  <a:schemeClr val="tx1"/>
                </a:solidFill>
              </a:rPr>
              <a:t>Microprogramming</a:t>
            </a:r>
            <a:endParaRPr lang="fr-FR" dirty="0">
              <a:solidFill>
                <a:schemeClr val="tx1"/>
              </a:solidFill>
            </a:endParaRPr>
          </a:p>
        </p:txBody>
      </p:sp>
      <p:grpSp>
        <p:nvGrpSpPr>
          <p:cNvPr id="3" name="Group 5"/>
          <p:cNvGrpSpPr>
            <a:grpSpLocks noChangeAspect="1"/>
          </p:cNvGrpSpPr>
          <p:nvPr/>
        </p:nvGrpSpPr>
        <p:grpSpPr bwMode="auto">
          <a:xfrm>
            <a:off x="1598613" y="1803400"/>
            <a:ext cx="7251700" cy="4076701"/>
            <a:chOff x="1007" y="1136"/>
            <a:chExt cx="4568" cy="2568"/>
          </a:xfrm>
        </p:grpSpPr>
        <p:sp>
          <p:nvSpPr>
            <p:cNvPr id="6" name="AutoShape 4"/>
            <p:cNvSpPr>
              <a:spLocks noChangeAspect="1" noChangeArrowheads="1" noTextEdit="1"/>
            </p:cNvSpPr>
            <p:nvPr/>
          </p:nvSpPr>
          <p:spPr bwMode="auto">
            <a:xfrm>
              <a:off x="1007" y="1136"/>
              <a:ext cx="4568" cy="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1395" y="2146"/>
              <a:ext cx="351" cy="262"/>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3487" y="2661"/>
              <a:ext cx="1398" cy="369"/>
            </a:xfrm>
            <a:prstGeom prst="rect">
              <a:avLst/>
            </a:prstGeom>
            <a:solidFill>
              <a:srgbClr val="9FC9D6"/>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2035" y="2002"/>
              <a:ext cx="694" cy="532"/>
            </a:xfrm>
            <a:prstGeom prst="rect">
              <a:avLst/>
            </a:prstGeom>
            <a:solidFill>
              <a:srgbClr val="D9BDC9"/>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1415" y="2138"/>
              <a:ext cx="21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24282B"/>
                  </a:solidFill>
                  <a:effectLst/>
                  <a:latin typeface="ArialMT" charset="-95"/>
                </a:rPr>
                <a:t>μ</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a:spLocks noChangeArrowheads="1"/>
            </p:cNvSpPr>
            <p:nvPr/>
          </p:nvSpPr>
          <p:spPr bwMode="auto">
            <a:xfrm>
              <a:off x="1511" y="2138"/>
              <a:ext cx="29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MT" charset="-95"/>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11"/>
            <p:cNvSpPr>
              <a:spLocks noChangeArrowheads="1"/>
            </p:cNvSpPr>
            <p:nvPr/>
          </p:nvSpPr>
          <p:spPr bwMode="auto">
            <a:xfrm>
              <a:off x="2064" y="2097"/>
              <a:ext cx="6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24282B"/>
                  </a:solidFill>
                  <a:effectLst/>
                  <a:latin typeface="ArialMT" charset="-95"/>
                </a:rPr>
                <a:t>Microprogram</a:t>
              </a:r>
              <a:endParaRPr kumimoji="0" lang="en-US" sz="1400" b="0" i="0" u="none" strike="noStrike" cap="none" normalizeH="0" baseline="0" dirty="0" smtClean="0">
                <a:ln>
                  <a:noFill/>
                </a:ln>
                <a:solidFill>
                  <a:schemeClr val="tx1"/>
                </a:solidFill>
                <a:effectLst/>
                <a:latin typeface="Arial" pitchFamily="34" charset="0"/>
              </a:endParaRPr>
            </a:p>
          </p:txBody>
        </p:sp>
        <p:sp>
          <p:nvSpPr>
            <p:cNvPr id="13" name="Rectangle 12"/>
            <p:cNvSpPr>
              <a:spLocks noChangeArrowheads="1"/>
            </p:cNvSpPr>
            <p:nvPr/>
          </p:nvSpPr>
          <p:spPr bwMode="auto">
            <a:xfrm>
              <a:off x="2188" y="2273"/>
              <a:ext cx="38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95"/>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3"/>
            <p:cNvSpPr>
              <a:spLocks noChangeShapeType="1"/>
            </p:cNvSpPr>
            <p:nvPr/>
          </p:nvSpPr>
          <p:spPr bwMode="auto">
            <a:xfrm>
              <a:off x="1756" y="2282"/>
              <a:ext cx="261"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1936" y="2255"/>
              <a:ext cx="90" cy="54"/>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a:off x="2729" y="2273"/>
              <a:ext cx="262"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2910" y="2246"/>
              <a:ext cx="90" cy="45"/>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3009" y="2110"/>
              <a:ext cx="532" cy="307"/>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3047" y="2110"/>
              <a:ext cx="46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95"/>
                </a:rPr>
                <a:t>Decode</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a:spLocks noChangeArrowheads="1"/>
            </p:cNvSpPr>
            <p:nvPr/>
          </p:nvSpPr>
          <p:spPr bwMode="auto">
            <a:xfrm>
              <a:off x="3145" y="2264"/>
              <a:ext cx="23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95"/>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3875" y="2101"/>
              <a:ext cx="577" cy="316"/>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3902" y="2098"/>
              <a:ext cx="49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95"/>
                </a:rPr>
                <a:t>Execute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Rectangle 22"/>
            <p:cNvSpPr>
              <a:spLocks noChangeArrowheads="1"/>
            </p:cNvSpPr>
            <p:nvPr/>
          </p:nvSpPr>
          <p:spPr bwMode="auto">
            <a:xfrm>
              <a:off x="4024" y="2267"/>
              <a:ext cx="26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95"/>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3532" y="2209"/>
              <a:ext cx="271" cy="82"/>
            </a:xfrm>
            <a:prstGeom prst="rect">
              <a:avLst/>
            </a:prstGeom>
            <a:solidFill>
              <a:srgbClr val="3C2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3794" y="2182"/>
              <a:ext cx="81" cy="145"/>
            </a:xfrm>
            <a:custGeom>
              <a:avLst/>
              <a:gdLst>
                <a:gd name="T0" fmla="*/ 0 w 9"/>
                <a:gd name="T1" fmla="*/ 0 h 16"/>
                <a:gd name="T2" fmla="*/ 0 w 9"/>
                <a:gd name="T3" fmla="*/ 16 h 16"/>
                <a:gd name="T4" fmla="*/ 9 w 9"/>
                <a:gd name="T5" fmla="*/ 7 h 16"/>
                <a:gd name="T6" fmla="*/ 0 w 9"/>
                <a:gd name="T7" fmla="*/ 0 h 16"/>
              </a:gdLst>
              <a:ahLst/>
              <a:cxnLst>
                <a:cxn ang="0">
                  <a:pos x="T0" y="T1"/>
                </a:cxn>
                <a:cxn ang="0">
                  <a:pos x="T2" y="T3"/>
                </a:cxn>
                <a:cxn ang="0">
                  <a:pos x="T4" y="T5"/>
                </a:cxn>
                <a:cxn ang="0">
                  <a:pos x="T6" y="T7"/>
                </a:cxn>
              </a:cxnLst>
              <a:rect l="0" t="0" r="r" b="b"/>
              <a:pathLst>
                <a:path w="9" h="16">
                  <a:moveTo>
                    <a:pt x="0" y="0"/>
                  </a:moveTo>
                  <a:lnTo>
                    <a:pt x="0" y="16"/>
                  </a:lnTo>
                  <a:lnTo>
                    <a:pt x="9" y="7"/>
                  </a:lnTo>
                  <a:lnTo>
                    <a:pt x="0" y="0"/>
                  </a:lnTo>
                  <a:close/>
                </a:path>
              </a:pathLst>
            </a:custGeom>
            <a:solidFill>
              <a:srgbClr val="3C2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3731" y="2729"/>
              <a:ext cx="102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ArialMT" charset="-95"/>
                </a:rPr>
                <a:t>Data path</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6"/>
            <p:cNvSpPr>
              <a:spLocks noChangeShapeType="1"/>
            </p:cNvSpPr>
            <p:nvPr/>
          </p:nvSpPr>
          <p:spPr bwMode="auto">
            <a:xfrm>
              <a:off x="3902"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7"/>
            <p:cNvSpPr>
              <a:spLocks noChangeShapeType="1"/>
            </p:cNvSpPr>
            <p:nvPr/>
          </p:nvSpPr>
          <p:spPr bwMode="auto">
            <a:xfrm>
              <a:off x="3902"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902"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3875"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4037"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9" name="Line 31"/>
            <p:cNvSpPr>
              <a:spLocks noChangeShapeType="1"/>
            </p:cNvSpPr>
            <p:nvPr/>
          </p:nvSpPr>
          <p:spPr bwMode="auto">
            <a:xfrm>
              <a:off x="4037"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0" name="Line 32"/>
            <p:cNvSpPr>
              <a:spLocks noChangeShapeType="1"/>
            </p:cNvSpPr>
            <p:nvPr/>
          </p:nvSpPr>
          <p:spPr bwMode="auto">
            <a:xfrm>
              <a:off x="4037"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1" name="Freeform 33"/>
            <p:cNvSpPr>
              <a:spLocks/>
            </p:cNvSpPr>
            <p:nvPr/>
          </p:nvSpPr>
          <p:spPr bwMode="auto">
            <a:xfrm>
              <a:off x="4010" y="2579"/>
              <a:ext cx="45" cy="91"/>
            </a:xfrm>
            <a:custGeom>
              <a:avLst/>
              <a:gdLst>
                <a:gd name="T0" fmla="*/ 3 w 5"/>
                <a:gd name="T1" fmla="*/ 3 h 10"/>
                <a:gd name="T2" fmla="*/ 0 w 5"/>
                <a:gd name="T3" fmla="*/ 0 h 10"/>
                <a:gd name="T4" fmla="*/ 3 w 5"/>
                <a:gd name="T5" fmla="*/ 10 h 10"/>
                <a:gd name="T6" fmla="*/ 5 w 5"/>
                <a:gd name="T7" fmla="*/ 0 h 10"/>
                <a:gd name="T8" fmla="*/ 3 w 5"/>
                <a:gd name="T9" fmla="*/ 3 h 10"/>
              </a:gdLst>
              <a:ahLst/>
              <a:cxnLst>
                <a:cxn ang="0">
                  <a:pos x="T0" y="T1"/>
                </a:cxn>
                <a:cxn ang="0">
                  <a:pos x="T2" y="T3"/>
                </a:cxn>
                <a:cxn ang="0">
                  <a:pos x="T4" y="T5"/>
                </a:cxn>
                <a:cxn ang="0">
                  <a:pos x="T6" y="T7"/>
                </a:cxn>
                <a:cxn ang="0">
                  <a:pos x="T8" y="T9"/>
                </a:cxn>
              </a:cxnLst>
              <a:rect l="0" t="0" r="r" b="b"/>
              <a:pathLst>
                <a:path w="5" h="10">
                  <a:moveTo>
                    <a:pt x="3" y="3"/>
                  </a:moveTo>
                  <a:lnTo>
                    <a:pt x="0" y="0"/>
                  </a:lnTo>
                  <a:lnTo>
                    <a:pt x="3" y="10"/>
                  </a:lnTo>
                  <a:lnTo>
                    <a:pt x="5"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2" name="Line 34"/>
            <p:cNvSpPr>
              <a:spLocks noChangeShapeType="1"/>
            </p:cNvSpPr>
            <p:nvPr/>
          </p:nvSpPr>
          <p:spPr bwMode="auto">
            <a:xfrm>
              <a:off x="4154"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3" name="Line 35"/>
            <p:cNvSpPr>
              <a:spLocks noChangeShapeType="1"/>
            </p:cNvSpPr>
            <p:nvPr/>
          </p:nvSpPr>
          <p:spPr bwMode="auto">
            <a:xfrm>
              <a:off x="4154"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6" name="Line 36"/>
            <p:cNvSpPr>
              <a:spLocks noChangeShapeType="1"/>
            </p:cNvSpPr>
            <p:nvPr/>
          </p:nvSpPr>
          <p:spPr bwMode="auto">
            <a:xfrm>
              <a:off x="4154"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7" name="Freeform 37"/>
            <p:cNvSpPr>
              <a:spLocks/>
            </p:cNvSpPr>
            <p:nvPr/>
          </p:nvSpPr>
          <p:spPr bwMode="auto">
            <a:xfrm>
              <a:off x="4127"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8" name="Line 38"/>
            <p:cNvSpPr>
              <a:spLocks noChangeShapeType="1"/>
            </p:cNvSpPr>
            <p:nvPr/>
          </p:nvSpPr>
          <p:spPr bwMode="auto">
            <a:xfrm>
              <a:off x="4290"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9" name="Line 39"/>
            <p:cNvSpPr>
              <a:spLocks noChangeShapeType="1"/>
            </p:cNvSpPr>
            <p:nvPr/>
          </p:nvSpPr>
          <p:spPr bwMode="auto">
            <a:xfrm>
              <a:off x="4290"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0" name="Line 40"/>
            <p:cNvSpPr>
              <a:spLocks noChangeShapeType="1"/>
            </p:cNvSpPr>
            <p:nvPr/>
          </p:nvSpPr>
          <p:spPr bwMode="auto">
            <a:xfrm>
              <a:off x="4290"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1" name="Freeform 41"/>
            <p:cNvSpPr>
              <a:spLocks/>
            </p:cNvSpPr>
            <p:nvPr/>
          </p:nvSpPr>
          <p:spPr bwMode="auto">
            <a:xfrm>
              <a:off x="4263"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2" name="Line 42"/>
            <p:cNvSpPr>
              <a:spLocks noChangeShapeType="1"/>
            </p:cNvSpPr>
            <p:nvPr/>
          </p:nvSpPr>
          <p:spPr bwMode="auto">
            <a:xfrm>
              <a:off x="4416"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3" name="Line 43"/>
            <p:cNvSpPr>
              <a:spLocks noChangeShapeType="1"/>
            </p:cNvSpPr>
            <p:nvPr/>
          </p:nvSpPr>
          <p:spPr bwMode="auto">
            <a:xfrm>
              <a:off x="4416"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4" name="Line 44"/>
            <p:cNvSpPr>
              <a:spLocks noChangeShapeType="1"/>
            </p:cNvSpPr>
            <p:nvPr/>
          </p:nvSpPr>
          <p:spPr bwMode="auto">
            <a:xfrm>
              <a:off x="4416"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5" name="Freeform 45"/>
            <p:cNvSpPr>
              <a:spLocks/>
            </p:cNvSpPr>
            <p:nvPr/>
          </p:nvSpPr>
          <p:spPr bwMode="auto">
            <a:xfrm>
              <a:off x="4389"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6" name="Rectangle 46"/>
            <p:cNvSpPr>
              <a:spLocks noChangeArrowheads="1"/>
            </p:cNvSpPr>
            <p:nvPr/>
          </p:nvSpPr>
          <p:spPr bwMode="auto">
            <a:xfrm>
              <a:off x="4506" y="2345"/>
              <a:ext cx="54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95"/>
                </a:rPr>
                <a:t>control </a:t>
              </a:r>
              <a:endParaRPr kumimoji="0" lang="en-US" sz="1800" b="0" i="0" u="none" strike="noStrike" cap="none" normalizeH="0" baseline="0" smtClean="0">
                <a:ln>
                  <a:noFill/>
                </a:ln>
                <a:solidFill>
                  <a:schemeClr val="tx1"/>
                </a:solidFill>
                <a:effectLst/>
                <a:latin typeface="Arial" pitchFamily="34" charset="0"/>
              </a:endParaRPr>
            </a:p>
          </p:txBody>
        </p:sp>
        <p:sp>
          <p:nvSpPr>
            <p:cNvPr id="4307" name="Rectangle 47"/>
            <p:cNvSpPr>
              <a:spLocks noChangeArrowheads="1"/>
            </p:cNvSpPr>
            <p:nvPr/>
          </p:nvSpPr>
          <p:spPr bwMode="auto">
            <a:xfrm>
              <a:off x="4506" y="2500"/>
              <a:ext cx="47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95"/>
                </a:rPr>
                <a:t>signals</a:t>
              </a:r>
              <a:endParaRPr kumimoji="0" lang="en-US" sz="1800" b="0" i="0" u="none" strike="noStrike" cap="none" normalizeH="0" baseline="0" smtClean="0">
                <a:ln>
                  <a:noFill/>
                </a:ln>
                <a:solidFill>
                  <a:schemeClr val="tx1"/>
                </a:solidFill>
                <a:effectLst/>
                <a:latin typeface="Arial" pitchFamily="34" charset="0"/>
              </a:endParaRPr>
            </a:p>
          </p:txBody>
        </p:sp>
        <p:sp>
          <p:nvSpPr>
            <p:cNvPr id="4308" name="Freeform 48"/>
            <p:cNvSpPr>
              <a:spLocks/>
            </p:cNvSpPr>
            <p:nvPr/>
          </p:nvSpPr>
          <p:spPr bwMode="auto">
            <a:xfrm>
              <a:off x="1765" y="1343"/>
              <a:ext cx="171" cy="470"/>
            </a:xfrm>
            <a:custGeom>
              <a:avLst/>
              <a:gdLst>
                <a:gd name="T0" fmla="*/ 19 w 19"/>
                <a:gd name="T1" fmla="*/ 0 h 52"/>
                <a:gd name="T2" fmla="*/ 0 w 19"/>
                <a:gd name="T3" fmla="*/ 8 h 52"/>
                <a:gd name="T4" fmla="*/ 0 w 19"/>
                <a:gd name="T5" fmla="*/ 40 h 52"/>
                <a:gd name="T6" fmla="*/ 19 w 19"/>
                <a:gd name="T7" fmla="*/ 52 h 52"/>
                <a:gd name="T8" fmla="*/ 19 w 19"/>
                <a:gd name="T9" fmla="*/ 0 h 52"/>
              </a:gdLst>
              <a:ahLst/>
              <a:cxnLst>
                <a:cxn ang="0">
                  <a:pos x="T0" y="T1"/>
                </a:cxn>
                <a:cxn ang="0">
                  <a:pos x="T2" y="T3"/>
                </a:cxn>
                <a:cxn ang="0">
                  <a:pos x="T4" y="T5"/>
                </a:cxn>
                <a:cxn ang="0">
                  <a:pos x="T6" y="T7"/>
                </a:cxn>
                <a:cxn ang="0">
                  <a:pos x="T8" y="T9"/>
                </a:cxn>
              </a:cxnLst>
              <a:rect l="0" t="0" r="r" b="b"/>
              <a:pathLst>
                <a:path w="19" h="52">
                  <a:moveTo>
                    <a:pt x="19" y="0"/>
                  </a:moveTo>
                  <a:lnTo>
                    <a:pt x="0" y="8"/>
                  </a:lnTo>
                  <a:lnTo>
                    <a:pt x="0" y="40"/>
                  </a:lnTo>
                  <a:lnTo>
                    <a:pt x="19" y="52"/>
                  </a:lnTo>
                  <a:lnTo>
                    <a:pt x="19" y="0"/>
                  </a:lnTo>
                  <a:close/>
                </a:path>
              </a:pathLst>
            </a:custGeom>
            <a:solidFill>
              <a:srgbClr val="E8A598"/>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9" name="Freeform 49"/>
            <p:cNvSpPr>
              <a:spLocks/>
            </p:cNvSpPr>
            <p:nvPr/>
          </p:nvSpPr>
          <p:spPr bwMode="auto">
            <a:xfrm>
              <a:off x="1512" y="1596"/>
              <a:ext cx="253" cy="550"/>
            </a:xfrm>
            <a:custGeom>
              <a:avLst/>
              <a:gdLst>
                <a:gd name="T0" fmla="*/ 28 w 28"/>
                <a:gd name="T1" fmla="*/ 0 h 61"/>
                <a:gd name="T2" fmla="*/ 0 w 28"/>
                <a:gd name="T3" fmla="*/ 0 h 61"/>
                <a:gd name="T4" fmla="*/ 0 w 28"/>
                <a:gd name="T5" fmla="*/ 61 h 61"/>
              </a:gdLst>
              <a:ahLst/>
              <a:cxnLst>
                <a:cxn ang="0">
                  <a:pos x="T0" y="T1"/>
                </a:cxn>
                <a:cxn ang="0">
                  <a:pos x="T2" y="T3"/>
                </a:cxn>
                <a:cxn ang="0">
                  <a:pos x="T4" y="T5"/>
                </a:cxn>
              </a:cxnLst>
              <a:rect l="0" t="0" r="r" b="b"/>
              <a:pathLst>
                <a:path w="28" h="61">
                  <a:moveTo>
                    <a:pt x="28" y="0"/>
                  </a:moveTo>
                  <a:lnTo>
                    <a:pt x="0" y="0"/>
                  </a:lnTo>
                  <a:lnTo>
                    <a:pt x="0" y="61"/>
                  </a:lnTo>
                </a:path>
              </a:pathLst>
            </a:custGeom>
            <a:noFill/>
            <a:ln w="9"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0" name="Freeform 50"/>
            <p:cNvSpPr>
              <a:spLocks/>
            </p:cNvSpPr>
            <p:nvPr/>
          </p:nvSpPr>
          <p:spPr bwMode="auto">
            <a:xfrm>
              <a:off x="1485" y="2074"/>
              <a:ext cx="45" cy="81"/>
            </a:xfrm>
            <a:custGeom>
              <a:avLst/>
              <a:gdLst>
                <a:gd name="T0" fmla="*/ 3 w 5"/>
                <a:gd name="T1" fmla="*/ 3 h 9"/>
                <a:gd name="T2" fmla="*/ 0 w 5"/>
                <a:gd name="T3" fmla="*/ 0 h 9"/>
                <a:gd name="T4" fmla="*/ 3 w 5"/>
                <a:gd name="T5" fmla="*/ 9 h 9"/>
                <a:gd name="T6" fmla="*/ 5 w 5"/>
                <a:gd name="T7" fmla="*/ 0 h 9"/>
                <a:gd name="T8" fmla="*/ 3 w 5"/>
                <a:gd name="T9" fmla="*/ 3 h 9"/>
              </a:gdLst>
              <a:ahLst/>
              <a:cxnLst>
                <a:cxn ang="0">
                  <a:pos x="T0" y="T1"/>
                </a:cxn>
                <a:cxn ang="0">
                  <a:pos x="T2" y="T3"/>
                </a:cxn>
                <a:cxn ang="0">
                  <a:pos x="T4" y="T5"/>
                </a:cxn>
                <a:cxn ang="0">
                  <a:pos x="T6" y="T7"/>
                </a:cxn>
                <a:cxn ang="0">
                  <a:pos x="T8" y="T9"/>
                </a:cxn>
              </a:cxnLst>
              <a:rect l="0" t="0" r="r" b="b"/>
              <a:pathLst>
                <a:path w="5" h="9">
                  <a:moveTo>
                    <a:pt x="3" y="3"/>
                  </a:moveTo>
                  <a:lnTo>
                    <a:pt x="0" y="0"/>
                  </a:lnTo>
                  <a:lnTo>
                    <a:pt x="3" y="9"/>
                  </a:lnTo>
                  <a:lnTo>
                    <a:pt x="5"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1" name="Freeform 51"/>
            <p:cNvSpPr>
              <a:spLocks/>
            </p:cNvSpPr>
            <p:nvPr/>
          </p:nvSpPr>
          <p:spPr bwMode="auto">
            <a:xfrm>
              <a:off x="1837" y="1722"/>
              <a:ext cx="405" cy="551"/>
            </a:xfrm>
            <a:custGeom>
              <a:avLst/>
              <a:gdLst>
                <a:gd name="T0" fmla="*/ 0 w 45"/>
                <a:gd name="T1" fmla="*/ 61 h 61"/>
                <a:gd name="T2" fmla="*/ 0 w 45"/>
                <a:gd name="T3" fmla="*/ 22 h 61"/>
                <a:gd name="T4" fmla="*/ 45 w 45"/>
                <a:gd name="T5" fmla="*/ 22 h 61"/>
                <a:gd name="T6" fmla="*/ 45 w 45"/>
                <a:gd name="T7" fmla="*/ 0 h 61"/>
              </a:gdLst>
              <a:ahLst/>
              <a:cxnLst>
                <a:cxn ang="0">
                  <a:pos x="T0" y="T1"/>
                </a:cxn>
                <a:cxn ang="0">
                  <a:pos x="T2" y="T3"/>
                </a:cxn>
                <a:cxn ang="0">
                  <a:pos x="T4" y="T5"/>
                </a:cxn>
                <a:cxn ang="0">
                  <a:pos x="T6" y="T7"/>
                </a:cxn>
              </a:cxnLst>
              <a:rect l="0" t="0" r="r" b="b"/>
              <a:pathLst>
                <a:path w="45" h="61">
                  <a:moveTo>
                    <a:pt x="0" y="61"/>
                  </a:moveTo>
                  <a:lnTo>
                    <a:pt x="0" y="22"/>
                  </a:lnTo>
                  <a:lnTo>
                    <a:pt x="45" y="22"/>
                  </a:lnTo>
                  <a:lnTo>
                    <a:pt x="45" y="0"/>
                  </a:lnTo>
                </a:path>
              </a:pathLst>
            </a:custGeom>
            <a:noFill/>
            <a:ln w="9"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2" name="Oval 52"/>
            <p:cNvSpPr>
              <a:spLocks noChangeArrowheads="1"/>
            </p:cNvSpPr>
            <p:nvPr/>
          </p:nvSpPr>
          <p:spPr bwMode="auto">
            <a:xfrm>
              <a:off x="1810" y="2246"/>
              <a:ext cx="54" cy="63"/>
            </a:xfrm>
            <a:prstGeom prst="ellipse">
              <a:avLst/>
            </a:prstGeom>
            <a:solidFill>
              <a:srgbClr val="413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Oval 53"/>
            <p:cNvSpPr>
              <a:spLocks noChangeArrowheads="1"/>
            </p:cNvSpPr>
            <p:nvPr/>
          </p:nvSpPr>
          <p:spPr bwMode="auto">
            <a:xfrm>
              <a:off x="1810" y="2246"/>
              <a:ext cx="54" cy="63"/>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4" name="Oval 54"/>
            <p:cNvSpPr>
              <a:spLocks noChangeArrowheads="1"/>
            </p:cNvSpPr>
            <p:nvPr/>
          </p:nvSpPr>
          <p:spPr bwMode="auto">
            <a:xfrm>
              <a:off x="2098" y="1632"/>
              <a:ext cx="235" cy="190"/>
            </a:xfrm>
            <a:prstGeom prst="ellipse">
              <a:avLst/>
            </a:prstGeom>
            <a:solidFill>
              <a:srgbClr val="E3C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Oval 55"/>
            <p:cNvSpPr>
              <a:spLocks noChangeArrowheads="1"/>
            </p:cNvSpPr>
            <p:nvPr/>
          </p:nvSpPr>
          <p:spPr bwMode="auto">
            <a:xfrm>
              <a:off x="2098" y="1632"/>
              <a:ext cx="235" cy="190"/>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6" name="Line 56"/>
            <p:cNvSpPr>
              <a:spLocks noChangeShapeType="1"/>
            </p:cNvSpPr>
            <p:nvPr/>
          </p:nvSpPr>
          <p:spPr bwMode="auto">
            <a:xfrm flipH="1">
              <a:off x="1945" y="1722"/>
              <a:ext cx="144"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7" name="Freeform 57"/>
            <p:cNvSpPr>
              <a:spLocks/>
            </p:cNvSpPr>
            <p:nvPr/>
          </p:nvSpPr>
          <p:spPr bwMode="auto">
            <a:xfrm>
              <a:off x="1927" y="1695"/>
              <a:ext cx="90" cy="54"/>
            </a:xfrm>
            <a:custGeom>
              <a:avLst/>
              <a:gdLst>
                <a:gd name="T0" fmla="*/ 7 w 10"/>
                <a:gd name="T1" fmla="*/ 3 h 6"/>
                <a:gd name="T2" fmla="*/ 10 w 10"/>
                <a:gd name="T3" fmla="*/ 0 h 6"/>
                <a:gd name="T4" fmla="*/ 0 w 10"/>
                <a:gd name="T5" fmla="*/ 3 h 6"/>
                <a:gd name="T6" fmla="*/ 10 w 10"/>
                <a:gd name="T7" fmla="*/ 6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lnTo>
                    <a:pt x="10" y="0"/>
                  </a:lnTo>
                  <a:lnTo>
                    <a:pt x="0" y="3"/>
                  </a:lnTo>
                  <a:lnTo>
                    <a:pt x="10" y="6"/>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8" name="Line 58"/>
            <p:cNvSpPr>
              <a:spLocks noChangeShapeType="1"/>
            </p:cNvSpPr>
            <p:nvPr/>
          </p:nvSpPr>
          <p:spPr bwMode="auto">
            <a:xfrm>
              <a:off x="2143" y="1740"/>
              <a:ext cx="145" cy="0"/>
            </a:xfrm>
            <a:prstGeom prst="line">
              <a:avLst/>
            </a:prstGeom>
            <a:noFill/>
            <a:ln w="0">
              <a:solidFill>
                <a:srgbClr val="2F313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9" name="Line 59"/>
            <p:cNvSpPr>
              <a:spLocks noChangeShapeType="1"/>
            </p:cNvSpPr>
            <p:nvPr/>
          </p:nvSpPr>
          <p:spPr bwMode="auto">
            <a:xfrm>
              <a:off x="2215" y="1668"/>
              <a:ext cx="0" cy="136"/>
            </a:xfrm>
            <a:prstGeom prst="line">
              <a:avLst/>
            </a:prstGeom>
            <a:noFill/>
            <a:ln w="0">
              <a:solidFill>
                <a:srgbClr val="2F313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0" name="Line 60"/>
            <p:cNvSpPr>
              <a:spLocks noChangeShapeType="1"/>
            </p:cNvSpPr>
            <p:nvPr/>
          </p:nvSpPr>
          <p:spPr bwMode="auto">
            <a:xfrm flipH="1">
              <a:off x="2342" y="1740"/>
              <a:ext cx="117"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1" name="Freeform 61"/>
            <p:cNvSpPr>
              <a:spLocks/>
            </p:cNvSpPr>
            <p:nvPr/>
          </p:nvSpPr>
          <p:spPr bwMode="auto">
            <a:xfrm>
              <a:off x="2333" y="1713"/>
              <a:ext cx="81" cy="54"/>
            </a:xfrm>
            <a:custGeom>
              <a:avLst/>
              <a:gdLst>
                <a:gd name="T0" fmla="*/ 6 w 9"/>
                <a:gd name="T1" fmla="*/ 3 h 6"/>
                <a:gd name="T2" fmla="*/ 9 w 9"/>
                <a:gd name="T3" fmla="*/ 0 h 6"/>
                <a:gd name="T4" fmla="*/ 0 w 9"/>
                <a:gd name="T5" fmla="*/ 3 h 6"/>
                <a:gd name="T6" fmla="*/ 9 w 9"/>
                <a:gd name="T7" fmla="*/ 6 h 6"/>
                <a:gd name="T8" fmla="*/ 6 w 9"/>
                <a:gd name="T9" fmla="*/ 3 h 6"/>
              </a:gdLst>
              <a:ahLst/>
              <a:cxnLst>
                <a:cxn ang="0">
                  <a:pos x="T0" y="T1"/>
                </a:cxn>
                <a:cxn ang="0">
                  <a:pos x="T2" y="T3"/>
                </a:cxn>
                <a:cxn ang="0">
                  <a:pos x="T4" y="T5"/>
                </a:cxn>
                <a:cxn ang="0">
                  <a:pos x="T6" y="T7"/>
                </a:cxn>
                <a:cxn ang="0">
                  <a:pos x="T8" y="T9"/>
                </a:cxn>
              </a:cxnLst>
              <a:rect l="0" t="0" r="r" b="b"/>
              <a:pathLst>
                <a:path w="9" h="6">
                  <a:moveTo>
                    <a:pt x="6" y="3"/>
                  </a:moveTo>
                  <a:lnTo>
                    <a:pt x="9" y="0"/>
                  </a:lnTo>
                  <a:lnTo>
                    <a:pt x="0" y="3"/>
                  </a:lnTo>
                  <a:lnTo>
                    <a:pt x="9" y="6"/>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2" name="Rectangle 62"/>
            <p:cNvSpPr>
              <a:spLocks noChangeArrowheads="1"/>
            </p:cNvSpPr>
            <p:nvPr/>
          </p:nvSpPr>
          <p:spPr bwMode="auto">
            <a:xfrm>
              <a:off x="2459" y="1695"/>
              <a:ext cx="153" cy="226"/>
            </a:xfrm>
            <a:prstGeom prst="rect">
              <a:avLst/>
            </a:prstGeom>
            <a:solidFill>
              <a:srgbClr val="E3CCCD"/>
            </a:solidFill>
            <a:ln w="9" cap="flat">
              <a:solidFill>
                <a:srgbClr val="2F31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3" name="Rectangle 63"/>
            <p:cNvSpPr>
              <a:spLocks noChangeArrowheads="1"/>
            </p:cNvSpPr>
            <p:nvPr/>
          </p:nvSpPr>
          <p:spPr bwMode="auto">
            <a:xfrm>
              <a:off x="2471" y="1703"/>
              <a:ext cx="22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MT" charset="-95"/>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164" name="Freeform 64"/>
            <p:cNvSpPr>
              <a:spLocks/>
            </p:cNvSpPr>
            <p:nvPr/>
          </p:nvSpPr>
          <p:spPr bwMode="auto">
            <a:xfrm>
              <a:off x="2114" y="1578"/>
              <a:ext cx="1479" cy="532"/>
            </a:xfrm>
            <a:custGeom>
              <a:avLst/>
              <a:gdLst>
                <a:gd name="T0" fmla="*/ 164 w 164"/>
                <a:gd name="T1" fmla="*/ 59 h 59"/>
                <a:gd name="T2" fmla="*/ 163 w 164"/>
                <a:gd name="T3" fmla="*/ 0 h 59"/>
                <a:gd name="T4" fmla="*/ 0 w 164"/>
                <a:gd name="T5" fmla="*/ 1 h 59"/>
              </a:gdLst>
              <a:ahLst/>
              <a:cxnLst>
                <a:cxn ang="0">
                  <a:pos x="T0" y="T1"/>
                </a:cxn>
                <a:cxn ang="0">
                  <a:pos x="T2" y="T3"/>
                </a:cxn>
                <a:cxn ang="0">
                  <a:pos x="T4" y="T5"/>
                </a:cxn>
              </a:cxnLst>
              <a:rect l="0" t="0" r="r" b="b"/>
              <a:pathLst>
                <a:path w="164" h="59">
                  <a:moveTo>
                    <a:pt x="164" y="59"/>
                  </a:moveTo>
                  <a:lnTo>
                    <a:pt x="163" y="0"/>
                  </a:lnTo>
                  <a:lnTo>
                    <a:pt x="0" y="1"/>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5" name="Freeform 65"/>
            <p:cNvSpPr>
              <a:spLocks/>
            </p:cNvSpPr>
            <p:nvPr/>
          </p:nvSpPr>
          <p:spPr bwMode="auto">
            <a:xfrm>
              <a:off x="1945" y="1560"/>
              <a:ext cx="81" cy="45"/>
            </a:xfrm>
            <a:custGeom>
              <a:avLst/>
              <a:gdLst>
                <a:gd name="T0" fmla="*/ 7 w 9"/>
                <a:gd name="T1" fmla="*/ 3 h 5"/>
                <a:gd name="T2" fmla="*/ 9 w 9"/>
                <a:gd name="T3" fmla="*/ 0 h 5"/>
                <a:gd name="T4" fmla="*/ 0 w 9"/>
                <a:gd name="T5" fmla="*/ 3 h 5"/>
                <a:gd name="T6" fmla="*/ 9 w 9"/>
                <a:gd name="T7" fmla="*/ 5 h 5"/>
                <a:gd name="T8" fmla="*/ 7 w 9"/>
                <a:gd name="T9" fmla="*/ 3 h 5"/>
              </a:gdLst>
              <a:ahLst/>
              <a:cxnLst>
                <a:cxn ang="0">
                  <a:pos x="T0" y="T1"/>
                </a:cxn>
                <a:cxn ang="0">
                  <a:pos x="T2" y="T3"/>
                </a:cxn>
                <a:cxn ang="0">
                  <a:pos x="T4" y="T5"/>
                </a:cxn>
                <a:cxn ang="0">
                  <a:pos x="T6" y="T7"/>
                </a:cxn>
                <a:cxn ang="0">
                  <a:pos x="T8" y="T9"/>
                </a:cxn>
              </a:cxnLst>
              <a:rect l="0" t="0" r="r" b="b"/>
              <a:pathLst>
                <a:path w="9" h="5">
                  <a:moveTo>
                    <a:pt x="7" y="3"/>
                  </a:moveTo>
                  <a:lnTo>
                    <a:pt x="9" y="0"/>
                  </a:lnTo>
                  <a:lnTo>
                    <a:pt x="0" y="3"/>
                  </a:lnTo>
                  <a:lnTo>
                    <a:pt x="9" y="5"/>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6" name="Rectangle 66"/>
            <p:cNvSpPr>
              <a:spLocks noChangeArrowheads="1"/>
            </p:cNvSpPr>
            <p:nvPr/>
          </p:nvSpPr>
          <p:spPr bwMode="auto">
            <a:xfrm>
              <a:off x="2656" y="1577"/>
              <a:ext cx="7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600" dirty="0" err="1" smtClean="0">
                  <a:solidFill>
                    <a:srgbClr val="24282B"/>
                  </a:solidFill>
                  <a:latin typeface="ArialMT" charset="-95"/>
                </a:rPr>
                <a:t>μ</a:t>
              </a:r>
              <a:r>
                <a:rPr lang="en-US" sz="1200" dirty="0" err="1">
                  <a:solidFill>
                    <a:srgbClr val="24282B"/>
                  </a:solidFill>
                  <a:latin typeface="ArialMT" charset="-95"/>
                </a:rPr>
                <a:t>branchTarget</a:t>
              </a:r>
              <a:endParaRPr lang="en-US" sz="1200" dirty="0">
                <a:latin typeface="Arial" pitchFamily="34" charset="0"/>
              </a:endParaRPr>
            </a:p>
            <a:p>
              <a:pPr fontAlgn="base">
                <a:spcBef>
                  <a:spcPct val="0"/>
                </a:spcBef>
                <a:spcAft>
                  <a:spcPct val="0"/>
                </a:spcAft>
              </a:pPr>
              <a:endParaRPr lang="en-US" sz="1100" dirty="0">
                <a:latin typeface="Arial" pitchFamily="34" charset="0"/>
              </a:endParaRPr>
            </a:p>
          </p:txBody>
        </p:sp>
        <p:sp>
          <p:nvSpPr>
            <p:cNvPr id="4167" name="Freeform 67"/>
            <p:cNvSpPr>
              <a:spLocks/>
            </p:cNvSpPr>
            <p:nvPr/>
          </p:nvSpPr>
          <p:spPr bwMode="auto">
            <a:xfrm>
              <a:off x="1025" y="3382"/>
              <a:ext cx="4527" cy="298"/>
            </a:xfrm>
            <a:custGeom>
              <a:avLst/>
              <a:gdLst>
                <a:gd name="T0" fmla="*/ 11 w 502"/>
                <a:gd name="T1" fmla="*/ 0 h 33"/>
                <a:gd name="T2" fmla="*/ 491 w 502"/>
                <a:gd name="T3" fmla="*/ 0 h 33"/>
                <a:gd name="T4" fmla="*/ 502 w 502"/>
                <a:gd name="T5" fmla="*/ 10 h 33"/>
                <a:gd name="T6" fmla="*/ 502 w 502"/>
                <a:gd name="T7" fmla="*/ 22 h 33"/>
                <a:gd name="T8" fmla="*/ 491 w 502"/>
                <a:gd name="T9" fmla="*/ 33 h 33"/>
                <a:gd name="T10" fmla="*/ 11 w 502"/>
                <a:gd name="T11" fmla="*/ 33 h 33"/>
                <a:gd name="T12" fmla="*/ 0 w 502"/>
                <a:gd name="T13" fmla="*/ 22 h 33"/>
                <a:gd name="T14" fmla="*/ 0 w 502"/>
                <a:gd name="T15" fmla="*/ 10 h 33"/>
                <a:gd name="T16" fmla="*/ 11 w 50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33">
                  <a:moveTo>
                    <a:pt x="11" y="0"/>
                  </a:moveTo>
                  <a:lnTo>
                    <a:pt x="491" y="0"/>
                  </a:lnTo>
                  <a:cubicBezTo>
                    <a:pt x="497" y="0"/>
                    <a:pt x="502" y="4"/>
                    <a:pt x="502" y="10"/>
                  </a:cubicBezTo>
                  <a:lnTo>
                    <a:pt x="502" y="22"/>
                  </a:lnTo>
                  <a:cubicBezTo>
                    <a:pt x="502" y="28"/>
                    <a:pt x="497" y="33"/>
                    <a:pt x="491" y="33"/>
                  </a:cubicBezTo>
                  <a:lnTo>
                    <a:pt x="11" y="33"/>
                  </a:lnTo>
                  <a:cubicBezTo>
                    <a:pt x="5" y="33"/>
                    <a:pt x="0" y="28"/>
                    <a:pt x="0" y="22"/>
                  </a:cubicBezTo>
                  <a:lnTo>
                    <a:pt x="0" y="10"/>
                  </a:lnTo>
                  <a:cubicBezTo>
                    <a:pt x="0" y="4"/>
                    <a:pt x="5" y="0"/>
                    <a:pt x="11" y="0"/>
                  </a:cubicBezTo>
                  <a:close/>
                </a:path>
              </a:pathLst>
            </a:custGeom>
            <a:solidFill>
              <a:srgbClr val="E3CCCD"/>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8" name="Rectangle 68"/>
            <p:cNvSpPr>
              <a:spLocks noChangeArrowheads="1"/>
            </p:cNvSpPr>
            <p:nvPr/>
          </p:nvSpPr>
          <p:spPr bwMode="auto">
            <a:xfrm>
              <a:off x="2377" y="3387"/>
              <a:ext cx="155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24282B"/>
                  </a:solidFill>
                  <a:effectLst/>
                  <a:latin typeface="ArialMT" charset="-95"/>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4169" name="Rectangle 69"/>
            <p:cNvSpPr>
              <a:spLocks noChangeArrowheads="1"/>
            </p:cNvSpPr>
            <p:nvPr/>
          </p:nvSpPr>
          <p:spPr bwMode="auto">
            <a:xfrm>
              <a:off x="4172" y="3085"/>
              <a:ext cx="91" cy="19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70"/>
            <p:cNvSpPr>
              <a:spLocks/>
            </p:cNvSpPr>
            <p:nvPr/>
          </p:nvSpPr>
          <p:spPr bwMode="auto">
            <a:xfrm>
              <a:off x="4091" y="3021"/>
              <a:ext cx="244" cy="118"/>
            </a:xfrm>
            <a:custGeom>
              <a:avLst/>
              <a:gdLst>
                <a:gd name="T0" fmla="*/ 14 w 27"/>
                <a:gd name="T1" fmla="*/ 0 h 13"/>
                <a:gd name="T2" fmla="*/ 0 w 27"/>
                <a:gd name="T3" fmla="*/ 13 h 13"/>
                <a:gd name="T4" fmla="*/ 27 w 27"/>
                <a:gd name="T5" fmla="*/ 13 h 13"/>
                <a:gd name="T6" fmla="*/ 14 w 27"/>
                <a:gd name="T7" fmla="*/ 0 h 13"/>
              </a:gdLst>
              <a:ahLst/>
              <a:cxnLst>
                <a:cxn ang="0">
                  <a:pos x="T0" y="T1"/>
                </a:cxn>
                <a:cxn ang="0">
                  <a:pos x="T2" y="T3"/>
                </a:cxn>
                <a:cxn ang="0">
                  <a:pos x="T4" y="T5"/>
                </a:cxn>
                <a:cxn ang="0">
                  <a:pos x="T6" y="T7"/>
                </a:cxn>
              </a:cxnLst>
              <a:rect l="0" t="0" r="r" b="b"/>
              <a:pathLst>
                <a:path w="27" h="13">
                  <a:moveTo>
                    <a:pt x="14" y="0"/>
                  </a:moveTo>
                  <a:lnTo>
                    <a:pt x="0" y="13"/>
                  </a:lnTo>
                  <a:lnTo>
                    <a:pt x="27" y="13"/>
                  </a:lnTo>
                  <a:lnTo>
                    <a:pt x="1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Freeform 71"/>
            <p:cNvSpPr>
              <a:spLocks/>
            </p:cNvSpPr>
            <p:nvPr/>
          </p:nvSpPr>
          <p:spPr bwMode="auto">
            <a:xfrm>
              <a:off x="4100" y="3274"/>
              <a:ext cx="244" cy="117"/>
            </a:xfrm>
            <a:custGeom>
              <a:avLst/>
              <a:gdLst>
                <a:gd name="T0" fmla="*/ 13 w 27"/>
                <a:gd name="T1" fmla="*/ 13 h 13"/>
                <a:gd name="T2" fmla="*/ 0 w 27"/>
                <a:gd name="T3" fmla="*/ 0 h 13"/>
                <a:gd name="T4" fmla="*/ 27 w 27"/>
                <a:gd name="T5" fmla="*/ 0 h 13"/>
                <a:gd name="T6" fmla="*/ 13 w 27"/>
                <a:gd name="T7" fmla="*/ 13 h 13"/>
              </a:gdLst>
              <a:ahLst/>
              <a:cxnLst>
                <a:cxn ang="0">
                  <a:pos x="T0" y="T1"/>
                </a:cxn>
                <a:cxn ang="0">
                  <a:pos x="T2" y="T3"/>
                </a:cxn>
                <a:cxn ang="0">
                  <a:pos x="T4" y="T5"/>
                </a:cxn>
                <a:cxn ang="0">
                  <a:pos x="T6" y="T7"/>
                </a:cxn>
              </a:cxnLst>
              <a:rect l="0" t="0" r="r" b="b"/>
              <a:pathLst>
                <a:path w="27" h="13">
                  <a:moveTo>
                    <a:pt x="13" y="13"/>
                  </a:moveTo>
                  <a:lnTo>
                    <a:pt x="0" y="0"/>
                  </a:lnTo>
                  <a:lnTo>
                    <a:pt x="27" y="0"/>
                  </a:lnTo>
                  <a:lnTo>
                    <a:pt x="13" y="13"/>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Rectangle 72"/>
            <p:cNvSpPr>
              <a:spLocks noChangeArrowheads="1"/>
            </p:cNvSpPr>
            <p:nvPr/>
          </p:nvSpPr>
          <p:spPr bwMode="auto">
            <a:xfrm>
              <a:off x="4515" y="2164"/>
              <a:ext cx="785" cy="4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73"/>
            <p:cNvSpPr>
              <a:spLocks noChangeArrowheads="1"/>
            </p:cNvSpPr>
            <p:nvPr/>
          </p:nvSpPr>
          <p:spPr bwMode="auto">
            <a:xfrm>
              <a:off x="5255" y="2164"/>
              <a:ext cx="45" cy="114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74"/>
            <p:cNvSpPr>
              <a:spLocks/>
            </p:cNvSpPr>
            <p:nvPr/>
          </p:nvSpPr>
          <p:spPr bwMode="auto">
            <a:xfrm>
              <a:off x="4461" y="2101"/>
              <a:ext cx="72" cy="181"/>
            </a:xfrm>
            <a:custGeom>
              <a:avLst/>
              <a:gdLst>
                <a:gd name="T0" fmla="*/ 0 w 8"/>
                <a:gd name="T1" fmla="*/ 7 h 20"/>
                <a:gd name="T2" fmla="*/ 7 w 8"/>
                <a:gd name="T3" fmla="*/ 20 h 20"/>
                <a:gd name="T4" fmla="*/ 8 w 8"/>
                <a:gd name="T5" fmla="*/ 0 h 20"/>
                <a:gd name="T6" fmla="*/ 0 w 8"/>
                <a:gd name="T7" fmla="*/ 7 h 20"/>
              </a:gdLst>
              <a:ahLst/>
              <a:cxnLst>
                <a:cxn ang="0">
                  <a:pos x="T0" y="T1"/>
                </a:cxn>
                <a:cxn ang="0">
                  <a:pos x="T2" y="T3"/>
                </a:cxn>
                <a:cxn ang="0">
                  <a:pos x="T4" y="T5"/>
                </a:cxn>
                <a:cxn ang="0">
                  <a:pos x="T6" y="T7"/>
                </a:cxn>
              </a:cxnLst>
              <a:rect l="0" t="0" r="r" b="b"/>
              <a:pathLst>
                <a:path w="8" h="20">
                  <a:moveTo>
                    <a:pt x="0" y="7"/>
                  </a:moveTo>
                  <a:lnTo>
                    <a:pt x="7" y="20"/>
                  </a:lnTo>
                  <a:lnTo>
                    <a:pt x="8" y="0"/>
                  </a:lnTo>
                  <a:lnTo>
                    <a:pt x="0" y="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Freeform 75"/>
            <p:cNvSpPr>
              <a:spLocks/>
            </p:cNvSpPr>
            <p:nvPr/>
          </p:nvSpPr>
          <p:spPr bwMode="auto">
            <a:xfrm>
              <a:off x="5200" y="3301"/>
              <a:ext cx="154" cy="72"/>
            </a:xfrm>
            <a:custGeom>
              <a:avLst/>
              <a:gdLst>
                <a:gd name="T0" fmla="*/ 8 w 17"/>
                <a:gd name="T1" fmla="*/ 8 h 8"/>
                <a:gd name="T2" fmla="*/ 17 w 17"/>
                <a:gd name="T3" fmla="*/ 0 h 8"/>
                <a:gd name="T4" fmla="*/ 0 w 17"/>
                <a:gd name="T5" fmla="*/ 0 h 8"/>
                <a:gd name="T6" fmla="*/ 8 w 17"/>
                <a:gd name="T7" fmla="*/ 8 h 8"/>
              </a:gdLst>
              <a:ahLst/>
              <a:cxnLst>
                <a:cxn ang="0">
                  <a:pos x="T0" y="T1"/>
                </a:cxn>
                <a:cxn ang="0">
                  <a:pos x="T2" y="T3"/>
                </a:cxn>
                <a:cxn ang="0">
                  <a:pos x="T4" y="T5"/>
                </a:cxn>
                <a:cxn ang="0">
                  <a:pos x="T6" y="T7"/>
                </a:cxn>
              </a:cxnLst>
              <a:rect l="0" t="0" r="r" b="b"/>
              <a:pathLst>
                <a:path w="17" h="8">
                  <a:moveTo>
                    <a:pt x="8" y="8"/>
                  </a:moveTo>
                  <a:lnTo>
                    <a:pt x="17" y="0"/>
                  </a:lnTo>
                  <a:lnTo>
                    <a:pt x="0" y="0"/>
                  </a:lnTo>
                  <a:lnTo>
                    <a:pt x="8" y="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Line 76"/>
            <p:cNvSpPr>
              <a:spLocks noChangeShapeType="1"/>
            </p:cNvSpPr>
            <p:nvPr/>
          </p:nvSpPr>
          <p:spPr bwMode="auto">
            <a:xfrm flipV="1">
              <a:off x="4172" y="1975"/>
              <a:ext cx="0" cy="117"/>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7" name="Line 77"/>
            <p:cNvSpPr>
              <a:spLocks noChangeShapeType="1"/>
            </p:cNvSpPr>
            <p:nvPr/>
          </p:nvSpPr>
          <p:spPr bwMode="auto">
            <a:xfrm flipV="1">
              <a:off x="4172" y="1894"/>
              <a:ext cx="0" cy="36"/>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8" name="Line 78"/>
            <p:cNvSpPr>
              <a:spLocks noChangeShapeType="1"/>
            </p:cNvSpPr>
            <p:nvPr/>
          </p:nvSpPr>
          <p:spPr bwMode="auto">
            <a:xfrm flipV="1">
              <a:off x="4172" y="1731"/>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9" name="Line 79"/>
            <p:cNvSpPr>
              <a:spLocks noChangeShapeType="1"/>
            </p:cNvSpPr>
            <p:nvPr/>
          </p:nvSpPr>
          <p:spPr bwMode="auto">
            <a:xfrm flipV="1">
              <a:off x="4172" y="1650"/>
              <a:ext cx="0" cy="4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0" name="Line 80"/>
            <p:cNvSpPr>
              <a:spLocks noChangeShapeType="1"/>
            </p:cNvSpPr>
            <p:nvPr/>
          </p:nvSpPr>
          <p:spPr bwMode="auto">
            <a:xfrm flipV="1">
              <a:off x="4172" y="1497"/>
              <a:ext cx="0" cy="117"/>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1" name="Line 81"/>
            <p:cNvSpPr>
              <a:spLocks noChangeShapeType="1"/>
            </p:cNvSpPr>
            <p:nvPr/>
          </p:nvSpPr>
          <p:spPr bwMode="auto">
            <a:xfrm flipV="1">
              <a:off x="4172" y="1416"/>
              <a:ext cx="0" cy="36"/>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2" name="Line 82"/>
            <p:cNvSpPr>
              <a:spLocks noChangeShapeType="1"/>
            </p:cNvSpPr>
            <p:nvPr/>
          </p:nvSpPr>
          <p:spPr bwMode="auto">
            <a:xfrm flipV="1">
              <a:off x="4172" y="1253"/>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3" name="Line 83"/>
            <p:cNvSpPr>
              <a:spLocks noChangeShapeType="1"/>
            </p:cNvSpPr>
            <p:nvPr/>
          </p:nvSpPr>
          <p:spPr bwMode="auto">
            <a:xfrm flipV="1">
              <a:off x="4172" y="1172"/>
              <a:ext cx="0" cy="4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4" name="Line 84"/>
            <p:cNvSpPr>
              <a:spLocks noChangeShapeType="1"/>
            </p:cNvSpPr>
            <p:nvPr/>
          </p:nvSpPr>
          <p:spPr bwMode="auto">
            <a:xfrm flipH="1">
              <a:off x="4037"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5" name="Line 85"/>
            <p:cNvSpPr>
              <a:spLocks noChangeShapeType="1"/>
            </p:cNvSpPr>
            <p:nvPr/>
          </p:nvSpPr>
          <p:spPr bwMode="auto">
            <a:xfrm flipH="1">
              <a:off x="3956"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Line 86"/>
            <p:cNvSpPr>
              <a:spLocks noChangeShapeType="1"/>
            </p:cNvSpPr>
            <p:nvPr/>
          </p:nvSpPr>
          <p:spPr bwMode="auto">
            <a:xfrm flipH="1">
              <a:off x="3794"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87"/>
            <p:cNvSpPr>
              <a:spLocks noChangeShapeType="1"/>
            </p:cNvSpPr>
            <p:nvPr/>
          </p:nvSpPr>
          <p:spPr bwMode="auto">
            <a:xfrm flipH="1">
              <a:off x="3721" y="1154"/>
              <a:ext cx="3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Line 88"/>
            <p:cNvSpPr>
              <a:spLocks noChangeShapeType="1"/>
            </p:cNvSpPr>
            <p:nvPr/>
          </p:nvSpPr>
          <p:spPr bwMode="auto">
            <a:xfrm flipH="1">
              <a:off x="3559"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Line 89"/>
            <p:cNvSpPr>
              <a:spLocks noChangeShapeType="1"/>
            </p:cNvSpPr>
            <p:nvPr/>
          </p:nvSpPr>
          <p:spPr bwMode="auto">
            <a:xfrm flipH="1">
              <a:off x="3478" y="1154"/>
              <a:ext cx="4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Line 90"/>
            <p:cNvSpPr>
              <a:spLocks noChangeShapeType="1"/>
            </p:cNvSpPr>
            <p:nvPr/>
          </p:nvSpPr>
          <p:spPr bwMode="auto">
            <a:xfrm flipH="1">
              <a:off x="3325"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Line 91"/>
            <p:cNvSpPr>
              <a:spLocks noChangeShapeType="1"/>
            </p:cNvSpPr>
            <p:nvPr/>
          </p:nvSpPr>
          <p:spPr bwMode="auto">
            <a:xfrm flipH="1">
              <a:off x="3244"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Line 92"/>
            <p:cNvSpPr>
              <a:spLocks noChangeShapeType="1"/>
            </p:cNvSpPr>
            <p:nvPr/>
          </p:nvSpPr>
          <p:spPr bwMode="auto">
            <a:xfrm flipH="1">
              <a:off x="3090"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Line 93"/>
            <p:cNvSpPr>
              <a:spLocks noChangeShapeType="1"/>
            </p:cNvSpPr>
            <p:nvPr/>
          </p:nvSpPr>
          <p:spPr bwMode="auto">
            <a:xfrm flipH="1">
              <a:off x="3009"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Line 94"/>
            <p:cNvSpPr>
              <a:spLocks noChangeShapeType="1"/>
            </p:cNvSpPr>
            <p:nvPr/>
          </p:nvSpPr>
          <p:spPr bwMode="auto">
            <a:xfrm flipH="1">
              <a:off x="2847"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Line 95"/>
            <p:cNvSpPr>
              <a:spLocks noChangeShapeType="1"/>
            </p:cNvSpPr>
            <p:nvPr/>
          </p:nvSpPr>
          <p:spPr bwMode="auto">
            <a:xfrm flipH="1">
              <a:off x="2775"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Line 96"/>
            <p:cNvSpPr>
              <a:spLocks noChangeShapeType="1"/>
            </p:cNvSpPr>
            <p:nvPr/>
          </p:nvSpPr>
          <p:spPr bwMode="auto">
            <a:xfrm flipH="1">
              <a:off x="2612"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Line 97"/>
            <p:cNvSpPr>
              <a:spLocks noChangeShapeType="1"/>
            </p:cNvSpPr>
            <p:nvPr/>
          </p:nvSpPr>
          <p:spPr bwMode="auto">
            <a:xfrm flipH="1">
              <a:off x="2531" y="1154"/>
              <a:ext cx="4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Line 98"/>
            <p:cNvSpPr>
              <a:spLocks noChangeShapeType="1"/>
            </p:cNvSpPr>
            <p:nvPr/>
          </p:nvSpPr>
          <p:spPr bwMode="auto">
            <a:xfrm flipH="1">
              <a:off x="2378"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Line 99"/>
            <p:cNvSpPr>
              <a:spLocks noChangeShapeType="1"/>
            </p:cNvSpPr>
            <p:nvPr/>
          </p:nvSpPr>
          <p:spPr bwMode="auto">
            <a:xfrm flipH="1">
              <a:off x="2297"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Line 100"/>
            <p:cNvSpPr>
              <a:spLocks noChangeShapeType="1"/>
            </p:cNvSpPr>
            <p:nvPr/>
          </p:nvSpPr>
          <p:spPr bwMode="auto">
            <a:xfrm flipH="1">
              <a:off x="2134" y="1154"/>
              <a:ext cx="12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101"/>
            <p:cNvSpPr>
              <a:spLocks noChangeShapeType="1"/>
            </p:cNvSpPr>
            <p:nvPr/>
          </p:nvSpPr>
          <p:spPr bwMode="auto">
            <a:xfrm flipH="1">
              <a:off x="2062"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Line 102"/>
            <p:cNvSpPr>
              <a:spLocks noChangeShapeType="1"/>
            </p:cNvSpPr>
            <p:nvPr/>
          </p:nvSpPr>
          <p:spPr bwMode="auto">
            <a:xfrm flipH="1">
              <a:off x="1900"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103"/>
            <p:cNvSpPr>
              <a:spLocks noChangeShapeType="1"/>
            </p:cNvSpPr>
            <p:nvPr/>
          </p:nvSpPr>
          <p:spPr bwMode="auto">
            <a:xfrm>
              <a:off x="1882" y="1181"/>
              <a:ext cx="0" cy="36"/>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104"/>
            <p:cNvSpPr>
              <a:spLocks noChangeShapeType="1"/>
            </p:cNvSpPr>
            <p:nvPr/>
          </p:nvSpPr>
          <p:spPr bwMode="auto">
            <a:xfrm>
              <a:off x="1882" y="1253"/>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105"/>
            <p:cNvSpPr>
              <a:spLocks noChangeShapeType="1"/>
            </p:cNvSpPr>
            <p:nvPr/>
          </p:nvSpPr>
          <p:spPr bwMode="auto">
            <a:xfrm>
              <a:off x="1882" y="1253"/>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06"/>
            <p:cNvSpPr>
              <a:spLocks/>
            </p:cNvSpPr>
            <p:nvPr/>
          </p:nvSpPr>
          <p:spPr bwMode="auto">
            <a:xfrm>
              <a:off x="1855" y="128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107"/>
            <p:cNvSpPr>
              <a:spLocks/>
            </p:cNvSpPr>
            <p:nvPr/>
          </p:nvSpPr>
          <p:spPr bwMode="auto">
            <a:xfrm>
              <a:off x="3289" y="1416"/>
              <a:ext cx="423" cy="1226"/>
            </a:xfrm>
            <a:custGeom>
              <a:avLst/>
              <a:gdLst>
                <a:gd name="T0" fmla="*/ 47 w 47"/>
                <a:gd name="T1" fmla="*/ 136 h 136"/>
                <a:gd name="T2" fmla="*/ 47 w 47"/>
                <a:gd name="T3" fmla="*/ 0 h 136"/>
                <a:gd name="T4" fmla="*/ 0 w 47"/>
                <a:gd name="T5" fmla="*/ 0 h 136"/>
              </a:gdLst>
              <a:ahLst/>
              <a:cxnLst>
                <a:cxn ang="0">
                  <a:pos x="T0" y="T1"/>
                </a:cxn>
                <a:cxn ang="0">
                  <a:pos x="T2" y="T3"/>
                </a:cxn>
                <a:cxn ang="0">
                  <a:pos x="T4" y="T5"/>
                </a:cxn>
              </a:cxnLst>
              <a:rect l="0" t="0" r="r" b="b"/>
              <a:pathLst>
                <a:path w="47" h="136">
                  <a:moveTo>
                    <a:pt x="47" y="136"/>
                  </a:moveTo>
                  <a:lnTo>
                    <a:pt x="47" y="0"/>
                  </a:lnTo>
                  <a:lnTo>
                    <a:pt x="0" y="0"/>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08"/>
            <p:cNvSpPr>
              <a:spLocks/>
            </p:cNvSpPr>
            <p:nvPr/>
          </p:nvSpPr>
          <p:spPr bwMode="auto">
            <a:xfrm>
              <a:off x="3271" y="1389"/>
              <a:ext cx="90" cy="54"/>
            </a:xfrm>
            <a:custGeom>
              <a:avLst/>
              <a:gdLst>
                <a:gd name="T0" fmla="*/ 7 w 10"/>
                <a:gd name="T1" fmla="*/ 3 h 6"/>
                <a:gd name="T2" fmla="*/ 10 w 10"/>
                <a:gd name="T3" fmla="*/ 0 h 6"/>
                <a:gd name="T4" fmla="*/ 0 w 10"/>
                <a:gd name="T5" fmla="*/ 3 h 6"/>
                <a:gd name="T6" fmla="*/ 10 w 10"/>
                <a:gd name="T7" fmla="*/ 6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lnTo>
                    <a:pt x="10" y="0"/>
                  </a:lnTo>
                  <a:lnTo>
                    <a:pt x="0" y="3"/>
                  </a:lnTo>
                  <a:lnTo>
                    <a:pt x="10" y="6"/>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109"/>
            <p:cNvSpPr>
              <a:spLocks/>
            </p:cNvSpPr>
            <p:nvPr/>
          </p:nvSpPr>
          <p:spPr bwMode="auto">
            <a:xfrm>
              <a:off x="2820" y="1298"/>
              <a:ext cx="478" cy="235"/>
            </a:xfrm>
            <a:custGeom>
              <a:avLst/>
              <a:gdLst>
                <a:gd name="T0" fmla="*/ 11 w 53"/>
                <a:gd name="T1" fmla="*/ 0 h 26"/>
                <a:gd name="T2" fmla="*/ 42 w 53"/>
                <a:gd name="T3" fmla="*/ 0 h 26"/>
                <a:gd name="T4" fmla="*/ 53 w 53"/>
                <a:gd name="T5" fmla="*/ 11 h 26"/>
                <a:gd name="T6" fmla="*/ 53 w 53"/>
                <a:gd name="T7" fmla="*/ 16 h 26"/>
                <a:gd name="T8" fmla="*/ 42 w 53"/>
                <a:gd name="T9" fmla="*/ 26 h 26"/>
                <a:gd name="T10" fmla="*/ 11 w 53"/>
                <a:gd name="T11" fmla="*/ 26 h 26"/>
                <a:gd name="T12" fmla="*/ 0 w 53"/>
                <a:gd name="T13" fmla="*/ 16 h 26"/>
                <a:gd name="T14" fmla="*/ 0 w 53"/>
                <a:gd name="T15" fmla="*/ 11 h 26"/>
                <a:gd name="T16" fmla="*/ 11 w 5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6">
                  <a:moveTo>
                    <a:pt x="11" y="0"/>
                  </a:moveTo>
                  <a:lnTo>
                    <a:pt x="42" y="0"/>
                  </a:lnTo>
                  <a:cubicBezTo>
                    <a:pt x="48" y="0"/>
                    <a:pt x="53" y="5"/>
                    <a:pt x="53" y="11"/>
                  </a:cubicBezTo>
                  <a:lnTo>
                    <a:pt x="53" y="16"/>
                  </a:lnTo>
                  <a:cubicBezTo>
                    <a:pt x="53" y="22"/>
                    <a:pt x="48" y="26"/>
                    <a:pt x="42" y="26"/>
                  </a:cubicBezTo>
                  <a:lnTo>
                    <a:pt x="11" y="26"/>
                  </a:lnTo>
                  <a:cubicBezTo>
                    <a:pt x="5" y="26"/>
                    <a:pt x="0" y="22"/>
                    <a:pt x="0" y="16"/>
                  </a:cubicBezTo>
                  <a:lnTo>
                    <a:pt x="0" y="11"/>
                  </a:lnTo>
                  <a:cubicBezTo>
                    <a:pt x="0" y="5"/>
                    <a:pt x="5" y="0"/>
                    <a:pt x="11"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Rectangle 110"/>
            <p:cNvSpPr>
              <a:spLocks noChangeArrowheads="1"/>
            </p:cNvSpPr>
            <p:nvPr/>
          </p:nvSpPr>
          <p:spPr bwMode="auto">
            <a:xfrm>
              <a:off x="2870" y="1310"/>
              <a:ext cx="4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MT" charset="-95"/>
                </a:rPr>
                <a:t>switch</a:t>
              </a:r>
              <a:endParaRPr kumimoji="0" lang="en-US" b="0" i="0" u="none" strike="noStrike" cap="none" normalizeH="0" baseline="0" dirty="0" smtClean="0">
                <a:ln>
                  <a:noFill/>
                </a:ln>
                <a:solidFill>
                  <a:schemeClr val="tx1"/>
                </a:solidFill>
                <a:effectLst/>
                <a:latin typeface="Arial" pitchFamily="34" charset="0"/>
              </a:endParaRPr>
            </a:p>
          </p:txBody>
        </p:sp>
        <p:sp>
          <p:nvSpPr>
            <p:cNvPr id="1050" name="Freeform 111"/>
            <p:cNvSpPr>
              <a:spLocks/>
            </p:cNvSpPr>
            <p:nvPr/>
          </p:nvSpPr>
          <p:spPr bwMode="auto">
            <a:xfrm>
              <a:off x="1945" y="1407"/>
              <a:ext cx="875" cy="9"/>
            </a:xfrm>
            <a:custGeom>
              <a:avLst/>
              <a:gdLst>
                <a:gd name="T0" fmla="*/ 97 w 97"/>
                <a:gd name="T1" fmla="*/ 1 h 1"/>
                <a:gd name="T2" fmla="*/ 0 w 97"/>
                <a:gd name="T3" fmla="*/ 0 h 1"/>
                <a:gd name="T4" fmla="*/ 97 w 97"/>
                <a:gd name="T5" fmla="*/ 1 h 1"/>
              </a:gdLst>
              <a:ahLst/>
              <a:cxnLst>
                <a:cxn ang="0">
                  <a:pos x="T0" y="T1"/>
                </a:cxn>
                <a:cxn ang="0">
                  <a:pos x="T2" y="T3"/>
                </a:cxn>
                <a:cxn ang="0">
                  <a:pos x="T4" y="T5"/>
                </a:cxn>
              </a:cxnLst>
              <a:rect l="0" t="0" r="r" b="b"/>
              <a:pathLst>
                <a:path w="97" h="1">
                  <a:moveTo>
                    <a:pt x="97" y="1"/>
                  </a:moveTo>
                  <a:lnTo>
                    <a:pt x="0" y="0"/>
                  </a:lnTo>
                  <a:lnTo>
                    <a:pt x="97" y="1"/>
                  </a:lnTo>
                  <a:close/>
                </a:path>
              </a:pathLst>
            </a:custGeom>
            <a:solidFill>
              <a:srgbClr val="E3CCCD"/>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112"/>
            <p:cNvSpPr>
              <a:spLocks/>
            </p:cNvSpPr>
            <p:nvPr/>
          </p:nvSpPr>
          <p:spPr bwMode="auto">
            <a:xfrm>
              <a:off x="1936" y="1380"/>
              <a:ext cx="90" cy="54"/>
            </a:xfrm>
            <a:custGeom>
              <a:avLst/>
              <a:gdLst>
                <a:gd name="T0" fmla="*/ 7 w 10"/>
                <a:gd name="T1" fmla="*/ 3 h 6"/>
                <a:gd name="T2" fmla="*/ 10 w 10"/>
                <a:gd name="T3" fmla="*/ 0 h 6"/>
                <a:gd name="T4" fmla="*/ 0 w 10"/>
                <a:gd name="T5" fmla="*/ 3 h 6"/>
                <a:gd name="T6" fmla="*/ 10 w 10"/>
                <a:gd name="T7" fmla="*/ 6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lnTo>
                    <a:pt x="10" y="0"/>
                  </a:lnTo>
                  <a:lnTo>
                    <a:pt x="0" y="3"/>
                  </a:lnTo>
                  <a:lnTo>
                    <a:pt x="10" y="6"/>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Rectangle 113"/>
            <p:cNvSpPr>
              <a:spLocks noChangeArrowheads="1"/>
            </p:cNvSpPr>
            <p:nvPr/>
          </p:nvSpPr>
          <p:spPr bwMode="auto">
            <a:xfrm>
              <a:off x="1318" y="1199"/>
              <a:ext cx="21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MT" charset="-95"/>
                </a:rPr>
                <a:t>μ</a:t>
              </a:r>
              <a:endParaRPr kumimoji="0" lang="en-US" sz="1800" b="0" i="0" u="none" strike="noStrike" cap="none" normalizeH="0" baseline="0" smtClean="0">
                <a:ln>
                  <a:noFill/>
                </a:ln>
                <a:solidFill>
                  <a:schemeClr val="tx1"/>
                </a:solidFill>
                <a:effectLst/>
                <a:latin typeface="Arial" pitchFamily="34" charset="0"/>
              </a:endParaRPr>
            </a:p>
          </p:txBody>
        </p:sp>
        <p:sp>
          <p:nvSpPr>
            <p:cNvPr id="1053" name="Rectangle 114"/>
            <p:cNvSpPr>
              <a:spLocks noChangeArrowheads="1"/>
            </p:cNvSpPr>
            <p:nvPr/>
          </p:nvSpPr>
          <p:spPr bwMode="auto">
            <a:xfrm>
              <a:off x="1415" y="1199"/>
              <a:ext cx="44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MT" charset="-95"/>
                </a:rPr>
                <a:t>mux</a:t>
              </a:r>
              <a:endParaRPr kumimoji="0" lang="en-US" sz="1800" b="0" i="0" u="none" strike="noStrike" cap="none" normalizeH="0" baseline="0" smtClean="0">
                <a:ln>
                  <a:noFill/>
                </a:ln>
                <a:solidFill>
                  <a:schemeClr val="tx1"/>
                </a:solidFill>
                <a:effectLst/>
                <a:latin typeface="Arial" pitchFamily="34" charset="0"/>
              </a:endParaRPr>
            </a:p>
          </p:txBody>
        </p:sp>
        <p:sp>
          <p:nvSpPr>
            <p:cNvPr id="1054" name="Rectangle 115"/>
            <p:cNvSpPr>
              <a:spLocks noChangeArrowheads="1"/>
            </p:cNvSpPr>
            <p:nvPr/>
          </p:nvSpPr>
          <p:spPr bwMode="auto">
            <a:xfrm rot="16200000">
              <a:off x="3462" y="1800"/>
              <a:ext cx="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ArialMT" charset="-95"/>
                </a:rPr>
                <a:t>opcode</a:t>
              </a:r>
              <a:endParaRPr kumimoji="0" lang="en-US" sz="12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Operand</a:t>
            </a:r>
            <a:r>
              <a:rPr lang="fr-FR" dirty="0">
                <a:solidFill>
                  <a:schemeClr val="tx1"/>
                </a:solidFill>
              </a:rPr>
              <a:t> </a:t>
            </a:r>
            <a:r>
              <a:rPr lang="fr-FR" dirty="0" err="1">
                <a:solidFill>
                  <a:schemeClr val="tx1"/>
                </a:solidFill>
              </a:rPr>
              <a:t>Fetch</a:t>
            </a:r>
            <a:r>
              <a:rPr lang="fr-FR" dirty="0">
                <a:solidFill>
                  <a:schemeClr val="tx1"/>
                </a:solidFill>
              </a:rPr>
              <a:t> (OF) Stage</a:t>
            </a:r>
          </a:p>
        </p:txBody>
      </p:sp>
      <p:sp>
        <p:nvSpPr>
          <p:cNvPr id="3" name="Text Placeholder 2"/>
          <p:cNvSpPr txBox="1">
            <a:spLocks noGrp="1"/>
          </p:cNvSpPr>
          <p:nvPr>
            <p:ph type="body" idx="4294967295"/>
          </p:nvPr>
        </p:nvSpPr>
        <p:spPr>
          <a:xfrm>
            <a:off x="901700" y="1600200"/>
            <a:ext cx="8035266" cy="4593566"/>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sz="3600" dirty="0">
                <a:solidFill>
                  <a:srgbClr val="2323DC"/>
                </a:solidFill>
                <a:latin typeface="Calibri" panose="020F0502020204030204" pitchFamily="34" charset="0"/>
              </a:rPr>
              <a:t>Operand Fetch</a:t>
            </a:r>
            <a:r>
              <a:rPr lang="en-US" sz="3600" dirty="0">
                <a:latin typeface="Calibri" panose="020F0502020204030204" pitchFamily="34" charset="0"/>
              </a:rPr>
              <a:t> (OF)</a:t>
            </a:r>
          </a:p>
          <a:p>
            <a:pPr lvl="1">
              <a:spcBef>
                <a:spcPts val="1200"/>
              </a:spcBef>
              <a:spcAft>
                <a:spcPts val="1200"/>
              </a:spcAft>
              <a:buSzPct val="100000"/>
              <a:buFont typeface="Symbol" panose="05050102010706020507" pitchFamily="18" charset="2"/>
              <a:buChar char="*"/>
            </a:pPr>
            <a:r>
              <a:rPr lang="en-US" sz="2800" dirty="0">
                <a:solidFill>
                  <a:srgbClr val="FF3366"/>
                </a:solidFill>
                <a:latin typeface="Calibri" panose="020F0502020204030204" pitchFamily="34" charset="0"/>
              </a:rPr>
              <a:t>Decode</a:t>
            </a:r>
            <a:r>
              <a:rPr lang="en-US" sz="2800" dirty="0">
                <a:latin typeface="Calibri" panose="020F0502020204030204" pitchFamily="34" charset="0"/>
              </a:rPr>
              <a:t> the instruction (break it into fields)</a:t>
            </a:r>
          </a:p>
          <a:p>
            <a:pPr lvl="1">
              <a:spcBef>
                <a:spcPts val="1200"/>
              </a:spcBef>
              <a:spcAft>
                <a:spcPts val="1200"/>
              </a:spcAft>
              <a:buSzPct val="100000"/>
              <a:buFont typeface="Symbol" panose="05050102010706020507" pitchFamily="18" charset="2"/>
              <a:buChar char="*"/>
            </a:pPr>
            <a:r>
              <a:rPr lang="en-US" sz="2800" dirty="0">
                <a:solidFill>
                  <a:srgbClr val="33CC66"/>
                </a:solidFill>
                <a:latin typeface="Calibri" panose="020F0502020204030204" pitchFamily="34" charset="0"/>
              </a:rPr>
              <a:t>Fetch</a:t>
            </a:r>
            <a:r>
              <a:rPr lang="en-US" sz="2800" dirty="0">
                <a:latin typeface="Calibri" panose="020F0502020204030204" pitchFamily="34" charset="0"/>
              </a:rPr>
              <a:t> the </a:t>
            </a:r>
            <a:r>
              <a:rPr lang="en-US" sz="2800" dirty="0" smtClean="0">
                <a:latin typeface="Calibri" panose="020F0502020204030204" pitchFamily="34" charset="0"/>
              </a:rPr>
              <a:t>register </a:t>
            </a:r>
            <a:r>
              <a:rPr lang="en-US" sz="2800" dirty="0">
                <a:latin typeface="Calibri" panose="020F0502020204030204" pitchFamily="34" charset="0"/>
              </a:rPr>
              <a:t>operands from the </a:t>
            </a:r>
            <a:r>
              <a:rPr lang="en-US" sz="2800" dirty="0" smtClean="0">
                <a:latin typeface="Calibri" panose="020F0502020204030204" pitchFamily="34" charset="0"/>
              </a:rPr>
              <a:t>register </a:t>
            </a:r>
            <a:r>
              <a:rPr lang="en-US" sz="2800" dirty="0">
                <a:latin typeface="Calibri" panose="020F0502020204030204" pitchFamily="34" charset="0"/>
              </a:rPr>
              <a:t>file</a:t>
            </a:r>
          </a:p>
          <a:p>
            <a:pPr lvl="1">
              <a:spcBef>
                <a:spcPts val="1200"/>
              </a:spcBef>
              <a:spcAft>
                <a:spcPts val="1200"/>
              </a:spcAft>
              <a:buSzPct val="100000"/>
              <a:buFont typeface="Symbol" panose="05050102010706020507" pitchFamily="18" charset="2"/>
              <a:buChar char="*"/>
            </a:pPr>
            <a:r>
              <a:rPr lang="en-US" sz="2800" dirty="0">
                <a:solidFill>
                  <a:srgbClr val="0066CC"/>
                </a:solidFill>
                <a:latin typeface="Calibri" panose="020F0502020204030204" pitchFamily="34" charset="0"/>
              </a:rPr>
              <a:t>Compute</a:t>
            </a:r>
            <a:r>
              <a:rPr lang="en-US" sz="2800" dirty="0">
                <a:latin typeface="Calibri" panose="020F0502020204030204" pitchFamily="34" charset="0"/>
              </a:rPr>
              <a:t> the </a:t>
            </a:r>
            <a:r>
              <a:rPr lang="en-US" sz="2800" dirty="0">
                <a:solidFill>
                  <a:srgbClr val="33CC66"/>
                </a:solidFill>
                <a:latin typeface="Calibri" panose="020F0502020204030204" pitchFamily="34" charset="0"/>
              </a:rPr>
              <a:t>branch target</a:t>
            </a:r>
            <a:r>
              <a:rPr lang="en-US" sz="2800" dirty="0">
                <a:latin typeface="Calibri" panose="020F0502020204030204" pitchFamily="34" charset="0"/>
              </a:rPr>
              <a:t> (PC + offset)</a:t>
            </a:r>
          </a:p>
          <a:p>
            <a:pPr lvl="1">
              <a:spcBef>
                <a:spcPts val="1200"/>
              </a:spcBef>
              <a:spcAft>
                <a:spcPts val="1200"/>
              </a:spcAft>
              <a:buSzPct val="100000"/>
              <a:buFont typeface="Symbol" panose="05050102010706020507" pitchFamily="18" charset="2"/>
              <a:buChar char="*"/>
            </a:pPr>
            <a:r>
              <a:rPr lang="en-US" sz="2800" dirty="0">
                <a:solidFill>
                  <a:srgbClr val="0066CC"/>
                </a:solidFill>
                <a:latin typeface="Calibri" panose="020F0502020204030204" pitchFamily="34" charset="0"/>
              </a:rPr>
              <a:t>Compute</a:t>
            </a:r>
            <a:r>
              <a:rPr lang="en-US" sz="2800" dirty="0">
                <a:latin typeface="Calibri" panose="020F0502020204030204" pitchFamily="34" charset="0"/>
              </a:rPr>
              <a:t> the </a:t>
            </a:r>
            <a:r>
              <a:rPr lang="en-US" sz="2800" dirty="0">
                <a:solidFill>
                  <a:srgbClr val="0066CC"/>
                </a:solidFill>
                <a:latin typeface="Calibri" panose="020F0502020204030204" pitchFamily="34" charset="0"/>
              </a:rPr>
              <a:t>immediate</a:t>
            </a:r>
            <a:r>
              <a:rPr lang="en-US" sz="2800" dirty="0">
                <a:latin typeface="Calibri" panose="020F0502020204030204" pitchFamily="34" charset="0"/>
              </a:rPr>
              <a:t> (16 bits + 2 modifiers)</a:t>
            </a:r>
          </a:p>
          <a:p>
            <a:pPr lvl="1">
              <a:spcBef>
                <a:spcPts val="1200"/>
              </a:spcBef>
              <a:spcAft>
                <a:spcPts val="1200"/>
              </a:spcAft>
              <a:buSzPct val="100000"/>
              <a:buFont typeface="Symbol" panose="05050102010706020507" pitchFamily="18" charset="2"/>
              <a:buChar char="*"/>
            </a:pPr>
            <a:r>
              <a:rPr lang="en-US" sz="3200" dirty="0">
                <a:latin typeface="Calibri" panose="020F0502020204030204" pitchFamily="34" charset="0"/>
              </a:rPr>
              <a:t>Generate </a:t>
            </a:r>
            <a:r>
              <a:rPr lang="en-US" sz="3200" dirty="0">
                <a:solidFill>
                  <a:srgbClr val="00AE00"/>
                </a:solidFill>
                <a:latin typeface="Calibri" panose="020F0502020204030204" pitchFamily="34" charset="0"/>
              </a:rPr>
              <a:t>control signals</a:t>
            </a:r>
            <a:r>
              <a:rPr lang="en-US" sz="3200" dirty="0">
                <a:latin typeface="Calibri" panose="020F0502020204030204" pitchFamily="34" charset="0"/>
              </a:rPr>
              <a:t> (we will see later)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79475" y="2349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Horizontal </a:t>
            </a:r>
            <a:r>
              <a:rPr lang="fr-FR" dirty="0" err="1">
                <a:solidFill>
                  <a:schemeClr val="tx1"/>
                </a:solidFill>
              </a:rPr>
              <a:t>Microprogramming</a:t>
            </a:r>
            <a:endParaRPr lang="fr-FR" dirty="0">
              <a:solidFill>
                <a:schemeClr val="tx1"/>
              </a:solidFill>
            </a:endParaRPr>
          </a:p>
        </p:txBody>
      </p:sp>
      <p:sp>
        <p:nvSpPr>
          <p:cNvPr id="15" name="AutoShape 4"/>
          <p:cNvSpPr>
            <a:spLocks noChangeAspect="1" noChangeArrowheads="1" noTextEdit="1"/>
          </p:cNvSpPr>
          <p:nvPr/>
        </p:nvSpPr>
        <p:spPr bwMode="auto">
          <a:xfrm>
            <a:off x="1714500" y="1771650"/>
            <a:ext cx="70675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6"/>
          <p:cNvSpPr>
            <a:spLocks noChangeArrowheads="1"/>
          </p:cNvSpPr>
          <p:nvPr/>
        </p:nvSpPr>
        <p:spPr bwMode="auto">
          <a:xfrm>
            <a:off x="2876550" y="3871913"/>
            <a:ext cx="504825" cy="363538"/>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
          <p:cNvSpPr>
            <a:spLocks noChangeArrowheads="1"/>
          </p:cNvSpPr>
          <p:nvPr/>
        </p:nvSpPr>
        <p:spPr bwMode="auto">
          <a:xfrm>
            <a:off x="5159375" y="4586288"/>
            <a:ext cx="2295525" cy="517525"/>
          </a:xfrm>
          <a:prstGeom prst="rect">
            <a:avLst/>
          </a:prstGeom>
          <a:solidFill>
            <a:srgbClr val="9FC9D6"/>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8"/>
          <p:cNvSpPr>
            <a:spLocks noChangeArrowheads="1"/>
          </p:cNvSpPr>
          <p:nvPr/>
        </p:nvSpPr>
        <p:spPr bwMode="auto">
          <a:xfrm>
            <a:off x="3771900" y="3662363"/>
            <a:ext cx="981075" cy="755650"/>
          </a:xfrm>
          <a:prstGeom prst="rect">
            <a:avLst/>
          </a:prstGeom>
          <a:solidFill>
            <a:srgbClr val="D9BDC9"/>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8" name="Rectangle 9"/>
          <p:cNvSpPr>
            <a:spLocks noChangeArrowheads="1"/>
          </p:cNvSpPr>
          <p:nvPr/>
        </p:nvSpPr>
        <p:spPr bwMode="auto">
          <a:xfrm>
            <a:off x="2906713" y="3868738"/>
            <a:ext cx="285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24282B"/>
                </a:solidFill>
                <a:effectLst/>
                <a:latin typeface="ArialMT" charset="-95"/>
              </a:rPr>
              <a:t>μ</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9" name="Rectangle 10"/>
          <p:cNvSpPr>
            <a:spLocks noChangeArrowheads="1"/>
          </p:cNvSpPr>
          <p:nvPr/>
        </p:nvSpPr>
        <p:spPr bwMode="auto">
          <a:xfrm>
            <a:off x="3043238" y="3868738"/>
            <a:ext cx="393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95"/>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2051" name="Rectangle 11"/>
          <p:cNvSpPr>
            <a:spLocks noChangeArrowheads="1"/>
          </p:cNvSpPr>
          <p:nvPr/>
        </p:nvSpPr>
        <p:spPr bwMode="auto">
          <a:xfrm>
            <a:off x="3771900" y="3779838"/>
            <a:ext cx="946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ArialMT" charset="-95"/>
              </a:rPr>
              <a:t>Microprogram</a:t>
            </a:r>
            <a:endParaRPr kumimoji="0" lang="en-US" sz="1200" b="0" i="0" u="none" strike="noStrike" cap="none" normalizeH="0" baseline="0" dirty="0" smtClean="0">
              <a:ln>
                <a:noFill/>
              </a:ln>
              <a:solidFill>
                <a:schemeClr val="tx1"/>
              </a:solidFill>
              <a:effectLst/>
              <a:latin typeface="Arial" pitchFamily="34" charset="0"/>
            </a:endParaRPr>
          </a:p>
        </p:txBody>
      </p:sp>
      <p:sp>
        <p:nvSpPr>
          <p:cNvPr id="2052" name="Rectangle 12"/>
          <p:cNvSpPr>
            <a:spLocks noChangeArrowheads="1"/>
          </p:cNvSpPr>
          <p:nvPr/>
        </p:nvSpPr>
        <p:spPr bwMode="auto">
          <a:xfrm>
            <a:off x="3998913" y="4044950"/>
            <a:ext cx="5540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95"/>
              </a:rPr>
              <a:t>memory</a:t>
            </a:r>
            <a:endParaRPr kumimoji="0" lang="en-US" sz="1200" b="0" i="0" u="none" strike="noStrike" cap="none" normalizeH="0" baseline="0" dirty="0" smtClean="0">
              <a:ln>
                <a:noFill/>
              </a:ln>
              <a:solidFill>
                <a:schemeClr val="tx1"/>
              </a:solidFill>
              <a:effectLst/>
              <a:latin typeface="Arial" pitchFamily="34" charset="0"/>
            </a:endParaRPr>
          </a:p>
        </p:txBody>
      </p:sp>
      <p:sp>
        <p:nvSpPr>
          <p:cNvPr id="2053" name="Line 13"/>
          <p:cNvSpPr>
            <a:spLocks noChangeShapeType="1"/>
          </p:cNvSpPr>
          <p:nvPr/>
        </p:nvSpPr>
        <p:spPr bwMode="auto">
          <a:xfrm>
            <a:off x="3394075" y="4054475"/>
            <a:ext cx="365125"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Freeform 14"/>
          <p:cNvSpPr>
            <a:spLocks/>
          </p:cNvSpPr>
          <p:nvPr/>
        </p:nvSpPr>
        <p:spPr bwMode="auto">
          <a:xfrm>
            <a:off x="3646488" y="4011613"/>
            <a:ext cx="125413" cy="84138"/>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Rectangle 15"/>
          <p:cNvSpPr>
            <a:spLocks noChangeArrowheads="1"/>
          </p:cNvSpPr>
          <p:nvPr/>
        </p:nvSpPr>
        <p:spPr bwMode="auto">
          <a:xfrm>
            <a:off x="5718175" y="3802063"/>
            <a:ext cx="812800" cy="447675"/>
          </a:xfrm>
          <a:prstGeom prst="rect">
            <a:avLst/>
          </a:pr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Rectangle 16"/>
          <p:cNvSpPr>
            <a:spLocks noChangeArrowheads="1"/>
          </p:cNvSpPr>
          <p:nvPr/>
        </p:nvSpPr>
        <p:spPr bwMode="auto">
          <a:xfrm>
            <a:off x="5751513" y="3810000"/>
            <a:ext cx="8731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95"/>
              </a:rPr>
              <a:t>Execute</a:t>
            </a:r>
            <a:endParaRPr kumimoji="0" lang="en-US" sz="1800" b="0" i="0" u="none" strike="noStrike" cap="none" normalizeH="0" baseline="0" smtClean="0">
              <a:ln>
                <a:noFill/>
              </a:ln>
              <a:solidFill>
                <a:schemeClr val="tx1"/>
              </a:solidFill>
              <a:effectLst/>
              <a:latin typeface="Arial" pitchFamily="34" charset="0"/>
            </a:endParaRPr>
          </a:p>
        </p:txBody>
      </p:sp>
      <p:sp>
        <p:nvSpPr>
          <p:cNvPr id="2057" name="Rectangle 17"/>
          <p:cNvSpPr>
            <a:spLocks noChangeArrowheads="1"/>
          </p:cNvSpPr>
          <p:nvPr/>
        </p:nvSpPr>
        <p:spPr bwMode="auto">
          <a:xfrm>
            <a:off x="5935663" y="4013200"/>
            <a:ext cx="4619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95"/>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058" name="Rectangle 18"/>
          <p:cNvSpPr>
            <a:spLocks noChangeArrowheads="1"/>
          </p:cNvSpPr>
          <p:nvPr/>
        </p:nvSpPr>
        <p:spPr bwMode="auto">
          <a:xfrm>
            <a:off x="4752975" y="3956050"/>
            <a:ext cx="769938" cy="111125"/>
          </a:xfrm>
          <a:prstGeom prst="rect">
            <a:avLst/>
          </a:prstGeom>
          <a:solidFill>
            <a:srgbClr val="3C2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Freeform 19"/>
          <p:cNvSpPr>
            <a:spLocks/>
          </p:cNvSpPr>
          <p:nvPr/>
        </p:nvSpPr>
        <p:spPr bwMode="auto">
          <a:xfrm>
            <a:off x="5467350" y="3913188"/>
            <a:ext cx="250825" cy="211138"/>
          </a:xfrm>
          <a:custGeom>
            <a:avLst/>
            <a:gdLst>
              <a:gd name="T0" fmla="*/ 0 w 18"/>
              <a:gd name="T1" fmla="*/ 0 h 15"/>
              <a:gd name="T2" fmla="*/ 0 w 18"/>
              <a:gd name="T3" fmla="*/ 15 h 15"/>
              <a:gd name="T4" fmla="*/ 18 w 18"/>
              <a:gd name="T5" fmla="*/ 6 h 15"/>
              <a:gd name="T6" fmla="*/ 0 w 18"/>
              <a:gd name="T7" fmla="*/ 0 h 15"/>
            </a:gdLst>
            <a:ahLst/>
            <a:cxnLst>
              <a:cxn ang="0">
                <a:pos x="T0" y="T1"/>
              </a:cxn>
              <a:cxn ang="0">
                <a:pos x="T2" y="T3"/>
              </a:cxn>
              <a:cxn ang="0">
                <a:pos x="T4" y="T5"/>
              </a:cxn>
              <a:cxn ang="0">
                <a:pos x="T6" y="T7"/>
              </a:cxn>
            </a:cxnLst>
            <a:rect l="0" t="0" r="r" b="b"/>
            <a:pathLst>
              <a:path w="18" h="15">
                <a:moveTo>
                  <a:pt x="0" y="0"/>
                </a:moveTo>
                <a:lnTo>
                  <a:pt x="0" y="15"/>
                </a:lnTo>
                <a:lnTo>
                  <a:pt x="18" y="6"/>
                </a:lnTo>
                <a:lnTo>
                  <a:pt x="0" y="0"/>
                </a:lnTo>
                <a:close/>
              </a:path>
            </a:pathLst>
          </a:custGeom>
          <a:solidFill>
            <a:srgbClr val="3C2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0"/>
          <p:cNvSpPr>
            <a:spLocks noChangeArrowheads="1"/>
          </p:cNvSpPr>
          <p:nvPr/>
        </p:nvSpPr>
        <p:spPr bwMode="auto">
          <a:xfrm>
            <a:off x="5675313" y="4687888"/>
            <a:ext cx="1460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95"/>
              </a:rPr>
              <a:t>Data path</a:t>
            </a:r>
            <a:endParaRPr kumimoji="0" lang="en-US" sz="1800" b="0" i="0" u="none" strike="noStrike" cap="none" normalizeH="0" baseline="0" smtClean="0">
              <a:ln>
                <a:noFill/>
              </a:ln>
              <a:solidFill>
                <a:schemeClr val="tx1"/>
              </a:solidFill>
              <a:effectLst/>
              <a:latin typeface="Arial" pitchFamily="34" charset="0"/>
            </a:endParaRPr>
          </a:p>
        </p:txBody>
      </p:sp>
      <p:sp>
        <p:nvSpPr>
          <p:cNvPr id="2061" name="Line 21"/>
          <p:cNvSpPr>
            <a:spLocks noChangeShapeType="1"/>
          </p:cNvSpPr>
          <p:nvPr/>
        </p:nvSpPr>
        <p:spPr bwMode="auto">
          <a:xfrm>
            <a:off x="5746750" y="4249738"/>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Line 22"/>
          <p:cNvSpPr>
            <a:spLocks noChangeShapeType="1"/>
          </p:cNvSpPr>
          <p:nvPr/>
        </p:nvSpPr>
        <p:spPr bwMode="auto">
          <a:xfrm>
            <a:off x="5746750" y="4362450"/>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Line 23"/>
          <p:cNvSpPr>
            <a:spLocks noChangeShapeType="1"/>
          </p:cNvSpPr>
          <p:nvPr/>
        </p:nvSpPr>
        <p:spPr bwMode="auto">
          <a:xfrm>
            <a:off x="5746750"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Freeform 24"/>
          <p:cNvSpPr>
            <a:spLocks/>
          </p:cNvSpPr>
          <p:nvPr/>
        </p:nvSpPr>
        <p:spPr bwMode="auto">
          <a:xfrm>
            <a:off x="5718175" y="4473575"/>
            <a:ext cx="71438" cy="127000"/>
          </a:xfrm>
          <a:custGeom>
            <a:avLst/>
            <a:gdLst>
              <a:gd name="T0" fmla="*/ 2 w 5"/>
              <a:gd name="T1" fmla="*/ 2 h 9"/>
              <a:gd name="T2" fmla="*/ 0 w 5"/>
              <a:gd name="T3" fmla="*/ 0 h 9"/>
              <a:gd name="T4" fmla="*/ 2 w 5"/>
              <a:gd name="T5" fmla="*/ 9 h 9"/>
              <a:gd name="T6" fmla="*/ 5 w 5"/>
              <a:gd name="T7" fmla="*/ 0 h 9"/>
              <a:gd name="T8" fmla="*/ 2 w 5"/>
              <a:gd name="T9" fmla="*/ 2 h 9"/>
            </a:gdLst>
            <a:ahLst/>
            <a:cxnLst>
              <a:cxn ang="0">
                <a:pos x="T0" y="T1"/>
              </a:cxn>
              <a:cxn ang="0">
                <a:pos x="T2" y="T3"/>
              </a:cxn>
              <a:cxn ang="0">
                <a:pos x="T4" y="T5"/>
              </a:cxn>
              <a:cxn ang="0">
                <a:pos x="T6" y="T7"/>
              </a:cxn>
              <a:cxn ang="0">
                <a:pos x="T8" y="T9"/>
              </a:cxn>
            </a:cxnLst>
            <a:rect l="0" t="0" r="r" b="b"/>
            <a:pathLst>
              <a:path w="5" h="9">
                <a:moveTo>
                  <a:pt x="2" y="2"/>
                </a:moveTo>
                <a:lnTo>
                  <a:pt x="0" y="0"/>
                </a:lnTo>
                <a:lnTo>
                  <a:pt x="2" y="9"/>
                </a:lnTo>
                <a:lnTo>
                  <a:pt x="5"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Line 25"/>
          <p:cNvSpPr>
            <a:spLocks noChangeShapeType="1"/>
          </p:cNvSpPr>
          <p:nvPr/>
        </p:nvSpPr>
        <p:spPr bwMode="auto">
          <a:xfrm>
            <a:off x="5943600" y="4249738"/>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Line 26"/>
          <p:cNvSpPr>
            <a:spLocks noChangeShapeType="1"/>
          </p:cNvSpPr>
          <p:nvPr/>
        </p:nvSpPr>
        <p:spPr bwMode="auto">
          <a:xfrm>
            <a:off x="5943600" y="4362450"/>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Line 27"/>
          <p:cNvSpPr>
            <a:spLocks noChangeShapeType="1"/>
          </p:cNvSpPr>
          <p:nvPr/>
        </p:nvSpPr>
        <p:spPr bwMode="auto">
          <a:xfrm>
            <a:off x="5943600"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Freeform 28"/>
          <p:cNvSpPr>
            <a:spLocks/>
          </p:cNvSpPr>
          <p:nvPr/>
        </p:nvSpPr>
        <p:spPr bwMode="auto">
          <a:xfrm>
            <a:off x="5900738" y="4473575"/>
            <a:ext cx="84138" cy="127000"/>
          </a:xfrm>
          <a:custGeom>
            <a:avLst/>
            <a:gdLst>
              <a:gd name="T0" fmla="*/ 3 w 6"/>
              <a:gd name="T1" fmla="*/ 2 h 9"/>
              <a:gd name="T2" fmla="*/ 0 w 6"/>
              <a:gd name="T3" fmla="*/ 0 h 9"/>
              <a:gd name="T4" fmla="*/ 3 w 6"/>
              <a:gd name="T5" fmla="*/ 9 h 9"/>
              <a:gd name="T6" fmla="*/ 6 w 6"/>
              <a:gd name="T7" fmla="*/ 0 h 9"/>
              <a:gd name="T8" fmla="*/ 3 w 6"/>
              <a:gd name="T9" fmla="*/ 2 h 9"/>
            </a:gdLst>
            <a:ahLst/>
            <a:cxnLst>
              <a:cxn ang="0">
                <a:pos x="T0" y="T1"/>
              </a:cxn>
              <a:cxn ang="0">
                <a:pos x="T2" y="T3"/>
              </a:cxn>
              <a:cxn ang="0">
                <a:pos x="T4" y="T5"/>
              </a:cxn>
              <a:cxn ang="0">
                <a:pos x="T6" y="T7"/>
              </a:cxn>
              <a:cxn ang="0">
                <a:pos x="T8" y="T9"/>
              </a:cxn>
            </a:cxnLst>
            <a:rect l="0" t="0" r="r" b="b"/>
            <a:pathLst>
              <a:path w="6" h="9">
                <a:moveTo>
                  <a:pt x="3" y="2"/>
                </a:moveTo>
                <a:lnTo>
                  <a:pt x="0" y="0"/>
                </a:lnTo>
                <a:lnTo>
                  <a:pt x="3" y="9"/>
                </a:lnTo>
                <a:lnTo>
                  <a:pt x="6"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Line 29"/>
          <p:cNvSpPr>
            <a:spLocks noChangeShapeType="1"/>
          </p:cNvSpPr>
          <p:nvPr/>
        </p:nvSpPr>
        <p:spPr bwMode="auto">
          <a:xfrm>
            <a:off x="6110288" y="4249738"/>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Line 30"/>
          <p:cNvSpPr>
            <a:spLocks noChangeShapeType="1"/>
          </p:cNvSpPr>
          <p:nvPr/>
        </p:nvSpPr>
        <p:spPr bwMode="auto">
          <a:xfrm>
            <a:off x="6110288" y="4362450"/>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1" name="Line 31"/>
          <p:cNvSpPr>
            <a:spLocks noChangeShapeType="1"/>
          </p:cNvSpPr>
          <p:nvPr/>
        </p:nvSpPr>
        <p:spPr bwMode="auto">
          <a:xfrm>
            <a:off x="6110288"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Freeform 32"/>
          <p:cNvSpPr>
            <a:spLocks/>
          </p:cNvSpPr>
          <p:nvPr/>
        </p:nvSpPr>
        <p:spPr bwMode="auto">
          <a:xfrm>
            <a:off x="6083300" y="4473575"/>
            <a:ext cx="69850" cy="127000"/>
          </a:xfrm>
          <a:custGeom>
            <a:avLst/>
            <a:gdLst>
              <a:gd name="T0" fmla="*/ 2 w 5"/>
              <a:gd name="T1" fmla="*/ 2 h 9"/>
              <a:gd name="T2" fmla="*/ 0 w 5"/>
              <a:gd name="T3" fmla="*/ 0 h 9"/>
              <a:gd name="T4" fmla="*/ 2 w 5"/>
              <a:gd name="T5" fmla="*/ 9 h 9"/>
              <a:gd name="T6" fmla="*/ 5 w 5"/>
              <a:gd name="T7" fmla="*/ 0 h 9"/>
              <a:gd name="T8" fmla="*/ 2 w 5"/>
              <a:gd name="T9" fmla="*/ 2 h 9"/>
            </a:gdLst>
            <a:ahLst/>
            <a:cxnLst>
              <a:cxn ang="0">
                <a:pos x="T0" y="T1"/>
              </a:cxn>
              <a:cxn ang="0">
                <a:pos x="T2" y="T3"/>
              </a:cxn>
              <a:cxn ang="0">
                <a:pos x="T4" y="T5"/>
              </a:cxn>
              <a:cxn ang="0">
                <a:pos x="T6" y="T7"/>
              </a:cxn>
              <a:cxn ang="0">
                <a:pos x="T8" y="T9"/>
              </a:cxn>
            </a:cxnLst>
            <a:rect l="0" t="0" r="r" b="b"/>
            <a:pathLst>
              <a:path w="5" h="9">
                <a:moveTo>
                  <a:pt x="2" y="2"/>
                </a:moveTo>
                <a:lnTo>
                  <a:pt x="0" y="0"/>
                </a:lnTo>
                <a:lnTo>
                  <a:pt x="2" y="9"/>
                </a:lnTo>
                <a:lnTo>
                  <a:pt x="5"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3" name="Line 33"/>
          <p:cNvSpPr>
            <a:spLocks noChangeShapeType="1"/>
          </p:cNvSpPr>
          <p:nvPr/>
        </p:nvSpPr>
        <p:spPr bwMode="auto">
          <a:xfrm>
            <a:off x="6307138" y="4249738"/>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4" name="Line 34"/>
          <p:cNvSpPr>
            <a:spLocks noChangeShapeType="1"/>
          </p:cNvSpPr>
          <p:nvPr/>
        </p:nvSpPr>
        <p:spPr bwMode="auto">
          <a:xfrm>
            <a:off x="6307138" y="4362450"/>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Line 35"/>
          <p:cNvSpPr>
            <a:spLocks noChangeShapeType="1"/>
          </p:cNvSpPr>
          <p:nvPr/>
        </p:nvSpPr>
        <p:spPr bwMode="auto">
          <a:xfrm>
            <a:off x="6307138"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Freeform 36"/>
          <p:cNvSpPr>
            <a:spLocks/>
          </p:cNvSpPr>
          <p:nvPr/>
        </p:nvSpPr>
        <p:spPr bwMode="auto">
          <a:xfrm>
            <a:off x="6264275" y="4473575"/>
            <a:ext cx="69850" cy="127000"/>
          </a:xfrm>
          <a:custGeom>
            <a:avLst/>
            <a:gdLst>
              <a:gd name="T0" fmla="*/ 3 w 5"/>
              <a:gd name="T1" fmla="*/ 2 h 9"/>
              <a:gd name="T2" fmla="*/ 0 w 5"/>
              <a:gd name="T3" fmla="*/ 0 h 9"/>
              <a:gd name="T4" fmla="*/ 3 w 5"/>
              <a:gd name="T5" fmla="*/ 9 h 9"/>
              <a:gd name="T6" fmla="*/ 5 w 5"/>
              <a:gd name="T7" fmla="*/ 0 h 9"/>
              <a:gd name="T8" fmla="*/ 3 w 5"/>
              <a:gd name="T9" fmla="*/ 2 h 9"/>
            </a:gdLst>
            <a:ahLst/>
            <a:cxnLst>
              <a:cxn ang="0">
                <a:pos x="T0" y="T1"/>
              </a:cxn>
              <a:cxn ang="0">
                <a:pos x="T2" y="T3"/>
              </a:cxn>
              <a:cxn ang="0">
                <a:pos x="T4" y="T5"/>
              </a:cxn>
              <a:cxn ang="0">
                <a:pos x="T6" y="T7"/>
              </a:cxn>
              <a:cxn ang="0">
                <a:pos x="T8" y="T9"/>
              </a:cxn>
            </a:cxnLst>
            <a:rect l="0" t="0" r="r" b="b"/>
            <a:pathLst>
              <a:path w="5" h="9">
                <a:moveTo>
                  <a:pt x="3" y="2"/>
                </a:moveTo>
                <a:lnTo>
                  <a:pt x="0" y="0"/>
                </a:lnTo>
                <a:lnTo>
                  <a:pt x="3" y="9"/>
                </a:lnTo>
                <a:lnTo>
                  <a:pt x="5"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Line 37"/>
          <p:cNvSpPr>
            <a:spLocks noChangeShapeType="1"/>
          </p:cNvSpPr>
          <p:nvPr/>
        </p:nvSpPr>
        <p:spPr bwMode="auto">
          <a:xfrm>
            <a:off x="6489700" y="4249738"/>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8" name="Line 38"/>
          <p:cNvSpPr>
            <a:spLocks noChangeShapeType="1"/>
          </p:cNvSpPr>
          <p:nvPr/>
        </p:nvSpPr>
        <p:spPr bwMode="auto">
          <a:xfrm>
            <a:off x="6489700" y="4362450"/>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9" name="Line 39"/>
          <p:cNvSpPr>
            <a:spLocks noChangeShapeType="1"/>
          </p:cNvSpPr>
          <p:nvPr/>
        </p:nvSpPr>
        <p:spPr bwMode="auto">
          <a:xfrm>
            <a:off x="6489700"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40"/>
          <p:cNvSpPr>
            <a:spLocks/>
          </p:cNvSpPr>
          <p:nvPr/>
        </p:nvSpPr>
        <p:spPr bwMode="auto">
          <a:xfrm>
            <a:off x="6446838" y="4473575"/>
            <a:ext cx="69850" cy="127000"/>
          </a:xfrm>
          <a:custGeom>
            <a:avLst/>
            <a:gdLst>
              <a:gd name="T0" fmla="*/ 3 w 5"/>
              <a:gd name="T1" fmla="*/ 2 h 9"/>
              <a:gd name="T2" fmla="*/ 0 w 5"/>
              <a:gd name="T3" fmla="*/ 0 h 9"/>
              <a:gd name="T4" fmla="*/ 3 w 5"/>
              <a:gd name="T5" fmla="*/ 9 h 9"/>
              <a:gd name="T6" fmla="*/ 5 w 5"/>
              <a:gd name="T7" fmla="*/ 0 h 9"/>
              <a:gd name="T8" fmla="*/ 3 w 5"/>
              <a:gd name="T9" fmla="*/ 2 h 9"/>
            </a:gdLst>
            <a:ahLst/>
            <a:cxnLst>
              <a:cxn ang="0">
                <a:pos x="T0" y="T1"/>
              </a:cxn>
              <a:cxn ang="0">
                <a:pos x="T2" y="T3"/>
              </a:cxn>
              <a:cxn ang="0">
                <a:pos x="T4" y="T5"/>
              </a:cxn>
              <a:cxn ang="0">
                <a:pos x="T6" y="T7"/>
              </a:cxn>
              <a:cxn ang="0">
                <a:pos x="T8" y="T9"/>
              </a:cxn>
            </a:cxnLst>
            <a:rect l="0" t="0" r="r" b="b"/>
            <a:pathLst>
              <a:path w="5" h="9">
                <a:moveTo>
                  <a:pt x="3" y="2"/>
                </a:moveTo>
                <a:lnTo>
                  <a:pt x="0" y="0"/>
                </a:lnTo>
                <a:lnTo>
                  <a:pt x="3" y="9"/>
                </a:lnTo>
                <a:lnTo>
                  <a:pt x="5"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41"/>
          <p:cNvSpPr>
            <a:spLocks noChangeArrowheads="1"/>
          </p:cNvSpPr>
          <p:nvPr/>
        </p:nvSpPr>
        <p:spPr bwMode="auto">
          <a:xfrm>
            <a:off x="5016500" y="4165600"/>
            <a:ext cx="7635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95"/>
              </a:rPr>
              <a:t>control </a:t>
            </a:r>
            <a:endParaRPr kumimoji="0" lang="en-US" sz="1800" b="0" i="0" u="none" strike="noStrike" cap="none" normalizeH="0" baseline="0" smtClean="0">
              <a:ln>
                <a:noFill/>
              </a:ln>
              <a:solidFill>
                <a:schemeClr val="tx1"/>
              </a:solidFill>
              <a:effectLst/>
              <a:latin typeface="Arial" pitchFamily="34" charset="0"/>
            </a:endParaRPr>
          </a:p>
        </p:txBody>
      </p:sp>
      <p:sp>
        <p:nvSpPr>
          <p:cNvPr id="115" name="Rectangle 42"/>
          <p:cNvSpPr>
            <a:spLocks noChangeArrowheads="1"/>
          </p:cNvSpPr>
          <p:nvPr/>
        </p:nvSpPr>
        <p:spPr bwMode="auto">
          <a:xfrm>
            <a:off x="5016500" y="4381500"/>
            <a:ext cx="7318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95"/>
              </a:rPr>
              <a:t>signals</a:t>
            </a:r>
            <a:endParaRPr kumimoji="0" lang="en-US" sz="1800" b="0" i="0" u="none" strike="noStrike" cap="none" normalizeH="0" baseline="0" smtClean="0">
              <a:ln>
                <a:noFill/>
              </a:ln>
              <a:solidFill>
                <a:schemeClr val="tx1"/>
              </a:solidFill>
              <a:effectLst/>
              <a:latin typeface="Arial" pitchFamily="34" charset="0"/>
            </a:endParaRPr>
          </a:p>
        </p:txBody>
      </p:sp>
      <p:sp>
        <p:nvSpPr>
          <p:cNvPr id="116" name="Freeform 43"/>
          <p:cNvSpPr>
            <a:spLocks/>
          </p:cNvSpPr>
          <p:nvPr/>
        </p:nvSpPr>
        <p:spPr bwMode="auto">
          <a:xfrm>
            <a:off x="3114675" y="2794000"/>
            <a:ext cx="392113" cy="601663"/>
          </a:xfrm>
          <a:custGeom>
            <a:avLst/>
            <a:gdLst>
              <a:gd name="T0" fmla="*/ 28 w 28"/>
              <a:gd name="T1" fmla="*/ 0 h 43"/>
              <a:gd name="T2" fmla="*/ 0 w 28"/>
              <a:gd name="T3" fmla="*/ 7 h 43"/>
              <a:gd name="T4" fmla="*/ 0 w 28"/>
              <a:gd name="T5" fmla="*/ 33 h 43"/>
              <a:gd name="T6" fmla="*/ 27 w 28"/>
              <a:gd name="T7" fmla="*/ 43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0" y="7"/>
                </a:lnTo>
                <a:lnTo>
                  <a:pt x="0" y="33"/>
                </a:lnTo>
                <a:lnTo>
                  <a:pt x="27" y="43"/>
                </a:lnTo>
                <a:lnTo>
                  <a:pt x="28" y="0"/>
                </a:lnTo>
                <a:close/>
              </a:path>
            </a:pathLst>
          </a:custGeom>
          <a:solidFill>
            <a:srgbClr val="E8A598"/>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4"/>
          <p:cNvSpPr>
            <a:spLocks/>
          </p:cNvSpPr>
          <p:nvPr/>
        </p:nvSpPr>
        <p:spPr bwMode="auto">
          <a:xfrm>
            <a:off x="3506788" y="3255963"/>
            <a:ext cx="560388" cy="784225"/>
          </a:xfrm>
          <a:custGeom>
            <a:avLst/>
            <a:gdLst>
              <a:gd name="T0" fmla="*/ 0 w 40"/>
              <a:gd name="T1" fmla="*/ 56 h 56"/>
              <a:gd name="T2" fmla="*/ 0 w 40"/>
              <a:gd name="T3" fmla="*/ 25 h 56"/>
              <a:gd name="T4" fmla="*/ 40 w 40"/>
              <a:gd name="T5" fmla="*/ 25 h 56"/>
              <a:gd name="T6" fmla="*/ 40 w 40"/>
              <a:gd name="T7" fmla="*/ 0 h 56"/>
            </a:gdLst>
            <a:ahLst/>
            <a:cxnLst>
              <a:cxn ang="0">
                <a:pos x="T0" y="T1"/>
              </a:cxn>
              <a:cxn ang="0">
                <a:pos x="T2" y="T3"/>
              </a:cxn>
              <a:cxn ang="0">
                <a:pos x="T4" y="T5"/>
              </a:cxn>
              <a:cxn ang="0">
                <a:pos x="T6" y="T7"/>
              </a:cxn>
            </a:cxnLst>
            <a:rect l="0" t="0" r="r" b="b"/>
            <a:pathLst>
              <a:path w="40" h="56">
                <a:moveTo>
                  <a:pt x="0" y="56"/>
                </a:moveTo>
                <a:lnTo>
                  <a:pt x="0" y="25"/>
                </a:lnTo>
                <a:lnTo>
                  <a:pt x="40" y="25"/>
                </a:lnTo>
                <a:lnTo>
                  <a:pt x="40" y="0"/>
                </a:lnTo>
              </a:path>
            </a:pathLst>
          </a:custGeom>
          <a:noFill/>
          <a:ln w="9"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45"/>
          <p:cNvSpPr>
            <a:spLocks noChangeArrowheads="1"/>
          </p:cNvSpPr>
          <p:nvPr/>
        </p:nvSpPr>
        <p:spPr bwMode="auto">
          <a:xfrm>
            <a:off x="3463925" y="3997325"/>
            <a:ext cx="84138" cy="98425"/>
          </a:xfrm>
          <a:prstGeom prst="ellipse">
            <a:avLst/>
          </a:prstGeom>
          <a:solidFill>
            <a:srgbClr val="413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46"/>
          <p:cNvSpPr>
            <a:spLocks noChangeArrowheads="1"/>
          </p:cNvSpPr>
          <p:nvPr/>
        </p:nvSpPr>
        <p:spPr bwMode="auto">
          <a:xfrm>
            <a:off x="3463925" y="3997325"/>
            <a:ext cx="84138" cy="98425"/>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47"/>
          <p:cNvSpPr>
            <a:spLocks noChangeArrowheads="1"/>
          </p:cNvSpPr>
          <p:nvPr/>
        </p:nvSpPr>
        <p:spPr bwMode="auto">
          <a:xfrm>
            <a:off x="3870325" y="3143250"/>
            <a:ext cx="336550" cy="266700"/>
          </a:xfrm>
          <a:prstGeom prst="ellipse">
            <a:avLst/>
          </a:prstGeom>
          <a:solidFill>
            <a:srgbClr val="E3C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48"/>
          <p:cNvSpPr>
            <a:spLocks noChangeArrowheads="1"/>
          </p:cNvSpPr>
          <p:nvPr/>
        </p:nvSpPr>
        <p:spPr bwMode="auto">
          <a:xfrm>
            <a:off x="3870325" y="3143250"/>
            <a:ext cx="336550" cy="266700"/>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49"/>
          <p:cNvSpPr>
            <a:spLocks noChangeShapeType="1"/>
          </p:cNvSpPr>
          <p:nvPr/>
        </p:nvSpPr>
        <p:spPr bwMode="auto">
          <a:xfrm flipH="1">
            <a:off x="3492500" y="3270250"/>
            <a:ext cx="363538"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50"/>
          <p:cNvSpPr>
            <a:spLocks/>
          </p:cNvSpPr>
          <p:nvPr/>
        </p:nvSpPr>
        <p:spPr bwMode="auto">
          <a:xfrm>
            <a:off x="3478213" y="3227388"/>
            <a:ext cx="127000" cy="84138"/>
          </a:xfrm>
          <a:custGeom>
            <a:avLst/>
            <a:gdLst>
              <a:gd name="T0" fmla="*/ 6 w 9"/>
              <a:gd name="T1" fmla="*/ 3 h 6"/>
              <a:gd name="T2" fmla="*/ 9 w 9"/>
              <a:gd name="T3" fmla="*/ 0 h 6"/>
              <a:gd name="T4" fmla="*/ 0 w 9"/>
              <a:gd name="T5" fmla="*/ 3 h 6"/>
              <a:gd name="T6" fmla="*/ 9 w 9"/>
              <a:gd name="T7" fmla="*/ 6 h 6"/>
              <a:gd name="T8" fmla="*/ 6 w 9"/>
              <a:gd name="T9" fmla="*/ 3 h 6"/>
            </a:gdLst>
            <a:ahLst/>
            <a:cxnLst>
              <a:cxn ang="0">
                <a:pos x="T0" y="T1"/>
              </a:cxn>
              <a:cxn ang="0">
                <a:pos x="T2" y="T3"/>
              </a:cxn>
              <a:cxn ang="0">
                <a:pos x="T4" y="T5"/>
              </a:cxn>
              <a:cxn ang="0">
                <a:pos x="T6" y="T7"/>
              </a:cxn>
              <a:cxn ang="0">
                <a:pos x="T8" y="T9"/>
              </a:cxn>
            </a:cxnLst>
            <a:rect l="0" t="0" r="r" b="b"/>
            <a:pathLst>
              <a:path w="9" h="6">
                <a:moveTo>
                  <a:pt x="6" y="3"/>
                </a:moveTo>
                <a:lnTo>
                  <a:pt x="9" y="0"/>
                </a:lnTo>
                <a:lnTo>
                  <a:pt x="0" y="3"/>
                </a:lnTo>
                <a:lnTo>
                  <a:pt x="9" y="6"/>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Line 51"/>
          <p:cNvSpPr>
            <a:spLocks noChangeShapeType="1"/>
          </p:cNvSpPr>
          <p:nvPr/>
        </p:nvSpPr>
        <p:spPr bwMode="auto">
          <a:xfrm>
            <a:off x="3927475" y="3284538"/>
            <a:ext cx="209550" cy="0"/>
          </a:xfrm>
          <a:prstGeom prst="line">
            <a:avLst/>
          </a:prstGeom>
          <a:noFill/>
          <a:ln w="9" cap="flat">
            <a:solidFill>
              <a:srgbClr val="2F313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52"/>
          <p:cNvSpPr>
            <a:spLocks noChangeShapeType="1"/>
          </p:cNvSpPr>
          <p:nvPr/>
        </p:nvSpPr>
        <p:spPr bwMode="auto">
          <a:xfrm>
            <a:off x="4038600" y="3186113"/>
            <a:ext cx="0" cy="195263"/>
          </a:xfrm>
          <a:prstGeom prst="line">
            <a:avLst/>
          </a:prstGeom>
          <a:noFill/>
          <a:ln w="9" cap="flat">
            <a:solidFill>
              <a:srgbClr val="2F313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53"/>
          <p:cNvSpPr>
            <a:spLocks noChangeShapeType="1"/>
          </p:cNvSpPr>
          <p:nvPr/>
        </p:nvSpPr>
        <p:spPr bwMode="auto">
          <a:xfrm flipH="1">
            <a:off x="4221163" y="3284538"/>
            <a:ext cx="180975"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54"/>
          <p:cNvSpPr>
            <a:spLocks/>
          </p:cNvSpPr>
          <p:nvPr/>
        </p:nvSpPr>
        <p:spPr bwMode="auto">
          <a:xfrm>
            <a:off x="4206875" y="3255963"/>
            <a:ext cx="111125" cy="55563"/>
          </a:xfrm>
          <a:custGeom>
            <a:avLst/>
            <a:gdLst>
              <a:gd name="T0" fmla="*/ 6 w 8"/>
              <a:gd name="T1" fmla="*/ 2 h 4"/>
              <a:gd name="T2" fmla="*/ 8 w 8"/>
              <a:gd name="T3" fmla="*/ 0 h 4"/>
              <a:gd name="T4" fmla="*/ 0 w 8"/>
              <a:gd name="T5" fmla="*/ 2 h 4"/>
              <a:gd name="T6" fmla="*/ 8 w 8"/>
              <a:gd name="T7" fmla="*/ 4 h 4"/>
              <a:gd name="T8" fmla="*/ 6 w 8"/>
              <a:gd name="T9" fmla="*/ 2 h 4"/>
            </a:gdLst>
            <a:ahLst/>
            <a:cxnLst>
              <a:cxn ang="0">
                <a:pos x="T0" y="T1"/>
              </a:cxn>
              <a:cxn ang="0">
                <a:pos x="T2" y="T3"/>
              </a:cxn>
              <a:cxn ang="0">
                <a:pos x="T4" y="T5"/>
              </a:cxn>
              <a:cxn ang="0">
                <a:pos x="T6" y="T7"/>
              </a:cxn>
              <a:cxn ang="0">
                <a:pos x="T8" y="T9"/>
              </a:cxn>
            </a:cxnLst>
            <a:rect l="0" t="0" r="r" b="b"/>
            <a:pathLst>
              <a:path w="8" h="4">
                <a:moveTo>
                  <a:pt x="6" y="2"/>
                </a:moveTo>
                <a:lnTo>
                  <a:pt x="8" y="0"/>
                </a:lnTo>
                <a:lnTo>
                  <a:pt x="0" y="2"/>
                </a:lnTo>
                <a:lnTo>
                  <a:pt x="8" y="4"/>
                </a:lnTo>
                <a:lnTo>
                  <a:pt x="6"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0" name="Rectangle 55"/>
          <p:cNvSpPr>
            <a:spLocks noChangeArrowheads="1"/>
          </p:cNvSpPr>
          <p:nvPr/>
        </p:nvSpPr>
        <p:spPr bwMode="auto">
          <a:xfrm>
            <a:off x="4402138" y="3241675"/>
            <a:ext cx="211138" cy="322263"/>
          </a:xfrm>
          <a:prstGeom prst="rect">
            <a:avLst/>
          </a:prstGeom>
          <a:solidFill>
            <a:srgbClr val="E3CCCD"/>
          </a:solidFill>
          <a:ln w="9" cap="flat">
            <a:solidFill>
              <a:srgbClr val="2F31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1" name="Rectangle 56"/>
          <p:cNvSpPr>
            <a:spLocks noChangeArrowheads="1"/>
          </p:cNvSpPr>
          <p:nvPr/>
        </p:nvSpPr>
        <p:spPr bwMode="auto">
          <a:xfrm>
            <a:off x="4416425" y="3263900"/>
            <a:ext cx="285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95"/>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082" name="Freeform 57"/>
          <p:cNvSpPr>
            <a:spLocks/>
          </p:cNvSpPr>
          <p:nvPr/>
        </p:nvSpPr>
        <p:spPr bwMode="auto">
          <a:xfrm>
            <a:off x="3535363" y="2933700"/>
            <a:ext cx="2365375" cy="839788"/>
          </a:xfrm>
          <a:custGeom>
            <a:avLst/>
            <a:gdLst>
              <a:gd name="T0" fmla="*/ 169 w 169"/>
              <a:gd name="T1" fmla="*/ 60 h 60"/>
              <a:gd name="T2" fmla="*/ 169 w 169"/>
              <a:gd name="T3" fmla="*/ 1 h 60"/>
              <a:gd name="T4" fmla="*/ 0 w 169"/>
              <a:gd name="T5" fmla="*/ 0 h 60"/>
            </a:gdLst>
            <a:ahLst/>
            <a:cxnLst>
              <a:cxn ang="0">
                <a:pos x="T0" y="T1"/>
              </a:cxn>
              <a:cxn ang="0">
                <a:pos x="T2" y="T3"/>
              </a:cxn>
              <a:cxn ang="0">
                <a:pos x="T4" y="T5"/>
              </a:cxn>
            </a:cxnLst>
            <a:rect l="0" t="0" r="r" b="b"/>
            <a:pathLst>
              <a:path w="169" h="60">
                <a:moveTo>
                  <a:pt x="169" y="60"/>
                </a:moveTo>
                <a:lnTo>
                  <a:pt x="169" y="1"/>
                </a:lnTo>
                <a:lnTo>
                  <a:pt x="0" y="0"/>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3" name="Freeform 58"/>
          <p:cNvSpPr>
            <a:spLocks/>
          </p:cNvSpPr>
          <p:nvPr/>
        </p:nvSpPr>
        <p:spPr bwMode="auto">
          <a:xfrm>
            <a:off x="3521075" y="2905125"/>
            <a:ext cx="125413" cy="71438"/>
          </a:xfrm>
          <a:custGeom>
            <a:avLst/>
            <a:gdLst>
              <a:gd name="T0" fmla="*/ 6 w 9"/>
              <a:gd name="T1" fmla="*/ 2 h 5"/>
              <a:gd name="T2" fmla="*/ 9 w 9"/>
              <a:gd name="T3" fmla="*/ 0 h 5"/>
              <a:gd name="T4" fmla="*/ 0 w 9"/>
              <a:gd name="T5" fmla="*/ 2 h 5"/>
              <a:gd name="T6" fmla="*/ 9 w 9"/>
              <a:gd name="T7" fmla="*/ 5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lnTo>
                  <a:pt x="9" y="0"/>
                </a:lnTo>
                <a:lnTo>
                  <a:pt x="0" y="2"/>
                </a:lnTo>
                <a:lnTo>
                  <a:pt x="9" y="5"/>
                </a:lnTo>
                <a:lnTo>
                  <a:pt x="6"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4" name="Rectangle 59"/>
          <p:cNvSpPr>
            <a:spLocks noChangeArrowheads="1"/>
          </p:cNvSpPr>
          <p:nvPr/>
        </p:nvSpPr>
        <p:spPr bwMode="auto">
          <a:xfrm>
            <a:off x="4681538" y="2974975"/>
            <a:ext cx="10136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err="1" smtClean="0">
                <a:solidFill>
                  <a:srgbClr val="24282B"/>
                </a:solidFill>
                <a:latin typeface="ArialMT" charset="-95"/>
              </a:rPr>
              <a:t>μ</a:t>
            </a:r>
            <a:r>
              <a:rPr lang="en-US" sz="1200" dirty="0" err="1" smtClean="0">
                <a:solidFill>
                  <a:srgbClr val="24282B"/>
                </a:solidFill>
                <a:latin typeface="ArialMT" charset="-95"/>
              </a:rPr>
              <a:t>branchTarget</a:t>
            </a:r>
            <a:endParaRPr lang="en-US" sz="1200" dirty="0">
              <a:latin typeface="Arial" pitchFamily="34" charset="0"/>
            </a:endParaRPr>
          </a:p>
          <a:p>
            <a:pPr fontAlgn="base">
              <a:spcBef>
                <a:spcPct val="0"/>
              </a:spcBef>
              <a:spcAft>
                <a:spcPct val="0"/>
              </a:spcAft>
            </a:pPr>
            <a:endParaRPr lang="en-US" sz="1200" dirty="0">
              <a:latin typeface="Arial" pitchFamily="34" charset="0"/>
            </a:endParaRPr>
          </a:p>
        </p:txBody>
      </p:sp>
      <p:sp>
        <p:nvSpPr>
          <p:cNvPr id="2085" name="Freeform 60"/>
          <p:cNvSpPr>
            <a:spLocks/>
          </p:cNvSpPr>
          <p:nvPr/>
        </p:nvSpPr>
        <p:spPr bwMode="auto">
          <a:xfrm>
            <a:off x="2359025" y="5608638"/>
            <a:ext cx="6383338" cy="419100"/>
          </a:xfrm>
          <a:custGeom>
            <a:avLst/>
            <a:gdLst>
              <a:gd name="T0" fmla="*/ 10 w 456"/>
              <a:gd name="T1" fmla="*/ 0 h 30"/>
              <a:gd name="T2" fmla="*/ 446 w 456"/>
              <a:gd name="T3" fmla="*/ 0 h 30"/>
              <a:gd name="T4" fmla="*/ 456 w 456"/>
              <a:gd name="T5" fmla="*/ 9 h 30"/>
              <a:gd name="T6" fmla="*/ 456 w 456"/>
              <a:gd name="T7" fmla="*/ 20 h 30"/>
              <a:gd name="T8" fmla="*/ 446 w 456"/>
              <a:gd name="T9" fmla="*/ 30 h 30"/>
              <a:gd name="T10" fmla="*/ 10 w 456"/>
              <a:gd name="T11" fmla="*/ 30 h 30"/>
              <a:gd name="T12" fmla="*/ 0 w 456"/>
              <a:gd name="T13" fmla="*/ 20 h 30"/>
              <a:gd name="T14" fmla="*/ 0 w 456"/>
              <a:gd name="T15" fmla="*/ 9 h 30"/>
              <a:gd name="T16" fmla="*/ 10 w 45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30">
                <a:moveTo>
                  <a:pt x="10" y="0"/>
                </a:moveTo>
                <a:lnTo>
                  <a:pt x="446" y="0"/>
                </a:lnTo>
                <a:cubicBezTo>
                  <a:pt x="451" y="0"/>
                  <a:pt x="456" y="4"/>
                  <a:pt x="456" y="9"/>
                </a:cubicBezTo>
                <a:lnTo>
                  <a:pt x="456" y="20"/>
                </a:lnTo>
                <a:cubicBezTo>
                  <a:pt x="456" y="25"/>
                  <a:pt x="451" y="30"/>
                  <a:pt x="446" y="30"/>
                </a:cubicBezTo>
                <a:lnTo>
                  <a:pt x="10" y="30"/>
                </a:lnTo>
                <a:cubicBezTo>
                  <a:pt x="5" y="30"/>
                  <a:pt x="0" y="25"/>
                  <a:pt x="0" y="20"/>
                </a:cubicBezTo>
                <a:lnTo>
                  <a:pt x="0" y="9"/>
                </a:lnTo>
                <a:cubicBezTo>
                  <a:pt x="0" y="4"/>
                  <a:pt x="5" y="0"/>
                  <a:pt x="10" y="0"/>
                </a:cubicBezTo>
                <a:close/>
              </a:path>
            </a:pathLst>
          </a:custGeom>
          <a:solidFill>
            <a:srgbClr val="E3CCCD"/>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6" name="Rectangle 61"/>
          <p:cNvSpPr>
            <a:spLocks noChangeArrowheads="1"/>
          </p:cNvSpPr>
          <p:nvPr/>
        </p:nvSpPr>
        <p:spPr bwMode="auto">
          <a:xfrm>
            <a:off x="4264025" y="5614988"/>
            <a:ext cx="21971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24282B"/>
                </a:solidFill>
                <a:effectLst/>
                <a:latin typeface="ArialMT" charset="-95"/>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2087" name="Rectangle 62"/>
          <p:cNvSpPr>
            <a:spLocks noChangeArrowheads="1"/>
          </p:cNvSpPr>
          <p:nvPr/>
        </p:nvSpPr>
        <p:spPr bwMode="auto">
          <a:xfrm>
            <a:off x="6138863" y="5187950"/>
            <a:ext cx="125413" cy="27940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Freeform 63"/>
          <p:cNvSpPr>
            <a:spLocks/>
          </p:cNvSpPr>
          <p:nvPr/>
        </p:nvSpPr>
        <p:spPr bwMode="auto">
          <a:xfrm>
            <a:off x="6026150" y="5103813"/>
            <a:ext cx="336550" cy="168275"/>
          </a:xfrm>
          <a:custGeom>
            <a:avLst/>
            <a:gdLst>
              <a:gd name="T0" fmla="*/ 12 w 24"/>
              <a:gd name="T1" fmla="*/ 0 h 12"/>
              <a:gd name="T2" fmla="*/ 0 w 24"/>
              <a:gd name="T3" fmla="*/ 12 h 12"/>
              <a:gd name="T4" fmla="*/ 24 w 24"/>
              <a:gd name="T5" fmla="*/ 12 h 12"/>
              <a:gd name="T6" fmla="*/ 12 w 24"/>
              <a:gd name="T7" fmla="*/ 0 h 12"/>
            </a:gdLst>
            <a:ahLst/>
            <a:cxnLst>
              <a:cxn ang="0">
                <a:pos x="T0" y="T1"/>
              </a:cxn>
              <a:cxn ang="0">
                <a:pos x="T2" y="T3"/>
              </a:cxn>
              <a:cxn ang="0">
                <a:pos x="T4" y="T5"/>
              </a:cxn>
              <a:cxn ang="0">
                <a:pos x="T6" y="T7"/>
              </a:cxn>
            </a:cxnLst>
            <a:rect l="0" t="0" r="r" b="b"/>
            <a:pathLst>
              <a:path w="24" h="12">
                <a:moveTo>
                  <a:pt x="12" y="0"/>
                </a:moveTo>
                <a:lnTo>
                  <a:pt x="0" y="12"/>
                </a:lnTo>
                <a:lnTo>
                  <a:pt x="24" y="12"/>
                </a:lnTo>
                <a:lnTo>
                  <a:pt x="12"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Freeform 64"/>
          <p:cNvSpPr>
            <a:spLocks/>
          </p:cNvSpPr>
          <p:nvPr/>
        </p:nvSpPr>
        <p:spPr bwMode="auto">
          <a:xfrm>
            <a:off x="6040438" y="5454650"/>
            <a:ext cx="336550" cy="166688"/>
          </a:xfrm>
          <a:custGeom>
            <a:avLst/>
            <a:gdLst>
              <a:gd name="T0" fmla="*/ 12 w 24"/>
              <a:gd name="T1" fmla="*/ 12 h 12"/>
              <a:gd name="T2" fmla="*/ 0 w 24"/>
              <a:gd name="T3" fmla="*/ 0 h 12"/>
              <a:gd name="T4" fmla="*/ 24 w 24"/>
              <a:gd name="T5" fmla="*/ 0 h 12"/>
              <a:gd name="T6" fmla="*/ 12 w 24"/>
              <a:gd name="T7" fmla="*/ 12 h 12"/>
            </a:gdLst>
            <a:ahLst/>
            <a:cxnLst>
              <a:cxn ang="0">
                <a:pos x="T0" y="T1"/>
              </a:cxn>
              <a:cxn ang="0">
                <a:pos x="T2" y="T3"/>
              </a:cxn>
              <a:cxn ang="0">
                <a:pos x="T4" y="T5"/>
              </a:cxn>
              <a:cxn ang="0">
                <a:pos x="T6" y="T7"/>
              </a:cxn>
            </a:cxnLst>
            <a:rect l="0" t="0" r="r" b="b"/>
            <a:pathLst>
              <a:path w="24" h="12">
                <a:moveTo>
                  <a:pt x="12" y="12"/>
                </a:moveTo>
                <a:lnTo>
                  <a:pt x="0" y="0"/>
                </a:lnTo>
                <a:lnTo>
                  <a:pt x="24" y="0"/>
                </a:lnTo>
                <a:lnTo>
                  <a:pt x="12" y="1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65"/>
          <p:cNvSpPr>
            <a:spLocks noChangeArrowheads="1"/>
          </p:cNvSpPr>
          <p:nvPr/>
        </p:nvSpPr>
        <p:spPr bwMode="auto">
          <a:xfrm>
            <a:off x="6615113" y="3900488"/>
            <a:ext cx="1119188" cy="55563"/>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66"/>
          <p:cNvSpPr>
            <a:spLocks noChangeArrowheads="1"/>
          </p:cNvSpPr>
          <p:nvPr/>
        </p:nvSpPr>
        <p:spPr bwMode="auto">
          <a:xfrm>
            <a:off x="7664450" y="3900488"/>
            <a:ext cx="69850" cy="160972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Freeform 67"/>
          <p:cNvSpPr>
            <a:spLocks/>
          </p:cNvSpPr>
          <p:nvPr/>
        </p:nvSpPr>
        <p:spPr bwMode="auto">
          <a:xfrm>
            <a:off x="6545263" y="3802063"/>
            <a:ext cx="98425" cy="252413"/>
          </a:xfrm>
          <a:custGeom>
            <a:avLst/>
            <a:gdLst>
              <a:gd name="T0" fmla="*/ 0 w 7"/>
              <a:gd name="T1" fmla="*/ 7 h 18"/>
              <a:gd name="T2" fmla="*/ 7 w 7"/>
              <a:gd name="T3" fmla="*/ 18 h 18"/>
              <a:gd name="T4" fmla="*/ 7 w 7"/>
              <a:gd name="T5" fmla="*/ 0 h 18"/>
              <a:gd name="T6" fmla="*/ 0 w 7"/>
              <a:gd name="T7" fmla="*/ 7 h 18"/>
            </a:gdLst>
            <a:ahLst/>
            <a:cxnLst>
              <a:cxn ang="0">
                <a:pos x="T0" y="T1"/>
              </a:cxn>
              <a:cxn ang="0">
                <a:pos x="T2" y="T3"/>
              </a:cxn>
              <a:cxn ang="0">
                <a:pos x="T4" y="T5"/>
              </a:cxn>
              <a:cxn ang="0">
                <a:pos x="T6" y="T7"/>
              </a:cxn>
            </a:cxnLst>
            <a:rect l="0" t="0" r="r" b="b"/>
            <a:pathLst>
              <a:path w="7" h="18">
                <a:moveTo>
                  <a:pt x="0" y="7"/>
                </a:moveTo>
                <a:lnTo>
                  <a:pt x="7" y="18"/>
                </a:lnTo>
                <a:lnTo>
                  <a:pt x="7" y="0"/>
                </a:lnTo>
                <a:lnTo>
                  <a:pt x="0" y="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Freeform 68"/>
          <p:cNvSpPr>
            <a:spLocks/>
          </p:cNvSpPr>
          <p:nvPr/>
        </p:nvSpPr>
        <p:spPr bwMode="auto">
          <a:xfrm>
            <a:off x="7594600" y="5495925"/>
            <a:ext cx="211138" cy="98425"/>
          </a:xfrm>
          <a:custGeom>
            <a:avLst/>
            <a:gdLst>
              <a:gd name="T0" fmla="*/ 7 w 15"/>
              <a:gd name="T1" fmla="*/ 7 h 7"/>
              <a:gd name="T2" fmla="*/ 15 w 15"/>
              <a:gd name="T3" fmla="*/ 0 h 7"/>
              <a:gd name="T4" fmla="*/ 0 w 15"/>
              <a:gd name="T5" fmla="*/ 0 h 7"/>
              <a:gd name="T6" fmla="*/ 7 w 15"/>
              <a:gd name="T7" fmla="*/ 7 h 7"/>
            </a:gdLst>
            <a:ahLst/>
            <a:cxnLst>
              <a:cxn ang="0">
                <a:pos x="T0" y="T1"/>
              </a:cxn>
              <a:cxn ang="0">
                <a:pos x="T2" y="T3"/>
              </a:cxn>
              <a:cxn ang="0">
                <a:pos x="T4" y="T5"/>
              </a:cxn>
              <a:cxn ang="0">
                <a:pos x="T6" y="T7"/>
              </a:cxn>
            </a:cxnLst>
            <a:rect l="0" t="0" r="r" b="b"/>
            <a:pathLst>
              <a:path w="15" h="7">
                <a:moveTo>
                  <a:pt x="7" y="7"/>
                </a:moveTo>
                <a:lnTo>
                  <a:pt x="15" y="0"/>
                </a:lnTo>
                <a:lnTo>
                  <a:pt x="0" y="0"/>
                </a:lnTo>
                <a:lnTo>
                  <a:pt x="7" y="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Line 69"/>
          <p:cNvSpPr>
            <a:spLocks noChangeShapeType="1"/>
          </p:cNvSpPr>
          <p:nvPr/>
        </p:nvSpPr>
        <p:spPr bwMode="auto">
          <a:xfrm flipV="1">
            <a:off x="6167438" y="3633788"/>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5" name="Line 70"/>
          <p:cNvSpPr>
            <a:spLocks noChangeShapeType="1"/>
          </p:cNvSpPr>
          <p:nvPr/>
        </p:nvSpPr>
        <p:spPr bwMode="auto">
          <a:xfrm flipV="1">
            <a:off x="6167438" y="3521075"/>
            <a:ext cx="0" cy="5715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6" name="Line 71"/>
          <p:cNvSpPr>
            <a:spLocks noChangeShapeType="1"/>
          </p:cNvSpPr>
          <p:nvPr/>
        </p:nvSpPr>
        <p:spPr bwMode="auto">
          <a:xfrm flipV="1">
            <a:off x="6167438" y="3297238"/>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7" name="Line 72"/>
          <p:cNvSpPr>
            <a:spLocks noChangeShapeType="1"/>
          </p:cNvSpPr>
          <p:nvPr/>
        </p:nvSpPr>
        <p:spPr bwMode="auto">
          <a:xfrm flipV="1">
            <a:off x="6167438" y="3186113"/>
            <a:ext cx="0" cy="55563"/>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8" name="Line 73"/>
          <p:cNvSpPr>
            <a:spLocks noChangeShapeType="1"/>
          </p:cNvSpPr>
          <p:nvPr/>
        </p:nvSpPr>
        <p:spPr bwMode="auto">
          <a:xfrm flipV="1">
            <a:off x="6167438" y="2962275"/>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9" name="Line 74"/>
          <p:cNvSpPr>
            <a:spLocks noChangeShapeType="1"/>
          </p:cNvSpPr>
          <p:nvPr/>
        </p:nvSpPr>
        <p:spPr bwMode="auto">
          <a:xfrm flipV="1">
            <a:off x="6167438" y="2849563"/>
            <a:ext cx="0" cy="55563"/>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0" name="Line 75"/>
          <p:cNvSpPr>
            <a:spLocks noChangeShapeType="1"/>
          </p:cNvSpPr>
          <p:nvPr/>
        </p:nvSpPr>
        <p:spPr bwMode="auto">
          <a:xfrm flipV="1">
            <a:off x="6167438" y="2625725"/>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1" name="Freeform 76"/>
          <p:cNvSpPr>
            <a:spLocks/>
          </p:cNvSpPr>
          <p:nvPr/>
        </p:nvSpPr>
        <p:spPr bwMode="auto">
          <a:xfrm>
            <a:off x="6124575" y="2527300"/>
            <a:ext cx="42863" cy="42863"/>
          </a:xfrm>
          <a:custGeom>
            <a:avLst/>
            <a:gdLst>
              <a:gd name="T0" fmla="*/ 27 w 27"/>
              <a:gd name="T1" fmla="*/ 27 h 27"/>
              <a:gd name="T2" fmla="*/ 27 w 27"/>
              <a:gd name="T3" fmla="*/ 0 h 27"/>
              <a:gd name="T4" fmla="*/ 27 w 27"/>
              <a:gd name="T5" fmla="*/ 0 h 27"/>
              <a:gd name="T6" fmla="*/ 0 w 27"/>
              <a:gd name="T7" fmla="*/ 0 h 27"/>
            </a:gdLst>
            <a:ahLst/>
            <a:cxnLst>
              <a:cxn ang="0">
                <a:pos x="T0" y="T1"/>
              </a:cxn>
              <a:cxn ang="0">
                <a:pos x="T2" y="T3"/>
              </a:cxn>
              <a:cxn ang="0">
                <a:pos x="T4" y="T5"/>
              </a:cxn>
              <a:cxn ang="0">
                <a:pos x="T6" y="T7"/>
              </a:cxn>
            </a:cxnLst>
            <a:rect l="0" t="0" r="r" b="b"/>
            <a:pathLst>
              <a:path w="27" h="27">
                <a:moveTo>
                  <a:pt x="27" y="27"/>
                </a:moveTo>
                <a:lnTo>
                  <a:pt x="27" y="0"/>
                </a:lnTo>
                <a:lnTo>
                  <a:pt x="27" y="0"/>
                </a:lnTo>
                <a:lnTo>
                  <a:pt x="0" y="0"/>
                </a:lnTo>
              </a:path>
            </a:pathLst>
          </a:custGeom>
          <a:noFill/>
          <a:ln w="0">
            <a:solidFill>
              <a:srgbClr val="3A25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2" name="Line 77"/>
          <p:cNvSpPr>
            <a:spLocks noChangeShapeType="1"/>
          </p:cNvSpPr>
          <p:nvPr/>
        </p:nvSpPr>
        <p:spPr bwMode="auto">
          <a:xfrm flipH="1">
            <a:off x="5900738"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3" name="Line 78"/>
          <p:cNvSpPr>
            <a:spLocks noChangeShapeType="1"/>
          </p:cNvSpPr>
          <p:nvPr/>
        </p:nvSpPr>
        <p:spPr bwMode="auto">
          <a:xfrm flipH="1">
            <a:off x="5789613"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4" name="Line 79"/>
          <p:cNvSpPr>
            <a:spLocks noChangeShapeType="1"/>
          </p:cNvSpPr>
          <p:nvPr/>
        </p:nvSpPr>
        <p:spPr bwMode="auto">
          <a:xfrm flipH="1">
            <a:off x="5564188"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5" name="Line 80"/>
          <p:cNvSpPr>
            <a:spLocks noChangeShapeType="1"/>
          </p:cNvSpPr>
          <p:nvPr/>
        </p:nvSpPr>
        <p:spPr bwMode="auto">
          <a:xfrm flipH="1">
            <a:off x="5453063"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6" name="Line 81"/>
          <p:cNvSpPr>
            <a:spLocks noChangeShapeType="1"/>
          </p:cNvSpPr>
          <p:nvPr/>
        </p:nvSpPr>
        <p:spPr bwMode="auto">
          <a:xfrm flipH="1">
            <a:off x="5229225"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7" name="Line 82"/>
          <p:cNvSpPr>
            <a:spLocks noChangeShapeType="1"/>
          </p:cNvSpPr>
          <p:nvPr/>
        </p:nvSpPr>
        <p:spPr bwMode="auto">
          <a:xfrm flipH="1">
            <a:off x="5116513"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8" name="Line 83"/>
          <p:cNvSpPr>
            <a:spLocks noChangeShapeType="1"/>
          </p:cNvSpPr>
          <p:nvPr/>
        </p:nvSpPr>
        <p:spPr bwMode="auto">
          <a:xfrm flipH="1">
            <a:off x="4892675"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9" name="Line 84"/>
          <p:cNvSpPr>
            <a:spLocks noChangeShapeType="1"/>
          </p:cNvSpPr>
          <p:nvPr/>
        </p:nvSpPr>
        <p:spPr bwMode="auto">
          <a:xfrm flipH="1">
            <a:off x="4781550"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0" name="Line 85"/>
          <p:cNvSpPr>
            <a:spLocks noChangeShapeType="1"/>
          </p:cNvSpPr>
          <p:nvPr/>
        </p:nvSpPr>
        <p:spPr bwMode="auto">
          <a:xfrm flipH="1">
            <a:off x="4556125"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1" name="Line 86"/>
          <p:cNvSpPr>
            <a:spLocks noChangeShapeType="1"/>
          </p:cNvSpPr>
          <p:nvPr/>
        </p:nvSpPr>
        <p:spPr bwMode="auto">
          <a:xfrm flipH="1">
            <a:off x="4445000"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2" name="Line 87"/>
          <p:cNvSpPr>
            <a:spLocks noChangeShapeType="1"/>
          </p:cNvSpPr>
          <p:nvPr/>
        </p:nvSpPr>
        <p:spPr bwMode="auto">
          <a:xfrm flipH="1">
            <a:off x="4221163"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3" name="Line 88"/>
          <p:cNvSpPr>
            <a:spLocks noChangeShapeType="1"/>
          </p:cNvSpPr>
          <p:nvPr/>
        </p:nvSpPr>
        <p:spPr bwMode="auto">
          <a:xfrm flipH="1">
            <a:off x="4108450"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4" name="Line 89"/>
          <p:cNvSpPr>
            <a:spLocks noChangeShapeType="1"/>
          </p:cNvSpPr>
          <p:nvPr/>
        </p:nvSpPr>
        <p:spPr bwMode="auto">
          <a:xfrm flipH="1">
            <a:off x="3898900" y="2527300"/>
            <a:ext cx="153988"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5" name="Line 90"/>
          <p:cNvSpPr>
            <a:spLocks noChangeShapeType="1"/>
          </p:cNvSpPr>
          <p:nvPr/>
        </p:nvSpPr>
        <p:spPr bwMode="auto">
          <a:xfrm flipH="1">
            <a:off x="3786188" y="2527300"/>
            <a:ext cx="57150"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6" name="Line 91"/>
          <p:cNvSpPr>
            <a:spLocks noChangeShapeType="1"/>
          </p:cNvSpPr>
          <p:nvPr/>
        </p:nvSpPr>
        <p:spPr bwMode="auto">
          <a:xfrm flipH="1">
            <a:off x="3562350"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7" name="Line 92"/>
          <p:cNvSpPr>
            <a:spLocks noChangeShapeType="1"/>
          </p:cNvSpPr>
          <p:nvPr/>
        </p:nvSpPr>
        <p:spPr bwMode="auto">
          <a:xfrm flipH="1">
            <a:off x="3451225"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8" name="Freeform 93"/>
          <p:cNvSpPr>
            <a:spLocks/>
          </p:cNvSpPr>
          <p:nvPr/>
        </p:nvSpPr>
        <p:spPr bwMode="auto">
          <a:xfrm>
            <a:off x="3381375" y="2527300"/>
            <a:ext cx="12700" cy="14288"/>
          </a:xfrm>
          <a:custGeom>
            <a:avLst/>
            <a:gdLst>
              <a:gd name="T0" fmla="*/ 8 w 8"/>
              <a:gd name="T1" fmla="*/ 0 h 9"/>
              <a:gd name="T2" fmla="*/ 0 w 8"/>
              <a:gd name="T3" fmla="*/ 0 h 9"/>
              <a:gd name="T4" fmla="*/ 0 w 8"/>
              <a:gd name="T5" fmla="*/ 0 h 9"/>
              <a:gd name="T6" fmla="*/ 0 w 8"/>
              <a:gd name="T7" fmla="*/ 9 h 9"/>
            </a:gdLst>
            <a:ahLst/>
            <a:cxnLst>
              <a:cxn ang="0">
                <a:pos x="T0" y="T1"/>
              </a:cxn>
              <a:cxn ang="0">
                <a:pos x="T2" y="T3"/>
              </a:cxn>
              <a:cxn ang="0">
                <a:pos x="T4" y="T5"/>
              </a:cxn>
              <a:cxn ang="0">
                <a:pos x="T6" y="T7"/>
              </a:cxn>
            </a:cxnLst>
            <a:rect l="0" t="0" r="r" b="b"/>
            <a:pathLst>
              <a:path w="8" h="9">
                <a:moveTo>
                  <a:pt x="8" y="0"/>
                </a:moveTo>
                <a:lnTo>
                  <a:pt x="0" y="0"/>
                </a:lnTo>
                <a:lnTo>
                  <a:pt x="0" y="0"/>
                </a:lnTo>
                <a:lnTo>
                  <a:pt x="0" y="9"/>
                </a:lnTo>
              </a:path>
            </a:pathLst>
          </a:custGeom>
          <a:noFill/>
          <a:ln w="0">
            <a:solidFill>
              <a:srgbClr val="3A25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9" name="Line 94"/>
          <p:cNvSpPr>
            <a:spLocks noChangeShapeType="1"/>
          </p:cNvSpPr>
          <p:nvPr/>
        </p:nvSpPr>
        <p:spPr bwMode="auto">
          <a:xfrm>
            <a:off x="3381375" y="2597150"/>
            <a:ext cx="0" cy="5715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0" name="Line 95"/>
          <p:cNvSpPr>
            <a:spLocks noChangeShapeType="1"/>
          </p:cNvSpPr>
          <p:nvPr/>
        </p:nvSpPr>
        <p:spPr bwMode="auto">
          <a:xfrm>
            <a:off x="3381375" y="2709863"/>
            <a:ext cx="0" cy="9842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1" name="Line 96"/>
          <p:cNvSpPr>
            <a:spLocks noChangeShapeType="1"/>
          </p:cNvSpPr>
          <p:nvPr/>
        </p:nvSpPr>
        <p:spPr bwMode="auto">
          <a:xfrm>
            <a:off x="3381375" y="2709863"/>
            <a:ext cx="0" cy="9842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2" name="Freeform 97"/>
          <p:cNvSpPr>
            <a:spLocks/>
          </p:cNvSpPr>
          <p:nvPr/>
        </p:nvSpPr>
        <p:spPr bwMode="auto">
          <a:xfrm>
            <a:off x="3338513" y="2695575"/>
            <a:ext cx="69850" cy="125413"/>
          </a:xfrm>
          <a:custGeom>
            <a:avLst/>
            <a:gdLst>
              <a:gd name="T0" fmla="*/ 3 w 5"/>
              <a:gd name="T1" fmla="*/ 3 h 9"/>
              <a:gd name="T2" fmla="*/ 0 w 5"/>
              <a:gd name="T3" fmla="*/ 0 h 9"/>
              <a:gd name="T4" fmla="*/ 3 w 5"/>
              <a:gd name="T5" fmla="*/ 9 h 9"/>
              <a:gd name="T6" fmla="*/ 5 w 5"/>
              <a:gd name="T7" fmla="*/ 0 h 9"/>
              <a:gd name="T8" fmla="*/ 3 w 5"/>
              <a:gd name="T9" fmla="*/ 3 h 9"/>
            </a:gdLst>
            <a:ahLst/>
            <a:cxnLst>
              <a:cxn ang="0">
                <a:pos x="T0" y="T1"/>
              </a:cxn>
              <a:cxn ang="0">
                <a:pos x="T2" y="T3"/>
              </a:cxn>
              <a:cxn ang="0">
                <a:pos x="T4" y="T5"/>
              </a:cxn>
              <a:cxn ang="0">
                <a:pos x="T6" y="T7"/>
              </a:cxn>
              <a:cxn ang="0">
                <a:pos x="T8" y="T9"/>
              </a:cxn>
            </a:cxnLst>
            <a:rect l="0" t="0" r="r" b="b"/>
            <a:pathLst>
              <a:path w="5" h="9">
                <a:moveTo>
                  <a:pt x="3" y="3"/>
                </a:moveTo>
                <a:lnTo>
                  <a:pt x="0" y="0"/>
                </a:lnTo>
                <a:lnTo>
                  <a:pt x="3" y="9"/>
                </a:lnTo>
                <a:lnTo>
                  <a:pt x="5"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3" name="Freeform 98"/>
          <p:cNvSpPr>
            <a:spLocks/>
          </p:cNvSpPr>
          <p:nvPr/>
        </p:nvSpPr>
        <p:spPr bwMode="auto">
          <a:xfrm>
            <a:off x="5340350" y="2192338"/>
            <a:ext cx="1611313" cy="2393950"/>
          </a:xfrm>
          <a:custGeom>
            <a:avLst/>
            <a:gdLst>
              <a:gd name="T0" fmla="*/ 115 w 115"/>
              <a:gd name="T1" fmla="*/ 171 h 171"/>
              <a:gd name="T2" fmla="*/ 115 w 115"/>
              <a:gd name="T3" fmla="*/ 0 h 171"/>
              <a:gd name="T4" fmla="*/ 0 w 115"/>
              <a:gd name="T5" fmla="*/ 1 h 171"/>
            </a:gdLst>
            <a:ahLst/>
            <a:cxnLst>
              <a:cxn ang="0">
                <a:pos x="T0" y="T1"/>
              </a:cxn>
              <a:cxn ang="0">
                <a:pos x="T2" y="T3"/>
              </a:cxn>
              <a:cxn ang="0">
                <a:pos x="T4" y="T5"/>
              </a:cxn>
            </a:cxnLst>
            <a:rect l="0" t="0" r="r" b="b"/>
            <a:pathLst>
              <a:path w="115" h="171">
                <a:moveTo>
                  <a:pt x="115" y="171"/>
                </a:moveTo>
                <a:lnTo>
                  <a:pt x="115" y="0"/>
                </a:lnTo>
                <a:lnTo>
                  <a:pt x="0" y="1"/>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4" name="Freeform 99"/>
          <p:cNvSpPr>
            <a:spLocks/>
          </p:cNvSpPr>
          <p:nvPr/>
        </p:nvSpPr>
        <p:spPr bwMode="auto">
          <a:xfrm>
            <a:off x="5326063" y="2178050"/>
            <a:ext cx="127000" cy="69850"/>
          </a:xfrm>
          <a:custGeom>
            <a:avLst/>
            <a:gdLst>
              <a:gd name="T0" fmla="*/ 6 w 9"/>
              <a:gd name="T1" fmla="*/ 2 h 5"/>
              <a:gd name="T2" fmla="*/ 9 w 9"/>
              <a:gd name="T3" fmla="*/ 0 h 5"/>
              <a:gd name="T4" fmla="*/ 0 w 9"/>
              <a:gd name="T5" fmla="*/ 2 h 5"/>
              <a:gd name="T6" fmla="*/ 9 w 9"/>
              <a:gd name="T7" fmla="*/ 5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lnTo>
                  <a:pt x="9" y="0"/>
                </a:lnTo>
                <a:lnTo>
                  <a:pt x="0" y="2"/>
                </a:lnTo>
                <a:lnTo>
                  <a:pt x="9" y="5"/>
                </a:lnTo>
                <a:lnTo>
                  <a:pt x="6"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5" name="Freeform 100"/>
          <p:cNvSpPr>
            <a:spLocks/>
          </p:cNvSpPr>
          <p:nvPr/>
        </p:nvSpPr>
        <p:spPr bwMode="auto">
          <a:xfrm>
            <a:off x="4654550" y="2038350"/>
            <a:ext cx="671513" cy="334963"/>
          </a:xfrm>
          <a:custGeom>
            <a:avLst/>
            <a:gdLst>
              <a:gd name="T0" fmla="*/ 12 w 48"/>
              <a:gd name="T1" fmla="*/ 0 h 24"/>
              <a:gd name="T2" fmla="*/ 36 w 48"/>
              <a:gd name="T3" fmla="*/ 0 h 24"/>
              <a:gd name="T4" fmla="*/ 48 w 48"/>
              <a:gd name="T5" fmla="*/ 12 h 24"/>
              <a:gd name="T6" fmla="*/ 36 w 48"/>
              <a:gd name="T7" fmla="*/ 24 h 24"/>
              <a:gd name="T8" fmla="*/ 12 w 48"/>
              <a:gd name="T9" fmla="*/ 24 h 24"/>
              <a:gd name="T10" fmla="*/ 0 w 48"/>
              <a:gd name="T11" fmla="*/ 12 h 24"/>
              <a:gd name="T12" fmla="*/ 12 w 4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 h="24">
                <a:moveTo>
                  <a:pt x="12" y="0"/>
                </a:moveTo>
                <a:lnTo>
                  <a:pt x="36" y="0"/>
                </a:lnTo>
                <a:cubicBezTo>
                  <a:pt x="43" y="0"/>
                  <a:pt x="48" y="5"/>
                  <a:pt x="48" y="12"/>
                </a:cubicBezTo>
                <a:cubicBezTo>
                  <a:pt x="48" y="18"/>
                  <a:pt x="43" y="24"/>
                  <a:pt x="36" y="24"/>
                </a:cubicBezTo>
                <a:lnTo>
                  <a:pt x="12" y="24"/>
                </a:lnTo>
                <a:cubicBezTo>
                  <a:pt x="6" y="24"/>
                  <a:pt x="0" y="18"/>
                  <a:pt x="0" y="12"/>
                </a:cubicBezTo>
                <a:cubicBezTo>
                  <a:pt x="0" y="5"/>
                  <a:pt x="6" y="0"/>
                  <a:pt x="12" y="0"/>
                </a:cubicBezTo>
                <a:close/>
              </a:path>
            </a:pathLst>
          </a:cu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6" name="Rectangle 101"/>
          <p:cNvSpPr>
            <a:spLocks noChangeArrowheads="1"/>
          </p:cNvSpPr>
          <p:nvPr/>
        </p:nvSpPr>
        <p:spPr bwMode="auto">
          <a:xfrm>
            <a:off x="4711700" y="2063750"/>
            <a:ext cx="6699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95"/>
              </a:rPr>
              <a:t>switch</a:t>
            </a:r>
            <a:endParaRPr kumimoji="0" lang="en-US" sz="1800" b="0" i="0" u="none" strike="noStrike" cap="none" normalizeH="0" baseline="0" smtClean="0">
              <a:ln>
                <a:noFill/>
              </a:ln>
              <a:solidFill>
                <a:schemeClr val="tx1"/>
              </a:solidFill>
              <a:effectLst/>
              <a:latin typeface="Arial" pitchFamily="34" charset="0"/>
            </a:endParaRPr>
          </a:p>
        </p:txBody>
      </p:sp>
      <p:sp>
        <p:nvSpPr>
          <p:cNvPr id="2127" name="Rectangle 102"/>
          <p:cNvSpPr>
            <a:spLocks noChangeArrowheads="1"/>
          </p:cNvSpPr>
          <p:nvPr/>
        </p:nvSpPr>
        <p:spPr bwMode="auto">
          <a:xfrm>
            <a:off x="4538663" y="2552700"/>
            <a:ext cx="9334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95"/>
              </a:rPr>
              <a:t>isMBranch</a:t>
            </a:r>
            <a:endParaRPr kumimoji="0" lang="en-US" sz="1800" b="0" i="0" u="none" strike="noStrike" cap="none" normalizeH="0" baseline="0" smtClean="0">
              <a:ln>
                <a:noFill/>
              </a:ln>
              <a:solidFill>
                <a:schemeClr val="tx1"/>
              </a:solidFill>
              <a:effectLst/>
              <a:latin typeface="Arial" pitchFamily="34" charset="0"/>
            </a:endParaRPr>
          </a:p>
        </p:txBody>
      </p:sp>
      <p:sp>
        <p:nvSpPr>
          <p:cNvPr id="2128" name="Freeform 103"/>
          <p:cNvSpPr>
            <a:spLocks/>
          </p:cNvSpPr>
          <p:nvPr/>
        </p:nvSpPr>
        <p:spPr bwMode="auto">
          <a:xfrm>
            <a:off x="2708275" y="3255963"/>
            <a:ext cx="1008063" cy="209550"/>
          </a:xfrm>
          <a:custGeom>
            <a:avLst/>
            <a:gdLst>
              <a:gd name="T0" fmla="*/ 72 w 72"/>
              <a:gd name="T1" fmla="*/ 0 h 15"/>
              <a:gd name="T2" fmla="*/ 72 w 72"/>
              <a:gd name="T3" fmla="*/ 15 h 15"/>
              <a:gd name="T4" fmla="*/ 0 w 72"/>
              <a:gd name="T5" fmla="*/ 15 h 15"/>
            </a:gdLst>
            <a:ahLst/>
            <a:cxnLst>
              <a:cxn ang="0">
                <a:pos x="T0" y="T1"/>
              </a:cxn>
              <a:cxn ang="0">
                <a:pos x="T2" y="T3"/>
              </a:cxn>
              <a:cxn ang="0">
                <a:pos x="T4" y="T5"/>
              </a:cxn>
            </a:cxnLst>
            <a:rect l="0" t="0" r="r" b="b"/>
            <a:pathLst>
              <a:path w="72" h="15">
                <a:moveTo>
                  <a:pt x="72" y="0"/>
                </a:moveTo>
                <a:lnTo>
                  <a:pt x="72" y="15"/>
                </a:lnTo>
                <a:lnTo>
                  <a:pt x="0" y="15"/>
                </a:lnTo>
              </a:path>
            </a:pathLst>
          </a:custGeom>
          <a:noFill/>
          <a:ln w="9" cap="flat">
            <a:solidFill>
              <a:srgbClr val="3828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9" name="Freeform 104"/>
          <p:cNvSpPr>
            <a:spLocks/>
          </p:cNvSpPr>
          <p:nvPr/>
        </p:nvSpPr>
        <p:spPr bwMode="auto">
          <a:xfrm>
            <a:off x="2693988" y="3424238"/>
            <a:ext cx="112713" cy="69850"/>
          </a:xfrm>
          <a:custGeom>
            <a:avLst/>
            <a:gdLst>
              <a:gd name="T0" fmla="*/ 6 w 8"/>
              <a:gd name="T1" fmla="*/ 3 h 5"/>
              <a:gd name="T2" fmla="*/ 8 w 8"/>
              <a:gd name="T3" fmla="*/ 0 h 5"/>
              <a:gd name="T4" fmla="*/ 0 w 8"/>
              <a:gd name="T5" fmla="*/ 3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3"/>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0" name="Freeform 105"/>
          <p:cNvSpPr>
            <a:spLocks/>
          </p:cNvSpPr>
          <p:nvPr/>
        </p:nvSpPr>
        <p:spPr bwMode="auto">
          <a:xfrm>
            <a:off x="2708275" y="2625725"/>
            <a:ext cx="1092200" cy="293688"/>
          </a:xfrm>
          <a:custGeom>
            <a:avLst/>
            <a:gdLst>
              <a:gd name="T0" fmla="*/ 78 w 78"/>
              <a:gd name="T1" fmla="*/ 21 h 21"/>
              <a:gd name="T2" fmla="*/ 78 w 78"/>
              <a:gd name="T3" fmla="*/ 0 h 21"/>
              <a:gd name="T4" fmla="*/ 0 w 78"/>
              <a:gd name="T5" fmla="*/ 0 h 21"/>
            </a:gdLst>
            <a:ahLst/>
            <a:cxnLst>
              <a:cxn ang="0">
                <a:pos x="T0" y="T1"/>
              </a:cxn>
              <a:cxn ang="0">
                <a:pos x="T2" y="T3"/>
              </a:cxn>
              <a:cxn ang="0">
                <a:pos x="T4" y="T5"/>
              </a:cxn>
            </a:cxnLst>
            <a:rect l="0" t="0" r="r" b="b"/>
            <a:pathLst>
              <a:path w="78" h="21">
                <a:moveTo>
                  <a:pt x="78" y="21"/>
                </a:moveTo>
                <a:lnTo>
                  <a:pt x="78" y="0"/>
                </a:lnTo>
                <a:lnTo>
                  <a:pt x="0" y="0"/>
                </a:lnTo>
              </a:path>
            </a:pathLst>
          </a:custGeom>
          <a:noFill/>
          <a:ln w="9" cap="flat">
            <a:solidFill>
              <a:srgbClr val="3828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1" name="Freeform 106"/>
          <p:cNvSpPr>
            <a:spLocks/>
          </p:cNvSpPr>
          <p:nvPr/>
        </p:nvSpPr>
        <p:spPr bwMode="auto">
          <a:xfrm>
            <a:off x="2693988" y="2584450"/>
            <a:ext cx="112713" cy="69850"/>
          </a:xfrm>
          <a:custGeom>
            <a:avLst/>
            <a:gdLst>
              <a:gd name="T0" fmla="*/ 6 w 8"/>
              <a:gd name="T1" fmla="*/ 3 h 5"/>
              <a:gd name="T2" fmla="*/ 8 w 8"/>
              <a:gd name="T3" fmla="*/ 0 h 5"/>
              <a:gd name="T4" fmla="*/ 0 w 8"/>
              <a:gd name="T5" fmla="*/ 3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3"/>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2" name="Line 107"/>
          <p:cNvSpPr>
            <a:spLocks noChangeShapeType="1"/>
          </p:cNvSpPr>
          <p:nvPr/>
        </p:nvSpPr>
        <p:spPr bwMode="auto">
          <a:xfrm flipH="1" flipV="1">
            <a:off x="2681288" y="3059113"/>
            <a:ext cx="392113" cy="14288"/>
          </a:xfrm>
          <a:prstGeom prst="line">
            <a:avLst/>
          </a:prstGeom>
          <a:noFill/>
          <a:ln w="9" cap="flat">
            <a:solidFill>
              <a:srgbClr val="3828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3" name="Freeform 108"/>
          <p:cNvSpPr>
            <a:spLocks/>
          </p:cNvSpPr>
          <p:nvPr/>
        </p:nvSpPr>
        <p:spPr bwMode="auto">
          <a:xfrm>
            <a:off x="2667000" y="3032125"/>
            <a:ext cx="111125" cy="69850"/>
          </a:xfrm>
          <a:custGeom>
            <a:avLst/>
            <a:gdLst>
              <a:gd name="T0" fmla="*/ 6 w 8"/>
              <a:gd name="T1" fmla="*/ 3 h 5"/>
              <a:gd name="T2" fmla="*/ 8 w 8"/>
              <a:gd name="T3" fmla="*/ 0 h 5"/>
              <a:gd name="T4" fmla="*/ 0 w 8"/>
              <a:gd name="T5" fmla="*/ 2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2"/>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4" name="Line 109"/>
          <p:cNvSpPr>
            <a:spLocks noChangeShapeType="1"/>
          </p:cNvSpPr>
          <p:nvPr/>
        </p:nvSpPr>
        <p:spPr bwMode="auto">
          <a:xfrm flipH="1">
            <a:off x="2736850" y="2192338"/>
            <a:ext cx="1889125" cy="0"/>
          </a:xfrm>
          <a:prstGeom prst="line">
            <a:avLst/>
          </a:prstGeom>
          <a:noFill/>
          <a:ln w="9" cap="flat">
            <a:solidFill>
              <a:srgbClr val="3828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5" name="Freeform 110"/>
          <p:cNvSpPr>
            <a:spLocks/>
          </p:cNvSpPr>
          <p:nvPr/>
        </p:nvSpPr>
        <p:spPr bwMode="auto">
          <a:xfrm>
            <a:off x="2722563" y="2149475"/>
            <a:ext cx="112713" cy="69850"/>
          </a:xfrm>
          <a:custGeom>
            <a:avLst/>
            <a:gdLst>
              <a:gd name="T0" fmla="*/ 6 w 8"/>
              <a:gd name="T1" fmla="*/ 3 h 5"/>
              <a:gd name="T2" fmla="*/ 8 w 8"/>
              <a:gd name="T3" fmla="*/ 0 h 5"/>
              <a:gd name="T4" fmla="*/ 0 w 8"/>
              <a:gd name="T5" fmla="*/ 3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3"/>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6" name="Freeform 111"/>
          <p:cNvSpPr>
            <a:spLocks/>
          </p:cNvSpPr>
          <p:nvPr/>
        </p:nvSpPr>
        <p:spPr bwMode="auto">
          <a:xfrm>
            <a:off x="2443163" y="2038350"/>
            <a:ext cx="250825" cy="1554163"/>
          </a:xfrm>
          <a:custGeom>
            <a:avLst/>
            <a:gdLst>
              <a:gd name="T0" fmla="*/ 18 w 18"/>
              <a:gd name="T1" fmla="*/ 0 h 111"/>
              <a:gd name="T2" fmla="*/ 0 w 18"/>
              <a:gd name="T3" fmla="*/ 18 h 111"/>
              <a:gd name="T4" fmla="*/ 0 w 18"/>
              <a:gd name="T5" fmla="*/ 86 h 111"/>
              <a:gd name="T6" fmla="*/ 17 w 18"/>
              <a:gd name="T7" fmla="*/ 111 h 111"/>
              <a:gd name="T8" fmla="*/ 18 w 18"/>
              <a:gd name="T9" fmla="*/ 0 h 111"/>
            </a:gdLst>
            <a:ahLst/>
            <a:cxnLst>
              <a:cxn ang="0">
                <a:pos x="T0" y="T1"/>
              </a:cxn>
              <a:cxn ang="0">
                <a:pos x="T2" y="T3"/>
              </a:cxn>
              <a:cxn ang="0">
                <a:pos x="T4" y="T5"/>
              </a:cxn>
              <a:cxn ang="0">
                <a:pos x="T6" y="T7"/>
              </a:cxn>
              <a:cxn ang="0">
                <a:pos x="T8" y="T9"/>
              </a:cxn>
            </a:cxnLst>
            <a:rect l="0" t="0" r="r" b="b"/>
            <a:pathLst>
              <a:path w="18" h="111">
                <a:moveTo>
                  <a:pt x="18" y="0"/>
                </a:moveTo>
                <a:lnTo>
                  <a:pt x="0" y="18"/>
                </a:lnTo>
                <a:lnTo>
                  <a:pt x="0" y="86"/>
                </a:lnTo>
                <a:lnTo>
                  <a:pt x="17" y="111"/>
                </a:lnTo>
                <a:lnTo>
                  <a:pt x="18" y="0"/>
                </a:lnTo>
                <a:close/>
              </a:path>
            </a:pathLst>
          </a:custGeom>
          <a:solidFill>
            <a:srgbClr val="E8A598"/>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7" name="Oval 112"/>
          <p:cNvSpPr>
            <a:spLocks noChangeArrowheads="1"/>
          </p:cNvSpPr>
          <p:nvPr/>
        </p:nvSpPr>
        <p:spPr bwMode="auto">
          <a:xfrm>
            <a:off x="3675063" y="3227388"/>
            <a:ext cx="69850" cy="84138"/>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8" name="Oval 113"/>
          <p:cNvSpPr>
            <a:spLocks noChangeArrowheads="1"/>
          </p:cNvSpPr>
          <p:nvPr/>
        </p:nvSpPr>
        <p:spPr bwMode="auto">
          <a:xfrm>
            <a:off x="3675063" y="3227388"/>
            <a:ext cx="69850" cy="84138"/>
          </a:xfrm>
          <a:prstGeom prst="ellipse">
            <a:avLst/>
          </a:prstGeom>
          <a:noFill/>
          <a:ln w="0">
            <a:solidFill>
              <a:srgbClr val="3828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9" name="Oval 114"/>
          <p:cNvSpPr>
            <a:spLocks noChangeArrowheads="1"/>
          </p:cNvSpPr>
          <p:nvPr/>
        </p:nvSpPr>
        <p:spPr bwMode="auto">
          <a:xfrm>
            <a:off x="3759200" y="2892425"/>
            <a:ext cx="84138" cy="84138"/>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0" name="Oval 115"/>
          <p:cNvSpPr>
            <a:spLocks noChangeArrowheads="1"/>
          </p:cNvSpPr>
          <p:nvPr/>
        </p:nvSpPr>
        <p:spPr bwMode="auto">
          <a:xfrm>
            <a:off x="3759200" y="2892425"/>
            <a:ext cx="84138" cy="84138"/>
          </a:xfrm>
          <a:prstGeom prst="ellipse">
            <a:avLst/>
          </a:prstGeom>
          <a:noFill/>
          <a:ln w="0">
            <a:solidFill>
              <a:srgbClr val="3828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1" name="Rectangle 116"/>
          <p:cNvSpPr>
            <a:spLocks noChangeArrowheads="1"/>
          </p:cNvSpPr>
          <p:nvPr/>
        </p:nvSpPr>
        <p:spPr bwMode="auto">
          <a:xfrm>
            <a:off x="5672138" y="1919288"/>
            <a:ext cx="7937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95"/>
              </a:rPr>
              <a:t>opcode</a:t>
            </a:r>
            <a:endParaRPr kumimoji="0" lang="en-US" sz="1800" b="0" i="0" u="none" strike="noStrike" cap="none" normalizeH="0" baseline="0" smtClean="0">
              <a:ln>
                <a:noFill/>
              </a:ln>
              <a:solidFill>
                <a:schemeClr val="tx1"/>
              </a:solidFill>
              <a:effectLst/>
              <a:latin typeface="Arial" pitchFamily="34" charset="0"/>
            </a:endParaRPr>
          </a:p>
        </p:txBody>
      </p:sp>
      <p:sp>
        <p:nvSpPr>
          <p:cNvPr id="2142" name="Freeform 117"/>
          <p:cNvSpPr>
            <a:spLocks/>
          </p:cNvSpPr>
          <p:nvPr/>
        </p:nvSpPr>
        <p:spPr bwMode="auto">
          <a:xfrm>
            <a:off x="2063750" y="2738438"/>
            <a:ext cx="771525" cy="1301750"/>
          </a:xfrm>
          <a:custGeom>
            <a:avLst/>
            <a:gdLst>
              <a:gd name="T0" fmla="*/ 27 w 55"/>
              <a:gd name="T1" fmla="*/ 0 h 93"/>
              <a:gd name="T2" fmla="*/ 0 w 55"/>
              <a:gd name="T3" fmla="*/ 0 h 93"/>
              <a:gd name="T4" fmla="*/ 0 w 55"/>
              <a:gd name="T5" fmla="*/ 93 h 93"/>
              <a:gd name="T6" fmla="*/ 55 w 55"/>
              <a:gd name="T7" fmla="*/ 93 h 93"/>
            </a:gdLst>
            <a:ahLst/>
            <a:cxnLst>
              <a:cxn ang="0">
                <a:pos x="T0" y="T1"/>
              </a:cxn>
              <a:cxn ang="0">
                <a:pos x="T2" y="T3"/>
              </a:cxn>
              <a:cxn ang="0">
                <a:pos x="T4" y="T5"/>
              </a:cxn>
              <a:cxn ang="0">
                <a:pos x="T6" y="T7"/>
              </a:cxn>
            </a:cxnLst>
            <a:rect l="0" t="0" r="r" b="b"/>
            <a:pathLst>
              <a:path w="55" h="93">
                <a:moveTo>
                  <a:pt x="27" y="0"/>
                </a:moveTo>
                <a:lnTo>
                  <a:pt x="0" y="0"/>
                </a:lnTo>
                <a:lnTo>
                  <a:pt x="0" y="93"/>
                </a:lnTo>
                <a:lnTo>
                  <a:pt x="55" y="93"/>
                </a:lnTo>
              </a:path>
            </a:pathLst>
          </a:custGeom>
          <a:noFill/>
          <a:ln w="9" cap="flat">
            <a:solidFill>
              <a:srgbClr val="3828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3" name="Freeform 118"/>
          <p:cNvSpPr>
            <a:spLocks/>
          </p:cNvSpPr>
          <p:nvPr/>
        </p:nvSpPr>
        <p:spPr bwMode="auto">
          <a:xfrm>
            <a:off x="2693988" y="3984625"/>
            <a:ext cx="153988" cy="96838"/>
          </a:xfrm>
          <a:custGeom>
            <a:avLst/>
            <a:gdLst>
              <a:gd name="T0" fmla="*/ 4 w 11"/>
              <a:gd name="T1" fmla="*/ 4 h 7"/>
              <a:gd name="T2" fmla="*/ 0 w 11"/>
              <a:gd name="T3" fmla="*/ 7 h 7"/>
              <a:gd name="T4" fmla="*/ 11 w 11"/>
              <a:gd name="T5" fmla="*/ 4 h 7"/>
              <a:gd name="T6" fmla="*/ 0 w 11"/>
              <a:gd name="T7" fmla="*/ 0 h 7"/>
              <a:gd name="T8" fmla="*/ 4 w 11"/>
              <a:gd name="T9" fmla="*/ 4 h 7"/>
            </a:gdLst>
            <a:ahLst/>
            <a:cxnLst>
              <a:cxn ang="0">
                <a:pos x="T0" y="T1"/>
              </a:cxn>
              <a:cxn ang="0">
                <a:pos x="T2" y="T3"/>
              </a:cxn>
              <a:cxn ang="0">
                <a:pos x="T4" y="T5"/>
              </a:cxn>
              <a:cxn ang="0">
                <a:pos x="T6" y="T7"/>
              </a:cxn>
              <a:cxn ang="0">
                <a:pos x="T8" y="T9"/>
              </a:cxn>
            </a:cxnLst>
            <a:rect l="0" t="0" r="r" b="b"/>
            <a:pathLst>
              <a:path w="11" h="7">
                <a:moveTo>
                  <a:pt x="4" y="4"/>
                </a:moveTo>
                <a:lnTo>
                  <a:pt x="0" y="7"/>
                </a:lnTo>
                <a:lnTo>
                  <a:pt x="11" y="4"/>
                </a:lnTo>
                <a:lnTo>
                  <a:pt x="0" y="0"/>
                </a:lnTo>
                <a:lnTo>
                  <a:pt x="4" y="4"/>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4" name="Rectangle 119"/>
          <p:cNvSpPr>
            <a:spLocks noChangeArrowheads="1"/>
          </p:cNvSpPr>
          <p:nvPr/>
        </p:nvSpPr>
        <p:spPr bwMode="auto">
          <a:xfrm>
            <a:off x="1719263" y="2282825"/>
            <a:ext cx="285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95"/>
              </a:rPr>
              <a:t>μ</a:t>
            </a:r>
            <a:endParaRPr kumimoji="0" lang="en-US" sz="1800" b="0" i="0" u="none" strike="noStrike" cap="none" normalizeH="0" baseline="0" smtClean="0">
              <a:ln>
                <a:noFill/>
              </a:ln>
              <a:solidFill>
                <a:schemeClr val="tx1"/>
              </a:solidFill>
              <a:effectLst/>
              <a:latin typeface="Arial" pitchFamily="34" charset="0"/>
            </a:endParaRPr>
          </a:p>
        </p:txBody>
      </p:sp>
      <p:sp>
        <p:nvSpPr>
          <p:cNvPr id="2145" name="Rectangle 120"/>
          <p:cNvSpPr>
            <a:spLocks noChangeArrowheads="1"/>
          </p:cNvSpPr>
          <p:nvPr/>
        </p:nvSpPr>
        <p:spPr bwMode="auto">
          <a:xfrm>
            <a:off x="1855788" y="2282825"/>
            <a:ext cx="584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95"/>
              </a:rPr>
              <a:t>mux</a:t>
            </a:r>
            <a:endParaRPr kumimoji="0" lang="en-US" sz="1800" b="0" i="0" u="none" strike="noStrike" cap="none" normalizeH="0" baseline="0" smtClean="0">
              <a:ln>
                <a:noFill/>
              </a:ln>
              <a:solidFill>
                <a:schemeClr val="tx1"/>
              </a:solidFill>
              <a:effectLst/>
              <a:latin typeface="Arial" pitchFamily="34" charset="0"/>
            </a:endParaRPr>
          </a:p>
        </p:txBody>
      </p:sp>
      <p:sp>
        <p:nvSpPr>
          <p:cNvPr id="2146" name="Line 121"/>
          <p:cNvSpPr>
            <a:spLocks noChangeShapeType="1"/>
          </p:cNvSpPr>
          <p:nvPr/>
        </p:nvSpPr>
        <p:spPr bwMode="auto">
          <a:xfrm flipV="1">
            <a:off x="6502400" y="3633788"/>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7" name="Line 122"/>
          <p:cNvSpPr>
            <a:spLocks noChangeShapeType="1"/>
          </p:cNvSpPr>
          <p:nvPr/>
        </p:nvSpPr>
        <p:spPr bwMode="auto">
          <a:xfrm flipV="1">
            <a:off x="6502400" y="3521075"/>
            <a:ext cx="0" cy="5715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8" name="Line 123"/>
          <p:cNvSpPr>
            <a:spLocks noChangeShapeType="1"/>
          </p:cNvSpPr>
          <p:nvPr/>
        </p:nvSpPr>
        <p:spPr bwMode="auto">
          <a:xfrm flipV="1">
            <a:off x="6502400" y="3297238"/>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9" name="Line 124"/>
          <p:cNvSpPr>
            <a:spLocks noChangeShapeType="1"/>
          </p:cNvSpPr>
          <p:nvPr/>
        </p:nvSpPr>
        <p:spPr bwMode="auto">
          <a:xfrm flipV="1">
            <a:off x="6502400" y="3186113"/>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0" name="Line 125"/>
          <p:cNvSpPr>
            <a:spLocks noChangeShapeType="1"/>
          </p:cNvSpPr>
          <p:nvPr/>
        </p:nvSpPr>
        <p:spPr bwMode="auto">
          <a:xfrm flipV="1">
            <a:off x="6502400" y="2962275"/>
            <a:ext cx="14288"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1" name="Line 126"/>
          <p:cNvSpPr>
            <a:spLocks noChangeShapeType="1"/>
          </p:cNvSpPr>
          <p:nvPr/>
        </p:nvSpPr>
        <p:spPr bwMode="auto">
          <a:xfrm flipV="1">
            <a:off x="6516688" y="2849563"/>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2" name="Line 127"/>
          <p:cNvSpPr>
            <a:spLocks noChangeShapeType="1"/>
          </p:cNvSpPr>
          <p:nvPr/>
        </p:nvSpPr>
        <p:spPr bwMode="auto">
          <a:xfrm flipV="1">
            <a:off x="6516688" y="2625725"/>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3" name="Line 128"/>
          <p:cNvSpPr>
            <a:spLocks noChangeShapeType="1"/>
          </p:cNvSpPr>
          <p:nvPr/>
        </p:nvSpPr>
        <p:spPr bwMode="auto">
          <a:xfrm flipV="1">
            <a:off x="6516688" y="2513013"/>
            <a:ext cx="0" cy="5715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4" name="Line 129"/>
          <p:cNvSpPr>
            <a:spLocks noChangeShapeType="1"/>
          </p:cNvSpPr>
          <p:nvPr/>
        </p:nvSpPr>
        <p:spPr bwMode="auto">
          <a:xfrm flipV="1">
            <a:off x="6516688" y="2289175"/>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5" name="Line 130"/>
          <p:cNvSpPr>
            <a:spLocks noChangeShapeType="1"/>
          </p:cNvSpPr>
          <p:nvPr/>
        </p:nvSpPr>
        <p:spPr bwMode="auto">
          <a:xfrm flipV="1">
            <a:off x="6516688" y="2178050"/>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6" name="Line 131"/>
          <p:cNvSpPr>
            <a:spLocks noChangeShapeType="1"/>
          </p:cNvSpPr>
          <p:nvPr/>
        </p:nvSpPr>
        <p:spPr bwMode="auto">
          <a:xfrm flipV="1">
            <a:off x="6516688" y="1954213"/>
            <a:ext cx="0" cy="166688"/>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7" name="Line 132"/>
          <p:cNvSpPr>
            <a:spLocks noChangeShapeType="1"/>
          </p:cNvSpPr>
          <p:nvPr/>
        </p:nvSpPr>
        <p:spPr bwMode="auto">
          <a:xfrm flipV="1">
            <a:off x="6516688" y="1841500"/>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8" name="Line 133"/>
          <p:cNvSpPr>
            <a:spLocks noChangeShapeType="1"/>
          </p:cNvSpPr>
          <p:nvPr/>
        </p:nvSpPr>
        <p:spPr bwMode="auto">
          <a:xfrm flipH="1">
            <a:off x="6334125" y="1827213"/>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9" name="Line 134"/>
          <p:cNvSpPr>
            <a:spLocks noChangeShapeType="1"/>
          </p:cNvSpPr>
          <p:nvPr/>
        </p:nvSpPr>
        <p:spPr bwMode="auto">
          <a:xfrm flipH="1">
            <a:off x="6223000" y="1827213"/>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0" name="Line 135"/>
          <p:cNvSpPr>
            <a:spLocks noChangeShapeType="1"/>
          </p:cNvSpPr>
          <p:nvPr/>
        </p:nvSpPr>
        <p:spPr bwMode="auto">
          <a:xfrm flipH="1">
            <a:off x="5999163" y="1827213"/>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1" name="Line 136"/>
          <p:cNvSpPr>
            <a:spLocks noChangeShapeType="1"/>
          </p:cNvSpPr>
          <p:nvPr/>
        </p:nvSpPr>
        <p:spPr bwMode="auto">
          <a:xfrm flipH="1">
            <a:off x="5886450" y="1827213"/>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2" name="Line 137"/>
          <p:cNvSpPr>
            <a:spLocks noChangeShapeType="1"/>
          </p:cNvSpPr>
          <p:nvPr/>
        </p:nvSpPr>
        <p:spPr bwMode="auto">
          <a:xfrm flipH="1" flipV="1">
            <a:off x="5662613" y="1812925"/>
            <a:ext cx="168275" cy="14288"/>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3" name="Line 138"/>
          <p:cNvSpPr>
            <a:spLocks noChangeShapeType="1"/>
          </p:cNvSpPr>
          <p:nvPr/>
        </p:nvSpPr>
        <p:spPr bwMode="auto">
          <a:xfrm flipH="1">
            <a:off x="5551488"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4" name="Line 139"/>
          <p:cNvSpPr>
            <a:spLocks noChangeShapeType="1"/>
          </p:cNvSpPr>
          <p:nvPr/>
        </p:nvSpPr>
        <p:spPr bwMode="auto">
          <a:xfrm flipH="1">
            <a:off x="5326063"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5" name="Line 140"/>
          <p:cNvSpPr>
            <a:spLocks noChangeShapeType="1"/>
          </p:cNvSpPr>
          <p:nvPr/>
        </p:nvSpPr>
        <p:spPr bwMode="auto">
          <a:xfrm flipH="1">
            <a:off x="5214938"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6" name="Line 141"/>
          <p:cNvSpPr>
            <a:spLocks noChangeShapeType="1"/>
          </p:cNvSpPr>
          <p:nvPr/>
        </p:nvSpPr>
        <p:spPr bwMode="auto">
          <a:xfrm flipH="1">
            <a:off x="4991100"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7" name="Line 142"/>
          <p:cNvSpPr>
            <a:spLocks noChangeShapeType="1"/>
          </p:cNvSpPr>
          <p:nvPr/>
        </p:nvSpPr>
        <p:spPr bwMode="auto">
          <a:xfrm flipH="1">
            <a:off x="4878388" y="1812925"/>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8" name="Line 143"/>
          <p:cNvSpPr>
            <a:spLocks noChangeShapeType="1"/>
          </p:cNvSpPr>
          <p:nvPr/>
        </p:nvSpPr>
        <p:spPr bwMode="auto">
          <a:xfrm flipH="1">
            <a:off x="4654550"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9" name="Line 144"/>
          <p:cNvSpPr>
            <a:spLocks noChangeShapeType="1"/>
          </p:cNvSpPr>
          <p:nvPr/>
        </p:nvSpPr>
        <p:spPr bwMode="auto">
          <a:xfrm flipH="1">
            <a:off x="4543425"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0" name="Line 145"/>
          <p:cNvSpPr>
            <a:spLocks noChangeShapeType="1"/>
          </p:cNvSpPr>
          <p:nvPr/>
        </p:nvSpPr>
        <p:spPr bwMode="auto">
          <a:xfrm flipH="1">
            <a:off x="4318000"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1" name="Line 146"/>
          <p:cNvSpPr>
            <a:spLocks noChangeShapeType="1"/>
          </p:cNvSpPr>
          <p:nvPr/>
        </p:nvSpPr>
        <p:spPr bwMode="auto">
          <a:xfrm flipH="1">
            <a:off x="4206875"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2" name="Line 147"/>
          <p:cNvSpPr>
            <a:spLocks noChangeShapeType="1"/>
          </p:cNvSpPr>
          <p:nvPr/>
        </p:nvSpPr>
        <p:spPr bwMode="auto">
          <a:xfrm flipH="1">
            <a:off x="3997325" y="1812925"/>
            <a:ext cx="153988"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3" name="Line 148"/>
          <p:cNvSpPr>
            <a:spLocks noChangeShapeType="1"/>
          </p:cNvSpPr>
          <p:nvPr/>
        </p:nvSpPr>
        <p:spPr bwMode="auto">
          <a:xfrm flipH="1">
            <a:off x="3884613"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4" name="Line 149"/>
          <p:cNvSpPr>
            <a:spLocks noChangeShapeType="1"/>
          </p:cNvSpPr>
          <p:nvPr/>
        </p:nvSpPr>
        <p:spPr bwMode="auto">
          <a:xfrm flipH="1">
            <a:off x="3660775"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5" name="Line 150"/>
          <p:cNvSpPr>
            <a:spLocks noChangeShapeType="1"/>
          </p:cNvSpPr>
          <p:nvPr/>
        </p:nvSpPr>
        <p:spPr bwMode="auto">
          <a:xfrm flipH="1">
            <a:off x="3548063" y="1812925"/>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6" name="Line 151"/>
          <p:cNvSpPr>
            <a:spLocks noChangeShapeType="1"/>
          </p:cNvSpPr>
          <p:nvPr/>
        </p:nvSpPr>
        <p:spPr bwMode="auto">
          <a:xfrm flipH="1">
            <a:off x="3324225"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7" name="Line 152"/>
          <p:cNvSpPr>
            <a:spLocks noChangeShapeType="1"/>
          </p:cNvSpPr>
          <p:nvPr/>
        </p:nvSpPr>
        <p:spPr bwMode="auto">
          <a:xfrm flipH="1">
            <a:off x="3213100"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8" name="Line 153"/>
          <p:cNvSpPr>
            <a:spLocks noChangeShapeType="1"/>
          </p:cNvSpPr>
          <p:nvPr/>
        </p:nvSpPr>
        <p:spPr bwMode="auto">
          <a:xfrm flipH="1">
            <a:off x="2989263" y="1812925"/>
            <a:ext cx="166688"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9" name="Line 154"/>
          <p:cNvSpPr>
            <a:spLocks noChangeShapeType="1"/>
          </p:cNvSpPr>
          <p:nvPr/>
        </p:nvSpPr>
        <p:spPr bwMode="auto">
          <a:xfrm flipH="1">
            <a:off x="2876550"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0" name="Line 155"/>
          <p:cNvSpPr>
            <a:spLocks noChangeShapeType="1"/>
          </p:cNvSpPr>
          <p:nvPr/>
        </p:nvSpPr>
        <p:spPr bwMode="auto">
          <a:xfrm flipH="1" flipV="1">
            <a:off x="2652713" y="1800225"/>
            <a:ext cx="168275" cy="1270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1" name="Line 156"/>
          <p:cNvSpPr>
            <a:spLocks noChangeShapeType="1"/>
          </p:cNvSpPr>
          <p:nvPr/>
        </p:nvSpPr>
        <p:spPr bwMode="auto">
          <a:xfrm flipH="1">
            <a:off x="2540000" y="1800225"/>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2" name="Line 157"/>
          <p:cNvSpPr>
            <a:spLocks noChangeShapeType="1"/>
          </p:cNvSpPr>
          <p:nvPr/>
        </p:nvSpPr>
        <p:spPr bwMode="auto">
          <a:xfrm>
            <a:off x="2527300" y="1827213"/>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3" name="Line 158"/>
          <p:cNvSpPr>
            <a:spLocks noChangeShapeType="1"/>
          </p:cNvSpPr>
          <p:nvPr/>
        </p:nvSpPr>
        <p:spPr bwMode="auto">
          <a:xfrm>
            <a:off x="2527300" y="2051050"/>
            <a:ext cx="12700" cy="5715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4" name="Line 159"/>
          <p:cNvSpPr>
            <a:spLocks noChangeShapeType="1"/>
          </p:cNvSpPr>
          <p:nvPr/>
        </p:nvSpPr>
        <p:spPr bwMode="auto">
          <a:xfrm>
            <a:off x="2540000" y="2163763"/>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5" name="Line 160"/>
          <p:cNvSpPr>
            <a:spLocks noChangeShapeType="1"/>
          </p:cNvSpPr>
          <p:nvPr/>
        </p:nvSpPr>
        <p:spPr bwMode="auto">
          <a:xfrm>
            <a:off x="2540000" y="2163763"/>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6" name="Freeform 161"/>
          <p:cNvSpPr>
            <a:spLocks/>
          </p:cNvSpPr>
          <p:nvPr/>
        </p:nvSpPr>
        <p:spPr bwMode="auto">
          <a:xfrm>
            <a:off x="2484438" y="2079625"/>
            <a:ext cx="98425" cy="153988"/>
          </a:xfrm>
          <a:custGeom>
            <a:avLst/>
            <a:gdLst>
              <a:gd name="T0" fmla="*/ 4 w 7"/>
              <a:gd name="T1" fmla="*/ 3 h 11"/>
              <a:gd name="T2" fmla="*/ 0 w 7"/>
              <a:gd name="T3" fmla="*/ 0 h 11"/>
              <a:gd name="T4" fmla="*/ 4 w 7"/>
              <a:gd name="T5" fmla="*/ 11 h 11"/>
              <a:gd name="T6" fmla="*/ 7 w 7"/>
              <a:gd name="T7" fmla="*/ 0 h 11"/>
              <a:gd name="T8" fmla="*/ 4 w 7"/>
              <a:gd name="T9" fmla="*/ 3 h 11"/>
            </a:gdLst>
            <a:ahLst/>
            <a:cxnLst>
              <a:cxn ang="0">
                <a:pos x="T0" y="T1"/>
              </a:cxn>
              <a:cxn ang="0">
                <a:pos x="T2" y="T3"/>
              </a:cxn>
              <a:cxn ang="0">
                <a:pos x="T4" y="T5"/>
              </a:cxn>
              <a:cxn ang="0">
                <a:pos x="T6" y="T7"/>
              </a:cxn>
              <a:cxn ang="0">
                <a:pos x="T8" y="T9"/>
              </a:cxn>
            </a:cxnLst>
            <a:rect l="0" t="0" r="r" b="b"/>
            <a:pathLst>
              <a:path w="7" h="11">
                <a:moveTo>
                  <a:pt x="4" y="3"/>
                </a:moveTo>
                <a:lnTo>
                  <a:pt x="0" y="0"/>
                </a:lnTo>
                <a:lnTo>
                  <a:pt x="4" y="11"/>
                </a:lnTo>
                <a:lnTo>
                  <a:pt x="7" y="0"/>
                </a:lnTo>
                <a:lnTo>
                  <a:pt x="4" y="3"/>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7" name="Rectangle 162"/>
          <p:cNvSpPr>
            <a:spLocks noChangeArrowheads="1"/>
          </p:cNvSpPr>
          <p:nvPr/>
        </p:nvSpPr>
        <p:spPr bwMode="auto">
          <a:xfrm>
            <a:off x="3114675" y="2940050"/>
            <a:ext cx="500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ArialMT" charset="-95"/>
              </a:rPr>
              <a:t>M1</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5" name="Subtitle 1"/>
          <p:cNvSpPr txBox="1">
            <a:spLocks/>
          </p:cNvSpPr>
          <p:nvPr/>
        </p:nvSpPr>
        <p:spPr bwMode="auto">
          <a:xfrm>
            <a:off x="15240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25500" y="222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Execute</a:t>
            </a:r>
            <a:r>
              <a:rPr lang="fr-FR" dirty="0">
                <a:solidFill>
                  <a:schemeClr val="tx1"/>
                </a:solidFill>
              </a:rPr>
              <a:t> (EX) Stage</a:t>
            </a:r>
          </a:p>
        </p:txBody>
      </p:sp>
      <p:sp>
        <p:nvSpPr>
          <p:cNvPr id="3" name="Text Placeholder 2"/>
          <p:cNvSpPr txBox="1">
            <a:spLocks noGrp="1"/>
          </p:cNvSpPr>
          <p:nvPr>
            <p:ph type="body" idx="4294967295"/>
          </p:nvPr>
        </p:nvSpPr>
        <p:spPr>
          <a:xfrm>
            <a:off x="863600" y="1358900"/>
            <a:ext cx="7886700" cy="50165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The EX Stage</a:t>
            </a:r>
          </a:p>
          <a:p>
            <a:pPr lvl="1">
              <a:buSzPct val="100000"/>
              <a:buFont typeface="Symbol" panose="05050102010706020507" pitchFamily="18" charset="2"/>
              <a:buChar char="*"/>
            </a:pPr>
            <a:r>
              <a:rPr lang="en-US" sz="3200" dirty="0">
                <a:latin typeface="Calibri" panose="020F0502020204030204" pitchFamily="34" charset="0"/>
              </a:rPr>
              <a:t>Contains an </a:t>
            </a:r>
            <a:r>
              <a:rPr lang="en-US" sz="3200" dirty="0">
                <a:solidFill>
                  <a:srgbClr val="DC2300"/>
                </a:solidFill>
                <a:latin typeface="Calibri" panose="020F0502020204030204" pitchFamily="34" charset="0"/>
              </a:rPr>
              <a:t>Arithmetic-Logical Unit</a:t>
            </a:r>
            <a:r>
              <a:rPr lang="en-US" sz="3200" dirty="0">
                <a:latin typeface="Calibri" panose="020F0502020204030204" pitchFamily="34" charset="0"/>
              </a:rPr>
              <a:t> (ALU)</a:t>
            </a:r>
          </a:p>
          <a:p>
            <a:pPr lvl="2">
              <a:buFont typeface="Symbol" panose="05050102010706020507" pitchFamily="18" charset="2"/>
              <a:buChar char="*"/>
            </a:pPr>
            <a:r>
              <a:rPr lang="en-US" sz="2800" dirty="0" smtClean="0">
                <a:latin typeface="Calibri" panose="020F0502020204030204" pitchFamily="34" charset="0"/>
              </a:rPr>
              <a:t>This </a:t>
            </a:r>
            <a:r>
              <a:rPr lang="en-US" sz="2800" dirty="0">
                <a:latin typeface="Calibri" panose="020F0502020204030204" pitchFamily="34" charset="0"/>
              </a:rPr>
              <a:t>unit can perform all </a:t>
            </a:r>
            <a:r>
              <a:rPr lang="en-US" sz="2800" dirty="0">
                <a:solidFill>
                  <a:srgbClr val="0066CC"/>
                </a:solidFill>
                <a:latin typeface="Calibri" panose="020F0502020204030204" pitchFamily="34" charset="0"/>
              </a:rPr>
              <a:t>arithmetic</a:t>
            </a:r>
            <a:r>
              <a:rPr lang="en-US" sz="2800" dirty="0">
                <a:latin typeface="Calibri" panose="020F0502020204030204" pitchFamily="34" charset="0"/>
              </a:rPr>
              <a:t> operations ( </a:t>
            </a:r>
            <a:r>
              <a:rPr lang="en-US" sz="2800" dirty="0" smtClean="0">
                <a:latin typeface="Calibri" panose="020F0502020204030204" pitchFamily="34" charset="0"/>
              </a:rPr>
              <a:t>add, sub, </a:t>
            </a:r>
            <a:r>
              <a:rPr lang="en-US" sz="2800" dirty="0" err="1" smtClean="0">
                <a:latin typeface="Calibri" panose="020F0502020204030204" pitchFamily="34" charset="0"/>
              </a:rPr>
              <a:t>mul</a:t>
            </a:r>
            <a:r>
              <a:rPr lang="en-US" sz="2800" dirty="0" smtClean="0">
                <a:latin typeface="Calibri" panose="020F0502020204030204" pitchFamily="34" charset="0"/>
              </a:rPr>
              <a:t>, div, </a:t>
            </a:r>
            <a:r>
              <a:rPr lang="en-US" sz="2800" dirty="0" err="1" smtClean="0">
                <a:latin typeface="Calibri" panose="020F0502020204030204" pitchFamily="34" charset="0"/>
              </a:rPr>
              <a:t>cmp</a:t>
            </a:r>
            <a:r>
              <a:rPr lang="en-US" sz="2800" dirty="0" smtClean="0">
                <a:latin typeface="Calibri" panose="020F0502020204030204" pitchFamily="34" charset="0"/>
              </a:rPr>
              <a:t>, mod), and </a:t>
            </a:r>
            <a:r>
              <a:rPr lang="en-US" sz="2800" dirty="0">
                <a:solidFill>
                  <a:srgbClr val="33CC66"/>
                </a:solidFill>
                <a:latin typeface="Calibri" panose="020F0502020204030204" pitchFamily="34" charset="0"/>
              </a:rPr>
              <a:t>logical</a:t>
            </a:r>
            <a:r>
              <a:rPr lang="en-US" sz="2800" dirty="0">
                <a:latin typeface="Calibri" panose="020F0502020204030204" pitchFamily="34" charset="0"/>
              </a:rPr>
              <a:t> operations (</a:t>
            </a:r>
            <a:r>
              <a:rPr lang="en-US" sz="2800" dirty="0" smtClean="0">
                <a:latin typeface="Calibri" panose="020F0502020204030204" pitchFamily="34" charset="0"/>
              </a:rPr>
              <a:t>and, or, not</a:t>
            </a:r>
            <a:r>
              <a:rPr lang="en-US" sz="2800" dirty="0">
                <a:latin typeface="Calibri" panose="020F0502020204030204" pitchFamily="34" charset="0"/>
              </a:rPr>
              <a:t>)</a:t>
            </a:r>
          </a:p>
          <a:p>
            <a:pPr lvl="1">
              <a:buSzPct val="100000"/>
              <a:buFont typeface="Symbol" panose="05050102010706020507" pitchFamily="18" charset="2"/>
              <a:buChar char="*"/>
            </a:pPr>
            <a:r>
              <a:rPr lang="en-US" sz="3200" dirty="0">
                <a:latin typeface="Calibri" panose="020F0502020204030204" pitchFamily="34" charset="0"/>
              </a:rPr>
              <a:t>Contains the </a:t>
            </a:r>
            <a:r>
              <a:rPr lang="en-US" sz="3200" dirty="0">
                <a:solidFill>
                  <a:srgbClr val="6B4794"/>
                </a:solidFill>
                <a:latin typeface="Calibri" panose="020F0502020204030204" pitchFamily="34" charset="0"/>
              </a:rPr>
              <a:t>branch</a:t>
            </a:r>
            <a:r>
              <a:rPr lang="en-US" sz="3200" dirty="0">
                <a:latin typeface="Calibri" panose="020F0502020204030204" pitchFamily="34" charset="0"/>
              </a:rPr>
              <a:t> unit for computing the branch condition (</a:t>
            </a:r>
            <a:r>
              <a:rPr lang="en-US" sz="3200" dirty="0" err="1" smtClean="0">
                <a:latin typeface="Calibri" panose="020F0502020204030204" pitchFamily="34" charset="0"/>
              </a:rPr>
              <a:t>beq</a:t>
            </a:r>
            <a:r>
              <a:rPr lang="en-US" sz="3200" dirty="0" smtClean="0">
                <a:latin typeface="Calibri" panose="020F0502020204030204" pitchFamily="34" charset="0"/>
              </a:rPr>
              <a:t>, </a:t>
            </a:r>
            <a:r>
              <a:rPr lang="en-US" sz="3200" dirty="0" err="1" smtClean="0">
                <a:latin typeface="Calibri" panose="020F0502020204030204" pitchFamily="34" charset="0"/>
              </a:rPr>
              <a:t>bgt</a:t>
            </a:r>
            <a:r>
              <a:rPr lang="en-US" sz="3200" dirty="0">
                <a:latin typeface="Calibri" panose="020F0502020204030204" pitchFamily="34" charset="0"/>
              </a:rPr>
              <a:t>)</a:t>
            </a:r>
          </a:p>
          <a:p>
            <a:pPr lvl="1">
              <a:buSzPct val="100000"/>
              <a:buFont typeface="Symbol" panose="05050102010706020507" pitchFamily="18" charset="2"/>
              <a:buChar char="*"/>
            </a:pPr>
            <a:r>
              <a:rPr lang="en-US" sz="3200" dirty="0">
                <a:latin typeface="Calibri" panose="020F0502020204030204" pitchFamily="34" charset="0"/>
              </a:rPr>
              <a:t>Contains the </a:t>
            </a:r>
            <a:r>
              <a:rPr lang="en-US" sz="3200" dirty="0">
                <a:solidFill>
                  <a:srgbClr val="2323DC"/>
                </a:solidFill>
                <a:latin typeface="Calibri" panose="020F0502020204030204" pitchFamily="34" charset="0"/>
              </a:rPr>
              <a:t>flags</a:t>
            </a:r>
            <a:r>
              <a:rPr lang="en-US" sz="3200" dirty="0">
                <a:latin typeface="Calibri" panose="020F0502020204030204" pitchFamily="34" charset="0"/>
              </a:rPr>
              <a:t> </a:t>
            </a:r>
            <a:r>
              <a:rPr lang="en-US" sz="3200" dirty="0" smtClean="0">
                <a:latin typeface="Calibri" panose="020F0502020204030204" pitchFamily="34" charset="0"/>
              </a:rPr>
              <a:t>register </a:t>
            </a:r>
            <a:r>
              <a:rPr lang="en-US" sz="3200" dirty="0">
                <a:latin typeface="Calibri" panose="020F0502020204030204" pitchFamily="34" charset="0"/>
              </a:rPr>
              <a:t>(updated by the </a:t>
            </a:r>
            <a:r>
              <a:rPr lang="en-US" sz="3200" dirty="0" err="1">
                <a:latin typeface="Calibri" panose="020F0502020204030204" pitchFamily="34" charset="0"/>
              </a:rPr>
              <a:t>cmp</a:t>
            </a:r>
            <a:r>
              <a:rPr lang="en-US" sz="3200" dirty="0">
                <a:latin typeface="Calibri" panose="020F0502020204030204" pitchFamily="34" charset="0"/>
              </a:rPr>
              <a:t> instruction)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603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 and RW Stages</a:t>
            </a:r>
          </a:p>
        </p:txBody>
      </p:sp>
      <p:sp>
        <p:nvSpPr>
          <p:cNvPr id="3" name="Text Placeholder 2"/>
          <p:cNvSpPr txBox="1">
            <a:spLocks noGrp="1"/>
          </p:cNvSpPr>
          <p:nvPr>
            <p:ph type="body" idx="4294967295"/>
          </p:nvPr>
        </p:nvSpPr>
        <p:spPr>
          <a:xfrm>
            <a:off x="939800" y="1600200"/>
            <a:ext cx="77724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MA (Memory Access) Stage</a:t>
            </a:r>
          </a:p>
          <a:p>
            <a:pPr lvl="1">
              <a:buSzPct val="100000"/>
              <a:buFont typeface="Symbol" panose="05050102010706020507" pitchFamily="18" charset="2"/>
              <a:buChar char="*"/>
            </a:pPr>
            <a:r>
              <a:rPr lang="en-US" sz="3200" dirty="0">
                <a:solidFill>
                  <a:srgbClr val="DC2300"/>
                </a:solidFill>
                <a:latin typeface="Calibri" panose="020F0502020204030204" pitchFamily="34" charset="0"/>
              </a:rPr>
              <a:t>Interfaces</a:t>
            </a:r>
            <a:r>
              <a:rPr lang="en-US" sz="3200" dirty="0">
                <a:latin typeface="Calibri" panose="020F0502020204030204" pitchFamily="34" charset="0"/>
              </a:rPr>
              <a:t> with the </a:t>
            </a:r>
            <a:r>
              <a:rPr lang="en-US" sz="3200" dirty="0">
                <a:solidFill>
                  <a:srgbClr val="B80047"/>
                </a:solidFill>
                <a:latin typeface="Calibri" panose="020F0502020204030204" pitchFamily="34" charset="0"/>
              </a:rPr>
              <a:t>memory system</a:t>
            </a:r>
          </a:p>
          <a:p>
            <a:pPr lvl="1">
              <a:buSzPct val="100000"/>
              <a:buFont typeface="Symbol" panose="05050102010706020507" pitchFamily="18" charset="2"/>
              <a:buChar char="*"/>
            </a:pPr>
            <a:r>
              <a:rPr lang="en-US" sz="2800" dirty="0">
                <a:solidFill>
                  <a:srgbClr val="2323DC"/>
                </a:solidFill>
                <a:latin typeface="Calibri" panose="020F0502020204030204" pitchFamily="34" charset="0"/>
              </a:rPr>
              <a:t>Executes</a:t>
            </a:r>
            <a:r>
              <a:rPr lang="en-US" sz="2800" dirty="0">
                <a:latin typeface="Calibri" panose="020F0502020204030204" pitchFamily="34" charset="0"/>
              </a:rPr>
              <a:t> a load or a store</a:t>
            </a:r>
          </a:p>
          <a:p>
            <a:pPr lvl="0">
              <a:buSzPct val="100000"/>
              <a:buFont typeface="Symbol" panose="05050102010706020507" pitchFamily="18" charset="2"/>
              <a:buChar char="*"/>
            </a:pPr>
            <a:r>
              <a:rPr lang="en-US" dirty="0">
                <a:latin typeface="Calibri" panose="020F0502020204030204" pitchFamily="34" charset="0"/>
              </a:rPr>
              <a:t>RW (</a:t>
            </a:r>
            <a:r>
              <a:rPr lang="en-US" dirty="0" smtClean="0">
                <a:latin typeface="Calibri" panose="020F0502020204030204" pitchFamily="34" charset="0"/>
              </a:rPr>
              <a:t>Register </a:t>
            </a:r>
            <a:r>
              <a:rPr lang="en-US" dirty="0">
                <a:latin typeface="Calibri" panose="020F0502020204030204" pitchFamily="34" charset="0"/>
              </a:rPr>
              <a:t>Write) Stage</a:t>
            </a:r>
          </a:p>
          <a:p>
            <a:pPr lvl="1">
              <a:buSzPct val="100000"/>
              <a:buFont typeface="Symbol" panose="05050102010706020507" pitchFamily="18" charset="2"/>
              <a:buChar char="*"/>
            </a:pPr>
            <a:r>
              <a:rPr lang="en-US" sz="2800" dirty="0">
                <a:solidFill>
                  <a:srgbClr val="2300DC"/>
                </a:solidFill>
                <a:latin typeface="Calibri" panose="020F0502020204030204" pitchFamily="34" charset="0"/>
              </a:rPr>
              <a:t>Writes</a:t>
            </a:r>
            <a:r>
              <a:rPr lang="en-US" sz="2800" dirty="0">
                <a:latin typeface="Calibri" panose="020F0502020204030204" pitchFamily="34" charset="0"/>
              </a:rPr>
              <a:t> to the </a:t>
            </a:r>
            <a:r>
              <a:rPr lang="en-US" sz="2800" dirty="0" smtClean="0">
                <a:latin typeface="Calibri" panose="020F0502020204030204" pitchFamily="34" charset="0"/>
              </a:rPr>
              <a:t>register </a:t>
            </a:r>
            <a:r>
              <a:rPr lang="en-US" sz="2800" dirty="0">
                <a:latin typeface="Calibri" panose="020F0502020204030204" pitchFamily="34" charset="0"/>
              </a:rPr>
              <a:t>file</a:t>
            </a:r>
          </a:p>
          <a:p>
            <a:pPr lvl="1">
              <a:buSzPct val="100000"/>
              <a:buFont typeface="Symbol" panose="05050102010706020507" pitchFamily="18" charset="2"/>
              <a:buChar char="*"/>
            </a:pPr>
            <a:r>
              <a:rPr lang="en-US" sz="2800" dirty="0">
                <a:latin typeface="Calibri" panose="020F0502020204030204" pitchFamily="34" charset="0"/>
              </a:rPr>
              <a:t>In the case of a </a:t>
            </a:r>
            <a:r>
              <a:rPr lang="en-US" sz="2800" dirty="0">
                <a:solidFill>
                  <a:srgbClr val="C5000B"/>
                </a:solidFill>
                <a:latin typeface="Calibri" panose="020F0502020204030204" pitchFamily="34" charset="0"/>
              </a:rPr>
              <a:t>call</a:t>
            </a:r>
            <a:r>
              <a:rPr lang="en-US" sz="2800" dirty="0">
                <a:latin typeface="Calibri" panose="020F0502020204030204" pitchFamily="34" charset="0"/>
              </a:rPr>
              <a:t> </a:t>
            </a:r>
            <a:r>
              <a:rPr lang="en-US" sz="2800" dirty="0" smtClean="0">
                <a:latin typeface="Calibri" panose="020F0502020204030204" pitchFamily="34" charset="0"/>
              </a:rPr>
              <a:t>instruction, it </a:t>
            </a:r>
            <a:r>
              <a:rPr lang="en-US" sz="2800" dirty="0">
                <a:solidFill>
                  <a:srgbClr val="00AE00"/>
                </a:solidFill>
                <a:latin typeface="Calibri" panose="020F0502020204030204" pitchFamily="34" charset="0"/>
              </a:rPr>
              <a:t>writes</a:t>
            </a:r>
            <a:r>
              <a:rPr lang="en-US" sz="2800" dirty="0">
                <a:latin typeface="Calibri" panose="020F0502020204030204" pitchFamily="34" charset="0"/>
              </a:rPr>
              <a:t> </a:t>
            </a:r>
            <a:r>
              <a:rPr lang="en-US" sz="2800" dirty="0" smtClean="0">
                <a:latin typeface="Calibri" panose="020F0502020204030204" pitchFamily="34" charset="0"/>
              </a:rPr>
              <a:t>the return address to register, </a:t>
            </a:r>
            <a:r>
              <a:rPr lang="en-US" sz="2800" dirty="0" err="1" smtClean="0">
                <a:solidFill>
                  <a:srgbClr val="DC2300"/>
                </a:solidFill>
                <a:latin typeface="Calibri" panose="020F0502020204030204" pitchFamily="34" charset="0"/>
              </a:rPr>
              <a:t>ra</a:t>
            </a:r>
            <a:endParaRPr lang="en-US" sz="2800" dirty="0">
              <a:solidFill>
                <a:srgbClr val="DC23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5053</TotalTime>
  <Words>3743</Words>
  <Application>Microsoft Office PowerPoint</Application>
  <PresentationFormat>On-screen Show (4:3)</PresentationFormat>
  <Paragraphs>1285</Paragraphs>
  <Slides>71</Slides>
  <Notes>71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71</vt:i4>
      </vt:variant>
    </vt:vector>
  </HeadingPairs>
  <TitlesOfParts>
    <vt:vector size="89" baseType="lpstr">
      <vt:lpstr>Arial Unicode MS</vt:lpstr>
      <vt:lpstr>Microsoft YaHei</vt:lpstr>
      <vt:lpstr>Arial</vt:lpstr>
      <vt:lpstr>ArialMT</vt:lpstr>
      <vt:lpstr>Calibri</vt:lpstr>
      <vt:lpstr>Candara</vt:lpstr>
      <vt:lpstr>Courier New</vt:lpstr>
      <vt:lpstr>Helvetica</vt:lpstr>
      <vt:lpstr>Mangal</vt:lpstr>
      <vt:lpstr>Sans</vt:lpstr>
      <vt:lpstr>Serif</vt:lpstr>
      <vt:lpstr>StarSymbol</vt:lpstr>
      <vt:lpstr>Symbol</vt:lpstr>
      <vt:lpstr>Tahoma</vt:lpstr>
      <vt:lpstr>Times New Roman</vt:lpstr>
      <vt:lpstr>TimesNewRoman</vt:lpstr>
      <vt:lpstr>TimesNewRoman,Bold</vt:lpstr>
      <vt:lpstr>Waveform</vt:lpstr>
      <vt:lpstr>Processor Design</vt:lpstr>
      <vt:lpstr>PowerPoint Presentation</vt:lpstr>
      <vt:lpstr>Outline</vt:lpstr>
      <vt:lpstr>Processor Design</vt:lpstr>
      <vt:lpstr>A Car Assembly Line</vt:lpstr>
      <vt:lpstr>A Processor Divided Into Stages</vt:lpstr>
      <vt:lpstr>Operand Fetch (OF) Stage</vt:lpstr>
      <vt:lpstr>Execute (EX) Stage</vt:lpstr>
      <vt:lpstr>MA and RW Stages</vt:lpstr>
      <vt:lpstr>Outline</vt:lpstr>
      <vt:lpstr>Instruction Fetch (IF) Stage</vt:lpstr>
      <vt:lpstr>The Fetch unit</vt:lpstr>
      <vt:lpstr>isBranchTaken</vt:lpstr>
      <vt:lpstr>Data Path and Control Path</vt:lpstr>
      <vt:lpstr>Control Path</vt:lpstr>
      <vt:lpstr>Operand Fetch Unit</vt:lpstr>
      <vt:lpstr>Instruction Formats</vt:lpstr>
      <vt:lpstr>Register File Read</vt:lpstr>
      <vt:lpstr>Register File Access</vt:lpstr>
      <vt:lpstr>Immediate and Branch Unit</vt:lpstr>
      <vt:lpstr>OF Unit</vt:lpstr>
      <vt:lpstr>EX Stage – Branch Unit</vt:lpstr>
      <vt:lpstr>ALU</vt:lpstr>
      <vt:lpstr>Inside the ALU</vt:lpstr>
      <vt:lpstr>Disabling some Inputs</vt:lpstr>
      <vt:lpstr>Use a Transmission Gate</vt:lpstr>
      <vt:lpstr>EX Unit</vt:lpstr>
      <vt:lpstr>MA Unit</vt:lpstr>
      <vt:lpstr>RW Unit</vt:lpstr>
      <vt:lpstr>PowerPoint Presentation</vt:lpstr>
      <vt:lpstr>Outline</vt:lpstr>
      <vt:lpstr>The Ha rdwired Control Unit</vt:lpstr>
      <vt:lpstr>Control Signals</vt:lpstr>
      <vt:lpstr>Control Signals – II </vt:lpstr>
      <vt:lpstr>Control signal Logic</vt:lpstr>
      <vt:lpstr>Control Signal Logic - II</vt:lpstr>
      <vt:lpstr>Outline</vt:lpstr>
      <vt:lpstr>Microprogramming</vt:lpstr>
      <vt:lpstr>Microprogrammed Data Path</vt:lpstr>
      <vt:lpstr>Fetch Unit</vt:lpstr>
      <vt:lpstr>Decode Unit</vt:lpstr>
      <vt:lpstr>The Register File</vt:lpstr>
      <vt:lpstr>ALU</vt:lpstr>
      <vt:lpstr>Memory Unit</vt:lpstr>
      <vt:lpstr>Microprogrammed Data Path</vt:lpstr>
      <vt:lpstr>Outline</vt:lpstr>
      <vt:lpstr>Internal Registers</vt:lpstr>
      <vt:lpstr>Internal Registers - II</vt:lpstr>
      <vt:lpstr>Microinstructions</vt:lpstr>
      <vt:lpstr>Move Microinstructions</vt:lpstr>
      <vt:lpstr>Add and Branch Microinstructions</vt:lpstr>
      <vt:lpstr>Summary of Microinstructions</vt:lpstr>
      <vt:lpstr>Implementing Instructions in Microcode</vt:lpstr>
      <vt:lpstr>3 Address Format ALU Instruction</vt:lpstr>
      <vt:lpstr>The mov Instruction</vt:lpstr>
      <vt:lpstr>The not Instruction</vt:lpstr>
      <vt:lpstr>The cmp Instruction</vt:lpstr>
      <vt:lpstr>The nop Instruction</vt:lpstr>
      <vt:lpstr>The ld Instruction</vt:lpstr>
      <vt:lpstr>The st Instruction</vt:lpstr>
      <vt:lpstr>beq and bgt Instructions</vt:lpstr>
      <vt:lpstr>call Instruction</vt:lpstr>
      <vt:lpstr>ret Instruction</vt:lpstr>
      <vt:lpstr>Example</vt:lpstr>
      <vt:lpstr>Outline</vt:lpstr>
      <vt:lpstr>Shared Bus</vt:lpstr>
      <vt:lpstr>Encoding an Instruction</vt:lpstr>
      <vt:lpstr>Horizontal Microprogramming</vt:lpstr>
      <vt:lpstr>Vertical Microprogramming</vt:lpstr>
      <vt:lpstr>Horizontal Microprogramming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368</cp:revision>
  <dcterms:created xsi:type="dcterms:W3CDTF">2013-07-05T14:39:01Z</dcterms:created>
  <dcterms:modified xsi:type="dcterms:W3CDTF">2016-12-22T07:40:16Z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